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8" r:id="rId11"/>
    <p:sldId id="269"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6C16AF-FA05-4622-81D0-5A19F6EF17BC}" type="datetimeFigureOut">
              <a:rPr lang="en-US" smtClean="0"/>
              <a:pPr/>
              <a:t>8/2/2020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4A4CD58-437A-4282-ABA2-6A358ED6B16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6C16AF-FA05-4622-81D0-5A19F6EF17BC}" type="datetimeFigureOut">
              <a:rPr lang="en-US" smtClean="0"/>
              <a:pPr/>
              <a:t>8/2/2020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6C16AF-FA05-4622-81D0-5A19F6EF17BC}" type="datetimeFigureOut">
              <a:rPr lang="en-US" smtClean="0"/>
              <a:pPr/>
              <a:t>8/2/2020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6C16AF-FA05-4622-81D0-5A19F6EF17BC}" type="datetimeFigureOut">
              <a:rPr lang="en-US" smtClean="0"/>
              <a:pPr/>
              <a:t>8/2/2020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6C16AF-FA05-4622-81D0-5A19F6EF17BC}" type="datetimeFigureOut">
              <a:rPr lang="en-US" smtClean="0"/>
              <a:pPr/>
              <a:t>8/2/2020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A4CD58-437A-4282-ABA2-6A358ED6B16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6C16AF-FA05-4622-81D0-5A19F6EF17BC}" type="datetimeFigureOut">
              <a:rPr lang="en-US" smtClean="0"/>
              <a:pPr/>
              <a:t>8/2/2020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6C16AF-FA05-4622-81D0-5A19F6EF17BC}" type="datetimeFigureOut">
              <a:rPr lang="en-US" smtClean="0"/>
              <a:pPr/>
              <a:t>8/2/2020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6C16AF-FA05-4622-81D0-5A19F6EF17BC}" type="datetimeFigureOut">
              <a:rPr lang="en-US" smtClean="0"/>
              <a:pPr/>
              <a:t>8/2/2020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C16AF-FA05-4622-81D0-5A19F6EF17BC}" type="datetimeFigureOut">
              <a:rPr lang="en-US" smtClean="0"/>
              <a:pPr/>
              <a:t>8/2/2020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6C16AF-FA05-4622-81D0-5A19F6EF17BC}" type="datetimeFigureOut">
              <a:rPr lang="en-US" smtClean="0"/>
              <a:pPr/>
              <a:t>8/2/2020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A4CD58-437A-4282-ABA2-6A358ED6B1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6C16AF-FA05-4622-81D0-5A19F6EF17BC}" type="datetimeFigureOut">
              <a:rPr lang="en-US" smtClean="0"/>
              <a:pPr/>
              <a:t>8/2/2020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4A4CD58-437A-4282-ABA2-6A358ED6B16A}"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6C16AF-FA05-4622-81D0-5A19F6EF17BC}" type="datetimeFigureOut">
              <a:rPr lang="en-US" smtClean="0"/>
              <a:pPr/>
              <a:t>8/2/2020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A4CD58-437A-4282-ABA2-6A358ED6B16A}"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VIVEKANAND IN EDUCATION</a:t>
            </a:r>
            <a:br>
              <a:rPr lang="en-IN" dirty="0" smtClean="0"/>
            </a:br>
            <a:r>
              <a:rPr lang="en-IN" dirty="0" smtClean="0"/>
              <a:t>M.Ed. Second semester</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Dr. Shalini Devi</a:t>
            </a:r>
          </a:p>
          <a:p>
            <a:r>
              <a:rPr lang="en-IN" dirty="0" smtClean="0"/>
              <a:t>Assistant. Prof. in education for teaching of Psychology</a:t>
            </a:r>
          </a:p>
          <a:p>
            <a:r>
              <a:rPr lang="en-IN" dirty="0" smtClean="0"/>
              <a:t>Dr. G.D. DAV College of education for  women, Karnal</a:t>
            </a:r>
          </a:p>
          <a:p>
            <a:r>
              <a:rPr lang="en-IN" dirty="0" smtClean="0"/>
              <a:t>Email. shalinidevgan4444@gmail.com</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IMPORTANCE OF ‘YOGA’ IN EDUCATION</a:t>
            </a:r>
            <a:endParaRPr lang="en-IN" dirty="0"/>
          </a:p>
        </p:txBody>
      </p:sp>
      <p:sp>
        <p:nvSpPr>
          <p:cNvPr id="3" name="Content Placeholder 2"/>
          <p:cNvSpPr>
            <a:spLocks noGrp="1"/>
          </p:cNvSpPr>
          <p:nvPr>
            <p:ph idx="1"/>
          </p:nvPr>
        </p:nvSpPr>
        <p:spPr/>
        <p:txBody>
          <a:bodyPr>
            <a:normAutofit/>
          </a:bodyPr>
          <a:lstStyle/>
          <a:p>
            <a:r>
              <a:rPr lang="en-IN" b="1" dirty="0" smtClean="0"/>
              <a:t>  </a:t>
            </a:r>
            <a:endParaRPr lang="en-IN" dirty="0" smtClean="0"/>
          </a:p>
          <a:p>
            <a:pPr algn="just"/>
            <a:r>
              <a:rPr lang="en-IN" b="1" dirty="0" smtClean="0"/>
              <a:t>           </a:t>
            </a:r>
            <a:r>
              <a:rPr lang="en-IN" dirty="0" smtClean="0">
                <a:latin typeface="Times New Roman" pitchFamily="18" charset="0"/>
                <a:cs typeface="Times New Roman" pitchFamily="18" charset="0"/>
              </a:rPr>
              <a:t> Vivekananda wants to place maximum emphasis on concentration and meditation in the teaching-learning process. In the practice of yoga as it is in the practice of general education, five elements are necessarily involved-the teacher, the taught, the aim, the subject and the method. He convinced of the fact that all knowledge is in the human mind and that the same can be experienced by practicing concentration and meditation.</a:t>
            </a:r>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LEARNING THROUGH ACTIVITY</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b="1" dirty="0" smtClean="0"/>
              <a:t>            </a:t>
            </a:r>
            <a:r>
              <a:rPr lang="en-IN" dirty="0" smtClean="0">
                <a:latin typeface="Times New Roman" pitchFamily="18" charset="0"/>
                <a:cs typeface="Times New Roman" pitchFamily="18" charset="0"/>
              </a:rPr>
              <a:t>Vivekananda anticipated many modern thinkers in suggesting that learning through activity should be the guiding principle of any scheme of education. He wanted every activity in Indian schools and colleges-dance, drama etc; Inter-school and inter-collegiate competitions are also required in order to enable the students learn how to sacrifice personal and selfish interests for the sake of the larger interests of society.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ESTIMATE OF VIVEKANAND PHILOSOPHY</a:t>
            </a:r>
            <a:endParaRPr lang="en-IN" dirty="0"/>
          </a:p>
        </p:txBody>
      </p:sp>
      <p:sp>
        <p:nvSpPr>
          <p:cNvPr id="3" name="Content Placeholder 2"/>
          <p:cNvSpPr>
            <a:spLocks noGrp="1"/>
          </p:cNvSpPr>
          <p:nvPr>
            <p:ph idx="1"/>
          </p:nvPr>
        </p:nvSpPr>
        <p:spPr/>
        <p:txBody>
          <a:bodyPr>
            <a:normAutofit fontScale="70000" lnSpcReduction="20000"/>
          </a:bodyPr>
          <a:lstStyle/>
          <a:p>
            <a:r>
              <a:rPr lang="en-IN" sz="3100" dirty="0" smtClean="0">
                <a:latin typeface="Times New Roman" pitchFamily="18" charset="0"/>
                <a:cs typeface="Times New Roman" pitchFamily="18" charset="0"/>
              </a:rPr>
              <a:t>Swami Vivekananda was actually the greatest synthesizer of ever time. He wanted to remove the evils of the society by giving re-orientation to politics, sociology, economics and education. Swami Vivekananda laid stress on education as a powerful weapon for this change. As an educationalist he believes in absolute values which have to be realized by a good system of education.  Education should be the preparation for life. It should develop a feeling of nationalism and international understanding, it should leads to the development of character and make individuals self-dependent. Today there is a deterioration of cultural ethics and standards. The supreme need of the hour is to counteract this emotional, moral and cultural collapse. Only a process of a good system of education can bring about a healthy political and social life. Swami Vivekananda stands for this and his message is for all time.</a:t>
            </a:r>
          </a:p>
          <a:p>
            <a:r>
              <a:rPr lang="en-IN" dirty="0" smtClean="0"/>
              <a:t/>
            </a:r>
            <a:br>
              <a:rPr lang="en-IN" dirty="0" smtClean="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buNone/>
            </a:pPr>
            <a:r>
              <a:rPr lang="en-IN" sz="9600" dirty="0" smtClean="0"/>
              <a:t>THANK YOU</a:t>
            </a:r>
            <a:endParaRPr lang="en-IN"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LIFE-SKETCH</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Swami Vivekananda was a Hindu monk from India. He played significant role in the growing Indian nationalism of the 19th and 20th century, reinterpreting and harmonising certain aspects of Hinduism. His </a:t>
            </a:r>
            <a:r>
              <a:rPr lang="en-IN" b="1" dirty="0" smtClean="0"/>
              <a:t>teachings and philosophy</a:t>
            </a:r>
            <a:r>
              <a:rPr lang="en-IN" dirty="0" smtClean="0"/>
              <a:t> applied this reinterpretation to various aspects of education, faith, character building as well as social issues pertaining to India, and was also instrumental in introducing Yoga to the west.</a:t>
            </a:r>
          </a:p>
          <a:p>
            <a:pPr algn="just"/>
            <a:r>
              <a:rPr lang="en-IN" dirty="0" smtClean="0"/>
              <a:t>According to Vivekananda a country's future depends on its people, stating that "man-making is my mission."Religion plays a central role in this man-making, stating "to preach unto mankind their divinity, and how to make it manifest in every movement of life.</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PHILOSOPHY OF LIFE</a:t>
            </a:r>
            <a:endParaRPr lang="en-IN" dirty="0"/>
          </a:p>
        </p:txBody>
      </p:sp>
      <p:sp>
        <p:nvSpPr>
          <p:cNvPr id="3" name="Content Placeholder 2"/>
          <p:cNvSpPr>
            <a:spLocks noGrp="1"/>
          </p:cNvSpPr>
          <p:nvPr>
            <p:ph idx="1"/>
          </p:nvPr>
        </p:nvSpPr>
        <p:spPr/>
        <p:txBody>
          <a:bodyPr/>
          <a:lstStyle/>
          <a:p>
            <a:pPr algn="just"/>
            <a:r>
              <a:rPr lang="en-IN" dirty="0" smtClean="0"/>
              <a:t>According to Swami Vivekananda it is coordinated willpower that leads to independence. He gave the British colonial system as an example, with forty millions of Englishmen ruling three hundred millions of people in India. According to Vivekananda, the forty millions put their wills together and that resulted infinite power, and that was the reason of their success. Vivekananda prescribed, to make a great future India the whole serest will lie in organization, accumulation of power, co-ordination of wills.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AIMS OF EDUCATION</a:t>
            </a:r>
            <a:endParaRPr lang="en-IN" dirty="0"/>
          </a:p>
        </p:txBody>
      </p:sp>
      <p:sp>
        <p:nvSpPr>
          <p:cNvPr id="3" name="Content Placeholder 2"/>
          <p:cNvSpPr>
            <a:spLocks noGrp="1"/>
          </p:cNvSpPr>
          <p:nvPr>
            <p:ph idx="1"/>
          </p:nvPr>
        </p:nvSpPr>
        <p:spPr/>
        <p:txBody>
          <a:bodyPr/>
          <a:lstStyle/>
          <a:p>
            <a:r>
              <a:rPr lang="en-IN" dirty="0" smtClean="0"/>
              <a:t>The aim of reaching perfection</a:t>
            </a:r>
          </a:p>
          <a:p>
            <a:r>
              <a:rPr lang="en-IN" dirty="0" smtClean="0"/>
              <a:t>Physical and mental development</a:t>
            </a:r>
          </a:p>
          <a:p>
            <a:r>
              <a:rPr lang="en-IN" dirty="0" smtClean="0"/>
              <a:t>Moral and spiritual development</a:t>
            </a:r>
          </a:p>
          <a:p>
            <a:r>
              <a:rPr lang="en-IN" dirty="0" smtClean="0"/>
              <a:t>Character development aim</a:t>
            </a:r>
          </a:p>
          <a:p>
            <a:r>
              <a:rPr lang="en-IN" dirty="0" smtClean="0"/>
              <a:t>The aim of developing faith in one’s </a:t>
            </a:r>
            <a:r>
              <a:rPr lang="en-IN" dirty="0" err="1" smtClean="0"/>
              <a:t>ownself</a:t>
            </a:r>
            <a:r>
              <a:rPr lang="en-IN" dirty="0" smtClean="0"/>
              <a:t> </a:t>
            </a:r>
            <a:r>
              <a:rPr lang="en-IN" dirty="0" err="1" smtClean="0"/>
              <a:t>shradha</a:t>
            </a:r>
            <a:r>
              <a:rPr lang="en-IN" dirty="0" smtClean="0"/>
              <a:t> and spirit of renunciation</a:t>
            </a:r>
          </a:p>
          <a:p>
            <a:r>
              <a:rPr lang="en-IN" dirty="0" smtClean="0"/>
              <a:t>The aim of searching unity in diversity</a:t>
            </a:r>
          </a:p>
          <a:p>
            <a:r>
              <a:rPr lang="en-IN" dirty="0" smtClean="0"/>
              <a:t>Religious development aim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CURRICULUM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itchFamily="18" charset="0"/>
                <a:cs typeface="Times New Roman" pitchFamily="18" charset="0"/>
              </a:rPr>
              <a:t>According to Swami Vivekananda, the prime aim of education is spiritual growth and development. But this does not mean that he did not advocate material prosperity and physical well-being. He feelingly advocated the inclusion of all those subjects and activities, in the curriculum, which foster material welfare with spiritual advancement. For spiritual perfection </a:t>
            </a:r>
            <a:r>
              <a:rPr lang="en-IN" dirty="0" err="1" smtClean="0">
                <a:latin typeface="Times New Roman" pitchFamily="18" charset="0"/>
                <a:cs typeface="Times New Roman" pitchFamily="18" charset="0"/>
              </a:rPr>
              <a:t>Swamiji</a:t>
            </a:r>
            <a:r>
              <a:rPr lang="en-IN" dirty="0" smtClean="0">
                <a:latin typeface="Times New Roman" pitchFamily="18" charset="0"/>
                <a:cs typeface="Times New Roman" pitchFamily="18" charset="0"/>
              </a:rPr>
              <a:t> prescribed Religious, Philosophy, Upanishads, Company of saints and their preaching's and for material advancement and prosperity he recommended Languages, Geography, Science, Political Science, Economics, Psychology, Art, Agriculture, Industrial and Technical subjects together with Games, sports and other Physical exercises.</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OF TEACHING</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 </a:t>
            </a:r>
            <a:r>
              <a:rPr lang="en-IN" dirty="0" smtClean="0">
                <a:latin typeface="Times New Roman" pitchFamily="18" charset="0"/>
                <a:cs typeface="Times New Roman" pitchFamily="18" charset="0"/>
              </a:rPr>
              <a:t>Swami Vivekananda prescribed the same ancient spiritual methods of teaching wherein the Guru and his disciples lived in close association as in a family. The essential characteristics of those religious and spiritual methods were as under:-</a:t>
            </a:r>
          </a:p>
          <a:p>
            <a:r>
              <a:rPr lang="en-IN" dirty="0" smtClean="0">
                <a:latin typeface="Times New Roman" pitchFamily="18" charset="0"/>
                <a:cs typeface="Times New Roman" pitchFamily="18" charset="0"/>
              </a:rPr>
              <a:t>1. To control fleeting mental faculties by the practice of Yoga.</a:t>
            </a:r>
          </a:p>
          <a:p>
            <a:r>
              <a:rPr lang="en-IN" dirty="0" smtClean="0">
                <a:latin typeface="Times New Roman" pitchFamily="18" charset="0"/>
                <a:cs typeface="Times New Roman" pitchFamily="18" charset="0"/>
              </a:rPr>
              <a:t>2. To develop the mind by concentration and deep meditation.</a:t>
            </a:r>
          </a:p>
          <a:p>
            <a:r>
              <a:rPr lang="en-IN" dirty="0" smtClean="0">
                <a:latin typeface="Times New Roman" pitchFamily="18" charset="0"/>
                <a:cs typeface="Times New Roman" pitchFamily="18" charset="0"/>
              </a:rPr>
              <a:t>3. To gain knowledge through lectures, discussions, self- experience and creative activities.</a:t>
            </a:r>
          </a:p>
          <a:p>
            <a:r>
              <a:rPr lang="en-IN" dirty="0" smtClean="0">
                <a:latin typeface="Times New Roman" pitchFamily="18" charset="0"/>
                <a:cs typeface="Times New Roman" pitchFamily="18" charset="0"/>
              </a:rPr>
              <a:t>4. To imitate the qualities and character of teacher intelligent and clear understanding.</a:t>
            </a:r>
          </a:p>
          <a:p>
            <a:r>
              <a:rPr lang="en-IN" dirty="0" smtClean="0">
                <a:latin typeface="Times New Roman" pitchFamily="18" charset="0"/>
                <a:cs typeface="Times New Roman" pitchFamily="18" charset="0"/>
              </a:rPr>
              <a:t>5. To lead the child on the right path by means of individual guidance by the teacher.</a:t>
            </a:r>
          </a:p>
          <a:p>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PLACE OF CHILD</a:t>
            </a:r>
            <a:endParaRPr lang="en-IN" dirty="0"/>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 A student should have an inclination and eagerness to learn. He should be an observer of celibacy. He should have control over his senses. He should follow the ideals laid down by his teacher.</a:t>
            </a: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PLACE OF TEACHER</a:t>
            </a:r>
            <a:endParaRPr lang="en-IN" dirty="0"/>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Vivekananda believed in self education. He said that every individual himself or herself a teacher.</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According to Swami Vivekananda a person with an attitude of renunciation, influence children through his ideal example, love his students,  sympathize at their difficulties, teaching according to the needs, abilities and interests of the them, contribute to their spiritual development can be a good teacher.</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smtClean="0"/>
              <a:t>MAJOR IMPLICATIONS OF VIVEKANANDA’S IDEAS</a:t>
            </a:r>
            <a:endParaRPr lang="en-IN" sz="4400" dirty="0" smtClean="0"/>
          </a:p>
        </p:txBody>
      </p:sp>
      <p:sp>
        <p:nvSpPr>
          <p:cNvPr id="3" name="Content Placeholder 2"/>
          <p:cNvSpPr>
            <a:spLocks noGrp="1"/>
          </p:cNvSpPr>
          <p:nvPr>
            <p:ph idx="1"/>
          </p:nvPr>
        </p:nvSpPr>
        <p:spPr/>
        <p:txBody>
          <a:bodyPr>
            <a:normAutofit fontScale="85000" lnSpcReduction="20000"/>
          </a:bodyPr>
          <a:lstStyle/>
          <a:p>
            <a:r>
              <a:rPr lang="en-IN" b="1" dirty="0" smtClean="0"/>
              <a:t>           </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Vivekananda’s</a:t>
            </a:r>
            <a:r>
              <a:rPr lang="en-IN" dirty="0" smtClean="0">
                <a:latin typeface="Times New Roman" pitchFamily="18" charset="0"/>
                <a:cs typeface="Times New Roman" pitchFamily="18" charset="0"/>
              </a:rPr>
              <a:t> educational ideas have been influenced by three major factors; 1) love for his master 2) love for the nation, and 3) personal </a:t>
            </a:r>
            <a:r>
              <a:rPr lang="en-IN" dirty="0" smtClean="0">
                <a:latin typeface="Times New Roman" pitchFamily="18" charset="0"/>
                <a:cs typeface="Times New Roman" pitchFamily="18" charset="0"/>
              </a:rPr>
              <a:t>convictions.</a:t>
            </a:r>
          </a:p>
          <a:p>
            <a:r>
              <a:rPr lang="en-IN" dirty="0" smtClean="0">
                <a:latin typeface="Times New Roman" pitchFamily="18" charset="0"/>
                <a:cs typeface="Times New Roman" pitchFamily="18" charset="0"/>
              </a:rPr>
              <a:t>THE BASES OF MODERN EDUCATION</a:t>
            </a:r>
          </a:p>
          <a:p>
            <a:r>
              <a:rPr lang="en-IN" dirty="0" smtClean="0">
                <a:latin typeface="Times New Roman" pitchFamily="18" charset="0"/>
                <a:cs typeface="Times New Roman" pitchFamily="18" charset="0"/>
              </a:rPr>
              <a:t>            Vivekananda felt that modern education all over the world has so far concentrated on ‘the learning to do’ aspect and not on the ‘learning to be’ faculties of education. He says that education must focus on the requirement of the human mind. His philosophy of education is based on universal principles of morality and ethics. He wanted to teach the common masses of India the ideals of synthesis, tolerance and universal harmony. His philosophy gives equal importance   to the claims of spirit and matter. To him diversity is as real as unity. Matter is only ‘veiled spirit’. Thus he creates a metaphysical synthesis reconciling the claims of spirit and matter, and makes it one of the chief bases of its philosophy of education.</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128</TotalTime>
  <Words>367</Words>
  <Application>Microsoft Office PowerPoint</Application>
  <PresentationFormat>On-screen Show (4:3)</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VIVEKANAND IN EDUCATION M.Ed. Second semester</vt:lpstr>
      <vt:lpstr>LIFE-SKETCH</vt:lpstr>
      <vt:lpstr>PHILOSOPHY OF LIFE</vt:lpstr>
      <vt:lpstr>AIMS OF EDUCATION</vt:lpstr>
      <vt:lpstr>CURRICULUM</vt:lpstr>
      <vt:lpstr>METHODS OF TEACHING</vt:lpstr>
      <vt:lpstr>PLACE OF CHILD</vt:lpstr>
      <vt:lpstr>PLACE OF TEACHER</vt:lpstr>
      <vt:lpstr>MAJOR IMPLICATIONS OF VIVEKANANDA’S IDEAS</vt:lpstr>
      <vt:lpstr>THE IMPORTANCE OF ‘YOGA’ IN EDUCATION</vt:lpstr>
      <vt:lpstr>LEARNING THROUGH ACTIVITY </vt:lpstr>
      <vt:lpstr>ESTIMATE OF VIVEKANAND PHILOSOPHY</vt:lpstr>
      <vt:lpstr>Slide 13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Shalini Devgan</dc:creator>
  <cp:lastModifiedBy>Shalini Devgan</cp:lastModifiedBy>
  <cp:revision>14</cp:revision>
  <dcterms:created xsi:type="dcterms:W3CDTF">2020-07-14T14:46:47Z</dcterms:created>
  <dcterms:modified xsi:type="dcterms:W3CDTF">2020-08-02T08:49:15Z</dcterms:modified>
</cp:coreProperties>
</file>