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  <p:sldId id="259" r:id="rId4"/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564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817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644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629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97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973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6044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827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764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743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585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364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788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25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054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60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98E1-BD47-4D43-AD03-AD7AFAA533A5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28551-6E11-4635-B1AE-8B9C9F35A4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659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2046514"/>
            <a:ext cx="9144000" cy="857232"/>
          </a:xfrm>
        </p:spPr>
        <p:txBody>
          <a:bodyPr>
            <a:noAutofit/>
          </a:bodyPr>
          <a:lstStyle/>
          <a:p>
            <a:pPr algn="ctr"/>
            <a:r>
              <a:rPr lang="en-ZA" sz="3600" b="1" dirty="0"/>
              <a:t>PROJECT LAHAB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2046514"/>
            <a:ext cx="9144000" cy="90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0000">
                <a:srgbClr val="FF1515">
                  <a:alpha val="66000"/>
                </a:srgbClr>
              </a:gs>
              <a:gs pos="31000">
                <a:srgbClr val="FF1D1D">
                  <a:alpha val="33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1524000" y="3062473"/>
            <a:ext cx="9144000" cy="90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0000">
                <a:srgbClr val="FF1515">
                  <a:alpha val="66000"/>
                </a:srgbClr>
              </a:gs>
              <a:gs pos="31000">
                <a:srgbClr val="FF1D1D">
                  <a:alpha val="33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0CD343-BAC9-449E-9A86-C8D37B3492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43" y="1"/>
            <a:ext cx="8622482" cy="1019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2337EC-FBB6-45B8-BF80-80C0B461D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43" y="3166251"/>
            <a:ext cx="8380470" cy="36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8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2E4FC93-A4EF-41C2-A90A-68D2AB9F3DDB}"/>
              </a:ext>
            </a:extLst>
          </p:cNvPr>
          <p:cNvSpPr txBox="1"/>
          <p:nvPr/>
        </p:nvSpPr>
        <p:spPr>
          <a:xfrm>
            <a:off x="8590333" y="0"/>
            <a:ext cx="207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Project LAHAB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65BB7-6B10-4099-8BE1-DA60108F3211}"/>
              </a:ext>
            </a:extLst>
          </p:cNvPr>
          <p:cNvSpPr txBox="1"/>
          <p:nvPr/>
        </p:nvSpPr>
        <p:spPr>
          <a:xfrm>
            <a:off x="2396845" y="2428978"/>
            <a:ext cx="6643395" cy="2344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b="1" dirty="0">
                <a:solidFill>
                  <a:schemeClr val="accent2">
                    <a:lumMod val="50000"/>
                  </a:schemeClr>
                </a:solidFill>
              </a:rPr>
              <a:t>Agenda for Visit to HIT (Visit no 2 for 2024)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35D56-4B0D-49BA-A093-79F327CD6987}"/>
              </a:ext>
            </a:extLst>
          </p:cNvPr>
          <p:cNvSpPr txBox="1"/>
          <p:nvPr/>
        </p:nvSpPr>
        <p:spPr>
          <a:xfrm>
            <a:off x="9632986" y="6528527"/>
            <a:ext cx="2070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000" dirty="0"/>
              <a:t>1 of 4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AB3BD5-7AA0-4A61-BDB1-4E68AE4B5690}"/>
              </a:ext>
            </a:extLst>
          </p:cNvPr>
          <p:cNvSpPr txBox="1"/>
          <p:nvPr/>
        </p:nvSpPr>
        <p:spPr>
          <a:xfrm>
            <a:off x="4683530" y="87004"/>
            <a:ext cx="2070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000" b="1" dirty="0"/>
              <a:t>RESTRICTED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7BC911-2A6E-417A-998E-00EDD0BF57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90" y="6191251"/>
            <a:ext cx="6812506" cy="666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411A02-204A-4431-9E0D-803E94F87A73}"/>
              </a:ext>
            </a:extLst>
          </p:cNvPr>
          <p:cNvSpPr txBox="1"/>
          <p:nvPr/>
        </p:nvSpPr>
        <p:spPr>
          <a:xfrm>
            <a:off x="1531638" y="129765"/>
            <a:ext cx="2070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dirty="0"/>
              <a:t>Date: 29 May 24 </a:t>
            </a:r>
          </a:p>
        </p:txBody>
      </p:sp>
    </p:spTree>
    <p:extLst>
      <p:ext uri="{BB962C8B-B14F-4D97-AF65-F5344CB8AC3E}">
        <p14:creationId xmlns:p14="http://schemas.microsoft.com/office/powerpoint/2010/main" val="392667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7B8F-1F8A-478C-A872-6DAB94A6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6594" y="-78937"/>
            <a:ext cx="6688183" cy="863191"/>
          </a:xfrm>
        </p:spPr>
        <p:txBody>
          <a:bodyPr>
            <a:normAutofit/>
          </a:bodyPr>
          <a:lstStyle/>
          <a:p>
            <a:r>
              <a:rPr lang="en-ZA" sz="2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Senior Management Meetings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319C19-A41C-4675-A2DC-3B5033013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74721"/>
              </p:ext>
            </p:extLst>
          </p:nvPr>
        </p:nvGraphicFramePr>
        <p:xfrm>
          <a:off x="1532709" y="1227909"/>
          <a:ext cx="8995954" cy="487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89">
                  <a:extLst>
                    <a:ext uri="{9D8B030D-6E8A-4147-A177-3AD203B41FA5}">
                      <a16:colId xmlns:a16="http://schemas.microsoft.com/office/drawing/2014/main" val="2324657110"/>
                    </a:ext>
                  </a:extLst>
                </a:gridCol>
                <a:gridCol w="2037805">
                  <a:extLst>
                    <a:ext uri="{9D8B030D-6E8A-4147-A177-3AD203B41FA5}">
                      <a16:colId xmlns:a16="http://schemas.microsoft.com/office/drawing/2014/main" val="3494916195"/>
                    </a:ext>
                  </a:extLst>
                </a:gridCol>
                <a:gridCol w="5077098">
                  <a:extLst>
                    <a:ext uri="{9D8B030D-6E8A-4147-A177-3AD203B41FA5}">
                      <a16:colId xmlns:a16="http://schemas.microsoft.com/office/drawing/2014/main" val="409701402"/>
                    </a:ext>
                  </a:extLst>
                </a:gridCol>
                <a:gridCol w="1384662">
                  <a:extLst>
                    <a:ext uri="{9D8B030D-6E8A-4147-A177-3AD203B41FA5}">
                      <a16:colId xmlns:a16="http://schemas.microsoft.com/office/drawing/2014/main" val="4090821548"/>
                    </a:ext>
                  </a:extLst>
                </a:gridCol>
              </a:tblGrid>
              <a:tr h="360197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Agenda 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For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8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FBL Establishment Deliverable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Vehicle Test Report as Deliverable? TATRA Responsibility?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Contract Deliverables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1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6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ABL Establishment Deliverable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Confirm Deliverable List</a:t>
                      </a:r>
                    </a:p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Remedy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9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5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Over-all Program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Master Program Schedule</a:t>
                      </a:r>
                    </a:p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Sub- Projects </a:t>
                      </a:r>
                    </a:p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Risk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Technical Performance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4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1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Dedicated Skills Upliftment Management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a. Identify specific 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93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7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Skills Upliftment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Program Visits to HIT for 2024</a:t>
                      </a:r>
                    </a:p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Detail activities in preparation of Visits</a:t>
                      </a:r>
                    </a:p>
                    <a:p>
                      <a:pPr marL="228600" indent="-228600">
                        <a:buAutoNum type="alphaLcPeriod"/>
                      </a:pP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Skills Upliftment Program Management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4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0642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98B2154-0CAC-4731-BD00-4A8C63341A00}"/>
              </a:ext>
            </a:extLst>
          </p:cNvPr>
          <p:cNvSpPr txBox="1">
            <a:spLocks/>
          </p:cNvSpPr>
          <p:nvPr/>
        </p:nvSpPr>
        <p:spPr>
          <a:xfrm>
            <a:off x="1458685" y="767947"/>
            <a:ext cx="9144000" cy="407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1" dirty="0">
                <a:solidFill>
                  <a:srgbClr val="00B050"/>
                </a:solidFill>
                <a:latin typeface="Arial Black" panose="020B0A04020102020204" pitchFamily="34" charset="0"/>
              </a:rPr>
              <a:t>Agenda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576BE-3DE0-4C55-B9E0-7A67556777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90" y="6191251"/>
            <a:ext cx="6812506" cy="666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BD2217-F48A-4809-B8A6-24D2609F5B05}"/>
              </a:ext>
            </a:extLst>
          </p:cNvPr>
          <p:cNvSpPr txBox="1"/>
          <p:nvPr/>
        </p:nvSpPr>
        <p:spPr>
          <a:xfrm>
            <a:off x="9632986" y="6528527"/>
            <a:ext cx="2070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000" dirty="0"/>
              <a:t>2 of 4 </a:t>
            </a:r>
          </a:p>
        </p:txBody>
      </p:sp>
    </p:spTree>
    <p:extLst>
      <p:ext uri="{BB962C8B-B14F-4D97-AF65-F5344CB8AC3E}">
        <p14:creationId xmlns:p14="http://schemas.microsoft.com/office/powerpoint/2010/main" val="183495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7B8F-1F8A-478C-A872-6DAB94A6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663" y="76495"/>
            <a:ext cx="9144000" cy="863191"/>
          </a:xfrm>
        </p:spPr>
        <p:txBody>
          <a:bodyPr>
            <a:normAutofit/>
          </a:bodyPr>
          <a:lstStyle/>
          <a:p>
            <a:pPr algn="ctr"/>
            <a:r>
              <a:rPr lang="en-ZA" sz="2800" b="1" dirty="0">
                <a:latin typeface="Arial Black" panose="020B0A04020102020204" pitchFamily="34" charset="0"/>
              </a:rPr>
              <a:t>Senior Management Meetings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319C19-A41C-4675-A2DC-3B5033013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941414"/>
              </p:ext>
            </p:extLst>
          </p:nvPr>
        </p:nvGraphicFramePr>
        <p:xfrm>
          <a:off x="1532709" y="1227909"/>
          <a:ext cx="8995954" cy="423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89">
                  <a:extLst>
                    <a:ext uri="{9D8B030D-6E8A-4147-A177-3AD203B41FA5}">
                      <a16:colId xmlns:a16="http://schemas.microsoft.com/office/drawing/2014/main" val="2324657110"/>
                    </a:ext>
                  </a:extLst>
                </a:gridCol>
                <a:gridCol w="2037805">
                  <a:extLst>
                    <a:ext uri="{9D8B030D-6E8A-4147-A177-3AD203B41FA5}">
                      <a16:colId xmlns:a16="http://schemas.microsoft.com/office/drawing/2014/main" val="3494916195"/>
                    </a:ext>
                  </a:extLst>
                </a:gridCol>
                <a:gridCol w="5077098">
                  <a:extLst>
                    <a:ext uri="{9D8B030D-6E8A-4147-A177-3AD203B41FA5}">
                      <a16:colId xmlns:a16="http://schemas.microsoft.com/office/drawing/2014/main" val="409701402"/>
                    </a:ext>
                  </a:extLst>
                </a:gridCol>
                <a:gridCol w="1384662">
                  <a:extLst>
                    <a:ext uri="{9D8B030D-6E8A-4147-A177-3AD203B41FA5}">
                      <a16:colId xmlns:a16="http://schemas.microsoft.com/office/drawing/2014/main" val="4090821548"/>
                    </a:ext>
                  </a:extLst>
                </a:gridCol>
              </a:tblGrid>
              <a:tr h="360197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Agenda 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For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8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Communication protocol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dirty="0"/>
                        <a:t>Program Management Meetings / IPT / JPRC / JDC Meetings</a:t>
                      </a:r>
                    </a:p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Meeting Schedule.</a:t>
                      </a:r>
                    </a:p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Roles and Responsibilities.</a:t>
                      </a:r>
                    </a:p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Mandates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Meeting Agendas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8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6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dirty="0"/>
                        <a:t>Junior Engineers prolonged visits to South Africa</a:t>
                      </a:r>
                    </a:p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Identify Engineering functional fields.</a:t>
                      </a:r>
                    </a:p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Agree on individual contribution to Program Deliverables.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In formal:  co-worker principle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4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Manufacturing Plan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Details regarding Manufacturing Schedule.</a:t>
                      </a:r>
                    </a:p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Manufacturing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Explisign and HIT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2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8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CFE Delivery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a.  Progress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0502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98B2154-0CAC-4731-BD00-4A8C63341A00}"/>
              </a:ext>
            </a:extLst>
          </p:cNvPr>
          <p:cNvSpPr txBox="1">
            <a:spLocks/>
          </p:cNvSpPr>
          <p:nvPr/>
        </p:nvSpPr>
        <p:spPr>
          <a:xfrm>
            <a:off x="1663337" y="820344"/>
            <a:ext cx="9144000" cy="407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1" dirty="0">
                <a:latin typeface="Arial Black" panose="020B0A04020102020204" pitchFamily="34" charset="0"/>
              </a:rPr>
              <a:t>Agenda Points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69F9F-31C9-47DC-9577-642C83A2C3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90" y="6191251"/>
            <a:ext cx="6812506" cy="666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9B778-281F-48FB-AB46-C747BD43704A}"/>
              </a:ext>
            </a:extLst>
          </p:cNvPr>
          <p:cNvSpPr txBox="1"/>
          <p:nvPr/>
        </p:nvSpPr>
        <p:spPr>
          <a:xfrm>
            <a:off x="9632986" y="6528527"/>
            <a:ext cx="2070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000" dirty="0"/>
              <a:t>3 of 4 </a:t>
            </a:r>
          </a:p>
        </p:txBody>
      </p:sp>
    </p:spTree>
    <p:extLst>
      <p:ext uri="{BB962C8B-B14F-4D97-AF65-F5344CB8AC3E}">
        <p14:creationId xmlns:p14="http://schemas.microsoft.com/office/powerpoint/2010/main" val="237020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7B8F-1F8A-478C-A872-6DAB94A6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663" y="76495"/>
            <a:ext cx="9144000" cy="863191"/>
          </a:xfrm>
        </p:spPr>
        <p:txBody>
          <a:bodyPr>
            <a:normAutofit fontScale="90000"/>
          </a:bodyPr>
          <a:lstStyle/>
          <a:p>
            <a:r>
              <a:rPr lang="en-ZA" sz="4400" b="1" dirty="0">
                <a:latin typeface="Arial Black" panose="020B0A04020102020204" pitchFamily="34" charset="0"/>
              </a:rPr>
              <a:t>Senior Management Meetings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319C19-A41C-4675-A2DC-3B5033013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81308"/>
              </p:ext>
            </p:extLst>
          </p:nvPr>
        </p:nvGraphicFramePr>
        <p:xfrm>
          <a:off x="1532709" y="1227909"/>
          <a:ext cx="9274629" cy="3794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05">
                  <a:extLst>
                    <a:ext uri="{9D8B030D-6E8A-4147-A177-3AD203B41FA5}">
                      <a16:colId xmlns:a16="http://schemas.microsoft.com/office/drawing/2014/main" val="2324657110"/>
                    </a:ext>
                  </a:extLst>
                </a:gridCol>
                <a:gridCol w="2098893">
                  <a:extLst>
                    <a:ext uri="{9D8B030D-6E8A-4147-A177-3AD203B41FA5}">
                      <a16:colId xmlns:a16="http://schemas.microsoft.com/office/drawing/2014/main" val="3494916195"/>
                    </a:ext>
                  </a:extLst>
                </a:gridCol>
                <a:gridCol w="4780879">
                  <a:extLst>
                    <a:ext uri="{9D8B030D-6E8A-4147-A177-3AD203B41FA5}">
                      <a16:colId xmlns:a16="http://schemas.microsoft.com/office/drawing/2014/main" val="409701402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4090821548"/>
                    </a:ext>
                  </a:extLst>
                </a:gridCol>
              </a:tblGrid>
              <a:tr h="360197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Agenda 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For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8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Configuration and Data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Document Approval Process</a:t>
                      </a:r>
                    </a:p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TAC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dirty="0"/>
                        <a:t>Track Changes versus OAR / COAR</a:t>
                      </a:r>
                    </a:p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9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2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ILS Analyses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RELEX, EDCAS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LSA Database establishment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7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94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000" dirty="0"/>
                        <a:t>Joint Project Review Committee Meeting (JPRC)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ZA" sz="1000" dirty="0"/>
                        <a:t>Agenda for meeting to be finalised by Meeting Secretariat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r>
                        <a:rPr lang="en-ZA" sz="1000" dirty="0"/>
                        <a:t>HIT Secretariat to be appointed</a:t>
                      </a:r>
                    </a:p>
                    <a:p>
                      <a:pPr marL="228600" indent="-228600">
                        <a:buAutoNum type="alphaLcPeriod"/>
                      </a:pP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ZA" sz="1000" dirty="0"/>
                        <a:t>Scheduled 07 June 24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ZA" sz="1000" dirty="0"/>
                        <a:t>Confirmed Agenda point for discussion</a:t>
                      </a:r>
                    </a:p>
                    <a:p>
                      <a:pPr marL="357188" lvl="1" indent="0">
                        <a:buFontTx/>
                        <a:buNone/>
                      </a:pPr>
                      <a:r>
                        <a:rPr lang="en-ZA" sz="1000" dirty="0"/>
                        <a:t>a. Feedback to Chairperson and CTO on  Program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7188" lvl="1" indent="0">
                        <a:buFontTx/>
                        <a:buNone/>
                      </a:pPr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8834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98B2154-0CAC-4731-BD00-4A8C63341A00}"/>
              </a:ext>
            </a:extLst>
          </p:cNvPr>
          <p:cNvSpPr txBox="1">
            <a:spLocks/>
          </p:cNvSpPr>
          <p:nvPr/>
        </p:nvSpPr>
        <p:spPr>
          <a:xfrm>
            <a:off x="1663337" y="820344"/>
            <a:ext cx="9144000" cy="407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1" dirty="0">
                <a:latin typeface="Arial Black" panose="020B0A04020102020204" pitchFamily="34" charset="0"/>
              </a:rPr>
              <a:t>Agenda Points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939F8-AECF-4276-904E-892DCA8697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90" y="6191251"/>
            <a:ext cx="6812506" cy="666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95CD2-849A-4A8A-9806-A29BB20FF573}"/>
              </a:ext>
            </a:extLst>
          </p:cNvPr>
          <p:cNvSpPr txBox="1"/>
          <p:nvPr/>
        </p:nvSpPr>
        <p:spPr>
          <a:xfrm>
            <a:off x="9632986" y="6528527"/>
            <a:ext cx="2070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000" dirty="0"/>
              <a:t>4 of 4 </a:t>
            </a:r>
          </a:p>
        </p:txBody>
      </p:sp>
    </p:spTree>
    <p:extLst>
      <p:ext uri="{BB962C8B-B14F-4D97-AF65-F5344CB8AC3E}">
        <p14:creationId xmlns:p14="http://schemas.microsoft.com/office/powerpoint/2010/main" val="4303689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291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Trebuchet MS</vt:lpstr>
      <vt:lpstr>Wingdings 3</vt:lpstr>
      <vt:lpstr>Facet</vt:lpstr>
      <vt:lpstr>PROJECT LAHAB</vt:lpstr>
      <vt:lpstr>PowerPoint Presentation</vt:lpstr>
      <vt:lpstr>Senior Management Meetings</vt:lpstr>
      <vt:lpstr>Senior Management Meetings</vt:lpstr>
      <vt:lpstr>Senior Management Meetings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Management Meetings</dc:title>
  <dc:creator>Tony Tverdon</dc:creator>
  <cp:lastModifiedBy>Tony Tverdon</cp:lastModifiedBy>
  <cp:revision>12</cp:revision>
  <dcterms:created xsi:type="dcterms:W3CDTF">2024-05-29T17:24:51Z</dcterms:created>
  <dcterms:modified xsi:type="dcterms:W3CDTF">2024-05-29T18:59:24Z</dcterms:modified>
</cp:coreProperties>
</file>