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  <p:sldMasterId id="2147483764" r:id="rId5"/>
  </p:sldMasterIdLst>
  <p:notesMasterIdLst>
    <p:notesMasterId r:id="rId56"/>
  </p:notesMasterIdLst>
  <p:sldIdLst>
    <p:sldId id="346" r:id="rId6"/>
    <p:sldId id="598" r:id="rId7"/>
    <p:sldId id="599" r:id="rId8"/>
    <p:sldId id="707" r:id="rId9"/>
    <p:sldId id="590" r:id="rId10"/>
    <p:sldId id="672" r:id="rId11"/>
    <p:sldId id="721" r:id="rId12"/>
    <p:sldId id="730" r:id="rId13"/>
    <p:sldId id="702" r:id="rId14"/>
    <p:sldId id="722" r:id="rId15"/>
    <p:sldId id="724" r:id="rId16"/>
    <p:sldId id="725" r:id="rId17"/>
    <p:sldId id="727" r:id="rId18"/>
    <p:sldId id="758" r:id="rId19"/>
    <p:sldId id="729" r:id="rId20"/>
    <p:sldId id="731" r:id="rId21"/>
    <p:sldId id="714" r:id="rId22"/>
    <p:sldId id="763" r:id="rId23"/>
    <p:sldId id="764" r:id="rId24"/>
    <p:sldId id="766" r:id="rId25"/>
    <p:sldId id="774" r:id="rId26"/>
    <p:sldId id="767" r:id="rId27"/>
    <p:sldId id="770" r:id="rId28"/>
    <p:sldId id="769" r:id="rId29"/>
    <p:sldId id="772" r:id="rId30"/>
    <p:sldId id="751" r:id="rId31"/>
    <p:sldId id="732" r:id="rId32"/>
    <p:sldId id="715" r:id="rId33"/>
    <p:sldId id="759" r:id="rId34"/>
    <p:sldId id="716" r:id="rId35"/>
    <p:sldId id="747" r:id="rId36"/>
    <p:sldId id="719" r:id="rId37"/>
    <p:sldId id="733" r:id="rId38"/>
    <p:sldId id="718" r:id="rId39"/>
    <p:sldId id="744" r:id="rId40"/>
    <p:sldId id="745" r:id="rId41"/>
    <p:sldId id="734" r:id="rId42"/>
    <p:sldId id="720" r:id="rId43"/>
    <p:sldId id="773" r:id="rId44"/>
    <p:sldId id="756" r:id="rId45"/>
    <p:sldId id="737" r:id="rId46"/>
    <p:sldId id="736" r:id="rId47"/>
    <p:sldId id="750" r:id="rId48"/>
    <p:sldId id="749" r:id="rId49"/>
    <p:sldId id="761" r:id="rId50"/>
    <p:sldId id="735" r:id="rId51"/>
    <p:sldId id="690" r:id="rId52"/>
    <p:sldId id="754" r:id="rId53"/>
    <p:sldId id="687" r:id="rId54"/>
    <p:sldId id="534" r:id="rId5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040832-F2A2-6A4F-BE79-6F111F58558E}">
          <p14:sldIdLst>
            <p14:sldId id="346"/>
            <p14:sldId id="598"/>
            <p14:sldId id="599"/>
            <p14:sldId id="707"/>
            <p14:sldId id="590"/>
            <p14:sldId id="672"/>
            <p14:sldId id="721"/>
            <p14:sldId id="730"/>
            <p14:sldId id="702"/>
            <p14:sldId id="722"/>
            <p14:sldId id="724"/>
            <p14:sldId id="725"/>
            <p14:sldId id="727"/>
            <p14:sldId id="758"/>
            <p14:sldId id="729"/>
            <p14:sldId id="731"/>
            <p14:sldId id="714"/>
            <p14:sldId id="763"/>
            <p14:sldId id="764"/>
            <p14:sldId id="766"/>
            <p14:sldId id="774"/>
            <p14:sldId id="767"/>
            <p14:sldId id="770"/>
            <p14:sldId id="769"/>
            <p14:sldId id="772"/>
            <p14:sldId id="751"/>
            <p14:sldId id="732"/>
            <p14:sldId id="715"/>
            <p14:sldId id="759"/>
            <p14:sldId id="716"/>
            <p14:sldId id="747"/>
            <p14:sldId id="719"/>
            <p14:sldId id="733"/>
            <p14:sldId id="718"/>
            <p14:sldId id="744"/>
            <p14:sldId id="745"/>
            <p14:sldId id="734"/>
            <p14:sldId id="720"/>
            <p14:sldId id="773"/>
            <p14:sldId id="756"/>
            <p14:sldId id="737"/>
            <p14:sldId id="736"/>
            <p14:sldId id="750"/>
            <p14:sldId id="749"/>
            <p14:sldId id="761"/>
            <p14:sldId id="735"/>
            <p14:sldId id="690"/>
            <p14:sldId id="754"/>
            <p14:sldId id="687"/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36">
          <p15:clr>
            <a:srgbClr val="A4A3A4"/>
          </p15:clr>
        </p15:guide>
        <p15:guide id="2" pos="5474">
          <p15:clr>
            <a:srgbClr val="A4A3A4"/>
          </p15:clr>
        </p15:guide>
        <p15:guide id="3" pos="289">
          <p15:clr>
            <a:srgbClr val="A4A3A4"/>
          </p15:clr>
        </p15:guide>
        <p15:guide id="4" pos="3742">
          <p15:clr>
            <a:srgbClr val="A4A3A4"/>
          </p15:clr>
        </p15:guide>
        <p15:guide id="5" pos="2879">
          <p15:clr>
            <a:srgbClr val="A4A3A4"/>
          </p15:clr>
        </p15:guide>
        <p15:guide id="6" pos="4610">
          <p15:clr>
            <a:srgbClr val="A4A3A4"/>
          </p15:clr>
        </p15:guide>
        <p15:guide id="7" pos="2015">
          <p15:clr>
            <a:srgbClr val="A4A3A4"/>
          </p15:clr>
        </p15:guide>
        <p15:guide id="8" pos="11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CE19"/>
    <a:srgbClr val="EFDF11"/>
    <a:srgbClr val="78A22F"/>
    <a:srgbClr val="E2D2BC"/>
    <a:srgbClr val="E8C9A3"/>
    <a:srgbClr val="E1C5C6"/>
    <a:srgbClr val="C4D0E0"/>
    <a:srgbClr val="87909A"/>
    <a:srgbClr val="D8E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89115" autoAdjust="0"/>
  </p:normalViewPr>
  <p:slideViewPr>
    <p:cSldViewPr snapToGrid="0" snapToObjects="1">
      <p:cViewPr varScale="1">
        <p:scale>
          <a:sx n="102" d="100"/>
          <a:sy n="102" d="100"/>
        </p:scale>
        <p:origin x="1080" y="77"/>
      </p:cViewPr>
      <p:guideLst>
        <p:guide orient="horz" pos="836"/>
        <p:guide pos="5474"/>
        <p:guide pos="289"/>
        <p:guide pos="3742"/>
        <p:guide pos="2879"/>
        <p:guide pos="4610"/>
        <p:guide pos="2015"/>
        <p:guide pos="11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112"/>
    </p:cViewPr>
  </p:sorterViewPr>
  <p:notesViewPr>
    <p:cSldViewPr snapToGrid="0">
      <p:cViewPr varScale="1">
        <p:scale>
          <a:sx n="53" d="100"/>
          <a:sy n="53" d="100"/>
        </p:scale>
        <p:origin x="-2796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9C6F057-5B2D-42B7-9C64-49D706377A31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F6B2DD-82D8-477A-BC06-F80BE753F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8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8600" indent="-228600" algn="l" defTabSz="914400" rtl="0" eaLnBrk="1" latinLnBrk="0" hangingPunct="1">
      <a:buFont typeface="+mj-lt"/>
      <a:buAutoNum type="romanUcPeriod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indent="-228600" algn="l" defTabSz="914400" rtl="0" eaLnBrk="1" latinLnBrk="0" hangingPunct="1">
      <a:buFont typeface="+mj-lt"/>
      <a:buAutoNum type="alphaUcPeriod"/>
      <a:defRPr sz="1200" kern="1200" baseline="0">
        <a:solidFill>
          <a:schemeClr val="tx1"/>
        </a:solidFill>
        <a:latin typeface="+mn-lt"/>
        <a:ea typeface="+mn-ea"/>
        <a:cs typeface="+mn-cs"/>
      </a:defRPr>
    </a:lvl2pPr>
    <a:lvl3pPr marL="685800" indent="-228600" algn="l" defTabSz="914400" rtl="0" eaLnBrk="1" latinLnBrk="0" hangingPunct="1">
      <a:buFont typeface="+mj-lt"/>
      <a:buAutoNum type="arabicPeriod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400" indent="-228600" algn="l" defTabSz="914400" rtl="0" eaLnBrk="1" latinLnBrk="0" hangingPunct="1">
      <a:buFont typeface="+mj-lt"/>
      <a:buAutoNum type="alphaLcPeriod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00150" indent="-285750" algn="l" defTabSz="914400" rtl="0" eaLnBrk="1" latinLnBrk="0" hangingPunct="1">
      <a:buFont typeface="+mj-lt"/>
      <a:buAutoNum type="romanLcPeriod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6" y="4172858"/>
            <a:ext cx="2038619" cy="714863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120650" y="3429000"/>
            <a:ext cx="5344477" cy="1179576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marL="0" algn="l">
              <a:buFontTx/>
              <a:buNone/>
              <a:defRPr sz="2000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Presentation Title Here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120650" y="4581409"/>
            <a:ext cx="5344477" cy="36933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Arial"/>
                <a:cs typeface="Arial"/>
              </a:defRPr>
            </a:lvl1pPr>
            <a:lvl3pPr>
              <a:buNone/>
              <a:defRPr/>
            </a:lvl3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120650" y="5272605"/>
            <a:ext cx="5344477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>
              <a:spcBef>
                <a:spcPts val="0"/>
              </a:spcBef>
              <a:buNone/>
              <a:defRPr sz="12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120650" y="4913196"/>
            <a:ext cx="5344477" cy="36933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>
              <a:spcBef>
                <a:spcPts val="0"/>
              </a:spcBef>
              <a:buNone/>
              <a:defRPr sz="1600">
                <a:solidFill>
                  <a:srgbClr val="000000"/>
                </a:solidFill>
                <a:latin typeface="Arial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15700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d Writing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679253" cy="787029"/>
          </a:xfrm>
          <a:prstGeom prst="rect">
            <a:avLst/>
          </a:prstGeom>
        </p:spPr>
        <p:txBody>
          <a:bodyPr vert="horz" lIns="0" rIns="0"/>
          <a:lstStyle>
            <a:lvl1pPr algn="l">
              <a:defRPr sz="1600"/>
            </a:lvl1pPr>
          </a:lstStyle>
          <a:p>
            <a:r>
              <a:rPr lang="en-US" dirty="0"/>
              <a:t>Click to edit 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0"/>
            <a:ext cx="6670945" cy="249046"/>
          </a:xfrm>
          <a:prstGeom prst="rect">
            <a:avLst/>
          </a:prstGeom>
        </p:spPr>
        <p:txBody>
          <a:bodyPr vert="horz" lIns="0" rIns="0" anchor="ctr"/>
          <a:lstStyle>
            <a:lvl1pPr marL="0" indent="0">
              <a:buNone/>
              <a:defRPr sz="8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breadcrumb …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8789" y="1437597"/>
            <a:ext cx="5483224" cy="4777859"/>
          </a:xfrm>
          <a:prstGeom prst="rect">
            <a:avLst/>
          </a:prstGeom>
        </p:spPr>
        <p:txBody>
          <a:bodyPr vert="horz" lIns="0"/>
          <a:lstStyle>
            <a:lvl1pPr marL="174625" indent="-174625">
              <a:defRPr sz="1400"/>
            </a:lvl1pPr>
            <a:lvl2pPr marL="403225" indent="-228600">
              <a:defRPr sz="1400"/>
            </a:lvl2pPr>
            <a:lvl3pPr marL="571500" indent="-168275">
              <a:defRPr sz="1400"/>
            </a:lvl3pPr>
            <a:lvl4pPr marL="800100" indent="-228600">
              <a:defRPr sz="1400"/>
            </a:lvl4pPr>
            <a:lvl5pPr marL="1028700" indent="-228600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83C1CBD-EB39-3B4F-AAE1-E199D214A975}" type="datetimeFigureOut">
              <a:rPr lang="en-US" smtClean="0"/>
              <a:pPr/>
              <a:t>12/13/2023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6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403336" cy="103315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 and Content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52370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tx2"/>
              </a:buClr>
              <a:defRPr sz="2000">
                <a:solidFill>
                  <a:srgbClr val="00539B"/>
                </a:solidFill>
                <a:latin typeface="Arial"/>
                <a:cs typeface="Arial"/>
              </a:defRPr>
            </a:lvl1pPr>
            <a:lvl2pPr>
              <a:spcBef>
                <a:spcPts val="600"/>
              </a:spcBef>
              <a:buClr>
                <a:schemeClr val="tx2"/>
              </a:buClr>
              <a:defRPr sz="1800">
                <a:latin typeface="Arial"/>
                <a:cs typeface="Arial"/>
              </a:defRPr>
            </a:lvl2pPr>
            <a:lvl3pPr>
              <a:spcBef>
                <a:spcPts val="600"/>
              </a:spcBef>
              <a:buClr>
                <a:schemeClr val="tx2"/>
              </a:buClr>
              <a:defRPr sz="1600">
                <a:latin typeface="Arial"/>
                <a:cs typeface="Arial"/>
              </a:defRPr>
            </a:lvl3pPr>
            <a:lvl4pPr>
              <a:spcBef>
                <a:spcPts val="600"/>
              </a:spcBef>
              <a:buClr>
                <a:schemeClr val="tx2"/>
              </a:buClr>
              <a:defRPr sz="1400">
                <a:latin typeface="Arial"/>
                <a:cs typeface="Arial"/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2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6692630" cy="11828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200">
                <a:latin typeface="Arial"/>
                <a:cs typeface="Arial"/>
              </a:defRPr>
            </a:lvl1pPr>
          </a:lstStyle>
          <a:p>
            <a:r>
              <a:rPr lang="en-US" dirty="0"/>
              <a:t>Title Only Option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6692630" cy="11828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200">
                <a:latin typeface="Arial"/>
                <a:cs typeface="Arial"/>
              </a:defRPr>
            </a:lvl1pPr>
          </a:lstStyle>
          <a:p>
            <a:r>
              <a:rPr lang="en-US" dirty="0"/>
              <a:t>Title and Two-column Placeholders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3896"/>
            <a:ext cx="4040188" cy="48258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tx2"/>
              </a:buClr>
              <a:defRPr sz="2000">
                <a:solidFill>
                  <a:srgbClr val="00539B"/>
                </a:solidFill>
                <a:latin typeface="Arial"/>
                <a:cs typeface="Arial"/>
              </a:defRPr>
            </a:lvl1pPr>
            <a:lvl2pPr>
              <a:spcBef>
                <a:spcPts val="600"/>
              </a:spcBef>
              <a:buClr>
                <a:schemeClr val="tx2"/>
              </a:buClr>
              <a:defRPr sz="1800">
                <a:latin typeface="Arial"/>
                <a:cs typeface="Arial"/>
              </a:defRPr>
            </a:lvl2pPr>
            <a:lvl3pPr>
              <a:spcBef>
                <a:spcPts val="600"/>
              </a:spcBef>
              <a:buClr>
                <a:schemeClr val="tx2"/>
              </a:buClr>
              <a:defRPr sz="1600">
                <a:latin typeface="Arial"/>
                <a:cs typeface="Arial"/>
              </a:defRPr>
            </a:lvl3pPr>
            <a:lvl4pPr>
              <a:spcBef>
                <a:spcPts val="600"/>
              </a:spcBef>
              <a:buClr>
                <a:schemeClr val="tx2"/>
              </a:buClr>
              <a:defRPr sz="1400">
                <a:latin typeface="Arial"/>
                <a:cs typeface="Arial"/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2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53896"/>
            <a:ext cx="4041775" cy="48258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tx2"/>
              </a:buClr>
              <a:defRPr sz="2000">
                <a:solidFill>
                  <a:srgbClr val="00539B"/>
                </a:solidFill>
                <a:latin typeface="Arial"/>
                <a:cs typeface="Arial"/>
              </a:defRPr>
            </a:lvl1pPr>
            <a:lvl2pPr>
              <a:spcBef>
                <a:spcPts val="600"/>
              </a:spcBef>
              <a:buClr>
                <a:schemeClr val="tx2"/>
              </a:buClr>
              <a:defRPr sz="1800">
                <a:latin typeface="Arial"/>
                <a:cs typeface="Arial"/>
              </a:defRPr>
            </a:lvl2pPr>
            <a:lvl3pPr>
              <a:spcBef>
                <a:spcPts val="600"/>
              </a:spcBef>
              <a:buClr>
                <a:schemeClr val="tx2"/>
              </a:buClr>
              <a:defRPr sz="1600">
                <a:latin typeface="Arial"/>
                <a:cs typeface="Arial"/>
              </a:defRPr>
            </a:lvl3pPr>
            <a:lvl4pPr>
              <a:spcBef>
                <a:spcPts val="600"/>
              </a:spcBef>
              <a:buClr>
                <a:schemeClr val="tx2"/>
              </a:buClr>
              <a:defRPr sz="1400">
                <a:latin typeface="Arial"/>
                <a:cs typeface="Arial"/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2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 and 2 Bot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457200" y="1453895"/>
            <a:ext cx="4040188" cy="288950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defRPr lang="en-US" sz="20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4649788" y="1453895"/>
            <a:ext cx="4040188" cy="28895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6692630" cy="11828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200" kern="1200" baseline="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2 Chart Column Placeholders with 2 Bottom Content Column Placeholders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462272"/>
            <a:ext cx="4040188" cy="17647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tx2"/>
              </a:buClr>
              <a:defRPr sz="2000">
                <a:solidFill>
                  <a:srgbClr val="00539B"/>
                </a:solidFill>
                <a:latin typeface="Arial"/>
                <a:cs typeface="Arial"/>
              </a:defRPr>
            </a:lvl1pPr>
            <a:lvl2pPr>
              <a:spcBef>
                <a:spcPts val="600"/>
              </a:spcBef>
              <a:buClr>
                <a:schemeClr val="tx2"/>
              </a:buClr>
              <a:defRPr sz="1800">
                <a:latin typeface="Arial"/>
                <a:cs typeface="Arial"/>
              </a:defRPr>
            </a:lvl2pPr>
            <a:lvl3pPr>
              <a:spcBef>
                <a:spcPts val="600"/>
              </a:spcBef>
              <a:buClr>
                <a:schemeClr val="tx2"/>
              </a:buClr>
              <a:defRPr sz="1600">
                <a:latin typeface="Arial"/>
                <a:cs typeface="Arial"/>
              </a:defRPr>
            </a:lvl3pPr>
            <a:lvl4pPr>
              <a:spcBef>
                <a:spcPts val="600"/>
              </a:spcBef>
              <a:buClr>
                <a:schemeClr val="tx2"/>
              </a:buClr>
              <a:defRPr sz="1400">
                <a:latin typeface="Arial"/>
                <a:cs typeface="Arial"/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2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4462272"/>
            <a:ext cx="4041775" cy="17647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tx2"/>
              </a:buClr>
              <a:defRPr sz="2000">
                <a:solidFill>
                  <a:srgbClr val="00539B"/>
                </a:solidFill>
                <a:latin typeface="Arial"/>
                <a:cs typeface="Arial"/>
              </a:defRPr>
            </a:lvl1pPr>
            <a:lvl2pPr>
              <a:spcBef>
                <a:spcPts val="600"/>
              </a:spcBef>
              <a:buClr>
                <a:schemeClr val="tx2"/>
              </a:buClr>
              <a:defRPr sz="1800">
                <a:latin typeface="Arial"/>
                <a:cs typeface="Arial"/>
              </a:defRPr>
            </a:lvl2pPr>
            <a:lvl3pPr>
              <a:spcBef>
                <a:spcPts val="600"/>
              </a:spcBef>
              <a:buClr>
                <a:schemeClr val="tx2"/>
              </a:buClr>
              <a:defRPr sz="1600">
                <a:latin typeface="Arial"/>
                <a:cs typeface="Arial"/>
              </a:defRPr>
            </a:lvl3pPr>
            <a:lvl4pPr>
              <a:spcBef>
                <a:spcPts val="600"/>
              </a:spcBef>
              <a:buClr>
                <a:schemeClr val="tx2"/>
              </a:buClr>
              <a:defRPr sz="1400">
                <a:latin typeface="Arial"/>
                <a:cs typeface="Arial"/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2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120650" y="1600200"/>
            <a:ext cx="5344477" cy="1179576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marL="0" algn="l">
              <a:buFontTx/>
              <a:buNone/>
              <a:defRPr sz="2000" b="1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Presentation Title Here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120650" y="4374575"/>
            <a:ext cx="5344477" cy="36933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>
              <a:spcBef>
                <a:spcPts val="0"/>
              </a:spcBef>
              <a:buNone/>
              <a:defRPr sz="1800">
                <a:solidFill>
                  <a:srgbClr val="000000"/>
                </a:solidFill>
                <a:latin typeface="Arial"/>
                <a:cs typeface="Arial"/>
              </a:defRPr>
            </a:lvl1pPr>
            <a:lvl3pPr>
              <a:buNone/>
              <a:defRPr/>
            </a:lvl3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120650" y="4913196"/>
            <a:ext cx="5344477" cy="36933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>
              <a:spcBef>
                <a:spcPts val="0"/>
              </a:spcBef>
              <a:buNone/>
              <a:defRPr sz="1600">
                <a:solidFill>
                  <a:srgbClr val="000000"/>
                </a:solidFill>
                <a:latin typeface="Arial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349894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C1CBD-EB39-3B4F-AAE1-E199D214A975}" type="datetimeFigureOut">
              <a:rPr lang="en-US" smtClean="0"/>
              <a:pPr/>
              <a:t>12/13/2023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3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33D423-1AF1-834E-9872-B89043DD564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en-US" sz="1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defRPr>
            </a:lvl1pPr>
          </a:lstStyle>
          <a:p>
            <a:fld id="{683C1CBD-EB39-3B4F-AAE1-E199D214A975}" type="datetimeFigureOut">
              <a:rPr lang="en-US" smtClean="0"/>
              <a:pPr/>
              <a:t>12/13/2023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765" r:id="rId2"/>
    <p:sldLayoutId id="2147483782" r:id="rId3"/>
    <p:sldLayoutId id="2147483768" r:id="rId4"/>
    <p:sldLayoutId id="2147483789" r:id="rId5"/>
    <p:sldLayoutId id="2147484003" r:id="rId6"/>
    <p:sldLayoutId id="2147484006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emf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refactoring.guru/refactorin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76270" y="1311007"/>
            <a:ext cx="8868578" cy="2581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SOLID :</a:t>
            </a:r>
          </a:p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OO Design Principles</a:t>
            </a:r>
          </a:p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With Code Samples</a:t>
            </a:r>
          </a:p>
          <a:p>
            <a:pPr algn="ctr"/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120650" y="4405750"/>
            <a:ext cx="2189105" cy="3693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Darryl Gebert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20650" y="4913196"/>
            <a:ext cx="5344477" cy="369332"/>
          </a:xfrm>
        </p:spPr>
        <p:txBody>
          <a:bodyPr/>
          <a:lstStyle/>
          <a:p>
            <a:r>
              <a:rPr lang="en-US" sz="1400" dirty="0"/>
              <a:t>Solutions Architect  and Clean Coder</a:t>
            </a:r>
          </a:p>
        </p:txBody>
      </p:sp>
    </p:spTree>
    <p:extLst>
      <p:ext uri="{BB962C8B-B14F-4D97-AF65-F5344CB8AC3E}">
        <p14:creationId xmlns:p14="http://schemas.microsoft.com/office/powerpoint/2010/main" val="3999018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94EF-E372-453D-ACAD-B9E0DC41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OLID</a:t>
            </a:r>
            <a:r>
              <a:rPr lang="en-US" dirty="0"/>
              <a:t> -  Code Sample:  </a:t>
            </a:r>
            <a:r>
              <a:rPr lang="en-US" dirty="0" err="1"/>
              <a:t>CsvContactsFileProcessor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FE70-BE2D-4AB4-BD8E-156BC1F6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CsvContactsFileProcessor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Process(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filename)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Read file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TextReader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textReader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StreamReader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(filename);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textReader.ReadToEnd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textReader.Close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Parse lines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CStringSplitOptions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.RemoveEmptyEntries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allLines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  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textReader.ToString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().Split(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@"\r\l"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linesArray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allLines.Select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e.Split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},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splitOptions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. . . continued on next slide  . . .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EAAE65-B02C-4485-920B-C8553C755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079" y="1151906"/>
            <a:ext cx="2675721" cy="80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1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94EF-E372-453D-ACAD-B9E0DC41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OLID</a:t>
            </a:r>
            <a:r>
              <a:rPr lang="en-US" dirty="0"/>
              <a:t> -  Code Sample (</a:t>
            </a:r>
            <a:r>
              <a:rPr lang="en-US" dirty="0" err="1"/>
              <a:t>con’t</a:t>
            </a:r>
            <a:r>
              <a:rPr lang="en-US" dirty="0"/>
              <a:t>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FE70-BE2D-4AB4-BD8E-156BC1F6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57060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 Take each line from file and insert a People record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 reality,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EntityFramework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is a preferred implementation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"server=(local);integrated security=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sspi;database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=CRM"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u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conn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string[]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columns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linesArray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    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command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conn.CreateCommand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command.CommandText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@INSERT INTO Contacts (FirstName,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, Email) 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         VALUES (@FirstName, @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, @Email)"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command.Parameters.AddWithValue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"@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FirstName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command.Parameters.AddWithValue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"@</a:t>
            </a:r>
            <a:r>
              <a:rPr lang="es-ES" dirty="0" err="1">
                <a:solidFill>
                  <a:srgbClr val="A31515"/>
                </a:solidFill>
                <a:latin typeface="Consolas" panose="020B0609020204030204" pitchFamily="49" charset="0"/>
              </a:rPr>
              <a:t>LastName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command.Parameters.AddWithValue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"@Email"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command.ExecuteNonQuery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return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allLines.Length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59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7B09-8645-4815-950B-3F6A442C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OLID</a:t>
            </a:r>
            <a:r>
              <a:rPr lang="en-US" dirty="0"/>
              <a:t> –  Code review: </a:t>
            </a:r>
            <a:r>
              <a:rPr lang="en-US" dirty="0" err="1"/>
              <a:t>CsvContactsFileProcessor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D1738-12A8-430F-9502-9C9240A60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51906"/>
            <a:ext cx="8562109" cy="51345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This class does 3 distinct things: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 CSV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Parse CSV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Insert record in Contacts DB 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Problems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Many responsibilities in one method, hard to unit test</a:t>
            </a:r>
          </a:p>
          <a:p>
            <a:r>
              <a:rPr lang="en-US" dirty="0"/>
              <a:t>If code change in Parse introduces bug, then Reading and Storing functionality are also broken. </a:t>
            </a:r>
          </a:p>
          <a:p>
            <a:r>
              <a:rPr lang="en-US" dirty="0"/>
              <a:t>If no unit tests or complex unit tests, takes longer to troubleshoot and fix.</a:t>
            </a:r>
          </a:p>
          <a:p>
            <a:r>
              <a:rPr lang="en-US" dirty="0"/>
              <a:t>Complexity hinders comprehension 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costs Organization time and $$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like $$ interest, compounds  as new developer works with this code 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94EF-E372-453D-ACAD-B9E0DC41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OLID</a:t>
            </a:r>
            <a:r>
              <a:rPr lang="en-US" dirty="0"/>
              <a:t> -  Some refactoring  - 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FE70-BE2D-4AB4-BD8E-156BC1F6D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54870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CsvContactsFileProcessor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Process(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csvData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csvData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StoreCsvData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filename)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…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ParseCsv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csvData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// …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StoreCsvData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// …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A1D548-38F0-498A-A877-A51C103FE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055" y="1151906"/>
            <a:ext cx="2957745" cy="135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9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F2EC-5E14-4B19-A16C-D92DE943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OLID</a:t>
            </a:r>
            <a:r>
              <a:rPr lang="en-US" dirty="0"/>
              <a:t> -  Refactor into SRP Classes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626D39-059D-4D5E-BB53-A15B0D0B7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95" y="1242718"/>
            <a:ext cx="8462313" cy="423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AE57-6DD4-4D0B-B242-E1962FB8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OLID</a:t>
            </a:r>
            <a:r>
              <a:rPr lang="en-US" dirty="0"/>
              <a:t> –  Processor using refactored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3932-A364-4C9F-9AFB-B654F360B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3915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Implementation details moved to each responsible class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CsvContactProcessor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Process(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filename)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csvData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CsvContactsDataProvider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().Read(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Contact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contacts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CsvContactsParser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().Parse(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csvData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AdoContactsWriter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().Write(contacts);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    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AB6A3D-7053-4B2C-99B0-7512551F30E9}"/>
              </a:ext>
            </a:extLst>
          </p:cNvPr>
          <p:cNvSpPr txBox="1">
            <a:spLocks/>
          </p:cNvSpPr>
          <p:nvPr/>
        </p:nvSpPr>
        <p:spPr>
          <a:xfrm>
            <a:off x="370332" y="5617317"/>
            <a:ext cx="8403336" cy="85155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•"/>
              <a:defRPr sz="2000" kern="1200">
                <a:solidFill>
                  <a:srgbClr val="00539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         There is still a Better way to improve this with ISP and DIP.   </a:t>
            </a:r>
          </a:p>
        </p:txBody>
      </p:sp>
      <p:pic>
        <p:nvPicPr>
          <p:cNvPr id="12290" name="Picture 2" descr="Image result for fyi">
            <a:extLst>
              <a:ext uri="{FF2B5EF4-FFF2-40B4-BE49-F238E27FC236}">
                <a16:creationId xmlns:a16="http://schemas.microsoft.com/office/drawing/2014/main" id="{E4AC56C2-2D56-49B5-8FFB-BD7EF2910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32" y="5508089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5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76270" y="1204677"/>
            <a:ext cx="8868578" cy="2581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pen / Closed Principle</a:t>
            </a:r>
          </a:p>
          <a:p>
            <a:pPr algn="ctr"/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good design pattern and software design interview questions answers">
            <a:extLst>
              <a:ext uri="{FF2B5EF4-FFF2-40B4-BE49-F238E27FC236}">
                <a16:creationId xmlns:a16="http://schemas.microsoft.com/office/drawing/2014/main" id="{FDC0C725-5613-4A92-84C3-13A7CA034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t="19129" r="35063" b="7114"/>
          <a:stretch/>
        </p:blipFill>
        <p:spPr bwMode="auto">
          <a:xfrm>
            <a:off x="2663455" y="2764466"/>
            <a:ext cx="3817089" cy="341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649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3D7B-3208-4DBF-9EFE-2388F30F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82FF-0F4C-4635-83C3-46FD649E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91878"/>
            <a:ext cx="8403336" cy="45258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Ability to extend behavior of system </a:t>
            </a:r>
            <a:r>
              <a:rPr lang="en-US" i="1" dirty="0"/>
              <a:t>without having to modify that system.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Open</a:t>
            </a:r>
            <a:r>
              <a:rPr lang="en-US" dirty="0"/>
              <a:t> for extension </a:t>
            </a:r>
          </a:p>
          <a:p>
            <a:pPr lvl="1"/>
            <a:r>
              <a:rPr lang="en-US" dirty="0"/>
              <a:t>Do not change class unless absolutely necessary (new requirements) </a:t>
            </a:r>
          </a:p>
          <a:p>
            <a:pPr lvl="1"/>
            <a:r>
              <a:rPr lang="en-US" dirty="0"/>
              <a:t>Derived classes rely on implementation to function properly.</a:t>
            </a:r>
          </a:p>
          <a:p>
            <a:pPr lvl="1"/>
            <a:endParaRPr lang="en-US" dirty="0"/>
          </a:p>
          <a:p>
            <a:r>
              <a:rPr lang="en-US" b="1" dirty="0"/>
              <a:t>Closed</a:t>
            </a:r>
            <a:r>
              <a:rPr lang="en-US" dirty="0"/>
              <a:t> for modification </a:t>
            </a:r>
          </a:p>
          <a:p>
            <a:pPr lvl="1"/>
            <a:r>
              <a:rPr lang="en-US" dirty="0"/>
              <a:t>Class is developed, unit tested, and in use</a:t>
            </a:r>
          </a:p>
          <a:p>
            <a:pPr lvl="1"/>
            <a:r>
              <a:rPr lang="en-US" dirty="0"/>
              <a:t>Class should not be altered unless bugs found or requirements change. </a:t>
            </a:r>
          </a:p>
          <a:p>
            <a:pPr lvl="1"/>
            <a:endParaRPr lang="en-US" dirty="0"/>
          </a:p>
          <a:p>
            <a:r>
              <a:rPr lang="en-US" dirty="0"/>
              <a:t>Strategies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Delegation - Favor composition over inheritance.</a:t>
            </a:r>
          </a:p>
          <a:p>
            <a:pPr lvl="1"/>
            <a:r>
              <a:rPr lang="en-US" dirty="0"/>
              <a:t>C# extension methods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23C58-4540-4C13-B94E-59A4E30161F4}"/>
              </a:ext>
            </a:extLst>
          </p:cNvPr>
          <p:cNvSpPr txBox="1"/>
          <p:nvPr/>
        </p:nvSpPr>
        <p:spPr>
          <a:xfrm>
            <a:off x="999461" y="958725"/>
            <a:ext cx="7145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"Software entities (classes, modules, functions, etc.) should be open for extension, but closed for modification.."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1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4008-6E01-4DE1-840F-E87D77F3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 </a:t>
            </a:r>
            <a:r>
              <a:rPr lang="en-US" dirty="0"/>
              <a:t>– Simple Shopping Cart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5527-7F30-4B48-B851-7D88EBD3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1785"/>
            <a:ext cx="8403336" cy="5621034"/>
          </a:xfrm>
        </p:spPr>
        <p:txBody>
          <a:bodyPr>
            <a:noAutofit/>
          </a:bodyPr>
          <a:lstStyle/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ShoppingCart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=&gt;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Clr>
                <a:srgbClr val="00539B"/>
              </a:buClr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orderItems.Add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Clr>
                <a:srgbClr val="00539B"/>
              </a:buClr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CalculateTotalAmount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total = 0m;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total +=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CalculateItemTotal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total;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	// . . . Continued . . 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C036F2-BA04-4194-BD37-ED64D9A42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474" y="2467532"/>
            <a:ext cx="3163386" cy="265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4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4008-6E01-4DE1-840F-E87D77F3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 </a:t>
            </a:r>
            <a:r>
              <a:rPr lang="en-US" dirty="0"/>
              <a:t>– Simple Shopping Cart example 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5527-7F30-4B48-B851-7D88EBD3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55359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CalculateItemTotal(OrderItem orderItem)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orderItem.Identifier.StartsWith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"Each"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return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orderItem.Quantity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4m;         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price per unit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    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orderItem.Identifier.StartsWith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"Weight"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return orderItem.Quantity * 3m / 1000;  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price per kilogram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 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orderItem.Identifier.StartsWith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"Spec"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total +=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orderItem.Quantity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.3m;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setsOfFour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orderItem.Quantity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/ 4;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return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setsOfFour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.15m;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discount on groups of 4 items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0m;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717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 </a:t>
            </a:r>
          </a:p>
          <a:p>
            <a:endParaRPr lang="en-US" dirty="0"/>
          </a:p>
          <a:p>
            <a:r>
              <a:rPr lang="en-US" dirty="0"/>
              <a:t>SOLID and best OO Practices</a:t>
            </a:r>
          </a:p>
          <a:p>
            <a:endParaRPr lang="en-US" dirty="0"/>
          </a:p>
          <a:p>
            <a:pPr lvl="1"/>
            <a:r>
              <a:rPr lang="en-US" b="1" dirty="0"/>
              <a:t>S</a:t>
            </a:r>
            <a:r>
              <a:rPr lang="en-US" dirty="0"/>
              <a:t>ingle Responsibility Principle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O</a:t>
            </a:r>
            <a:r>
              <a:rPr lang="en-US" dirty="0"/>
              <a:t>pen / Closed Principle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 Principle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</a:t>
            </a:r>
            <a:r>
              <a:rPr lang="en-US" dirty="0"/>
              <a:t>nterface Segregation Principle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</a:t>
            </a:r>
            <a:r>
              <a:rPr lang="en-US" dirty="0"/>
              <a:t>ependency Inversion Principle</a:t>
            </a:r>
          </a:p>
          <a:p>
            <a:pPr lvl="2"/>
            <a:r>
              <a:rPr lang="en-US" dirty="0" err="1"/>
              <a:t>Ioc</a:t>
            </a:r>
            <a:r>
              <a:rPr lang="en-US" dirty="0"/>
              <a:t>, Dependency Injection</a:t>
            </a:r>
          </a:p>
          <a:p>
            <a:endParaRPr lang="en-US" dirty="0"/>
          </a:p>
          <a:p>
            <a:r>
              <a:rPr lang="en-US" dirty="0"/>
              <a:t>Unit Testing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37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CFF5-746C-4A32-9BDA-0EFC6BF1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</a:t>
            </a:r>
            <a:r>
              <a:rPr lang="en-US" dirty="0"/>
              <a:t> – Simple Shopping Cart -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D242-A343-43E7-82D9-A69E75BD1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</a:p>
          <a:p>
            <a:endParaRPr lang="en-US" dirty="0"/>
          </a:p>
          <a:p>
            <a:r>
              <a:rPr lang="en-US" dirty="0"/>
              <a:t>If new pricing strategy, have to add to more  “if” logic to existing class.</a:t>
            </a:r>
          </a:p>
          <a:p>
            <a:pPr lvl="1"/>
            <a:r>
              <a:rPr lang="en-US" dirty="0"/>
              <a:t>Potential to introduce bugs and/or break existing code</a:t>
            </a:r>
          </a:p>
          <a:p>
            <a:pPr lvl="1"/>
            <a:endParaRPr lang="en-US" dirty="0"/>
          </a:p>
          <a:p>
            <a:r>
              <a:rPr lang="en-US" dirty="0"/>
              <a:t>In general, repeated </a:t>
            </a:r>
            <a:r>
              <a:rPr lang="en-US" b="1" dirty="0"/>
              <a:t>if-else logic </a:t>
            </a:r>
            <a:r>
              <a:rPr lang="en-US" dirty="0"/>
              <a:t> s an opportunity to think </a:t>
            </a:r>
            <a:r>
              <a:rPr lang="en-US" b="1" dirty="0"/>
              <a:t>polymorphism</a:t>
            </a:r>
            <a:r>
              <a:rPr lang="en-US" dirty="0"/>
              <a:t> and apply a </a:t>
            </a:r>
            <a:r>
              <a:rPr lang="en-US" b="1" dirty="0" err="1"/>
              <a:t>GoF</a:t>
            </a:r>
            <a:r>
              <a:rPr lang="en-US" b="1" dirty="0"/>
              <a:t> design pattern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Next we’ll show re-design with patterns application to achieve OCP.</a:t>
            </a:r>
          </a:p>
        </p:txBody>
      </p:sp>
    </p:spTree>
    <p:extLst>
      <p:ext uri="{BB962C8B-B14F-4D97-AF65-F5344CB8AC3E}">
        <p14:creationId xmlns:p14="http://schemas.microsoft.com/office/powerpoint/2010/main" val="371183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D421-DF12-4907-BA42-40DE50CB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</a:t>
            </a:r>
            <a:r>
              <a:rPr lang="en-US" dirty="0"/>
              <a:t> –  Price Calculator with Pricing Strategies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BE0752-86DA-4198-BC1C-014475208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83" y="1633387"/>
            <a:ext cx="8406033" cy="444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72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4008-6E01-4DE1-840F-E87D77F3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</a:t>
            </a:r>
            <a:r>
              <a:rPr lang="en-US" dirty="0"/>
              <a:t> – Shopping Cart w/  </a:t>
            </a:r>
            <a:r>
              <a:rPr lang="en-US" dirty="0" err="1"/>
              <a:t>IPriceCalculator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5527-7F30-4B48-B851-7D88EBD3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55359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ShoppingCart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IPriceCalculator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priceCalculator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// . . 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ShoppingCart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IPriceCalculator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priceCalculator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priceCalculator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priceCalculator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CalculateTotalAmount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total = 0m;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total +=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priceCalculator.CalculatePrice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total;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pPr marL="0" lvl="0" indent="0">
              <a:buClr>
                <a:srgbClr val="00539B"/>
              </a:buClr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D7B4B83-E7B2-4BB3-A245-12D3109CD0EF}"/>
              </a:ext>
            </a:extLst>
          </p:cNvPr>
          <p:cNvSpPr/>
          <p:nvPr/>
        </p:nvSpPr>
        <p:spPr>
          <a:xfrm>
            <a:off x="5954233" y="3546957"/>
            <a:ext cx="2906304" cy="993146"/>
          </a:xfrm>
          <a:prstGeom prst="wedgeRoundRectCallout">
            <a:avLst>
              <a:gd name="adj1" fmla="val -71191"/>
              <a:gd name="adj2" fmla="val 11155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Delegate to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IPriceCalculator</a:t>
            </a:r>
            <a:r>
              <a:rPr lang="en-US" sz="1400" dirty="0">
                <a:solidFill>
                  <a:schemeClr val="tx1"/>
                </a:solidFill>
              </a:rPr>
              <a:t>.  This class/method is now </a:t>
            </a:r>
            <a:r>
              <a:rPr lang="en-US" sz="1400" b="1" dirty="0">
                <a:solidFill>
                  <a:schemeClr val="tx1"/>
                </a:solidFill>
              </a:rPr>
              <a:t>closed</a:t>
            </a:r>
            <a:r>
              <a:rPr lang="en-US" sz="1400" dirty="0">
                <a:solidFill>
                  <a:schemeClr val="tx1"/>
                </a:solidFill>
              </a:rPr>
              <a:t> for modification</a:t>
            </a:r>
          </a:p>
        </p:txBody>
      </p:sp>
    </p:spTree>
    <p:extLst>
      <p:ext uri="{BB962C8B-B14F-4D97-AF65-F5344CB8AC3E}">
        <p14:creationId xmlns:p14="http://schemas.microsoft.com/office/powerpoint/2010/main" val="312152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4008-6E01-4DE1-840F-E87D77F3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</a:t>
            </a:r>
            <a:r>
              <a:rPr lang="en-US" dirty="0"/>
              <a:t> – Introduce </a:t>
            </a:r>
            <a:r>
              <a:rPr lang="en-US" dirty="0" err="1"/>
              <a:t>IPricingStrategy</a:t>
            </a:r>
            <a:r>
              <a:rPr lang="en-US" dirty="0"/>
              <a:t>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5527-7F30-4B48-B851-7D88EBD3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55359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PricePerKilogramStrategy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IPriceStrategy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item.Identifier.StartsWith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"Weight"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CalculatePrice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item.Quantity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 3m / 1000;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PricePerUnitStrategy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IPriceStrategy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implementation of price per unit strategy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SpecialPriceStrategy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IPriceStrategy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// implementation of special price strategy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0907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4008-6E01-4DE1-840F-E87D77F3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</a:t>
            </a:r>
            <a:r>
              <a:rPr lang="en-US" dirty="0"/>
              <a:t> – </a:t>
            </a:r>
            <a:r>
              <a:rPr lang="en-US" dirty="0" err="1"/>
              <a:t>IPriceCalculator</a:t>
            </a:r>
            <a:r>
              <a:rPr lang="en-US" dirty="0"/>
              <a:t> w/ Pricing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F5527-7F30-4B48-B851-7D88EBD3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55359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DefaultPriceCalculator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IPriceCalculator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IPriceStrategy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pricingRules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DefaultPriceCalculator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pricingRules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IPriceStrategy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pricingRules.Add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PricePerKilogramStrategy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pricingRules.Add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PricePerUnitStrategy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pricingRules.Add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SpecialPriceStrategy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CalculatePrice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First matching strategy clculates price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pricingRules.First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(r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r.IsMatch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(item))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CalculatePrice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D7B4B83-E7B2-4BB3-A245-12D3109CD0EF}"/>
              </a:ext>
            </a:extLst>
          </p:cNvPr>
          <p:cNvSpPr/>
          <p:nvPr/>
        </p:nvSpPr>
        <p:spPr>
          <a:xfrm>
            <a:off x="6815469" y="3919892"/>
            <a:ext cx="2045067" cy="1100470"/>
          </a:xfrm>
          <a:prstGeom prst="wedgeRoundRectCallout">
            <a:avLst>
              <a:gd name="adj1" fmla="val -54977"/>
              <a:gd name="adj2" fmla="val -8430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This is </a:t>
            </a:r>
            <a:r>
              <a:rPr lang="en-US" sz="1400" b="1" dirty="0">
                <a:solidFill>
                  <a:schemeClr val="tx1"/>
                </a:solidFill>
              </a:rPr>
              <a:t>open</a:t>
            </a:r>
            <a:r>
              <a:rPr lang="en-US" sz="1400" dirty="0">
                <a:solidFill>
                  <a:schemeClr val="tx1"/>
                </a:solidFill>
              </a:rPr>
              <a:t> for extension. Plug in new pricing strategies as they evolve.</a:t>
            </a:r>
          </a:p>
        </p:txBody>
      </p:sp>
    </p:spTree>
    <p:extLst>
      <p:ext uri="{BB962C8B-B14F-4D97-AF65-F5344CB8AC3E}">
        <p14:creationId xmlns:p14="http://schemas.microsoft.com/office/powerpoint/2010/main" val="164046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4119-EF05-4AB5-BFB9-70ED0C03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</a:t>
            </a:r>
            <a:r>
              <a:rPr lang="en-US" dirty="0"/>
              <a:t> –  But Wait, There’s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6CAE6-B5F5-4AF0-9310-5EA480244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Pricing Strategy: Buy 3 Get 1 Free</a:t>
            </a:r>
          </a:p>
          <a:p>
            <a:r>
              <a:rPr lang="en-US" dirty="0"/>
              <a:t>Define and plug into </a:t>
            </a:r>
            <a:r>
              <a:rPr lang="en-US" dirty="0" err="1">
                <a:latin typeface="Consolas" panose="020B0609020204030204" pitchFamily="49" charset="0"/>
              </a:rPr>
              <a:t>PriceCalculator</a:t>
            </a:r>
            <a:r>
              <a:rPr lang="en-US" dirty="0"/>
              <a:t> list of strategies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BuyThreeGetOneFree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IPriceStrategy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item.Identifier.StartsWith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"Buy3OneFree"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// n-1+[n/3+1]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CalculatePrice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OrderItem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 = total - 1m + (total / 3m + 1m);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price;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331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F361-638E-4AFB-A545-FEBF175F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LID </a:t>
            </a:r>
            <a:r>
              <a:rPr lang="en-US" dirty="0"/>
              <a:t>– Final Thoughts on OCP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43053-6A2D-42D5-934A-1AEFE2D8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interpret this rule as: "don't change already implemented classes, ever." </a:t>
            </a:r>
          </a:p>
          <a:p>
            <a:pPr lvl="1"/>
            <a:r>
              <a:rPr lang="en-US" dirty="0"/>
              <a:t>Nothing can ever be 100% closed</a:t>
            </a:r>
          </a:p>
          <a:p>
            <a:endParaRPr lang="en-US" dirty="0"/>
          </a:p>
          <a:p>
            <a:r>
              <a:rPr lang="en-US" dirty="0"/>
              <a:t>Scenarios will always arise that will force or require you to change classes that are already implemented. </a:t>
            </a:r>
          </a:p>
          <a:p>
            <a:endParaRPr lang="en-US" dirty="0"/>
          </a:p>
          <a:p>
            <a:r>
              <a:rPr lang="en-US" dirty="0"/>
              <a:t>However, </a:t>
            </a:r>
            <a:r>
              <a:rPr lang="en-US" b="1" dirty="0"/>
              <a:t>use discretion </a:t>
            </a:r>
            <a:r>
              <a:rPr lang="en-US" dirty="0"/>
              <a:t>when attempting to make modifications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closure cannot be complete, it must be strategic </a:t>
            </a:r>
          </a:p>
          <a:p>
            <a:pPr lvl="1"/>
            <a:r>
              <a:rPr lang="en-US" dirty="0"/>
              <a:t>Experienced designer hopefully knows users and industry well enough to judge probability of different kinds of changes. </a:t>
            </a:r>
          </a:p>
          <a:p>
            <a:pPr lvl="1"/>
            <a:r>
              <a:rPr lang="en-US" dirty="0"/>
              <a:t>Designer ensures that OCP applied for most probable changes.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9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76270" y="1311007"/>
            <a:ext cx="8868578" cy="2581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sz="4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4400" dirty="0" err="1">
                <a:latin typeface="Calibri" panose="020F0502020204030204" pitchFamily="34" charset="0"/>
                <a:cs typeface="Calibri" panose="020F0502020204030204" pitchFamily="34" charset="0"/>
              </a:rPr>
              <a:t>iskov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 Substitution Principle</a:t>
            </a:r>
          </a:p>
          <a:p>
            <a:pPr algn="ctr"/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0" name="Picture 2" descr="Image result for solid principles liskov substitution">
            <a:extLst>
              <a:ext uri="{FF2B5EF4-FFF2-40B4-BE49-F238E27FC236}">
                <a16:creationId xmlns:a16="http://schemas.microsoft.com/office/drawing/2014/main" id="{4927A0F9-7C35-42EA-A2F7-A7A47B003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6" t="28139" r="2790" b="14372"/>
          <a:stretch/>
        </p:blipFill>
        <p:spPr bwMode="auto">
          <a:xfrm>
            <a:off x="3019646" y="2498650"/>
            <a:ext cx="3104707" cy="328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613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3D7B-3208-4DBF-9EFE-2388F30F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82FF-0F4C-4635-83C3-46FD649E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4938"/>
            <a:ext cx="8403336" cy="4251781"/>
          </a:xfrm>
        </p:spPr>
        <p:txBody>
          <a:bodyPr>
            <a:normAutofit/>
          </a:bodyPr>
          <a:lstStyle/>
          <a:p>
            <a:r>
              <a:rPr lang="en-US" dirty="0"/>
              <a:t>Translation:</a:t>
            </a:r>
          </a:p>
          <a:p>
            <a:pPr lvl="1"/>
            <a:r>
              <a:rPr lang="en-US" dirty="0"/>
              <a:t>Subclass extends base class without changing behavior</a:t>
            </a:r>
          </a:p>
          <a:p>
            <a:pPr lvl="1"/>
            <a:endParaRPr lang="en-US" dirty="0"/>
          </a:p>
          <a:p>
            <a:r>
              <a:rPr lang="en-US" dirty="0"/>
              <a:t>Subclass should be perfectly substitutable for its base class. </a:t>
            </a:r>
          </a:p>
          <a:p>
            <a:endParaRPr lang="en-US" dirty="0"/>
          </a:p>
          <a:p>
            <a:r>
              <a:rPr lang="en-US" dirty="0"/>
              <a:t>If class B is subclass of A, then B should be substitutable for 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23C58-4540-4C13-B94E-59A4E30161F4}"/>
              </a:ext>
            </a:extLst>
          </p:cNvPr>
          <p:cNvSpPr txBox="1"/>
          <p:nvPr/>
        </p:nvSpPr>
        <p:spPr>
          <a:xfrm>
            <a:off x="952501" y="958725"/>
            <a:ext cx="7400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“Objects in a program should be replaceable with instances of their sub types without altering the correctness of that program”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007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3D7B-3208-4DBF-9EFE-2388F30F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 </a:t>
            </a:r>
            <a:r>
              <a:rPr lang="en-US" dirty="0"/>
              <a:t>– Inheritance Enables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82FF-0F4C-4635-83C3-46FD649E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3154"/>
            <a:ext cx="8239125" cy="5355772"/>
          </a:xfrm>
        </p:spPr>
        <p:txBody>
          <a:bodyPr>
            <a:normAutofit/>
          </a:bodyPr>
          <a:lstStyle/>
          <a:p>
            <a:r>
              <a:rPr lang="en-US" dirty="0"/>
              <a:t>A potential subclass should conform to the</a:t>
            </a:r>
          </a:p>
          <a:p>
            <a:pPr lvl="1"/>
            <a:r>
              <a:rPr lang="en-US" dirty="0"/>
              <a:t>100% Rule (definition conformance)</a:t>
            </a:r>
          </a:p>
          <a:p>
            <a:pPr lvl="1"/>
            <a:r>
              <a:rPr lang="en-US" dirty="0"/>
              <a:t>“Is-a” Rule (set membership conformance)</a:t>
            </a:r>
          </a:p>
          <a:p>
            <a:pPr lvl="1"/>
            <a:endParaRPr lang="en-US" dirty="0"/>
          </a:p>
          <a:p>
            <a:r>
              <a:rPr lang="en-US" dirty="0"/>
              <a:t>100% rule</a:t>
            </a:r>
          </a:p>
          <a:p>
            <a:pPr lvl="1"/>
            <a:r>
              <a:rPr lang="en-US" dirty="0"/>
              <a:t>100% of superclass definition should be applicable to subclass.</a:t>
            </a:r>
          </a:p>
          <a:p>
            <a:pPr lvl="1"/>
            <a:r>
              <a:rPr lang="en-US" dirty="0"/>
              <a:t>Subclass must conform to 100% of superclass’s attributes +  associations</a:t>
            </a:r>
          </a:p>
          <a:p>
            <a:pPr lvl="1"/>
            <a:endParaRPr lang="en-US" dirty="0"/>
          </a:p>
          <a:p>
            <a:r>
              <a:rPr lang="en-US" dirty="0"/>
              <a:t>“Is-a” rule</a:t>
            </a:r>
          </a:p>
          <a:p>
            <a:pPr lvl="1"/>
            <a:r>
              <a:rPr lang="en-US" dirty="0"/>
              <a:t>Subclass </a:t>
            </a:r>
            <a:r>
              <a:rPr lang="en-US" b="1" i="1" dirty="0"/>
              <a:t>is a</a:t>
            </a:r>
            <a:r>
              <a:rPr lang="en-US" dirty="0"/>
              <a:t> Superclass</a:t>
            </a:r>
          </a:p>
          <a:p>
            <a:pPr lvl="1"/>
            <a:r>
              <a:rPr lang="en-US" dirty="0"/>
              <a:t>All the members of  Subclass B must be members of Superclass A superclass set.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.   </a:t>
            </a:r>
            <a:r>
              <a:rPr lang="en-US" b="1" i="1" dirty="0" err="1">
                <a:latin typeface="Consolas" panose="020B0609020204030204" pitchFamily="49" charset="0"/>
              </a:rPr>
              <a:t>CreditPayment</a:t>
            </a:r>
            <a:r>
              <a:rPr lang="en-US" dirty="0"/>
              <a:t> is a </a:t>
            </a:r>
            <a:r>
              <a:rPr lang="en-US" b="1" i="1" dirty="0">
                <a:latin typeface="Consolas" panose="020B0609020204030204" pitchFamily="49" charset="0"/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357505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52370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are a good developer. 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want to be a </a:t>
            </a:r>
            <a:r>
              <a:rPr lang="en-US" b="1" dirty="0"/>
              <a:t>better</a:t>
            </a:r>
            <a:r>
              <a:rPr lang="en-US" dirty="0"/>
              <a:t> developer.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Building quality</a:t>
            </a:r>
          </a:p>
          <a:p>
            <a:pPr marL="857250" lvl="1" indent="-457200"/>
            <a:r>
              <a:rPr lang="en-US" dirty="0"/>
              <a:t>Software systems are often  large and complex</a:t>
            </a:r>
          </a:p>
          <a:p>
            <a:pPr marL="857250" lvl="1" indent="-457200"/>
            <a:r>
              <a:rPr lang="en-US" dirty="0"/>
              <a:t>Construction requires best Agile / OO Development skills and practices</a:t>
            </a:r>
          </a:p>
          <a:p>
            <a:endParaRPr lang="en-US" dirty="0"/>
          </a:p>
          <a:p>
            <a:r>
              <a:rPr lang="en-US" dirty="0"/>
              <a:t>Stakeholders , Product Owners =&gt; customers, features, schedule</a:t>
            </a:r>
          </a:p>
          <a:p>
            <a:endParaRPr lang="en-US" dirty="0"/>
          </a:p>
          <a:p>
            <a:r>
              <a:rPr lang="en-US" dirty="0"/>
              <a:t>Our job =&gt; </a:t>
            </a:r>
            <a:r>
              <a:rPr lang="en-US" b="1" i="1" dirty="0"/>
              <a:t>Build and Defend the Code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54" y="1340971"/>
            <a:ext cx="762387" cy="6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41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3D7B-3208-4DBF-9EFE-2388F30F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 </a:t>
            </a:r>
            <a:r>
              <a:rPr lang="en-US" dirty="0"/>
              <a:t>-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82FF-0F4C-4635-83C3-46FD649E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33154"/>
            <a:ext cx="8239125" cy="674460"/>
          </a:xfrm>
        </p:spPr>
        <p:txBody>
          <a:bodyPr>
            <a:normAutofit/>
          </a:bodyPr>
          <a:lstStyle/>
          <a:p>
            <a:r>
              <a:rPr lang="en-US" dirty="0"/>
              <a:t>Apply “Is-a” and 100% rule to these: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D57E1-66C2-4210-8B0E-5116F829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26" y="2027515"/>
            <a:ext cx="1700311" cy="2935834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462056DB-3EA6-4152-A42C-1F1726D57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70" y="5505472"/>
            <a:ext cx="817597" cy="63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164E3CC8-84C4-4B76-9FE5-A060CEC5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07" y="5505472"/>
            <a:ext cx="638748" cy="63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1004A7-298D-44F0-B8C1-F3D72F52A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407" y="2039884"/>
            <a:ext cx="1809571" cy="29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3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1358-3DB6-46E1-9405-EDDD09A8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r>
              <a:rPr lang="en-US" dirty="0"/>
              <a:t> – Code Sample:  Use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4C27-73C3-4636-815D-7A3EFBA22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3152"/>
            <a:ext cx="5458858" cy="58248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MusicalInstrument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PlayNote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Piano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MusicalInstrument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PlayNote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PressKey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Press a piano key.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Saxophone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MusicalInstrument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PlayNote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    Blow();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Blow()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Blow air into the instrument.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DE8D0-9685-4D0B-AA5D-3C4708E86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454" y="1521978"/>
            <a:ext cx="3936286" cy="262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5F15-91D9-4F79-9908-48BD7DA1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r>
              <a:rPr lang="en-US" dirty="0"/>
              <a:t> -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A695-09A6-4E71-AC99-DF0CF0047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subclass of a superclass when: 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Subclass has additional attributes of interest.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Subclass has additional associations of interest.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Subclass concept is operated on, handled, reacted to, or manipulated differently than superclass or other subclasses, in ways that are of interest.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Subclass concept represents an animate thing (for example, animal, robot) that behaves differently than superclass or other subclasses, in ways that are of interest.</a:t>
            </a:r>
          </a:p>
        </p:txBody>
      </p:sp>
    </p:spTree>
    <p:extLst>
      <p:ext uri="{BB962C8B-B14F-4D97-AF65-F5344CB8AC3E}">
        <p14:creationId xmlns:p14="http://schemas.microsoft.com/office/powerpoint/2010/main" val="420813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76270" y="893261"/>
            <a:ext cx="8868578" cy="2581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nterface Segregation Principle</a:t>
            </a:r>
          </a:p>
          <a:p>
            <a:pPr algn="ctr"/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4" name="Picture 4" descr="InterfaceSegregation">
            <a:extLst>
              <a:ext uri="{FF2B5EF4-FFF2-40B4-BE49-F238E27FC236}">
                <a16:creationId xmlns:a16="http://schemas.microsoft.com/office/drawing/2014/main" id="{152EB6F7-556C-4B2F-B5F8-B8DE7B61C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4776" r="6225" b="17969"/>
          <a:stretch/>
        </p:blipFill>
        <p:spPr bwMode="auto">
          <a:xfrm>
            <a:off x="2408273" y="2530549"/>
            <a:ext cx="4327453" cy="381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734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3D7B-3208-4DBF-9EFE-2388F30F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82FF-0F4C-4635-83C3-46FD649E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3884"/>
            <a:ext cx="8403336" cy="45050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Translation:</a:t>
            </a:r>
          </a:p>
          <a:p>
            <a:pPr lvl="1"/>
            <a:r>
              <a:rPr lang="en-US" dirty="0"/>
              <a:t>Client should not be forced to use an interface or interface operations that are irrelevant to its needs </a:t>
            </a:r>
          </a:p>
          <a:p>
            <a:pPr lvl="1"/>
            <a:r>
              <a:rPr lang="en-US" dirty="0"/>
              <a:t>Keep interfaces small and cohesive</a:t>
            </a:r>
          </a:p>
          <a:p>
            <a:pPr lvl="1"/>
            <a:r>
              <a:rPr lang="en-US" dirty="0"/>
              <a:t>Similar to </a:t>
            </a:r>
            <a:r>
              <a:rPr lang="en-US" b="1" dirty="0"/>
              <a:t>SRP</a:t>
            </a:r>
          </a:p>
          <a:p>
            <a:pPr lvl="1"/>
            <a:endParaRPr lang="en-US" dirty="0"/>
          </a:p>
          <a:p>
            <a:r>
              <a:rPr lang="en-US" dirty="0"/>
              <a:t>A bloated interface imposes a huge implementation burden</a:t>
            </a:r>
          </a:p>
          <a:p>
            <a:pPr lvl="1"/>
            <a:r>
              <a:rPr lang="en-US" dirty="0"/>
              <a:t>Favor many small cohesive client-specific interfaces over one general-purpose large interface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Large interface - tendency for class to provide partial implementation</a:t>
            </a:r>
          </a:p>
          <a:p>
            <a:pPr lvl="1"/>
            <a:r>
              <a:rPr lang="en-US" dirty="0"/>
              <a:t>Diminishes the advantages of having an interface</a:t>
            </a:r>
          </a:p>
          <a:p>
            <a:pPr lvl="1"/>
            <a:r>
              <a:rPr lang="en-US" dirty="0"/>
              <a:t>Partial implementations violate the LSP </a:t>
            </a:r>
          </a:p>
          <a:p>
            <a:pPr lvl="1"/>
            <a:r>
              <a:rPr lang="en-US" dirty="0"/>
              <a:t>Beware of method implementations with </a:t>
            </a:r>
            <a:r>
              <a:rPr lang="en-US" b="1" dirty="0" err="1">
                <a:latin typeface="Consolas" panose="020B0609020204030204" pitchFamily="49" charset="0"/>
              </a:rPr>
              <a:t>NotSupportedException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23C58-4540-4C13-B94E-59A4E30161F4}"/>
              </a:ext>
            </a:extLst>
          </p:cNvPr>
          <p:cNvSpPr txBox="1"/>
          <p:nvPr/>
        </p:nvSpPr>
        <p:spPr>
          <a:xfrm>
            <a:off x="1637637" y="958725"/>
            <a:ext cx="5515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r>
              <a:rPr lang="en-US" sz="2000" i="1" dirty="0"/>
              <a:t> Clients should not be forced to depend upon</a:t>
            </a:r>
          </a:p>
          <a:p>
            <a:r>
              <a:rPr lang="en-US" sz="2000" i="1" dirty="0"/>
              <a:t>  interfaces that they do not use</a:t>
            </a:r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DEA4-0520-42A7-8342-5B0681AA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</a:rPr>
              <a:t>–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</a:rPr>
              <a:t>Original ASP.NET Membership Provider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0FFA-EC12-4AA1-8DFB-BA21CCEF3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51906"/>
            <a:ext cx="4582633" cy="5472178"/>
          </a:xfrm>
        </p:spPr>
        <p:txBody>
          <a:bodyPr/>
          <a:lstStyle/>
          <a:p>
            <a:r>
              <a:rPr lang="en-US" dirty="0"/>
              <a:t>Required implementation of: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abstract</a:t>
            </a:r>
            <a:r>
              <a:rPr lang="en-US" dirty="0"/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MembershipProvider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Difficult to reuse just the parts needed when customizing membership solution for an application. </a:t>
            </a:r>
          </a:p>
          <a:p>
            <a:endParaRPr lang="en-US" dirty="0"/>
          </a:p>
          <a:p>
            <a:r>
              <a:rPr lang="en-US" dirty="0" err="1"/>
              <a:t>MembershipProvider</a:t>
            </a:r>
            <a:r>
              <a:rPr lang="en-US" dirty="0"/>
              <a:t> entangled a number of responsibilities and required a relational database</a:t>
            </a:r>
          </a:p>
          <a:p>
            <a:endParaRPr lang="en-US" dirty="0"/>
          </a:p>
          <a:p>
            <a:r>
              <a:rPr lang="en-US" sz="2400" b="1" dirty="0">
                <a:solidFill>
                  <a:srgbClr val="FF0000"/>
                </a:solidFill>
              </a:rPr>
              <a:t>Big violator of ISP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316" name="Picture 4" descr="MembershipProvider in class designer">
            <a:extLst>
              <a:ext uri="{FF2B5EF4-FFF2-40B4-BE49-F238E27FC236}">
                <a16:creationId xmlns:a16="http://schemas.microsoft.com/office/drawing/2014/main" id="{6F626662-49FC-4CA2-A305-9904597A1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08" y="839995"/>
            <a:ext cx="2923954" cy="578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7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DEA4-0520-42A7-8342-5B0681AA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</a:rPr>
              <a:t>–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Verdana" panose="020B0604030504040204" pitchFamily="34" charset="0"/>
              </a:rPr>
              <a:t>ASP.NET Identity 2.x </a:t>
            </a:r>
            <a:endParaRPr lang="en-US" dirty="0"/>
          </a:p>
        </p:txBody>
      </p:sp>
      <p:pic>
        <p:nvPicPr>
          <p:cNvPr id="8" name="Picture 2" descr="Related image">
            <a:extLst>
              <a:ext uri="{FF2B5EF4-FFF2-40B4-BE49-F238E27FC236}">
                <a16:creationId xmlns:a16="http://schemas.microsoft.com/office/drawing/2014/main" id="{D7F6E61C-7C2F-48F8-9045-4C3CA1CFD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046" y="1033152"/>
            <a:ext cx="4926489" cy="523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8672744-7C81-4F5E-8B33-EFD6681515FA}"/>
              </a:ext>
            </a:extLst>
          </p:cNvPr>
          <p:cNvSpPr/>
          <p:nvPr/>
        </p:nvSpPr>
        <p:spPr>
          <a:xfrm>
            <a:off x="2711088" y="3553396"/>
            <a:ext cx="122295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4" descr="Image result for IUserStore">
            <a:extLst>
              <a:ext uri="{FF2B5EF4-FFF2-40B4-BE49-F238E27FC236}">
                <a16:creationId xmlns:a16="http://schemas.microsoft.com/office/drawing/2014/main" id="{3A5C0DD4-4CA9-4D13-8518-04D4067A09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49"/>
          <a:stretch/>
        </p:blipFill>
        <p:spPr bwMode="auto">
          <a:xfrm>
            <a:off x="454870" y="1384238"/>
            <a:ext cx="1916190" cy="408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2E49D-9E70-4511-B2D3-A0445AC3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088" y="2910511"/>
            <a:ext cx="1222958" cy="642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UserStore</a:t>
            </a:r>
            <a:r>
              <a:rPr lang="en-US" sz="1600" dirty="0"/>
              <a:t>, </a:t>
            </a:r>
            <a:r>
              <a:rPr lang="en-US" sz="1600" dirty="0" err="1"/>
              <a:t>RoleStore</a:t>
            </a:r>
            <a:endParaRPr lang="en-US" sz="1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F9B443-90E5-4FE7-9B22-4FBB306EE03C}"/>
              </a:ext>
            </a:extLst>
          </p:cNvPr>
          <p:cNvSpPr/>
          <p:nvPr/>
        </p:nvSpPr>
        <p:spPr>
          <a:xfrm>
            <a:off x="199793" y="2847975"/>
            <a:ext cx="2426341" cy="1895475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4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76270" y="1183411"/>
            <a:ext cx="8868578" cy="2581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ependency Inversion Principle</a:t>
            </a:r>
          </a:p>
          <a:p>
            <a:pPr algn="ctr"/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8" name="Picture 4" descr="Image result for solid principles dip">
            <a:extLst>
              <a:ext uri="{FF2B5EF4-FFF2-40B4-BE49-F238E27FC236}">
                <a16:creationId xmlns:a16="http://schemas.microsoft.com/office/drawing/2014/main" id="{D2120CEB-CFBC-4882-92CC-547D58FBA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6" r="8884" b="22341"/>
          <a:stretch/>
        </p:blipFill>
        <p:spPr bwMode="auto">
          <a:xfrm>
            <a:off x="2190307" y="2785065"/>
            <a:ext cx="4731488" cy="332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212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3D7B-3208-4DBF-9EFE-2388F30F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82FF-0F4C-4635-83C3-46FD649E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5500"/>
            <a:ext cx="8403336" cy="4293425"/>
          </a:xfrm>
        </p:spPr>
        <p:txBody>
          <a:bodyPr>
            <a:normAutofit/>
          </a:bodyPr>
          <a:lstStyle/>
          <a:p>
            <a:r>
              <a:rPr lang="en-US" dirty="0"/>
              <a:t>Translation:</a:t>
            </a:r>
          </a:p>
          <a:p>
            <a:pPr lvl="1"/>
            <a:r>
              <a:rPr lang="en-US" dirty="0"/>
              <a:t>If a class has dependencies on other classes, it should rely on the dependencies’ </a:t>
            </a:r>
            <a:r>
              <a:rPr lang="en-US" b="1" dirty="0"/>
              <a:t>interfaces,</a:t>
            </a:r>
            <a:r>
              <a:rPr lang="en-US" dirty="0"/>
              <a:t> </a:t>
            </a:r>
            <a:r>
              <a:rPr lang="en-US" b="1" u="sng" dirty="0"/>
              <a:t>NOT</a:t>
            </a:r>
            <a:r>
              <a:rPr lang="en-US" dirty="0"/>
              <a:t> their </a:t>
            </a:r>
            <a:r>
              <a:rPr lang="en-US" b="1" dirty="0"/>
              <a:t>concrete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Reduces coupling between classes and modules</a:t>
            </a:r>
          </a:p>
          <a:p>
            <a:pPr lvl="1"/>
            <a:endParaRPr lang="en-US" dirty="0"/>
          </a:p>
          <a:p>
            <a:r>
              <a:rPr lang="en-US" dirty="0"/>
              <a:t>USE  a DI (Dependency Injection) Container</a:t>
            </a:r>
          </a:p>
          <a:p>
            <a:pPr lvl="1"/>
            <a:r>
              <a:rPr lang="en-US" dirty="0"/>
              <a:t>NEW is GLUE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23C58-4540-4C13-B94E-59A4E30161F4}"/>
              </a:ext>
            </a:extLst>
          </p:cNvPr>
          <p:cNvSpPr txBox="1"/>
          <p:nvPr/>
        </p:nvSpPr>
        <p:spPr>
          <a:xfrm>
            <a:off x="999460" y="958725"/>
            <a:ext cx="7687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en-US" sz="2000" i="1" dirty="0"/>
              <a:t>High level modules should not depend on low level modules rather both should depend on abstraction. Abstraction should not depend on details; rather detail should depend on abstraction.”</a:t>
            </a:r>
            <a:endParaRPr lang="en-US" sz="2000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92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F2EC-5E14-4B19-A16C-D92DE943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dirty="0"/>
              <a:t> –  Remember this from SRP discussion?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626D39-059D-4D5E-BB53-A15B0D0B7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31" y="1432954"/>
            <a:ext cx="7827655" cy="39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9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Foundation of  Good Software Design</a:t>
            </a:r>
          </a:p>
        </p:txBody>
      </p:sp>
      <p:pic>
        <p:nvPicPr>
          <p:cNvPr id="4" name="Picture 14" descr="http://www.clker.com/cliparts/y/x/Q/S/b/q/scales-of-justice-h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978" y="1784043"/>
            <a:ext cx="3356948" cy="242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0441" y="3762484"/>
            <a:ext cx="133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Coupling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6195" y="3762484"/>
            <a:ext cx="133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Cohesion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88994" y="3006704"/>
            <a:ext cx="484632" cy="97840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Up Arrow 7"/>
          <p:cNvSpPr/>
          <p:nvPr/>
        </p:nvSpPr>
        <p:spPr>
          <a:xfrm>
            <a:off x="6321258" y="2881971"/>
            <a:ext cx="484632" cy="978408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90848"/>
            <a:ext cx="8403336" cy="733202"/>
          </a:xfrm>
        </p:spPr>
        <p:txBody>
          <a:bodyPr>
            <a:normAutofit/>
          </a:bodyPr>
          <a:lstStyle/>
          <a:p>
            <a:r>
              <a:rPr lang="en-US" dirty="0"/>
              <a:t>Majority of principles, patterns, and practices are based on this:  </a:t>
            </a: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CFABA9-8A38-4D79-A71A-791015EC5782}"/>
              </a:ext>
            </a:extLst>
          </p:cNvPr>
          <p:cNvSpPr txBox="1">
            <a:spLocks/>
          </p:cNvSpPr>
          <p:nvPr/>
        </p:nvSpPr>
        <p:spPr>
          <a:xfrm>
            <a:off x="457200" y="4567349"/>
            <a:ext cx="3971925" cy="19287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•"/>
              <a:defRPr sz="2000" kern="1200">
                <a:solidFill>
                  <a:srgbClr val="00539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Coupling</a:t>
            </a:r>
            <a:endParaRPr lang="en-US" dirty="0"/>
          </a:p>
          <a:p>
            <a:r>
              <a:rPr lang="en-US" sz="1800" dirty="0"/>
              <a:t>To what extent are objects dependent on other objects?</a:t>
            </a:r>
          </a:p>
          <a:p>
            <a:r>
              <a:rPr lang="en-US" sz="1800" dirty="0"/>
              <a:t>Ripple effects of a change?</a:t>
            </a:r>
          </a:p>
          <a:p>
            <a:pPr lvl="1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616663-3E15-4275-AB3D-3882F0440B3E}"/>
              </a:ext>
            </a:extLst>
          </p:cNvPr>
          <p:cNvSpPr txBox="1">
            <a:spLocks/>
          </p:cNvSpPr>
          <p:nvPr/>
        </p:nvSpPr>
        <p:spPr>
          <a:xfrm>
            <a:off x="4581525" y="4567349"/>
            <a:ext cx="4105275" cy="19287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•"/>
              <a:defRPr sz="2000" kern="1200">
                <a:solidFill>
                  <a:srgbClr val="00539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Cohesion</a:t>
            </a:r>
            <a:endParaRPr lang="en-US" dirty="0"/>
          </a:p>
          <a:p>
            <a:r>
              <a:rPr lang="en-US" sz="1800" dirty="0"/>
              <a:t>What is size of the class (LOC) ?</a:t>
            </a:r>
          </a:p>
          <a:p>
            <a:r>
              <a:rPr lang="en-US" sz="1800" dirty="0"/>
              <a:t>Does it do more than one thing?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10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759F-9976-4CED-B801-B23169C1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dirty="0"/>
              <a:t> – </a:t>
            </a:r>
            <a:r>
              <a:rPr lang="en-US" dirty="0" err="1"/>
              <a:t>CvsContactProcessor</a:t>
            </a:r>
            <a:r>
              <a:rPr lang="en-US" dirty="0"/>
              <a:t> w/ interfaces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32A7861-5945-4398-A808-7C5231C4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46" y="1033153"/>
            <a:ext cx="7612381" cy="55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007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C0D0-D20E-43F4-B46D-8EB11F75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dirty="0"/>
              <a:t> – Change processor to use abstractions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4E562-678A-4C9D-AB83-3A8B78E62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54679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CsvContactProcessor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IContactDataProvider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contactDataProvider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IContactParser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contactParser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IContactWriter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contactWriter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CsvContactProcessor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contactDataProvider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CsvContactDataProvider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contactParser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CsvContactParser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contactWriter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AdoContactDataWriter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Process(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filename)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     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csvData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contactDataProvider.Read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 Contact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contacts =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contactParser.Parse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csvData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contactWriter.Write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(contacts);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980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6F89-D081-4CEB-A6B2-9EB6465F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dirty="0"/>
              <a:t> – </a:t>
            </a:r>
            <a:r>
              <a:rPr lang="en-US" dirty="0" err="1"/>
              <a:t>IoC</a:t>
            </a:r>
            <a:r>
              <a:rPr lang="en-US" dirty="0"/>
              <a:t>, Dependency Injection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210A-B6A0-48F2-A8E9-8CCCAF7CD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DIP starts to become really useful is with </a:t>
            </a:r>
            <a:r>
              <a:rPr lang="en-US" dirty="0" err="1"/>
              <a:t>IoC</a:t>
            </a:r>
            <a:r>
              <a:rPr lang="en-US" dirty="0"/>
              <a:t> or Dependency Injection. </a:t>
            </a:r>
          </a:p>
          <a:p>
            <a:endParaRPr lang="en-US" dirty="0"/>
          </a:p>
          <a:p>
            <a:r>
              <a:rPr lang="en-US" b="1" dirty="0" err="1"/>
              <a:t>IoC</a:t>
            </a:r>
            <a:r>
              <a:rPr lang="en-US" dirty="0"/>
              <a:t> – </a:t>
            </a:r>
            <a:r>
              <a:rPr lang="en-US" b="1" dirty="0"/>
              <a:t>Inversion of Control</a:t>
            </a:r>
          </a:p>
          <a:p>
            <a:endParaRPr lang="en-US" dirty="0"/>
          </a:p>
          <a:p>
            <a:r>
              <a:rPr lang="en-US" b="1" dirty="0"/>
              <a:t>Dependency Injection </a:t>
            </a:r>
            <a:r>
              <a:rPr lang="en-US" dirty="0"/>
              <a:t>pattern - specialization of  </a:t>
            </a:r>
            <a:r>
              <a:rPr lang="en-US" dirty="0" err="1"/>
              <a:t>IoC</a:t>
            </a:r>
            <a:endParaRPr lang="en-US" dirty="0"/>
          </a:p>
          <a:p>
            <a:pPr lvl="1"/>
            <a:r>
              <a:rPr lang="en-US" dirty="0"/>
              <a:t>Delegate selection of a concrete implementation type for a class’s dependencies to an external component or source.</a:t>
            </a:r>
          </a:p>
          <a:p>
            <a:pPr lvl="1"/>
            <a:r>
              <a:rPr lang="en-US" dirty="0"/>
              <a:t>About getting other code to </a:t>
            </a:r>
            <a:r>
              <a:rPr lang="en-US" b="1" dirty="0"/>
              <a:t>inject</a:t>
            </a:r>
            <a:r>
              <a:rPr lang="en-US" dirty="0"/>
              <a:t> dependency instances into a class</a:t>
            </a:r>
          </a:p>
          <a:p>
            <a:pPr lvl="1"/>
            <a:r>
              <a:rPr lang="en-US" dirty="0"/>
              <a:t>Client class does </a:t>
            </a:r>
            <a:r>
              <a:rPr lang="en-US" b="1" u="sng" dirty="0"/>
              <a:t>NOT</a:t>
            </a:r>
            <a:r>
              <a:rPr lang="en-US" dirty="0"/>
              <a:t> new-up an of its concrete dependent instances. </a:t>
            </a:r>
          </a:p>
          <a:p>
            <a:pPr lvl="1"/>
            <a:endParaRPr lang="en-US" dirty="0"/>
          </a:p>
          <a:p>
            <a:r>
              <a:rPr lang="en-US" dirty="0"/>
              <a:t>Completely isolates class</a:t>
            </a:r>
          </a:p>
          <a:p>
            <a:r>
              <a:rPr lang="en-US" dirty="0"/>
              <a:t>Makes change and reuse much easier.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4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C0D0-D20E-43F4-B46D-8EB11F75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dirty="0"/>
              <a:t> – Change processor to depend on interfaces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4E562-678A-4C9D-AB83-3A8B78E62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54679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CsvContactProcessor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IContactProcessor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    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IContactDataProvider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contactDataProvider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IContactParser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contactParser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IContactWriter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contactWriter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CsvContactProcessor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IContactDataProvider</a:t>
            </a: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dataProvider,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				    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IContactParser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contactParser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IContactWriter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contactWriter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contactDataProvider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dataProvider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contactParser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contactParser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contactWriter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contactWriter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Process(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filename)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csvData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contactDataProvider.Read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 Contact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contacts =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contactParser.Parse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csvData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_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contactWriter.Write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(contacts);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17060E1C-D4BB-4E88-9EB0-1D7B4AC05FD2}"/>
              </a:ext>
            </a:extLst>
          </p:cNvPr>
          <p:cNvSpPr/>
          <p:nvPr/>
        </p:nvSpPr>
        <p:spPr>
          <a:xfrm>
            <a:off x="7122833" y="3198809"/>
            <a:ext cx="1737703" cy="870769"/>
          </a:xfrm>
          <a:prstGeom prst="wedgeRoundRectCallout">
            <a:avLst>
              <a:gd name="adj1" fmla="val -77486"/>
              <a:gd name="adj2" fmla="val -6978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Dependencies are “injected” into constructor</a:t>
            </a:r>
          </a:p>
        </p:txBody>
      </p:sp>
    </p:spTree>
    <p:extLst>
      <p:ext uri="{BB962C8B-B14F-4D97-AF65-F5344CB8AC3E}">
        <p14:creationId xmlns:p14="http://schemas.microsoft.com/office/powerpoint/2010/main" val="98917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76D5-0A8C-4557-A360-B0251DC9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dirty="0"/>
              <a:t> – Dependency Injection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7C2D-94F1-4887-B4DB-91F0018E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3728566"/>
          </a:xfrm>
        </p:spPr>
        <p:txBody>
          <a:bodyPr>
            <a:normAutofit/>
          </a:bodyPr>
          <a:lstStyle/>
          <a:p>
            <a:r>
              <a:rPr lang="en-US" dirty="0"/>
              <a:t>Who creates instances of: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IContactsDataProvider</a:t>
            </a:r>
            <a:r>
              <a:rPr lang="en-US" dirty="0"/>
              <a:t> ?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IContactsParser</a:t>
            </a:r>
            <a:r>
              <a:rPr lang="en-US" dirty="0"/>
              <a:t> ?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IContactsWriter</a:t>
            </a:r>
            <a:r>
              <a:rPr lang="en-US" dirty="0"/>
              <a:t> ?</a:t>
            </a:r>
          </a:p>
          <a:p>
            <a:pPr lvl="1"/>
            <a:endParaRPr lang="en-US" dirty="0"/>
          </a:p>
          <a:p>
            <a:r>
              <a:rPr lang="en-US" dirty="0"/>
              <a:t> How does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CvsContactsProcessor</a:t>
            </a:r>
            <a:r>
              <a:rPr lang="en-US" dirty="0"/>
              <a:t>  receive these dependencies?</a:t>
            </a:r>
          </a:p>
          <a:p>
            <a:endParaRPr lang="en-US" dirty="0"/>
          </a:p>
          <a:p>
            <a:r>
              <a:rPr lang="en-US" dirty="0"/>
              <a:t>Answer:  </a:t>
            </a:r>
            <a:r>
              <a:rPr lang="en-US" b="1" dirty="0"/>
              <a:t>Dependency Injection Container</a:t>
            </a:r>
          </a:p>
        </p:txBody>
      </p:sp>
    </p:spTree>
    <p:extLst>
      <p:ext uri="{BB962C8B-B14F-4D97-AF65-F5344CB8AC3E}">
        <p14:creationId xmlns:p14="http://schemas.microsoft.com/office/powerpoint/2010/main" val="27509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76D5-0A8C-4557-A360-B0251DC9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dirty="0"/>
              <a:t> – DI Container:  How it works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B27272-1551-4E45-9098-02525757E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47" y="1365180"/>
            <a:ext cx="7980306" cy="465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43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4FBE-A78B-470D-A8C8-7A2A86E9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dirty="0"/>
              <a:t> – Register Interface/Class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63AD-950F-4EF3-9F5F-8DA33DAA6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93919"/>
            <a:ext cx="8403336" cy="4769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	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Ninject.Modules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Bindings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NinjectModule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	// Register and bind concrete classes to interfaces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Load()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Bind&lt;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IContactProcessor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&gt;().To&lt;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CsvContactProcessor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Bind&lt;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IContactDataProvider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&gt;().To&lt;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CsvContactDataProvider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Bind&lt;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IContactParser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&gt;().To&lt;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CsvContactParser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Bind&lt;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IContactWriter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&gt;().To&lt;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AdoContactWriter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D4741-8EEE-4985-EBB2-AE7BD1FD7C09}"/>
              </a:ext>
            </a:extLst>
          </p:cNvPr>
          <p:cNvSpPr txBox="1"/>
          <p:nvPr/>
        </p:nvSpPr>
        <p:spPr>
          <a:xfrm>
            <a:off x="517160" y="1033153"/>
            <a:ext cx="8403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Note: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This sample uses </a:t>
            </a:r>
            <a:r>
              <a:rPr lang="en-US" sz="1400" dirty="0" err="1">
                <a:solidFill>
                  <a:schemeClr val="accent1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Ninject</a:t>
            </a:r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 for DI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rPr>
              <a:t>.NET Core comes with its on DI framework: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Microsoft.Extensions.DependencyInjection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9772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1B12-EE82-4432-A722-66B9A27D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dirty="0"/>
              <a:t> – 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EF884-8816-4682-8585-2A17CE96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using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Ninject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using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using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System.Reflection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    class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		// Using </a:t>
            </a:r>
            <a:r>
              <a:rPr lang="en-US" sz="2100" dirty="0" err="1">
                <a:solidFill>
                  <a:srgbClr val="008000"/>
                </a:solidFill>
                <a:latin typeface="Consolas" panose="020B0609020204030204" pitchFamily="49" charset="0"/>
              </a:rPr>
              <a:t>Ninject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 for Dependency Injection container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			// </a:t>
            </a:r>
            <a:r>
              <a:rPr lang="en-US" sz="2100" dirty="0" err="1">
                <a:solidFill>
                  <a:srgbClr val="008000"/>
                </a:solidFill>
                <a:latin typeface="Consolas" panose="020B0609020204030204" pitchFamily="49" charset="0"/>
              </a:rPr>
              <a:t>Init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 container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		   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kernel =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StandardKernel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kernel.Load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Assembly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.GetExecutingAssembly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			</a:t>
            </a: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// Get instance of processor (all its dependencies are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8000"/>
                </a:solidFill>
                <a:latin typeface="Consolas" panose="020B0609020204030204" pitchFamily="49" charset="0"/>
              </a:rPr>
              <a:t>			// resolved and instantiated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sz="2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sz="2100" dirty="0">
                <a:solidFill>
                  <a:srgbClr val="000000"/>
                </a:solidFill>
                <a:latin typeface="Consolas" panose="020B0609020204030204" pitchFamily="49" charset="0"/>
              </a:rPr>
              <a:t> processor = kernel.Get&lt;</a:t>
            </a:r>
            <a:r>
              <a:rPr lang="en-US" sz="2100" dirty="0" err="1">
                <a:solidFill>
                  <a:srgbClr val="2B91AF"/>
                </a:solidFill>
                <a:latin typeface="Consolas" panose="020B0609020204030204" pitchFamily="49" charset="0"/>
              </a:rPr>
              <a:t>IContactProcessor</a:t>
            </a:r>
            <a:r>
              <a:rPr lang="sv-SE" sz="21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processor.Process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"Contacts.csv"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512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AF7C-8339-4F3A-9774-41FFDD1A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/>
              <a:t>- Unit Testing w/ Mocks of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0E178-1311-4234-A2FD-BACB9255A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1906"/>
            <a:ext cx="8403336" cy="46319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FluentAssertions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NSubstitute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Xunit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gwn.solid.test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CsvContactProcessorTest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[Fact]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ProcessTest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			//  Arrange, Act, Assert – next slide ...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90ED5AD-E854-4A29-A920-9A44885D9F83}"/>
              </a:ext>
            </a:extLst>
          </p:cNvPr>
          <p:cNvSpPr/>
          <p:nvPr/>
        </p:nvSpPr>
        <p:spPr>
          <a:xfrm>
            <a:off x="5492436" y="1343428"/>
            <a:ext cx="1620745" cy="870769"/>
          </a:xfrm>
          <a:prstGeom prst="wedgeRoundRectCallout">
            <a:avLst>
              <a:gd name="adj1" fmla="val -167432"/>
              <a:gd name="adj2" fmla="val 592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3 essential packages for Unit Testing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6A13F5-E1B1-4A8C-A9DA-278C29853EEF}"/>
              </a:ext>
            </a:extLst>
          </p:cNvPr>
          <p:cNvSpPr/>
          <p:nvPr/>
        </p:nvSpPr>
        <p:spPr>
          <a:xfrm>
            <a:off x="457200" y="1442312"/>
            <a:ext cx="2775098" cy="8707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4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20D9-CE0C-4239-96AD-60C20CBF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SOLID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/>
              <a:t>- </a:t>
            </a:r>
            <a:r>
              <a:rPr lang="en-US" dirty="0" err="1"/>
              <a:t>XUnit</a:t>
            </a:r>
            <a:r>
              <a:rPr lang="en-US" dirty="0"/>
              <a:t> Testing  - </a:t>
            </a:r>
            <a:r>
              <a:rPr lang="en-US" sz="2000" dirty="0"/>
              <a:t>AAA (Arrange-Act-Assert)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6972-88F8-4CF6-9388-E1A4745DD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59" y="1151906"/>
            <a:ext cx="8403336" cy="52370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[Fact]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ProcessTest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		  </a:t>
            </a:r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// Arrange – mocks via </a:t>
            </a:r>
            <a:r>
              <a:rPr lang="en-US" sz="4800" dirty="0" err="1">
                <a:solidFill>
                  <a:srgbClr val="008000"/>
                </a:solidFill>
                <a:latin typeface="Consolas" panose="020B0609020204030204" pitchFamily="49" charset="0"/>
              </a:rPr>
              <a:t>NSubstitute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4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sz="4800" dirty="0">
                <a:solidFill>
                  <a:srgbClr val="000000"/>
                </a:solidFill>
                <a:latin typeface="Consolas" panose="020B0609020204030204" pitchFamily="49" charset="0"/>
              </a:rPr>
              <a:t> dataProvider = Substitute.For&lt;IContactDataProvider&gt;();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dataProvider.Read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Arg.Any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&gt;()).Returns(</a:t>
            </a:r>
            <a:r>
              <a:rPr lang="en-US" sz="4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		 var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contacts =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List&lt;Contact&gt; {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Contact(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"Bill"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"Smith"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"bill.smith@gmail.com"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4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contactParser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Substitute.For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IContactParser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contactParser.Parse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Arg.Any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&gt;()).Returns(contacts);</a:t>
            </a:r>
          </a:p>
          <a:p>
            <a:pPr marL="0" indent="0">
              <a:buNone/>
            </a:pP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48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contactWriter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Substitute.For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IContactWriter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contactWriter.Write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(contacts).Returns(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contacts</a:t>
            </a:r>
            <a:r>
              <a:rPr lang="en-US" sz="4800" dirty="0" err="1">
                <a:solidFill>
                  <a:srgbClr val="0000FF"/>
                </a:solidFill>
                <a:latin typeface="Consolas" panose="020B0609020204030204" pitchFamily="49" charset="0"/>
              </a:rPr>
              <a:t>.Count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4800" dirty="0">
                <a:solidFill>
                  <a:srgbClr val="0000FF"/>
                </a:solidFill>
                <a:latin typeface="Consolas" panose="020B0609020204030204" pitchFamily="49" charset="0"/>
              </a:rPr>
              <a:t>           </a:t>
            </a:r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// Act 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4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pt-BR" sz="4800" dirty="0">
                <a:solidFill>
                  <a:srgbClr val="000000"/>
                </a:solidFill>
                <a:latin typeface="Consolas" panose="020B0609020204030204" pitchFamily="49" charset="0"/>
              </a:rPr>
              <a:t> processor = </a:t>
            </a:r>
            <a:r>
              <a:rPr lang="pt-BR" sz="4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4800" dirty="0">
                <a:solidFill>
                  <a:srgbClr val="000000"/>
                </a:solidFill>
                <a:latin typeface="Consolas" panose="020B0609020204030204" pitchFamily="49" charset="0"/>
              </a:rPr>
              <a:t> CsvContactProcessor(dataProvider, contactParser, contactWriter) 		 </a:t>
            </a:r>
          </a:p>
          <a:p>
            <a:pPr marL="0" indent="0">
              <a:buNone/>
            </a:pPr>
            <a:r>
              <a:rPr lang="pt-BR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processor.Process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"NA"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4800" dirty="0">
                <a:solidFill>
                  <a:srgbClr val="008000"/>
                </a:solidFill>
                <a:latin typeface="Consolas" panose="020B0609020204030204" pitchFamily="49" charset="0"/>
              </a:rPr>
              <a:t>// Assert - </a:t>
            </a:r>
            <a:r>
              <a:rPr lang="en-US" sz="4800" dirty="0" err="1">
                <a:solidFill>
                  <a:srgbClr val="008000"/>
                </a:solidFill>
                <a:latin typeface="Consolas" panose="020B0609020204030204" pitchFamily="49" charset="0"/>
              </a:rPr>
              <a:t>FluentAssertions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result.Should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().Be(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contacts.Count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9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48" y="0"/>
            <a:ext cx="6772354" cy="1182848"/>
          </a:xfrm>
        </p:spPr>
        <p:txBody>
          <a:bodyPr/>
          <a:lstStyle/>
          <a:p>
            <a:r>
              <a:rPr lang="en-US" dirty="0"/>
              <a:t>Best OO and Agile Development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895"/>
            <a:ext cx="3656609" cy="5276514"/>
          </a:xfrm>
        </p:spPr>
        <p:txBody>
          <a:bodyPr>
            <a:normAutofit/>
          </a:bodyPr>
          <a:lstStyle/>
          <a:p>
            <a:r>
              <a:rPr lang="en-US" dirty="0"/>
              <a:t>OO Principles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Polymorphism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Inheritance</a:t>
            </a:r>
          </a:p>
          <a:p>
            <a:endParaRPr lang="en-US" dirty="0"/>
          </a:p>
          <a:p>
            <a:r>
              <a:rPr lang="en-US" dirty="0"/>
              <a:t>Design Patterns</a:t>
            </a:r>
          </a:p>
          <a:p>
            <a:r>
              <a:rPr lang="en-US" dirty="0"/>
              <a:t>Domain Driven Design</a:t>
            </a:r>
          </a:p>
          <a:p>
            <a:r>
              <a:rPr lang="en-US" dirty="0"/>
              <a:t>Code Smells</a:t>
            </a:r>
          </a:p>
          <a:p>
            <a:r>
              <a:rPr lang="en-US"/>
              <a:t>Refactoring </a:t>
            </a:r>
            <a:r>
              <a:rPr lang="en-US" dirty="0"/>
              <a:t>Patterns</a:t>
            </a:r>
          </a:p>
          <a:p>
            <a:r>
              <a:rPr lang="en-US"/>
              <a:t>Automated </a:t>
            </a:r>
            <a:r>
              <a:rPr lang="en-US" dirty="0"/>
              <a:t>Testing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 descr="http://rasan.net/wp-content/uploads/Design-Patterns-Elements-of-Reusable-Object-Oriented-Softwa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283" y="1495523"/>
            <a:ext cx="1094335" cy="13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cx.images-amazon.com/images/I/51MQLdzKZUL._SY34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764" y="1495524"/>
            <a:ext cx="1023806" cy="137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martinfowler.com/books/r2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283" y="3121874"/>
            <a:ext cx="1094335" cy="142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foohack.com/blog/wp-content/uploads/2008/01/refactoring.thumbnai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092" y="3121875"/>
            <a:ext cx="1061956" cy="136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data:image/jpeg;base64,/9j/4AAQSkZJRgABAQAAAQABAAD/2wCEAAkGBxQSEhQUEhIUFRQXFBQVFBQWFBQUFxcUFBUWFxQUFxUYHCggGBolHBQVITEhJSkrLi4uFx8zODMsNygtLisBCgoKDg0OFxAQGiwlHCQsLCwsLCwsLCwsLCwsLCwsLCwsLywsLCwsLCwtLCwsLCwsLCwsLCwsLCwsLCwsLCwsLP/AABEIAQIAwwMBIgACEQEDEQH/xAAcAAABBQEBAQAAAAAAAAAAAAAFAAECAwYEBwj/xABJEAACAQMCAgYFBwkGBQUBAAABAgMABBESIQUxBhMiQVFhMlRxkZQHFBYjodHTQlOBkrHB0uHwFSRSYpPxMzRDZNQlRHOEtBf/xAAZAQEBAQEBAQAAAAAAAAAAAAAAAQMCBAX/xAAtEQEAAgECAwYGAgMAAAAAAAAAAQIDERIEE0EFMTKRodEhQlGBseFxwRRDYf/aAAwDAQACEQMRAD8AwF+3bb20OZ8UQvx2m9tDJTtQXLcUmmzVt3wmaI6ZIiDvyKuOy5RsshIBDAqQTkHY4qq4s5I3ZHRlZCQ4x6JDad8bYztnke6oI6/On11bFw+VmVVjfU4LICpXUozqYFsDSNLZbkNJzyplsZC0ihcmNWeTSVYKiY1NqUkFRkbg0Fes1NJsU11bvExSRSjDSSrbEBlDLn2qwP6ajJEy4LArkkDIxkgKTz8mU/pFVU2lNJGNTaycIJCjCNjpVyCFYjOQCefI+4+FSitzjVjs5xqwcZxnGfHyrqsayiaOfGrRJUVhp1SvbjjQl1R799dUUZrjjWiliDmvpcPSLT8WF50ELGKjEEZNc9slHeG2uSK+ne0Y6vBluphtCalLaEVt+HcIGASKnfcIUjYV8qe0a79E5OTbu0eb3EeKG3EAO5O1ajilppJoHMyhJFMeWYrpfUw0AE5Gnkc+fKvfF7327I+HXzj+tW/DXxbbczv6eU/3ozt0CdlKgY8fZ99CpLdttxuARuR6WPt3rRz3yIRm1ibAXmThiECEsO/O52xuc7kUDuLmE6h1DDMaptIuxQphx9VzIUhvHUdxXzOJpl3Tr+I930KXxafCvr+nB1ROMMDnfkc8mPhk+idvZVVxCVAJPMkd/cSO8bcqqZarZa+des/Vpupp4fj/ACmr7UqSrtTVhozdd4hLNgE79wzQ6W0cgjQ/eNlb7q0t70hu8n++XXPuuJh9gahcvH7vJ/vt38VP/HXAMS9MLt9eq3yW6zB0yjAfr+yQNnVRcyABvBSc4OehunF1lj82xqbVykYhi8juNTgnQeucaRjAxg885f6QXfrl38TP/HUh0gu/XLv4qf8AjoCE/H5ndWliZ8RTwyBmkw8c7u7DPNGHWbMP8K5zjBo4bxkW8jPHAArR9U6OzOGQyq7qTgbMiCM+RJ51QOkN567d/FT/AMdSHSO89evPirj+OgNfT6TQwMa9Y27ShyDr6jqRIBjssBvsRz/TUV6fPt2QTqjLkzMS4QQKyHb0GEG4OfTbnQkdJr3167+Jn/iqf0pvfXbr4iX+Kgv4D0rW3SNerEjJqCyNImpAwcMIT1ZMeSwJBLAldgMk0Ws+nZU5MSnsqqkOgKaVQHQNBUZKkkYxh2FAx0rvfXLj/Vc/vpx0tvfW5/8AUNWtogT4txUTsjYC6YkjPaBzoyMgAAIMYGkDG2dySa5VkHiPfV/0uvfW5v1qf6XXvrcvvH3VvXiNvRNDwyDxFGLGQeNBvpde+tS+8fdUh0wvfWpPs+6vZi7SjHPh9f0ztj16trauNq0/BJBqFeSnpje913L71+6m+ml/3Xk3vH3Vpm7VjJGmz1/TzW4PX5n0zbMCoxU5W2r5m+nPEfXZ/wBb+VN9OeIevT/r/wAq+Rr8dXsiJ00ev9IZBk1kbqUVi26aX5/95N+sPupvpjfetzfrD7q+vg7UjFGmzX7/AKeOvB6Tru9BbiVwM91A55h4j31Z9L771uX3j7qb6XXvrUvvH3Vnm7S5k+H1/T1Vx7XC8o8R76rMo8R7xRL6XXvrUvvH3Uh0uvfWpfePurxWz69GjgSUY5j30qLJ0tvMf8zL7x91NWW8UXnM+2g8zbmjF3zPtoLNzNcCFSzUaegkKcUyqSQACSdgBuSfADvq25tZI8dZG6Z5a0ZM+zUBQQzSzXdxHgdzbqrz28sSscKzoVDHGcAnmcAmuCgelmmpqB6VKlQKnpqY0D0s02eXny8/ZSoFSzTUqofNIGuiXh0yxiVoJliONMrRSLG2r0cSEaTnuwd65hQODSzUaWaCVPUKcUFy0qZRtSqArd8z7aDT+kaM3XM0Gn9I1RCln/amq23l0MrYzpZWx46SDj7Kg91jjt+jlgkjRCW7kwpOwZ5Supk14OiJd+Q8OZNYXpf8qUt9ZzWz28cYfSdayMSAjB9OkjfOkb5FbX5beGvc2lvcQAyJGxdtA1fVTIpEuBzUaVye4NnkDXhTkFWIOcDfG+Nu+rJ1e2/Ll/yFl/8AMv8A+dqxvB/ku4hcwrKqxRqw1KJnZGZTyOlUbAP+bFehfKjCrx8JSTGhr62VweRVlwwPlgmiHTxrFbi3e8vri2eMa4UjLKh0vkscRsGOwBGeWNt9yvDj0auhdiyMRFyW0hCygHsltQcnSV0gnOe7HPatHe/JJxKOMvphkwM6I5WaQ454DIoJ8gfZmtVx8w8Y4pafMLrDRwytNPGGV40jddOnUB2sykDw1Z8jp+h3zKC7ntbaa6lnRMztNLLIuVZRzY6deXG6jx3ojxHo10Sub8Sm3CHqgpcM+g9vVpwMbnsNRWX5MOIrB15hXAXWYhIDMFxk9jGM47gc+Wdq9B+SdAvEONKBgC5XA8uvu9qb5IeP3FzdX6zzPIoZHQMchCZJFIQfkrgKMDbb20HhgNexdBOA2thw7+1L1BI5USRgqH0Ix0xLGrbdY5IOo8tQ5bk+VcZQLcTqBgCeZQPACRgB7q9l6RWzXnRyA26lykNs5RdyRCAkqgDmVwxx/loM9xz5XjcwXEBslRZIpI0frtZUsCoYoYwNs52NZHox0IvL9S9vGvVgletkbQhYc1U4JY+wEDxrN6x4j7K9v6cXL2nALQWjMisLVHeNirCN4mctrXcanCgnv1nxoPLek/RK64eyi5jwrehIh1xsRzUN3HyIBru6PfJ5fXsQmijRYznQ0r6NeOZQYJI8zgHuNeg8Tna56LmS6YlxGGWRjlsx3GiJ9R3JKgDPfqPjXR8snEJbSytEtZHhjLhC8TGM6Y4x1cYZcEA4JwOeig5+ndo8PRy2ikUpJGLRHXIOllGGGRsdx3V590c+T2+vYuthiRYz6Lyvo14yDoABJHngA+NeidPbh5uj1tJOx1yCzaRiMHLAamI7jvmj3Tu0tAlrHNxCawRM9SIXEYfQEAydJzpGMD/NQfP/ABvg81nM0NxGY5AAcHBBU50srDZlODuPAjmCK4K9N+WfjVpd/NGtp0mkTrkcpv2W6srq28Q2B5mvMjQIUhTU4FB0RAY3J9386VVKKeoDFzzNB7j0jRe45muax4Y9zOsMWkO+cFzpUBVLMzNg4ACneqBlPXXDw2RlmYKfqMdYm+sEyCPAUA5IY7+w10XvR65idlMLtpkWPUiO6GR9OlA2ndjqAx4nFQajoX8p1xYRiFo1nhX0FZijxj/Cr4PZ8ARt3EDaunpx8pa8QtHtVsxEHZGMhl1EFGDbKEAOcEbnvrI2PRu6lmWAW8quTGDqikARZWCrJJ2cqnM5xyU+FRueA3CCJupkZZkiaNkSRlYzIHSMHTu+D6IzuDzxVGj6a9PjxGCCH5v1PUuHDiUuSQhTloXTzznNHbD5XdUSx31klyVx28qNRG2po3QgN5g/oFectwucdZm3m+qGZfqpPqxjVl9uyMb792/KrOJcKlgl6p1JbVoUqrFXbs5EZwNZywGB3nFBqG+UIrxJb6G2SICEQNAGyrx5JPaCjS3o8htoHOtH/wD2GNJTJFw5V1jMzdYqySMBhcsqbgb88/o7/OG4FOsUsskbRLE0aMJI5VYvLkqoGjbYZyxUbruSwBhNwWZUgfqy3zgOYVQF3bQRkaFGc4ZWA7wwNBrei3yiCzur64+bFxdyCTR1unq8PK+NWg6v+L4DlXJ0E6bDh01xKYDL12nsiTRp0u7c9Jz6XlyrPpwSbRIxQp1Ycsrh0fsGEEaSvP8AvEZHlnyzC34TM0ohKGOTSzkShotKIjSM7ahkKFRjy7ts0FN/cdZLLJjHWSSSYznGty2M9+M1qeg3ygT8NBj0iaAnV1TMVKsebRvg6c94wQT4HJObj4XKx+rRpV6xYhJGrNEXYhUUSYxuWXGccxXTxXo7c27YkhcjUVV1STQzB9BCllB9PsjIGTjGQQSG86R/Khb3FtPDHYFXmieMyFo106wRryqksQd8bcqG9FPlI6i2+Z3lst1bgaVB05CZyI2VwVdQeXLGBzrDixl0lxFKUUZZurcqoyVyzYwBlWG/epHdUpOHTKGLQyqq41s0UihdXo6iR2c5GM880Gs6dfKA1/EtvFCLe1UqerBBLaPQBwAFVe5R3gHO1F+AfKwI7Vbe8tPnOhQqNqXDhPQ6xXB3GB2hnPhWBbhEgjVyUy4Vo4dWZpEY6VdYlBOCc4zgkDIBG9WWHR+4mdYxBKpbXhnjlVR1QLSZwhJ0hTkAE52xk4oNV0u+Us8QsjbPbBHMiuXV8qArllUJpz6OFznuz5V2cE+VVfm62/ELNbpUACv2GLBRhdccgILAflA7+FYK74LcRsVe3mBGgn6qTGJf+EfR21ZwAcHO2Mgiq34XOuNVvOMsEGYZBl2GVQZXdiNwOZFAX6b9IYb2WN4LRbZEj6sKpXtDUWBKqoC8z48+dZyulrCYB2MMoWMkSMYnAjIxkOcYQ7jY45jxq+TgdwImlMMgVG0uDHIHUaNfWMpXsx4PpHagHUs123XCpo9RaJ9KYDSKjmMZxjMmNI549tcNBavKnpITilUBe45n21RacUe2aQxga3j6sOQraFLqz4VgVJITTuOTGr5+Z9tCbr0qoKydJJdd1JHmJ7nQXaN2QqwdZHZSN+2ysSP85ot9PHyWFtGHM0UzuGbLmGeGZde2WOYQuonYHl44+phNidtsbZGd88h38qDQcL6UmJLdGgWUW7QvFmR0PWwSzyI7FRuP7ywK+QOeebLXpeY1ULAuepht5WMj/WQwwtCFAGOrYhydQzg4wOec0BT4oNKOl5CxqIFAhBFt9Y56vMHUEybfXbAHHZ38tqa/6VvJdQ3BiQSQnAwxw0e5VDjkRqk7Y37Q7xk50LUgtXQE+J8Z62BYFi6uNOp6vLmRgsQuNmYgaiTcuc4GMAYopbdK9baJURYD2FAXBiiNrJasgeNNblkdO0ckGNdiMg5oJT9XV0RqrjpeI5T83jDIvV9W0hbJ6uOxTJU7kZsBzOSH3xihN7xzrJ0l0yoEBCLHMkTplnfMcscKhcNIT6JPPJOaG9XTaKbRpX6Zkv1gt1DjrFXTIQgjlmWVw0entSEqe3kbtnScDHNF0qZSGWIawtwoJclR1tx86ifTp9OObDA530gYHOgYjpilNBorrpfr68m2j1SxPEGDDKJLC8bgZQkgvJJLhSu7EHIxVV90seVJlKaTLLcPqDRkhbkp1kTF4izKAigFWTkM5wMACtMRU0UZtOkCo9tKYCZrcRKribQrJCRoDR6CdQUBdQYcgceM4Ok2iBIVt1GAdb6gNbG3ubcucJq1EXRY6mbdABpBoDppgD4VBooOlelgxt9bBrR8NKCgltBEolReq1IzLCF2f8s51DAFdp0qKgLJCsyiNIyruSG0XM1wGwVIzmbG4I7OTnJFZ5qag0V50teRier0jTcLgSfn7O3tM9lAMqLcOMADLYwMZqybpgSQVgC/WNI/bGqV3gkhd5CkaqWIkJJCjPtJJzFKg1nFOliSxDETdcyXcZ+sPVolysaE6dP1jFUJG4wcZ1YFZOpRLqYDIGSBk7AZPMnuFSmTSxXKtgkalOVONsg+FBJG2pq7LXhMsihkQlTnBBXuJB5nypVdlvomsOufmaFXPpUVn5mhVz6RqKqqWKYVOgSrUgKkq1YqV3EOZlFUqxUq6JPccjb9/wBlXLF/XsruKuZspWPG2Kfqq7YYM5ycbbeZ8KsW2rSKON7g6mm6qi3zI4BwcHYHGxxzrog4YpjkZpArLp0x4OXyTnBGwxXXLTmQz5iqJjoq1saqa3NSca7w3q6iYq7zFiqnjriaO4s4WXFQQkEEHBByCDggjkRXU8dUslZzV1q55CSSScknJJ3OTzJqur3qkiuJhUTTVJvL+j301RTUqRpYoLF9gpUyilU0BmfmaF3HpGis3M0NmXLGqKlFWqtJBV6R13EOZk6Rnw7u/wACKvjiqUcXlXdb2+a2rVnaVEUFdkNqTXdBZDO2cZ2z4edEoLPyrelGFsgdBZeVdsVj5UVhtK7IrWt60YzeQdbKn+Y+VH0tKn8zrvbDnezD8P8AKueWx25fprWNZ+Vc8ln5VNhvljp7LyrimtgByOcnwxjbG3jz+ytjPZ+VDbmy8qztRpXIyUkdc6kqwZdiCCNs7g7HB2o9c2eKFTw1jfH8HorfULlGT5k1TLGQSDzGxrslSuV1ry2ro2iVBFNUmFRrOXZsef6KQpU1QWgUqSucUqgMTHc+2hkx7RolN3+2hkvpGqOy1gzWk4fwDUM5GKy0MxFGOH8YdPHFTmXr3Q3xxg+fVr7Xonkc6Iw9GMUH4Z0sI5n+vZyo/adK0bmP3V1HGxHiiY+3s7vw+GfDp5+6yLgOK6U4Oauj4tE35ZB7x/tXbDMp5OD+mvXj4nHbuvD52XDt/wBc+bkj4Wa6E4ea74iK6EArffLyTs+kh6WR8KtFl5URUVcgqc2TZE9wM9l5VyS2vlWkda55I/KrGWUnHH1Zaa18qG3FtWzlgHhXFNZKfKuuYsY9e6YYW6tPKgV7Z16RPwkHkaE3nADXM3rLeuHJHR5ncw4rgkStzxHo6/cKzd7wmRSewQPfWF6toi0d8ADrVTV2zwEd1crCvNMNIVGmpzTVwqa0qdRSqAzMNz7aFzcz7aKTd/toTNzPtqiSGumJq5FNdEL7b/zqxLmYEIZaI20ooIj/AO1dkEm9bV0nvZWhqrVgeZPvoxAAe8j2Y+6sfZ3VHLS73wefnW3+Nhv4qwwm1690tNb57nb+vOiEEj9zn3/bWft7rzohDdedcT2Zw/SNP4mYcTxGXrI9FcSeOfdXUl3IOYB9maBxXXnXSt5Uns6PlyXj76/lzz56xHkKNfsOaft+6qW4qP8ACR/XmK4zeVVJdVP8LPHdln71iV5sda/l2HjCd+R7qqfisXe32UNluBXFPKp5gH9ArrkcVXuvE/zX2l1F8U99fUZfiER/6gqAv4x/1RWYuJE/wj3UJupUH5I+0VzbHxU9818penFkwVnwz5t3NxGHG7r9lB+IXMB/KX3g/srCXVyvcPtNDpbkeH7azrTPWe+PV9COKxTGm2R7jE0BONiPIVmL1E7jVckmxrnZlweerIxyxjfOe/PL7at99vFMJbPWYnSqhjUQKcCkTWTzr1Yf0P50qeFhgf1++mqApMdzQmY9o+00Un5n20Jl5n20DinzUreTT2tjvyIz3c8EYqsmiOkN35Oc/wBHNWxyVxq9TVq7iXMwKRzUQt7ugUcldMUlb1voztVqba+olBfVjo7jzrqjvD416qZWFsbZpfedXreedY9b/lvXRHxCtYyQznG1nzzzqt7zzrN/2jt55G+eX6P65VB+I/1mnMhOXI9Le1xT32O+gkt9XJLdHxri2WHcYxK5vqFXN0TmqJJds57x7a5nk/rNee2XVtWh5pa5HenkaqC1YzZtEExqpqdjUT3VlMuzx88eNRH9YqUQ3z4VA1yq1G2pUyIcU9QFJuZ9tDZTuaJTjBOfGhUh3PtoI0qVMTQSBpwagDUgaotV6ujnI5HHcfYe6uTNPmrEpo7Vlq1JqHh6mM4zg4zjODjPhnxrSLy52iAnqYuKG9ZT9bXXMlNgp8586TXHnQwS0uupOU2O8z1U01cZkpi9c712ulpapaSqmeog522/Tt9tc7liEi1Vk1EmlXOro9HOjHRuS8crHgYUnJOKBBTXdwziUkDZiYqe8jw8KRp1SddPgr4lZtA7RsN1OD7R4VyVdPcM7F2Ook5Od989+apzUWFyOccz76VMjbcv2/fSqApP3+2hDnc+2i1wedBzQLNKmp6BU9RqayEDHdQOrkAjuPP3g/upgajSoJZqXWnGMnGc4ycZ5Zx4+dQH+1NVE9VOWqulQTzS1VGlQS1U2qmzTUEs1GlSoFTUqVA9WQc8+AzVVPnaoHbFRpyabNBch2/l/OlVsS5HNf0mlUHbdd9CDRi576D1Q+KQWok04NAjTU5NKgVKlSoFSpEUqBUqVKgfNKmpVQ9NSp9VA1KmpUCpCnxTUD0gajT1Aqemp6C9JMDFNTqoxTUBG47/AG0HNayfjS7/ANyszuf+nP8AumoUeOJ6hY/qXX/kUAilii/9uJ6hY/qXP/kU/wDbq+oWP+ncfj0AelRj+3R6jYf6M375qX9vf9lYfDuf2yUAenov/b3/AGVh8L970j0gPqlh8In7zQCKVF/pA3qtj8HD91N9IG9Xsfgrb96UAmlRYcff8xZfA2n4dSHHX/M2fwFl+FViNQHpUbHGn/NWfwFj+DUxxhhzitPgLH8Gta4ZkAaVHxxh/wA1afAWP4NWrxY/mbT4Cx/BrSvC2nrCas1TitXHxY/mbT4Gy/BrqTio/MWnwVn+FW9ezr2+avr7OJyadGKqNb5+LjG0Nr8HafhVyScbbujth/8ATs/wq6t2Xkr32r6+yRliejGZpZ861jcfk7hb/B2f4Vc7dIZ+4w/CWf4Nee3CWr1j19mkW1ZvPmKWR4itAeklx/ii+Fs/wab6TXP+OP4W0/CrG2KY6qGQJlQdQHlT0XTpNc49OP4e2/dHSrPRXFP3+012wcItJVT+9CJhHAZNWlu3IoMmnLr6JOnAzg88c645hz9poS3OiNMOjlrt/wCpRD0c5VfysYI7e+Cd+WBnPKqp+D2qRyt87V5FhLJGDEMSNr0pkSHWw0jIXPpDuwTnqfTUGk4twO3Xtw3KujT9Wqkx6QpYnJmDlcBF1Enca0zgmrbjg1iu4vQdQBULocLqfSA5JB2VgxGAey3trK4pE1Rorrh9qjrouVlXMowzoikrAWhJKNlUaXCkkrjONsFhV8ytuslUSR6NcXVs0jYSJi4ndMEdY6ELpVuYOcN3AqVBq14PYqmp7ndogyDXrw/WMrjEYGrToI1Zw+rIA00L45ZWsY/u87yNrUdooQVIkyRpHMFE7+Ug2BBoPinqBhV0a1VUg9dVmIHRqxTA1WDUga2i4sDVMNVQp81tW46VkrTdHb62EJjuCAXkbLaQSEHUb50FgcCbTpIweYOayQakGrbmaxo50btXsCiLI8YCvmTq2nJDOLUEQk+nF2ZslskY7PdkdxKSzCSrCsZcxNhmac4kEsGBH2sDKdcRnPcCfHLaqjmk3n6ybYG+OTK6r1csXVBE6uEKVkRtMayBuwMtq1NqLHOCc8hWgubzhssjBiixtcCZvq5FyoSWIxq0eGUdiOUd2ZsYJBAweaiTWNrf9daNdZT8PHYYIFBQNIevMjq9sBIc7gDrdYwAMdnHeazfGWh1qYBpUxrqUGQhXywYAyEsRgKeZ3J9g4WNQJrzWsLFalSXPjSrPUE5u/2mg5pUqgl3VID9tKlQO43HsH7KYinpUDY2qJpqVAqRpUqBUqVKgktWClSruolT0qVa1EhTU9KtIUjSpUq6lEWqs0qVY2DNSh509KsZHXCgxyHf3edNSpVy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http://www.caffeinatedcoder.com/wp-content/uploads/2010/03/cc_bookReview_CleanCod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928" y="4733066"/>
            <a:ext cx="1015479" cy="137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encrypted-tbn2.gstatic.com/images?q=tbn:ANd9GcRa3iV30yhc3P4WRnCnSwMare6pJ-NCO7jlJ_IQPTPZOb3Use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928" y="3121874"/>
            <a:ext cx="1014642" cy="135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Code Complete: A Practical Handbook of Software Construction, Second Editi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092" y="4810842"/>
            <a:ext cx="1063010" cy="129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://ecx.images-amazon.com/images/I/41BKx1AxQWL._SX258_BO1,204,203,200_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283" y="4798260"/>
            <a:ext cx="1062041" cy="13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036D50-096D-4983-B637-A2204AF50A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64704" y="1535083"/>
            <a:ext cx="1028645" cy="136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to Learn More? -  </a:t>
            </a:r>
            <a:r>
              <a:rPr lang="en-US" sz="1800" dirty="0">
                <a:hlinkClick r:id="rId2"/>
              </a:rPr>
              <a:t>https://refactoring.guru/refactoring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5D7D3-395D-8E90-7C50-C880F25D3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1620" y="919557"/>
            <a:ext cx="6730583" cy="5786308"/>
          </a:xfrm>
        </p:spPr>
      </p:pic>
    </p:spTree>
    <p:extLst>
      <p:ext uri="{BB962C8B-B14F-4D97-AF65-F5344CB8AC3E}">
        <p14:creationId xmlns:p14="http://schemas.microsoft.com/office/powerpoint/2010/main" val="204825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2415-A5C4-4DAE-919C-B94E9A01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- Principles of Maintainable OO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0A04-7032-4CB9-BB8F-658D2116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Introduced</a:t>
            </a:r>
            <a:r>
              <a:rPr lang="en-US" dirty="0"/>
              <a:t> by Robert  C. Martin (“Uncle Bob”) </a:t>
            </a:r>
          </a:p>
          <a:p>
            <a:pPr lvl="1"/>
            <a:r>
              <a:rPr lang="en-US" dirty="0"/>
              <a:t>Core of Agile software development</a:t>
            </a:r>
          </a:p>
          <a:p>
            <a:pPr lvl="1"/>
            <a:endParaRPr lang="en-US" dirty="0"/>
          </a:p>
          <a:p>
            <a:r>
              <a:rPr lang="en-US" sz="2200" dirty="0"/>
              <a:t>Maintainable testable code</a:t>
            </a:r>
          </a:p>
          <a:p>
            <a:pPr lvl="1"/>
            <a:r>
              <a:rPr lang="en-US" dirty="0"/>
              <a:t>Avoid code smells</a:t>
            </a:r>
          </a:p>
          <a:p>
            <a:pPr lvl="1"/>
            <a:r>
              <a:rPr lang="en-US" dirty="0"/>
              <a:t>Easily refactor code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C983C7-4915-4957-BF1E-E67227D7F777}"/>
              </a:ext>
            </a:extLst>
          </p:cNvPr>
          <p:cNvSpPr txBox="1"/>
          <p:nvPr/>
        </p:nvSpPr>
        <p:spPr>
          <a:xfrm>
            <a:off x="1090767" y="3623223"/>
            <a:ext cx="719492" cy="2766463"/>
          </a:xfrm>
          <a:prstGeom prst="rect">
            <a:avLst/>
          </a:prstGeom>
          <a:solidFill>
            <a:schemeClr val="tx1"/>
          </a:solidFill>
        </p:spPr>
        <p:txBody>
          <a:bodyPr vert="wordArtVert"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SOLID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4D909E-0969-4A62-947B-BF65AAE0A952}"/>
              </a:ext>
            </a:extLst>
          </p:cNvPr>
          <p:cNvSpPr txBox="1">
            <a:spLocks/>
          </p:cNvSpPr>
          <p:nvPr/>
        </p:nvSpPr>
        <p:spPr>
          <a:xfrm>
            <a:off x="1745785" y="3710839"/>
            <a:ext cx="6112339" cy="276646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•"/>
              <a:defRPr sz="2000" kern="1200">
                <a:solidFill>
                  <a:srgbClr val="00539B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–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ts val="600"/>
              </a:spcBef>
              <a:buClr>
                <a:schemeClr val="tx2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4000" b="1" dirty="0"/>
              <a:t>S</a:t>
            </a:r>
            <a:r>
              <a:rPr lang="en-US" sz="4000" dirty="0"/>
              <a:t>ingle </a:t>
            </a:r>
            <a:r>
              <a:rPr lang="en-US" sz="3800" dirty="0"/>
              <a:t>Responsibility</a:t>
            </a:r>
            <a:r>
              <a:rPr lang="en-US" sz="4000" dirty="0"/>
              <a:t> Principle (SRP)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4000" b="1" dirty="0"/>
              <a:t>O</a:t>
            </a:r>
            <a:r>
              <a:rPr lang="en-US" sz="4000" dirty="0"/>
              <a:t>pen/</a:t>
            </a:r>
            <a:r>
              <a:rPr lang="en-US" sz="3800" dirty="0">
                <a:latin typeface="+mn-lt"/>
              </a:rPr>
              <a:t>Closed</a:t>
            </a:r>
            <a:r>
              <a:rPr lang="en-US" sz="4000" dirty="0"/>
              <a:t> Principle  (OCP)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4000" b="1" dirty="0" err="1"/>
              <a:t>L</a:t>
            </a:r>
            <a:r>
              <a:rPr lang="en-US" sz="4000" dirty="0" err="1"/>
              <a:t>iskov</a:t>
            </a:r>
            <a:r>
              <a:rPr lang="en-US" sz="4000" dirty="0"/>
              <a:t> Substitution Principle  (LSP)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4000" b="1" dirty="0"/>
              <a:t>I</a:t>
            </a:r>
            <a:r>
              <a:rPr lang="en-US" sz="4000" dirty="0"/>
              <a:t>nterface Segregation Principle (ISP)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4000" b="1" dirty="0"/>
              <a:t>D</a:t>
            </a:r>
            <a:r>
              <a:rPr lang="en-US" sz="4000" dirty="0"/>
              <a:t>ependency Inversion Principle  (DIP)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8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490D-725F-45E5-89B9-8C61F804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-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71D990-30EE-4B6F-8470-C24867017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775036"/>
              </p:ext>
            </p:extLst>
          </p:nvPr>
        </p:nvGraphicFramePr>
        <p:xfrm>
          <a:off x="719137" y="2085973"/>
          <a:ext cx="7419975" cy="3514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970">
                  <a:extLst>
                    <a:ext uri="{9D8B030D-6E8A-4147-A177-3AD203B41FA5}">
                      <a16:colId xmlns:a16="http://schemas.microsoft.com/office/drawing/2014/main" val="3950513882"/>
                    </a:ext>
                  </a:extLst>
                </a:gridCol>
                <a:gridCol w="6375005">
                  <a:extLst>
                    <a:ext uri="{9D8B030D-6E8A-4147-A177-3AD203B41FA5}">
                      <a16:colId xmlns:a16="http://schemas.microsoft.com/office/drawing/2014/main" val="2900433124"/>
                    </a:ext>
                  </a:extLst>
                </a:gridCol>
              </a:tblGrid>
              <a:tr h="67886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</a:rPr>
                        <a:t> SRP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i="1" dirty="0">
                          <a:effectLst/>
                        </a:rPr>
                        <a:t>A class should have one, and only one, reason to change.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87604"/>
                  </a:ext>
                </a:extLst>
              </a:tr>
              <a:tr h="827846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</a:rPr>
                        <a:t> OCP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effectLst/>
                        </a:rPr>
                        <a:t>You should be able to extend a classes behavior, without modifying it.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891269"/>
                  </a:ext>
                </a:extLst>
              </a:tr>
              <a:tr h="66933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</a:rPr>
                        <a:t> LSP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effectLst/>
                        </a:rPr>
                        <a:t>Derived classes must be substitutable for their base classes.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384450"/>
                  </a:ext>
                </a:extLst>
              </a:tr>
              <a:tr h="66933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</a:rPr>
                        <a:t> ISP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i="1" dirty="0">
                          <a:effectLst/>
                        </a:rPr>
                        <a:t>Make fine grained interfaces that are client specific.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884043"/>
                  </a:ext>
                </a:extLst>
              </a:tr>
              <a:tr h="669339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b="1" dirty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</a:rPr>
                        <a:t> DIP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effectLst/>
                        </a:rPr>
                        <a:t>Depend on abstractions, not on concretions.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595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519273-90FA-4B90-9565-2F9C39C73C5B}"/>
              </a:ext>
            </a:extLst>
          </p:cNvPr>
          <p:cNvGraphicFramePr>
            <a:graphicFrameLocks noGrp="1"/>
          </p:cNvGraphicFramePr>
          <p:nvPr/>
        </p:nvGraphicFramePr>
        <p:xfrm>
          <a:off x="1924050" y="4838700"/>
          <a:ext cx="771525" cy="762000"/>
        </p:xfrm>
        <a:graphic>
          <a:graphicData uri="http://schemas.openxmlformats.org/drawingml/2006/table">
            <a:tbl>
              <a:tblPr/>
              <a:tblGrid>
                <a:gridCol w="771525">
                  <a:extLst>
                    <a:ext uri="{9D8B030D-6E8A-4147-A177-3AD203B41FA5}">
                      <a16:colId xmlns:a16="http://schemas.microsoft.com/office/drawing/2014/main" val="355741542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415797"/>
                  </a:ext>
                </a:extLst>
              </a:tr>
            </a:tbl>
          </a:graphicData>
        </a:graphic>
      </p:graphicFrame>
      <p:pic>
        <p:nvPicPr>
          <p:cNvPr id="7" name="Picture 2" descr="Image result for single responsibility pattern">
            <a:extLst>
              <a:ext uri="{FF2B5EF4-FFF2-40B4-BE49-F238E27FC236}">
                <a16:creationId xmlns:a16="http://schemas.microsoft.com/office/drawing/2014/main" id="{63ACA576-24E1-4E61-92B1-688120C94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754" y="397274"/>
            <a:ext cx="2679468" cy="1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96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76270" y="1162145"/>
            <a:ext cx="8868578" cy="2581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ingle Responsibility Principle</a:t>
            </a:r>
          </a:p>
          <a:p>
            <a:pPr algn="ctr"/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Image result for solid principles">
            <a:extLst>
              <a:ext uri="{FF2B5EF4-FFF2-40B4-BE49-F238E27FC236}">
                <a16:creationId xmlns:a16="http://schemas.microsoft.com/office/drawing/2014/main" id="{C618E558-6544-4628-8D7B-1F253E0D7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101" y="2821283"/>
            <a:ext cx="4890977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61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3D7B-3208-4DBF-9EFE-2388F30F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OLID</a:t>
            </a:r>
            <a:r>
              <a:rPr lang="en-US" sz="3200" dirty="0"/>
              <a:t>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82FF-0F4C-4635-83C3-46FD649EC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91878"/>
            <a:ext cx="8403336" cy="4397047"/>
          </a:xfrm>
        </p:spPr>
        <p:txBody>
          <a:bodyPr/>
          <a:lstStyle/>
          <a:p>
            <a:r>
              <a:rPr lang="en-US" dirty="0"/>
              <a:t>Every class should have a single responsibility – </a:t>
            </a:r>
            <a:r>
              <a:rPr lang="en-US" dirty="0" err="1"/>
              <a:t>ie</a:t>
            </a:r>
            <a:r>
              <a:rPr lang="en-US" dirty="0"/>
              <a:t>. it does </a:t>
            </a:r>
            <a:r>
              <a:rPr lang="en-US" b="1" dirty="0"/>
              <a:t>ONE</a:t>
            </a:r>
            <a:r>
              <a:rPr lang="en-US" dirty="0"/>
              <a:t> thing</a:t>
            </a:r>
          </a:p>
          <a:p>
            <a:pPr lvl="1"/>
            <a:r>
              <a:rPr lang="en-US" dirty="0"/>
              <a:t>aka.  </a:t>
            </a:r>
            <a:r>
              <a:rPr lang="en-US" b="1" dirty="0"/>
              <a:t>Cohesion</a:t>
            </a:r>
          </a:p>
          <a:p>
            <a:endParaRPr lang="en-US" dirty="0"/>
          </a:p>
          <a:p>
            <a:r>
              <a:rPr lang="en-US" dirty="0"/>
              <a:t>Responsibility should be entirely encapsulated by the class. </a:t>
            </a:r>
          </a:p>
          <a:p>
            <a:endParaRPr lang="en-US" dirty="0"/>
          </a:p>
          <a:p>
            <a:r>
              <a:rPr lang="en-US" dirty="0"/>
              <a:t>Should only be a single reason for making the change to a class</a:t>
            </a:r>
            <a:r>
              <a:rPr lang="en-US" i="1" dirty="0"/>
              <a:t>.</a:t>
            </a:r>
          </a:p>
          <a:p>
            <a:endParaRPr lang="en-US" i="1" dirty="0"/>
          </a:p>
          <a:p>
            <a:r>
              <a:rPr lang="en-US" dirty="0"/>
              <a:t>Good way of identifying classes at design phase </a:t>
            </a:r>
          </a:p>
          <a:p>
            <a:endParaRPr lang="en-US" dirty="0"/>
          </a:p>
          <a:p>
            <a:pPr fontAlgn="base"/>
            <a:r>
              <a:rPr lang="en-US" dirty="0"/>
              <a:t>The size of the classes become shorter. </a:t>
            </a:r>
          </a:p>
          <a:p>
            <a:pPr lvl="1" fontAlgn="base"/>
            <a:r>
              <a:rPr lang="en-US" dirty="0"/>
              <a:t>This makes code easier to understand and maintain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23C58-4540-4C13-B94E-59A4E30161F4}"/>
              </a:ext>
            </a:extLst>
          </p:cNvPr>
          <p:cNvSpPr txBox="1"/>
          <p:nvPr/>
        </p:nvSpPr>
        <p:spPr>
          <a:xfrm>
            <a:off x="1881963" y="958725"/>
            <a:ext cx="5241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"There should never be more than one reason for a class to change."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General Slides">
  <a:themeElements>
    <a:clrScheme name="Custom 2">
      <a:dk1>
        <a:sysClr val="windowText" lastClr="000000"/>
      </a:dk1>
      <a:lt1>
        <a:sysClr val="window" lastClr="FFFFFF"/>
      </a:lt1>
      <a:dk2>
        <a:srgbClr val="00539B"/>
      </a:dk2>
      <a:lt2>
        <a:srgbClr val="EEECE1"/>
      </a:lt2>
      <a:accent1>
        <a:srgbClr val="002B5C"/>
      </a:accent1>
      <a:accent2>
        <a:srgbClr val="00539B"/>
      </a:accent2>
      <a:accent3>
        <a:srgbClr val="569BBE"/>
      </a:accent3>
      <a:accent4>
        <a:srgbClr val="78A22F"/>
      </a:accent4>
      <a:accent5>
        <a:srgbClr val="B1BC22"/>
      </a:accent5>
      <a:accent6>
        <a:srgbClr val="72A492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8AF3179C94B14BA335D75F416396F9" ma:contentTypeVersion="1" ma:contentTypeDescription="Create a new document." ma:contentTypeScope="" ma:versionID="2d40e8bdaa3c8bc61bb34735c55a20fd">
  <xsd:schema xmlns:xsd="http://www.w3.org/2001/XMLSchema" xmlns:p="http://schemas.microsoft.com/office/2006/metadata/properties" targetNamespace="http://schemas.microsoft.com/office/2006/metadata/properties" ma:root="true" ma:fieldsID="73e82c1dfc93b2dfb6249b681d5d174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72378AC-F307-40B4-BDC0-00E141F0A4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76CFB1C-1488-4E63-8053-FD7FE513C7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6D0682-A7F9-46AB-9700-0A804272CF78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34022</TotalTime>
  <Words>3311</Words>
  <Application>Microsoft Office PowerPoint</Application>
  <PresentationFormat>On-screen Show (4:3)</PresentationFormat>
  <Paragraphs>594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Cambria</vt:lpstr>
      <vt:lpstr>Cascadia Mono</vt:lpstr>
      <vt:lpstr>Consolas</vt:lpstr>
      <vt:lpstr>Verdana</vt:lpstr>
      <vt:lpstr>blank</vt:lpstr>
      <vt:lpstr>General Slides</vt:lpstr>
      <vt:lpstr>PowerPoint Presentation</vt:lpstr>
      <vt:lpstr>Agenda</vt:lpstr>
      <vt:lpstr>Why Are We Here</vt:lpstr>
      <vt:lpstr>The Foundation of  Good Software Design</vt:lpstr>
      <vt:lpstr>Best OO and Agile Development Practices</vt:lpstr>
      <vt:lpstr>SOLID - Principles of Maintainable OO Programming</vt:lpstr>
      <vt:lpstr>SOLID - Summary</vt:lpstr>
      <vt:lpstr>PowerPoint Presentation</vt:lpstr>
      <vt:lpstr>SOLID </vt:lpstr>
      <vt:lpstr>SOLID -  Code Sample:  CsvContactsFileProcessor</vt:lpstr>
      <vt:lpstr>SOLID -  Code Sample (con’t) </vt:lpstr>
      <vt:lpstr>SOLID –  Code review: CsvContactsFileProcessor</vt:lpstr>
      <vt:lpstr>SOLID -  Some refactoring  -  Better</vt:lpstr>
      <vt:lpstr>SOLID -  Refactor into SRP Classes</vt:lpstr>
      <vt:lpstr>SOLID –  Processor using refactored classes</vt:lpstr>
      <vt:lpstr>PowerPoint Presentation</vt:lpstr>
      <vt:lpstr>SOLID</vt:lpstr>
      <vt:lpstr>SOLID – Simple Shopping Cart example</vt:lpstr>
      <vt:lpstr>SOLID – Simple Shopping Cart example  (con’t)</vt:lpstr>
      <vt:lpstr>SOLID – Simple Shopping Cart - Problem</vt:lpstr>
      <vt:lpstr>SOLID –  Price Calculator with Pricing Strategies</vt:lpstr>
      <vt:lpstr>SOLID – Shopping Cart w/  IPriceCalculator</vt:lpstr>
      <vt:lpstr>SOLID – Introduce IPricingStrategy Implementations</vt:lpstr>
      <vt:lpstr>SOLID – IPriceCalculator w/ Pricing Strategies</vt:lpstr>
      <vt:lpstr>SOLID –  But Wait, There’s More…</vt:lpstr>
      <vt:lpstr>SOLID – Final Thoughts on OCP</vt:lpstr>
      <vt:lpstr>PowerPoint Presentation</vt:lpstr>
      <vt:lpstr>SOLID</vt:lpstr>
      <vt:lpstr>SOLID – Inheritance Enables Substitution</vt:lpstr>
      <vt:lpstr>SOLID - Inheritance</vt:lpstr>
      <vt:lpstr>SOLID – Code Sample:  Use Abstraction</vt:lpstr>
      <vt:lpstr>SOLID - Strategies</vt:lpstr>
      <vt:lpstr>PowerPoint Presentation</vt:lpstr>
      <vt:lpstr>SOLID</vt:lpstr>
      <vt:lpstr>SOLID – Original ASP.NET Membership Provider  </vt:lpstr>
      <vt:lpstr>SOLID – ASP.NET Identity 2.x </vt:lpstr>
      <vt:lpstr>PowerPoint Presentation</vt:lpstr>
      <vt:lpstr>SOLID</vt:lpstr>
      <vt:lpstr>SOLID –  Remember this from SRP discussion?</vt:lpstr>
      <vt:lpstr>SOLID – CvsContactProcessor w/ interfaces</vt:lpstr>
      <vt:lpstr>SOLID – Change processor to use abstractions </vt:lpstr>
      <vt:lpstr>SOLID – IoC, Dependency Injection </vt:lpstr>
      <vt:lpstr>SOLID – Change processor to depend on interfaces </vt:lpstr>
      <vt:lpstr>SOLID – Dependency Injection Container</vt:lpstr>
      <vt:lpstr>SOLID – DI Container:  How it works</vt:lpstr>
      <vt:lpstr>SOLID – Register Interface/Class bindings</vt:lpstr>
      <vt:lpstr>SOLID – Putting it all together</vt:lpstr>
      <vt:lpstr>SOLID - Unit Testing w/ Mocks of Interfaces</vt:lpstr>
      <vt:lpstr>SOLID - XUnit Testing  - AAA (Arrange-Act-Assert)</vt:lpstr>
      <vt:lpstr>Want to Learn More? -  https://refactoring.guru/refactoring </vt:lpstr>
    </vt:vector>
  </TitlesOfParts>
  <Company>Xcenda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TBlosser</dc:creator>
  <cp:lastModifiedBy>Darryl Gebert</cp:lastModifiedBy>
  <cp:revision>992</cp:revision>
  <cp:lastPrinted>2013-06-12T20:33:11Z</cp:lastPrinted>
  <dcterms:created xsi:type="dcterms:W3CDTF">2013-01-31T22:11:08Z</dcterms:created>
  <dcterms:modified xsi:type="dcterms:W3CDTF">2023-12-13T15:41:46Z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0x010100ED8AF3179C94B14BA335D75F416396F9</vt:lpwstr>
  </property>
  <property fmtid="{D5CDD505-2E9C-101B-9397-08002B2CF9AE}" pid="3" name="NXPowerLiteLastOptimized">
    <vt:lpwstr>1370523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D5.0.6</vt:lpwstr>
  </property>
</Properties>
</file>