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</p:sldIdLst>
  <p:sldSz cy="6858000" cx="9144000"/>
  <p:notesSz cx="7010400" cy="9296400"/>
  <p:embeddedFontLst>
    <p:embeddedFont>
      <p:font typeface="Arial Narrow"/>
      <p:regular r:id="rId70"/>
      <p:bold r:id="rId71"/>
      <p:italic r:id="rId72"/>
      <p:boldItalic r:id="rId7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74" roundtripDataSignature="AMtx7mgG+zQjj63qVwQ1SO3Vvwkbw/r0B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font" Target="fonts/ArialNarrow-boldItalic.fntdata"/><Relationship Id="rId72" Type="http://schemas.openxmlformats.org/officeDocument/2006/relationships/font" Target="fonts/ArialNarrow-italic.fntdata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74" Type="http://customschemas.google.com/relationships/presentationmetadata" Target="metadata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1" Type="http://schemas.openxmlformats.org/officeDocument/2006/relationships/font" Target="fonts/ArialNarrow-bold.fntdata"/><Relationship Id="rId70" Type="http://schemas.openxmlformats.org/officeDocument/2006/relationships/font" Target="fonts/ArialNarrow-regular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72560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83158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72560" y="883158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0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0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1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1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2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2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3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3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4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4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5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5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6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6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7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7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8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8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9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9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0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0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1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1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2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2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3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3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4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4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5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5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6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6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7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7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8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28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9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29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3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0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30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1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31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2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32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3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33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4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34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5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35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6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36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7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37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8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38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39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39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4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40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40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41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41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42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42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43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43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44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44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45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45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46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46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47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47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48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48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49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49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5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50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50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51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51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52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52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53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53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54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54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55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55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56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56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57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57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58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58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59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59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6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60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60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61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61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62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62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63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63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64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p64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7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7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8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8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9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9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pter_number_layout">
  <p:cSld name="Chapter_number_layou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6"/>
          <p:cNvSpPr txBox="1"/>
          <p:nvPr>
            <p:ph type="title"/>
          </p:nvPr>
        </p:nvSpPr>
        <p:spPr>
          <a:xfrm>
            <a:off x="685800" y="1143000"/>
            <a:ext cx="7772400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>
                <a:solidFill>
                  <a:srgbClr val="00009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6"/>
          <p:cNvSpPr txBox="1"/>
          <p:nvPr>
            <p:ph idx="1" type="body"/>
          </p:nvPr>
        </p:nvSpPr>
        <p:spPr>
          <a:xfrm>
            <a:off x="1905000" y="2209800"/>
            <a:ext cx="5334000" cy="29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sz="4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0" name="Google Shape;20;p66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66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66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C4,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_Text_layout">
  <p:cSld name="Table_Text_layou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75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>
                <a:solidFill>
                  <a:srgbClr val="00009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75"/>
          <p:cNvSpPr txBox="1"/>
          <p:nvPr>
            <p:ph idx="1" type="body"/>
          </p:nvPr>
        </p:nvSpPr>
        <p:spPr>
          <a:xfrm>
            <a:off x="838200" y="3733800"/>
            <a:ext cx="7391400" cy="2209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8" name="Google Shape;78;p75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75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75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C4, Slide </a:t>
            </a:r>
            <a:fld id="{00000000-1234-1234-1234-123412341234}" type="slidenum"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9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_Image_layout">
  <p:cSld name="Image_Image_layou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76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>
                <a:solidFill>
                  <a:srgbClr val="00009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76"/>
          <p:cNvSpPr txBox="1"/>
          <p:nvPr>
            <p:ph idx="1" type="body"/>
          </p:nvPr>
        </p:nvSpPr>
        <p:spPr>
          <a:xfrm>
            <a:off x="914400" y="1066800"/>
            <a:ext cx="731520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4" name="Google Shape;84;p76"/>
          <p:cNvSpPr txBox="1"/>
          <p:nvPr>
            <p:ph idx="2" type="body"/>
          </p:nvPr>
        </p:nvSpPr>
        <p:spPr>
          <a:xfrm>
            <a:off x="838200" y="3730079"/>
            <a:ext cx="7391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  <a:defRPr b="1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5" name="Google Shape;85;p76"/>
          <p:cNvSpPr txBox="1"/>
          <p:nvPr>
            <p:ph idx="3" type="body"/>
          </p:nvPr>
        </p:nvSpPr>
        <p:spPr>
          <a:xfrm>
            <a:off x="914400" y="4267200"/>
            <a:ext cx="7315200" cy="16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6" name="Google Shape;86;p76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76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76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C4, Slide </a:t>
            </a:r>
            <a:fld id="{00000000-1234-1234-1234-123412341234}" type="slidenum"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9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_Image_layout">
  <p:cSld name="Text_Image_layou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77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>
                <a:solidFill>
                  <a:srgbClr val="00009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77"/>
          <p:cNvSpPr txBox="1"/>
          <p:nvPr>
            <p:ph idx="1" type="body"/>
          </p:nvPr>
        </p:nvSpPr>
        <p:spPr>
          <a:xfrm>
            <a:off x="812800" y="1062758"/>
            <a:ext cx="7391400" cy="22138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92" name="Google Shape;92;p77"/>
          <p:cNvSpPr txBox="1"/>
          <p:nvPr>
            <p:ph idx="2" type="body"/>
          </p:nvPr>
        </p:nvSpPr>
        <p:spPr>
          <a:xfrm>
            <a:off x="812800" y="3319598"/>
            <a:ext cx="7315200" cy="24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93" name="Google Shape;93;p77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77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77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C4, Slide </a:t>
            </a:r>
            <a:fld id="{00000000-1234-1234-1234-123412341234}" type="slidenum"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9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_Image_Text_layout">
  <p:cSld name="Text_Image_Text_layou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78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>
                <a:solidFill>
                  <a:srgbClr val="00009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78"/>
          <p:cNvSpPr txBox="1"/>
          <p:nvPr>
            <p:ph idx="1" type="body"/>
          </p:nvPr>
        </p:nvSpPr>
        <p:spPr>
          <a:xfrm>
            <a:off x="812800" y="1062758"/>
            <a:ext cx="7391400" cy="17566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99" name="Google Shape;99;p78"/>
          <p:cNvSpPr txBox="1"/>
          <p:nvPr>
            <p:ph idx="2" type="body"/>
          </p:nvPr>
        </p:nvSpPr>
        <p:spPr>
          <a:xfrm>
            <a:off x="812800" y="2895600"/>
            <a:ext cx="7315200" cy="16334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00" name="Google Shape;100;p78"/>
          <p:cNvSpPr txBox="1"/>
          <p:nvPr>
            <p:ph idx="3" type="body"/>
          </p:nvPr>
        </p:nvSpPr>
        <p:spPr>
          <a:xfrm>
            <a:off x="812800" y="4605202"/>
            <a:ext cx="7391400" cy="14145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01" name="Google Shape;101;p78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78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78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C4, Slide </a:t>
            </a:r>
            <a:fld id="{00000000-1234-1234-1234-123412341234}" type="slidenum"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9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_layout">
  <p:cSld name="Text_layou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7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>
                <a:solidFill>
                  <a:srgbClr val="00009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7"/>
          <p:cNvSpPr txBox="1"/>
          <p:nvPr>
            <p:ph idx="1" type="body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indent="-2286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6" name="Google Shape;26;p67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7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67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C4,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_layout_2-line_title">
  <p:cSld name="Text_layout_2-line_title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8"/>
          <p:cNvSpPr txBox="1"/>
          <p:nvPr>
            <p:ph type="title"/>
          </p:nvPr>
        </p:nvSpPr>
        <p:spPr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>
                <a:solidFill>
                  <a:srgbClr val="00009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8"/>
          <p:cNvSpPr txBox="1"/>
          <p:nvPr>
            <p:ph idx="1" type="body"/>
          </p:nvPr>
        </p:nvSpPr>
        <p:spPr>
          <a:xfrm>
            <a:off x="838200" y="1463040"/>
            <a:ext cx="7391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indent="-2286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2" name="Google Shape;32;p68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68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8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C4,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_layout">
  <p:cSld name="Image_layou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9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>
                <a:solidFill>
                  <a:srgbClr val="00009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9"/>
          <p:cNvSpPr txBox="1"/>
          <p:nvPr>
            <p:ph idx="1" type="body"/>
          </p:nvPr>
        </p:nvSpPr>
        <p:spPr>
          <a:xfrm>
            <a:off x="914400" y="1143000"/>
            <a:ext cx="73152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8" name="Google Shape;38;p69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9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9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C4,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_layout">
  <p:cSld name="Table_layou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0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>
                <a:solidFill>
                  <a:srgbClr val="00009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0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0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70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C4,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_Console_layout">
  <p:cSld name="Text_Console_layou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1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>
                <a:solidFill>
                  <a:srgbClr val="00009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1"/>
          <p:cNvSpPr txBox="1"/>
          <p:nvPr>
            <p:ph idx="1" type="body"/>
          </p:nvPr>
        </p:nvSpPr>
        <p:spPr>
          <a:xfrm>
            <a:off x="838200" y="1066800"/>
            <a:ext cx="7391400" cy="274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indent="-2286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49" name="Google Shape;49;p71"/>
          <p:cNvSpPr txBox="1"/>
          <p:nvPr>
            <p:ph idx="2" type="body"/>
          </p:nvPr>
        </p:nvSpPr>
        <p:spPr>
          <a:xfrm>
            <a:off x="1295400" y="3892100"/>
            <a:ext cx="6934200" cy="2049956"/>
          </a:xfrm>
          <a:prstGeom prst="rect">
            <a:avLst/>
          </a:prstGeom>
          <a:solidFill>
            <a:srgbClr val="F2F2F2"/>
          </a:solidFill>
          <a:ln cap="flat" cmpd="thickThin" w="317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50" name="Google Shape;50;p71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1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1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C4,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_Console_Text_Console_layout">
  <p:cSld name="Text_Console_Text_Console_layou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2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>
                <a:solidFill>
                  <a:srgbClr val="00009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2"/>
          <p:cNvSpPr txBox="1"/>
          <p:nvPr>
            <p:ph idx="1" type="body"/>
          </p:nvPr>
        </p:nvSpPr>
        <p:spPr>
          <a:xfrm>
            <a:off x="838200" y="1066800"/>
            <a:ext cx="7391400" cy="990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indent="-2286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56" name="Google Shape;56;p72"/>
          <p:cNvSpPr txBox="1"/>
          <p:nvPr>
            <p:ph idx="2" type="body"/>
          </p:nvPr>
        </p:nvSpPr>
        <p:spPr>
          <a:xfrm>
            <a:off x="1295400" y="2150899"/>
            <a:ext cx="6934200" cy="815635"/>
          </a:xfrm>
          <a:prstGeom prst="rect">
            <a:avLst/>
          </a:prstGeom>
          <a:solidFill>
            <a:srgbClr val="F2F2F2"/>
          </a:solidFill>
          <a:ln cap="flat" cmpd="thickThin" w="317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57" name="Google Shape;57;p72"/>
          <p:cNvSpPr txBox="1"/>
          <p:nvPr>
            <p:ph idx="3" type="body"/>
          </p:nvPr>
        </p:nvSpPr>
        <p:spPr>
          <a:xfrm>
            <a:off x="838200" y="3347534"/>
            <a:ext cx="7391400" cy="149673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indent="-2286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58" name="Google Shape;58;p72"/>
          <p:cNvSpPr txBox="1"/>
          <p:nvPr>
            <p:ph idx="4" type="body"/>
          </p:nvPr>
        </p:nvSpPr>
        <p:spPr>
          <a:xfrm>
            <a:off x="1295400" y="4982112"/>
            <a:ext cx="6934200" cy="885288"/>
          </a:xfrm>
          <a:prstGeom prst="rect">
            <a:avLst/>
          </a:prstGeom>
          <a:solidFill>
            <a:srgbClr val="F2F2F2"/>
          </a:solidFill>
          <a:ln cap="flat" cmpd="thickThin" w="317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59" name="Google Shape;59;p72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72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72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C4,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sole_layout">
  <p:cSld name="Console_layou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73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>
                <a:solidFill>
                  <a:srgbClr val="00009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73"/>
          <p:cNvSpPr txBox="1"/>
          <p:nvPr>
            <p:ph idx="1" type="body"/>
          </p:nvPr>
        </p:nvSpPr>
        <p:spPr>
          <a:xfrm>
            <a:off x="1295400" y="1143000"/>
            <a:ext cx="6934200" cy="3200400"/>
          </a:xfrm>
          <a:prstGeom prst="rect">
            <a:avLst/>
          </a:prstGeom>
          <a:solidFill>
            <a:srgbClr val="F2F2F2"/>
          </a:solidFill>
          <a:ln cap="flat" cmpd="thickThin" w="317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65" name="Google Shape;65;p73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73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73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C4,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_Text_layout">
  <p:cSld name="Image_Text_layou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74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>
                <a:solidFill>
                  <a:srgbClr val="00009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74"/>
          <p:cNvSpPr txBox="1"/>
          <p:nvPr>
            <p:ph idx="1" type="body"/>
          </p:nvPr>
        </p:nvSpPr>
        <p:spPr>
          <a:xfrm>
            <a:off x="914400" y="1066800"/>
            <a:ext cx="731520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1" name="Google Shape;71;p74"/>
          <p:cNvSpPr txBox="1"/>
          <p:nvPr>
            <p:ph idx="2" type="body"/>
          </p:nvPr>
        </p:nvSpPr>
        <p:spPr>
          <a:xfrm>
            <a:off x="838200" y="3733800"/>
            <a:ext cx="7391400" cy="2209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2" name="Google Shape;72;p74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74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74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C4, Slide </a:t>
            </a:r>
            <a:fld id="{00000000-1234-1234-1234-123412341234}" type="slidenum"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9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5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" name="Google Shape;11;p65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65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" name="Google Shape;13;p65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" name="Google Shape;14;p65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5" name="Google Shape;15;p65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C4, Slide </a:t>
            </a:r>
            <a:fld id="{00000000-1234-1234-1234-123412341234}" type="slidenum"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9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16" name="Google Shape;16;p6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676830" y="6397412"/>
            <a:ext cx="1228170" cy="231988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9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6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0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1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3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"/>
          <p:cNvSpPr txBox="1"/>
          <p:nvPr>
            <p:ph type="title"/>
          </p:nvPr>
        </p:nvSpPr>
        <p:spPr>
          <a:xfrm>
            <a:off x="685800" y="1143000"/>
            <a:ext cx="7772400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Chapter 4</a:t>
            </a:r>
            <a:endParaRPr/>
          </a:p>
        </p:txBody>
      </p:sp>
      <p:sp>
        <p:nvSpPr>
          <p:cNvPr id="109" name="Google Shape;109;p1"/>
          <p:cNvSpPr txBox="1"/>
          <p:nvPr>
            <p:ph idx="1" type="body"/>
          </p:nvPr>
        </p:nvSpPr>
        <p:spPr>
          <a:xfrm>
            <a:off x="914400" y="2209800"/>
            <a:ext cx="7315200" cy="29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lang="en-US" sz="4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to use CSS</a:t>
            </a:r>
            <a:br>
              <a:rPr b="1" lang="en-US" sz="4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4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format the elements</a:t>
            </a:r>
            <a:br>
              <a:rPr b="1" lang="en-US" sz="4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4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 a web page</a:t>
            </a:r>
            <a:endParaRPr/>
          </a:p>
          <a:p>
            <a:pPr indent="0" lvl="0" marL="0" rtl="0" algn="ctr">
              <a:spcBef>
                <a:spcPts val="15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0" name="Google Shape;110;p1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HTML and CSS, 5th Edition</a:t>
            </a:r>
            <a:endParaRPr/>
          </a:p>
        </p:txBody>
      </p:sp>
      <p:sp>
        <p:nvSpPr>
          <p:cNvPr id="111" name="Google Shape;111;p1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2022, Mike Murach &amp; Associates, Inc.</a:t>
            </a:r>
            <a:endParaRPr/>
          </a:p>
        </p:txBody>
      </p:sp>
      <p:sp>
        <p:nvSpPr>
          <p:cNvPr id="112" name="Google Shape;112;p1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C4,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0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The elements displayed in a browser</a:t>
            </a:r>
            <a:endParaRPr/>
          </a:p>
        </p:txBody>
      </p:sp>
      <p:pic>
        <p:nvPicPr>
          <p:cNvPr descr="Refer to page 105 in textbook" id="190" name="Google Shape;190;p1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399" y="1188546"/>
            <a:ext cx="6992933" cy="2240454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10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HTML and CSS, 5th Edition</a:t>
            </a:r>
            <a:endParaRPr/>
          </a:p>
        </p:txBody>
      </p:sp>
      <p:sp>
        <p:nvSpPr>
          <p:cNvPr id="192" name="Google Shape;192;p10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2022, Mike Murach &amp; Associates, Inc.</a:t>
            </a:r>
            <a:endParaRPr/>
          </a:p>
        </p:txBody>
      </p:sp>
      <p:sp>
        <p:nvSpPr>
          <p:cNvPr id="193" name="Google Shape;193;p10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C4,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1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The URL for the normalize.css style sheet</a:t>
            </a:r>
            <a:endParaRPr/>
          </a:p>
        </p:txBody>
      </p:sp>
      <p:sp>
        <p:nvSpPr>
          <p:cNvPr id="199" name="Google Shape;199;p11"/>
          <p:cNvSpPr txBox="1"/>
          <p:nvPr>
            <p:ph idx="1" type="body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http://necolas.github.io/normalize.css/</a:t>
            </a:r>
            <a:endParaRPr/>
          </a:p>
          <a:p>
            <a:pPr indent="0" lvl="0" marL="0" marR="0" rtl="0" algn="l">
              <a:spcBef>
                <a:spcPts val="210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What the normalize.css style sheet does</a:t>
            </a:r>
            <a:endParaRPr/>
          </a:p>
          <a:p>
            <a:pPr indent="-342900" lvl="0" marL="342900" marR="27432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∙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Normalize.css makes minor adjustments to browser defaults so all browsers render HTML elements the same way. </a:t>
            </a:r>
            <a:endParaRPr/>
          </a:p>
          <a:p>
            <a:pPr indent="-342900" lvl="0" marL="342900" marR="27432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∙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It also sets the default font family to sans-serif.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00" name="Google Shape;200;p11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HTML and CSS, 5th Edition</a:t>
            </a:r>
            <a:endParaRPr/>
          </a:p>
        </p:txBody>
      </p:sp>
      <p:sp>
        <p:nvSpPr>
          <p:cNvPr id="201" name="Google Shape;201;p11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2022, Mike Murach &amp; Associates, Inc.</a:t>
            </a:r>
            <a:endParaRPr/>
          </a:p>
        </p:txBody>
      </p:sp>
      <p:sp>
        <p:nvSpPr>
          <p:cNvPr id="202" name="Google Shape;202;p11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C4,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2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Drawbacks of using normalize.css</a:t>
            </a:r>
            <a:endParaRPr/>
          </a:p>
        </p:txBody>
      </p:sp>
      <p:sp>
        <p:nvSpPr>
          <p:cNvPr id="208" name="Google Shape;208;p12"/>
          <p:cNvSpPr txBox="1"/>
          <p:nvPr>
            <p:ph idx="1" type="body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27432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∙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It requires a small amount of overhead.</a:t>
            </a:r>
            <a:endParaRPr/>
          </a:p>
          <a:p>
            <a:pPr indent="-342900" lvl="0" marL="342900" marR="27432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∙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It’s a third-party dependency.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09" name="Google Shape;209;p12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HTML and CSS, 5th Edition</a:t>
            </a:r>
            <a:endParaRPr/>
          </a:p>
        </p:txBody>
      </p:sp>
      <p:sp>
        <p:nvSpPr>
          <p:cNvPr id="210" name="Google Shape;210;p12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2022, Mike Murach &amp; Associates, Inc.</a:t>
            </a:r>
            <a:endParaRPr/>
          </a:p>
        </p:txBody>
      </p:sp>
      <p:sp>
        <p:nvSpPr>
          <p:cNvPr id="211" name="Google Shape;211;p12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C4,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Common units of measure</a:t>
            </a:r>
            <a:endParaRPr/>
          </a:p>
        </p:txBody>
      </p:sp>
      <p:sp>
        <p:nvSpPr>
          <p:cNvPr id="217" name="Google Shape;217;p13"/>
          <p:cNvSpPr txBox="1"/>
          <p:nvPr>
            <p:ph idx="1" type="body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2900" marR="27432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px</a:t>
            </a:r>
            <a:endParaRPr/>
          </a:p>
          <a:p>
            <a:pPr indent="0" lvl="0" marL="342900" marR="27432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pt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42900" marR="27432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em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42900" marR="27432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rem</a:t>
            </a:r>
            <a:endParaRPr/>
          </a:p>
          <a:p>
            <a:pPr indent="0" lvl="0" marL="342900" marR="27432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%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18" name="Google Shape;218;p13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HTML and CSS, 5th Edition</a:t>
            </a:r>
            <a:endParaRPr/>
          </a:p>
        </p:txBody>
      </p:sp>
      <p:sp>
        <p:nvSpPr>
          <p:cNvPr id="219" name="Google Shape;219;p13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2022, Mike Murach &amp; Associates, Inc.</a:t>
            </a:r>
            <a:endParaRPr/>
          </a:p>
        </p:txBody>
      </p:sp>
      <p:sp>
        <p:nvSpPr>
          <p:cNvPr id="220" name="Google Shape;220;p13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C4,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4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The HTML for a web page that will have borders</a:t>
            </a:r>
            <a:endParaRPr/>
          </a:p>
        </p:txBody>
      </p:sp>
      <p:sp>
        <p:nvSpPr>
          <p:cNvPr id="226" name="Google Shape;226;p14"/>
          <p:cNvSpPr txBox="1"/>
          <p:nvPr>
            <p:ph idx="1" type="body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&lt;body&gt;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&lt;header&gt;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    &lt;h1&gt;San Joaquin Valley Town Hall&lt;/h1&gt;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&lt;/header&gt;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&lt;main&gt;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    &lt;p&gt;Welcome to San Joaquin Valley Town Hall. We </a:t>
            </a:r>
            <a:b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       have some fascinating speakers for you this </a:t>
            </a:r>
            <a:b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       season!&lt;/p&gt;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&lt;/main&gt;    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&lt;/body&gt;</a:t>
            </a:r>
            <a:endParaRPr/>
          </a:p>
          <a:p>
            <a:pPr indent="0" lvl="0" marL="0" rtl="0" algn="l"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/>
          </a:p>
        </p:txBody>
      </p:sp>
      <p:sp>
        <p:nvSpPr>
          <p:cNvPr id="227" name="Google Shape;227;p14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HTML and CSS, 5th Edition</a:t>
            </a:r>
            <a:endParaRPr/>
          </a:p>
        </p:txBody>
      </p:sp>
      <p:sp>
        <p:nvSpPr>
          <p:cNvPr id="228" name="Google Shape;228;p14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2022, Mike Murach &amp; Associates, Inc.</a:t>
            </a:r>
            <a:endParaRPr/>
          </a:p>
        </p:txBody>
      </p:sp>
      <p:sp>
        <p:nvSpPr>
          <p:cNvPr id="229" name="Google Shape;229;p14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C4,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5"/>
          <p:cNvSpPr txBox="1"/>
          <p:nvPr>
            <p:ph type="title"/>
          </p:nvPr>
        </p:nvSpPr>
        <p:spPr>
          <a:xfrm>
            <a:off x="914400" y="625989"/>
            <a:ext cx="7315200" cy="73866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CSS that uses relative units of measure </a:t>
            </a:r>
            <a:b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with a fixed border</a:t>
            </a:r>
            <a:endParaRPr/>
          </a:p>
        </p:txBody>
      </p:sp>
      <p:sp>
        <p:nvSpPr>
          <p:cNvPr id="235" name="Google Shape;235;p15"/>
          <p:cNvSpPr txBox="1"/>
          <p:nvPr>
            <p:ph idx="1" type="body"/>
          </p:nvPr>
        </p:nvSpPr>
        <p:spPr>
          <a:xfrm>
            <a:off x="838200" y="1463040"/>
            <a:ext cx="7391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body {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font-size: 100%;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margin-left: 2em;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margin-right: 2em; }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header {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padding-bottom: .75em;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border-bottom: 3px solid black;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margin-bottom: 0; }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h1 {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font-size: 200%;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margin-bottom: 0; }</a:t>
            </a:r>
            <a:endParaRPr/>
          </a:p>
          <a:p>
            <a:pPr indent="0" lvl="0" marL="0" rtl="0" algn="l"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/>
          </a:p>
        </p:txBody>
      </p:sp>
      <p:sp>
        <p:nvSpPr>
          <p:cNvPr id="236" name="Google Shape;236;p15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HTML and CSS, 5th Edition</a:t>
            </a:r>
            <a:endParaRPr/>
          </a:p>
        </p:txBody>
      </p:sp>
      <p:sp>
        <p:nvSpPr>
          <p:cNvPr id="237" name="Google Shape;237;p15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2022, Mike Murach &amp; Associates, Inc.</a:t>
            </a:r>
            <a:endParaRPr/>
          </a:p>
        </p:txBody>
      </p:sp>
      <p:sp>
        <p:nvSpPr>
          <p:cNvPr id="238" name="Google Shape;238;p15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C4,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6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The web page with borders in a web browser</a:t>
            </a:r>
            <a:endParaRPr/>
          </a:p>
        </p:txBody>
      </p:sp>
      <p:pic>
        <p:nvPicPr>
          <p:cNvPr descr="Refer to page 109 in textbook" id="244" name="Google Shape;244;p1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1127660"/>
            <a:ext cx="6736664" cy="115834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16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HTML and CSS, 5th Edition</a:t>
            </a:r>
            <a:endParaRPr/>
          </a:p>
        </p:txBody>
      </p:sp>
      <p:sp>
        <p:nvSpPr>
          <p:cNvPr id="246" name="Google Shape;246;p16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2022, Mike Murach &amp; Associates, Inc.</a:t>
            </a:r>
            <a:endParaRPr/>
          </a:p>
        </p:txBody>
      </p:sp>
      <p:sp>
        <p:nvSpPr>
          <p:cNvPr id="247" name="Google Shape;247;p16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C4,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7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Three ways to specify colors</a:t>
            </a:r>
            <a:endParaRPr/>
          </a:p>
        </p:txBody>
      </p:sp>
      <p:sp>
        <p:nvSpPr>
          <p:cNvPr id="253" name="Google Shape;253;p17"/>
          <p:cNvSpPr txBox="1"/>
          <p:nvPr>
            <p:ph idx="1" type="body"/>
          </p:nvPr>
        </p:nvSpPr>
        <p:spPr>
          <a:xfrm>
            <a:off x="838200" y="1066800"/>
            <a:ext cx="75438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With a color name</a:t>
            </a:r>
            <a:endParaRPr/>
          </a:p>
          <a:p>
            <a:pPr indent="0" lvl="0" marL="347345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color: silver;</a:t>
            </a:r>
            <a:endParaRPr/>
          </a:p>
          <a:p>
            <a:pPr indent="0" lvl="0" marL="347345" marR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With an RGB (red-green-blue) value</a:t>
            </a:r>
            <a:endParaRPr/>
          </a:p>
          <a:p>
            <a:pPr indent="0" lvl="0" marL="347345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color: rgb(100%, 40%, 20%);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color: rgb(255, 102, 51);   /* Using multiples of 51 from </a:t>
            </a:r>
            <a:b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                           0 to 255 */</a:t>
            </a:r>
            <a:endParaRPr/>
          </a:p>
          <a:p>
            <a:pPr indent="0" lvl="0" marL="347345" marR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With an RGB value that uses hexadecimal numbers</a:t>
            </a:r>
            <a:endParaRPr/>
          </a:p>
          <a:p>
            <a:pPr indent="0" lvl="0" marL="347345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color: #ffffff;             /* This color is white */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color: #000000;             /* This color is black */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color: #ff0000;             /* This color is red */</a:t>
            </a:r>
            <a:endParaRPr/>
          </a:p>
          <a:p>
            <a:pPr indent="0" lvl="0" marL="0" rtl="0" algn="l"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/>
          </a:p>
        </p:txBody>
      </p:sp>
      <p:sp>
        <p:nvSpPr>
          <p:cNvPr id="254" name="Google Shape;254;p17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HTML and CSS, 5th Edition</a:t>
            </a:r>
            <a:endParaRPr/>
          </a:p>
        </p:txBody>
      </p:sp>
      <p:sp>
        <p:nvSpPr>
          <p:cNvPr id="255" name="Google Shape;255;p17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2022, Mike Murach &amp; Associates, Inc.</a:t>
            </a:r>
            <a:endParaRPr/>
          </a:p>
        </p:txBody>
      </p:sp>
      <p:sp>
        <p:nvSpPr>
          <p:cNvPr id="256" name="Google Shape;256;p17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C4,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8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CSS that uses hexadecimal values for colors</a:t>
            </a:r>
            <a:endParaRPr/>
          </a:p>
        </p:txBody>
      </p:sp>
      <p:sp>
        <p:nvSpPr>
          <p:cNvPr id="262" name="Google Shape;262;p18"/>
          <p:cNvSpPr txBox="1"/>
          <p:nvPr>
            <p:ph idx="1" type="body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body {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font-size: 100%;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margin-left: 2em;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background-color: #FFFFCC; }   /* This could also be </a:t>
            </a:r>
            <a:b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                                  coded as #FFC 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h1 {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font-size: 200%;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color: #00F; }                 /* This could also be </a:t>
            </a:r>
            <a:b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                                  coded as #0000FF */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/>
          </a:p>
        </p:txBody>
      </p:sp>
      <p:sp>
        <p:nvSpPr>
          <p:cNvPr id="263" name="Google Shape;263;p18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HTML and CSS, 5th Edition</a:t>
            </a:r>
            <a:endParaRPr/>
          </a:p>
        </p:txBody>
      </p:sp>
      <p:sp>
        <p:nvSpPr>
          <p:cNvPr id="264" name="Google Shape;264;p18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2022, Mike Murach &amp; Associates, Inc.</a:t>
            </a:r>
            <a:endParaRPr/>
          </a:p>
        </p:txBody>
      </p:sp>
      <p:sp>
        <p:nvSpPr>
          <p:cNvPr id="265" name="Google Shape;265;p18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C4,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9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The hex colors in a web browser</a:t>
            </a:r>
            <a:endParaRPr/>
          </a:p>
        </p:txBody>
      </p:sp>
      <p:pic>
        <p:nvPicPr>
          <p:cNvPr descr="Refer to page 111 in textbook" id="271" name="Google Shape;271;p1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199" y="1143000"/>
            <a:ext cx="7162801" cy="1121722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19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HTML and CSS, 5th Edition</a:t>
            </a:r>
            <a:endParaRPr/>
          </a:p>
        </p:txBody>
      </p:sp>
      <p:sp>
        <p:nvSpPr>
          <p:cNvPr id="273" name="Google Shape;273;p19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2022, Mike Murach &amp; Associates, Inc.</a:t>
            </a:r>
            <a:endParaRPr/>
          </a:p>
        </p:txBody>
      </p:sp>
      <p:sp>
        <p:nvSpPr>
          <p:cNvPr id="274" name="Google Shape;274;p19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C4,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Objectives (part 1)</a:t>
            </a:r>
            <a:endParaRPr/>
          </a:p>
        </p:txBody>
      </p:sp>
      <p:sp>
        <p:nvSpPr>
          <p:cNvPr id="118" name="Google Shape;118;p2"/>
          <p:cNvSpPr txBox="1"/>
          <p:nvPr>
            <p:ph idx="1" type="body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Applied</a:t>
            </a:r>
            <a:endParaRPr/>
          </a:p>
          <a:p>
            <a:pPr indent="-342900" lvl="0" marL="342900" marR="27432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Given an HTML document, create a CSS style sheet for formatting the web page using any of the types of selectors or rules that are presented in this chapter.</a:t>
            </a:r>
            <a:endParaRPr/>
          </a:p>
          <a:p>
            <a:pPr indent="-342900" lvl="0" marL="342900" marR="27432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Given an HTML document with one or more CSS style sheets applied to it, use the Chrome’s Developer Tools to inspect the styles.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9" name="Google Shape;119;p2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HTML and CSS, 5th Edition</a:t>
            </a:r>
            <a:endParaRPr/>
          </a:p>
        </p:txBody>
      </p:sp>
      <p:sp>
        <p:nvSpPr>
          <p:cNvPr id="120" name="Google Shape;120;p2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2022, Mike Murach &amp; Associates, Inc.</a:t>
            </a:r>
            <a:endParaRPr/>
          </a:p>
        </p:txBody>
      </p:sp>
      <p:sp>
        <p:nvSpPr>
          <p:cNvPr id="121" name="Google Shape;121;p2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C4,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0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Accessibility guideline for colors</a:t>
            </a:r>
            <a:endParaRPr/>
          </a:p>
        </p:txBody>
      </p:sp>
      <p:sp>
        <p:nvSpPr>
          <p:cNvPr id="280" name="Google Shape;280;p20"/>
          <p:cNvSpPr txBox="1"/>
          <p:nvPr>
            <p:ph idx="1" type="body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27432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∙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Remember the visually-impaired. </a:t>
            </a:r>
            <a:endParaRPr/>
          </a:p>
          <a:p>
            <a:pPr indent="-342900" lvl="0" marL="342900" marR="27432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∙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Dark text on a light background is easier to read, and black type on a white background is easiest to read.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81" name="Google Shape;281;p20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HTML and CSS, 5th Edition</a:t>
            </a:r>
            <a:endParaRPr/>
          </a:p>
        </p:txBody>
      </p:sp>
      <p:sp>
        <p:nvSpPr>
          <p:cNvPr id="282" name="Google Shape;282;p20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2022, Mike Murach &amp; Associates, Inc.</a:t>
            </a:r>
            <a:endParaRPr/>
          </a:p>
        </p:txBody>
      </p:sp>
      <p:sp>
        <p:nvSpPr>
          <p:cNvPr id="283" name="Google Shape;283;p20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C4,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1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Three more ways to code colors</a:t>
            </a:r>
            <a:endParaRPr/>
          </a:p>
        </p:txBody>
      </p:sp>
      <p:sp>
        <p:nvSpPr>
          <p:cNvPr id="289" name="Google Shape;289;p21"/>
          <p:cNvSpPr txBox="1"/>
          <p:nvPr>
            <p:ph idx="1" type="body"/>
          </p:nvPr>
        </p:nvSpPr>
        <p:spPr>
          <a:xfrm>
            <a:off x="838200" y="1066800"/>
            <a:ext cx="75438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The syntax for RGBA colors</a:t>
            </a:r>
            <a:endParaRPr/>
          </a:p>
          <a:p>
            <a:pPr indent="0" lvl="0" marL="347345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rgba(red%, green%, blue%, opacity-value)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The syntax for HSL and HSLA colors</a:t>
            </a:r>
            <a:endParaRPr/>
          </a:p>
          <a:p>
            <a:pPr indent="0" lvl="0" marL="347345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hsl(hue-degrees, saturation%, lightness%)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hsla(hue-degrees, saturation%, lightness%, opacity-value)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The CSS values for colors</a:t>
            </a:r>
            <a:endParaRPr/>
          </a:p>
          <a:p>
            <a:pPr indent="0" lvl="0" marL="393065" marR="27432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opacity-value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93065" marR="27432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hue-degrees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93065" marR="27432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saturation%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93065" marR="27432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lightness%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/>
          </a:p>
        </p:txBody>
      </p:sp>
      <p:sp>
        <p:nvSpPr>
          <p:cNvPr id="290" name="Google Shape;290;p21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HTML and CSS, 5th Edition</a:t>
            </a:r>
            <a:endParaRPr/>
          </a:p>
        </p:txBody>
      </p:sp>
      <p:sp>
        <p:nvSpPr>
          <p:cNvPr id="291" name="Google Shape;291;p21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2022, Mike Murach &amp; Associates, Inc.</a:t>
            </a:r>
            <a:endParaRPr/>
          </a:p>
        </p:txBody>
      </p:sp>
      <p:sp>
        <p:nvSpPr>
          <p:cNvPr id="292" name="Google Shape;292;p21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C4,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2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Examples of RGBA, HSL, and HSLA colors</a:t>
            </a:r>
            <a:endParaRPr/>
          </a:p>
        </p:txBody>
      </p:sp>
      <p:sp>
        <p:nvSpPr>
          <p:cNvPr id="298" name="Google Shape;298;p22"/>
          <p:cNvSpPr txBox="1"/>
          <p:nvPr>
            <p:ph idx="1" type="body"/>
          </p:nvPr>
        </p:nvSpPr>
        <p:spPr>
          <a:xfrm>
            <a:off x="838200" y="1066800"/>
            <a:ext cx="7467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h1 { color: rgba(0, 0, 255, .2)        /* transparent blue */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h1 { color: hsl(120, 100%, 25%)        /* dark green */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h1 { color: hsl(120, 75%, 75%)         /* pastel green */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h1 { color: hsla(240, 100%, 50%, 0.5)  /* semi-transparent </a:t>
            </a:r>
            <a:b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                                      solid blue */ }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/>
          </a:p>
        </p:txBody>
      </p:sp>
      <p:sp>
        <p:nvSpPr>
          <p:cNvPr id="299" name="Google Shape;299;p22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HTML and CSS, 5th Edition</a:t>
            </a:r>
            <a:endParaRPr/>
          </a:p>
        </p:txBody>
      </p:sp>
      <p:sp>
        <p:nvSpPr>
          <p:cNvPr id="300" name="Google Shape;300;p22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2022, Mike Murach &amp; Associates, Inc.</a:t>
            </a:r>
            <a:endParaRPr/>
          </a:p>
        </p:txBody>
      </p:sp>
      <p:sp>
        <p:nvSpPr>
          <p:cNvPr id="301" name="Google Shape;301;p22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C4,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3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The colors in a browser</a:t>
            </a:r>
            <a:endParaRPr/>
          </a:p>
        </p:txBody>
      </p:sp>
      <p:pic>
        <p:nvPicPr>
          <p:cNvPr descr="Refer to page 113 in textbook" id="307" name="Google Shape;307;p2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399" y="1143000"/>
            <a:ext cx="5582895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23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HTML and CSS, 5th Edition</a:t>
            </a:r>
            <a:endParaRPr/>
          </a:p>
        </p:txBody>
      </p:sp>
      <p:sp>
        <p:nvSpPr>
          <p:cNvPr id="309" name="Google Shape;309;p23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2022, Mike Murach &amp; Associates, Inc.</a:t>
            </a:r>
            <a:endParaRPr/>
          </a:p>
        </p:txBody>
      </p:sp>
      <p:sp>
        <p:nvSpPr>
          <p:cNvPr id="310" name="Google Shape;310;p23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C4,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4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The five generic font families</a:t>
            </a:r>
            <a:endParaRPr/>
          </a:p>
        </p:txBody>
      </p:sp>
      <p:sp>
        <p:nvSpPr>
          <p:cNvPr id="316" name="Google Shape;316;p24"/>
          <p:cNvSpPr txBox="1"/>
          <p:nvPr>
            <p:ph idx="1" type="body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28600" marR="27432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serif</a:t>
            </a: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28600" marR="27432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sans-serif</a:t>
            </a: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28600" marR="27432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monospace</a:t>
            </a: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28600" marR="27432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cursive</a:t>
            </a: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28600" marR="27432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fantasy</a:t>
            </a: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/>
          </a:p>
        </p:txBody>
      </p:sp>
      <p:sp>
        <p:nvSpPr>
          <p:cNvPr id="317" name="Google Shape;317;p24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HTML and CSS, 5th Edition</a:t>
            </a:r>
            <a:endParaRPr/>
          </a:p>
        </p:txBody>
      </p:sp>
      <p:sp>
        <p:nvSpPr>
          <p:cNvPr id="318" name="Google Shape;318;p24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2022, Mike Murach &amp; Associates, Inc.</a:t>
            </a:r>
            <a:endParaRPr/>
          </a:p>
        </p:txBody>
      </p:sp>
      <p:sp>
        <p:nvSpPr>
          <p:cNvPr id="319" name="Google Shape;319;p24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C4,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5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Examples of the five generic font families</a:t>
            </a:r>
            <a:endParaRPr/>
          </a:p>
        </p:txBody>
      </p:sp>
      <p:sp>
        <p:nvSpPr>
          <p:cNvPr id="325" name="Google Shape;325;p25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HTML and CSS, 5th Edition</a:t>
            </a:r>
            <a:endParaRPr/>
          </a:p>
        </p:txBody>
      </p:sp>
      <p:sp>
        <p:nvSpPr>
          <p:cNvPr id="326" name="Google Shape;326;p25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2022, Mike Murach &amp; Associates, Inc.</a:t>
            </a:r>
            <a:endParaRPr/>
          </a:p>
        </p:txBody>
      </p:sp>
      <p:sp>
        <p:nvSpPr>
          <p:cNvPr id="327" name="Google Shape;327;p25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C4,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descr="Refer to page 115 in textbook" id="328" name="Google Shape;328;p2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0442" y="1143000"/>
            <a:ext cx="6492803" cy="1798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6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How to specify a font family and font size</a:t>
            </a:r>
            <a:endParaRPr/>
          </a:p>
        </p:txBody>
      </p:sp>
      <p:sp>
        <p:nvSpPr>
          <p:cNvPr id="334" name="Google Shape;334;p26"/>
          <p:cNvSpPr txBox="1"/>
          <p:nvPr>
            <p:ph idx="1" type="body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Font family</a:t>
            </a:r>
            <a:endParaRPr/>
          </a:p>
          <a:p>
            <a:pPr indent="0" lvl="0" marL="347345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font-family: Arial, Helvetica, sans-serif;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font-family: "Times New Roman", Times, serif;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font-family: "Courier New", Courier, monospace;</a:t>
            </a:r>
            <a:endParaRPr/>
          </a:p>
          <a:p>
            <a:pPr indent="0" lvl="0" marL="347345" marR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Font size</a:t>
            </a:r>
            <a:endParaRPr/>
          </a:p>
          <a:p>
            <a:pPr indent="0" lvl="0" marL="347345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font-size: 12pt;           /* in points */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font-size: 150%;           /* as a percent of the parent </a:t>
            </a:r>
            <a:b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                          element */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font-size: 1.5em;          /* same as 150% */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/>
          </a:p>
        </p:txBody>
      </p:sp>
      <p:sp>
        <p:nvSpPr>
          <p:cNvPr id="335" name="Google Shape;335;p26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HTML and CSS, 5th Edition</a:t>
            </a:r>
            <a:endParaRPr/>
          </a:p>
        </p:txBody>
      </p:sp>
      <p:sp>
        <p:nvSpPr>
          <p:cNvPr id="336" name="Google Shape;336;p26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2022, Mike Murach &amp; Associates, Inc.</a:t>
            </a:r>
            <a:endParaRPr/>
          </a:p>
        </p:txBody>
      </p:sp>
      <p:sp>
        <p:nvSpPr>
          <p:cNvPr id="337" name="Google Shape;337;p26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C4,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7"/>
          <p:cNvSpPr txBox="1"/>
          <p:nvPr>
            <p:ph type="title"/>
          </p:nvPr>
        </p:nvSpPr>
        <p:spPr>
          <a:xfrm>
            <a:off x="914400" y="625989"/>
            <a:ext cx="7315200" cy="73866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A font-family rule in the body element that </a:t>
            </a:r>
            <a:b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is inherited by all descendants</a:t>
            </a:r>
            <a:endParaRPr/>
          </a:p>
        </p:txBody>
      </p:sp>
      <p:sp>
        <p:nvSpPr>
          <p:cNvPr id="343" name="Google Shape;343;p27"/>
          <p:cNvSpPr txBox="1"/>
          <p:nvPr>
            <p:ph idx="1" type="body"/>
          </p:nvPr>
        </p:nvSpPr>
        <p:spPr>
          <a:xfrm>
            <a:off x="838200" y="1463040"/>
            <a:ext cx="7391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body { 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font-family: Arial, Helvetica, sans-serif; 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font-size: 100%; }</a:t>
            </a:r>
            <a:endParaRPr/>
          </a:p>
          <a:p>
            <a:pPr indent="0" lvl="0" marL="0" marR="0" rtl="0" algn="l">
              <a:spcBef>
                <a:spcPts val="150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A font-family rule in a descendent that overrides the inherited font family</a:t>
            </a:r>
            <a:endParaRPr/>
          </a:p>
          <a:p>
            <a:pPr indent="0" lvl="0" marL="347345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p { font-family: "Times New Roman", Times, serif; }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/>
          </a:p>
        </p:txBody>
      </p:sp>
      <p:sp>
        <p:nvSpPr>
          <p:cNvPr id="344" name="Google Shape;344;p27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HTML and CSS, 5th Edition</a:t>
            </a:r>
            <a:endParaRPr/>
          </a:p>
        </p:txBody>
      </p:sp>
      <p:sp>
        <p:nvSpPr>
          <p:cNvPr id="345" name="Google Shape;345;p27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2022, Mike Murach &amp; Associates, Inc.</a:t>
            </a:r>
            <a:endParaRPr/>
          </a:p>
        </p:txBody>
      </p:sp>
      <p:sp>
        <p:nvSpPr>
          <p:cNvPr id="346" name="Google Shape;346;p27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C4,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8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Properties for styling fonts</a:t>
            </a:r>
            <a:endParaRPr/>
          </a:p>
        </p:txBody>
      </p:sp>
      <p:sp>
        <p:nvSpPr>
          <p:cNvPr id="352" name="Google Shape;352;p28"/>
          <p:cNvSpPr txBox="1"/>
          <p:nvPr>
            <p:ph idx="1" type="body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2900" marR="27432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font-style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42900" marR="27432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font-weight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42900" marR="27432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font-variant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42900" marR="27432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line-height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/>
          </a:p>
        </p:txBody>
      </p:sp>
      <p:sp>
        <p:nvSpPr>
          <p:cNvPr id="353" name="Google Shape;353;p28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HTML and CSS, 5th Edition</a:t>
            </a:r>
            <a:endParaRPr/>
          </a:p>
        </p:txBody>
      </p:sp>
      <p:sp>
        <p:nvSpPr>
          <p:cNvPr id="354" name="Google Shape;354;p28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2022, Mike Murach &amp; Associates, Inc.</a:t>
            </a:r>
            <a:endParaRPr/>
          </a:p>
        </p:txBody>
      </p:sp>
      <p:sp>
        <p:nvSpPr>
          <p:cNvPr id="355" name="Google Shape;355;p28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C4,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9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How to specify the properties for styling fonts</a:t>
            </a:r>
            <a:endParaRPr/>
          </a:p>
        </p:txBody>
      </p:sp>
      <p:sp>
        <p:nvSpPr>
          <p:cNvPr id="361" name="Google Shape;361;p29"/>
          <p:cNvSpPr txBox="1"/>
          <p:nvPr>
            <p:ph idx="1" type="body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With font styles and variants</a:t>
            </a:r>
            <a:endParaRPr/>
          </a:p>
          <a:p>
            <a:pPr indent="0" lvl="0" marL="347345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font-style: italic;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font-style: normal;        /* remove style */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font-variant: small-caps;</a:t>
            </a:r>
            <a:endParaRPr/>
          </a:p>
          <a:p>
            <a:pPr indent="0" lvl="0" marL="347345" marR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With font weights</a:t>
            </a:r>
            <a:endParaRPr/>
          </a:p>
          <a:p>
            <a:pPr indent="0" lvl="0" marL="347345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font-weight: 700;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font-weight: bold;         /* same as 700 */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font-weight: normal;       /* same as 400 */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font-weight: lighter;      /* relative to the parent </a:t>
            </a:r>
            <a:b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                          element */</a:t>
            </a:r>
            <a:endParaRPr/>
          </a:p>
          <a:p>
            <a:pPr indent="0" lvl="0" marL="347345" marR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With line heights</a:t>
            </a:r>
            <a:endParaRPr/>
          </a:p>
          <a:p>
            <a:pPr indent="0" lvl="0" marL="347345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line-height: 14pt;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line-height: 140%;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line-height: 1.4em;        /* same as 140% */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line-height: 1.4;          /* same as 140% and 1.4em */</a:t>
            </a:r>
            <a:endParaRPr/>
          </a:p>
          <a:p>
            <a:pPr indent="0" lvl="0" marL="0" rtl="0" algn="l"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/>
          </a:p>
        </p:txBody>
      </p:sp>
      <p:sp>
        <p:nvSpPr>
          <p:cNvPr id="362" name="Google Shape;362;p29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HTML and CSS, 5th Edition</a:t>
            </a:r>
            <a:endParaRPr/>
          </a:p>
        </p:txBody>
      </p:sp>
      <p:sp>
        <p:nvSpPr>
          <p:cNvPr id="363" name="Google Shape;363;p29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2022, Mike Murach &amp; Associates, Inc.</a:t>
            </a:r>
            <a:endParaRPr/>
          </a:p>
        </p:txBody>
      </p:sp>
      <p:sp>
        <p:nvSpPr>
          <p:cNvPr id="364" name="Google Shape;364;p29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C4,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Objectives (part 2)</a:t>
            </a:r>
            <a:endParaRPr/>
          </a:p>
        </p:txBody>
      </p:sp>
      <p:sp>
        <p:nvSpPr>
          <p:cNvPr id="127" name="Google Shape;127;p3"/>
          <p:cNvSpPr txBox="1"/>
          <p:nvPr>
            <p:ph idx="1" type="body"/>
          </p:nvPr>
        </p:nvSpPr>
        <p:spPr>
          <a:xfrm>
            <a:off x="838200" y="1066800"/>
            <a:ext cx="75438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Knowledge</a:t>
            </a:r>
            <a:endParaRPr/>
          </a:p>
          <a:p>
            <a:pPr indent="-342900" lvl="0" marL="342900" marR="27432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Describe three ways to include CSS in a web page.</a:t>
            </a:r>
            <a:endParaRPr/>
          </a:p>
          <a:p>
            <a:pPr indent="-342900" lvl="0" marL="342900" marR="27432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Explain why it’s usually best to use an external style sheet for formatting a page.</a:t>
            </a:r>
            <a:endParaRPr/>
          </a:p>
          <a:p>
            <a:pPr indent="-342900" lvl="0" marL="342900" marR="27432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Describe the use of these CSS selectors: type, ID, class.</a:t>
            </a:r>
            <a:endParaRPr/>
          </a:p>
          <a:p>
            <a:pPr indent="-342900" lvl="0" marL="342900" marR="27432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Describe the purpose of the normalize.css style sheet and explain why it’s no longer needed.</a:t>
            </a:r>
            <a:endParaRPr/>
          </a:p>
          <a:p>
            <a:pPr indent="-342900" lvl="0" marL="342900" marR="27432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Distinguish between absolute and relative units of measurement.</a:t>
            </a:r>
            <a:endParaRPr/>
          </a:p>
          <a:p>
            <a:pPr indent="-342900" lvl="0" marL="342900" marR="27432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Describe three basic ways to specify color in CSS, and describe how RGBA, HSL, and HSLA colors let you expand upon that.</a:t>
            </a:r>
            <a:endParaRPr/>
          </a:p>
          <a:p>
            <a:pPr indent="-342900" lvl="0" marL="342900" marR="27432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Describe these properties for styling fonts: font-family, font-style, font-weight, font-size, and line-height.</a:t>
            </a:r>
            <a:endParaRPr/>
          </a:p>
          <a:p>
            <a:pPr indent="-342900" lvl="0" marL="342900" marR="27432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Describe these properties for formatting text: text-indent, text-align, text-decoration, and text-shadow.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28" name="Google Shape;128;p3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HTML and CSS, 5th Edition</a:t>
            </a:r>
            <a:endParaRPr/>
          </a:p>
        </p:txBody>
      </p:sp>
      <p:sp>
        <p:nvSpPr>
          <p:cNvPr id="129" name="Google Shape;129;p3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2022, Mike Murach &amp; Associates, Inc.</a:t>
            </a:r>
            <a:endParaRPr/>
          </a:p>
        </p:txBody>
      </p:sp>
      <p:sp>
        <p:nvSpPr>
          <p:cNvPr id="130" name="Google Shape;130;p3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C4,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0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The shorthand font property</a:t>
            </a:r>
            <a:endParaRPr/>
          </a:p>
        </p:txBody>
      </p:sp>
      <p:sp>
        <p:nvSpPr>
          <p:cNvPr id="370" name="Google Shape;370;p30"/>
          <p:cNvSpPr txBox="1"/>
          <p:nvPr>
            <p:ph idx="1" type="body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font: </a:t>
            </a:r>
            <a:r>
              <a:rPr b="0" lang="en-US" sz="1600">
                <a:latin typeface="Courier New"/>
                <a:ea typeface="Courier New"/>
                <a:cs typeface="Courier New"/>
                <a:sym typeface="Courier New"/>
              </a:rPr>
              <a:t>[style] [weight] [variant]</a:t>
            </a: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lang="en-US" sz="1600">
                <a:latin typeface="Courier New"/>
                <a:ea typeface="Courier New"/>
                <a:cs typeface="Courier New"/>
                <a:sym typeface="Courier New"/>
              </a:rPr>
              <a:t>size[</a:t>
            </a: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b="0" lang="en-US" sz="1600">
                <a:latin typeface="Courier New"/>
                <a:ea typeface="Courier New"/>
                <a:cs typeface="Courier New"/>
                <a:sym typeface="Courier New"/>
              </a:rPr>
              <a:t>line-height]</a:t>
            </a: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lang="en-US" sz="1600">
                <a:latin typeface="Courier New"/>
                <a:ea typeface="Courier New"/>
                <a:cs typeface="Courier New"/>
                <a:sym typeface="Courier New"/>
              </a:rPr>
              <a:t>family</a:t>
            </a: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0" lvl="0" marL="0" marR="0" rtl="0" algn="l">
              <a:spcBef>
                <a:spcPts val="210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How to use the shorthand font property</a:t>
            </a:r>
            <a:endParaRPr/>
          </a:p>
          <a:p>
            <a:pPr indent="0" lvl="0" marL="347345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font: italic bold 14px/19px Arial, sans-serif;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font: small-caps 150% "Times New Roman", Times, serif;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font: 90%/120% "Comic Sans MS", Impact, sans-serif;</a:t>
            </a:r>
            <a:endParaRPr/>
          </a:p>
          <a:p>
            <a:pPr indent="0" lvl="0" marL="0" rtl="0" algn="l"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/>
          </a:p>
        </p:txBody>
      </p:sp>
      <p:sp>
        <p:nvSpPr>
          <p:cNvPr id="371" name="Google Shape;371;p30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HTML and CSS, 5th Edition</a:t>
            </a:r>
            <a:endParaRPr/>
          </a:p>
        </p:txBody>
      </p:sp>
      <p:sp>
        <p:nvSpPr>
          <p:cNvPr id="372" name="Google Shape;372;p30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2022, Mike Murach &amp; Associates, Inc.</a:t>
            </a:r>
            <a:endParaRPr/>
          </a:p>
        </p:txBody>
      </p:sp>
      <p:sp>
        <p:nvSpPr>
          <p:cNvPr id="373" name="Google Shape;373;p30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C4,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1"/>
          <p:cNvSpPr txBox="1"/>
          <p:nvPr>
            <p:ph type="title"/>
          </p:nvPr>
        </p:nvSpPr>
        <p:spPr>
          <a:xfrm>
            <a:off x="914400" y="625989"/>
            <a:ext cx="7315200" cy="73866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Properties for indenting, aligning, </a:t>
            </a:r>
            <a:b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and decorating text</a:t>
            </a:r>
            <a:endParaRPr/>
          </a:p>
        </p:txBody>
      </p:sp>
      <p:sp>
        <p:nvSpPr>
          <p:cNvPr id="379" name="Google Shape;379;p31"/>
          <p:cNvSpPr txBox="1"/>
          <p:nvPr>
            <p:ph idx="1" type="body"/>
          </p:nvPr>
        </p:nvSpPr>
        <p:spPr>
          <a:xfrm>
            <a:off x="838200" y="1463040"/>
            <a:ext cx="7391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2900" marR="27432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text-indent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42900" marR="27432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text-align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42900" marR="27432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vertical-align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42900" marR="27432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text-decoration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/>
          </a:p>
        </p:txBody>
      </p:sp>
      <p:sp>
        <p:nvSpPr>
          <p:cNvPr id="380" name="Google Shape;380;p31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HTML and CSS, 5th Edition</a:t>
            </a:r>
            <a:endParaRPr/>
          </a:p>
        </p:txBody>
      </p:sp>
      <p:sp>
        <p:nvSpPr>
          <p:cNvPr id="381" name="Google Shape;381;p31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2022, Mike Murach &amp; Associates, Inc.</a:t>
            </a:r>
            <a:endParaRPr/>
          </a:p>
        </p:txBody>
      </p:sp>
      <p:sp>
        <p:nvSpPr>
          <p:cNvPr id="382" name="Google Shape;382;p31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C4,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2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The HTML for a footer</a:t>
            </a:r>
            <a:endParaRPr/>
          </a:p>
        </p:txBody>
      </p:sp>
      <p:sp>
        <p:nvSpPr>
          <p:cNvPr id="388" name="Google Shape;388;p32"/>
          <p:cNvSpPr txBox="1"/>
          <p:nvPr>
            <p:ph idx="1" type="body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&lt;footer&gt;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&lt;p&gt;&amp;copy; Copyright 2022 San Joaquin Valley </a:t>
            </a:r>
            <a:b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   Town Hall.&lt;/p&gt;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&lt;/footer&gt;</a:t>
            </a:r>
            <a:endParaRPr/>
          </a:p>
          <a:p>
            <a:pPr indent="0" lvl="0" marL="0" marR="0" rtl="0" algn="l">
              <a:spcBef>
                <a:spcPts val="150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CSS that right aligns the paragraph in the footer</a:t>
            </a:r>
            <a:endParaRPr/>
          </a:p>
          <a:p>
            <a:pPr indent="0" lvl="0" marL="347345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footer p {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font-size: 80%;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text-align: right; </a:t>
            </a:r>
            <a:endParaRPr/>
          </a:p>
          <a:p>
            <a:pPr indent="0" lvl="0" marL="347345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rtl="0" algn="l"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/>
          </a:p>
        </p:txBody>
      </p:sp>
      <p:sp>
        <p:nvSpPr>
          <p:cNvPr id="389" name="Google Shape;389;p32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HTML and CSS, 5th Edition</a:t>
            </a:r>
            <a:endParaRPr/>
          </a:p>
        </p:txBody>
      </p:sp>
      <p:sp>
        <p:nvSpPr>
          <p:cNvPr id="390" name="Google Shape;390;p32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2022, Mike Murach &amp; Associates, Inc.</a:t>
            </a:r>
            <a:endParaRPr/>
          </a:p>
        </p:txBody>
      </p:sp>
      <p:sp>
        <p:nvSpPr>
          <p:cNvPr id="391" name="Google Shape;391;p32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C4,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3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The text-shadow property</a:t>
            </a:r>
            <a:endParaRPr/>
          </a:p>
        </p:txBody>
      </p:sp>
      <p:sp>
        <p:nvSpPr>
          <p:cNvPr id="397" name="Google Shape;397;p33"/>
          <p:cNvSpPr txBox="1"/>
          <p:nvPr>
            <p:ph idx="1" type="body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text-shadow: </a:t>
            </a:r>
            <a:r>
              <a:rPr b="0" lang="en-US" sz="1600">
                <a:latin typeface="Courier New"/>
                <a:ea typeface="Courier New"/>
                <a:cs typeface="Courier New"/>
                <a:sym typeface="Courier New"/>
              </a:rPr>
              <a:t>horizontalOffset</a:t>
            </a: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lang="en-US" sz="1600">
                <a:latin typeface="Courier New"/>
                <a:ea typeface="Courier New"/>
                <a:cs typeface="Courier New"/>
                <a:sym typeface="Courier New"/>
              </a:rPr>
              <a:t>verticalOffset</a:t>
            </a: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,</a:t>
            </a:r>
            <a:b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         </a:t>
            </a:r>
            <a:r>
              <a:rPr b="0" lang="en-US" sz="1600">
                <a:latin typeface="Courier New"/>
                <a:ea typeface="Courier New"/>
                <a:cs typeface="Courier New"/>
                <a:sym typeface="Courier New"/>
              </a:rPr>
              <a:t>blurRadius</a:t>
            </a: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lang="en-US" sz="1600">
                <a:latin typeface="Courier New"/>
                <a:ea typeface="Courier New"/>
                <a:cs typeface="Courier New"/>
                <a:sym typeface="Courier New"/>
              </a:rPr>
              <a:t>shadowColor</a:t>
            </a: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0" lvl="0" marL="0" marR="0" rtl="0" algn="l">
              <a:spcBef>
                <a:spcPts val="150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A heading that uses a shadow </a:t>
            </a:r>
            <a:endParaRPr/>
          </a:p>
          <a:p>
            <a:pPr indent="0" lvl="0" marL="347345" marR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The h1 element</a:t>
            </a:r>
            <a:endParaRPr/>
          </a:p>
          <a:p>
            <a:pPr indent="0" lvl="0" marL="347345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&lt;h1&gt;San Joaquin Valley Town Hall&lt;/h1&gt;</a:t>
            </a:r>
            <a:endParaRPr/>
          </a:p>
          <a:p>
            <a:pPr indent="0" lvl="0" marL="347345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The CSS</a:t>
            </a:r>
            <a:endParaRPr/>
          </a:p>
          <a:p>
            <a:pPr indent="0" lvl="0" marL="347345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h1 {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color: #ef9c00;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text-shadow: 4px 4px; }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/>
          </a:p>
        </p:txBody>
      </p:sp>
      <p:sp>
        <p:nvSpPr>
          <p:cNvPr id="398" name="Google Shape;398;p33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HTML and CSS, 5th Edition</a:t>
            </a:r>
            <a:endParaRPr/>
          </a:p>
        </p:txBody>
      </p:sp>
      <p:sp>
        <p:nvSpPr>
          <p:cNvPr id="399" name="Google Shape;399;p33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2022, Mike Murach &amp; Associates, Inc.</a:t>
            </a:r>
            <a:endParaRPr/>
          </a:p>
        </p:txBody>
      </p:sp>
      <p:sp>
        <p:nvSpPr>
          <p:cNvPr id="400" name="Google Shape;400;p33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C4,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4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The heading in a browser</a:t>
            </a:r>
            <a:endParaRPr/>
          </a:p>
        </p:txBody>
      </p:sp>
      <p:pic>
        <p:nvPicPr>
          <p:cNvPr descr="Refer to page 119 in textbook" id="406" name="Google Shape;406;p3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1143000"/>
            <a:ext cx="7206016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34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HTML and CSS, 5th Edition</a:t>
            </a:r>
            <a:endParaRPr/>
          </a:p>
        </p:txBody>
      </p:sp>
      <p:sp>
        <p:nvSpPr>
          <p:cNvPr id="408" name="Google Shape;408;p34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2022, Mike Murach &amp; Associates, Inc.</a:t>
            </a:r>
            <a:endParaRPr/>
          </a:p>
        </p:txBody>
      </p:sp>
      <p:sp>
        <p:nvSpPr>
          <p:cNvPr id="409" name="Google Shape;409;p34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C4,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5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Another way to apply a shadow</a:t>
            </a:r>
            <a:endParaRPr/>
          </a:p>
        </p:txBody>
      </p:sp>
      <p:sp>
        <p:nvSpPr>
          <p:cNvPr id="415" name="Google Shape;415;p35"/>
          <p:cNvSpPr txBox="1"/>
          <p:nvPr>
            <p:ph idx="1" type="body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The h1 element</a:t>
            </a:r>
            <a:endParaRPr/>
          </a:p>
          <a:p>
            <a:pPr indent="0" lvl="0" marL="347345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&lt;h1&gt;San Joaquin Valley Town Hall&lt;/h1&gt;</a:t>
            </a:r>
            <a:endParaRPr/>
          </a:p>
          <a:p>
            <a:pPr indent="0" lvl="0" marL="347345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The CSS</a:t>
            </a:r>
            <a:endParaRPr/>
          </a:p>
          <a:p>
            <a:pPr indent="0" lvl="0" marL="347345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h1 { 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color: blue;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text-shadow: -2px -2px 4px red; }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/>
          </a:p>
        </p:txBody>
      </p:sp>
      <p:sp>
        <p:nvSpPr>
          <p:cNvPr id="416" name="Google Shape;416;p35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HTML and CSS, 5th Edition</a:t>
            </a:r>
            <a:endParaRPr/>
          </a:p>
        </p:txBody>
      </p:sp>
      <p:sp>
        <p:nvSpPr>
          <p:cNvPr id="417" name="Google Shape;417;p35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2022, Mike Murach &amp; Associates, Inc.</a:t>
            </a:r>
            <a:endParaRPr/>
          </a:p>
        </p:txBody>
      </p:sp>
      <p:sp>
        <p:nvSpPr>
          <p:cNvPr id="418" name="Google Shape;418;p35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C4,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36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Another</a:t>
            </a: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 heading in a browser</a:t>
            </a:r>
            <a:endParaRPr/>
          </a:p>
        </p:txBody>
      </p:sp>
      <p:pic>
        <p:nvPicPr>
          <p:cNvPr descr="Refer to page 119 in textbook" id="424" name="Google Shape;424;p3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1143000"/>
            <a:ext cx="72072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36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HTML and CSS, 5th Edition</a:t>
            </a:r>
            <a:endParaRPr/>
          </a:p>
        </p:txBody>
      </p:sp>
      <p:sp>
        <p:nvSpPr>
          <p:cNvPr id="426" name="Google Shape;426;p36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2022, Mike Murach &amp; Associates, Inc.</a:t>
            </a:r>
            <a:endParaRPr/>
          </a:p>
        </p:txBody>
      </p:sp>
      <p:sp>
        <p:nvSpPr>
          <p:cNvPr id="427" name="Google Shape;427;p36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C4,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7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Accessibility guideline for shadows</a:t>
            </a:r>
            <a:endParaRPr/>
          </a:p>
        </p:txBody>
      </p:sp>
      <p:sp>
        <p:nvSpPr>
          <p:cNvPr id="433" name="Google Shape;433;p37"/>
          <p:cNvSpPr txBox="1"/>
          <p:nvPr>
            <p:ph idx="1" type="body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27432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∙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Remember the visually-impaired. Too much shadow or blur makes text harder to read.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34" name="Google Shape;434;p37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HTML and CSS, 5th Edition</a:t>
            </a:r>
            <a:endParaRPr/>
          </a:p>
        </p:txBody>
      </p:sp>
      <p:sp>
        <p:nvSpPr>
          <p:cNvPr id="435" name="Google Shape;435;p37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2022, Mike Murach &amp; Associates, Inc.</a:t>
            </a:r>
            <a:endParaRPr/>
          </a:p>
        </p:txBody>
      </p:sp>
      <p:sp>
        <p:nvSpPr>
          <p:cNvPr id="436" name="Google Shape;436;p37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C4,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38"/>
          <p:cNvSpPr txBox="1"/>
          <p:nvPr>
            <p:ph type="title"/>
          </p:nvPr>
        </p:nvSpPr>
        <p:spPr>
          <a:xfrm>
            <a:off x="914400" y="440323"/>
            <a:ext cx="7315200" cy="73866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An image that has been floated to the left </a:t>
            </a:r>
            <a:b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of the headings that follow</a:t>
            </a:r>
            <a:endParaRPr/>
          </a:p>
        </p:txBody>
      </p:sp>
      <p:pic>
        <p:nvPicPr>
          <p:cNvPr descr="Refer to page 121 in textbook" id="442" name="Google Shape;442;p3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1383701"/>
            <a:ext cx="6502986" cy="1207099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38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HTML and CSS, 5th Edition</a:t>
            </a:r>
            <a:endParaRPr/>
          </a:p>
        </p:txBody>
      </p:sp>
      <p:sp>
        <p:nvSpPr>
          <p:cNvPr id="444" name="Google Shape;444;p38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2022, Mike Murach &amp; Associates, Inc.</a:t>
            </a:r>
            <a:endParaRPr/>
          </a:p>
        </p:txBody>
      </p:sp>
      <p:sp>
        <p:nvSpPr>
          <p:cNvPr id="445" name="Google Shape;445;p38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C4,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39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The HTML and CSS for the floated image</a:t>
            </a:r>
            <a:endParaRPr/>
          </a:p>
        </p:txBody>
      </p:sp>
      <p:sp>
        <p:nvSpPr>
          <p:cNvPr id="451" name="Google Shape;451;p39"/>
          <p:cNvSpPr txBox="1"/>
          <p:nvPr>
            <p:ph idx="1" type="body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The HTML</a:t>
            </a:r>
            <a:endParaRPr/>
          </a:p>
          <a:p>
            <a:pPr indent="0" lvl="0" marL="347345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&lt;img src="images/logo.gif" alt="Town Hall Logo" </a:t>
            </a:r>
            <a:br>
              <a:rPr b="1" lang="en-US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width="80"&gt;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&lt;h1&gt;San Joaquin Valley Town Hall&lt;/h1&gt;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&lt;h2&gt;Bringing cutting-edge speakers to the valley&lt;/h2&gt;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The CSS</a:t>
            </a:r>
            <a:endParaRPr/>
          </a:p>
          <a:p>
            <a:pPr indent="0" lvl="0" marL="347345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img {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float: left;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margin-right: 1em;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2" name="Google Shape;452;p39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HTML and CSS, 5th Edition</a:t>
            </a:r>
            <a:endParaRPr/>
          </a:p>
        </p:txBody>
      </p:sp>
      <p:sp>
        <p:nvSpPr>
          <p:cNvPr id="453" name="Google Shape;453;p39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2022, Mike Murach &amp; Associates, Inc.</a:t>
            </a:r>
            <a:endParaRPr/>
          </a:p>
        </p:txBody>
      </p:sp>
      <p:sp>
        <p:nvSpPr>
          <p:cNvPr id="454" name="Google Shape;454;p39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C4,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Objectives (part 3)</a:t>
            </a:r>
            <a:endParaRPr/>
          </a:p>
        </p:txBody>
      </p:sp>
      <p:sp>
        <p:nvSpPr>
          <p:cNvPr id="136" name="Google Shape;136;p4"/>
          <p:cNvSpPr txBox="1"/>
          <p:nvPr>
            <p:ph idx="1" type="body"/>
          </p:nvPr>
        </p:nvSpPr>
        <p:spPr>
          <a:xfrm>
            <a:off x="838200" y="1066800"/>
            <a:ext cx="76962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27432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 startAt="9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Describe the use of the float and clear properties for floating images.</a:t>
            </a:r>
            <a:endParaRPr/>
          </a:p>
          <a:p>
            <a:pPr indent="-457200" lvl="0" marL="457200" marR="27432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 startAt="9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Describe these types of selectors: universal, type, id, class, descendant, child, sibling, pseudo-class, and pseudo-element.</a:t>
            </a:r>
            <a:endParaRPr/>
          </a:p>
          <a:p>
            <a:pPr indent="-457200" lvl="0" marL="457200" marR="27432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 startAt="9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Describe one accessibility guideline for using pseudo-class selectors.</a:t>
            </a:r>
            <a:endParaRPr/>
          </a:p>
          <a:p>
            <a:pPr indent="-457200" lvl="0" marL="457200" marR="27432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 startAt="9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Explain how user style sheets, !important rules, and specificity are used in the cascade order for applying style rules.</a:t>
            </a:r>
            <a:endParaRPr/>
          </a:p>
          <a:p>
            <a:pPr indent="-457200" lvl="0" marL="457200" marR="27432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 startAt="9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Describe the use of a custom property (CSS variable).</a:t>
            </a:r>
            <a:endParaRPr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37" name="Google Shape;137;p4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HTML and CSS, 5th Edition</a:t>
            </a:r>
            <a:endParaRPr/>
          </a:p>
        </p:txBody>
      </p:sp>
      <p:sp>
        <p:nvSpPr>
          <p:cNvPr id="138" name="Google Shape;138;p4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2022, Mike Murach &amp; Associates, Inc.</a:t>
            </a:r>
            <a:endParaRPr/>
          </a:p>
        </p:txBody>
      </p:sp>
      <p:sp>
        <p:nvSpPr>
          <p:cNvPr id="139" name="Google Shape;139;p4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C4,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0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The page if the image width is reduced to 40</a:t>
            </a:r>
            <a:endParaRPr/>
          </a:p>
        </p:txBody>
      </p:sp>
      <p:pic>
        <p:nvPicPr>
          <p:cNvPr descr="Refer to page 121 in textbook" id="460" name="Google Shape;460;p4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1103287"/>
            <a:ext cx="6291475" cy="1182713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Google Shape;461;p40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HTML and CSS, 5th Edition</a:t>
            </a:r>
            <a:endParaRPr/>
          </a:p>
        </p:txBody>
      </p:sp>
      <p:sp>
        <p:nvSpPr>
          <p:cNvPr id="462" name="Google Shape;462;p40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2022, Mike Murach &amp; Associates, Inc.</a:t>
            </a:r>
            <a:endParaRPr/>
          </a:p>
        </p:txBody>
      </p:sp>
      <p:sp>
        <p:nvSpPr>
          <p:cNvPr id="463" name="Google Shape;463;p40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C4,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41"/>
          <p:cNvSpPr txBox="1"/>
          <p:nvPr>
            <p:ph type="title"/>
          </p:nvPr>
        </p:nvSpPr>
        <p:spPr>
          <a:xfrm>
            <a:off x="914400" y="625989"/>
            <a:ext cx="7315200" cy="73866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The property that will stop the floating </a:t>
            </a:r>
            <a:b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before a subsequent element</a:t>
            </a:r>
            <a:endParaRPr/>
          </a:p>
        </p:txBody>
      </p:sp>
      <p:sp>
        <p:nvSpPr>
          <p:cNvPr id="469" name="Google Shape;469;p41"/>
          <p:cNvSpPr txBox="1"/>
          <p:nvPr>
            <p:ph idx="1" type="body"/>
          </p:nvPr>
        </p:nvSpPr>
        <p:spPr>
          <a:xfrm>
            <a:off x="838200" y="1463040"/>
            <a:ext cx="7391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main { clear: left; }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/>
          </a:p>
        </p:txBody>
      </p:sp>
      <p:sp>
        <p:nvSpPr>
          <p:cNvPr id="470" name="Google Shape;470;p41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HTML and CSS, 5th Edition</a:t>
            </a:r>
            <a:endParaRPr/>
          </a:p>
        </p:txBody>
      </p:sp>
      <p:sp>
        <p:nvSpPr>
          <p:cNvPr id="471" name="Google Shape;471;p41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2022, Mike Murach &amp; Associates, Inc.</a:t>
            </a:r>
            <a:endParaRPr/>
          </a:p>
        </p:txBody>
      </p:sp>
      <p:sp>
        <p:nvSpPr>
          <p:cNvPr id="472" name="Google Shape;472;p41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C4,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42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HTML that can be selected by relationships</a:t>
            </a:r>
            <a:endParaRPr/>
          </a:p>
        </p:txBody>
      </p:sp>
      <p:sp>
        <p:nvSpPr>
          <p:cNvPr id="478" name="Google Shape;478;p42"/>
          <p:cNvSpPr txBox="1"/>
          <p:nvPr>
            <p:ph idx="1" type="body"/>
          </p:nvPr>
        </p:nvSpPr>
        <p:spPr>
          <a:xfrm>
            <a:off x="838200" y="1066800"/>
            <a:ext cx="75438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&lt;main&gt;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&lt;h1&gt;This Season's Town Hall speakers&lt;/h1&gt;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&lt;ul class="speakers"&gt;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    &lt;li&gt;January: &lt;a href="speakers/brancaccio.html"&gt;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        David Brancaccio&lt;/a&gt;&lt;/li&gt;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    &lt;li&gt;February: </a:t>
            </a:r>
            <a:b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        &lt;a href="speakers/fitzpatrick.html"&gt;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        Robert Fitzpatrick&lt;/a&gt;&lt;/li&gt;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    &lt;li&gt;March: &lt;a href="speakers/williams.html"&gt;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        Juan Williams&lt;/a&gt;&lt;/li&gt;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&lt;/ul&gt;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&lt;h2&gt;Post-lecture luncheons&lt;/h2&gt;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&lt;p&gt;Extend the excitement by going to the luncheon&lt;/p&gt;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&lt;p&gt;A limited number of tickets are available.&lt;/p&gt;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&lt;p&gt;&lt;em&gt;Contact us by phone&lt;/em&gt; at (559) 555-</a:t>
            </a:r>
            <a:b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   1212.&lt;/p&gt;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&lt;/main&gt;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/>
          </a:p>
        </p:txBody>
      </p:sp>
      <p:sp>
        <p:nvSpPr>
          <p:cNvPr id="479" name="Google Shape;479;p42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HTML and CSS, 5th Edition</a:t>
            </a:r>
            <a:endParaRPr/>
          </a:p>
        </p:txBody>
      </p:sp>
      <p:sp>
        <p:nvSpPr>
          <p:cNvPr id="480" name="Google Shape;480;p42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2022, Mike Murach &amp; Associates, Inc.</a:t>
            </a:r>
            <a:endParaRPr/>
          </a:p>
        </p:txBody>
      </p:sp>
      <p:sp>
        <p:nvSpPr>
          <p:cNvPr id="481" name="Google Shape;481;p42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C4,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43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CSS style rules with relational selectors</a:t>
            </a:r>
            <a:endParaRPr/>
          </a:p>
        </p:txBody>
      </p:sp>
      <p:sp>
        <p:nvSpPr>
          <p:cNvPr id="487" name="Google Shape;487;p43"/>
          <p:cNvSpPr txBox="1"/>
          <p:nvPr>
            <p:ph idx="1" type="body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Descendant</a:t>
            </a:r>
            <a:endParaRPr/>
          </a:p>
          <a:p>
            <a:pPr indent="0" lvl="0" marL="347345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main li { font-size: 90%; }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ul a { color: green; }</a:t>
            </a:r>
            <a:endParaRPr/>
          </a:p>
          <a:p>
            <a:pPr indent="0" lvl="0" marL="347345" marR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Adjacent sibling</a:t>
            </a:r>
            <a:endParaRPr/>
          </a:p>
          <a:p>
            <a:pPr indent="0" lvl="0" marL="347345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h2+p { margin-top: .5em; }</a:t>
            </a:r>
            <a:endParaRPr/>
          </a:p>
          <a:p>
            <a:pPr indent="0" lvl="0" marL="347345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Child</a:t>
            </a:r>
            <a:endParaRPr/>
          </a:p>
          <a:p>
            <a:pPr indent="0" lvl="0" marL="347345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main&gt;p { font-size: 80%; }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li&gt;a { color: green; }</a:t>
            </a:r>
            <a:endParaRPr/>
          </a:p>
          <a:p>
            <a:pPr indent="0" lvl="0" marL="347345" marR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General sibling</a:t>
            </a:r>
            <a:endParaRPr/>
          </a:p>
          <a:p>
            <a:pPr indent="0" lvl="0" marL="347345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h2~p { margin-left: 2em; }</a:t>
            </a:r>
            <a:endParaRPr/>
          </a:p>
          <a:p>
            <a:pPr indent="0" lvl="0" marL="0" rtl="0" algn="l"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/>
          </a:p>
        </p:txBody>
      </p:sp>
      <p:sp>
        <p:nvSpPr>
          <p:cNvPr id="488" name="Google Shape;488;p43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HTML and CSS, 5th Edition</a:t>
            </a:r>
            <a:endParaRPr/>
          </a:p>
        </p:txBody>
      </p:sp>
      <p:sp>
        <p:nvSpPr>
          <p:cNvPr id="489" name="Google Shape;489;p43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2022, Mike Murach &amp; Associates, Inc.</a:t>
            </a:r>
            <a:endParaRPr/>
          </a:p>
        </p:txBody>
      </p:sp>
      <p:sp>
        <p:nvSpPr>
          <p:cNvPr id="490" name="Google Shape;490;p43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C4,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44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Combinations of selectors</a:t>
            </a:r>
            <a:endParaRPr/>
          </a:p>
        </p:txBody>
      </p:sp>
      <p:sp>
        <p:nvSpPr>
          <p:cNvPr id="496" name="Google Shape;496;p44"/>
          <p:cNvSpPr txBox="1"/>
          <p:nvPr>
            <p:ph idx="1" type="body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A selector for a class within an element</a:t>
            </a:r>
            <a:endParaRPr/>
          </a:p>
          <a:p>
            <a:pPr indent="0" lvl="0" marL="347345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ul.speakers { 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list-style-type: square; 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347345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Multiple selectors</a:t>
            </a:r>
            <a:endParaRPr/>
          </a:p>
          <a:p>
            <a:pPr indent="0" lvl="0" marL="347345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h1, h2, h3 { 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color: blue; 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p, ul.speakers li { 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font-family: "Times New Roman", serif; 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/>
          </a:p>
        </p:txBody>
      </p:sp>
      <p:sp>
        <p:nvSpPr>
          <p:cNvPr id="497" name="Google Shape;497;p44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HTML and CSS, 5th Edition</a:t>
            </a:r>
            <a:endParaRPr/>
          </a:p>
        </p:txBody>
      </p:sp>
      <p:sp>
        <p:nvSpPr>
          <p:cNvPr id="498" name="Google Shape;498;p44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2022, Mike Murach &amp; Associates, Inc.</a:t>
            </a:r>
            <a:endParaRPr/>
          </a:p>
        </p:txBody>
      </p:sp>
      <p:sp>
        <p:nvSpPr>
          <p:cNvPr id="499" name="Google Shape;499;p44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C4,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45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Attribute selectors</a:t>
            </a:r>
            <a:endParaRPr/>
          </a:p>
        </p:txBody>
      </p:sp>
      <p:sp>
        <p:nvSpPr>
          <p:cNvPr id="505" name="Google Shape;505;p45"/>
          <p:cNvSpPr txBox="1"/>
          <p:nvPr>
            <p:ph idx="1" type="body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All elements with href attributes</a:t>
            </a:r>
            <a:endParaRPr/>
          </a:p>
          <a:p>
            <a:pPr indent="0" lvl="0" marL="347345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*[href] { 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font-size: 95%; 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347345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All &lt;a&gt; elements with href attributes</a:t>
            </a:r>
            <a:endParaRPr/>
          </a:p>
          <a:p>
            <a:pPr indent="0" lvl="0" marL="347345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a[href] { 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font-family: Arial, sans-serif; 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347345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All input elements with type attributes </a:t>
            </a:r>
            <a:br>
              <a:rPr b="1" lang="en-US">
                <a:latin typeface="Arial"/>
                <a:ea typeface="Arial"/>
                <a:cs typeface="Arial"/>
                <a:sym typeface="Arial"/>
              </a:rPr>
            </a:br>
            <a:r>
              <a:rPr b="1" lang="en-US">
                <a:latin typeface="Arial"/>
                <a:ea typeface="Arial"/>
                <a:cs typeface="Arial"/>
                <a:sym typeface="Arial"/>
              </a:rPr>
              <a:t>that have a value of “submit”</a:t>
            </a:r>
            <a:endParaRPr/>
          </a:p>
          <a:p>
            <a:pPr indent="0" lvl="0" marL="347345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input[type="submit"] {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border: 1px solid black;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color: #ef9c00;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background-color: #facd8a; 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/>
          </a:p>
        </p:txBody>
      </p:sp>
      <p:sp>
        <p:nvSpPr>
          <p:cNvPr id="506" name="Google Shape;506;p45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HTML and CSS, 5th Edition</a:t>
            </a:r>
            <a:endParaRPr/>
          </a:p>
        </p:txBody>
      </p:sp>
      <p:sp>
        <p:nvSpPr>
          <p:cNvPr id="507" name="Google Shape;507;p45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2022, Mike Murach &amp; Associates, Inc.</a:t>
            </a:r>
            <a:endParaRPr/>
          </a:p>
        </p:txBody>
      </p:sp>
      <p:sp>
        <p:nvSpPr>
          <p:cNvPr id="508" name="Google Shape;508;p45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C4,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46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Common CSS pseudo-classes</a:t>
            </a:r>
            <a:endParaRPr/>
          </a:p>
        </p:txBody>
      </p:sp>
      <p:sp>
        <p:nvSpPr>
          <p:cNvPr id="514" name="Google Shape;514;p46"/>
          <p:cNvSpPr txBox="1"/>
          <p:nvPr>
            <p:ph idx="1" type="body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2900" marR="27432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:link</a:t>
            </a: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42900" marR="27432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:visited</a:t>
            </a: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42900" marR="27432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:active</a:t>
            </a: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42900" marR="27432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:hover</a:t>
            </a: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42900" marR="27432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:focus</a:t>
            </a: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42900" marR="27432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:first-child</a:t>
            </a: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42900" marR="27432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:last-child</a:t>
            </a: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42900" marR="27432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:only-child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/>
          </a:p>
          <a:p>
            <a:pPr indent="0" lvl="0" marL="0" marR="0" rtl="0" algn="l">
              <a:spcBef>
                <a:spcPts val="210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Common CSS pseudo-elements</a:t>
            </a:r>
            <a:endParaRPr/>
          </a:p>
          <a:p>
            <a:pPr indent="0" lvl="0" marL="342900" marR="27432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::first-letter</a:t>
            </a: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42900" marR="27432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::first-line</a:t>
            </a: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/>
          </a:p>
        </p:txBody>
      </p:sp>
      <p:sp>
        <p:nvSpPr>
          <p:cNvPr id="515" name="Google Shape;515;p46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HTML and CSS, 5th Edition</a:t>
            </a:r>
            <a:endParaRPr/>
          </a:p>
        </p:txBody>
      </p:sp>
      <p:sp>
        <p:nvSpPr>
          <p:cNvPr id="516" name="Google Shape;516;p46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2022, Mike Murach &amp; Associates, Inc.</a:t>
            </a:r>
            <a:endParaRPr/>
          </a:p>
        </p:txBody>
      </p:sp>
      <p:sp>
        <p:nvSpPr>
          <p:cNvPr id="517" name="Google Shape;517;p46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C4,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47"/>
          <p:cNvSpPr txBox="1"/>
          <p:nvPr>
            <p:ph type="title"/>
          </p:nvPr>
        </p:nvSpPr>
        <p:spPr>
          <a:xfrm>
            <a:off x="914400" y="625989"/>
            <a:ext cx="7315200" cy="73866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HTML that can be used by pseudo-class </a:t>
            </a:r>
            <a:b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and pseudo-element selectors</a:t>
            </a:r>
            <a:endParaRPr/>
          </a:p>
        </p:txBody>
      </p:sp>
      <p:sp>
        <p:nvSpPr>
          <p:cNvPr id="523" name="Google Shape;523;p47"/>
          <p:cNvSpPr txBox="1"/>
          <p:nvPr>
            <p:ph idx="1" type="body"/>
          </p:nvPr>
        </p:nvSpPr>
        <p:spPr>
          <a:xfrm>
            <a:off x="838200" y="1463040"/>
            <a:ext cx="7391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&lt;main&gt;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&lt;p&gt;Welcome to San Joaquin Valley Town Hall.&lt;/p&gt;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&lt;p&gt;We have some fascinating speakers for you this </a:t>
            </a:r>
            <a:b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   season!&lt;/p&gt;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&lt;ul&gt;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    &lt;li&gt;&lt;a href="Brancaccio.html"&gt;David </a:t>
            </a:r>
            <a:b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           Brancaccio&lt;/a&gt;&lt;/li&gt;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    &lt;li&gt;&lt;a href="sorkin.html"&gt;Andrew Ross </a:t>
            </a:r>
            <a:b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           Sorkin&lt;/a&gt;&lt;/li&gt;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    &lt;li&gt;&lt;a href="chua.html"&gt;Amy Chua&lt;/a&gt;&lt;/li&gt;&lt;/ul&gt;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&lt;/main&gt;    </a:t>
            </a:r>
            <a:endParaRPr/>
          </a:p>
          <a:p>
            <a:pPr indent="0" lvl="0" marL="0" rtl="0" algn="l"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/>
          </a:p>
        </p:txBody>
      </p:sp>
      <p:sp>
        <p:nvSpPr>
          <p:cNvPr id="524" name="Google Shape;524;p47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HTML and CSS, 5th Edition</a:t>
            </a:r>
            <a:endParaRPr/>
          </a:p>
        </p:txBody>
      </p:sp>
      <p:sp>
        <p:nvSpPr>
          <p:cNvPr id="525" name="Google Shape;525;p47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2022, Mike Murach &amp; Associates, Inc.</a:t>
            </a:r>
            <a:endParaRPr/>
          </a:p>
        </p:txBody>
      </p:sp>
      <p:sp>
        <p:nvSpPr>
          <p:cNvPr id="526" name="Google Shape;526;p47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C4,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48"/>
          <p:cNvSpPr txBox="1"/>
          <p:nvPr>
            <p:ph type="title"/>
          </p:nvPr>
        </p:nvSpPr>
        <p:spPr>
          <a:xfrm>
            <a:off x="914400" y="625989"/>
            <a:ext cx="7315200" cy="73866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The CSS for pseudo-class </a:t>
            </a:r>
            <a:b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and pseudo-element selectors</a:t>
            </a:r>
            <a:endParaRPr/>
          </a:p>
        </p:txBody>
      </p:sp>
      <p:sp>
        <p:nvSpPr>
          <p:cNvPr id="532" name="Google Shape;532;p48"/>
          <p:cNvSpPr txBox="1"/>
          <p:nvPr>
            <p:ph idx="1" type="body"/>
          </p:nvPr>
        </p:nvSpPr>
        <p:spPr>
          <a:xfrm>
            <a:off x="838200" y="1463040"/>
            <a:ext cx="7391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a:link { 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color: green; 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a:hover, a:focus { 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color: fuchsia 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 p:first-child { 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font-weight: bold; 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main p:first-child::first-letter { 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font-size: 150% 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/>
          </a:p>
        </p:txBody>
      </p:sp>
      <p:sp>
        <p:nvSpPr>
          <p:cNvPr id="533" name="Google Shape;533;p48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HTML and CSS, 5th Edition</a:t>
            </a:r>
            <a:endParaRPr/>
          </a:p>
        </p:txBody>
      </p:sp>
      <p:sp>
        <p:nvSpPr>
          <p:cNvPr id="534" name="Google Shape;534;p48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2022, Mike Murach &amp; Associates, Inc.</a:t>
            </a:r>
            <a:endParaRPr/>
          </a:p>
        </p:txBody>
      </p:sp>
      <p:sp>
        <p:nvSpPr>
          <p:cNvPr id="535" name="Google Shape;535;p48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C4,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49"/>
          <p:cNvSpPr txBox="1"/>
          <p:nvPr>
            <p:ph type="title"/>
          </p:nvPr>
        </p:nvSpPr>
        <p:spPr>
          <a:xfrm>
            <a:off x="914400" y="440323"/>
            <a:ext cx="7315200" cy="73866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The pseudo-class and pseudo-element selectors in a browser</a:t>
            </a:r>
            <a:endParaRPr/>
          </a:p>
        </p:txBody>
      </p:sp>
      <p:pic>
        <p:nvPicPr>
          <p:cNvPr descr="Refer to page 125 in textbook" id="541" name="Google Shape;541;p4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1" y="1295400"/>
            <a:ext cx="6858000" cy="2292350"/>
          </a:xfrm>
          <a:prstGeom prst="rect">
            <a:avLst/>
          </a:prstGeom>
          <a:noFill/>
          <a:ln>
            <a:noFill/>
          </a:ln>
        </p:spPr>
      </p:pic>
      <p:sp>
        <p:nvSpPr>
          <p:cNvPr id="542" name="Google Shape;542;p49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HTML and CSS, 5th Edition</a:t>
            </a:r>
            <a:endParaRPr/>
          </a:p>
        </p:txBody>
      </p:sp>
      <p:sp>
        <p:nvSpPr>
          <p:cNvPr id="543" name="Google Shape;543;p49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2022, Mike Murach &amp; Associates, Inc.</a:t>
            </a:r>
            <a:endParaRPr/>
          </a:p>
        </p:txBody>
      </p:sp>
      <p:sp>
        <p:nvSpPr>
          <p:cNvPr id="544" name="Google Shape;544;p49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C4,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Three ways to provide styles</a:t>
            </a:r>
            <a:endParaRPr/>
          </a:p>
        </p:txBody>
      </p:sp>
      <p:sp>
        <p:nvSpPr>
          <p:cNvPr id="145" name="Google Shape;145;p5"/>
          <p:cNvSpPr txBox="1"/>
          <p:nvPr>
            <p:ph idx="1" type="body"/>
          </p:nvPr>
        </p:nvSpPr>
        <p:spPr>
          <a:xfrm>
            <a:off x="838200" y="1066800"/>
            <a:ext cx="75438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Use an external style sheet by coding a link element </a:t>
            </a:r>
            <a:br>
              <a:rPr b="1" lang="en-US">
                <a:latin typeface="Arial"/>
                <a:ea typeface="Arial"/>
                <a:cs typeface="Arial"/>
                <a:sym typeface="Arial"/>
              </a:rPr>
            </a:br>
            <a:r>
              <a:rPr b="1" lang="en-US">
                <a:latin typeface="Arial"/>
                <a:ea typeface="Arial"/>
                <a:cs typeface="Arial"/>
                <a:sym typeface="Arial"/>
              </a:rPr>
              <a:t>in the head section</a:t>
            </a:r>
            <a:endParaRPr/>
          </a:p>
          <a:p>
            <a:pPr indent="0" lvl="0" marL="347345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&lt;link rel="stylesheet" href="styles/main.css"&gt;</a:t>
            </a:r>
            <a:endParaRPr/>
          </a:p>
          <a:p>
            <a:pPr indent="0" lvl="0" marL="347345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Embed the styles in the head section</a:t>
            </a:r>
            <a:endParaRPr/>
          </a:p>
          <a:p>
            <a:pPr indent="0" lvl="0" marL="347345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&lt;style&gt;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body {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    font-family: Arial, Helvetica, sans-serif;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    font-size: 100%; }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h1 { font-size: 250%; }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&lt;/style&gt;</a:t>
            </a:r>
            <a:endParaRPr/>
          </a:p>
          <a:p>
            <a:pPr indent="0" lvl="0" marL="347345" marR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Use the style attribute to apply styles to a single element</a:t>
            </a:r>
            <a:endParaRPr/>
          </a:p>
          <a:p>
            <a:pPr indent="0" lvl="0" marL="347345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&lt;h1 style="font-size: 500%; color: red;"&gt;Valley Town Hall&lt;/h1&gt;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/>
          </a:p>
        </p:txBody>
      </p:sp>
      <p:sp>
        <p:nvSpPr>
          <p:cNvPr id="146" name="Google Shape;146;p5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HTML and CSS, 5th Edition</a:t>
            </a:r>
            <a:endParaRPr/>
          </a:p>
        </p:txBody>
      </p:sp>
      <p:sp>
        <p:nvSpPr>
          <p:cNvPr id="147" name="Google Shape;147;p5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2022, Mike Murach &amp; Associates, Inc.</a:t>
            </a:r>
            <a:endParaRPr/>
          </a:p>
        </p:txBody>
      </p:sp>
      <p:sp>
        <p:nvSpPr>
          <p:cNvPr id="148" name="Google Shape;148;p5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C4,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50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Accessibility guideline for :hover and :focus</a:t>
            </a:r>
            <a:endParaRPr/>
          </a:p>
        </p:txBody>
      </p:sp>
      <p:sp>
        <p:nvSpPr>
          <p:cNvPr id="550" name="Google Shape;550;p50"/>
          <p:cNvSpPr txBox="1"/>
          <p:nvPr>
            <p:ph idx="1" type="body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27432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∙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Apply the same formatting to the :hover and :focus pseudo-classes for an element. </a:t>
            </a:r>
            <a:endParaRPr/>
          </a:p>
          <a:p>
            <a:pPr indent="-342900" lvl="0" marL="342900" marR="27432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∙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That way, those who can’t use the mouse will have the same experience as those who can.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51" name="Google Shape;551;p50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HTML and CSS, 5th Edition</a:t>
            </a:r>
            <a:endParaRPr/>
          </a:p>
        </p:txBody>
      </p:sp>
      <p:sp>
        <p:nvSpPr>
          <p:cNvPr id="552" name="Google Shape;552;p50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2022, Mike Murach &amp; Associates, Inc.</a:t>
            </a:r>
            <a:endParaRPr/>
          </a:p>
        </p:txBody>
      </p:sp>
      <p:sp>
        <p:nvSpPr>
          <p:cNvPr id="553" name="Google Shape;553;p50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C4,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51"/>
          <p:cNvSpPr txBox="1"/>
          <p:nvPr>
            <p:ph type="title"/>
          </p:nvPr>
        </p:nvSpPr>
        <p:spPr>
          <a:xfrm>
            <a:off x="914400" y="625989"/>
            <a:ext cx="7315200" cy="73866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If more than one style rule at a cascade level is applied to an element…</a:t>
            </a:r>
            <a:endParaRPr/>
          </a:p>
        </p:txBody>
      </p:sp>
      <p:sp>
        <p:nvSpPr>
          <p:cNvPr id="559" name="Google Shape;559;p51"/>
          <p:cNvSpPr txBox="1"/>
          <p:nvPr>
            <p:ph idx="1" type="body"/>
          </p:nvPr>
        </p:nvSpPr>
        <p:spPr>
          <a:xfrm>
            <a:off x="838200" y="1463040"/>
            <a:ext cx="7391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27432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∙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Use the style rule with the highest specificity. </a:t>
            </a:r>
            <a:endParaRPr/>
          </a:p>
          <a:p>
            <a:pPr indent="-342900" lvl="0" marL="342900" marR="27432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∙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If the specificity is the same for two or more style rules in a group, use the style rule that’s specified last.</a:t>
            </a:r>
            <a:endParaRPr/>
          </a:p>
          <a:p>
            <a:pPr indent="0" lvl="0" marL="0" marR="0" rtl="0" algn="l">
              <a:spcBef>
                <a:spcPts val="210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How to determine the specificity of a selector</a:t>
            </a:r>
            <a:endParaRPr/>
          </a:p>
          <a:p>
            <a:pPr indent="-342900" lvl="0" marL="342900" marR="27432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∙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An id is the most specific.</a:t>
            </a:r>
            <a:endParaRPr/>
          </a:p>
          <a:p>
            <a:pPr indent="-342900" lvl="0" marL="342900" marR="27432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∙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A class, attribute selector, or pseudo-class selector is less specific.</a:t>
            </a:r>
            <a:endParaRPr/>
          </a:p>
          <a:p>
            <a:pPr indent="-342900" lvl="0" marL="342900" marR="27432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∙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An element or pseudo-element selector is least specific.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None/>
            </a:pPr>
            <a:r>
              <a:rPr lang="en-US" sz="1100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60" name="Google Shape;560;p51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HTML and CSS, 5th Edition</a:t>
            </a:r>
            <a:endParaRPr/>
          </a:p>
        </p:txBody>
      </p:sp>
      <p:sp>
        <p:nvSpPr>
          <p:cNvPr id="561" name="Google Shape;561;p51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2022, Mike Murach &amp; Associates, Inc.</a:t>
            </a:r>
            <a:endParaRPr/>
          </a:p>
        </p:txBody>
      </p:sp>
      <p:sp>
        <p:nvSpPr>
          <p:cNvPr id="562" name="Google Shape;562;p51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C4,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52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The cascade order for applying CSS style rules</a:t>
            </a:r>
            <a:endParaRPr/>
          </a:p>
        </p:txBody>
      </p:sp>
      <p:sp>
        <p:nvSpPr>
          <p:cNvPr id="568" name="Google Shape;568;p52"/>
          <p:cNvSpPr txBox="1"/>
          <p:nvPr>
            <p:ph idx="1" type="body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27432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∙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!important rules in a user style sheet</a:t>
            </a:r>
            <a:endParaRPr/>
          </a:p>
          <a:p>
            <a:pPr indent="-342900" lvl="0" marL="342900" marR="27432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∙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!important rules in a web page</a:t>
            </a:r>
            <a:endParaRPr/>
          </a:p>
          <a:p>
            <a:pPr indent="-342900" lvl="0" marL="342900" marR="27432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∙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Normal rules in a web page</a:t>
            </a:r>
            <a:endParaRPr/>
          </a:p>
          <a:p>
            <a:pPr indent="-342900" lvl="0" marL="342900" marR="27432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∙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Normal rules in a user style sheet</a:t>
            </a:r>
            <a:endParaRPr/>
          </a:p>
          <a:p>
            <a:pPr indent="-342900" lvl="0" marL="342900" marR="27432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∙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Default rules in the web browser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69" name="Google Shape;569;p52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HTML and CSS, 5th Edition</a:t>
            </a:r>
            <a:endParaRPr/>
          </a:p>
        </p:txBody>
      </p:sp>
      <p:sp>
        <p:nvSpPr>
          <p:cNvPr id="570" name="Google Shape;570;p52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2022, Mike Murach &amp; Associates, Inc.</a:t>
            </a:r>
            <a:endParaRPr/>
          </a:p>
        </p:txBody>
      </p:sp>
      <p:sp>
        <p:nvSpPr>
          <p:cNvPr id="571" name="Google Shape;571;p52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C4,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53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How to identify a rule as important</a:t>
            </a:r>
            <a:endParaRPr/>
          </a:p>
        </p:txBody>
      </p:sp>
      <p:sp>
        <p:nvSpPr>
          <p:cNvPr id="577" name="Google Shape;577;p53"/>
          <p:cNvSpPr txBox="1"/>
          <p:nvPr>
            <p:ph idx="1" type="body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.highlight {</a:t>
            </a:r>
            <a:endParaRPr/>
          </a:p>
          <a:p>
            <a:pPr indent="0" lvl="0" marL="347345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font-weight: bold </a:t>
            </a:r>
            <a:r>
              <a:rPr b="1" lang="en-US" sz="16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!important</a:t>
            </a: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0" lvl="0" marL="347345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rtl="0" algn="l"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/>
          </a:p>
        </p:txBody>
      </p:sp>
      <p:sp>
        <p:nvSpPr>
          <p:cNvPr id="578" name="Google Shape;578;p53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HTML and CSS, 5th Edition</a:t>
            </a:r>
            <a:endParaRPr/>
          </a:p>
        </p:txBody>
      </p:sp>
      <p:sp>
        <p:nvSpPr>
          <p:cNvPr id="579" name="Google Shape;579;p53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2022, Mike Murach &amp; Associates, Inc.</a:t>
            </a:r>
            <a:endParaRPr/>
          </a:p>
        </p:txBody>
      </p:sp>
      <p:sp>
        <p:nvSpPr>
          <p:cNvPr id="580" name="Google Shape;580;p53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C4,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54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A web page that uses the styles of this chapter</a:t>
            </a:r>
            <a:endParaRPr/>
          </a:p>
        </p:txBody>
      </p:sp>
      <p:pic>
        <p:nvPicPr>
          <p:cNvPr descr="Refer to page 129 in textbook" id="586" name="Google Shape;586;p5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1143000"/>
            <a:ext cx="6253335" cy="4800600"/>
          </a:xfrm>
          <a:prstGeom prst="rect">
            <a:avLst/>
          </a:prstGeom>
          <a:noFill/>
          <a:ln>
            <a:noFill/>
          </a:ln>
        </p:spPr>
      </p:pic>
      <p:sp>
        <p:nvSpPr>
          <p:cNvPr id="587" name="Google Shape;587;p54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HTML and CSS, 5th Edition</a:t>
            </a:r>
            <a:endParaRPr/>
          </a:p>
        </p:txBody>
      </p:sp>
      <p:sp>
        <p:nvSpPr>
          <p:cNvPr id="588" name="Google Shape;588;p54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2022, Mike Murach &amp; Associates, Inc.</a:t>
            </a:r>
            <a:endParaRPr/>
          </a:p>
        </p:txBody>
      </p:sp>
      <p:sp>
        <p:nvSpPr>
          <p:cNvPr id="589" name="Google Shape;589;p54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C4,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55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The HTML file for the web page (part 1)</a:t>
            </a:r>
            <a:endParaRPr/>
          </a:p>
        </p:txBody>
      </p:sp>
      <p:sp>
        <p:nvSpPr>
          <p:cNvPr id="595" name="Google Shape;595;p55"/>
          <p:cNvSpPr txBox="1"/>
          <p:nvPr>
            <p:ph idx="1" type="body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&lt;!DOCTYPE HTML&gt;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&lt;html lang="en"&gt;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&lt;head&gt;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&lt;title&gt;San Joaquin Valley Town Hall&lt;/title&gt;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&lt;meta charset="utf-8"&gt;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&lt;link rel="shortcut icon" href="images/favicon.ico"&gt;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14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&lt;link rel="stylesheet" href="styles/main.css"&gt;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&lt;/head&gt;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&lt;body&gt;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&lt;header&gt;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&lt;img src="images/logo.gif" alt="Town Hall Logo" width="80"&gt;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&lt;h2&gt;San Joaquin Valley Town Hall&lt;/h2&gt;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&lt;h3&gt;Bringing cutting-edge speakers to the valley&lt;/h3&gt;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&lt;/header&gt;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/>
          </a:p>
        </p:txBody>
      </p:sp>
      <p:sp>
        <p:nvSpPr>
          <p:cNvPr id="596" name="Google Shape;596;p55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HTML and CSS, 5th Edition</a:t>
            </a:r>
            <a:endParaRPr/>
          </a:p>
        </p:txBody>
      </p:sp>
      <p:sp>
        <p:nvSpPr>
          <p:cNvPr id="597" name="Google Shape;597;p55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2022, Mike Murach &amp; Associates, Inc.</a:t>
            </a:r>
            <a:endParaRPr/>
          </a:p>
        </p:txBody>
      </p:sp>
      <p:sp>
        <p:nvSpPr>
          <p:cNvPr id="598" name="Google Shape;598;p55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C4,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56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The HTML file for the web page (part 2)</a:t>
            </a:r>
            <a:endParaRPr/>
          </a:p>
        </p:txBody>
      </p:sp>
      <p:sp>
        <p:nvSpPr>
          <p:cNvPr id="604" name="Google Shape;604;p56"/>
          <p:cNvSpPr txBox="1"/>
          <p:nvPr>
            <p:ph idx="1" type="body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607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&lt;main&gt;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&lt;h1&gt;This season's guest speakers&lt;/h1&gt;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&lt;nav&gt;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&lt;ul&gt;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&lt;li&gt;October: &lt;a </a:t>
            </a:r>
            <a:r>
              <a:rPr b="1" lang="en-US" sz="14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class="date_passed"</a:t>
            </a:r>
            <a:r>
              <a:rPr b="1" lang="en-US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href="speakers/brancaccio.html"&gt;</a:t>
            </a:r>
            <a:br>
              <a:rPr b="1" lang="en-US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David Brancaccio&lt;/a&gt;&lt;/li&gt;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&lt;li&gt;November: &lt;a </a:t>
            </a:r>
            <a:r>
              <a:rPr b="1" lang="en-US" sz="14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class="date_passed"</a:t>
            </a:r>
            <a:r>
              <a:rPr b="1" lang="en-US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href="speakers/sorkin.html"&gt;Andrew Ross </a:t>
            </a:r>
            <a:br>
              <a:rPr b="1" lang="en-US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Sorkin&lt;/a&gt;&lt;/li&gt;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&lt;li&gt;January: &lt;a href="speakers/chua.html"&gt;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Amy Chua&lt;/a&gt;&lt;/li&gt;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&lt;li&gt;February: &lt;a href="speakers/sampson.html"&gt;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Scott Sampson&lt;/a&gt;&lt;/li&gt;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&lt;li&gt;March: &lt;a href="speakers/eire.html"&gt;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Carlos Eire&lt;/a&gt;&lt;/li&gt;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&lt;li&gt;April: &lt;a href="speakers/tynan.html"&gt;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Ronan Tynan&lt;/a&gt;&lt;/li&gt;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&lt;/ul&gt;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&lt;/nav&gt;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endParaRPr sz="1400"/>
          </a:p>
        </p:txBody>
      </p:sp>
      <p:sp>
        <p:nvSpPr>
          <p:cNvPr id="605" name="Google Shape;605;p56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HTML and CSS, 5th Edition</a:t>
            </a:r>
            <a:endParaRPr/>
          </a:p>
        </p:txBody>
      </p:sp>
      <p:sp>
        <p:nvSpPr>
          <p:cNvPr id="606" name="Google Shape;606;p56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2022, Mike Murach &amp; Associates, Inc.</a:t>
            </a:r>
            <a:endParaRPr/>
          </a:p>
        </p:txBody>
      </p:sp>
      <p:sp>
        <p:nvSpPr>
          <p:cNvPr id="607" name="Google Shape;607;p56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C4,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57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The HTML file for the web page (part 3)</a:t>
            </a:r>
            <a:endParaRPr/>
          </a:p>
        </p:txBody>
      </p:sp>
      <p:sp>
        <p:nvSpPr>
          <p:cNvPr id="613" name="Google Shape;613;p57"/>
          <p:cNvSpPr txBox="1"/>
          <p:nvPr>
            <p:ph idx="1" type="body"/>
          </p:nvPr>
        </p:nvSpPr>
        <p:spPr>
          <a:xfrm>
            <a:off x="838200" y="1066800"/>
            <a:ext cx="75438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562" lvl="0" marL="80327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&lt;h2&gt;Looking for a unique gift?&lt;/h2&gt;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&lt;p&gt;Town Hall has the answer. For only $100, you can get a </a:t>
            </a:r>
            <a:br>
              <a:rPr b="1" lang="en-US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book of tickets for all of the remaining speakers. And </a:t>
            </a:r>
            <a:br>
              <a:rPr b="1" lang="en-US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the bargain includes a second book of tickets for a   </a:t>
            </a:r>
            <a:br>
              <a:rPr b="1" lang="en-US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companion.&lt;/p&gt;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&lt;p </a:t>
            </a:r>
            <a:r>
              <a:rPr b="1" lang="en-US" sz="14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class="indent"</a:t>
            </a:r>
            <a:r>
              <a:rPr b="1" lang="en-US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&gt;Or, for $50, you can give yourself the </a:t>
            </a:r>
            <a:br>
              <a:rPr b="1" lang="en-US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gift of our speakers, and still get an extra</a:t>
            </a: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ticket for a </a:t>
            </a:r>
            <a:br>
              <a:rPr b="1" lang="en-US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companion, but for just one of the events.&lt;/p&gt;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&lt;p </a:t>
            </a:r>
            <a:r>
              <a:rPr b="1" lang="en-US" sz="14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class="indent"</a:t>
            </a:r>
            <a:r>
              <a:rPr b="1" lang="en-US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&gt;See you at the next show?&lt;/p&gt;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&lt;p&gt;&lt;em&gt;Contact us by phone&lt;/em&gt; at (559) 555-1212 for ticket 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information.&lt;/p&gt;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&lt;/main&gt;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&lt;footer&gt;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&lt;p&gt;&amp;copy; Copyright 2022 San Joaquin Valley Town Hall.&lt;/p&gt;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&lt;/footer&gt;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&lt;/body&gt;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sz="1400"/>
          </a:p>
        </p:txBody>
      </p:sp>
      <p:sp>
        <p:nvSpPr>
          <p:cNvPr id="614" name="Google Shape;614;p57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HTML and CSS, 5th Edition</a:t>
            </a:r>
            <a:endParaRPr/>
          </a:p>
        </p:txBody>
      </p:sp>
      <p:sp>
        <p:nvSpPr>
          <p:cNvPr id="615" name="Google Shape;615;p57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2022, Mike Murach &amp; Associates, Inc.</a:t>
            </a:r>
            <a:endParaRPr/>
          </a:p>
        </p:txBody>
      </p:sp>
      <p:sp>
        <p:nvSpPr>
          <p:cNvPr id="616" name="Google Shape;616;p57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C4,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58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The CSS file for the web page (part 1)</a:t>
            </a:r>
            <a:endParaRPr/>
          </a:p>
        </p:txBody>
      </p:sp>
      <p:sp>
        <p:nvSpPr>
          <p:cNvPr id="622" name="Google Shape;622;p58"/>
          <p:cNvSpPr txBox="1"/>
          <p:nvPr>
            <p:ph idx="1" type="body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body {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font-family: Verdana, Arial, Helvetica, sans-serif;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font-size: 100%;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 { font-weight: bold; }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a:link { color: #931420; }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a:visited { color: #f2972e;}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a:hover, a:focus { color: blue; }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ul { line-height: 1.5; }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li, p { font-size: 95%; }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 { font-weight: bold; }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header img { float: left; }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header h2 {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font-size: 220%;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color: #f2972e;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text-align: center;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text-shadow: 2px 2px 2px black;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/>
          </a:p>
        </p:txBody>
      </p:sp>
      <p:sp>
        <p:nvSpPr>
          <p:cNvPr id="623" name="Google Shape;623;p58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HTML and CSS, 5th Edition</a:t>
            </a:r>
            <a:endParaRPr/>
          </a:p>
        </p:txBody>
      </p:sp>
      <p:sp>
        <p:nvSpPr>
          <p:cNvPr id="624" name="Google Shape;624;p58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2022, Mike Murach &amp; Associates, Inc.</a:t>
            </a:r>
            <a:endParaRPr/>
          </a:p>
        </p:txBody>
      </p:sp>
      <p:sp>
        <p:nvSpPr>
          <p:cNvPr id="625" name="Google Shape;625;p58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C4,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59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The CSS file for the web page (part 2)</a:t>
            </a:r>
            <a:endParaRPr/>
          </a:p>
        </p:txBody>
      </p:sp>
      <p:sp>
        <p:nvSpPr>
          <p:cNvPr id="631" name="Google Shape;631;p59"/>
          <p:cNvSpPr txBox="1"/>
          <p:nvPr>
            <p:ph idx="1" type="body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header h3 {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font-size: 130%;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font-style: italic;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text-align: center;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 { clear: left; }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 h1 { font-size: 170%; }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 h2 { font-size: 130%; }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 p.indent { text-indent: 2em; }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 a.date_passed { color: gray; }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footer p {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font-size: 80%;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text-align: right;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/>
          </a:p>
        </p:txBody>
      </p:sp>
      <p:sp>
        <p:nvSpPr>
          <p:cNvPr id="632" name="Google Shape;632;p59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HTML and CSS, 5th Edition</a:t>
            </a:r>
            <a:endParaRPr/>
          </a:p>
        </p:txBody>
      </p:sp>
      <p:sp>
        <p:nvSpPr>
          <p:cNvPr id="633" name="Google Shape;633;p59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2022, Mike Murach &amp; Associates, Inc.</a:t>
            </a:r>
            <a:endParaRPr/>
          </a:p>
        </p:txBody>
      </p:sp>
      <p:sp>
        <p:nvSpPr>
          <p:cNvPr id="634" name="Google Shape;634;p59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C4,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"/>
          <p:cNvSpPr txBox="1"/>
          <p:nvPr>
            <p:ph type="title"/>
          </p:nvPr>
        </p:nvSpPr>
        <p:spPr>
          <a:xfrm>
            <a:off x="914400" y="625989"/>
            <a:ext cx="7315200" cy="73866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The sequence in which the provided styles </a:t>
            </a:r>
            <a:b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are applied</a:t>
            </a:r>
            <a:endParaRPr/>
          </a:p>
        </p:txBody>
      </p:sp>
      <p:sp>
        <p:nvSpPr>
          <p:cNvPr id="154" name="Google Shape;154;p6"/>
          <p:cNvSpPr txBox="1"/>
          <p:nvPr>
            <p:ph idx="1" type="body"/>
          </p:nvPr>
        </p:nvSpPr>
        <p:spPr>
          <a:xfrm>
            <a:off x="838200" y="1463040"/>
            <a:ext cx="7391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27432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∙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Styles from an external style sheet</a:t>
            </a:r>
            <a:endParaRPr/>
          </a:p>
          <a:p>
            <a:pPr indent="-342900" lvl="0" marL="342900" marR="27432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∙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Embedded styles</a:t>
            </a:r>
            <a:endParaRPr/>
          </a:p>
          <a:p>
            <a:pPr indent="-342900" lvl="0" marL="342900" marR="27432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∙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Inline styles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55" name="Google Shape;155;p6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HTML and CSS, 5th Edition</a:t>
            </a:r>
            <a:endParaRPr/>
          </a:p>
        </p:txBody>
      </p:sp>
      <p:sp>
        <p:nvSpPr>
          <p:cNvPr id="156" name="Google Shape;156;p6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2022, Mike Murach &amp; Associates, Inc.</a:t>
            </a:r>
            <a:endParaRPr/>
          </a:p>
        </p:txBody>
      </p:sp>
      <p:sp>
        <p:nvSpPr>
          <p:cNvPr id="157" name="Google Shape;157;p6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C4,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60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Cascading styles in Chrome’s Developer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ools</a:t>
            </a:r>
            <a:endParaRPr/>
          </a:p>
        </p:txBody>
      </p:sp>
      <p:pic>
        <p:nvPicPr>
          <p:cNvPr descr="Refer to page 135 in textbook" id="640" name="Google Shape;640;p6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400" y="1143000"/>
            <a:ext cx="5461725" cy="4800600"/>
          </a:xfrm>
          <a:prstGeom prst="rect">
            <a:avLst/>
          </a:prstGeom>
          <a:noFill/>
          <a:ln>
            <a:noFill/>
          </a:ln>
        </p:spPr>
      </p:pic>
      <p:sp>
        <p:nvSpPr>
          <p:cNvPr id="641" name="Google Shape;641;p60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HTML and CSS, 5th Edition</a:t>
            </a:r>
            <a:endParaRPr/>
          </a:p>
        </p:txBody>
      </p:sp>
      <p:sp>
        <p:nvSpPr>
          <p:cNvPr id="642" name="Google Shape;642;p60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2022, Mike Murach &amp; Associates, Inc.</a:t>
            </a:r>
            <a:endParaRPr/>
          </a:p>
        </p:txBody>
      </p:sp>
      <p:sp>
        <p:nvSpPr>
          <p:cNvPr id="643" name="Google Shape;643;p60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C4,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61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How to use Chrome’s Developer Tools</a:t>
            </a:r>
            <a:endParaRPr/>
          </a:p>
        </p:txBody>
      </p:sp>
      <p:sp>
        <p:nvSpPr>
          <p:cNvPr id="649" name="Google Shape;649;p61"/>
          <p:cNvSpPr txBox="1"/>
          <p:nvPr>
            <p:ph idx="1" type="body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27432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∙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To display the panel for the tools, press the F12 key. </a:t>
            </a:r>
            <a:endParaRPr/>
          </a:p>
          <a:p>
            <a:pPr indent="-342900" lvl="0" marL="342900" marR="27432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∙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To inspect the styles that have been applied to an element, click on the element in the Elements pane at the left side of the developer tools panel.</a:t>
            </a:r>
            <a:endParaRPr/>
          </a:p>
          <a:p>
            <a:pPr indent="-342900" lvl="0" marL="342900" marR="27432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∙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The styles that have been applied to the selected element are displayed in the Styles pane at the right side of the developer tools panel.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650" name="Google Shape;650;p61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HTML and CSS, 5th Edition</a:t>
            </a:r>
            <a:endParaRPr/>
          </a:p>
        </p:txBody>
      </p:sp>
      <p:sp>
        <p:nvSpPr>
          <p:cNvPr id="651" name="Google Shape;651;p61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2022, Mike Murach &amp; Associates, Inc.</a:t>
            </a:r>
            <a:endParaRPr/>
          </a:p>
        </p:txBody>
      </p:sp>
      <p:sp>
        <p:nvSpPr>
          <p:cNvPr id="652" name="Google Shape;652;p61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C4,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62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How to create and use a custom property</a:t>
            </a:r>
            <a:endParaRPr/>
          </a:p>
        </p:txBody>
      </p:sp>
      <p:sp>
        <p:nvSpPr>
          <p:cNvPr id="658" name="Google Shape;658;p62"/>
          <p:cNvSpPr txBox="1"/>
          <p:nvPr>
            <p:ph idx="1" type="body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The syntax for creating a custom property</a:t>
            </a:r>
            <a:endParaRPr/>
          </a:p>
          <a:p>
            <a:pPr indent="0" lvl="0" marL="347345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selector {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--custom-property: value;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347345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The syntax for using a custom property</a:t>
            </a:r>
            <a:endParaRPr/>
          </a:p>
          <a:p>
            <a:pPr indent="0" lvl="0" marL="347345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property: var(--custom-property);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659" name="Google Shape;659;p62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HTML and CSS, 5th Edition</a:t>
            </a:r>
            <a:endParaRPr/>
          </a:p>
        </p:txBody>
      </p:sp>
      <p:sp>
        <p:nvSpPr>
          <p:cNvPr id="660" name="Google Shape;660;p62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2022, Mike Murach &amp; Associates, Inc.</a:t>
            </a:r>
            <a:endParaRPr/>
          </a:p>
        </p:txBody>
      </p:sp>
      <p:sp>
        <p:nvSpPr>
          <p:cNvPr id="661" name="Google Shape;661;p62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C4,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63"/>
          <p:cNvSpPr txBox="1"/>
          <p:nvPr>
            <p:ph type="title"/>
          </p:nvPr>
        </p:nvSpPr>
        <p:spPr>
          <a:xfrm>
            <a:off x="914400" y="625989"/>
            <a:ext cx="7315200" cy="73866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Code that uses a custom property </a:t>
            </a:r>
            <a:b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that’s declared in the root pseudoclass</a:t>
            </a:r>
            <a:endParaRPr/>
          </a:p>
        </p:txBody>
      </p:sp>
      <p:sp>
        <p:nvSpPr>
          <p:cNvPr id="667" name="Google Shape;667;p63"/>
          <p:cNvSpPr txBox="1"/>
          <p:nvPr>
            <p:ph idx="1" type="body"/>
          </p:nvPr>
        </p:nvSpPr>
        <p:spPr>
          <a:xfrm>
            <a:off x="838200" y="1463040"/>
            <a:ext cx="7391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Code that declares the custom property</a:t>
            </a:r>
            <a:endParaRPr/>
          </a:p>
          <a:p>
            <a:pPr indent="0" lvl="0" marL="347345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:root { --color-1: #f2972e; }</a:t>
            </a:r>
            <a:endParaRPr/>
          </a:p>
          <a:p>
            <a:pPr indent="0" lvl="0" marL="347345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Code that uses the custom property</a:t>
            </a:r>
            <a:endParaRPr/>
          </a:p>
          <a:p>
            <a:pPr indent="0" lvl="0" marL="347345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h1 {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color: var(--color-1); 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nav ul li a {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background-color: var(--color-1); 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h2 {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text-shadow: 2px 2px 4px var(--color-1);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color: blue;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/>
          </a:p>
        </p:txBody>
      </p:sp>
      <p:sp>
        <p:nvSpPr>
          <p:cNvPr id="668" name="Google Shape;668;p63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HTML and CSS, 5th Edition</a:t>
            </a:r>
            <a:endParaRPr/>
          </a:p>
        </p:txBody>
      </p:sp>
      <p:sp>
        <p:nvSpPr>
          <p:cNvPr id="669" name="Google Shape;669;p63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2022, Mike Murach &amp; Associates, Inc.</a:t>
            </a:r>
            <a:endParaRPr/>
          </a:p>
        </p:txBody>
      </p:sp>
      <p:sp>
        <p:nvSpPr>
          <p:cNvPr id="670" name="Google Shape;670;p63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C4,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64"/>
          <p:cNvSpPr txBox="1"/>
          <p:nvPr>
            <p:ph type="title"/>
          </p:nvPr>
        </p:nvSpPr>
        <p:spPr>
          <a:xfrm>
            <a:off x="914400" y="625989"/>
            <a:ext cx="7315200" cy="73866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Code that uses a custom property </a:t>
            </a:r>
            <a:b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that’s declared in a section</a:t>
            </a:r>
            <a:endParaRPr/>
          </a:p>
        </p:txBody>
      </p:sp>
      <p:sp>
        <p:nvSpPr>
          <p:cNvPr id="676" name="Google Shape;676;p64"/>
          <p:cNvSpPr txBox="1"/>
          <p:nvPr>
            <p:ph idx="1" type="body"/>
          </p:nvPr>
        </p:nvSpPr>
        <p:spPr>
          <a:xfrm>
            <a:off x="838200" y="1463040"/>
            <a:ext cx="7391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Code that declares the custom property</a:t>
            </a:r>
            <a:endParaRPr/>
          </a:p>
          <a:p>
            <a:pPr indent="0" lvl="0" marL="347345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section {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--color-2: #f2972e; 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347345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Code that uses the custom property</a:t>
            </a:r>
            <a:endParaRPr/>
          </a:p>
          <a:p>
            <a:pPr indent="0" lvl="0" marL="347345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section h1 { color: var(--color-2); }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section nav ul li a {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background-color: var(--color-2); 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/>
          </a:p>
        </p:txBody>
      </p:sp>
      <p:sp>
        <p:nvSpPr>
          <p:cNvPr id="677" name="Google Shape;677;p64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HTML and CSS, 5th Edition</a:t>
            </a:r>
            <a:endParaRPr/>
          </a:p>
        </p:txBody>
      </p:sp>
      <p:sp>
        <p:nvSpPr>
          <p:cNvPr id="678" name="Google Shape;678;p64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2022, Mike Murach &amp; Associates, Inc.</a:t>
            </a:r>
            <a:endParaRPr/>
          </a:p>
        </p:txBody>
      </p:sp>
      <p:sp>
        <p:nvSpPr>
          <p:cNvPr id="679" name="Google Shape;679;p64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C4,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7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A head element that includes two style sheets</a:t>
            </a:r>
            <a:endParaRPr/>
          </a:p>
        </p:txBody>
      </p:sp>
      <p:sp>
        <p:nvSpPr>
          <p:cNvPr id="163" name="Google Shape;163;p7"/>
          <p:cNvSpPr txBox="1"/>
          <p:nvPr>
            <p:ph idx="1" type="body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&lt;head&gt;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&lt;title&gt;San Joaquin Valley Town Hall&lt;/title&gt;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&lt;link rel="stylesheet" href="../styles/main.css"&gt;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&lt;link rel="stylesheet" href="../styles/speaker.css"&gt;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&lt;/head&gt;</a:t>
            </a:r>
            <a:endParaRPr/>
          </a:p>
          <a:p>
            <a:pPr indent="0" lvl="0" marL="0" marR="0" rtl="0" algn="l">
              <a:spcBef>
                <a:spcPts val="210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The sequence in which the styles are applied</a:t>
            </a:r>
            <a:endParaRPr/>
          </a:p>
          <a:p>
            <a:pPr indent="-342900" lvl="0" marL="342900" marR="27432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∙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From the first external style sheet to the last</a:t>
            </a:r>
            <a:endParaRPr/>
          </a:p>
          <a:p>
            <a:pPr indent="0" lvl="0" marL="0" rtl="0" algn="l"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/>
          </a:p>
        </p:txBody>
      </p:sp>
      <p:sp>
        <p:nvSpPr>
          <p:cNvPr id="164" name="Google Shape;164;p7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HTML and CSS, 5th Edition</a:t>
            </a:r>
            <a:endParaRPr/>
          </a:p>
        </p:txBody>
      </p:sp>
      <p:sp>
        <p:nvSpPr>
          <p:cNvPr id="165" name="Google Shape;165;p7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2022, Mike Murach &amp; Associates, Inc.</a:t>
            </a:r>
            <a:endParaRPr/>
          </a:p>
        </p:txBody>
      </p:sp>
      <p:sp>
        <p:nvSpPr>
          <p:cNvPr id="166" name="Google Shape;166;p7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C4,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"/>
          <p:cNvSpPr txBox="1"/>
          <p:nvPr>
            <p:ph type="title"/>
          </p:nvPr>
        </p:nvSpPr>
        <p:spPr>
          <a:xfrm>
            <a:off x="914400" y="625989"/>
            <a:ext cx="7315200" cy="73866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HTML that can be selected </a:t>
            </a:r>
            <a:b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by element type, id, or class</a:t>
            </a:r>
            <a:endParaRPr/>
          </a:p>
        </p:txBody>
      </p:sp>
      <p:sp>
        <p:nvSpPr>
          <p:cNvPr id="172" name="Google Shape;172;p8"/>
          <p:cNvSpPr txBox="1"/>
          <p:nvPr>
            <p:ph idx="1" type="body"/>
          </p:nvPr>
        </p:nvSpPr>
        <p:spPr>
          <a:xfrm>
            <a:off x="838200" y="1463040"/>
            <a:ext cx="7391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&lt;main&gt;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&lt;h1&gt;This Season's Speaker Lineup&lt;/h1&gt;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&lt;p </a:t>
            </a:r>
            <a:r>
              <a:rPr b="1" lang="en-US" sz="16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class="blue"</a:t>
            </a: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&gt;October: Jeffrey Toobin&lt;/p&gt;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&lt;p class="blue"&gt;November: Andrew Ross Sorkin&lt;/p&gt;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&lt;/main&gt;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&lt;footer&gt;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&lt;p </a:t>
            </a:r>
            <a:r>
              <a:rPr b="1" lang="en-US" sz="16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id="copyright" class="blue</a:t>
            </a: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right"&gt;Copyright </a:t>
            </a:r>
            <a:b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 2022&lt;/p&gt;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&lt;/footer&gt;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/>
          </a:p>
        </p:txBody>
      </p:sp>
      <p:sp>
        <p:nvSpPr>
          <p:cNvPr id="173" name="Google Shape;173;p8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HTML and CSS, 5th Edition</a:t>
            </a:r>
            <a:endParaRPr/>
          </a:p>
        </p:txBody>
      </p:sp>
      <p:sp>
        <p:nvSpPr>
          <p:cNvPr id="174" name="Google Shape;174;p8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2022, Mike Murach &amp; Associates, Inc.</a:t>
            </a:r>
            <a:endParaRPr/>
          </a:p>
        </p:txBody>
      </p:sp>
      <p:sp>
        <p:nvSpPr>
          <p:cNvPr id="175" name="Google Shape;175;p8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C4,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9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CSS style rules by element type, id, and class</a:t>
            </a:r>
            <a:endParaRPr/>
          </a:p>
        </p:txBody>
      </p:sp>
      <p:sp>
        <p:nvSpPr>
          <p:cNvPr id="181" name="Google Shape;181;p9"/>
          <p:cNvSpPr txBox="1"/>
          <p:nvPr>
            <p:ph idx="1" type="body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All elements</a:t>
            </a:r>
            <a:endParaRPr/>
          </a:p>
          <a:p>
            <a:pPr indent="0" lvl="0" marL="347345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* { margin: .5em 1em; }</a:t>
            </a:r>
            <a:endParaRPr/>
          </a:p>
          <a:p>
            <a:pPr indent="0" lvl="0" marL="347345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Elements by type</a:t>
            </a:r>
            <a:endParaRPr/>
          </a:p>
          <a:p>
            <a:pPr indent="0" lvl="0" marL="347345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main { 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border: 2px solid black; 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padding: 1em; }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h1 { font-family: Arial, sans-serif; }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 { margin-left: 3em; }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One element by ID</a:t>
            </a:r>
            <a:endParaRPr/>
          </a:p>
          <a:p>
            <a:pPr indent="0" lvl="0" marL="347345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#copyright { font-size: 80%; }</a:t>
            </a:r>
            <a:endParaRPr/>
          </a:p>
          <a:p>
            <a:pPr indent="0" lvl="0" marL="347345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Elements by class</a:t>
            </a:r>
            <a:endParaRPr/>
          </a:p>
          <a:p>
            <a:pPr indent="0" lvl="0" marL="347345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.blue { color: blue; }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.right { text-align: right; }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/>
          </a:p>
        </p:txBody>
      </p:sp>
      <p:sp>
        <p:nvSpPr>
          <p:cNvPr id="182" name="Google Shape;182;p9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HTML and CSS, 5th Edition</a:t>
            </a:r>
            <a:endParaRPr/>
          </a:p>
        </p:txBody>
      </p:sp>
      <p:sp>
        <p:nvSpPr>
          <p:cNvPr id="183" name="Google Shape;183;p9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2022, Mike Murach &amp; Associates, Inc.</a:t>
            </a:r>
            <a:endParaRPr/>
          </a:p>
        </p:txBody>
      </p:sp>
      <p:sp>
        <p:nvSpPr>
          <p:cNvPr id="184" name="Google Shape;184;p9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C4,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2021-10-28T21:27:12Z</dcterms:created>
  <dc:creator>Bethany Cabrera</dc:creator>
</cp:coreProperties>
</file>