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7010400" cy="9296400"/>
  <p:embeddedFontLst>
    <p:embeddedFont>
      <p:font typeface="Arial Narrow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gl3W9kS/MinlcJI7tW94ieFTv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ArialNarrow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rialNarrow-italic.fntdata"/><Relationship Id="rId21" Type="http://schemas.openxmlformats.org/officeDocument/2006/relationships/slide" Target="slides/slide16.xml"/><Relationship Id="rId43" Type="http://schemas.openxmlformats.org/officeDocument/2006/relationships/font" Target="fonts/ArialNarrow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_number_layout">
  <p:cSld name="Chapter_number_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body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_Text_layout">
  <p:cSld name="Table_Text_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" type="body"/>
          </p:nvPr>
        </p:nvSpPr>
        <p:spPr>
          <a:xfrm>
            <a:off x="838200" y="3733800"/>
            <a:ext cx="73914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Image_layout">
  <p:cSld name="Image_Image_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2" type="body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b="1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idx="3" type="body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4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Image_layout">
  <p:cSld name="Text_Image_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9"/>
          <p:cNvSpPr txBox="1"/>
          <p:nvPr>
            <p:ph idx="1" type="body"/>
          </p:nvPr>
        </p:nvSpPr>
        <p:spPr>
          <a:xfrm>
            <a:off x="812800" y="1062758"/>
            <a:ext cx="7391400" cy="221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2" name="Google Shape;92;p49"/>
          <p:cNvSpPr txBox="1"/>
          <p:nvPr>
            <p:ph idx="2" type="body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3" name="Google Shape;93;p4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Image_Text_layout">
  <p:cSld name="Text_Image_Text_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0"/>
          <p:cNvSpPr txBox="1"/>
          <p:nvPr>
            <p:ph idx="1" type="body"/>
          </p:nvPr>
        </p:nvSpPr>
        <p:spPr>
          <a:xfrm>
            <a:off x="812800" y="1062758"/>
            <a:ext cx="7391400" cy="1756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9" name="Google Shape;99;p50"/>
          <p:cNvSpPr txBox="1"/>
          <p:nvPr>
            <p:ph idx="2" type="body"/>
          </p:nvPr>
        </p:nvSpPr>
        <p:spPr>
          <a:xfrm>
            <a:off x="812800" y="2895600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0" name="Google Shape;100;p50"/>
          <p:cNvSpPr txBox="1"/>
          <p:nvPr>
            <p:ph idx="3" type="body"/>
          </p:nvPr>
        </p:nvSpPr>
        <p:spPr>
          <a:xfrm>
            <a:off x="812800" y="4605202"/>
            <a:ext cx="7391400" cy="1414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1" name="Google Shape;101;p5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layout">
  <p:cSld name="Text_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layout">
  <p:cSld name="Image_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layout_2-line_title">
  <p:cSld name="Text_layout_2-line_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/>
          <p:nvPr>
            <p:ph type="title"/>
          </p:nvPr>
        </p:nvSpPr>
        <p:spPr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_layout">
  <p:cSld name="Table_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Console_layout">
  <p:cSld name="Text_Console_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" type="body"/>
          </p:nvPr>
        </p:nvSpPr>
        <p:spPr>
          <a:xfrm>
            <a:off x="838200" y="1066800"/>
            <a:ext cx="7391400" cy="27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2" type="body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Console_Text_Console_layout">
  <p:cSld name="Text_Console_Text_Console_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" type="body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2" type="body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3" type="body"/>
          </p:nvPr>
        </p:nvSpPr>
        <p:spPr>
          <a:xfrm>
            <a:off x="838200" y="3347534"/>
            <a:ext cx="7391400" cy="1496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4" type="body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sole_layout">
  <p:cSld name="Console_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Text_layout">
  <p:cSld name="Image_Text_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2" type="body"/>
          </p:nvPr>
        </p:nvSpPr>
        <p:spPr>
          <a:xfrm>
            <a:off x="838200" y="3733800"/>
            <a:ext cx="73914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7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3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C5,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" name="Google Shape;16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6830" y="6397412"/>
            <a:ext cx="1228170" cy="2319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5</a:t>
            </a:r>
            <a:endParaRPr/>
          </a:p>
        </p:txBody>
      </p:sp>
      <p:sp>
        <p:nvSpPr>
          <p:cNvPr id="109" name="Google Shape;109;p1"/>
          <p:cNvSpPr txBox="1"/>
          <p:nvPr>
            <p:ph idx="1" type="body"/>
          </p:nvPr>
        </p:nvSpPr>
        <p:spPr>
          <a:xfrm>
            <a:off x="1371600" y="2209800"/>
            <a:ext cx="64008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How to use </a:t>
            </a:r>
            <a:endParaRPr/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the CSS box model</a:t>
            </a:r>
            <a:endParaRPr/>
          </a:p>
        </p:txBody>
      </p:sp>
      <p:sp>
        <p:nvSpPr>
          <p:cNvPr id="110" name="Google Shape;110;p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11" name="Google Shape;111;p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12" name="Google Shape;112;p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the margin on a single side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margin-top: .5em;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margin-left: 1em;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the margins on multiple sides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margin: 1em;              /* all four sides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margin: 0 1em;            /* top and bottom,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             right and left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margin: .5em 1em 2em;     /* top, right and left,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             bottom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margin: .5em 1em 2em 1em; /* top, right, bottom, left */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91" name="Google Shape;191;p1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92" name="Google Shape;192;p1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93" name="Google Shape;193;p1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the padding on a single side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of an element</a:t>
            </a:r>
            <a:endParaRPr/>
          </a:p>
        </p:txBody>
      </p:sp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padding-top: 0;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padding-right: 1em;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the padding on multiple sides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of an element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padding: 1em;             /* all four sides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padding: 0 1em;           /* top and bottom,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             right and left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padding: 0 1em .5em;      /* top, right and left,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             bottom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padding: 0 1em .5em 1em;  /* top, right, bottom, left */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00" name="Google Shape;200;p1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01" name="Google Shape;201;p1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web page with widths, margins, and padding</a:t>
            </a:r>
            <a:endParaRPr/>
          </a:p>
        </p:txBody>
      </p:sp>
      <p:pic>
        <p:nvPicPr>
          <p:cNvPr descr="Refer to page 153 in textbook" id="208" name="Google Shape;20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115367"/>
            <a:ext cx="6127011" cy="462726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10" name="Google Shape;210;p1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page (part 1)</a:t>
            </a:r>
            <a:endParaRPr/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&lt;img src="images/logo.gif" alt="Town Hall Logo"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width="80"&gt;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&lt;h2&gt;San Joaquin Valley Town Hall&lt;/h2&gt;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&lt;h3&gt;Bringing cutting-edge speakers to the valley&lt;/h3&gt;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18" name="Google Shape;218;p1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19" name="Google Shape;219;p1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20" name="Google Shape;220;p1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page (part 2)</a:t>
            </a:r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&lt;h1&gt;This season's guest speakers&lt;/h1&gt;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&lt;nav&gt;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&lt;ul&gt;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&lt;li&gt;October: &lt;a class="date_passed"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href="speakers/brancaccio.html"&gt;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David Brancaccio&lt;/a&gt;&lt;/li&gt;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&lt;li&gt;April: &lt;a href="speakers/tynan.html"&gt;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    Ronan Tynan&lt;/a&gt;&lt;/li&gt;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&lt;/ul&gt;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&lt;/nav&gt;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&lt;h2&gt;Looking for a unique gift?&lt;/h2&gt;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&lt;p&gt;Town Hall has the answer. For only $100, ....&lt;/p&gt;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&lt;p&gt;Or, for $50, you can give yourself the gift ....&lt;/p&gt;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&lt;p&gt;See you at the next show?&lt;/p&gt;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 </a:t>
            </a:r>
            <a:r>
              <a:rPr b="1" lang="en-US" sz="16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id="contact_us"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&lt;em&gt;Contact us by phone&lt;/em&gt; 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(559) 555-1212 for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ticket information.&lt;/p&gt;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&lt;/main&gt;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27" name="Google Shape;227;p1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28" name="Google Shape;228;p1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29" name="Google Shape;229;p1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page (part 3)</a:t>
            </a:r>
            <a:endParaRPr/>
          </a:p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&lt;p&gt;&amp;copy; Copyright 2022 San Joaquin Valley Town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Hall.&lt;/p&gt;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&lt;/footer&gt;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36" name="Google Shape;236;p1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37" name="Google Shape;237;p1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38" name="Google Shape;238;p1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web page (part 1)</a:t>
            </a:r>
            <a:endParaRPr/>
          </a:p>
        </p:txBody>
      </p:sp>
      <p:sp>
        <p:nvSpPr>
          <p:cNvPr id="244" name="Google Shape;244;p16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font-family: Verdana, Arial, Helvetica, sans-serif;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100%;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width: 700px;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margin: 1em auto;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h1, h2, h3, p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margin: 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0;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{ font-weight: bold;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a:link { color: #931420;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a:visited { color: #f2972e;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a:hover, a:focus { color: blue;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 {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margin: 0 0 1.5em;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 { font-size: 95%;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padding-bottom: .35em;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{ font-size: 95%;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padding: .25em 0;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 { font-weight: bold;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45" name="Google Shape;245;p1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46" name="Google Shape;246;p1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47" name="Google Shape;247;p1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web page (part 2)</a:t>
            </a:r>
            <a:endParaRPr/>
          </a:p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 img { float: left;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 h2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220%;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color: #f2972e;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text-shadow: 2px 2px 0 black;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margin-bottom: .25em;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 h3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130%;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font-style: italic;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center;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54" name="Google Shape;254;p1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55" name="Google Shape;255;p1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56" name="Google Shape;256;p1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web page (part 3)</a:t>
            </a:r>
            <a:endParaRPr/>
          </a:p>
        </p:txBody>
      </p:sp>
      <p:sp>
        <p:nvSpPr>
          <p:cNvPr id="262" name="Google Shape;262;p1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h1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175%;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margin: 1em 0 .35em;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h2 { font-size: 130%;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#contact_us {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margin-top: 1em;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a.date_passed  { color: gray;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the styles for the footer */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footer {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margin-top: 1em;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footer p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80%;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right;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63" name="Google Shape;263;p1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64" name="Google Shape;264;p1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65" name="Google Shape;265;p1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version of the page that uses a reset selector</a:t>
            </a:r>
            <a:endParaRPr/>
          </a:p>
        </p:txBody>
      </p:sp>
      <p:pic>
        <p:nvPicPr>
          <p:cNvPr descr="Refer to page 157 in textbook" id="271" name="Google Shape;27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412" y="1143000"/>
            <a:ext cx="6307488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73" name="Google Shape;273;p1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74" name="Google Shape;274;p1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Applied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Given an HTML document, create CSS style rules that use the CSS box model to apply spacing, borders, and backgrounds to the web page.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b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20" name="Google Shape;120;p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21" name="Google Shape;121;p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this version of the page</a:t>
            </a:r>
            <a:endParaRPr/>
          </a:p>
        </p:txBody>
      </p:sp>
      <p:sp>
        <p:nvSpPr>
          <p:cNvPr id="280" name="Google Shape;280;p20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margin: 0;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0; 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 {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margin: 0 0 1.5em 1.25em;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95%;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padding-bottom: .35em;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 .25em;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#contact_us {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margin-top: 1em;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81" name="Google Shape;281;p2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82" name="Google Shape;282;p2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83" name="Google Shape;283;p2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Properties for setting borders</a:t>
            </a:r>
            <a:endParaRPr/>
          </a:p>
        </p:txBody>
      </p:sp>
      <p:sp>
        <p:nvSpPr>
          <p:cNvPr id="289" name="Google Shape;289;p21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</a:t>
            </a: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border-width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border-style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border-color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</a:t>
            </a: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-width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</a:t>
            </a: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-style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</a:t>
            </a: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-color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syntax for the shorthand border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and border-</a:t>
            </a:r>
            <a:r>
              <a:rPr b="1" i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side</a:t>
            </a: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properties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border: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[width] [style] [color]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border-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[width] [style] [color]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90" name="Google Shape;290;p2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91" name="Google Shape;291;p2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92" name="Google Shape;292;p2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border properties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border: thin solid green;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border: 2px dashed #808080;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border: 1px inset;           /* uses the element's color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                property */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side borders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border-top: 2px solid black;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border-right: 4px double blue;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99" name="Google Shape;299;p2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00" name="Google Shape;300;p2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01" name="Google Shape;301;p2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the widths of borders</a:t>
            </a:r>
            <a:endParaRPr/>
          </a:p>
        </p:txBody>
      </p:sp>
      <p:sp>
        <p:nvSpPr>
          <p:cNvPr id="307" name="Google Shape;307;p2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border-width: 1px;             /* all four sides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border-width: 1px 2px;         /* top and bottom,</a:t>
            </a:r>
            <a:b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         right and left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border-width: 1px 2px 2px;     /* top, right and left, bottom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border-width: 1px 2px 2px 3px; /* top, right, bottom, left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the style of borders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border-style: dashed;     /* dashed line all sides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border-style: solid none; /* solid top and bottom, no</a:t>
            </a:r>
            <a:b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    border right and left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the color of borders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border-color: #808080;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border-color: black gray; /* black top and bottom, gray</a:t>
            </a:r>
            <a:b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    right and left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the width, style, and color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border-bottom-width: 4px;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border-right-style: dashed;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border-left-color: gray;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308" name="Google Shape;308;p2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09" name="Google Shape;309;p2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10" name="Google Shape;310;p2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syntax for the border-radius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and box-shadow properties</a:t>
            </a:r>
            <a:endParaRPr/>
          </a:p>
        </p:txBody>
      </p:sp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838200" y="1463040"/>
            <a:ext cx="7543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border-radius: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radius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  /* applies to all four corners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border-radius: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topLeft topRight lowerRight lowerLeft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box-shadow: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horizontalOffset verticalOffset blurRadius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 spread color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b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17" name="Google Shape;317;p2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18" name="Google Shape;318;p2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19" name="Google Shape;319;p2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a section</a:t>
            </a:r>
            <a:endParaRPr/>
          </a:p>
        </p:txBody>
      </p:sp>
      <p:sp>
        <p:nvSpPr>
          <p:cNvPr id="325" name="Google Shape;325;p2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&lt;section&gt;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&lt;a href="ebooks_index.html"&gt;$10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Ebooks!&lt;/a&gt;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&lt;/section&gt;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section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section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padding: 20px;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width: 160px;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border: 5px double blue;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color: blue;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font-size: 200%;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font-weight: bold;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border-radius: 10px 20px 0 20px;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box-shadow: 3px 3px 4px 4px red;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b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26" name="Google Shape;326;p2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27" name="Google Shape;327;p2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28" name="Google Shape;328;p2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section in a browser</a:t>
            </a:r>
            <a:endParaRPr/>
          </a:p>
        </p:txBody>
      </p:sp>
      <p:pic>
        <p:nvPicPr>
          <p:cNvPr descr="Refer to page 161 in textbook" id="334" name="Google Shape;33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164" y="1179473"/>
            <a:ext cx="3818495" cy="148752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36" name="Google Shape;336;p2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37" name="Google Shape;337;p2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properties for setting the background color and image</a:t>
            </a:r>
            <a:endParaRPr/>
          </a:p>
        </p:txBody>
      </p:sp>
      <p:sp>
        <p:nvSpPr>
          <p:cNvPr id="343" name="Google Shape;343;p27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</a:t>
            </a: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border-width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border-style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border-color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</a:t>
            </a: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-width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</a:t>
            </a: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-style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border-</a:t>
            </a: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side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-color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syntax for the shorthand background property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background: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[color] [image] [repeat] [attachment] [position]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2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45" name="Google Shape;345;p2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46" name="Google Shape;346;p2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use the shorthand property</a:t>
            </a:r>
            <a:endParaRPr/>
          </a:p>
        </p:txBody>
      </p:sp>
      <p:sp>
        <p:nvSpPr>
          <p:cNvPr id="352" name="Google Shape;352;p2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background: blue;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background: blue url("../images/texture.gif");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background: #808080 url("../images/header.jpg")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repeat-y scroll center top;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53" name="Google Shape;353;p2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54" name="Google Shape;354;p2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55" name="Google Shape;355;p2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control image repetition</a:t>
            </a:r>
            <a:endParaRPr/>
          </a:p>
        </p:txBody>
      </p:sp>
      <p:sp>
        <p:nvSpPr>
          <p:cNvPr id="361" name="Google Shape;361;p29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background-repeat: repeat;         /* repeats both directions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background-repeat: repeat-x;       /* repeats horizontally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background-repeat: repeat-y;       /* repeats vertically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background-repeat: no-repeat;      /* doesn't repeat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control image position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background-position: left top;    /* 0% from left, 0% from top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background-position: center top;  /* centered horizontally,</a:t>
            </a:r>
            <a:b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           0% from top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background-position: 90% 90%;     /* 90% from left,</a:t>
            </a:r>
            <a:b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            90% from top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control image scrolling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background-attachment: scroll;    /* image moves as you scroll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background-attachment: fixed;     /* image does not move as you</a:t>
            </a:r>
            <a:b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                             scroll */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Accessibility guideline</a:t>
            </a:r>
            <a:endParaRPr/>
          </a:p>
          <a:p>
            <a:pPr indent="-342900" lvl="0" marL="342900" marR="27432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Don’t use a background color or image that makes the text that’s over it difficult to read.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362" name="Google Shape;362;p2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63" name="Google Shape;363;p2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64" name="Google Shape;364;p2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(cont.)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Knowledge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the CSS box model.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Explain how the CSS box model can be used to control the spacing between the headings and paragraphs on a page.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properties for formatting block elements: height, margin, and padding.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effect of “collapsed margins.”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a reset selector.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these properties for formatting block elements: border, border-color, and background-color.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CSS features for formatting block elements: rounded corners, shadows, background gradients.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29" name="Google Shape;129;p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syntax for using a linear gradient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 the background-image property</a:t>
            </a:r>
            <a:endParaRPr/>
          </a:p>
        </p:txBody>
      </p:sp>
      <p:sp>
        <p:nvSpPr>
          <p:cNvPr id="370" name="Google Shape;370;p30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background-image: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linear-gradient(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color %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US" sz="1600">
                <a:latin typeface="Courier New"/>
                <a:ea typeface="Courier New"/>
                <a:cs typeface="Courier New"/>
                <a:sym typeface="Courier New"/>
              </a:rPr>
              <a:t>color %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, ...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b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71" name="Google Shape;371;p3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72" name="Google Shape;372;p3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73" name="Google Shape;373;p3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three divisions</a:t>
            </a:r>
            <a:endParaRPr/>
          </a:p>
        </p:txBody>
      </p:sp>
      <p:sp>
        <p:nvSpPr>
          <p:cNvPr id="379" name="Google Shape;379;p31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&lt;div id="eg1"&gt;&lt;/div&gt;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&lt;div id="eg2"&gt;&lt;/div&gt;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&lt;div id="eg3"&gt;&lt;/div&gt;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three divisions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#eg1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background-image: linear-gradient(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to right, white 0%, red 100%);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#eg2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background-image: linear-gradient(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45deg, red 0%, white 50%, blue 100%);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#eg3 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background-image: linear-gradient(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45deg, red 0%, red 33%,</a:t>
            </a:r>
            <a:b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      white 33%, white 66%,</a:t>
            </a:r>
            <a:b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 blue 66%, blue 100%); 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b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80" name="Google Shape;380;p3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81" name="Google Shape;381;p3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82" name="Google Shape;382;p3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linear gradients in a browser</a:t>
            </a:r>
            <a:endParaRPr/>
          </a:p>
        </p:txBody>
      </p:sp>
      <p:pic>
        <p:nvPicPr>
          <p:cNvPr descr="Refer to page 165 in textbook" id="388" name="Google Shape;38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143000"/>
            <a:ext cx="4609051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90" name="Google Shape;390;p3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91" name="Google Shape;391;p3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web page that uses borders and a gradient</a:t>
            </a:r>
            <a:endParaRPr/>
          </a:p>
        </p:txBody>
      </p:sp>
      <p:pic>
        <p:nvPicPr>
          <p:cNvPr descr="Refer to page 167 in textbook" id="397" name="Google Shape;39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43000"/>
            <a:ext cx="572241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99" name="Google Shape;399;p3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00" name="Google Shape;400;p3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gradient and borders</a:t>
            </a:r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html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background-image: linear-gradient(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to bottom, white 0%, #facd8a 100%);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font-family: Verdana, Arial, Helvetica, sans-serif;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100%;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width: 700px;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background-color: white;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margin: 15px auto;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padding: 15px 1.5em;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border-radius: 25px;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box-shadow: 5px 5px 0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07" name="Google Shape;407;p3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08" name="Google Shape;408;p3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09" name="Google Shape;409;p3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(continued)</a:t>
            </a:r>
            <a:endParaRPr/>
          </a:p>
        </p:txBody>
      </p:sp>
      <p:sp>
        <p:nvSpPr>
          <p:cNvPr id="415" name="Google Shape;415;p3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 {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padding-bottom: 1em;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border-bottom: 2px solid #f2972e;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 h2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text-shadow: 2px 2px 0 black;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footer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margin-top: 2em;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border-top: 2px solid #f2972e;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padding-top: .7em;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16" name="Google Shape;416;p3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17" name="Google Shape;417;p3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18" name="Google Shape;418;p3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 5-1	Apply CSS to an HTML page</a:t>
            </a:r>
            <a:endParaRPr/>
          </a:p>
        </p:txBody>
      </p:sp>
      <p:pic>
        <p:nvPicPr>
          <p:cNvPr descr="Web page screenshot&#10;&#10;Read the exercise description" id="424" name="Google Shape;42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4339878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426" name="Google Shape;426;p3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427" name="Google Shape;427;p3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box model</a:t>
            </a:r>
            <a:endParaRPr/>
          </a:p>
        </p:txBody>
      </p:sp>
      <p:pic>
        <p:nvPicPr>
          <p:cNvPr descr="Refer to page 145 in textbook" id="136" name="Google Shape;13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428" y="1105391"/>
            <a:ext cx="7257143" cy="39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38" name="Google Shape;138;p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formula for calculating the height of a box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top margin + top border + top padding +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height +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bottom padding + bottom border + bottom margin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formula for calculating the width of a box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left margin + left border + left padding +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width +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right padding + right border + right margin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46" name="Google Shape;146;p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47" name="Google Shape;147;p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a page that uses the box model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838200" y="1066800"/>
            <a:ext cx="722024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&lt;main&gt;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&lt;h1&gt;San Joaquin Valley Town Hall&lt;/h1&gt;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&lt;p&gt;Welcome to San Joaquin Valley Town Hall.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We have some fascinating speakers for you this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season!&lt;/p&gt;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&lt;/main&gt;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56" name="Google Shape;156;p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page that uses the box model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body {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border: 3px dotted black;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margin: 10px;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main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border:  2px solid black;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width:   500px; 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margin:  20px;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padding: 10px;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h1, p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border: 1px dashed black;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padding: 10px;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h1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margin: .5em 0 .25em;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padding-left: 15px;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p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margin: 0;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padding-left: 15px;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64" name="Google Shape;164;p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65" name="Google Shape;165;p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web page in a browser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Refer to page 147 in textbook" id="172" name="Google Shape;17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990600"/>
            <a:ext cx="6751471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74" name="Google Shape;174;p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75" name="Google Shape;175;p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the width of the content area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838200" y="1066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width: 450px;        /* an absolute width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width: 75%;          /* a relative width */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width: auto;         /* width based on its containing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         block (the default) */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the height of the content area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height: 125px;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height: 50%;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height: auto; /* height based on its content (default) */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How to set the minimum and maximum width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and height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min-width: 450px;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max-width: 600px;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min-height: 120px;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max-height: 160px;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82" name="Google Shape;182;p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83" name="Google Shape;183;p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84" name="Google Shape;184;p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C5,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2021-11-01T20:42:05Z</dcterms:created>
  <dc:creator>Bethany Cabrera</dc:creator>
</cp:coreProperties>
</file>