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7010400" cy="9296400"/>
  <p:embeddedFontLst>
    <p:embeddedFont>
      <p:font typeface="Arial Narr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htGtDflDcyjsHs39Cqm0yT9xH7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ialNarrow-italic.fntdata"/><Relationship Id="rId10" Type="http://schemas.openxmlformats.org/officeDocument/2006/relationships/slide" Target="slides/slide5.xml"/><Relationship Id="rId32" Type="http://schemas.openxmlformats.org/officeDocument/2006/relationships/font" Target="fonts/ArialNarrow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ArialNarrow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_number_layout">
  <p:cSld name="Chapter_number_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1905000" y="2209800"/>
            <a:ext cx="5334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sz="4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Text_layout">
  <p:cSld name="Image_Text_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2" type="body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_Text_layout">
  <p:cSld name="Table_Text_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>
            <a:off x="838200" y="3733800"/>
            <a:ext cx="73914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Image_layout">
  <p:cSld name="Text_Image_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" type="body"/>
          </p:nvPr>
        </p:nvSpPr>
        <p:spPr>
          <a:xfrm>
            <a:off x="812800" y="1062758"/>
            <a:ext cx="7391400" cy="2213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2" type="body"/>
          </p:nvPr>
        </p:nvSpPr>
        <p:spPr>
          <a:xfrm>
            <a:off x="812800" y="3319598"/>
            <a:ext cx="7315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Image_Text_layout">
  <p:cSld name="Text_Image_Text_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" type="body"/>
          </p:nvPr>
        </p:nvSpPr>
        <p:spPr>
          <a:xfrm>
            <a:off x="812800" y="1062758"/>
            <a:ext cx="7391400" cy="1756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2" type="body"/>
          </p:nvPr>
        </p:nvSpPr>
        <p:spPr>
          <a:xfrm>
            <a:off x="812800" y="2895600"/>
            <a:ext cx="7315200" cy="1633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3" type="body"/>
          </p:nvPr>
        </p:nvSpPr>
        <p:spPr>
          <a:xfrm>
            <a:off x="812800" y="4605202"/>
            <a:ext cx="7391400" cy="1414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layout">
  <p:cSld name="Text_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layout">
  <p:cSld name="Image_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914400" y="1143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layout_2-line_title">
  <p:cSld name="Text_layout_2-line_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Image_layout">
  <p:cSld name="Image_Image_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914400" y="1066800"/>
            <a:ext cx="7315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2" type="body"/>
          </p:nvPr>
        </p:nvSpPr>
        <p:spPr>
          <a:xfrm>
            <a:off x="838200" y="3730079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b="1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3" type="body"/>
          </p:nvPr>
        </p:nvSpPr>
        <p:spPr>
          <a:xfrm>
            <a:off x="914400" y="4267200"/>
            <a:ext cx="7315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_layout">
  <p:cSld name="Table_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sole_layout">
  <p:cSld name="Text_Console_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838200" y="1066800"/>
            <a:ext cx="7391400" cy="27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1295400" y="3892100"/>
            <a:ext cx="6934200" cy="2049956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_Console_Text_Console_layout">
  <p:cSld name="Text_Console_Text_Console_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838200" y="1066800"/>
            <a:ext cx="7391400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1295400" y="2150899"/>
            <a:ext cx="6934200" cy="815635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3" type="body"/>
          </p:nvPr>
        </p:nvSpPr>
        <p:spPr>
          <a:xfrm>
            <a:off x="838200" y="3347534"/>
            <a:ext cx="7391400" cy="149673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4" type="body"/>
          </p:nvPr>
        </p:nvSpPr>
        <p:spPr>
          <a:xfrm>
            <a:off x="1295400" y="4982112"/>
            <a:ext cx="6934200" cy="885288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sole_layout">
  <p:cSld name="Console_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0000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1295400" y="1143000"/>
            <a:ext cx="6934200" cy="3200400"/>
          </a:xfrm>
          <a:prstGeom prst="rect">
            <a:avLst/>
          </a:prstGeom>
          <a:solidFill>
            <a:srgbClr val="F2F2F2"/>
          </a:solidFill>
          <a:ln cap="flat" cmpd="thickThin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6" name="Google Shape;1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6830" y="6397412"/>
            <a:ext cx="1228170" cy="231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685800" y="114300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12</a:t>
            </a:r>
            <a:endParaRPr/>
          </a:p>
        </p:txBody>
      </p:sp>
      <p:sp>
        <p:nvSpPr>
          <p:cNvPr id="109" name="Google Shape;109;p1"/>
          <p:cNvSpPr txBox="1"/>
          <p:nvPr>
            <p:ph idx="1" type="body"/>
          </p:nvPr>
        </p:nvSpPr>
        <p:spPr>
          <a:xfrm>
            <a:off x="2286000" y="2209800"/>
            <a:ext cx="4572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How to work with tables</a:t>
            </a:r>
            <a:endParaRPr/>
          </a:p>
        </p:txBody>
      </p:sp>
      <p:sp>
        <p:nvSpPr>
          <p:cNvPr id="110" name="Google Shape;110;p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11" name="Google Shape;111;p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12" name="Google Shape;112;p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table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table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border-collapse: collapse;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th, td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padding: .2em .7em;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text-align: right;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th.left, td.left {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ext-align: left;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thead, tfoot { background-color: lightgreen;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tfoot {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ont-weight: bold;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91" name="Google Shape;191;p1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92" name="Google Shape;192;p1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93" name="Google Shape;193;p1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formatted table</a:t>
            </a:r>
            <a:endParaRPr/>
          </a:p>
        </p:txBody>
      </p:sp>
      <p:pic>
        <p:nvPicPr>
          <p:cNvPr descr="Refer to page 405 in textbook" id="199" name="Google Shape;199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43000"/>
            <a:ext cx="582574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01" name="Google Shape;201;p1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without collapsed borders</a:t>
            </a:r>
            <a:endParaRPr/>
          </a:p>
        </p:txBody>
      </p:sp>
      <p:pic>
        <p:nvPicPr>
          <p:cNvPr descr="Refer to page 405 in textbook" id="208" name="Google Shape;20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43000"/>
            <a:ext cx="5891172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10" name="Google Shape;210;p1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structural pseudo-class selectors</a:t>
            </a:r>
            <a:endParaRPr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:nth-child(n)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:nth-last-child(n)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:nth-of-type(n)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:nth-last-of-type(n)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Typical n values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odd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even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2n+1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3n+1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18" name="Google Shape;218;p1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19" name="Google Shape;219;p1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20" name="Google Shape;220;p1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CSS for table formatting without using classes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th:first-child, td:first-child {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text-align: left;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th:nth-child(2), td:nth-child(2) {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tbody tr:nth-child(even) {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background-color: lightyellow;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27" name="Google Shape;227;p1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28" name="Google Shape;228;p1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29" name="Google Shape;229;p1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formatted with structural pseudo-classes</a:t>
            </a:r>
            <a:endParaRPr/>
          </a:p>
        </p:txBody>
      </p:sp>
      <p:pic>
        <p:nvPicPr>
          <p:cNvPr descr="Refer to page 407 in textbook" id="235" name="Google Shape;23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95400"/>
            <a:ext cx="5551047" cy="299946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37" name="Google Shape;237;p1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38" name="Google Shape;238;p1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within a figure</a:t>
            </a:r>
            <a:endParaRPr/>
          </a:p>
        </p:txBody>
      </p:sp>
      <p:pic>
        <p:nvPicPr>
          <p:cNvPr descr="Refer to page 409 in textbook" id="244" name="Google Shape;24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18975"/>
            <a:ext cx="5948364" cy="28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46" name="Google Shape;246;p1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47" name="Google Shape;247;p1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the figure and figcaption elements</a:t>
            </a:r>
            <a:endParaRPr/>
          </a:p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&lt;figure&gt;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&lt;figcaption&gt;Total Sales by Book&lt;/figcaption&gt;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&lt;table&gt;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.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.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&lt;/table&gt;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&lt;/figure&gt;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54" name="Google Shape;254;p1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55" name="Google Shape;255;p1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56" name="Google Shape;256;p1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figure and figcaption elements</a:t>
            </a:r>
            <a:endParaRPr/>
          </a:p>
        </p:txBody>
      </p:sp>
      <p:sp>
        <p:nvSpPr>
          <p:cNvPr id="262" name="Google Shape;262;p18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figure, figcaption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margin: 0;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0;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figure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width: 450px;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15px;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figcaption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display: block;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font-weight: bold;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font-size: 120%;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padding-bottom: .25em;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border-collapse: collapse;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border: 1px solid black;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margin: 10px auto;</a:t>
            </a: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63" name="Google Shape;263;p1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64" name="Google Shape;264;p1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65" name="Google Shape;265;p1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with merged cells</a:t>
            </a:r>
            <a:endParaRPr/>
          </a:p>
        </p:txBody>
      </p:sp>
      <p:pic>
        <p:nvPicPr>
          <p:cNvPr descr="Refer to page 411 in textbook" id="271" name="Google Shape;27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28153"/>
            <a:ext cx="6066046" cy="220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73" name="Google Shape;273;p1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74" name="Google Shape;274;p1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Applied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HTML to create tables with merged cells, captions, headers, and footers.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CSS and the CSS structural pseudo-classes to format the tables that you create.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the HTML figure and figcaption elements to treat a table as a figure.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HTML attributes to provide accessibility for tables.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 media queries to make tables responsive.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20" name="Google Shape;120;p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21" name="Google Shape;121;p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critical HTML for the table</a:t>
            </a:r>
            <a:endParaRPr/>
          </a:p>
        </p:txBody>
      </p:sp>
      <p:sp>
        <p:nvSpPr>
          <p:cNvPr id="280" name="Google Shape;280;p20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&lt;thead&gt;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&lt;tr&gt;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&lt;th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rowspan="2"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&gt;Book&lt;/th&gt;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&lt;th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colspan="4"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&gt;Sales&lt;/th&gt;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&lt;/tr&gt;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&lt;tr&gt;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&lt;th&gt;North&lt;/th&gt;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&lt;th&gt;South&lt;/th&gt;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&lt;th&gt;West&lt;/th&gt;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&lt;th&gt;Total&lt;/th&gt;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&lt;/tr&gt;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&lt;/thead&gt;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... 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81" name="Google Shape;281;p20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82" name="Google Shape;282;p20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CSS for the merged cells</a:t>
            </a:r>
            <a:endParaRPr/>
          </a:p>
        </p:txBody>
      </p:sp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th:first-child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vertical-align: bottom;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th:nth-child(2)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center;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tr:nth-child(2) th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text-align: right;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90" name="Google Shape;290;p21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291" name="Google Shape;291;p21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that provides for accessibility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&lt;caption&gt;Total sales from 2012 to 2017&lt;/caption&gt;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&lt;thead&gt;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id="hdr_book" scope="col"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&gt;Book&lt;/th&gt;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id="hdr_year" scope="col"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&gt;Year Published&lt;/th&gt;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id="hdr_sales" scope="col"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&gt;Sales&lt;/th&gt;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&lt;/thead&gt;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&lt;tbody&gt;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headers="hdr_book"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&gt;PHP and MySQL&lt;/td&gt;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headers="hdr_year"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&gt;2017&lt;/td&gt;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headers="hdr_sales"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&gt;$372,381&lt;/td&gt;&lt;/tr&gt;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&lt;/tbody&gt;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&lt;tfoot&gt;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 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&lt;th id="hdr_total" scope="row"&gt;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Sales&lt;/th&gt;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headers="hdr_sales hdr_total"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&gt;...&lt;/td&gt;&lt;/tr&gt;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&lt;/tfoot&gt;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99" name="Google Shape;299;p22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00" name="Google Shape;300;p22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01" name="Google Shape;301;p22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table after it’s reformatted for smaller screens</a:t>
            </a:r>
            <a:endParaRPr/>
          </a:p>
        </p:txBody>
      </p:sp>
      <p:pic>
        <p:nvPicPr>
          <p:cNvPr descr="Refer to page 415 in textbook" id="307" name="Google Shape;30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191455"/>
            <a:ext cx="2743200" cy="41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09" name="Google Shape;309;p2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10" name="Google Shape;310;p2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media query for the table</a:t>
            </a:r>
            <a:endParaRPr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@media only screen and (max-width: 479px)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th, td { </a:t>
            </a:r>
            <a:r>
              <a:rPr b="1" lang="en-US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display: block;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thead { display: none;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tr td:first-child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font-weight: bold;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font-size: 110%;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background-color: lightgreen;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tbody td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border-bottom-style: none;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tfoot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background-color: white;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border: none;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border-top: 1px solid black;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tfoot th, tfoot td:nth-of-type(1) {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display: none;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317" name="Google Shape;317;p2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18" name="Google Shape;318;p2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19" name="Google Shape;319;p2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Short 12-1	Enhance a table</a:t>
            </a:r>
            <a:endParaRPr/>
          </a:p>
        </p:txBody>
      </p:sp>
      <p:pic>
        <p:nvPicPr>
          <p:cNvPr descr="Read the exercise description" id="325" name="Google Shape;325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80" y="1143000"/>
            <a:ext cx="4427482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ad the exercise description" id="326" name="Google Shape;326;p25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3134" y="3318510"/>
            <a:ext cx="5158312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328" name="Google Shape;328;p2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329" name="Google Shape;329;p2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C12, Slide </a:t>
            </a:r>
            <a:fld id="{00000000-1234-1234-1234-123412341234}" type="slidenum">
              <a:rPr lang="en-US" sz="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Objectives (continued)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Knowledge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these components of a table: rows, columns, cells, header cells, data cells, table header, table footer, and table body.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proper use of tables.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the table attributes for accessibility.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Describe the use of media queries for making tables responsive.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29" name="Google Shape;129;p3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simple table with basic formatting</a:t>
            </a:r>
            <a:endParaRPr/>
          </a:p>
        </p:txBody>
      </p:sp>
      <p:pic>
        <p:nvPicPr>
          <p:cNvPr descr="Refer to page 399 in textbook" id="136" name="Google Shape;13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99" y="1268100"/>
            <a:ext cx="5334001" cy="264303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38" name="Google Shape;138;p4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HTML for a table before it’s formatted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 class="left"&gt;Book&lt;/th&gt;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&lt;th&gt;Year Published&lt;/th&gt;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&lt;th&gt;Sales&lt;/th&gt;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 class="left"&gt;PHP and MySQL&lt;/td&gt;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&lt;td&gt;2017&lt;/td&gt;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&lt;td&gt;$372,381&lt;/td&gt;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.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&lt;th class="left"&gt;Total Sales&lt;/th&gt;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&lt;td&gt;$1,399,264&lt;/td&gt;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46" name="Google Shape;146;p5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47" name="Google Shape;147;p5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48" name="Google Shape;148;p5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914400" y="440323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in a web browser </a:t>
            </a:r>
            <a:b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with no CSS formatting</a:t>
            </a:r>
            <a:endParaRPr/>
          </a:p>
        </p:txBody>
      </p:sp>
      <p:pic>
        <p:nvPicPr>
          <p:cNvPr descr="Refer to page 401 in textbook" id="154" name="Google Shape;15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331794"/>
            <a:ext cx="6096000" cy="2335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56" name="Google Shape;156;p6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table with a header, body, and footer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38200" y="1066800"/>
            <a:ext cx="7391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&lt;thead&gt;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&lt;th class="left"&gt;Book&lt;/th&gt;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&lt;th&gt;Year published&lt;/th&gt;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&lt;th&gt;Total sales&lt;/th&gt;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&lt;/thead&gt;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&lt;tbody&gt;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&lt;td class="left"&gt;PHP and MySQL&lt;/td&gt;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&lt;td&gt;2017&lt;/td&gt;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&lt;td&gt;$372,381&lt;/td&gt;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&lt;/tbody&gt;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&lt;tfoot&gt;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&lt;tr&gt;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&lt;th class="left"&gt;Total Sales&lt;/th&gt;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&lt;td&gt;&lt;/td&gt;&lt;td&gt;$1,399,264&lt;/td&gt;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&lt;/tr&gt;</a:t>
            </a:r>
            <a:endParaRPr/>
          </a:p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&lt;/tfoot&gt;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64" name="Google Shape;164;p7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65" name="Google Shape;165;p7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table with a header and footer</a:t>
            </a:r>
            <a:endParaRPr/>
          </a:p>
        </p:txBody>
      </p:sp>
      <p:pic>
        <p:nvPicPr>
          <p:cNvPr descr="Refer to page 403 in textbook" id="172" name="Google Shape;17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19367"/>
            <a:ext cx="6272287" cy="2401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74" name="Google Shape;174;p8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914400" y="625989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Common properties for formatting table, tr, th, and td elements</a:t>
            </a:r>
            <a:endParaRPr/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838200" y="1463040"/>
            <a:ext cx="7391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734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border-collapse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border-spacing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endParaRPr/>
          </a:p>
          <a:p>
            <a:pPr indent="0" lvl="0" marL="34734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vertical-align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82" name="Google Shape;182;p9"/>
          <p:cNvSpPr txBox="1"/>
          <p:nvPr>
            <p:ph idx="10" type="dt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Murach's HTML and CSS, 5th Edition</a:t>
            </a:r>
            <a:endParaRPr/>
          </a:p>
        </p:txBody>
      </p:sp>
      <p:sp>
        <p:nvSpPr>
          <p:cNvPr id="183" name="Google Shape;183;p9"/>
          <p:cNvSpPr txBox="1"/>
          <p:nvPr>
            <p:ph idx="11" type="ftr"/>
          </p:nvPr>
        </p:nvSpPr>
        <p:spPr>
          <a:xfrm>
            <a:off x="76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2022, Mike Murach &amp; Associates, Inc.</a:t>
            </a:r>
            <a:endParaRPr/>
          </a:p>
        </p:txBody>
      </p:sp>
      <p:sp>
        <p:nvSpPr>
          <p:cNvPr id="184" name="Google Shape;184;p9"/>
          <p:cNvSpPr txBox="1"/>
          <p:nvPr>
            <p:ph idx="12" type="sldNum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C12, Slide </a:t>
            </a: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2021-11-03T16:09:12Z</dcterms:created>
  <dc:creator>Bethany Cabrera</dc:creator>
</cp:coreProperties>
</file>