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6858000" cx="9144000"/>
  <p:notesSz cx="7010400" cy="9296400"/>
  <p:embeddedFontLst>
    <p:embeddedFont>
      <p:font typeface="Arial Narrow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6" roundtripDataSignature="AMtx7mjSwNjuMD2vi8uSPYkYS6OUdRmb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ArialNarrow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ArialNarrow-italic.fntdata"/><Relationship Id="rId63" Type="http://schemas.openxmlformats.org/officeDocument/2006/relationships/font" Target="fonts/ArialNarrow-bold.fntdata"/><Relationship Id="rId22" Type="http://schemas.openxmlformats.org/officeDocument/2006/relationships/slide" Target="slides/slide17.xml"/><Relationship Id="rId66" Type="http://customschemas.google.com/relationships/presentationmetadata" Target="metadata"/><Relationship Id="rId21" Type="http://schemas.openxmlformats.org/officeDocument/2006/relationships/slide" Target="slides/slide16.xml"/><Relationship Id="rId65" Type="http://schemas.openxmlformats.org/officeDocument/2006/relationships/font" Target="fonts/ArialNarrow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JavaScript/Reference/Global_Objects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As per the current JavaScript standard these are global functions.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0099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https://developer.mozilla.org/en-US/docs/Web/JavaScript/Reference/Global_Objects</a:t>
            </a:r>
            <a:endParaRPr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querySelector - Returns the first HTML element that matches the selector that’s passed to it. The parameter is a string that must contain a valid CSS selector.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querySelectorAll - Returns all the HTML elements that match the selector that’s passed to it. The parameter is a string that must contain a valid CSS selector.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write - Writes the string parameter into the document.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Prefer consts and chaining.</a:t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Please don't do this :(</a:t>
            </a:r>
            <a:endParaRPr/>
          </a:p>
        </p:txBody>
      </p:sp>
      <p:sp>
        <p:nvSpPr>
          <p:cNvPr id="315" name="Google Shape;315;p2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Please don't do this :(</a:t>
            </a:r>
            <a:endParaRPr/>
          </a:p>
        </p:txBody>
      </p:sp>
      <p:sp>
        <p:nvSpPr>
          <p:cNvPr id="351" name="Google Shape;351;p3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Host objects are part of the environment that JavaScript runs in.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Native (or built-in) objects are provided by the JavaScript language itself.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wrapper object is one that contains another object or data type and provides properties and methods for working with it.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utility objects is a collection of useful properties and methods, often grouped together based on common functionality, like doing math.</a:t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number Layout">
  <p:cSld name="Chapter number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8"/>
          <p:cNvSpPr txBox="1"/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8"/>
          <p:cNvSpPr txBox="1"/>
          <p:nvPr>
            <p:ph idx="1" type="body"/>
          </p:nvPr>
        </p:nvSpPr>
        <p:spPr>
          <a:xfrm>
            <a:off x="1905000" y="2209800"/>
            <a:ext cx="5334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5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Image_Text_layout">
  <p:cSld name="Text_Image_Text_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7"/>
          <p:cNvSpPr txBox="1"/>
          <p:nvPr>
            <p:ph idx="1" type="body"/>
          </p:nvPr>
        </p:nvSpPr>
        <p:spPr>
          <a:xfrm>
            <a:off x="812800" y="1062758"/>
            <a:ext cx="7391400" cy="1756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2" name="Google Shape;82;p67"/>
          <p:cNvSpPr txBox="1"/>
          <p:nvPr>
            <p:ph idx="2" type="body"/>
          </p:nvPr>
        </p:nvSpPr>
        <p:spPr>
          <a:xfrm>
            <a:off x="812800" y="2895600"/>
            <a:ext cx="7315200" cy="1633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3" name="Google Shape;83;p67"/>
          <p:cNvSpPr txBox="1"/>
          <p:nvPr>
            <p:ph idx="3" type="body"/>
          </p:nvPr>
        </p:nvSpPr>
        <p:spPr>
          <a:xfrm>
            <a:off x="812800" y="4605202"/>
            <a:ext cx="7391400" cy="1414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4" name="Google Shape;84;p6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C4,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layout Layout">
  <p:cSld name="Text_layout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9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5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sole_layout Layout">
  <p:cSld name="Console_layout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0"/>
          <p:cNvSpPr txBox="1"/>
          <p:nvPr>
            <p:ph idx="1" type="body"/>
          </p:nvPr>
        </p:nvSpPr>
        <p:spPr>
          <a:xfrm>
            <a:off x="1295400" y="1143000"/>
            <a:ext cx="6934200" cy="3200400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6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Image_layout">
  <p:cSld name="Text_Image_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1"/>
          <p:cNvSpPr txBox="1"/>
          <p:nvPr>
            <p:ph idx="1" type="body"/>
          </p:nvPr>
        </p:nvSpPr>
        <p:spPr>
          <a:xfrm>
            <a:off x="812800" y="1062758"/>
            <a:ext cx="7391400" cy="2213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61"/>
          <p:cNvSpPr txBox="1"/>
          <p:nvPr>
            <p:ph idx="2" type="body"/>
          </p:nvPr>
        </p:nvSpPr>
        <p:spPr>
          <a:xfrm>
            <a:off x="812800" y="3319598"/>
            <a:ext cx="73152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6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C4,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layout Layout">
  <p:cSld name="Image_layout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2"/>
          <p:cNvSpPr txBox="1"/>
          <p:nvPr>
            <p:ph idx="1" type="body"/>
          </p:nvPr>
        </p:nvSpPr>
        <p:spPr>
          <a:xfrm>
            <a:off x="914400" y="1143000"/>
            <a:ext cx="7315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5" name="Google Shape;45;p6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Image_layout">
  <p:cSld name="Image_Image_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3"/>
          <p:cNvSpPr txBox="1"/>
          <p:nvPr>
            <p:ph idx="1" type="body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1" name="Google Shape;51;p63"/>
          <p:cNvSpPr txBox="1"/>
          <p:nvPr>
            <p:ph idx="2" type="body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b="1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2" name="Google Shape;52;p63"/>
          <p:cNvSpPr txBox="1"/>
          <p:nvPr>
            <p:ph idx="3" type="body"/>
          </p:nvPr>
        </p:nvSpPr>
        <p:spPr>
          <a:xfrm>
            <a:off x="914400" y="4267200"/>
            <a:ext cx="7315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3" name="Google Shape;53;p6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C4,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Console_layout Layout">
  <p:cSld name="Text_Console_layout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4"/>
          <p:cNvSpPr txBox="1"/>
          <p:nvPr>
            <p:ph idx="1" type="body"/>
          </p:nvPr>
        </p:nvSpPr>
        <p:spPr>
          <a:xfrm>
            <a:off x="838200" y="1066800"/>
            <a:ext cx="7391400" cy="27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9" name="Google Shape;59;p64"/>
          <p:cNvSpPr txBox="1"/>
          <p:nvPr>
            <p:ph idx="2" type="body"/>
          </p:nvPr>
        </p:nvSpPr>
        <p:spPr>
          <a:xfrm>
            <a:off x="1295400" y="3892100"/>
            <a:ext cx="6934200" cy="2049956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6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Console_Text_Console_layout Layout">
  <p:cSld name="Text_Console_Text_Console_layout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5"/>
          <p:cNvSpPr txBox="1"/>
          <p:nvPr>
            <p:ph idx="1" type="body"/>
          </p:nvPr>
        </p:nvSpPr>
        <p:spPr>
          <a:xfrm>
            <a:off x="838200" y="1066800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6" name="Google Shape;66;p65"/>
          <p:cNvSpPr txBox="1"/>
          <p:nvPr>
            <p:ph idx="2" type="body"/>
          </p:nvPr>
        </p:nvSpPr>
        <p:spPr>
          <a:xfrm>
            <a:off x="1295400" y="2150899"/>
            <a:ext cx="6934200" cy="815635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7" name="Google Shape;67;p65"/>
          <p:cNvSpPr txBox="1"/>
          <p:nvPr>
            <p:ph idx="3" type="body"/>
          </p:nvPr>
        </p:nvSpPr>
        <p:spPr>
          <a:xfrm>
            <a:off x="838200" y="3347534"/>
            <a:ext cx="7391400" cy="14967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8" name="Google Shape;68;p65"/>
          <p:cNvSpPr txBox="1"/>
          <p:nvPr>
            <p:ph idx="4" type="body"/>
          </p:nvPr>
        </p:nvSpPr>
        <p:spPr>
          <a:xfrm>
            <a:off x="1295400" y="4982112"/>
            <a:ext cx="6934200" cy="885288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9" name="Google Shape;69;p6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Text_layout">
  <p:cSld name="Image_Text_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6"/>
          <p:cNvSpPr txBox="1"/>
          <p:nvPr>
            <p:ph idx="1" type="body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66"/>
          <p:cNvSpPr txBox="1"/>
          <p:nvPr>
            <p:ph idx="2" type="body"/>
          </p:nvPr>
        </p:nvSpPr>
        <p:spPr>
          <a:xfrm>
            <a:off x="838200" y="3733800"/>
            <a:ext cx="73914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6" name="Google Shape;76;p6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C4,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5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7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5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5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5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C4,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6" name="Google Shape;16;p5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76830" y="6397412"/>
            <a:ext cx="1228170" cy="2319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4</a:t>
            </a:r>
            <a:endParaRPr/>
          </a:p>
        </p:txBody>
      </p:sp>
      <p:sp>
        <p:nvSpPr>
          <p:cNvPr id="92" name="Google Shape;92;p1"/>
          <p:cNvSpPr txBox="1"/>
          <p:nvPr>
            <p:ph idx="1" type="body"/>
          </p:nvPr>
        </p:nvSpPr>
        <p:spPr>
          <a:xfrm>
            <a:off x="1905000" y="2209800"/>
            <a:ext cx="5715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work with JavaScript objects, functions, and events</a:t>
            </a:r>
            <a:endParaRPr/>
          </a:p>
          <a:p>
            <a:pPr indent="0" lvl="0" marL="0" rtl="0" algn="ctr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94" name="Google Shape;94;p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95" name="Google Shape;95;p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type="title"/>
          </p:nvPr>
        </p:nvSpPr>
        <p:spPr>
          <a:xfrm>
            <a:off x="914400" y="582198"/>
            <a:ext cx="73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Global functions for parsing numbers</a:t>
            </a:r>
            <a:endParaRPr sz="2600"/>
          </a:p>
        </p:txBody>
      </p:sp>
      <p:sp>
        <p:nvSpPr>
          <p:cNvPr id="174" name="Google Shape;174;p10"/>
          <p:cNvSpPr txBox="1"/>
          <p:nvPr>
            <p:ph idx="1" type="body"/>
          </p:nvPr>
        </p:nvSpPr>
        <p:spPr>
          <a:xfrm>
            <a:off x="838200" y="12192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parseInt(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parseFloat(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to convert strings to numbers</a:t>
            </a:r>
            <a:endParaRPr b="1" sz="24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entryA = prompt("Enter any value", 12345.6789);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entryA = parseInt(entryA);        // entryA = 12345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entryB = prompt("Enter any value", 12345.6789);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entryB = parseFloat(entryB);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// entryB = 12345.6789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75" name="Google Shape;175;p1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176" name="Google Shape;176;p1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177" name="Google Shape;177;p1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Three methods of the document object</a:t>
            </a:r>
            <a:endParaRPr/>
          </a:p>
        </p:txBody>
      </p:sp>
      <p:sp>
        <p:nvSpPr>
          <p:cNvPr id="183" name="Google Shape;183;p11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querySelector(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querySelectorAll(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write(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b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185" name="Google Shape;185;p1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186" name="Google Shape;186;p1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Common ways to code selectors (part 1)</a:t>
            </a:r>
            <a:endParaRPr/>
          </a:p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</a:rPr>
              <a:t>Selecting by</a:t>
            </a: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element id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// returns the object for the HTML element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// whose id is "rate"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rate = document.querySelector("#rate");</a:t>
            </a:r>
            <a:endParaRPr/>
          </a:p>
          <a:p>
            <a:pPr indent="0" lvl="0" marL="347345" marR="0" rtl="0" algn="l"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</a:rPr>
              <a:t>Selecting by</a:t>
            </a: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element type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// returns an array of objects for all the &lt;a&gt; elements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// in the document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links = document.querySelectorAll("a");</a:t>
            </a:r>
            <a:endParaRPr/>
          </a:p>
          <a:p>
            <a:pPr indent="0" lvl="0" marL="347345" marR="0" rtl="0" algn="l"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</a:rPr>
              <a:t>Selecting by</a:t>
            </a: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a class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// returns an array of objects for all the elements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// assigned to the error class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errors = document.querySelectorAll(".error");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93" name="Google Shape;193;p1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194" name="Google Shape;194;p1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195" name="Google Shape;195;p1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Common ways to code selectors (part 2)</a:t>
            </a:r>
            <a:endParaRPr/>
          </a:p>
        </p:txBody>
      </p:sp>
      <p:sp>
        <p:nvSpPr>
          <p:cNvPr id="201" name="Google Shape;201;p1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Using a descendant selector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// returns an array of all the h2 elements that are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// descendants of the element whose id is "faqs".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h2s = document.querySelectorAll("#faqs h2");</a:t>
            </a:r>
            <a:endParaRPr/>
          </a:p>
          <a:p>
            <a:pPr indent="0" lvl="0" marL="347345" marR="0" rtl="0" algn="l">
              <a:spcBef>
                <a:spcPts val="9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Using a combination of selectors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// returns an array of all the div elements assigned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// to the closed class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minus = document.querySelectorAll("div.closed");</a:t>
            </a:r>
            <a:endParaRPr/>
          </a:p>
          <a:p>
            <a:pPr indent="0" lvl="0" marL="347345" marR="0" rtl="0" algn="l">
              <a:spcBef>
                <a:spcPts val="9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Using multiple selectors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// returns an array of elements specified by two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// descendant selectors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elements =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document.querySelectorAll("#faqs h2, div p");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203" name="Google Shape;203;p1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204" name="Google Shape;204;p1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write a line of HTML into the document</a:t>
            </a:r>
            <a:endParaRPr/>
          </a:p>
        </p:txBody>
      </p:sp>
      <p:sp>
        <p:nvSpPr>
          <p:cNvPr id="210" name="Google Shape;210;p14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document.write(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&lt;b&gt;Welcome to our website!&lt;/b&gt;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11" name="Google Shape;211;p1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212" name="Google Shape;212;p1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213" name="Google Shape;213;p1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HTML tags that define two text boxes</a:t>
            </a:r>
            <a:endParaRPr/>
          </a:p>
        </p:txBody>
      </p:sp>
      <p:sp>
        <p:nvSpPr>
          <p:cNvPr id="219" name="Google Shape;219;p16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type="text" id="first_name"&gt;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type="text" id="sales_amount"&gt;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20" name="Google Shape;220;p1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221" name="Google Shape;221;p1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222" name="Google Shape;222;p1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m</a:t>
            </a: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ethods and properties of </a:t>
            </a:r>
            <a:r>
              <a:rPr lang="en-US"/>
              <a:t>text boxes</a:t>
            </a:r>
            <a:endParaRPr/>
          </a:p>
        </p:txBody>
      </p:sp>
      <p:sp>
        <p:nvSpPr>
          <p:cNvPr id="228" name="Google Shape;228;p15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</a:rPr>
              <a:t>M</a:t>
            </a: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ethods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focus()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select() </a:t>
            </a:r>
            <a:endParaRPr/>
          </a:p>
          <a:p>
            <a:pPr indent="0" lvl="0" marL="347345" marR="0" rtl="0" algn="l"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</a:rPr>
              <a:t>P</a:t>
            </a: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roperties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disabled 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</a:rPr>
              <a:t>A</a:t>
            </a: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method of the Number object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toFixed(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digits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29" name="Google Shape;229;p1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230" name="Google Shape;230;p1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231" name="Google Shape;231;p1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914400" y="440323"/>
            <a:ext cx="731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use the value property to get the </a:t>
            </a:r>
            <a:endParaRPr b="1" sz="24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current value from a text box</a:t>
            </a:r>
            <a:endParaRPr/>
          </a:p>
        </p:txBody>
      </p:sp>
      <p:sp>
        <p:nvSpPr>
          <p:cNvPr id="237" name="Google Shape;237;p17"/>
          <p:cNvSpPr txBox="1"/>
          <p:nvPr>
            <p:ph idx="1" type="body"/>
          </p:nvPr>
        </p:nvSpPr>
        <p:spPr>
          <a:xfrm>
            <a:off x="838200" y="1401600"/>
            <a:ext cx="7391400" cy="4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Without chaining</a:t>
            </a:r>
            <a:endParaRPr/>
          </a:p>
          <a:p>
            <a:pPr indent="0" lvl="0" marL="347345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firstName = document.querySelector("#first_name");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firstName = firstName.value;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With chaining</a:t>
            </a:r>
            <a:endParaRPr/>
          </a:p>
          <a:p>
            <a:pPr indent="0" lvl="0" marL="347345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firstName =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document.querySelector("#first_name").value;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38" name="Google Shape;238;p1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239" name="Google Shape;239;p1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240" name="Google Shape;240;p1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use the parseFloat() method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to get a number value from a text box</a:t>
            </a:r>
            <a:endParaRPr/>
          </a:p>
        </p:txBody>
      </p:sp>
      <p:sp>
        <p:nvSpPr>
          <p:cNvPr id="246" name="Google Shape;246;p18"/>
          <p:cNvSpPr txBox="1"/>
          <p:nvPr>
            <p:ph idx="1" type="body"/>
          </p:nvPr>
        </p:nvSpPr>
        <p:spPr>
          <a:xfrm>
            <a:off x="838200" y="1572600"/>
            <a:ext cx="7391400" cy="4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Without chaining</a:t>
            </a:r>
            <a:endParaRPr/>
          </a:p>
          <a:p>
            <a:pPr indent="0" lvl="0" marL="347345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salesAmt = document.querySelector("#sales_amount");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salesAmt = salesAmt.value;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salesAmt = parseFloat(salesAmt);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With chaining</a:t>
            </a:r>
            <a:endParaRPr/>
          </a:p>
          <a:p>
            <a:pPr indent="0" lvl="0" marL="347345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salesAmt = parseFloat(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document.querySelector("#sales_amount").value</a:t>
            </a:r>
            <a:endParaRPr b="1"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47" name="Google Shape;247;p1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248" name="Google Shape;248;p1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249" name="Google Shape;249;p1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Other examples of chaining</a:t>
            </a:r>
            <a:endParaRPr/>
          </a:p>
        </p:txBody>
      </p:sp>
      <p:sp>
        <p:nvSpPr>
          <p:cNvPr id="255" name="Google Shape;255;p19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salesAmt = </a:t>
            </a:r>
            <a:b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parseFloat(</a:t>
            </a:r>
            <a:endParaRPr b="1"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document.querySelector("#sales_amount").value</a:t>
            </a:r>
            <a:endParaRPr b="1"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).toFixed(2);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document.querySelector("#first_name").value = "";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document.querySelector("#first_name").focus();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56" name="Google Shape;256;p1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257" name="Google Shape;257;p1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258" name="Google Shape;258;p1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Objectives (part 1)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838200" y="1008925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Applied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Given the specifications for a JavaScript application that requires only the skills that you’ve learned so far, code, test, and debug the application.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Knowledge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Distinguish between these objects: window, document, Textbox, Number, Date, and String.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way Number and String objects are created.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these methods of the window object: parseInt() and parseFloat().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these methods of the document object: querySelector(), querySelectorAll(), and write().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these methods and properties of a Textbox object: focus(), select(), value, and disabled.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Google Shape;102;p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103" name="Google Shape;103;p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create a JavaScript object</a:t>
            </a:r>
            <a:endParaRPr/>
          </a:p>
        </p:txBody>
      </p:sp>
      <p:sp>
        <p:nvSpPr>
          <p:cNvPr id="264" name="Google Shape;264;p20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syntax for creating an object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variableName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ObjectType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indent="0" lvl="0" marL="347345" marR="0" rtl="0" algn="l"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statement that creates a Date object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today = new Date();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266" name="Google Shape;266;p2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267" name="Google Shape;267;p2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</a:t>
            </a: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methods of the Date object</a:t>
            </a:r>
            <a:endParaRPr/>
          </a:p>
        </p:txBody>
      </p:sp>
      <p:sp>
        <p:nvSpPr>
          <p:cNvPr id="273" name="Google Shape;273;p21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toDateString()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getFullYear()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getDate()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getMonth()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Examples that use a Date object</a:t>
            </a:r>
            <a:endParaRPr/>
          </a:p>
          <a:p>
            <a:pPr indent="0" lvl="0" marL="34734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today = new Date();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alert( today.toDateString() 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alert( today.getFullYear() 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alert( today.getDate() 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alert( today.getMonth() );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74" name="Google Shape;274;p2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275" name="Google Shape;275;p2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276" name="Google Shape;276;p2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1714500" lvl="0" marL="1714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p</a:t>
            </a: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roperties and methods of </a:t>
            </a:r>
            <a:r>
              <a:rPr lang="en-US"/>
              <a:t>the</a:t>
            </a: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String object</a:t>
            </a:r>
            <a:endParaRPr/>
          </a:p>
        </p:txBody>
      </p:sp>
      <p:sp>
        <p:nvSpPr>
          <p:cNvPr id="282" name="Google Shape;282;p22"/>
          <p:cNvSpPr txBox="1"/>
          <p:nvPr>
            <p:ph idx="1" type="body"/>
          </p:nvPr>
        </p:nvSpPr>
        <p:spPr>
          <a:xfrm>
            <a:off x="838200" y="1066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One property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/>
          </a:p>
          <a:p>
            <a:pPr indent="0" lvl="0" marL="347345" marR="0" rtl="0" algn="l"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few of the methods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indexOf(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substr(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substring(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toLowerCase()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toUpperCase()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Examples that use a String object</a:t>
            </a:r>
            <a:endParaRPr/>
          </a:p>
          <a:p>
            <a:pPr indent="0" lvl="0" marL="34734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name = "Grace Hopper";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nameUpper = name.toUpperCase();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nameLength = name.length;        // nameLength = 12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index = name.indexOf(" ");       // index = 5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firstName = name.substr(0, index);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83" name="Google Shape;283;p2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284" name="Google Shape;284;p2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285" name="Google Shape;285;p2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Terms related to specific objects</a:t>
            </a:r>
            <a:endParaRPr/>
          </a:p>
        </p:txBody>
      </p:sp>
      <p:sp>
        <p:nvSpPr>
          <p:cNvPr id="291" name="Google Shape;291;p2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global object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document object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Textbox object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Number object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method/function chaining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Date object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String object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constructor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2" name="Google Shape;292;p2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293" name="Google Shape;293;p2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294" name="Google Shape;294;p2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syntax for a function declaration</a:t>
            </a:r>
            <a:endParaRPr/>
          </a:p>
        </p:txBody>
      </p:sp>
      <p:sp>
        <p:nvSpPr>
          <p:cNvPr id="300" name="Google Shape;300;p24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functionName 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    // statements that run when the function is executed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01" name="Google Shape;301;p2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302" name="Google Shape;302;p2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303" name="Google Shape;303;p2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function declaration with no parameters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that doesn’t return a value</a:t>
            </a:r>
            <a:endParaRPr/>
          </a:p>
        </p:txBody>
      </p:sp>
      <p:sp>
        <p:nvSpPr>
          <p:cNvPr id="309" name="Google Shape;309;p25"/>
          <p:cNvSpPr txBox="1"/>
          <p:nvPr>
            <p:ph idx="1" type="body"/>
          </p:nvPr>
        </p:nvSpPr>
        <p:spPr>
          <a:xfrm>
            <a:off x="838200" y="12192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function showYear()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const today = new Date();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alert( "The year is " + today.getFullYear() 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call the function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showYear();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10" name="Google Shape;310;p2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311" name="Google Shape;311;p2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312" name="Google Shape;312;p2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function declaration with one parameter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that returns a DOM element </a:t>
            </a:r>
            <a:endParaRPr/>
          </a:p>
        </p:txBody>
      </p:sp>
      <p:sp>
        <p:nvSpPr>
          <p:cNvPr id="318" name="Google Shape;318;p26"/>
          <p:cNvSpPr txBox="1"/>
          <p:nvPr>
            <p:ph idx="1" type="body"/>
          </p:nvPr>
        </p:nvSpPr>
        <p:spPr>
          <a:xfrm>
            <a:off x="838200" y="12192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$(selector)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document.querySelector(selector);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call the function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email1 = 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$("#email_1").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19" name="Google Shape;319;p2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320" name="Google Shape;320;p2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321" name="Google Shape;321;p2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function declaration with two parameters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that returns a value</a:t>
            </a:r>
            <a:endParaRPr/>
          </a:p>
        </p:txBody>
      </p:sp>
      <p:sp>
        <p:nvSpPr>
          <p:cNvPr id="327" name="Google Shape;327;p27"/>
          <p:cNvSpPr txBox="1"/>
          <p:nvPr>
            <p:ph idx="1" type="body"/>
          </p:nvPr>
        </p:nvSpPr>
        <p:spPr>
          <a:xfrm>
            <a:off x="838200" y="12192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function calculateTax(subtotal, taxRate)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const tax = subtotal * taxRate;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return tax.toFixed(2);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call the function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subtotal = 85.00;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taxRate = 0.05;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salesTax = calculateTax(subtotal, taxRate);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alert(salesTax);                        // displays 4.25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28" name="Google Shape;328;p2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329" name="Google Shape;329;p2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330" name="Google Shape;330;p2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syntax for a function expression</a:t>
            </a:r>
            <a:endParaRPr/>
          </a:p>
        </p:txBody>
      </p:sp>
      <p:sp>
        <p:nvSpPr>
          <p:cNvPr id="336" name="Google Shape;336;p28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b="1" i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constantName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= function (</a:t>
            </a:r>
            <a:r>
              <a:rPr b="1" i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highlight>
                <a:srgbClr val="FFFF00"/>
              </a:highlight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// 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statements that run when the function is executed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37" name="Google Shape;337;p2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338" name="Google Shape;338;p2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339" name="Google Shape;339;p2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function expression with no parameters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that doesn’t return a value</a:t>
            </a:r>
            <a:endParaRPr/>
          </a:p>
        </p:txBody>
      </p:sp>
      <p:sp>
        <p:nvSpPr>
          <p:cNvPr id="345" name="Google Shape;345;p29"/>
          <p:cNvSpPr txBox="1"/>
          <p:nvPr>
            <p:ph idx="1" type="body"/>
          </p:nvPr>
        </p:nvSpPr>
        <p:spPr>
          <a:xfrm>
            <a:off x="838200" y="12192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showYear = function ()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const today = new Date();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alert( "The year is " + today.getFullYear() 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call the function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showYear();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46" name="Google Shape;346;p2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347" name="Google Shape;347;p2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348" name="Google Shape;348;p2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Objectives (part 2)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6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toFixed() method of a Number object.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6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way Date objects are created.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6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these methods of a Date object: toDateString(), getFullYear(), getDate(), and getMonth().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6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length property of a string and these methods of a string: indexOf(), substr(), substring(), toLowerCase(), and toUpperCase().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6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creation and use of function declarations, function expressions, and arrow functions.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6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Distinguish between function expressions and arrow functions.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6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Distinguish between global scope, local scope, and block scope.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112" name="Google Shape;112;p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function expression with one parameter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that returns a DOM element </a:t>
            </a:r>
            <a:endParaRPr/>
          </a:p>
        </p:txBody>
      </p:sp>
      <p:sp>
        <p:nvSpPr>
          <p:cNvPr id="354" name="Google Shape;354;p30"/>
          <p:cNvSpPr txBox="1"/>
          <p:nvPr>
            <p:ph idx="1" type="body"/>
          </p:nvPr>
        </p:nvSpPr>
        <p:spPr>
          <a:xfrm>
            <a:off x="838200" y="12192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$ = function (selector)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document.querySelector(selector);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call the function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email1 = 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$("#email_1")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.value;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55" name="Google Shape;355;p3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356" name="Google Shape;356;p3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357" name="Google Shape;357;p3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function expression with two parameters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that returns a value</a:t>
            </a:r>
            <a:endParaRPr/>
          </a:p>
        </p:txBody>
      </p:sp>
      <p:sp>
        <p:nvSpPr>
          <p:cNvPr id="363" name="Google Shape;363;p31"/>
          <p:cNvSpPr txBox="1"/>
          <p:nvPr>
            <p:ph idx="1" type="body"/>
          </p:nvPr>
        </p:nvSpPr>
        <p:spPr>
          <a:xfrm>
            <a:off x="838200" y="12192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calculateTax = function(subtotal, taxRate)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const tax = subtotal * taxRate;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return tax.toFixed(2);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call the function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subtotal = 85.00;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cont taxRate = 0.05;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// call the function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salesTax = calculateTax(subtotal, taxRate);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alert(salesTax);                   // displays 4.25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64" name="Google Shape;364;p3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365" name="Google Shape;365;p3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366" name="Google Shape;366;p3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syntax for an arrow function </a:t>
            </a:r>
            <a:endParaRPr/>
          </a:p>
        </p:txBody>
      </p:sp>
      <p:sp>
        <p:nvSpPr>
          <p:cNvPr id="372" name="Google Shape;372;p32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b="1" i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constantName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i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 =&gt; {</a:t>
            </a:r>
            <a:endParaRPr>
              <a:highlight>
                <a:srgbClr val="FFFF00"/>
              </a:highlight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// 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statements that run when the function is executed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code for a function expression 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calculateTax =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function (subtotal, taxRate)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const tax = subtotal * taxRate;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return tax.toFixed(2);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code rewritten as an arrow function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calculateTax =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(subtotal, taxRate) =&gt; {</a:t>
            </a:r>
            <a:endParaRPr>
              <a:highlight>
                <a:srgbClr val="FFFF00"/>
              </a:highlight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const tax = subtotal * taxRate;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return tax.toFixed(2);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73" name="Google Shape;373;p3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374" name="Google Shape;374;p3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375" name="Google Shape;375;p3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 arrow function with one parameter </a:t>
            </a:r>
            <a:endParaRPr/>
          </a:p>
        </p:txBody>
      </p:sp>
      <p:sp>
        <p:nvSpPr>
          <p:cNvPr id="381" name="Google Shape;381;p33"/>
          <p:cNvSpPr txBox="1"/>
          <p:nvPr>
            <p:ph idx="1" type="body"/>
          </p:nvPr>
        </p:nvSpPr>
        <p:spPr>
          <a:xfrm>
            <a:off x="838200" y="1066800"/>
            <a:ext cx="7391400" cy="50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calculateTax =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subtotal =&gt;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const tax = subtotal * 0.074;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return tax.toFixed(2);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 arrow function with one parameter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that executes one statement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calculateTax =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subtotal =&gt;</a:t>
            </a:r>
            <a:endParaRPr>
              <a:highlight>
                <a:srgbClr val="FFFF00"/>
              </a:highlight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(subtotal * 0.074).toFixed(2);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 arrow function with no parameters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that executes one statement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getCurrentUrl =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() =&gt;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document.location.href; 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call an arrow function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url = getCurrentUrl();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82" name="Google Shape;382;p3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383" name="Google Shape;383;p3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384" name="Google Shape;384;p3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Terms related to functions</a:t>
            </a:r>
            <a:endParaRPr/>
          </a:p>
        </p:txBody>
      </p:sp>
      <p:sp>
        <p:nvSpPr>
          <p:cNvPr id="390" name="Google Shape;390;p34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calling (invoking) a function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function declaration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parameter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argument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passing parameters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return statement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hoisted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function expression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arrow function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arrow operator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1" name="Google Shape;391;p3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392" name="Google Shape;392;p3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393" name="Google Shape;393;p3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Two global variables</a:t>
            </a:r>
            <a:endParaRPr/>
          </a:p>
        </p:txBody>
      </p:sp>
      <p:sp>
        <p:nvSpPr>
          <p:cNvPr id="399" name="Google Shape;399;p35"/>
          <p:cNvSpPr txBox="1"/>
          <p:nvPr>
            <p:ph idx="1" type="body"/>
          </p:nvPr>
        </p:nvSpPr>
        <p:spPr>
          <a:xfrm>
            <a:off x="838200" y="10668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var taxRate = 0.074;    // adds taxRate property to window object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let tax = 0;            // doesn't add anything to window object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alert(window.taxRate);  // displays 0.074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alert(window.tax);      // displays undefined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function that uses the global variables 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const calculateTax = subtotal =&gt;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tax = subtotal * taxRate;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tax = tax.toFixed(2);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calculateTax(100);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alert(tax);          // displays 7.4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3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01" name="Google Shape;401;p3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402" name="Google Shape;402;p3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function that uses local variables and constants </a:t>
            </a:r>
            <a:endParaRPr/>
          </a:p>
        </p:txBody>
      </p:sp>
      <p:sp>
        <p:nvSpPr>
          <p:cNvPr id="408" name="Google Shape;408;p36"/>
          <p:cNvSpPr txBox="1"/>
          <p:nvPr>
            <p:ph idx="1" type="body"/>
          </p:nvPr>
        </p:nvSpPr>
        <p:spPr>
          <a:xfrm>
            <a:off x="838200" y="1066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calculateTax = (subtotal, taxRate) =&gt;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const tax = subtotal * taxRate;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return tax.toFixed(2);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tax = calculateTax(100, 0.074);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alert(tax);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function with two loops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function local()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for(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i = 0; i &lt; 5; i++) {...}    // function scope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alert(i);          // i still in scope - displays 5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for(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j = 0; j &lt; 5; j++) {...}    // block scope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alert(j);          // j not in scope - ReferenceError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09" name="Google Shape;409;p3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10" name="Google Shape;410;p3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411" name="Google Shape;411;p3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Terms related to scope</a:t>
            </a:r>
            <a:endParaRPr/>
          </a:p>
        </p:txBody>
      </p:sp>
      <p:sp>
        <p:nvSpPr>
          <p:cNvPr id="417" name="Google Shape;417;p37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global variable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global constant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local variable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local constant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function scope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block scope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8" name="Google Shape;418;p3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19" name="Google Shape;419;p3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420" name="Google Shape;420;p3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Common events</a:t>
            </a:r>
            <a:endParaRPr/>
          </a:p>
        </p:txBody>
      </p:sp>
      <p:sp>
        <p:nvSpPr>
          <p:cNvPr id="426" name="Google Shape;426;p38"/>
          <p:cNvSpPr txBox="1"/>
          <p:nvPr>
            <p:ph idx="1" type="body"/>
          </p:nvPr>
        </p:nvSpPr>
        <p:spPr>
          <a:xfrm>
            <a:off x="1219200" y="1066800"/>
            <a:ext cx="6336300" cy="5095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Object	Event</a:t>
            </a:r>
            <a:endParaRPr/>
          </a:p>
          <a:p>
            <a:pPr indent="-2400300" lvl="0" marL="24003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load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2400300" lvl="0" marL="24003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DOMContentLoaded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400300" lvl="0" marL="24003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400300" lvl="0" marL="24003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control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focus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2400300" lvl="0" marL="24003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blur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2400300" lvl="0" marL="24003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change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2400300" lvl="0" marL="24003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select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400300" lvl="0" marL="24003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400300" lvl="0" marL="24003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2400300" lvl="0" marL="24003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dblclick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2400300" lvl="0" marL="24003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mouseover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2400300" lvl="0" marL="24003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mousein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2400300" lvl="0" marL="24003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mouseout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3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28" name="Google Shape;428;p3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429" name="Google Shape;429;p3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syntax for the addEventListener() method</a:t>
            </a:r>
            <a:endParaRPr/>
          </a:p>
        </p:txBody>
      </p:sp>
      <p:sp>
        <p:nvSpPr>
          <p:cNvPr id="435" name="Google Shape;435;p39"/>
          <p:cNvSpPr txBox="1"/>
          <p:nvPr>
            <p:ph idx="1" type="body"/>
          </p:nvPr>
        </p:nvSpPr>
        <p:spPr>
          <a:xfrm>
            <a:off x="838200" y="990600"/>
            <a:ext cx="8160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i="1" lang="en-US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eventTarget.addEventListener("eventName",</a:t>
            </a:r>
            <a:r>
              <a:rPr i="1"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eventHandlerFunction</a:t>
            </a:r>
            <a:r>
              <a:rPr i="1" lang="en-US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i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 event handler named joinList</a:t>
            </a:r>
            <a:endParaRPr b="1" sz="24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 joinList = ()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=&gt; {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"T</a:t>
            </a:r>
            <a:r>
              <a:rPr lang="en-US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 statements for the function go here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")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attach the event handler to the click event </a:t>
            </a:r>
            <a:b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of a button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$("#submit_button").addEventListener("click", joinList);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attach the event handler to the double-click event of a text box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$("#text_box_1").addEventListener("dblclick", joinList);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syntax for the removeEventListener() method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i="1" lang="en-US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eventTarget.removeEventListener("eventName",</a:t>
            </a:r>
            <a:r>
              <a:rPr i="1"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eventHandlerFunction);</a:t>
            </a:r>
            <a:endParaRPr i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36" name="Google Shape;436;p3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37" name="Google Shape;437;p3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438" name="Google Shape;438;p3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Objectives (part 3)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13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how to create and attach event handlers, including how to attach an event handler to the DOMContentLoaded event of the document object.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13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currentTarget property and the preventDefault() method of the Event object.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p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121" name="Google Shape;121;p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Code that handles the DOMContentLoaded event</a:t>
            </a:r>
            <a:endParaRPr/>
          </a:p>
        </p:txBody>
      </p:sp>
      <p:sp>
        <p:nvSpPr>
          <p:cNvPr id="444" name="Google Shape;444;p40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Using a </a:t>
            </a:r>
            <a:r>
              <a:rPr b="1" lang="en-US">
                <a:solidFill>
                  <a:srgbClr val="000099"/>
                </a:solidFill>
              </a:rPr>
              <a:t>named function</a:t>
            </a: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as the event handler 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const showMessage = () =&gt;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alert(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"The DOM is ready!"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document.addEventListener("DOMContentLoaded", </a:t>
            </a:r>
            <a:r>
              <a:rPr lang="en-US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showMessage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Using an anonymous function as the event handler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document.addEventListener("DOMContentLoaded", </a:t>
            </a:r>
            <a:r>
              <a:rPr lang="en-US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() =&gt;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alert(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"The DOM is ready!"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Google Shape;445;p4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46" name="Google Shape;446;p4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447" name="Google Shape;447;p4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Code that attaches a click event handler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 a button when the DOM is loaded</a:t>
            </a:r>
            <a:endParaRPr/>
          </a:p>
        </p:txBody>
      </p:sp>
      <p:sp>
        <p:nvSpPr>
          <p:cNvPr id="453" name="Google Shape;453;p41"/>
          <p:cNvSpPr txBox="1"/>
          <p:nvPr>
            <p:ph idx="1" type="body"/>
          </p:nvPr>
        </p:nvSpPr>
        <p:spPr>
          <a:xfrm>
            <a:off x="838200" y="1327825"/>
            <a:ext cx="8396400" cy="47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Using a named function as the event handler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const processEntries = () =&gt;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// code that processes entries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document.addEventListener("DOMContentLoaded", () =&gt;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$("#calculate").addEventListener("click", </a:t>
            </a:r>
            <a:r>
              <a:rPr lang="en-US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processEntries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9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Using an anonymous function as the event handler </a:t>
            </a:r>
            <a:endParaRPr/>
          </a:p>
          <a:p>
            <a:pPr indent="0" lvl="0" marL="3473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document.addEventListener("DOMContentLoaded", () =&gt;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$("#calculate").addEventListener("click", </a:t>
            </a:r>
            <a:r>
              <a:rPr lang="en-US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() =&gt;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  // code that processes entries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4" name="Google Shape;454;p4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55" name="Google Shape;455;p4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456" name="Google Shape;456;p4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property and a method of the Event object</a:t>
            </a:r>
            <a:endParaRPr/>
          </a:p>
        </p:txBody>
      </p:sp>
      <p:sp>
        <p:nvSpPr>
          <p:cNvPr id="462" name="Google Shape;462;p42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Property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currentTarget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9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preventDefault()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63" name="Google Shape;463;p4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64" name="Google Shape;464;p4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465" name="Google Shape;465;p4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3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Common HTML elements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that have default actions for the click event</a:t>
            </a:r>
            <a:endParaRPr/>
          </a:p>
        </p:txBody>
      </p:sp>
      <p:sp>
        <p:nvSpPr>
          <p:cNvPr id="471" name="Google Shape;471;p43"/>
          <p:cNvSpPr txBox="1"/>
          <p:nvPr>
            <p:ph idx="1" type="body"/>
          </p:nvPr>
        </p:nvSpPr>
        <p:spPr>
          <a:xfrm>
            <a:off x="1219200" y="1407075"/>
            <a:ext cx="7447800" cy="3996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Element	Default action for the click event</a:t>
            </a:r>
            <a:endParaRPr/>
          </a:p>
          <a:p>
            <a:pPr indent="-1485900" lvl="0" marL="14859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&lt;a&gt;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the page or image in the href attribute.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0" lvl="0" marL="14859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&lt;input&gt;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 the form if the type attribute is set to </a:t>
            </a: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0" lvl="0" marL="14859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&lt;input&gt;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the form if the type attribute is set to </a:t>
            </a: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0" lvl="0" marL="14859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&lt;button&gt;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 the form if the type attribute is set to </a:t>
            </a: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0" lvl="0" marL="14859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&lt;button&gt;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the form if the type attribute is set to </a:t>
            </a: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reset.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72" name="Google Shape;472;p4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73" name="Google Shape;473;p4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474" name="Google Shape;474;p4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 HTML form with a text box and a submit button</a:t>
            </a:r>
            <a:endParaRPr/>
          </a:p>
        </p:txBody>
      </p:sp>
      <p:sp>
        <p:nvSpPr>
          <p:cNvPr id="480" name="Google Shape;480;p44"/>
          <p:cNvSpPr txBox="1"/>
          <p:nvPr>
            <p:ph idx="1" type="body"/>
          </p:nvPr>
        </p:nvSpPr>
        <p:spPr>
          <a:xfrm>
            <a:off x="838200" y="1066800"/>
            <a:ext cx="7758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&lt;form action="join.html" method="get"&gt;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&lt;input type="text" id="email_1" name="email_1"&gt;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&lt;input type="submit" id="join_list"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value="Join List"&gt;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&lt;/form&gt;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81" name="Google Shape;481;p4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82" name="Google Shape;482;p4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483" name="Google Shape;483;p4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 event handler for the click event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of the submit button</a:t>
            </a:r>
            <a:endParaRPr/>
          </a:p>
        </p:txBody>
      </p:sp>
      <p:sp>
        <p:nvSpPr>
          <p:cNvPr id="489" name="Google Shape;489;p45"/>
          <p:cNvSpPr txBox="1"/>
          <p:nvPr>
            <p:ph idx="1" type="body"/>
          </p:nvPr>
        </p:nvSpPr>
        <p:spPr>
          <a:xfrm>
            <a:off x="838200" y="12192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const joinList = </a:t>
            </a:r>
            <a:r>
              <a:rPr lang="en-US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evt =&gt;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if (document.querySelector("#email_1").value == "") {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  // notify user of error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  alert("Email is required.");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  // don't allow form to be submitted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evt.preventDefault()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;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document.addEventListener("DOMContentLoaded", () =&gt;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$("#join_list").addEventListener("click", joinList);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4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91" name="Google Shape;491;p4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492" name="Google Shape;492;p4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Terms related to events</a:t>
            </a:r>
            <a:endParaRPr/>
          </a:p>
        </p:txBody>
      </p:sp>
      <p:sp>
        <p:nvSpPr>
          <p:cNvPr id="498" name="Google Shape;498;p46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event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event handler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attach an event handler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anonymous function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default action for an event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9" name="Google Shape;499;p4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500" name="Google Shape;500;p4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01" name="Google Shape;501;p4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Miles Per Gallon application in a browser</a:t>
            </a:r>
            <a:endParaRPr/>
          </a:p>
        </p:txBody>
      </p:sp>
      <p:pic>
        <p:nvPicPr>
          <p:cNvPr descr="Refer to page 149 in textbook" id="507" name="Google Shape;507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804" y="1139747"/>
            <a:ext cx="6328196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509" name="Google Shape;509;p4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10" name="Google Shape;510;p4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the MPG application (part 1)</a:t>
            </a:r>
            <a:endParaRPr/>
          </a:p>
        </p:txBody>
      </p:sp>
      <p:sp>
        <p:nvSpPr>
          <p:cNvPr id="516" name="Google Shape;516;p48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&lt;meta name="viewport"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content="width=device-width, initial-scale=1"&gt;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&lt;title&gt;Miles Per Gallon Calculator&lt;/title&gt;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&lt;link rel="stylesheet" href="mpg.css"&gt;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&lt;main&gt;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&lt;h1&gt;The Miles Per Gallon Calculator&lt;/h1&gt;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&lt;label for="miles"&gt;Miles Driven:&lt;/label&gt;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&lt;input type="text" id="miles"&gt;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&lt;/div&gt;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&lt;label for="gallons"&gt;Gallons of Gas Used: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&lt;/label&gt;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&lt;input type="text" id="gallons"&gt;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&lt;/div&gt;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517" name="Google Shape;517;p4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518" name="Google Shape;518;p4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19" name="Google Shape;519;p4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the MPG application (part 2)</a:t>
            </a:r>
            <a:endParaRPr/>
          </a:p>
        </p:txBody>
      </p:sp>
      <p:sp>
        <p:nvSpPr>
          <p:cNvPr id="525" name="Google Shape;525;p49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0" lvl="0" marL="1203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	&lt;div&gt;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&lt;label for="mpg"&gt;Miles Per Gallon:&lt;/label&gt;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&lt;input type="text" id="mpg"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disabled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&lt;/div&gt;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&lt;label&gt;&amp;nbsp;&lt;/label&gt;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&lt;input type="button" id="calculate"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 value="Calculate MPG"&gt;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&lt;/div&gt;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&lt;/main&gt;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&lt;script src="mpg.js"&gt;&lt;/script&gt;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400"/>
          </a:p>
        </p:txBody>
      </p:sp>
      <p:sp>
        <p:nvSpPr>
          <p:cNvPr id="526" name="Google Shape;526;p4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527" name="Google Shape;527;p4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28" name="Google Shape;528;p4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74975" y="605850"/>
            <a:ext cx="765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Some of the host objects in a browser environment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219200" y="1295400"/>
            <a:ext cx="6248400" cy="342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85900" lvl="0" marL="148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Object	Description</a:t>
            </a:r>
            <a:endParaRPr/>
          </a:p>
          <a:p>
            <a:pPr indent="-1485900" lvl="0" marL="14859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b="1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Represents the open browser window. This is the </a:t>
            </a:r>
            <a:r>
              <a:rPr i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object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JavaScript.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0" lvl="0" marL="14859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Represents the HTML document in the browser window. Allows you to work with the Document Object Model (DOM).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0" lvl="0" marL="14859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navigator</a:t>
            </a:r>
            <a:r>
              <a:rPr b="1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information about the browser.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0" lvl="0" marL="14859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history</a:t>
            </a:r>
            <a:r>
              <a:rPr b="1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the URLs that a user has visited in the browser.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130" name="Google Shape;130;p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JavaScript for the MPG application (part 1)</a:t>
            </a:r>
            <a:endParaRPr/>
          </a:p>
        </p:txBody>
      </p:sp>
      <p:sp>
        <p:nvSpPr>
          <p:cNvPr id="534" name="Google Shape;534;p50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"use strict";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$ = selector =&gt; document.querySelector(selector);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getErrorMsg = lbl =&gt;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`${lbl} must be a valid number greater than zero.`;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focusAndSelect = selector =&gt;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const elem = $(selector);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elem.focus();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elem.select();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processEntries = () =&gt;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const miles = parseFloat($("#miles").value);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const gallons = parseFloat($("#gallons").value);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if (isNaN(miles) || miles &lt;= 0)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alert(getErrorMsg("Miles driven"));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focusAndSelect("#miles");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535" name="Google Shape;535;p5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536" name="Google Shape;536;p5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37" name="Google Shape;537;p5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JavaScript for the MPG application (part 2)</a:t>
            </a:r>
            <a:endParaRPr/>
          </a:p>
        </p:txBody>
      </p:sp>
      <p:sp>
        <p:nvSpPr>
          <p:cNvPr id="543" name="Google Shape;543;p51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1175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	} else if (isNaN(gallons) || gallons &lt;= 0)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alert(getErrorMsg("Gallons of gas used"));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focusAndSelect("#gallons");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$("#mpg").value = (miles / gallons).toFixed(2);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document.addEventListener("DOMContentLoaded", () =&gt;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$("#calculate").addEventListener(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"click", processEntries);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$("#miles").focus();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/>
          </a:p>
        </p:txBody>
      </p:sp>
      <p:sp>
        <p:nvSpPr>
          <p:cNvPr id="544" name="Google Shape;544;p5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545" name="Google Shape;545;p5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46" name="Google Shape;546;p5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Email List application in a web browser</a:t>
            </a:r>
            <a:endParaRPr/>
          </a:p>
        </p:txBody>
      </p:sp>
      <p:pic>
        <p:nvPicPr>
          <p:cNvPr descr="Refer to page 153 in textbook" id="552" name="Google Shape;552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156961"/>
            <a:ext cx="6145301" cy="2292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fer to page 153 in textbook" id="553" name="Google Shape;553;p52"/>
          <p:cNvPicPr preferRelativeResize="0"/>
          <p:nvPr>
            <p:ph idx="3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7829" y="3269826"/>
            <a:ext cx="4151736" cy="1579001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5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555" name="Google Shape;555;p5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56" name="Google Shape;556;p5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C4,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the Email List application (part 1)</a:t>
            </a:r>
            <a:endParaRPr/>
          </a:p>
        </p:txBody>
      </p:sp>
      <p:sp>
        <p:nvSpPr>
          <p:cNvPr id="562" name="Google Shape;562;p53"/>
          <p:cNvSpPr txBox="1"/>
          <p:nvPr>
            <p:ph idx="1" type="body"/>
          </p:nvPr>
        </p:nvSpPr>
        <p:spPr>
          <a:xfrm>
            <a:off x="838200" y="979025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&lt;meta name="viewport"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content="width=device-width, initial-scale=1"&gt;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&lt;title&gt;Join Email List&lt;/title&gt;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&lt;link rel="stylesheet" href="email_list.css"&gt;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&lt;main&gt;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&lt;h1&gt;Please join our email list&lt;/h1&gt;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&lt;form id="email_form" name="email_form"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action="join.html" method="get"&gt;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&lt;div&gt;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&lt;label for="email_1"&gt;Email Address: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&lt;/label&gt;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&lt;input type="text" id="email_1"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     name="email_1"&gt;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&lt;/div&gt;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&lt;div&gt;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&lt;label for="email_2"&gt;Re-enter Email Address: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&lt;/label&gt;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&lt;input type="text" id="email_2" name="email_2"&gt;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&lt;/div&gt;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563" name="Google Shape;563;p5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564" name="Google Shape;564;p5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65" name="Google Shape;565;p5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the Email List application (part 2)</a:t>
            </a:r>
            <a:endParaRPr/>
          </a:p>
        </p:txBody>
      </p:sp>
      <p:sp>
        <p:nvSpPr>
          <p:cNvPr id="571" name="Google Shape;571;p54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6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		&lt;div&gt;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&lt;label for="first_name"&gt;First Name:&lt;/label&gt;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&lt;input type="text" id="first_name"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     name="first_name"&gt;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&lt;/div&gt;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&lt;div&gt;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&lt;label&gt;&amp;nbsp;&lt;/label&gt;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&lt;input type="submit" id="join_list"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     value="Join our List"&gt;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&lt;input type="button" id="clear_form"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     value="Clear form"&gt;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&lt;/div&gt;  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&lt;/form&gt;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&lt;/main&gt;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&lt;script src="email_list.js"&gt;&lt;/script&gt;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400"/>
          </a:p>
        </p:txBody>
      </p:sp>
      <p:sp>
        <p:nvSpPr>
          <p:cNvPr id="572" name="Google Shape;572;p5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573" name="Google Shape;573;p5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74" name="Google Shape;574;p5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JavaScript for the Email List app (part 1)</a:t>
            </a:r>
            <a:endParaRPr/>
          </a:p>
        </p:txBody>
      </p:sp>
      <p:sp>
        <p:nvSpPr>
          <p:cNvPr id="580" name="Google Shape;580;p55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const $ = selector =&gt; document.querySelector(selector);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document.addEventListener("DOMContentLoaded"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, () =&gt;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$("#join_list").addEventListener("click"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, evt =&gt;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// get values user entered in textboxes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const email1 = $("#email_1").value;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const email2 = $("#email_2").value;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const firstName = $("#first_name").value;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// create an error message and set it to an empty string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let errorMessage = "";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// check user entries – add to error message if invalid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if (email1 == "") {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errorMessage += "First email is required.\n";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if (email2 == "") {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errorMessage += "Second email is required.\n";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if (email1 != email2) {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errorMessage += "Both emails must match.\n";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581" name="Google Shape;581;p5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582" name="Google Shape;582;p5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83" name="Google Shape;583;p5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JavaScript for the Email List app (part 2)</a:t>
            </a:r>
            <a:endParaRPr/>
          </a:p>
        </p:txBody>
      </p:sp>
      <p:sp>
        <p:nvSpPr>
          <p:cNvPr id="589" name="Google Shape;589;p56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60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	       if (firstName == "")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errorMessage += "First name is required.\n";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// prevent form submission if there’s an error message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if (errorMessage != "") {      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alert(errorMessage);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evt.preventDefault();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$("#clear_form").addEventListener("click"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, () =&gt;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$("#email_1").value = "";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$("#email_2").value = "";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$("#first_name").value = "";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$("#email_1").focus();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$("#email_1").focus();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/>
          </a:p>
        </p:txBody>
      </p:sp>
      <p:sp>
        <p:nvSpPr>
          <p:cNvPr id="590" name="Google Shape;590;p5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591" name="Google Shape;591;p5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92" name="Google Shape;592;p5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Some of the JavaScript native objects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914400" y="1143000"/>
            <a:ext cx="7620000" cy="457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57300" lvl="0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Object	Description</a:t>
            </a:r>
            <a:endParaRPr/>
          </a:p>
          <a:p>
            <a:pPr indent="-1257300" lvl="0" marL="12573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base object that all other JavaScript objects inherit.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57300" lvl="0" marL="12573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An object that stores a collection of data.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57300" lvl="0" marL="12573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that stores a date.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57300" lvl="0" marL="12573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that stores a predefined collection of JavaScript statements.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57300" lvl="0" marL="12573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wrapper object for working with the primitive number data type.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57300" lvl="0" marL="12573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wrapper object for working with the primitive string data type.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57300" lvl="0" marL="12573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wrapper object for working with the primitive boolean data type.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57300" lvl="0" marL="12573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utility object with static methods for working with numbers.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38" name="Google Shape;138;p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139" name="Google Shape;139;p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140" name="Google Shape;140;p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a Number object wraps a primitive number</a:t>
            </a:r>
            <a:endParaRPr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statement that creates a number variable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const pi = 3.14159; // pi is a primitive number data type</a:t>
            </a:r>
            <a:endParaRPr/>
          </a:p>
          <a:p>
            <a:pPr indent="0" lvl="0" marL="347345" marR="0" rtl="0" algn="l"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statement that uses a method of the Number object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alert(pi.toFixed(2));    // JavaScript converts pi to a Number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       // object so it can call its toFixed()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       // method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47" name="Google Shape;147;p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148" name="Google Shape;148;p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Terms related to objects</a:t>
            </a:r>
            <a:endParaRPr/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property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host object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native object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wrapper object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utility object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6" name="Google Shape;156;p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157" name="Google Shape;157;p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Another method of the window object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that displays a dialog box</a:t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812800" y="1215158"/>
            <a:ext cx="7645400" cy="2213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confirm(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use a dialog box to confirm an operation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confirmDelete =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confirm("Are you sure you want to delete this item?");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if (confirmDelete)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// code that deletes the item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dialog box that’s displayed</a:t>
            </a:r>
            <a:endParaRPr b="1" sz="24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descr="Refer to page 127 in textbook" id="165" name="Google Shape;165;p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4123806"/>
            <a:ext cx="5432007" cy="15911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167" name="Google Shape;167;p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C4,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2020-08-12T18:04:38Z</dcterms:created>
  <dc:creator>Bethany Cabrera</dc:creator>
</cp:coreProperties>
</file>