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7010400" cy="9296400"/>
  <p:embeddedFontLst>
    <p:embeddedFont>
      <p:font typeface="Arial Narrow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4" roundtripDataSignature="AMtx7mjj0mKgwbL8agXFCR6MmxQgaYY6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ArialNarrow-boldItalic.fntdata"/><Relationship Id="rId72" Type="http://schemas.openxmlformats.org/officeDocument/2006/relationships/font" Target="fonts/ArialNarrow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ArialNarrow-bold.fntdata"/><Relationship Id="rId70" Type="http://schemas.openxmlformats.org/officeDocument/2006/relationships/font" Target="fonts/ArialNarrow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number Layout">
  <p:cSld name="Chapter number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6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" type="body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layout">
  <p:cSld name="Text_Image_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5"/>
          <p:cNvSpPr txBox="1"/>
          <p:nvPr>
            <p:ph idx="1" type="body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75"/>
          <p:cNvSpPr txBox="1"/>
          <p:nvPr>
            <p:ph idx="2" type="body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7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Text_layout">
  <p:cSld name="Text_Image_Text_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6"/>
          <p:cNvSpPr txBox="1"/>
          <p:nvPr>
            <p:ph idx="1" type="body"/>
          </p:nvPr>
        </p:nvSpPr>
        <p:spPr>
          <a:xfrm>
            <a:off x="812800" y="1062758"/>
            <a:ext cx="7391400" cy="175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76"/>
          <p:cNvSpPr txBox="1"/>
          <p:nvPr>
            <p:ph idx="2" type="body"/>
          </p:nvPr>
        </p:nvSpPr>
        <p:spPr>
          <a:xfrm>
            <a:off x="812800" y="2895600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76"/>
          <p:cNvSpPr txBox="1"/>
          <p:nvPr>
            <p:ph idx="3" type="body"/>
          </p:nvPr>
        </p:nvSpPr>
        <p:spPr>
          <a:xfrm>
            <a:off x="812800" y="4605202"/>
            <a:ext cx="7391400" cy="141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7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layout Layout">
  <p:cSld name="Text_layout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6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layout Layout">
  <p:cSld name="Image_layout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body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sole_layout Layout">
  <p:cSld name="Console_layout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Text_image_layout">
  <p:cSld name="Text_Image_Text_image_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" type="body"/>
          </p:nvPr>
        </p:nvSpPr>
        <p:spPr>
          <a:xfrm>
            <a:off x="812800" y="1062758"/>
            <a:ext cx="7391400" cy="842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2" type="body"/>
          </p:nvPr>
        </p:nvSpPr>
        <p:spPr>
          <a:xfrm>
            <a:off x="812800" y="19812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70"/>
          <p:cNvSpPr txBox="1"/>
          <p:nvPr>
            <p:ph idx="3" type="body"/>
          </p:nvPr>
        </p:nvSpPr>
        <p:spPr>
          <a:xfrm>
            <a:off x="812800" y="3272558"/>
            <a:ext cx="7391400" cy="842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7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" name="Google Shape;49;p70"/>
          <p:cNvSpPr txBox="1"/>
          <p:nvPr>
            <p:ph idx="4" type="body"/>
          </p:nvPr>
        </p:nvSpPr>
        <p:spPr>
          <a:xfrm>
            <a:off x="812800" y="42672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layout Layout">
  <p:cSld name="Text_Console_layout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" type="body"/>
          </p:nvPr>
        </p:nvSpPr>
        <p:spPr>
          <a:xfrm>
            <a:off x="838200" y="1066800"/>
            <a:ext cx="73914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3" name="Google Shape;53;p71"/>
          <p:cNvSpPr txBox="1"/>
          <p:nvPr>
            <p:ph idx="2" type="body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7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Text_Console_layout Layout">
  <p:cSld name="Text_Console_Text_Console_layout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" type="body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72"/>
          <p:cNvSpPr txBox="1"/>
          <p:nvPr>
            <p:ph idx="2" type="body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72"/>
          <p:cNvSpPr txBox="1"/>
          <p:nvPr>
            <p:ph idx="3" type="body"/>
          </p:nvPr>
        </p:nvSpPr>
        <p:spPr>
          <a:xfrm>
            <a:off x="838200" y="3347534"/>
            <a:ext cx="7391400" cy="1496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72"/>
          <p:cNvSpPr txBox="1"/>
          <p:nvPr>
            <p:ph idx="4" type="body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7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Text_layout">
  <p:cSld name="Image_Text_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3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73"/>
          <p:cNvSpPr txBox="1"/>
          <p:nvPr>
            <p:ph idx="2" type="body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0" name="Google Shape;70;p7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Image_layout">
  <p:cSld name="Image_Image_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4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74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74"/>
          <p:cNvSpPr txBox="1"/>
          <p:nvPr>
            <p:ph idx="3" type="body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7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6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6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</a:t>
            </a:r>
            <a:endParaRPr/>
          </a:p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How to script the DOM with JavaScript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03" name="Google Shape;103;p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text of the span element’s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first child element</a:t>
            </a:r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span.firstChild.textContent = "Hurry 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console.log(span.textContent);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displays Hurry Back!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text of the span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span.textContent = "Hi";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replaces all child elements with a text node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console.log(span.textContent);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displays "Hi"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83" name="Google Shape;183;p1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84" name="Google Shape;184;p1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methods of the Document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Element interfaces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querySelector(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querySelectorAll(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methods of the Element interface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hasAttribute(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getAttribute(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setAttribute(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removeAttribute(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92" name="Google Shape;192;p1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93" name="Google Shape;193;p1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create an array of all &lt;a&gt; tags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a document</a:t>
            </a:r>
            <a:endParaRPr/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links = document.querySelectorAll("a");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01" name="Google Shape;201;p1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02" name="Google Shape;202;p1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03" name="Google Shape;203;p1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HTML ul element</a:t>
            </a:r>
            <a:endParaRPr/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&lt;ul id="image_list"&gt;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&lt;li&gt;&lt;img src="images/lion.png"&gt;&lt;/li&gt;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&lt;li&gt;&lt;img src="images/tiger.png"&gt;&lt;/li&gt;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an array of all li elements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within the ul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list = document.querySelector("#image_list");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items = list.querySelectorAll("li");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10" name="Google Shape;210;p1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11" name="Google Shape;211;p1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12" name="Google Shape;212;p1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test for and get an attribute</a:t>
            </a:r>
            <a:endParaRPr/>
          </a:p>
        </p:txBody>
      </p:sp>
      <p:sp>
        <p:nvSpPr>
          <p:cNvPr id="218" name="Google Shape;218;p1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 list.hasAttribute("class") 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classAttribute = list.getAttribute("class"));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an attribute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list.setAttribute("class", "open");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remove an attribute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list.removeAttribute("class");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19" name="Google Shape;219;p1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20" name="Google Shape;220;p1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URL for the DOM HTML specification</a:t>
            </a:r>
            <a:endParaRPr/>
          </a:p>
        </p:txBody>
      </p:sp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u="sng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www.w3.org/TR/DOM-Level-2-HTML/html.html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1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29" name="Google Shape;229;p1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Typical properties available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the DOM HTML specification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1172900" y="1207625"/>
            <a:ext cx="7056700" cy="47359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8013" lvl="0" marL="31480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Element	Property	Attribute	</a:t>
            </a:r>
            <a:endParaRPr/>
          </a:p>
          <a:p>
            <a:pPr indent="-3148013" lvl="0" marL="3148013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 attribute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3" lvl="0" marL="3148013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title attribute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3" lvl="0" marL="3148013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attribute. To set multiple class names, separate the names with spaces.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3" lvl="0" marL="3148013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of the tag, like div, h1, h2, a, or img.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3" lvl="0" marL="3148013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b="1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href attribute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3" lvl="0" marL="3148013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1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src attribute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3" lvl="0" marL="3148013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alt attribute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3" lvl="0" marL="3148013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-US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disabled</a:t>
            </a:r>
            <a:r>
              <a:rPr b="1"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disabled attribute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38" name="Google Shape;238;p1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39" name="Google Shape;239;p1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the DOM HTML specification can simplify your code</a:t>
            </a:r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and set an img tag src attribute </a:t>
            </a:r>
            <a:b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the DOM core specification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imageElement = $("#image");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alert(imageElement.getAttribute(src));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imageElement.setAttribute(src, "lion.jpg");</a:t>
            </a:r>
            <a:endParaRPr/>
          </a:p>
          <a:p>
            <a:pPr indent="0" lvl="0" marL="347345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and set the same attribute </a:t>
            </a:r>
            <a:b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the DOM HTML specification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alert(imageElement.src);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imageElement.src = "lion.jpg";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46" name="Google Shape;246;p1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47" name="Google Shape;247;p1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48" name="Google Shape;248;p1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Other examples of using the DOM HTML specification (part 1)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the id attribute of the first element in an array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links = document.querySelectorAll("a");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firstLinkId = links[0].id);</a:t>
            </a:r>
            <a:endParaRPr/>
          </a:p>
          <a:p>
            <a:pPr indent="0" lvl="0" marL="347345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the href attribute of an &lt;a&gt;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target = $("#first_link").href;</a:t>
            </a:r>
            <a:endParaRPr/>
          </a:p>
          <a:p>
            <a:pPr indent="0" lvl="0" marL="347345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and get the class attribute of an element </a:t>
            </a:r>
            <a:b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two class names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$("div").className = "open plus";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classNames = $("div").className;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55" name="Google Shape;255;p1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56" name="Google Shape;256;p1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Other examples of using the DOM HTML specification (part 2)</a:t>
            </a:r>
            <a:endParaRPr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838200" y="1219200"/>
            <a:ext cx="7467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the tag attribute of the first element in an array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links = document.querySelectorAll("a");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tagName = links[0].tagName;       // tagName = "a"</a:t>
            </a:r>
            <a:endParaRPr/>
          </a:p>
          <a:p>
            <a:pPr indent="0" lvl="0" marL="347345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disable and enable an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$("#btnPlay").disabled = true;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$("#btnPlay").disabled = false;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64" name="Google Shape;264;p1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65" name="Google Shape;265;p1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66" name="Google Shape;266;p1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(part 1)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838200" y="99735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Applied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Develop DOM scripting applications that work with forms and controls, including applications that add nodes to the DOM.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Chrome’s developer tools to view the changes that JavaScript has made to the DOM.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Knowledge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the DOM in JavaScript applications.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properties of the Node interface for the DOM: parentNode, childNodes, firstChild, lastChild, nextElementSibling, nodeValue, and textContent.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methods of the Document interface for the DOM: querySelector() and querySelectorAll().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methods of the Element interface for the DOM: hasAttribute(), getAttribute(), setAttribute(), and removeAttribute().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346425" y="6338475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Another property of the Element interface</a:t>
            </a:r>
            <a:endParaRPr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properties of the DOMTokenList object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methods of the DOMTokenList object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contains(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replace(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oldName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newName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toggle(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73" name="Google Shape;273;p2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74" name="Google Shape;274;p2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HTML label element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&lt;h2 class="first"&gt;Welcome to our website!&lt;/h2&gt;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an Element object for the label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hdg2 = document.querySelector("h2");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add a CSS class to the Element object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hdg2.classList.add("blue");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replace a CSS class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another CSS class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hdg2.classList.replace("blue", "red");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remove a CSS class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hdg2.classList.remove("red");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82" name="Google Shape;282;p2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83" name="Google Shape;283;p2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toggle a CSS class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hdg2.classList.toggle("blue");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hdg2.classList.toggle("blue");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hdg2.classList.toggle("blue");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check for a CSS class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(hdg2.classList.contains("blue"))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hdg2.classList.add("bold");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91" name="Google Shape;291;p2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Terms</a:t>
            </a:r>
            <a:endParaRPr/>
          </a:p>
        </p:txBody>
      </p:sp>
      <p:sp>
        <p:nvSpPr>
          <p:cNvPr id="299" name="Google Shape;299;p2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Document Object Module (DOM)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DOM Core specification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DOM scripting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DOM HTML specification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01" name="Google Shape;301;p2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02" name="Google Shape;302;p2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FAQs application in a browser</a:t>
            </a:r>
            <a:endParaRPr/>
          </a:p>
        </p:txBody>
      </p:sp>
      <p:pic>
        <p:nvPicPr>
          <p:cNvPr descr="Refer to page 193 in textbook" id="308" name="Google Shape;30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334" y="1066800"/>
            <a:ext cx="6206266" cy="190821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10" name="Google Shape;310;p2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FAQs application (part 1)</a:t>
            </a:r>
            <a:endParaRPr/>
          </a:p>
        </p:txBody>
      </p:sp>
      <p:sp>
        <p:nvSpPr>
          <p:cNvPr id="317" name="Google Shape;317;p25"/>
          <p:cNvSpPr txBox="1"/>
          <p:nvPr>
            <p:ph idx="1" type="body"/>
          </p:nvPr>
        </p:nvSpPr>
        <p:spPr>
          <a:xfrm>
            <a:off x="838200" y="9906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&lt;main id="faqs"&gt;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&lt;h1&gt;jQuery FAQs&lt;/h1&gt;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&lt;h2&gt;&lt;a href="#"&gt;What is jQuery?&lt;/a&gt;&lt;/h2&gt;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&lt;p&gt;jQuery is a library of the JavaScript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functions that you're most likely to need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as you develop websites.&lt;/p&gt;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&lt;h2&gt;&lt;a href="#"&gt;Why use jQuery?&lt;/a&gt;&lt;/h2&gt;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&lt;p&gt;Three reasons:&lt;/p&gt;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&lt;ul&gt;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&lt;li&gt;It's free.&lt;/li&gt;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&lt;li&gt;It lets you get more done in less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time.&lt;/li&gt;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&lt;li&gt;It's cross-browser compatible.&lt;/li&gt;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&lt;/ul&gt;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8" name="Google Shape;318;p2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19" name="Google Shape;319;p2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20" name="Google Shape;320;p2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FAQs application (part 2)</a:t>
            </a:r>
            <a:endParaRPr/>
          </a:p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73138" lvl="0" marL="1319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&lt;h2&gt;&lt;a href="#"&gt;Which is harder to learn: jQuery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or JavaScript?&lt;/a&gt;&lt;/h2&gt;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&lt;p&gt;For many things, jQuery is easier to learn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than JavaScript. But remember that jQuery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is JavaScript.&lt;/p&gt;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&lt;/main&gt;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&lt;script src="faqs.js"&gt;&lt;/script&gt;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27" name="Google Shape;327;p2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28" name="Google Shape;328;p2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FAQs application</a:t>
            </a:r>
            <a:endParaRPr/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color: black;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text-decoration: none;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a:focus, a:hover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color: blue;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h2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cursor: pointer;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background: url(images/plus.png) no-repeat left center;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h2.minus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background: url(images/minus.png) no-repeat left center;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div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display: none;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div.open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display: block;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36" name="Google Shape;336;p2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37" name="Google Shape;337;p2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38" name="Google Shape;338;p2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FAQs application (part 1)</a:t>
            </a:r>
            <a:endParaRPr/>
          </a:p>
        </p:txBody>
      </p:sp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the event handler for the click event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// of each h2 element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toggle = evt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get the clicked h2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h2Element = evt.currentTarget;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get h2's sibling div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divElement = h2Element.nextElementSibling;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h2Element.classList.toggle("minus");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divElement.classList.toggle("open");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cancel default action of h2's child &lt;a&gt;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evt.preventDefault();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45" name="Google Shape;345;p2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46" name="Google Shape;346;p2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47" name="Google Shape;347;p2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FAQs application (part 2)</a:t>
            </a:r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document.addEventListener("DOMContentLoaded",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get the h2 tags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const h2Elements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document.querySelectorAll("#faqs h2");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attach event handler for each h2 tag	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for (let h2Element of h2Elements)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h2Element.addEventListener("click", toggle);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set focus on first h2 tag's &lt;a&gt; tag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h2Elements[0].firstChild.focus();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54" name="Google Shape;354;p2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55" name="Google Shape;355;p2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56" name="Google Shape;356;p2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(part 2)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5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Explain how the DOM HTML specification can simplify coding when compared to the DOM Core specification.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5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how to use the classList property of the Element interface.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5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a form that has a submit button and a reset button.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5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Textbox, Textarea, Select, Radio, and Checkbox objects.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5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methods for working with forms and controls: submit(), reset(), focus(), blur(), and select().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5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events for working with controls: focus, blur, click, dblclick, change, and select.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5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process of using the appendChild() and insertBefore() methods of the Node interface to add nodes to the DOM.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21" name="Google Shape;121;p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form in a web browser</a:t>
            </a:r>
            <a:endParaRPr/>
          </a:p>
        </p:txBody>
      </p:sp>
      <p:pic>
        <p:nvPicPr>
          <p:cNvPr descr="Refer to page 197 in textbook" id="362" name="Google Shape;36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306" y="1097151"/>
            <a:ext cx="5980694" cy="14936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64" name="Google Shape;364;p3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form</a:t>
            </a:r>
            <a:endParaRPr/>
          </a:p>
        </p:txBody>
      </p:sp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 id="email_form" name="email_form"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action="join.php" method="get"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&lt;label for="email_address"&gt;Email Address:&lt;/label&gt;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&lt;input type="text"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id="email_address"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name="email_address"&gt;&lt;br&gt;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&lt;label for="first_name"&gt;First Name:&lt;/label&gt;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&lt;input type="text"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id="first_name"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name="first_name"&gt;&lt;br&gt;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&lt;label&gt;&amp;nbsp;&lt;/label&gt;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&lt;input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type="submit"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id="join_list"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value="Join our List"&gt;&lt;br&gt;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72" name="Google Shape;372;p3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73" name="Google Shape;373;p3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74" name="Google Shape;374;p3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URL that’s sent when the form is submitted with the “get” method</a:t>
            </a:r>
            <a:endParaRPr/>
          </a:p>
        </p:txBody>
      </p:sp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838200" y="12192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join.php?email_address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=grace%40yahoo.com&amp;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=Grace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81" name="Google Shape;381;p3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82" name="Google Shape;382;p3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83" name="Google Shape;383;p3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Attributes of the form element</a:t>
            </a:r>
            <a:endParaRPr/>
          </a:p>
        </p:txBody>
      </p:sp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90" name="Google Shape;390;p3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391" name="Google Shape;391;p3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392" name="Google Shape;392;p3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Terms related to forms</a:t>
            </a:r>
            <a:endParaRPr/>
          </a:p>
        </p:txBody>
      </p:sp>
      <p:sp>
        <p:nvSpPr>
          <p:cNvPr id="398" name="Google Shape;398;p3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control (or field)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submit button 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reset button 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validation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00" name="Google Shape;400;p3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Property of a Textbox, Textarea, or Select object</a:t>
            </a:r>
            <a:endParaRPr/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08" name="Google Shape;408;p3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09" name="Google Shape;409;p3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HTML code for a text box, text area, and select list</a:t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&lt;label for="name"&gt;First Name:&lt;/label&gt;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&lt;input type="text"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name="name"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id="name"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&gt;&lt;br&gt;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&lt;label for="comment"&gt;Comment:&lt;/label&gt;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&lt;textarea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name="comment"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id="comment"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rows="5"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cols="40"&gt;&lt;/textarea&gt;&lt;br&gt;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&lt;label for="country"&gt;Country:&lt;/label&gt;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&lt;select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name="country"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id="country"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&lt;option value=""&gt;&lt;/option&gt;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&lt;option value="usa"&gt;USA&lt;/option&gt;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&lt;option value="can"&gt;Canada&lt;/option&gt;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&lt;option value="mex"&gt;Mexico&lt;/option&gt;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&lt;/select&gt;&lt;br&gt;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17" name="Google Shape;417;p3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18" name="Google Shape;418;p3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19" name="Google Shape;419;p3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JavaScript code to get the text box, text area,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select list values</a:t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name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$("#name").value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comment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$("#comment").value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(name.length == 0)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alert("Please enter a name.");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(comment.length == 0)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alert("Please enter a comment.");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country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$("#country").value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(country == "usa")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/* USA processing */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else if (country == "can")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/* Canada processing */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else if (country == "mex")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/* Mexico processing */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/>
          </a:p>
          <a:p>
            <a:pPr indent="0" lvl="0" marL="34734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alert("Please select a country."); } 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26" name="Google Shape;426;p3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27" name="Google Shape;427;p3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JavaScript code to set the text box, text area,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select list values</a:t>
            </a:r>
            <a:endParaRPr/>
          </a:p>
        </p:txBody>
      </p:sp>
      <p:sp>
        <p:nvSpPr>
          <p:cNvPr id="434" name="Google Shape;434;p38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$("#country").value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$("#name").value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$("#comment").value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= "";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35" name="Google Shape;435;p3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36" name="Google Shape;436;p3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37" name="Google Shape;437;p3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Two properties of a Radio or Checkbox object</a:t>
            </a:r>
            <a:endParaRPr/>
          </a:p>
        </p:txBody>
      </p:sp>
      <p:sp>
        <p:nvSpPr>
          <p:cNvPr id="443" name="Google Shape;443;p3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44" name="Google Shape;444;p3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45" name="Google Shape;445;p3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46" name="Google Shape;446;p3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code for a web page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&lt;title&gt;Join Email List&lt;/title&gt;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&lt;h1&gt;Please join our email list&lt;/h1&gt;</a:t>
            </a:r>
            <a:endParaRPr b="1"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&lt;h2&gt;hi world&lt;/h2&gt;</a:t>
            </a:r>
            <a:endParaRPr b="1"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&lt;form id="email_form" name="email_form"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action="join.html" method="get"&gt;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&lt;label for="email_address"&gt;Email Address:&lt;/label&gt;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&lt;input type="text" id="email_address"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name="email_address"&gt;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&lt;span id="email_error"&gt;*&lt;/span&gt;&lt;br&gt;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&lt;/form&gt;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29" name="Google Shape;129;p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30" name="Google Shape;130;p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HTML code for two radio buttons and a check box</a:t>
            </a:r>
            <a:endParaRPr/>
          </a:p>
        </p:txBody>
      </p:sp>
      <p:sp>
        <p:nvSpPr>
          <p:cNvPr id="452" name="Google Shape;452;p4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&lt;label&gt;Contact me by:&lt;/label&gt;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&lt;input type="radio"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name="contact"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id="text"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value="text"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&gt;Text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&lt;input type="radio"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name="contact"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id="email"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value="email"&gt;Email&lt;br&gt;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&lt;label&gt;Terms of Service:&lt;/label&gt;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&lt;input type="checkbox"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name="accept"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id="accept"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value="accept"&gt;I accept&lt;br&gt;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53" name="Google Shape;453;p4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54" name="Google Shape;454;p4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55" name="Google Shape;455;p4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JavaScript code to get the radio button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check box values</a:t>
            </a:r>
            <a:endParaRPr/>
          </a:p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let contact = null;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$("#text").checked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contact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$("#text").value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$("#email").checked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contact =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$("#email").value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(contact == "text") { /*text processing*/ }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else if (contact == "email") { /*email processing*/ }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else { alert("You must select a contact method");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$("accept").checked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/*accept processing*/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/>
          </a:p>
          <a:p>
            <a:pPr indent="0" lvl="0" marL="34734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alert("You must accept our terms of service."); </a:t>
            </a:r>
            <a:endParaRPr/>
          </a:p>
          <a:p>
            <a:pPr indent="0" lvl="0" marL="34734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62" name="Google Shape;462;p4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63" name="Google Shape;463;p4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64" name="Google Shape;464;p4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JavaScript code to set the radio button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check box values</a:t>
            </a:r>
            <a:endParaRPr/>
          </a:p>
        </p:txBody>
      </p:sp>
      <p:sp>
        <p:nvSpPr>
          <p:cNvPr id="470" name="Google Shape;470;p42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$("#text").checked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= false;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$("#email").checked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= false;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$("#accept").checked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71" name="Google Shape;471;p4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72" name="Google Shape;472;p4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73" name="Google Shape;473;p4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Two methods that are commonly used with forms</a:t>
            </a:r>
            <a:endParaRPr/>
          </a:p>
        </p:txBody>
      </p:sp>
      <p:sp>
        <p:nvSpPr>
          <p:cNvPr id="479" name="Google Shape;479;p4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submit()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reset()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80" name="Google Shape;480;p4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81" name="Google Shape;481;p4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82" name="Google Shape;482;p4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Three methods that are commonly used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controls</a:t>
            </a:r>
            <a:endParaRPr/>
          </a:p>
        </p:txBody>
      </p:sp>
      <p:sp>
        <p:nvSpPr>
          <p:cNvPr id="488" name="Google Shape;488;p44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focus()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blur()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select()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89" name="Google Shape;489;p4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90" name="Google Shape;490;p4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491" name="Google Shape;491;p4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control events</a:t>
            </a:r>
            <a:endParaRPr/>
          </a:p>
        </p:txBody>
      </p:sp>
      <p:sp>
        <p:nvSpPr>
          <p:cNvPr id="497" name="Google Shape;497;p4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blur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dblclick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98" name="Google Shape;498;p4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499" name="Google Shape;499;p4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00" name="Google Shape;500;p4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Statements that use the reset()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submit() methods</a:t>
            </a:r>
            <a:endParaRPr/>
          </a:p>
        </p:txBody>
      </p:sp>
      <p:sp>
        <p:nvSpPr>
          <p:cNvPr id="506" name="Google Shape;506;p46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$("#registration_form").reset();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$("#registration_form").submit();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07" name="Google Shape;507;p4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08" name="Google Shape;508;p4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09" name="Google Shape;509;p4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event handler for the change event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a select list</a:t>
            </a:r>
            <a:endParaRPr/>
          </a:p>
        </p:txBody>
      </p:sp>
      <p:sp>
        <p:nvSpPr>
          <p:cNvPr id="515" name="Google Shape;515;p47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investmentChange =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calculateClick();         // call valculateClick()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$("#investment").blur();  // remove focus from list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16" name="Google Shape;516;p4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17" name="Google Shape;517;p4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18" name="Google Shape;518;p4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event handler for the dblclick event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a text box</a:t>
            </a:r>
            <a:endParaRPr/>
          </a:p>
        </p:txBody>
      </p:sp>
      <p:sp>
        <p:nvSpPr>
          <p:cNvPr id="524" name="Google Shape;524;p48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yearsDblclick =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$("#years").value = "";   // clear text box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25" name="Google Shape;525;p4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26" name="Google Shape;526;p4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27" name="Google Shape;527;p4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DOMContentLoaded event handler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attaches other event handlers</a:t>
            </a:r>
            <a:endParaRPr/>
          </a:p>
        </p:txBody>
      </p:sp>
      <p:sp>
        <p:nvSpPr>
          <p:cNvPr id="533" name="Google Shape;533;p49"/>
          <p:cNvSpPr txBox="1"/>
          <p:nvPr>
            <p:ph idx="1" type="body"/>
          </p:nvPr>
        </p:nvSpPr>
        <p:spPr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document.addEventListener("DOMContentLoaded",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$("#investment").addEventListener(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"change", investmentChange);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$("#years").addEventListener(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"dblclick", yearsDblclick);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$("#years").focus();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34" name="Google Shape;534;p4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35" name="Google Shape;535;p4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36" name="Google Shape;536;p4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914400" y="624989"/>
            <a:ext cx="731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Document O</a:t>
            </a:r>
            <a:r>
              <a:rPr lang="en-US"/>
              <a:t>bject 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 for the web page</a:t>
            </a:r>
            <a:endParaRPr b="1"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Chrome - JavaScript Engine</a:t>
            </a:r>
            <a:endParaRPr/>
          </a:p>
        </p:txBody>
      </p:sp>
      <p:pic>
        <p:nvPicPr>
          <p:cNvPr descr="Refer to page 183 in textbook" id="137" name="Google Shape;13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371" y="1889275"/>
            <a:ext cx="6395400" cy="33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39" name="Google Shape;139;p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Register application</a:t>
            </a:r>
            <a:endParaRPr/>
          </a:p>
        </p:txBody>
      </p:sp>
      <p:pic>
        <p:nvPicPr>
          <p:cNvPr descr="Refer to page 205 in textbook" id="542" name="Google Shape;542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887" y="1093990"/>
            <a:ext cx="6474513" cy="279221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44" name="Google Shape;544;p5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45" name="Google Shape;545;p5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form and controls (part 1)</a:t>
            </a:r>
            <a:endParaRPr/>
          </a:p>
        </p:txBody>
      </p:sp>
      <p:sp>
        <p:nvSpPr>
          <p:cNvPr id="551" name="Google Shape;551;p5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&lt;h1&gt;Register for an Account&lt;/h1&gt;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&lt;form action="register_account.html" method="get"&gt;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&lt;label for="email_address"&gt;E-Mail:&lt;/label&gt;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&lt;input type="text" name="email_address"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id="email_address"&gt;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&lt;span&gt;*&lt;/span&gt;&lt;/div&gt;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&lt;label for="phone"&gt;Mobile Phone:&lt;/label&gt;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&lt;input type="text" name="phone" id="phone"&gt;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&lt;span&gt;*&lt;/span&gt;&lt;/div&gt;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&lt;label for="country"&gt;Country:&lt;/label&gt;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&lt;select name="country" id="country"&gt;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&lt;option value=""&gt;Select a country&lt;/option&gt;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&lt;option&gt;USA&lt;/option&gt;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&lt;option&gt;Canada&lt;/option&gt;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&lt;option&gt;Mexico&lt;/option&gt;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&lt;/select&gt;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&lt;span&gt;*&lt;/span&gt;&lt;/div&gt;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52" name="Google Shape;552;p5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53" name="Google Shape;553;p5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54" name="Google Shape;554;p5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form and controls (part 2)</a:t>
            </a:r>
            <a:endParaRPr/>
          </a:p>
        </p:txBody>
      </p:sp>
      <p:sp>
        <p:nvSpPr>
          <p:cNvPr id="560" name="Google Shape;560;p5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88" lvl="0" marL="741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&lt;label&gt;Contact me by:&lt;/label&gt;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&lt;input type="radio" name="contact" id="text"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value="text" checked&gt;Text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&lt;input type="radio" name="contact" id="email"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value="email"&gt;Email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&lt;input type="radio" name="contact" id="none"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value="none"&gt;Don't contact me&lt;/div&gt;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&lt;label&gt;Terms of Service:&lt;/label&gt;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&lt;input type="checkbox" name="terms" id="terms"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value="yes"&gt;I accept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&lt;label&gt;&amp;nbsp;&lt;/label&gt;&lt;span&gt;*&lt;/span&gt;&lt;/div&gt;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&lt;label&gt;&amp;nbsp;&lt;/label&gt;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&lt;input type="button" id="register"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value="Register"&gt;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&lt;input type="button" id="reset_form"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value="Reset"&gt;&lt;/div&gt;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61" name="Google Shape;561;p5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62" name="Google Shape;562;p5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63" name="Google Shape;563;p5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Register app (part 1)</a:t>
            </a:r>
            <a:endParaRPr/>
          </a:p>
        </p:txBody>
      </p:sp>
      <p:sp>
        <p:nvSpPr>
          <p:cNvPr id="569" name="Google Shape;569;p53"/>
          <p:cNvSpPr txBox="1"/>
          <p:nvPr>
            <p:ph idx="1" type="body"/>
          </p:nvPr>
        </p:nvSpPr>
        <p:spPr>
          <a:xfrm>
            <a:off x="838200" y="9906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const $ = selector =&gt; document.querySelector(selector);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const processEntries =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email = $("#email_address");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phone = $("#phone");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country = $("#country");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terms = $("#terms");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let isValid = true;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(email.value == "")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email.nextElementSibling.textContent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"This field is required.";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isValid = false;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email.nextElementSibling.textContent = "";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(phone.value == "")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phone.nextElementSibling.textContent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"This field is required.";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isValid = false;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 else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phone.nextElementSibling.textContent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70" name="Google Shape;570;p5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71" name="Google Shape;571;p5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72" name="Google Shape;572;p5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Register app (part 2)</a:t>
            </a:r>
            <a:endParaRPr/>
          </a:p>
        </p:txBody>
      </p:sp>
      <p:sp>
        <p:nvSpPr>
          <p:cNvPr id="578" name="Google Shape;578;p5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2438" lvl="0" marL="7985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	if (country.value == "")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country.nextElementSibling.textContent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"Please select a country.";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isValid = false;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 else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$("#country").nextElementSibling.textContent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(terms.checked == false)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terms.nextElementSibling.textContent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"This box must be checked.";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isValid = false;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 else {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terms.nextElementSibling.textContent = "";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(isValid == true)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$("form").submit();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79" name="Google Shape;579;p5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80" name="Google Shape;580;p5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81" name="Google Shape;581;p5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JavaScript for the Register app (part 3)</a:t>
            </a:r>
            <a:endParaRPr/>
          </a:p>
        </p:txBody>
      </p:sp>
      <p:sp>
        <p:nvSpPr>
          <p:cNvPr id="587" name="Google Shape;587;p5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const resetForm =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$("form").reset();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$("#email_address").nextElementSibling.textContent = "*";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$("#phone").nextElementSibling.textContent = "*";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$("#country").nextElementSibling.textContent = "*";	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$("#terms").nextElementSibling.textContent = "*";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$("#email_address").focus();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document.addEventListener("DOMContentLoaded",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$("#register").addEventListener("click", processEntries);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$("#reset_form").addEventListener("click", resetForm);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$("#email_address").focus();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588" name="Google Shape;588;p5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89" name="Google Shape;589;p5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90" name="Google Shape;590;p5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Two more methods of the Document interface</a:t>
            </a:r>
            <a:endParaRPr/>
          </a:p>
        </p:txBody>
      </p:sp>
      <p:sp>
        <p:nvSpPr>
          <p:cNvPr id="596" name="Google Shape;596;p5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createElement(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createTextNode(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597" name="Google Shape;597;p5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598" name="Google Shape;598;p5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599" name="Google Shape;599;p5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Five more methods of the Node interface</a:t>
            </a:r>
            <a:endParaRPr/>
          </a:p>
        </p:txBody>
      </p:sp>
      <p:sp>
        <p:nvSpPr>
          <p:cNvPr id="605" name="Google Shape;605;p5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appendChild(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insertBefore(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new,existing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replaceChild(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new,existing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removeChild(</a:t>
            </a: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606" name="Google Shape;606;p5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607" name="Google Shape;607;p5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608" name="Google Shape;608;p5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button that adds a new &lt;p&gt; element to the DOM </a:t>
            </a:r>
            <a:endParaRPr/>
          </a:p>
        </p:txBody>
      </p:sp>
      <p:sp>
        <p:nvSpPr>
          <p:cNvPr id="614" name="Google Shape;614;p58"/>
          <p:cNvSpPr txBox="1"/>
          <p:nvPr>
            <p:ph idx="1" type="body"/>
          </p:nvPr>
        </p:nvSpPr>
        <p:spPr>
          <a:xfrm>
            <a:off x="1143000" y="1066800"/>
            <a:ext cx="739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Before button is clicked             After button is clicked</a:t>
            </a:r>
            <a:endParaRPr b="1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fer to page 209 in textbook" id="615" name="Google Shape;615;p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91129"/>
            <a:ext cx="2209800" cy="1767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er to page 209 in textbook" id="616" name="Google Shape;616;p58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9012" y="1491129"/>
            <a:ext cx="2209800" cy="216647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8"/>
          <p:cNvSpPr txBox="1"/>
          <p:nvPr>
            <p:ph idx="3" type="body"/>
          </p:nvPr>
        </p:nvSpPr>
        <p:spPr>
          <a:xfrm>
            <a:off x="812800" y="3729758"/>
            <a:ext cx="7391400" cy="842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&lt;p&gt;First paragraph&lt;/p&gt;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&lt;p&gt;Last paragraph&lt;/p&gt;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&lt;input type="button" id="add" value="Add to DOM"&gt;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618" name="Google Shape;618;p5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619" name="Google Shape;619;p5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620" name="Google Shape;620;p5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C6,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click event handler for the button</a:t>
            </a:r>
            <a:endParaRPr/>
          </a:p>
        </p:txBody>
      </p:sp>
      <p:sp>
        <p:nvSpPr>
          <p:cNvPr id="626" name="Google Shape;626;p5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$("#add").addEventListener("click",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create a new &lt;p&gt; tag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newParagraph = document.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("p");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create a new text node and add it to the new &lt;p&gt; tag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text = document.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createTextNode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("Middle paragraph");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newParagraph.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(text);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get the first &lt;p&gt; tag in the document and its parent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firstParagraph = $("p");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parent = firstParagraph.parentNode;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insert the new &lt;p&gt; tag after the first &lt;p&gt; tag (that is,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before the element that comes after the first &lt;p&gt; tag)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parent.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insertBefore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newParagraph, firstParagraph.nextElementSibling);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27" name="Google Shape;627;p5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628" name="Google Shape;628;p5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629" name="Google Shape;629;p5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DOM nodes commonly used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Document	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Element	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47" name="Google Shape;147;p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48" name="Google Shape;148;p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updated Register application</a:t>
            </a:r>
            <a:endParaRPr/>
          </a:p>
        </p:txBody>
      </p:sp>
      <p:pic>
        <p:nvPicPr>
          <p:cNvPr descr="Refer to page 211 in textbook" id="635" name="Google Shape;635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845" y="1066800"/>
            <a:ext cx="6401355" cy="427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6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637" name="Google Shape;637;p6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638" name="Google Shape;638;p6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error messages</a:t>
            </a:r>
            <a:endParaRPr/>
          </a:p>
        </p:txBody>
      </p:sp>
      <p:sp>
        <p:nvSpPr>
          <p:cNvPr id="644" name="Google Shape;644;p6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.messages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border: 3px solid red;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color: red;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padding: 2em;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margin-bottom: 2em;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645" name="Google Shape;645;p6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646" name="Google Shape;646;p6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647" name="Google Shape;647;p6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updated JavaScript (part 1)</a:t>
            </a:r>
            <a:endParaRPr/>
          </a:p>
        </p:txBody>
      </p:sp>
      <p:sp>
        <p:nvSpPr>
          <p:cNvPr id="653" name="Google Shape;653;p62"/>
          <p:cNvSpPr txBox="1"/>
          <p:nvPr>
            <p:ph idx="1" type="body"/>
          </p:nvPr>
        </p:nvSpPr>
        <p:spPr>
          <a:xfrm>
            <a:off x="838200" y="9906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const displayErrorMsgs = msgs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create new ul tag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ul = document.createElement("ul");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ul.classList.add("messages");   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create li tag for each error message and add to ul tag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for (let msg of msgs) {                 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const li = document.createElement("li");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const text = document.createTextNode(msg);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li.appendChild(text);               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ul.appendChild(li);                 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If no ul element yet, add it before form tag.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Otherwise, replace it.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node = $("ul");                   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(node == null) {                             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const form = $("form");             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form.parentNode.insertBefore(ul, form);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else {                                     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node.parentNode.replaceChild(ul, node);   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54" name="Google Shape;654;p6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655" name="Google Shape;655;p6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656" name="Google Shape;656;p6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updated JavaScript (part 2)</a:t>
            </a:r>
            <a:endParaRPr/>
          </a:p>
        </p:txBody>
      </p:sp>
      <p:sp>
        <p:nvSpPr>
          <p:cNvPr id="662" name="Google Shape;662;p6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const processEntries =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get form controls to check for validity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email = $("#email_address");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phone = $("#phone");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country = $("#country");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terms = $("#terms");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create array for error messages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const msgs = [];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check user entries for validity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(email.value == "")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msgs[msgs.length] = "Please enter an email address."; }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(phone.value == "")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msgs[msgs.length]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"Please enter a mobile phone number."; }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(country.value == "")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msgs[msgs.length] = "Please select a country."; }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(terms.checked == false)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msgs[msgs.length]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"You must agree to the terms of service."; }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663" name="Google Shape;663;p6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664" name="Google Shape;664;p6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665" name="Google Shape;665;p6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updated JavaScript (part 3)</a:t>
            </a:r>
            <a:endParaRPr/>
          </a:p>
        </p:txBody>
      </p:sp>
      <p:sp>
        <p:nvSpPr>
          <p:cNvPr id="671" name="Google Shape;671;p6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60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	// submit the form or notify user of errors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(msgs.length == 0) {      // no error messages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$("form").submit();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displayErrorMsgs(msgs);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const resetForm =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$("form").reset();      // don't need to clear span elements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$("ul").remove();       // remove the error messages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$("#email_address").focus();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document.addEventListener("DOMContentLoaded", () =&gt;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$("#register").addEventListener("click", processEntries);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$("#reset_form").addEventListener("click", resetForm);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$("#email_address").focus();  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/>
          </a:p>
        </p:txBody>
      </p:sp>
      <p:sp>
        <p:nvSpPr>
          <p:cNvPr id="672" name="Google Shape;672;p6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673" name="Google Shape;673;p6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674" name="Google Shape;674;p6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Some of the properties of the Node interface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childNodes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firstChild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lastChild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nextElementSibling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nodeValue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57" name="Google Shape;157;p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58" name="Google Shape;158;p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 HTML span element with three child elements 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&lt;span&gt;&lt;b&gt;Welcome &lt;/b&gt;&lt;u&gt;Back&lt;/u&gt;&lt;i&gt;!&lt;/i&gt;&lt;/span&gt;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an Element object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 the span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span = document.querySelector("span");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65" name="Google Shape;165;p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66" name="Google Shape;166;p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get the text from the span element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838200" y="1066800"/>
            <a:ext cx="7924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the nodeValue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bElemText = span.firstChild.firstChild.nodeValue;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uElemText =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span.firstChild.nextElementSibling.firstChild.nodeValue;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iElemText = span.lastChild.firstChild.nodeValue;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console.log(bElemText + uElemText + iElemText);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displays Welcome Back!</a:t>
            </a:r>
            <a:endParaRPr/>
          </a:p>
          <a:p>
            <a:pPr indent="0" lvl="0" marL="347345" marR="0" rtl="0" algn="l"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the textContent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const spanText = span.textContent;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console.log(spanText);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// displays Welcome Back!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JavaScript &amp; jQuery (4th Ed)</a:t>
            </a:r>
            <a:endParaRPr/>
          </a:p>
        </p:txBody>
      </p:sp>
      <p:sp>
        <p:nvSpPr>
          <p:cNvPr id="175" name="Google Shape;175;p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Mike Murach &amp; Associates, Inc.</a:t>
            </a:r>
            <a:endParaRPr/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C6,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2020-08-13T17:35:16Z</dcterms:created>
  <dc:creator>Bethany Cabrera</dc:creator>
</cp:coreProperties>
</file>