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Arthur Gennari" initials="DAG" lastIdx="0" clrIdx="0">
    <p:extLst>
      <p:ext uri="{19B8F6BF-5375-455C-9EA6-DF929625EA0E}">
        <p15:presenceInfo xmlns:p15="http://schemas.microsoft.com/office/powerpoint/2012/main" userId="S-1-5-21-2915997116-4131603029-1789207793-3346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79" autoAdjust="0"/>
    <p:restoredTop sz="94434" autoAdjust="0"/>
  </p:normalViewPr>
  <p:slideViewPr>
    <p:cSldViewPr snapToGrid="0" showGuides="1">
      <p:cViewPr>
        <p:scale>
          <a:sx n="75" d="100"/>
          <a:sy n="75" d="100"/>
        </p:scale>
        <p:origin x="876" y="-300"/>
      </p:cViewPr>
      <p:guideLst>
        <p:guide orient="horz" pos="2544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96A23-3832-49FC-9B7D-990641FCDD3B}" type="datetimeFigureOut">
              <a:rPr lang="pt-BR" smtClean="0"/>
              <a:t>23/09/2017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B4955-432B-4B26-9F09-5691AC62F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56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23/09/2017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46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23/09/2017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12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23/09/2017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96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23/09/2017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63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23/09/2017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64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23/09/2017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09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23/09/2017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02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23/09/2017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91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23/09/2017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60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23/09/2017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85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23/09/2017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23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01268-F773-4029-9EBA-77C338912469}" type="datetimeFigureOut">
              <a:rPr lang="pt-BR" smtClean="0"/>
              <a:t>23/09/2017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90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  <p:sp>
        <p:nvSpPr>
          <p:cNvPr id="5" name="CaixaDeTexto 4"/>
          <p:cNvSpPr txBox="1"/>
          <p:nvPr/>
        </p:nvSpPr>
        <p:spPr>
          <a:xfrm>
            <a:off x="3410861" y="1161143"/>
            <a:ext cx="537897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 </a:t>
            </a:r>
            <a:endParaRPr lang="pt-BR" sz="4800" dirty="0">
              <a:solidFill>
                <a:schemeClr val="bg1"/>
              </a:solidFill>
            </a:endParaRPr>
          </a:p>
          <a:p>
            <a:pPr algn="ctr"/>
            <a:r>
              <a:rPr lang="pt-BR" sz="4800" b="1" dirty="0" err="1" smtClean="0">
                <a:solidFill>
                  <a:schemeClr val="bg1"/>
                </a:solidFill>
              </a:rPr>
              <a:t>Netshoes</a:t>
            </a:r>
            <a:endParaRPr lang="pt-BR" sz="4800" dirty="0">
              <a:solidFill>
                <a:schemeClr val="bg1"/>
              </a:solidFill>
            </a:endParaRPr>
          </a:p>
          <a:p>
            <a:pPr algn="ctr"/>
            <a:r>
              <a:rPr lang="pt-BR" sz="4800" b="1" dirty="0">
                <a:solidFill>
                  <a:schemeClr val="bg1"/>
                </a:solidFill>
              </a:rPr>
              <a:t>Teste de Arquitetura</a:t>
            </a:r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418286" y="5965371"/>
            <a:ext cx="3394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>
                <a:solidFill>
                  <a:schemeClr val="bg1"/>
                </a:solidFill>
              </a:rPr>
              <a:t>DANIEL ARTHUR GENNARI JUNIOR</a:t>
            </a:r>
          </a:p>
          <a:p>
            <a:pPr algn="r"/>
            <a:r>
              <a:rPr lang="pt-BR" dirty="0" smtClean="0">
                <a:solidFill>
                  <a:schemeClr val="bg1"/>
                </a:solidFill>
              </a:rPr>
              <a:t>25/09/2017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48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/>
          <p:nvPr/>
        </p:nvSpPr>
        <p:spPr>
          <a:xfrm>
            <a:off x="2501416" y="2231016"/>
            <a:ext cx="6844807" cy="1787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8"/>
          <p:cNvSpPr/>
          <p:nvPr/>
        </p:nvSpPr>
        <p:spPr>
          <a:xfrm>
            <a:off x="2501416" y="4124360"/>
            <a:ext cx="6844807" cy="19851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/>
          <p:cNvSpPr txBox="1"/>
          <p:nvPr/>
        </p:nvSpPr>
        <p:spPr>
          <a:xfrm>
            <a:off x="572174" y="431995"/>
            <a:ext cx="3224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Eras Medium ITC" panose="020B0602030504020804" pitchFamily="34" charset="0"/>
              </a:rPr>
              <a:t>2</a:t>
            </a:r>
            <a:r>
              <a:rPr lang="en-US" sz="2400" b="1" dirty="0" smtClean="0">
                <a:latin typeface="Eras Medium ITC" panose="020B0602030504020804" pitchFamily="34" charset="0"/>
              </a:rPr>
              <a:t>) </a:t>
            </a:r>
            <a:r>
              <a:rPr lang="pt-BR" sz="2400" b="1" dirty="0" smtClean="0"/>
              <a:t>Limitação </a:t>
            </a:r>
            <a:r>
              <a:rPr lang="pt-BR" sz="2400" b="1" dirty="0" err="1" smtClean="0"/>
              <a:t>Backoffice</a:t>
            </a:r>
            <a:r>
              <a:rPr lang="en-US" sz="2400" b="1" dirty="0" smtClean="0">
                <a:latin typeface="Eras Medium ITC" panose="020B0602030504020804" pitchFamily="34" charset="0"/>
              </a:rPr>
              <a:t> </a:t>
            </a:r>
            <a:endParaRPr lang="pt-BR" sz="2400" b="1" dirty="0">
              <a:latin typeface="Eras Medium ITC" panose="020B06020305040208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3332554" y="1799322"/>
            <a:ext cx="8926961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bg1"/>
                </a:solidFill>
                <a:latin typeface="Arial" charset="0"/>
              </a:defRPr>
            </a:lvl2pPr>
            <a:lvl3pPr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bg1"/>
                </a:solidFill>
                <a:latin typeface="Arial" charset="0"/>
              </a:defRPr>
            </a:lvl3pPr>
            <a:lvl4pPr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bg1"/>
                </a:solidFill>
                <a:latin typeface="Arial" charset="0"/>
              </a:defRPr>
            </a:lvl4pPr>
            <a:lvl5pPr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bg1"/>
                </a:solidFill>
                <a:latin typeface="Arial" charset="0"/>
              </a:defRPr>
            </a:lvl5pPr>
            <a:lvl6pPr marL="4572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bg1"/>
                </a:solidFill>
                <a:latin typeface="Arial" charset="0"/>
              </a:defRPr>
            </a:lvl6pPr>
            <a:lvl7pPr marL="9144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bg1"/>
                </a:solidFill>
                <a:latin typeface="Arial" charset="0"/>
              </a:defRPr>
            </a:lvl7pPr>
            <a:lvl8pPr marL="13716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bg1"/>
                </a:solidFill>
                <a:latin typeface="Arial" charset="0"/>
              </a:defRPr>
            </a:lvl8pPr>
            <a:lvl9pPr marL="18288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kern="0" dirty="0" smtClean="0">
                <a:solidFill>
                  <a:schemeClr val="accent1">
                    <a:lumMod val="75000"/>
                  </a:schemeClr>
                </a:solidFill>
              </a:rPr>
              <a:t>Arquitetura                                                 </a:t>
            </a:r>
            <a:endParaRPr lang="pt-BR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2718455" y="251229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Calibri" pitchFamily="34" charset="0"/>
              </a:rPr>
              <a:t>1</a:t>
            </a:r>
            <a:endParaRPr lang="en-US" sz="4400" b="1" dirty="0">
              <a:latin typeface="Calibri" pitchFamily="34" charset="0"/>
            </a:endParaRPr>
          </a:p>
        </p:txBody>
      </p:sp>
      <p:sp>
        <p:nvSpPr>
          <p:cNvPr id="14" name="TextBox 9"/>
          <p:cNvSpPr txBox="1"/>
          <p:nvPr/>
        </p:nvSpPr>
        <p:spPr>
          <a:xfrm>
            <a:off x="2810566" y="474398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Calibri" pitchFamily="34" charset="0"/>
              </a:rPr>
              <a:t>2</a:t>
            </a:r>
            <a:endParaRPr lang="en-US" sz="4400" b="1" dirty="0">
              <a:latin typeface="Calibri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979688" y="2709539"/>
            <a:ext cx="4200524" cy="1253652"/>
          </a:xfrm>
          <a:prstGeom prst="rect">
            <a:avLst/>
          </a:prstGeom>
        </p:spPr>
        <p:txBody>
          <a:bodyPr tIns="10800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sz="3200" b="1" dirty="0" smtClean="0"/>
              <a:t>AS-IS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952872" y="4699189"/>
            <a:ext cx="4200524" cy="1253652"/>
          </a:xfrm>
          <a:prstGeom prst="rect">
            <a:avLst/>
          </a:prstGeom>
        </p:spPr>
        <p:txBody>
          <a:bodyPr tIns="10800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pt-BR" sz="2800" b="1" dirty="0" smtClean="0"/>
              <a:t>TO-BE</a:t>
            </a:r>
            <a:endParaRPr lang="pt-BR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" name="Straight Connector 15"/>
          <p:cNvCxnSpPr/>
          <p:nvPr/>
        </p:nvCxnSpPr>
        <p:spPr>
          <a:xfrm>
            <a:off x="6827354" y="2231016"/>
            <a:ext cx="0" cy="3878479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ent Arrow 25"/>
          <p:cNvSpPr/>
          <p:nvPr/>
        </p:nvSpPr>
        <p:spPr>
          <a:xfrm flipV="1">
            <a:off x="2574356" y="3051191"/>
            <a:ext cx="305428" cy="2146338"/>
          </a:xfrm>
          <a:prstGeom prst="bentArrow">
            <a:avLst/>
          </a:prstGeom>
          <a:solidFill>
            <a:schemeClr val="accent1"/>
          </a:solidFill>
          <a:ln>
            <a:solidFill>
              <a:srgbClr val="0070C0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wrap="none" anchor="ctr"/>
          <a:lstStyle/>
          <a:p>
            <a:pPr marL="179388"/>
            <a:endParaRPr lang="en-US" sz="11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5" name="Imagem 10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73" y="2346726"/>
            <a:ext cx="3247662" cy="1687880"/>
          </a:xfrm>
          <a:prstGeom prst="rect">
            <a:avLst/>
          </a:prstGeom>
        </p:spPr>
      </p:pic>
      <p:pic>
        <p:nvPicPr>
          <p:cNvPr id="106" name="Imagem 1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749" y="4265174"/>
            <a:ext cx="3247253" cy="1687667"/>
          </a:xfrm>
          <a:prstGeom prst="rect">
            <a:avLst/>
          </a:prstGeom>
        </p:spPr>
      </p:pic>
      <p:grpSp>
        <p:nvGrpSpPr>
          <p:cNvPr id="26" name="Grupo 25"/>
          <p:cNvGrpSpPr/>
          <p:nvPr/>
        </p:nvGrpSpPr>
        <p:grpSpPr>
          <a:xfrm>
            <a:off x="1416358" y="1349769"/>
            <a:ext cx="9431867" cy="5325903"/>
            <a:chOff x="9665295" y="1448168"/>
            <a:chExt cx="9431867" cy="5325903"/>
          </a:xfrm>
        </p:grpSpPr>
        <p:sp>
          <p:nvSpPr>
            <p:cNvPr id="27" name="Rectangle 13"/>
            <p:cNvSpPr/>
            <p:nvPr/>
          </p:nvSpPr>
          <p:spPr>
            <a:xfrm>
              <a:off x="9665295" y="1448168"/>
              <a:ext cx="9420037" cy="17627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upo 27"/>
            <p:cNvGrpSpPr/>
            <p:nvPr/>
          </p:nvGrpSpPr>
          <p:grpSpPr>
            <a:xfrm>
              <a:off x="9665295" y="1459079"/>
              <a:ext cx="9431867" cy="5314992"/>
              <a:chOff x="-470429" y="1406484"/>
              <a:chExt cx="9431867" cy="5314992"/>
            </a:xfrm>
          </p:grpSpPr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757804" y="1406484"/>
                <a:ext cx="8026516" cy="19704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tIns="108000" anchor="t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6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just">
                  <a:buNone/>
                </a:pPr>
                <a:r>
                  <a:rPr lang="pt-BR" sz="1800" b="1" dirty="0" smtClean="0"/>
                  <a:t>AS-IS:</a:t>
                </a:r>
              </a:p>
              <a:p>
                <a:pPr marL="0" indent="0" algn="just">
                  <a:buNone/>
                </a:pPr>
                <a:r>
                  <a:rPr lang="pt-BR" sz="1400" dirty="0"/>
                  <a:t>Atualmente o pedido é iniciado na loja e finalizado no </a:t>
                </a:r>
                <a:r>
                  <a:rPr lang="pt-BR" sz="1400" dirty="0" err="1"/>
                  <a:t>back</a:t>
                </a:r>
                <a:r>
                  <a:rPr lang="pt-BR" sz="1400" dirty="0"/>
                  <a:t> office, mas, a versão atual do </a:t>
                </a:r>
                <a:r>
                  <a:rPr lang="pt-BR" sz="1400" dirty="0" err="1"/>
                  <a:t>back</a:t>
                </a:r>
                <a:r>
                  <a:rPr lang="pt-BR" sz="1400" dirty="0"/>
                  <a:t> office é um produto de empresa XPTO onde existe um limite de processamento de 5000 pedidos hora</a:t>
                </a:r>
                <a:r>
                  <a:rPr lang="pt-BR" sz="1400" dirty="0" smtClean="0"/>
                  <a:t>.</a:t>
                </a:r>
              </a:p>
              <a:p>
                <a:pPr marL="0" indent="0" algn="just">
                  <a:buNone/>
                </a:pPr>
                <a:endParaRPr lang="en-US" sz="1400" dirty="0" smtClean="0"/>
              </a:p>
              <a:p>
                <a:pPr marL="0" indent="0" algn="just">
                  <a:buNone/>
                </a:pPr>
                <a:r>
                  <a:rPr lang="pt-BR" sz="1400" dirty="0" smtClean="0"/>
                  <a:t>Premissa</a:t>
                </a:r>
                <a:r>
                  <a:rPr lang="en-US" sz="1400" dirty="0" smtClean="0"/>
                  <a:t>: </a:t>
                </a:r>
                <a:r>
                  <a:rPr lang="pt-BR" sz="1400" dirty="0"/>
                  <a:t>M</a:t>
                </a:r>
                <a:r>
                  <a:rPr lang="pt-BR" sz="1400" dirty="0" smtClean="0"/>
                  <a:t>eta </a:t>
                </a:r>
                <a:r>
                  <a:rPr lang="pt-BR" sz="1400" dirty="0"/>
                  <a:t>de venda da Loja é de 40k </a:t>
                </a:r>
                <a:r>
                  <a:rPr lang="en-US" sz="1400" dirty="0" smtClean="0"/>
                  <a:t>.</a:t>
                </a:r>
                <a:endParaRPr lang="pt-BR" sz="1400" dirty="0"/>
              </a:p>
            </p:txBody>
          </p:sp>
          <p:sp>
            <p:nvSpPr>
              <p:cNvPr id="31" name="Retângulo 30"/>
              <p:cNvSpPr/>
              <p:nvPr/>
            </p:nvSpPr>
            <p:spPr>
              <a:xfrm>
                <a:off x="-470429" y="3172850"/>
                <a:ext cx="9431867" cy="3548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" name="TextBox 1"/>
            <p:cNvSpPr txBox="1"/>
            <p:nvPr/>
          </p:nvSpPr>
          <p:spPr>
            <a:xfrm>
              <a:off x="10239138" y="1949756"/>
              <a:ext cx="4700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latin typeface="Calibri" pitchFamily="34" charset="0"/>
                </a:rPr>
                <a:t>1</a:t>
              </a:r>
              <a:endParaRPr lang="en-US" sz="4400" b="1" dirty="0">
                <a:latin typeface="Calibri" pitchFamily="34" charset="0"/>
              </a:endParaRPr>
            </a:p>
          </p:txBody>
        </p:sp>
      </p:grpSp>
      <p:grpSp>
        <p:nvGrpSpPr>
          <p:cNvPr id="95" name="Grupo 94"/>
          <p:cNvGrpSpPr/>
          <p:nvPr/>
        </p:nvGrpSpPr>
        <p:grpSpPr>
          <a:xfrm>
            <a:off x="4317184" y="4143734"/>
            <a:ext cx="3395876" cy="1636568"/>
            <a:chOff x="4298308" y="3509168"/>
            <a:chExt cx="3395876" cy="1636568"/>
          </a:xfrm>
        </p:grpSpPr>
        <p:sp>
          <p:nvSpPr>
            <p:cNvPr id="93" name="Retângulo 92"/>
            <p:cNvSpPr/>
            <p:nvPr/>
          </p:nvSpPr>
          <p:spPr>
            <a:xfrm>
              <a:off x="6645988" y="3540470"/>
              <a:ext cx="942733" cy="1605266"/>
            </a:xfrm>
            <a:prstGeom prst="rect">
              <a:avLst/>
            </a:prstGeom>
            <a:solidFill>
              <a:srgbClr val="5B9BD5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90"/>
            <p:cNvSpPr/>
            <p:nvPr/>
          </p:nvSpPr>
          <p:spPr>
            <a:xfrm>
              <a:off x="4298308" y="3540470"/>
              <a:ext cx="942733" cy="1605266"/>
            </a:xfrm>
            <a:prstGeom prst="rect">
              <a:avLst/>
            </a:prstGeom>
            <a:solidFill>
              <a:srgbClr val="5B9BD5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4710650" y="3754834"/>
              <a:ext cx="139582" cy="1398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4710650" y="4082722"/>
              <a:ext cx="139582" cy="1398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4710650" y="4417358"/>
              <a:ext cx="139582" cy="1398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4710650" y="4727276"/>
              <a:ext cx="139582" cy="1398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6772754" y="3955367"/>
              <a:ext cx="701012" cy="6973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4" name="Conector de seta reta 73"/>
            <p:cNvCxnSpPr>
              <a:stCxn id="68" idx="3"/>
              <a:endCxn id="93" idx="1"/>
            </p:cNvCxnSpPr>
            <p:nvPr/>
          </p:nvCxnSpPr>
          <p:spPr>
            <a:xfrm>
              <a:off x="4850232" y="3824783"/>
              <a:ext cx="1795756" cy="5183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de seta reta 75"/>
            <p:cNvCxnSpPr>
              <a:stCxn id="69" idx="3"/>
              <a:endCxn id="93" idx="1"/>
            </p:cNvCxnSpPr>
            <p:nvPr/>
          </p:nvCxnSpPr>
          <p:spPr>
            <a:xfrm>
              <a:off x="4850232" y="4152671"/>
              <a:ext cx="1795756" cy="190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de seta reta 77"/>
            <p:cNvCxnSpPr>
              <a:stCxn id="70" idx="3"/>
              <a:endCxn id="93" idx="1"/>
            </p:cNvCxnSpPr>
            <p:nvPr/>
          </p:nvCxnSpPr>
          <p:spPr>
            <a:xfrm flipV="1">
              <a:off x="4850232" y="4343103"/>
              <a:ext cx="1795756" cy="1442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de seta reta 88"/>
            <p:cNvCxnSpPr>
              <a:stCxn id="71" idx="3"/>
              <a:endCxn id="93" idx="1"/>
            </p:cNvCxnSpPr>
            <p:nvPr/>
          </p:nvCxnSpPr>
          <p:spPr>
            <a:xfrm flipV="1">
              <a:off x="4850232" y="4343103"/>
              <a:ext cx="1795756" cy="454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CaixaDeTexto 89"/>
            <p:cNvSpPr txBox="1"/>
            <p:nvPr/>
          </p:nvSpPr>
          <p:spPr>
            <a:xfrm>
              <a:off x="6810097" y="4152670"/>
              <a:ext cx="6251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XPTO</a:t>
              </a:r>
              <a:endParaRPr lang="pt-BR" sz="1600" dirty="0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6663853" y="3509168"/>
              <a:ext cx="1030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400" dirty="0"/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6086469" y="3898056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5K/h</a:t>
              </a:r>
              <a:endParaRPr lang="pt-BR" dirty="0"/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1323931" y="1351938"/>
            <a:ext cx="9612734" cy="5336798"/>
            <a:chOff x="-9021622" y="5319202"/>
            <a:chExt cx="9612734" cy="5336798"/>
          </a:xfrm>
        </p:grpSpPr>
        <p:sp>
          <p:nvSpPr>
            <p:cNvPr id="41" name="Rectangle 13"/>
            <p:cNvSpPr/>
            <p:nvPr/>
          </p:nvSpPr>
          <p:spPr>
            <a:xfrm>
              <a:off x="-8928748" y="5328266"/>
              <a:ext cx="9519860" cy="17781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" name="Grupo 41"/>
            <p:cNvGrpSpPr/>
            <p:nvPr/>
          </p:nvGrpSpPr>
          <p:grpSpPr>
            <a:xfrm>
              <a:off x="-9021622" y="5319202"/>
              <a:ext cx="9431867" cy="5336798"/>
              <a:chOff x="-9021622" y="5319202"/>
              <a:chExt cx="9431867" cy="5336798"/>
            </a:xfrm>
          </p:grpSpPr>
          <p:sp>
            <p:nvSpPr>
              <p:cNvPr id="46" name="Content Placeholder 2"/>
              <p:cNvSpPr txBox="1">
                <a:spLocks/>
              </p:cNvSpPr>
              <p:nvPr/>
            </p:nvSpPr>
            <p:spPr>
              <a:xfrm>
                <a:off x="-7781696" y="5319202"/>
                <a:ext cx="7796834" cy="17038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tIns="108000" anchor="t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6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just">
                  <a:spcBef>
                    <a:spcPts val="300"/>
                  </a:spcBef>
                  <a:spcAft>
                    <a:spcPts val="300"/>
                  </a:spcAft>
                  <a:buNone/>
                </a:pPr>
                <a:r>
                  <a:rPr lang="pt-BR" sz="1800" b="1" dirty="0"/>
                  <a:t>TO-BE:</a:t>
                </a:r>
                <a:r>
                  <a:rPr lang="pt-BR" sz="1800" dirty="0"/>
                  <a:t> </a:t>
                </a:r>
              </a:p>
              <a:p>
                <a:pPr marL="0" indent="0" algn="just">
                  <a:spcBef>
                    <a:spcPts val="300"/>
                  </a:spcBef>
                  <a:spcAft>
                    <a:spcPts val="300"/>
                  </a:spcAft>
                  <a:buNone/>
                </a:pPr>
                <a:r>
                  <a:rPr lang="pt-BR" sz="1400" dirty="0" smtClean="0"/>
                  <a:t>Propor uma arquitetura de integração c</a:t>
                </a:r>
                <a:r>
                  <a:rPr lang="pt-BR" sz="1400" dirty="0" smtClean="0"/>
                  <a:t>om um </a:t>
                </a:r>
                <a:r>
                  <a:rPr lang="pt-BR" sz="1400" dirty="0" err="1" smtClean="0"/>
                  <a:t>pattern</a:t>
                </a:r>
                <a:r>
                  <a:rPr lang="pt-BR" sz="1400" dirty="0" smtClean="0"/>
                  <a:t> definido.</a:t>
                </a:r>
                <a:r>
                  <a:rPr lang="pt-BR" sz="1400" dirty="0" smtClean="0"/>
                  <a:t> </a:t>
                </a:r>
                <a:endParaRPr lang="pt-BR" sz="1400" dirty="0" smtClean="0"/>
              </a:p>
              <a:p>
                <a:pPr marL="0" indent="0" algn="just">
                  <a:spcBef>
                    <a:spcPts val="300"/>
                  </a:spcBef>
                  <a:spcAft>
                    <a:spcPts val="300"/>
                  </a:spcAft>
                  <a:buNone/>
                </a:pPr>
                <a:endParaRPr lang="pt-BR" sz="1400" dirty="0"/>
              </a:p>
              <a:p>
                <a:pPr marL="0" indent="0" algn="just">
                  <a:spcBef>
                    <a:spcPts val="300"/>
                  </a:spcBef>
                  <a:spcAft>
                    <a:spcPts val="300"/>
                  </a:spcAft>
                  <a:buNone/>
                </a:pPr>
                <a:r>
                  <a:rPr lang="pt-BR" sz="1400" b="1" dirty="0" smtClean="0"/>
                  <a:t>Solução</a:t>
                </a:r>
                <a:r>
                  <a:rPr lang="pt-BR" sz="1400" dirty="0" smtClean="0"/>
                  <a:t>: Utilizar </a:t>
                </a:r>
                <a:r>
                  <a:rPr lang="pt-BR" sz="1400" dirty="0" smtClean="0"/>
                  <a:t>o EI </a:t>
                </a:r>
                <a:r>
                  <a:rPr lang="pt-BR" sz="1400" dirty="0" err="1" smtClean="0"/>
                  <a:t>Pattern</a:t>
                </a:r>
                <a:r>
                  <a:rPr lang="pt-BR" sz="1400" dirty="0" smtClean="0"/>
                  <a:t> </a:t>
                </a:r>
                <a:r>
                  <a:rPr lang="pt-BR" sz="1400" dirty="0" err="1" smtClean="0"/>
                  <a:t>Message</a:t>
                </a:r>
                <a:r>
                  <a:rPr lang="pt-BR" sz="1400" dirty="0" smtClean="0"/>
                  <a:t> </a:t>
                </a:r>
                <a:r>
                  <a:rPr lang="pt-BR" sz="1400" dirty="0" err="1" smtClean="0"/>
                  <a:t>Routing</a:t>
                </a:r>
                <a:r>
                  <a:rPr lang="pt-BR" sz="1400" dirty="0" smtClean="0"/>
                  <a:t>.</a:t>
                </a:r>
              </a:p>
              <a:p>
                <a:pPr marL="0" indent="0" algn="just">
                  <a:spcBef>
                    <a:spcPts val="300"/>
                  </a:spcBef>
                  <a:spcAft>
                    <a:spcPts val="300"/>
                  </a:spcAft>
                  <a:buNone/>
                </a:pPr>
                <a:endParaRPr lang="pt-BR" sz="1400" dirty="0"/>
              </a:p>
            </p:txBody>
          </p:sp>
          <p:sp>
            <p:nvSpPr>
              <p:cNvPr id="44" name="Retângulo 43"/>
              <p:cNvSpPr/>
              <p:nvPr/>
            </p:nvSpPr>
            <p:spPr>
              <a:xfrm>
                <a:off x="-9021622" y="7107374"/>
                <a:ext cx="9431867" cy="3548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3" name="TextBox 9"/>
            <p:cNvSpPr txBox="1"/>
            <p:nvPr/>
          </p:nvSpPr>
          <p:spPr>
            <a:xfrm>
              <a:off x="-8361947" y="5830958"/>
              <a:ext cx="4700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latin typeface="Calibri" pitchFamily="34" charset="0"/>
                </a:rPr>
                <a:t>2</a:t>
              </a:r>
              <a:endParaRPr lang="en-US" sz="4400" b="1" dirty="0">
                <a:latin typeface="Calibri" pitchFamily="34" charset="0"/>
              </a:endParaRPr>
            </a:p>
          </p:txBody>
        </p:sp>
      </p:grpSp>
      <p:pic>
        <p:nvPicPr>
          <p:cNvPr id="109" name="Imagem 1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228" y="3943292"/>
            <a:ext cx="3659571" cy="1878321"/>
          </a:xfrm>
          <a:prstGeom prst="rect">
            <a:avLst/>
          </a:prstGeom>
        </p:spPr>
      </p:pic>
      <p:sp>
        <p:nvSpPr>
          <p:cNvPr id="66" name="Retângulo de cantos arredondados 65"/>
          <p:cNvSpPr/>
          <p:nvPr/>
        </p:nvSpPr>
        <p:spPr>
          <a:xfrm>
            <a:off x="6096000" y="3264603"/>
            <a:ext cx="2383083" cy="2972567"/>
          </a:xfrm>
          <a:prstGeom prst="roundRect">
            <a:avLst>
              <a:gd name="adj" fmla="val 4804"/>
            </a:avLst>
          </a:prstGeom>
          <a:solidFill>
            <a:srgbClr val="BDD7EE">
              <a:alpha val="30196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Back office</a:t>
            </a:r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 smtClean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 smtClean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 smtClean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 smtClean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65" name="Retângulo de cantos arredondados 64"/>
          <p:cNvSpPr/>
          <p:nvPr/>
        </p:nvSpPr>
        <p:spPr>
          <a:xfrm>
            <a:off x="4017233" y="3257703"/>
            <a:ext cx="1459668" cy="2972567"/>
          </a:xfrm>
          <a:prstGeom prst="roundRect">
            <a:avLst>
              <a:gd name="adj" fmla="val 4804"/>
            </a:avLst>
          </a:prstGeom>
          <a:solidFill>
            <a:srgbClr val="BDD7EE">
              <a:alpha val="30196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Front office</a:t>
            </a:r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b="1" dirty="0" smtClean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 smtClean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 smtClean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 smtClean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7" name="Texto explicativo retangular 66"/>
          <p:cNvSpPr/>
          <p:nvPr/>
        </p:nvSpPr>
        <p:spPr>
          <a:xfrm>
            <a:off x="2322835" y="5918233"/>
            <a:ext cx="3012434" cy="770503"/>
          </a:xfrm>
          <a:prstGeom prst="wedgeRectCallout">
            <a:avLst>
              <a:gd name="adj1" fmla="val 84976"/>
              <a:gd name="adj2" fmla="val -170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 err="1" smtClean="0"/>
              <a:t>asyncDelayed</a:t>
            </a:r>
            <a:r>
              <a:rPr lang="pt-BR" sz="1100" dirty="0" smtClean="0"/>
              <a:t>=</a:t>
            </a:r>
            <a:r>
              <a:rPr lang="pt-BR" sz="1100" dirty="0" err="1" smtClean="0"/>
              <a:t>true</a:t>
            </a:r>
            <a:endParaRPr lang="pt-BR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 smtClean="0"/>
              <a:t>Todas as mensagens que estão atrasadas ocorrem de forma assíncrona usando um pool de threads agendadas</a:t>
            </a:r>
          </a:p>
        </p:txBody>
      </p:sp>
      <p:sp>
        <p:nvSpPr>
          <p:cNvPr id="110" name="CaixaDeTexto 109"/>
          <p:cNvSpPr txBox="1"/>
          <p:nvPr/>
        </p:nvSpPr>
        <p:spPr>
          <a:xfrm>
            <a:off x="5156847" y="4365669"/>
            <a:ext cx="2530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Message</a:t>
            </a:r>
            <a:r>
              <a:rPr lang="pt-BR" sz="1400" dirty="0" smtClean="0"/>
              <a:t> </a:t>
            </a:r>
            <a:r>
              <a:rPr lang="pt-BR" sz="1400" dirty="0" err="1" smtClean="0"/>
              <a:t>Routing</a:t>
            </a:r>
            <a:r>
              <a:rPr lang="pt-BR" sz="1400" dirty="0" smtClean="0"/>
              <a:t> </a:t>
            </a:r>
            <a:r>
              <a:rPr lang="pt-BR" sz="1400" dirty="0" err="1" smtClean="0"/>
              <a:t>with</a:t>
            </a:r>
            <a:r>
              <a:rPr lang="pt-BR" sz="1400" dirty="0" smtClean="0"/>
              <a:t> </a:t>
            </a:r>
            <a:r>
              <a:rPr lang="pt-BR" sz="1400" dirty="0" err="1" smtClean="0"/>
              <a:t>Throttler</a:t>
            </a:r>
            <a:r>
              <a:rPr lang="pt-BR" sz="1400" dirty="0" smtClean="0"/>
              <a:t> </a:t>
            </a:r>
            <a:endParaRPr lang="pt-BR" sz="1400" dirty="0"/>
          </a:p>
        </p:txBody>
      </p:sp>
      <p:sp>
        <p:nvSpPr>
          <p:cNvPr id="111" name="Texto explicativo retangular 110"/>
          <p:cNvSpPr/>
          <p:nvPr/>
        </p:nvSpPr>
        <p:spPr>
          <a:xfrm>
            <a:off x="8543984" y="5917430"/>
            <a:ext cx="2991182" cy="831694"/>
          </a:xfrm>
          <a:prstGeom prst="wedgeRectCallout">
            <a:avLst>
              <a:gd name="adj1" fmla="val -90064"/>
              <a:gd name="adj2" fmla="val -167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 err="1"/>
              <a:t>Throttler</a:t>
            </a:r>
            <a:r>
              <a:rPr lang="pt-BR" sz="1100" dirty="0"/>
              <a:t> </a:t>
            </a:r>
            <a:r>
              <a:rPr lang="pt-BR" sz="1100" dirty="0" err="1"/>
              <a:t>Pattern</a:t>
            </a:r>
            <a:r>
              <a:rPr lang="pt-BR" sz="1100" dirty="0"/>
              <a:t> permite que você garanta que um ponto final específico não seja sobrecarregado ou que não excedamos um SLA acordado com algum serviço externo</a:t>
            </a:r>
            <a:endParaRPr lang="pt-BR" sz="1100" dirty="0" smtClean="0"/>
          </a:p>
        </p:txBody>
      </p:sp>
      <p:sp>
        <p:nvSpPr>
          <p:cNvPr id="64" name="Texto explicativo retangular 63"/>
          <p:cNvSpPr/>
          <p:nvPr/>
        </p:nvSpPr>
        <p:spPr>
          <a:xfrm>
            <a:off x="3189975" y="5934408"/>
            <a:ext cx="2146912" cy="831694"/>
          </a:xfrm>
          <a:prstGeom prst="wedgeRectCallout">
            <a:avLst>
              <a:gd name="adj1" fmla="val 109069"/>
              <a:gd name="adj2" fmla="val -1593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 smtClean="0"/>
              <a:t>Back </a:t>
            </a:r>
            <a:r>
              <a:rPr lang="pt-BR" sz="1100" dirty="0"/>
              <a:t>office não </a:t>
            </a:r>
            <a:r>
              <a:rPr lang="pt-BR" sz="1100" dirty="0" smtClean="0"/>
              <a:t>processa </a:t>
            </a:r>
            <a:r>
              <a:rPr lang="pt-BR" sz="1100" dirty="0"/>
              <a:t>em tempo hábil a cada integração</a:t>
            </a:r>
            <a:r>
              <a:rPr lang="pt-BR" sz="1100" dirty="0" smtClean="0"/>
              <a:t> </a:t>
            </a:r>
            <a:endParaRPr lang="pt-BR" dirty="0"/>
          </a:p>
        </p:txBody>
      </p:sp>
      <p:sp>
        <p:nvSpPr>
          <p:cNvPr id="115" name="CaixaDeTexto 114"/>
          <p:cNvSpPr txBox="1"/>
          <p:nvPr/>
        </p:nvSpPr>
        <p:spPr>
          <a:xfrm>
            <a:off x="5106543" y="5002657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40k/h</a:t>
            </a:r>
            <a:endParaRPr lang="pt-BR" dirty="0"/>
          </a:p>
        </p:txBody>
      </p:sp>
      <p:sp>
        <p:nvSpPr>
          <p:cNvPr id="116" name="CaixaDeTexto 115"/>
          <p:cNvSpPr txBox="1"/>
          <p:nvPr/>
        </p:nvSpPr>
        <p:spPr>
          <a:xfrm>
            <a:off x="7015426" y="496390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</a:t>
            </a:r>
            <a:r>
              <a:rPr lang="pt-BR" dirty="0" smtClean="0"/>
              <a:t>k/h</a:t>
            </a:r>
            <a:endParaRPr lang="pt-BR" dirty="0"/>
          </a:p>
        </p:txBody>
      </p:sp>
      <p:sp>
        <p:nvSpPr>
          <p:cNvPr id="117" name="Canto dobrado 116"/>
          <p:cNvSpPr/>
          <p:nvPr/>
        </p:nvSpPr>
        <p:spPr>
          <a:xfrm>
            <a:off x="157096" y="3277051"/>
            <a:ext cx="3775445" cy="2564505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 smtClean="0">
                <a:solidFill>
                  <a:schemeClr val="tx1"/>
                </a:solidFill>
              </a:rPr>
              <a:t>Solução 1</a:t>
            </a:r>
            <a:r>
              <a:rPr lang="pt-BR" sz="1400" dirty="0" smtClean="0">
                <a:solidFill>
                  <a:schemeClr val="tx1"/>
                </a:solidFill>
              </a:rPr>
              <a:t>: O </a:t>
            </a:r>
            <a:r>
              <a:rPr lang="pt-BR" sz="1400" dirty="0" smtClean="0">
                <a:solidFill>
                  <a:schemeClr val="tx1"/>
                </a:solidFill>
              </a:rPr>
              <a:t>Apache </a:t>
            </a:r>
            <a:r>
              <a:rPr lang="pt-BR" sz="1400" dirty="0" err="1" smtClean="0">
                <a:solidFill>
                  <a:schemeClr val="tx1"/>
                </a:solidFill>
              </a:rPr>
              <a:t>Camel</a:t>
            </a:r>
            <a:r>
              <a:rPr lang="pt-BR" sz="1400" dirty="0" smtClean="0">
                <a:solidFill>
                  <a:schemeClr val="tx1"/>
                </a:solidFill>
              </a:rPr>
              <a:t> 2.19.x </a:t>
            </a:r>
            <a:r>
              <a:rPr lang="pt-BR" sz="1400" dirty="0" smtClean="0">
                <a:solidFill>
                  <a:schemeClr val="tx1"/>
                </a:solidFill>
              </a:rPr>
              <a:t>possui uma implementação mais específica do </a:t>
            </a:r>
            <a:r>
              <a:rPr lang="pt-BR" sz="1400" dirty="0" err="1" smtClean="0">
                <a:solidFill>
                  <a:schemeClr val="tx1"/>
                </a:solidFill>
              </a:rPr>
              <a:t>Message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Routing</a:t>
            </a:r>
            <a:r>
              <a:rPr lang="pt-BR" sz="1400" dirty="0" smtClean="0">
                <a:solidFill>
                  <a:schemeClr val="tx1"/>
                </a:solidFill>
              </a:rPr>
              <a:t> que é o </a:t>
            </a:r>
            <a:r>
              <a:rPr lang="pt-BR" sz="1400" dirty="0" err="1" smtClean="0">
                <a:solidFill>
                  <a:schemeClr val="tx1"/>
                </a:solidFill>
              </a:rPr>
              <a:t>Pattern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Throttler</a:t>
            </a:r>
            <a:r>
              <a:rPr lang="pt-BR" sz="1400" dirty="0" smtClean="0">
                <a:solidFill>
                  <a:schemeClr val="tx1"/>
                </a:solidFill>
              </a:rPr>
              <a:t> com </a:t>
            </a:r>
            <a:r>
              <a:rPr lang="pt-BR" sz="1400" dirty="0" smtClean="0">
                <a:solidFill>
                  <a:schemeClr val="tx1"/>
                </a:solidFill>
              </a:rPr>
              <a:t>atraso assíncrono não bloqueador. Significa que </a:t>
            </a:r>
            <a:r>
              <a:rPr lang="pt-BR" sz="1400" dirty="0" err="1" smtClean="0">
                <a:solidFill>
                  <a:schemeClr val="tx1"/>
                </a:solidFill>
              </a:rPr>
              <a:t>Camel</a:t>
            </a:r>
            <a:r>
              <a:rPr lang="pt-BR" sz="1400" dirty="0" smtClean="0">
                <a:solidFill>
                  <a:schemeClr val="tx1"/>
                </a:solidFill>
              </a:rPr>
              <a:t> usará um </a:t>
            </a:r>
            <a:r>
              <a:rPr lang="pt-BR" sz="1400" dirty="0" err="1" smtClean="0">
                <a:solidFill>
                  <a:schemeClr val="tx1"/>
                </a:solidFill>
              </a:rPr>
              <a:t>agendador</a:t>
            </a:r>
            <a:r>
              <a:rPr lang="pt-BR" sz="1400" dirty="0" smtClean="0">
                <a:solidFill>
                  <a:schemeClr val="tx1"/>
                </a:solidFill>
              </a:rPr>
              <a:t> para agendar uma tarefa a ser executada no futuro e esta tarefa continuará a rotear, com isso permite que a thread do chamador não bloqueie e possa atender outras mensagens.</a:t>
            </a:r>
            <a:endParaRPr lang="pt-BR" sz="1400" dirty="0">
              <a:solidFill>
                <a:schemeClr val="tx1"/>
              </a:solidFill>
            </a:endParaRPr>
          </a:p>
        </p:txBody>
      </p:sp>
      <p:pic>
        <p:nvPicPr>
          <p:cNvPr id="51" name="Imagem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431" y="306481"/>
            <a:ext cx="3123864" cy="71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7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66" grpId="0" animBg="1"/>
      <p:bldP spid="66" grpId="1" animBg="1"/>
      <p:bldP spid="66" grpId="2" animBg="1"/>
      <p:bldP spid="66" grpId="3" animBg="1"/>
      <p:bldP spid="65" grpId="0" animBg="1"/>
      <p:bldP spid="65" grpId="1" animBg="1"/>
      <p:bldP spid="65" grpId="2" animBg="1"/>
      <p:bldP spid="65" grpId="3" animBg="1"/>
      <p:bldP spid="67" grpId="1" animBg="1"/>
      <p:bldP spid="67" grpId="2" animBg="1"/>
      <p:bldP spid="67" grpId="3" animBg="1"/>
      <p:bldP spid="110" grpId="0"/>
      <p:bldP spid="110" grpId="1"/>
      <p:bldP spid="111" grpId="0" animBg="1"/>
      <p:bldP spid="111" grpId="1" animBg="1"/>
      <p:bldP spid="111" grpId="2" animBg="1"/>
      <p:bldP spid="64" grpId="0" animBg="1"/>
      <p:bldP spid="64" grpId="1" animBg="1"/>
      <p:bldP spid="115" grpId="0"/>
      <p:bldP spid="115" grpId="1"/>
      <p:bldP spid="116" grpId="0"/>
      <p:bldP spid="116" grpId="1"/>
      <p:bldP spid="117" grpId="0" animBg="1"/>
      <p:bldP spid="117" grpId="1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3090</TotalTime>
  <Words>216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Eras Medium ITC</vt:lpstr>
      <vt:lpstr>Tema do Office</vt:lpstr>
      <vt:lpstr>Apresentação do PowerPoint</vt:lpstr>
      <vt:lpstr>Apresentação do PowerPoint</vt:lpstr>
    </vt:vector>
  </TitlesOfParts>
  <Company>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Arthur Gennari</dc:creator>
  <cp:lastModifiedBy>Daniel Arthur Gennari</cp:lastModifiedBy>
  <cp:revision>76</cp:revision>
  <dcterms:created xsi:type="dcterms:W3CDTF">2017-09-20T21:07:36Z</dcterms:created>
  <dcterms:modified xsi:type="dcterms:W3CDTF">2017-09-23T18:01:05Z</dcterms:modified>
</cp:coreProperties>
</file>