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1194" y="48"/>
      </p:cViewPr>
      <p:guideLst>
        <p:guide orient="horz" pos="2544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/>
          <p:nvPr/>
        </p:nvSpPr>
        <p:spPr>
          <a:xfrm>
            <a:off x="2501416" y="2231016"/>
            <a:ext cx="6844807" cy="178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8"/>
          <p:cNvSpPr/>
          <p:nvPr/>
        </p:nvSpPr>
        <p:spPr>
          <a:xfrm>
            <a:off x="2501416" y="4124360"/>
            <a:ext cx="6844807" cy="1985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72174" y="431995"/>
            <a:ext cx="228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3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err="1"/>
              <a:t>MicroServiço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332554" y="1799322"/>
            <a:ext cx="892696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2pPr>
            <a:lvl3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3pPr>
            <a:lvl4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4pPr>
            <a:lvl5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accent1">
                    <a:lumMod val="75000"/>
                  </a:schemeClr>
                </a:solidFill>
              </a:rPr>
              <a:t>Arquitetura                                                 </a:t>
            </a:r>
            <a:endParaRPr lang="pt-BR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718455" y="25122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1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2810566" y="47439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2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79688" y="270953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/>
              <a:t>AS-IS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52872" y="469918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800" b="1" dirty="0" smtClean="0"/>
              <a:t>TO-BE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5"/>
          <p:cNvCxnSpPr/>
          <p:nvPr/>
        </p:nvCxnSpPr>
        <p:spPr>
          <a:xfrm>
            <a:off x="6827354" y="2231016"/>
            <a:ext cx="0" cy="387847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25"/>
          <p:cNvSpPr/>
          <p:nvPr/>
        </p:nvSpPr>
        <p:spPr>
          <a:xfrm flipV="1">
            <a:off x="2574356" y="3051191"/>
            <a:ext cx="305428" cy="2146338"/>
          </a:xfrm>
          <a:prstGeom prst="bentArrow">
            <a:avLst/>
          </a:prstGeom>
          <a:solidFill>
            <a:schemeClr val="accent1"/>
          </a:solidFill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none" anchor="ctr"/>
          <a:lstStyle/>
          <a:p>
            <a:pPr marL="179388"/>
            <a:endParaRPr lang="en-US" sz="11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2" y="2266261"/>
            <a:ext cx="2836379" cy="17390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58" y="4188174"/>
            <a:ext cx="3346580" cy="1832290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1380066" y="1404366"/>
            <a:ext cx="9431867" cy="5325903"/>
            <a:chOff x="9665295" y="1448168"/>
            <a:chExt cx="9431867" cy="5325903"/>
          </a:xfrm>
        </p:grpSpPr>
        <p:sp>
          <p:nvSpPr>
            <p:cNvPr id="27" name="Rectangle 13"/>
            <p:cNvSpPr/>
            <p:nvPr/>
          </p:nvSpPr>
          <p:spPr>
            <a:xfrm>
              <a:off x="9665295" y="1448168"/>
              <a:ext cx="9420037" cy="176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9665295" y="1459079"/>
              <a:ext cx="9431867" cy="5314992"/>
              <a:chOff x="-470429" y="1406484"/>
              <a:chExt cx="9431867" cy="5314992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57804" y="1406484"/>
                <a:ext cx="8026516" cy="197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1800" b="1" dirty="0" smtClean="0"/>
                  <a:t>AS-IS:</a:t>
                </a:r>
              </a:p>
              <a:p>
                <a:pPr marL="0" indent="0" algn="just">
                  <a:buNone/>
                </a:pPr>
                <a:r>
                  <a:rPr lang="pt-BR" sz="1400" dirty="0" smtClean="0"/>
                  <a:t>O serviço  </a:t>
                </a:r>
                <a:r>
                  <a:rPr lang="pt-BR" sz="1400" dirty="0" err="1" smtClean="0"/>
                  <a:t>getCEP</a:t>
                </a:r>
                <a:r>
                  <a:rPr lang="pt-BR" sz="1400" dirty="0" smtClean="0"/>
                  <a:t> está construído em uma arquitetura monolítica e por ser altamente acessado, deve ser evoluído.</a:t>
                </a:r>
              </a:p>
              <a:p>
                <a:pPr marL="0" indent="0" algn="just">
                  <a:buNone/>
                </a:pPr>
                <a:endParaRPr lang="en-US" sz="1400" dirty="0" smtClean="0"/>
              </a:p>
              <a:p>
                <a:pPr marL="0" indent="0" algn="just">
                  <a:buNone/>
                </a:pPr>
                <a:r>
                  <a:rPr lang="pt-BR" sz="1400" dirty="0" smtClean="0"/>
                  <a:t>Premissa</a:t>
                </a:r>
                <a:r>
                  <a:rPr lang="en-US" sz="1400" dirty="0" smtClean="0"/>
                  <a:t>: </a:t>
                </a:r>
                <a:r>
                  <a:rPr lang="pt-BR" sz="1400" dirty="0" smtClean="0"/>
                  <a:t>Construir um micro serviço com o problema de SEP (Single </a:t>
                </a:r>
                <a:r>
                  <a:rPr lang="pt-BR" sz="1400" dirty="0" err="1" smtClean="0"/>
                  <a:t>Entry</a:t>
                </a:r>
                <a:r>
                  <a:rPr lang="pt-BR" sz="1400" dirty="0" smtClean="0"/>
                  <a:t> Point) resolvido </a:t>
                </a:r>
                <a:r>
                  <a:rPr lang="en-US" sz="1400" dirty="0" smtClean="0"/>
                  <a:t>.</a:t>
                </a:r>
                <a:endParaRPr lang="pt-BR" sz="1400" dirty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-470429" y="3172850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1"/>
            <p:cNvSpPr txBox="1"/>
            <p:nvPr/>
          </p:nvSpPr>
          <p:spPr>
            <a:xfrm>
              <a:off x="10239138" y="19497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1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6" y="3288724"/>
            <a:ext cx="5361353" cy="3299294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303866" y="1403864"/>
            <a:ext cx="9612734" cy="5336798"/>
            <a:chOff x="-9021622" y="5319202"/>
            <a:chExt cx="9612734" cy="5336798"/>
          </a:xfrm>
        </p:grpSpPr>
        <p:sp>
          <p:nvSpPr>
            <p:cNvPr id="41" name="Rectangle 13"/>
            <p:cNvSpPr/>
            <p:nvPr/>
          </p:nvSpPr>
          <p:spPr>
            <a:xfrm>
              <a:off x="-8928748" y="5328266"/>
              <a:ext cx="9519860" cy="177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9021622" y="5319202"/>
              <a:ext cx="9431867" cy="5336798"/>
              <a:chOff x="-9021622" y="5319202"/>
              <a:chExt cx="9431867" cy="5336798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-7781696" y="5319202"/>
                <a:ext cx="7796834" cy="17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800" b="1" dirty="0"/>
                  <a:t>TO-BE:</a:t>
                </a:r>
                <a:r>
                  <a:rPr lang="pt-BR" sz="1800" dirty="0"/>
                  <a:t>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dirty="0" smtClean="0"/>
                  <a:t>Propor a construção do um serviço </a:t>
                </a:r>
                <a:r>
                  <a:rPr lang="pt-BR" sz="1400" dirty="0" err="1" smtClean="0"/>
                  <a:t>gerCEP</a:t>
                </a:r>
                <a:r>
                  <a:rPr lang="pt-BR" sz="1400" dirty="0" smtClean="0"/>
                  <a:t> que, por ser altamente acessado, deve ser performático. Para isto devemos construir uma arquitetura orientada a </a:t>
                </a:r>
                <a:r>
                  <a:rPr lang="pt-BR" sz="1400" dirty="0"/>
                  <a:t>micro serviços </a:t>
                </a:r>
                <a:r>
                  <a:rPr lang="pt-BR" sz="1400" dirty="0" smtClean="0"/>
                  <a:t>com a implementação do </a:t>
                </a:r>
                <a:r>
                  <a:rPr lang="pt-BR" sz="1400" dirty="0" err="1" smtClean="0"/>
                  <a:t>pattern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API Gateway como Single </a:t>
                </a:r>
                <a:r>
                  <a:rPr lang="pt-BR" sz="1400" dirty="0" err="1"/>
                  <a:t>Entry</a:t>
                </a:r>
                <a:r>
                  <a:rPr lang="pt-BR" sz="1400" dirty="0"/>
                  <a:t> </a:t>
                </a:r>
                <a:r>
                  <a:rPr lang="pt-BR" sz="1400" dirty="0" smtClean="0"/>
                  <a:t>Point, pois o mesmo permite utilizar protocolos diferentes (REST, AMQP)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pt-BR" sz="1400" dirty="0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-9021622" y="7107374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TextBox 9"/>
            <p:cNvSpPr txBox="1"/>
            <p:nvPr/>
          </p:nvSpPr>
          <p:spPr>
            <a:xfrm>
              <a:off x="-8361947" y="583095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2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sp>
        <p:nvSpPr>
          <p:cNvPr id="117" name="Canto dobrado 116"/>
          <p:cNvSpPr/>
          <p:nvPr/>
        </p:nvSpPr>
        <p:spPr>
          <a:xfrm>
            <a:off x="178943" y="3430903"/>
            <a:ext cx="3775445" cy="248412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chemeClr val="tx1"/>
                </a:solidFill>
              </a:rPr>
              <a:t>Solução</a:t>
            </a:r>
            <a:r>
              <a:rPr lang="pt-BR" sz="1400" dirty="0" smtClean="0">
                <a:solidFill>
                  <a:schemeClr val="tx1"/>
                </a:solidFill>
              </a:rPr>
              <a:t>: O serviço </a:t>
            </a:r>
            <a:r>
              <a:rPr lang="pt-BR" sz="1400" dirty="0" err="1" smtClean="0">
                <a:solidFill>
                  <a:schemeClr val="tx1"/>
                </a:solidFill>
              </a:rPr>
              <a:t>getCEP</a:t>
            </a:r>
            <a:r>
              <a:rPr lang="pt-BR" sz="1400" dirty="0" smtClean="0">
                <a:solidFill>
                  <a:schemeClr val="tx1"/>
                </a:solidFill>
              </a:rPr>
              <a:t> em específico deve ser construído com o protocolo AMQP e uso do </a:t>
            </a:r>
            <a:r>
              <a:rPr lang="pt-BR" sz="1400" dirty="0">
                <a:solidFill>
                  <a:schemeClr val="tx1"/>
                </a:solidFill>
              </a:rPr>
              <a:t>método </a:t>
            </a:r>
            <a:r>
              <a:rPr lang="pt-BR" sz="1400" dirty="0" err="1" smtClean="0">
                <a:solidFill>
                  <a:schemeClr val="tx1"/>
                </a:solidFill>
              </a:rPr>
              <a:t>sendAndReceive</a:t>
            </a:r>
            <a:r>
              <a:rPr lang="pt-BR" sz="1400" dirty="0" smtClean="0">
                <a:solidFill>
                  <a:schemeClr val="tx1"/>
                </a:solidFill>
              </a:rPr>
              <a:t> para tornar síncrono.  A propriedade </a:t>
            </a:r>
            <a:r>
              <a:rPr lang="pt-BR" sz="1400" dirty="0">
                <a:solidFill>
                  <a:schemeClr val="tx1"/>
                </a:solidFill>
              </a:rPr>
              <a:t> </a:t>
            </a:r>
            <a:r>
              <a:rPr lang="pt-BR" sz="1400" dirty="0" err="1" smtClean="0">
                <a:solidFill>
                  <a:schemeClr val="tx1"/>
                </a:solidFill>
              </a:rPr>
              <a:t>correlationalId</a:t>
            </a:r>
            <a:r>
              <a:rPr lang="pt-BR" sz="1400" dirty="0">
                <a:solidFill>
                  <a:schemeClr val="tx1"/>
                </a:solidFill>
              </a:rPr>
              <a:t> </a:t>
            </a:r>
            <a:r>
              <a:rPr lang="pt-BR" sz="1400" dirty="0" smtClean="0">
                <a:solidFill>
                  <a:schemeClr val="tx1"/>
                </a:solidFill>
              </a:rPr>
              <a:t>deve ser configurada com um valor exclusivo para cada pedido, assim é possível fazer a correlação entre a mensagem postada na fila de resposta e a solicitação. Isto tornará o serviço altamente performático.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54" y="3371587"/>
            <a:ext cx="6087559" cy="3333007"/>
          </a:xfrm>
          <a:prstGeom prst="rect">
            <a:avLst/>
          </a:prstGeom>
        </p:spPr>
      </p:pic>
      <p:sp>
        <p:nvSpPr>
          <p:cNvPr id="3" name="Texto explicativo retangular 2"/>
          <p:cNvSpPr/>
          <p:nvPr/>
        </p:nvSpPr>
        <p:spPr>
          <a:xfrm>
            <a:off x="8919707" y="4236868"/>
            <a:ext cx="2913292" cy="1921321"/>
          </a:xfrm>
          <a:prstGeom prst="wedgeRectCallout">
            <a:avLst>
              <a:gd name="adj1" fmla="val -112970"/>
              <a:gd name="adj2" fmla="val 33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Arquiteturas monolíticas empacotam os serviços em uma única unidade (.</a:t>
            </a:r>
            <a:r>
              <a:rPr lang="pt-BR" sz="1400" dirty="0" err="1" smtClean="0"/>
              <a:t>war</a:t>
            </a:r>
            <a:r>
              <a:rPr lang="pt-B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Quando precisar fazer a manutenção somente do serviço </a:t>
            </a:r>
            <a:r>
              <a:rPr lang="pt-BR" sz="1400" dirty="0" err="1" smtClean="0"/>
              <a:t>getCEP</a:t>
            </a:r>
            <a:r>
              <a:rPr lang="pt-BR" sz="1400" dirty="0" smtClean="0"/>
              <a:t>, será necessário executar 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 (stop/start) de todo o container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61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17" grpId="0" animBg="1"/>
      <p:bldP spid="117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2174" y="431995"/>
            <a:ext cx="235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3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smtClean="0"/>
              <a:t>Micro Serviço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6238" y="1228096"/>
            <a:ext cx="1089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 que </a:t>
            </a:r>
            <a:r>
              <a:rPr lang="en-US" b="1" dirty="0"/>
              <a:t>é Micro </a:t>
            </a:r>
            <a:r>
              <a:rPr lang="pt-BR" b="1" dirty="0" smtClean="0"/>
              <a:t>Serviço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lvl="1" algn="just"/>
            <a:r>
              <a:rPr lang="pt-BR" dirty="0" smtClean="0"/>
              <a:t>Um micro serviço é um componente de negócio que, desacoplado de um processo monolítico maior, pode agora atender plenamente aos requisitos funcionais solicitados, de maneira independente, com </a:t>
            </a:r>
            <a:r>
              <a:rPr lang="pt-BR" dirty="0" err="1" smtClean="0"/>
              <a:t>runtime</a:t>
            </a:r>
            <a:r>
              <a:rPr lang="pt-BR" dirty="0" smtClean="0"/>
              <a:t> próprio, podendo ser gerenciado, escalonado, monitorado e depreciado parecido com o ciclo de vida de um 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1028" name="Picture 4" descr="https://martinfowler.com/articles/microservices/images/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93" y="2817854"/>
            <a:ext cx="5666934" cy="3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16115" y="6488668"/>
            <a:ext cx="519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8060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2174" y="431995"/>
            <a:ext cx="235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3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smtClean="0"/>
              <a:t>Micro Serviço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6115" y="6488668"/>
            <a:ext cx="519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https://martinfowler.com/articles/microservices.html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46238" y="1185190"/>
            <a:ext cx="1089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Porque</a:t>
            </a:r>
            <a:r>
              <a:rPr lang="en-US" b="1" dirty="0"/>
              <a:t> </a:t>
            </a:r>
            <a:r>
              <a:rPr lang="en-US" b="1" dirty="0" err="1"/>
              <a:t>devemos</a:t>
            </a:r>
            <a:r>
              <a:rPr lang="en-US" b="1" dirty="0"/>
              <a:t> </a:t>
            </a:r>
            <a:r>
              <a:rPr lang="en-US" b="1" dirty="0" err="1"/>
              <a:t>utilizar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lvl="1" algn="just"/>
            <a:r>
              <a:rPr lang="pt-BR" dirty="0" smtClean="0"/>
              <a:t>Quando um grande Sistema existente necessitar ser dividido em partes, ou seja, em um conjunto de serviços , ou quando um Novo grande Sistema for construído, faz sentido utilizar Micro Serviços para ser desenvolvido, testado e implantado de forma independente, por times com </a:t>
            </a:r>
            <a:r>
              <a:rPr lang="pt-BR" dirty="0" err="1" smtClean="0"/>
              <a:t>skills</a:t>
            </a:r>
            <a:r>
              <a:rPr lang="pt-BR" dirty="0" smtClean="0"/>
              <a:t> diferentes, porém unidos e com prioridades diferentes</a:t>
            </a:r>
            <a:r>
              <a:rPr lang="en-US" dirty="0" smtClean="0"/>
              <a:t>.	.</a:t>
            </a:r>
          </a:p>
          <a:p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2050" name="Picture 2" descr="https://martinfowler.com/articles/microservices/images/conways-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69" y="3261399"/>
            <a:ext cx="3964804" cy="32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5508108" y="4335698"/>
            <a:ext cx="481778" cy="31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https://martinfowler.com/articles/microservices/images/PreferFunctionalStaffOrganiz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66" y="3261399"/>
            <a:ext cx="5320846" cy="30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554514" y="2909022"/>
            <a:ext cx="23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Abordagem monolítica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30234" y="2847183"/>
            <a:ext cx="293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Abordagem em micro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2174" y="431995"/>
            <a:ext cx="235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3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smtClean="0"/>
              <a:t>Micro Serviço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6238" y="1228096"/>
            <a:ext cx="10893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Quais São os Prós e Contras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lvl="1" algn="just"/>
            <a:r>
              <a:rPr lang="pt-BR" b="1" dirty="0" smtClean="0"/>
              <a:t>Prós</a:t>
            </a:r>
            <a:r>
              <a:rPr lang="pt-BR" dirty="0" smtClean="0"/>
              <a:t>: Com a segregação dos serviços, os dados também são armazenados separadamente por serviço assim, é possível usar a persistência poliglota em apenas um banco de dados deste próprio serviço, aumentando a performance.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b="1" dirty="0" smtClean="0"/>
              <a:t>Contra</a:t>
            </a:r>
            <a:r>
              <a:rPr lang="pt-BR" dirty="0" smtClean="0"/>
              <a:t>: A complexidade do ambiente operacional em produção é significativa, pois para cada micro serviço haverá uma instância a ser gerenciada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6115" y="6488668"/>
            <a:ext cx="519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https://martinfowler.com/articles/microservices.html</a:t>
            </a:r>
          </a:p>
        </p:txBody>
      </p:sp>
      <p:pic>
        <p:nvPicPr>
          <p:cNvPr id="3074" name="Picture 2" descr="https://martinfowler.com/articles/microservices/images/decentralised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4076700"/>
            <a:ext cx="3916138" cy="22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artinfowler.com/articles/microservices/images/micro-deploy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8" y="4076700"/>
            <a:ext cx="4385862" cy="20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58551" y="3713468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Prós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441084" y="3713468"/>
            <a:ext cx="8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7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388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95</cp:revision>
  <dcterms:created xsi:type="dcterms:W3CDTF">2017-09-20T21:07:36Z</dcterms:created>
  <dcterms:modified xsi:type="dcterms:W3CDTF">2017-09-25T01:27:14Z</dcterms:modified>
</cp:coreProperties>
</file>