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6" r:id="rId3"/>
    <p:sldId id="264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42" y="-114"/>
      </p:cViewPr>
      <p:guideLst>
        <p:guide orient="horz" pos="2544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/>
          <p:nvPr/>
        </p:nvSpPr>
        <p:spPr>
          <a:xfrm>
            <a:off x="2501416" y="2231016"/>
            <a:ext cx="6844807" cy="178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8"/>
          <p:cNvSpPr/>
          <p:nvPr/>
        </p:nvSpPr>
        <p:spPr>
          <a:xfrm>
            <a:off x="2501416" y="4124360"/>
            <a:ext cx="6844807" cy="1985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72174" y="431995"/>
            <a:ext cx="277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4) </a:t>
            </a:r>
            <a:r>
              <a:rPr lang="pt-BR" sz="2400" b="1" dirty="0"/>
              <a:t>Latência de Rede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332554" y="1799322"/>
            <a:ext cx="892696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2pPr>
            <a:lvl3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3pPr>
            <a:lvl4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4pPr>
            <a:lvl5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accent1">
                    <a:lumMod val="75000"/>
                  </a:schemeClr>
                </a:solidFill>
              </a:rPr>
              <a:t>Arquitetura                                                 </a:t>
            </a:r>
            <a:endParaRPr lang="pt-BR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718455" y="25122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1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2810566" y="47439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2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79688" y="270953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/>
              <a:t>AS-IS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52872" y="469918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800" b="1" dirty="0" smtClean="0"/>
              <a:t>TO-BE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5"/>
          <p:cNvCxnSpPr/>
          <p:nvPr/>
        </p:nvCxnSpPr>
        <p:spPr>
          <a:xfrm>
            <a:off x="6827354" y="2231016"/>
            <a:ext cx="0" cy="387847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25"/>
          <p:cNvSpPr/>
          <p:nvPr/>
        </p:nvSpPr>
        <p:spPr>
          <a:xfrm flipV="1">
            <a:off x="2574356" y="3051191"/>
            <a:ext cx="305428" cy="2146338"/>
          </a:xfrm>
          <a:prstGeom prst="bentArrow">
            <a:avLst/>
          </a:prstGeom>
          <a:solidFill>
            <a:schemeClr val="accent1"/>
          </a:solidFill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none" anchor="ctr"/>
          <a:lstStyle/>
          <a:p>
            <a:pPr marL="179388"/>
            <a:endParaRPr lang="en-US" sz="11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67" y="2362021"/>
            <a:ext cx="3589206" cy="152557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8" y="4293348"/>
            <a:ext cx="3553531" cy="1516674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1393880" y="1365612"/>
            <a:ext cx="9431867" cy="5325903"/>
            <a:chOff x="9665295" y="1448168"/>
            <a:chExt cx="9431867" cy="5325903"/>
          </a:xfrm>
        </p:grpSpPr>
        <p:sp>
          <p:nvSpPr>
            <p:cNvPr id="27" name="Rectangle 13"/>
            <p:cNvSpPr/>
            <p:nvPr/>
          </p:nvSpPr>
          <p:spPr>
            <a:xfrm>
              <a:off x="9665295" y="1448168"/>
              <a:ext cx="9420037" cy="176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9665295" y="1459079"/>
              <a:ext cx="9431867" cy="5314992"/>
              <a:chOff x="-470429" y="1406484"/>
              <a:chExt cx="9431867" cy="5314992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57804" y="1406484"/>
                <a:ext cx="8026516" cy="197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1800" b="1" dirty="0" smtClean="0"/>
                  <a:t>AS-IS:</a:t>
                </a:r>
              </a:p>
              <a:p>
                <a:pPr marL="0" indent="0" algn="just">
                  <a:buNone/>
                </a:pPr>
                <a:r>
                  <a:rPr lang="pt-BR" sz="1400" dirty="0" smtClean="0"/>
                  <a:t>Atualmente existe um problema </a:t>
                </a:r>
                <a:r>
                  <a:rPr lang="pt-BR" sz="1400" dirty="0"/>
                  <a:t>de latência de rede relacionada a comunicação entre a aplicação e o Banco de dados, pois a aplicação é fortemente dependente de um banco de </a:t>
                </a:r>
                <a:r>
                  <a:rPr lang="pt-BR" sz="1400" dirty="0" smtClean="0"/>
                  <a:t>dados, </a:t>
                </a:r>
                <a:r>
                  <a:rPr lang="pt-BR" sz="1400" dirty="0"/>
                  <a:t>principalmente nas pesquisas e geração de relatórios</a:t>
                </a:r>
                <a:endParaRPr lang="pt-BR" sz="1400" dirty="0" smtClean="0"/>
              </a:p>
              <a:p>
                <a:pPr marL="0" indent="0" algn="just">
                  <a:buNone/>
                </a:pPr>
                <a:endParaRPr lang="en-US" sz="1400" dirty="0" smtClean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-470429" y="3172850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1"/>
            <p:cNvSpPr txBox="1"/>
            <p:nvPr/>
          </p:nvSpPr>
          <p:spPr>
            <a:xfrm>
              <a:off x="10239138" y="19497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1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0" y="3336365"/>
            <a:ext cx="6863937" cy="2917476"/>
          </a:xfrm>
          <a:prstGeom prst="rect">
            <a:avLst/>
          </a:prstGeom>
        </p:spPr>
      </p:pic>
      <p:sp>
        <p:nvSpPr>
          <p:cNvPr id="3" name="Texto explicativo retangular 2"/>
          <p:cNvSpPr/>
          <p:nvPr/>
        </p:nvSpPr>
        <p:spPr>
          <a:xfrm>
            <a:off x="8993024" y="5036457"/>
            <a:ext cx="2913292" cy="1628851"/>
          </a:xfrm>
          <a:prstGeom prst="wedgeRectCallout">
            <a:avLst>
              <a:gd name="adj1" fmla="val -78651"/>
              <a:gd name="adj2" fmla="val -52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Acesso a banco de dados para retornar relatórios pode se tornar um gargalo devido ao processamento para geração do mesmo.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1312062" y="1388300"/>
            <a:ext cx="9612734" cy="5336798"/>
            <a:chOff x="-9021622" y="5319202"/>
            <a:chExt cx="9612734" cy="5336798"/>
          </a:xfrm>
        </p:grpSpPr>
        <p:sp>
          <p:nvSpPr>
            <p:cNvPr id="41" name="Rectangle 13"/>
            <p:cNvSpPr/>
            <p:nvPr/>
          </p:nvSpPr>
          <p:spPr>
            <a:xfrm>
              <a:off x="-8928748" y="5328266"/>
              <a:ext cx="9519860" cy="177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9021622" y="5319202"/>
              <a:ext cx="9431867" cy="5336798"/>
              <a:chOff x="-9021622" y="5319202"/>
              <a:chExt cx="9431867" cy="5336798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-7781696" y="5319202"/>
                <a:ext cx="7796834" cy="17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800" b="1" dirty="0"/>
                  <a:t>TO-BE:</a:t>
                </a:r>
                <a:r>
                  <a:rPr lang="pt-BR" sz="1800" dirty="0"/>
                  <a:t>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dirty="0" smtClean="0"/>
                  <a:t>Migrar os relatórios para o banco de dados </a:t>
                </a:r>
                <a:r>
                  <a:rPr lang="pt-BR" sz="1400" dirty="0" err="1" smtClean="0"/>
                  <a:t>NoSql</a:t>
                </a:r>
                <a:r>
                  <a:rPr lang="pt-BR" sz="1400" dirty="0" smtClean="0"/>
                  <a:t> Redis e integrá-lo com Spring através </a:t>
                </a:r>
                <a:r>
                  <a:rPr lang="pt-BR" sz="1400" dirty="0"/>
                  <a:t>do </a:t>
                </a:r>
                <a:r>
                  <a:rPr lang="pt-BR" sz="1400" dirty="0" err="1"/>
                  <a:t>spring</a:t>
                </a:r>
                <a:r>
                  <a:rPr lang="pt-BR" sz="1400" dirty="0"/>
                  <a:t>-boot-starter-data-redis.</a:t>
                </a:r>
                <a:endParaRPr lang="pt-BR" sz="1400" dirty="0" smtClean="0"/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pt-BR" sz="1400" dirty="0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-9021622" y="7107374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TextBox 9"/>
            <p:cNvSpPr txBox="1"/>
            <p:nvPr/>
          </p:nvSpPr>
          <p:spPr>
            <a:xfrm>
              <a:off x="-8361947" y="583095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2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sp>
        <p:nvSpPr>
          <p:cNvPr id="117" name="Canto dobrado 116"/>
          <p:cNvSpPr/>
          <p:nvPr/>
        </p:nvSpPr>
        <p:spPr>
          <a:xfrm>
            <a:off x="358572" y="3367847"/>
            <a:ext cx="3408662" cy="248412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chemeClr val="tx1"/>
                </a:solidFill>
              </a:rPr>
              <a:t>Solução</a:t>
            </a:r>
            <a:r>
              <a:rPr lang="pt-BR" sz="1400" dirty="0" smtClean="0">
                <a:solidFill>
                  <a:schemeClr val="tx1"/>
                </a:solidFill>
              </a:rPr>
              <a:t>: </a:t>
            </a:r>
            <a:r>
              <a:rPr lang="pt-BR" sz="1400" dirty="0" smtClean="0">
                <a:solidFill>
                  <a:schemeClr val="tx1"/>
                </a:solidFill>
              </a:rPr>
              <a:t>Com a migração dos relatórios para o banco de dados Redis, o cache do Spring já é configurado automaticamente, porém no </a:t>
            </a:r>
            <a:r>
              <a:rPr lang="pt-BR" sz="1400" dirty="0" err="1" smtClean="0">
                <a:solidFill>
                  <a:schemeClr val="tx1"/>
                </a:solidFill>
              </a:rPr>
              <a:t>CacheManager</a:t>
            </a:r>
            <a:r>
              <a:rPr lang="pt-BR" sz="1400" dirty="0" smtClean="0">
                <a:solidFill>
                  <a:schemeClr val="tx1"/>
                </a:solidFill>
              </a:rPr>
              <a:t>, a propriedade </a:t>
            </a:r>
            <a:r>
              <a:rPr lang="pt-BR" sz="1400" dirty="0" err="1" smtClean="0">
                <a:solidFill>
                  <a:schemeClr val="tx1"/>
                </a:solidFill>
              </a:rPr>
              <a:t>setUsePrefix</a:t>
            </a:r>
            <a:r>
              <a:rPr lang="pt-BR" sz="1400" dirty="0" smtClean="0">
                <a:solidFill>
                  <a:schemeClr val="tx1"/>
                </a:solidFill>
              </a:rPr>
              <a:t>(</a:t>
            </a:r>
            <a:r>
              <a:rPr lang="pt-BR" sz="1400" dirty="0" err="1" smtClean="0">
                <a:solidFill>
                  <a:schemeClr val="tx1"/>
                </a:solidFill>
              </a:rPr>
              <a:t>true</a:t>
            </a:r>
            <a:r>
              <a:rPr lang="pt-BR" sz="1400" dirty="0" smtClean="0">
                <a:solidFill>
                  <a:schemeClr val="tx1"/>
                </a:solidFill>
              </a:rPr>
              <a:t>) </a:t>
            </a:r>
            <a:r>
              <a:rPr lang="pt-BR" sz="1400" dirty="0" smtClean="0">
                <a:solidFill>
                  <a:schemeClr val="tx1"/>
                </a:solidFill>
              </a:rPr>
              <a:t>deve ser </a:t>
            </a:r>
            <a:r>
              <a:rPr lang="pt-BR" sz="1400" dirty="0" err="1" smtClean="0">
                <a:solidFill>
                  <a:schemeClr val="tx1"/>
                </a:solidFill>
              </a:rPr>
              <a:t>setado</a:t>
            </a:r>
            <a:r>
              <a:rPr lang="pt-BR" sz="1400" dirty="0" smtClean="0">
                <a:solidFill>
                  <a:schemeClr val="tx1"/>
                </a:solidFill>
              </a:rPr>
              <a:t> para </a:t>
            </a:r>
            <a:r>
              <a:rPr lang="pt-BR" sz="1400" dirty="0" err="1" smtClean="0">
                <a:solidFill>
                  <a:schemeClr val="tx1"/>
                </a:solidFill>
              </a:rPr>
              <a:t>true</a:t>
            </a:r>
            <a:r>
              <a:rPr lang="pt-BR" sz="1400" dirty="0" smtClean="0">
                <a:solidFill>
                  <a:schemeClr val="tx1"/>
                </a:solidFill>
              </a:rPr>
              <a:t>  e a </a:t>
            </a:r>
            <a:r>
              <a:rPr lang="pt-BR" sz="1400" dirty="0" err="1" smtClean="0">
                <a:solidFill>
                  <a:schemeClr val="tx1"/>
                </a:solidFill>
              </a:rPr>
              <a:t>condition</a:t>
            </a:r>
            <a:r>
              <a:rPr lang="pt-BR" sz="1400" dirty="0" smtClean="0">
                <a:solidFill>
                  <a:schemeClr val="tx1"/>
                </a:solidFill>
              </a:rPr>
              <a:t> do </a:t>
            </a:r>
            <a:r>
              <a:rPr lang="pt-BR" sz="1400" dirty="0" err="1" smtClean="0">
                <a:solidFill>
                  <a:schemeClr val="tx1"/>
                </a:solidFill>
              </a:rPr>
              <a:t>Bean</a:t>
            </a:r>
            <a:r>
              <a:rPr lang="pt-BR" sz="1400" dirty="0" smtClean="0">
                <a:solidFill>
                  <a:schemeClr val="tx1"/>
                </a:solidFill>
              </a:rPr>
              <a:t> que será anotada para ser cacheado, pode ser utilizado para especificar e </a:t>
            </a:r>
            <a:r>
              <a:rPr lang="pt-BR" sz="1400" dirty="0" err="1" smtClean="0">
                <a:solidFill>
                  <a:schemeClr val="tx1"/>
                </a:solidFill>
              </a:rPr>
              <a:t>melhoror</a:t>
            </a:r>
            <a:r>
              <a:rPr lang="pt-BR" sz="1400" dirty="0" smtClean="0">
                <a:solidFill>
                  <a:schemeClr val="tx1"/>
                </a:solidFill>
              </a:rPr>
              <a:t> o cache.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40" y="3378758"/>
            <a:ext cx="7004839" cy="2989719"/>
          </a:xfrm>
          <a:prstGeom prst="rect">
            <a:avLst/>
          </a:prstGeom>
        </p:spPr>
      </p:pic>
      <p:sp>
        <p:nvSpPr>
          <p:cNvPr id="33" name="Texto explicativo retangular 32"/>
          <p:cNvSpPr/>
          <p:nvPr/>
        </p:nvSpPr>
        <p:spPr>
          <a:xfrm>
            <a:off x="9145424" y="5188857"/>
            <a:ext cx="2913292" cy="1628851"/>
          </a:xfrm>
          <a:prstGeom prst="wedgeRectCallout">
            <a:avLst>
              <a:gd name="adj1" fmla="val -64701"/>
              <a:gd name="adj2" fmla="val -13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Utilizar o banco </a:t>
            </a:r>
            <a:r>
              <a:rPr lang="pt-BR" sz="1400" dirty="0"/>
              <a:t>de dados </a:t>
            </a:r>
            <a:r>
              <a:rPr lang="pt-BR" sz="1400" dirty="0" err="1"/>
              <a:t>NoSQL</a:t>
            </a:r>
            <a:r>
              <a:rPr lang="pt-BR" sz="1400" dirty="0"/>
              <a:t> </a:t>
            </a:r>
            <a:r>
              <a:rPr lang="pt-BR" sz="1400" dirty="0" smtClean="0"/>
              <a:t>Redis, que é open </a:t>
            </a:r>
            <a:r>
              <a:rPr lang="pt-BR" sz="1400" dirty="0" err="1"/>
              <a:t>source</a:t>
            </a:r>
            <a:r>
              <a:rPr lang="pt-BR" sz="1400" dirty="0"/>
              <a:t> do tipo </a:t>
            </a:r>
            <a:r>
              <a:rPr lang="pt-BR" sz="1400"/>
              <a:t>chave-valor </a:t>
            </a:r>
            <a:r>
              <a:rPr lang="pt-BR" sz="1400" smtClean="0"/>
              <a:t>conhecido </a:t>
            </a:r>
            <a:r>
              <a:rPr lang="pt-BR" sz="1400" dirty="0" smtClean="0"/>
              <a:t>principalmente por seu </a:t>
            </a:r>
            <a:r>
              <a:rPr lang="pt-BR" sz="1400" dirty="0"/>
              <a:t>alto desempenho.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61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" grpId="0" animBg="1"/>
      <p:bldP spid="3" grpId="1" animBg="1"/>
      <p:bldP spid="117" grpId="0" animBg="1"/>
      <p:bldP spid="117" grpId="1" animBg="1"/>
      <p:bldP spid="33" grpId="0" animBg="1"/>
      <p:bldP spid="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46238" y="1228096"/>
            <a:ext cx="10893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 que </a:t>
            </a:r>
            <a:r>
              <a:rPr lang="pt-BR" b="1" dirty="0"/>
              <a:t>é Latência de </a:t>
            </a:r>
            <a:r>
              <a:rPr lang="pt-BR" b="1" dirty="0" smtClean="0"/>
              <a:t>rede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lvl="1" algn="just"/>
            <a:r>
              <a:rPr lang="pt-BR" dirty="0" smtClean="0"/>
              <a:t>É o tempo medido entre uma requisição (envio) e a resposta, podendo ser medido com um simples </a:t>
            </a:r>
            <a:r>
              <a:rPr lang="pt-BR" dirty="0" err="1" smtClean="0"/>
              <a:t>ping</a:t>
            </a:r>
            <a:r>
              <a:rPr lang="pt-BR" dirty="0" smtClean="0"/>
              <a:t>, onde o tempo em </a:t>
            </a:r>
            <a:r>
              <a:rPr lang="pt-BR" dirty="0" err="1" smtClean="0"/>
              <a:t>ms</a:t>
            </a:r>
            <a:r>
              <a:rPr lang="pt-BR" dirty="0" smtClean="0"/>
              <a:t> é demostrado 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2514600"/>
            <a:ext cx="4486275" cy="18288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2174" y="431995"/>
            <a:ext cx="277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4) </a:t>
            </a:r>
            <a:r>
              <a:rPr lang="pt-BR" sz="2400" b="1" dirty="0"/>
              <a:t>Latência de Rede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46238" y="1185190"/>
            <a:ext cx="1089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 estratégia deve ser implementada para diminuir essa latência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lvl="1" algn="just"/>
            <a:r>
              <a:rPr lang="pt-BR" dirty="0" smtClean="0"/>
              <a:t>Trabalhar com os dados em memória (cache) com registro e persistência em memória, porém deve-se tomar cuidado para também não sobrecarregar o cache, para isso,  deve-se procurar utilizar algoritmos de cache inconscientes, pois como funcionam recursivamente, os dados são quebrados para melhor se encaixar no cache.</a:t>
            </a:r>
            <a:endParaRPr lang="en-US" dirty="0" smtClean="0"/>
          </a:p>
          <a:p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2174" y="431995"/>
            <a:ext cx="277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4) </a:t>
            </a:r>
            <a:r>
              <a:rPr lang="pt-BR" sz="2400" b="1" dirty="0"/>
              <a:t>Latência de Rede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292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107</cp:revision>
  <dcterms:created xsi:type="dcterms:W3CDTF">2017-09-20T21:07:36Z</dcterms:created>
  <dcterms:modified xsi:type="dcterms:W3CDTF">2017-09-24T16:27:27Z</dcterms:modified>
</cp:coreProperties>
</file>