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thur Gennari" initials="DAG" lastIdx="0" clrIdx="0">
    <p:extLst>
      <p:ext uri="{19B8F6BF-5375-455C-9EA6-DF929625EA0E}">
        <p15:presenceInfo xmlns:p15="http://schemas.microsoft.com/office/powerpoint/2012/main" userId="S-1-5-21-2915997116-4131603029-1789207793-334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 snapToGrid="0" showGuides="1">
      <p:cViewPr>
        <p:scale>
          <a:sx n="75" d="100"/>
          <a:sy n="75" d="100"/>
        </p:scale>
        <p:origin x="54" y="-216"/>
      </p:cViewPr>
      <p:guideLst>
        <p:guide orient="horz" pos="2544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96A23-3832-49FC-9B7D-990641FCDD3B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4955-432B-4B26-9F09-5691AC62F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6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3410861" y="1161143"/>
            <a:ext cx="53789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 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 err="1" smtClean="0">
                <a:solidFill>
                  <a:schemeClr val="bg1"/>
                </a:solidFill>
              </a:rPr>
              <a:t>Netshoes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>
                <a:solidFill>
                  <a:schemeClr val="bg1"/>
                </a:solidFill>
              </a:rPr>
              <a:t>Teste de Arquitetura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18286" y="5965371"/>
            <a:ext cx="339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DANIEL ARTHUR GENNARI JUNIOR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25/09/2017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/>
          <p:nvPr/>
        </p:nvSpPr>
        <p:spPr>
          <a:xfrm>
            <a:off x="2501416" y="2231016"/>
            <a:ext cx="6844807" cy="1787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8"/>
          <p:cNvSpPr/>
          <p:nvPr/>
        </p:nvSpPr>
        <p:spPr>
          <a:xfrm>
            <a:off x="2501416" y="4124360"/>
            <a:ext cx="6844807" cy="1985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572174" y="431995"/>
            <a:ext cx="221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anose="020B0602030504020804" pitchFamily="34" charset="0"/>
              </a:rPr>
              <a:t>5) </a:t>
            </a:r>
            <a:r>
              <a:rPr lang="pt-BR" sz="2400" b="1" dirty="0" smtClean="0"/>
              <a:t>Concorrência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332554" y="1799322"/>
            <a:ext cx="892696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2pPr>
            <a:lvl3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3pPr>
            <a:lvl4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4pPr>
            <a:lvl5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accent1">
                    <a:lumMod val="75000"/>
                  </a:schemeClr>
                </a:solidFill>
              </a:rPr>
              <a:t>Arquitetura                                                 </a:t>
            </a:r>
            <a:endParaRPr lang="pt-BR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718455" y="251229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1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2810566" y="47439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2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979688" y="270953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b="1" dirty="0" smtClean="0"/>
              <a:t>AS-IS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952872" y="4699189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800" b="1" dirty="0" smtClean="0"/>
              <a:t>TO-BE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5"/>
          <p:cNvCxnSpPr/>
          <p:nvPr/>
        </p:nvCxnSpPr>
        <p:spPr>
          <a:xfrm>
            <a:off x="6827354" y="2231016"/>
            <a:ext cx="0" cy="387847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25"/>
          <p:cNvSpPr/>
          <p:nvPr/>
        </p:nvSpPr>
        <p:spPr>
          <a:xfrm flipV="1">
            <a:off x="2574356" y="3051191"/>
            <a:ext cx="305428" cy="2146338"/>
          </a:xfrm>
          <a:prstGeom prst="bentArrow">
            <a:avLst/>
          </a:prstGeom>
          <a:solidFill>
            <a:schemeClr val="accent1"/>
          </a:solidFill>
          <a:ln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none" anchor="ctr"/>
          <a:lstStyle/>
          <a:p>
            <a:pPr marL="179388"/>
            <a:endParaRPr lang="en-US" sz="11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42" y="2339710"/>
            <a:ext cx="3561330" cy="14615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2" y="4233165"/>
            <a:ext cx="3460790" cy="1659926"/>
          </a:xfrm>
          <a:prstGeom prst="rect">
            <a:avLst/>
          </a:prstGeom>
        </p:spPr>
      </p:pic>
      <p:grpSp>
        <p:nvGrpSpPr>
          <p:cNvPr id="26" name="Grupo 25"/>
          <p:cNvGrpSpPr/>
          <p:nvPr/>
        </p:nvGrpSpPr>
        <p:grpSpPr>
          <a:xfrm>
            <a:off x="1380066" y="1359132"/>
            <a:ext cx="9431867" cy="5325903"/>
            <a:chOff x="9665295" y="1448168"/>
            <a:chExt cx="9431867" cy="5325903"/>
          </a:xfrm>
        </p:grpSpPr>
        <p:sp>
          <p:nvSpPr>
            <p:cNvPr id="27" name="Rectangle 13"/>
            <p:cNvSpPr/>
            <p:nvPr/>
          </p:nvSpPr>
          <p:spPr>
            <a:xfrm>
              <a:off x="9665295" y="1448168"/>
              <a:ext cx="9420037" cy="1762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9665295" y="1459079"/>
              <a:ext cx="9431867" cy="5314992"/>
              <a:chOff x="-470429" y="1406484"/>
              <a:chExt cx="9431867" cy="5314992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757804" y="1406484"/>
                <a:ext cx="8026516" cy="197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1800" b="1" dirty="0" smtClean="0"/>
                  <a:t>AS-IS:</a:t>
                </a:r>
              </a:p>
              <a:p>
                <a:pPr marL="0" indent="0" algn="just">
                  <a:buNone/>
                </a:pPr>
                <a:r>
                  <a:rPr lang="pt-BR" sz="1400" dirty="0" smtClean="0"/>
                  <a:t>Um </a:t>
                </a:r>
                <a:r>
                  <a:rPr lang="pt-BR" sz="1400" dirty="0"/>
                  <a:t>problema </a:t>
                </a:r>
                <a:r>
                  <a:rPr lang="pt-BR" sz="1400" dirty="0" smtClean="0"/>
                  <a:t>de </a:t>
                </a:r>
                <a:r>
                  <a:rPr lang="pt-BR" sz="1400" dirty="0"/>
                  <a:t>sincronismo de estoque, </a:t>
                </a:r>
                <a:r>
                  <a:rPr lang="pt-BR" sz="1400" dirty="0" smtClean="0"/>
                  <a:t>está afetando as operações do </a:t>
                </a:r>
                <a:r>
                  <a:rPr lang="pt-BR" sz="1400" dirty="0" err="1" smtClean="0"/>
                  <a:t>back</a:t>
                </a:r>
                <a:r>
                  <a:rPr lang="pt-BR" sz="1400" dirty="0" smtClean="0"/>
                  <a:t> office, pois existem </a:t>
                </a:r>
                <a:r>
                  <a:rPr lang="pt-BR" sz="1400" dirty="0"/>
                  <a:t>3 canais de vendas de produtos, a loja principal, o </a:t>
                </a:r>
                <a:r>
                  <a:rPr lang="pt-BR" sz="1400" dirty="0" err="1"/>
                  <a:t>call</a:t>
                </a:r>
                <a:r>
                  <a:rPr lang="pt-BR" sz="1400" dirty="0"/>
                  <a:t> center e as lojas </a:t>
                </a:r>
                <a:r>
                  <a:rPr lang="pt-BR" sz="1400" dirty="0" smtClean="0"/>
                  <a:t>parceiras e todas estas manipulam </a:t>
                </a:r>
                <a:r>
                  <a:rPr lang="pt-BR" sz="1400" dirty="0"/>
                  <a:t>estoque, porém o </a:t>
                </a:r>
                <a:r>
                  <a:rPr lang="pt-BR" sz="1400" dirty="0" err="1"/>
                  <a:t>back</a:t>
                </a:r>
                <a:r>
                  <a:rPr lang="pt-BR" sz="1400" dirty="0"/>
                  <a:t> office é responsável por avisa-los da alteração do estoque. Com isto, como cada canal cuida do seu estoque, a probabilidade de vender produtos sem estoque é </a:t>
                </a:r>
                <a:r>
                  <a:rPr lang="pt-BR" sz="1400" dirty="0" smtClean="0"/>
                  <a:t>alta.</a:t>
                </a:r>
                <a:endParaRPr lang="en-US" sz="1400" dirty="0" smtClean="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-470429" y="3172850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1"/>
            <p:cNvSpPr txBox="1"/>
            <p:nvPr/>
          </p:nvSpPr>
          <p:spPr>
            <a:xfrm>
              <a:off x="10239138" y="194975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1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58" y="3562038"/>
            <a:ext cx="6746729" cy="2768758"/>
          </a:xfrm>
          <a:prstGeom prst="rect">
            <a:avLst/>
          </a:prstGeom>
        </p:spPr>
      </p:pic>
      <p:sp>
        <p:nvSpPr>
          <p:cNvPr id="3" name="Texto explicativo retangular 2"/>
          <p:cNvSpPr/>
          <p:nvPr/>
        </p:nvSpPr>
        <p:spPr>
          <a:xfrm>
            <a:off x="9274690" y="4928621"/>
            <a:ext cx="2658593" cy="1628851"/>
          </a:xfrm>
          <a:prstGeom prst="wedgeRectCallout">
            <a:avLst>
              <a:gd name="adj1" fmla="val -131461"/>
              <a:gd name="adj2" fmla="val -61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Apesar do </a:t>
            </a:r>
            <a:r>
              <a:rPr lang="pt-BR" sz="1400" dirty="0" err="1" smtClean="0"/>
              <a:t>back</a:t>
            </a:r>
            <a:r>
              <a:rPr lang="pt-BR" sz="1400" dirty="0" smtClean="0"/>
              <a:t> office entregar os dados de estoque correto, outros canais atualizam de descentralizam esta informação.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1277379" y="1348237"/>
            <a:ext cx="9612734" cy="5336798"/>
            <a:chOff x="-9021622" y="5319202"/>
            <a:chExt cx="9612734" cy="5336798"/>
          </a:xfrm>
        </p:grpSpPr>
        <p:sp>
          <p:nvSpPr>
            <p:cNvPr id="41" name="Rectangle 13"/>
            <p:cNvSpPr/>
            <p:nvPr/>
          </p:nvSpPr>
          <p:spPr>
            <a:xfrm>
              <a:off x="-8928748" y="5328266"/>
              <a:ext cx="9519860" cy="1778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9021622" y="5319202"/>
              <a:ext cx="9431867" cy="5336798"/>
              <a:chOff x="-9021622" y="5319202"/>
              <a:chExt cx="9431867" cy="5336798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-7781696" y="5319202"/>
                <a:ext cx="7796834" cy="1703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800" b="1" dirty="0"/>
                  <a:t>TO-BE:</a:t>
                </a:r>
                <a:r>
                  <a:rPr lang="pt-BR" sz="1800" dirty="0"/>
                  <a:t> 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400" dirty="0" smtClean="0"/>
                  <a:t>Propor uma arquitetura baseada em micro serviços com API Gateway. </a:t>
                </a:r>
                <a:r>
                  <a:rPr lang="pt-BR" sz="1400" dirty="0"/>
                  <a:t>Nesta abordagem em vez de permitir que </a:t>
                </a:r>
                <a:r>
                  <a:rPr lang="pt-BR" sz="1400" dirty="0" smtClean="0"/>
                  <a:t>os outros micro serviços </a:t>
                </a:r>
                <a:r>
                  <a:rPr lang="pt-BR" sz="1400" dirty="0"/>
                  <a:t>acessem diretamente o banco de </a:t>
                </a:r>
                <a:r>
                  <a:rPr lang="pt-BR" sz="1400" dirty="0" smtClean="0"/>
                  <a:t>dados, será criado um </a:t>
                </a:r>
                <a:r>
                  <a:rPr lang="pt-BR" sz="1400" dirty="0"/>
                  <a:t>novo </a:t>
                </a:r>
                <a:r>
                  <a:rPr lang="pt-BR" sz="1400" dirty="0" smtClean="0"/>
                  <a:t>micro serviço (</a:t>
                </a:r>
                <a:r>
                  <a:rPr lang="pt-BR" sz="1400" dirty="0" err="1" smtClean="0"/>
                  <a:t>refundProduct</a:t>
                </a:r>
                <a:r>
                  <a:rPr lang="pt-BR" sz="1400" dirty="0" smtClean="0"/>
                  <a:t>) para resolver o problema de estorno e para </a:t>
                </a:r>
                <a:r>
                  <a:rPr lang="pt-BR" sz="1400" dirty="0"/>
                  <a:t>ter um ponto de entrada </a:t>
                </a:r>
                <a:r>
                  <a:rPr lang="pt-BR" sz="1400" dirty="0" smtClean="0"/>
                  <a:t>comum</a:t>
                </a:r>
                <a:endParaRPr lang="pt-BR" sz="1400" dirty="0"/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-9021622" y="7107374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TextBox 9"/>
            <p:cNvSpPr txBox="1"/>
            <p:nvPr/>
          </p:nvSpPr>
          <p:spPr>
            <a:xfrm>
              <a:off x="-8361947" y="583095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2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92" y="3273010"/>
            <a:ext cx="6847793" cy="3284462"/>
          </a:xfrm>
          <a:prstGeom prst="rect">
            <a:avLst/>
          </a:prstGeom>
        </p:spPr>
      </p:pic>
      <p:sp>
        <p:nvSpPr>
          <p:cNvPr id="117" name="Canto dobrado 116"/>
          <p:cNvSpPr/>
          <p:nvPr/>
        </p:nvSpPr>
        <p:spPr>
          <a:xfrm>
            <a:off x="353266" y="3261154"/>
            <a:ext cx="3408662" cy="248412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schemeClr val="tx1"/>
                </a:solidFill>
              </a:rPr>
              <a:t>Solução</a:t>
            </a:r>
            <a:r>
              <a:rPr lang="pt-BR" sz="1400" dirty="0" smtClean="0">
                <a:solidFill>
                  <a:schemeClr val="tx1"/>
                </a:solidFill>
              </a:rPr>
              <a:t>: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Com a criação do API Gateway ao invés </a:t>
            </a:r>
            <a:r>
              <a:rPr lang="pt-BR" sz="1400" dirty="0">
                <a:solidFill>
                  <a:schemeClr val="tx1"/>
                </a:solidFill>
              </a:rPr>
              <a:t>de confiar em cada serviço </a:t>
            </a:r>
            <a:r>
              <a:rPr lang="pt-BR" sz="1400" dirty="0" smtClean="0">
                <a:solidFill>
                  <a:schemeClr val="tx1"/>
                </a:solidFill>
              </a:rPr>
              <a:t>de atualização de dados (</a:t>
            </a:r>
            <a:r>
              <a:rPr lang="pt-BR" sz="1400" dirty="0" err="1" smtClean="0">
                <a:solidFill>
                  <a:schemeClr val="tx1"/>
                </a:solidFill>
              </a:rPr>
              <a:t>updateProduct</a:t>
            </a:r>
            <a:r>
              <a:rPr lang="pt-BR" sz="1400" dirty="0" smtClean="0">
                <a:solidFill>
                  <a:schemeClr val="tx1"/>
                </a:solidFill>
              </a:rPr>
              <a:t>) ,  estes mesmos serviços notificam os produtos estornados são também direcionados ao serviço (</a:t>
            </a:r>
            <a:r>
              <a:rPr lang="pt-BR" sz="1400" dirty="0" err="1" smtClean="0">
                <a:solidFill>
                  <a:schemeClr val="tx1"/>
                </a:solidFill>
              </a:rPr>
              <a:t>refundProduct</a:t>
            </a:r>
            <a:r>
              <a:rPr lang="pt-BR" sz="1400" dirty="0" smtClean="0">
                <a:solidFill>
                  <a:schemeClr val="tx1"/>
                </a:solidFill>
              </a:rPr>
              <a:t>) que funciona como um </a:t>
            </a:r>
            <a:r>
              <a:rPr lang="pt-BR" sz="1400" dirty="0" err="1" smtClean="0">
                <a:solidFill>
                  <a:schemeClr val="tx1"/>
                </a:solidFill>
              </a:rPr>
              <a:t>Aggegator</a:t>
            </a:r>
            <a:r>
              <a:rPr lang="pt-BR" sz="1400" dirty="0" smtClean="0">
                <a:solidFill>
                  <a:schemeClr val="tx1"/>
                </a:solidFill>
              </a:rPr>
              <a:t>, assim, somente dados consolidados pelos canais são persistidos.</a:t>
            </a:r>
            <a:r>
              <a:rPr lang="pt-BR" sz="1400" dirty="0">
                <a:solidFill>
                  <a:schemeClr val="tx1"/>
                </a:solidFill>
              </a:rPr>
              <a:t> 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" grpId="0" animBg="1"/>
      <p:bldP spid="3" grpId="1" animBg="1"/>
      <p:bldP spid="117" grpId="0" animBg="1"/>
      <p:bldP spid="117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219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Apresentação do PowerPoint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Arthur Gennari</dc:creator>
  <cp:lastModifiedBy>Daniel Arthur Gennari</cp:lastModifiedBy>
  <cp:revision>111</cp:revision>
  <dcterms:created xsi:type="dcterms:W3CDTF">2017-09-20T21:07:36Z</dcterms:created>
  <dcterms:modified xsi:type="dcterms:W3CDTF">2017-09-25T01:21:55Z</dcterms:modified>
</cp:coreProperties>
</file>