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56" r:id="rId3"/>
    <p:sldId id="26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Arthur Gennari" initials="DAG" lastIdx="0" clrIdx="0">
    <p:extLst>
      <p:ext uri="{19B8F6BF-5375-455C-9EA6-DF929625EA0E}">
        <p15:presenceInfo xmlns:p15="http://schemas.microsoft.com/office/powerpoint/2012/main" userId="S-1-5-21-2915997116-4131603029-1789207793-3346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79" autoAdjust="0"/>
    <p:restoredTop sz="94434" autoAdjust="0"/>
  </p:normalViewPr>
  <p:slideViewPr>
    <p:cSldViewPr snapToGrid="0" showGuides="1">
      <p:cViewPr>
        <p:scale>
          <a:sx n="50" d="100"/>
          <a:sy n="50" d="100"/>
        </p:scale>
        <p:origin x="1836" y="420"/>
      </p:cViewPr>
      <p:guideLst>
        <p:guide orient="horz" pos="25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96A23-3832-49FC-9B7D-990641FCDD3B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B4955-432B-4B26-9F09-5691AC62F1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56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1B4955-432B-4B26-9F09-5691AC62F13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96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46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12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96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63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64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95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2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91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60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85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238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01268-F773-4029-9EBA-77C338912469}" type="datetimeFigureOut">
              <a:rPr lang="pt-BR" smtClean="0"/>
              <a:t>24/09/2017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D5C66-095C-4B48-9455-368DA150F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90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5" name="CaixaDeTexto 4"/>
          <p:cNvSpPr txBox="1"/>
          <p:nvPr/>
        </p:nvSpPr>
        <p:spPr>
          <a:xfrm>
            <a:off x="3410861" y="1161143"/>
            <a:ext cx="537897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 </a:t>
            </a:r>
            <a:endParaRPr lang="pt-BR" sz="4800" dirty="0">
              <a:solidFill>
                <a:schemeClr val="bg1"/>
              </a:solidFill>
            </a:endParaRPr>
          </a:p>
          <a:p>
            <a:pPr algn="ctr"/>
            <a:r>
              <a:rPr lang="pt-BR" sz="4800" b="1" dirty="0" err="1" smtClean="0">
                <a:solidFill>
                  <a:schemeClr val="bg1"/>
                </a:solidFill>
              </a:rPr>
              <a:t>Netshoes</a:t>
            </a:r>
            <a:endParaRPr lang="pt-BR" sz="4800" dirty="0">
              <a:solidFill>
                <a:schemeClr val="bg1"/>
              </a:solidFill>
            </a:endParaRPr>
          </a:p>
          <a:p>
            <a:pPr algn="ctr"/>
            <a:r>
              <a:rPr lang="pt-BR" sz="4800" b="1" dirty="0">
                <a:solidFill>
                  <a:schemeClr val="bg1"/>
                </a:solidFill>
              </a:rPr>
              <a:t>Teste de Arquitetura</a:t>
            </a: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8418286" y="5965371"/>
            <a:ext cx="3394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 smtClean="0">
                <a:solidFill>
                  <a:schemeClr val="bg1"/>
                </a:solidFill>
              </a:rPr>
              <a:t>DANIEL ARTHUR GENNARI JUNIOR</a:t>
            </a:r>
          </a:p>
          <a:p>
            <a:pPr algn="r"/>
            <a:r>
              <a:rPr lang="pt-BR" dirty="0" smtClean="0">
                <a:solidFill>
                  <a:schemeClr val="bg1"/>
                </a:solidFill>
              </a:rPr>
              <a:t>25/09/2017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431" y="306481"/>
            <a:ext cx="3123864" cy="71269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72174" y="431995"/>
            <a:ext cx="3725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Eras Medium ITC" panose="020B0602030504020804" pitchFamily="34" charset="0"/>
              </a:rPr>
              <a:t>1) </a:t>
            </a:r>
            <a:r>
              <a:rPr lang="en-US" sz="2400" b="1" dirty="0" err="1" smtClean="0">
                <a:latin typeface="Eras Medium ITC" panose="020B0602030504020804" pitchFamily="34" charset="0"/>
              </a:rPr>
              <a:t>Arquitetura</a:t>
            </a:r>
            <a:r>
              <a:rPr lang="en-US" sz="2400" b="1" dirty="0" smtClean="0">
                <a:latin typeface="Eras Medium ITC" panose="020B0602030504020804" pitchFamily="34" charset="0"/>
              </a:rPr>
              <a:t> </a:t>
            </a:r>
            <a:r>
              <a:rPr lang="en-US" sz="2400" b="1" dirty="0">
                <a:latin typeface="Eras Medium ITC" panose="020B0602030504020804" pitchFamily="34" charset="0"/>
              </a:rPr>
              <a:t>e Designer </a:t>
            </a:r>
            <a:endParaRPr lang="pt-BR" sz="2400" b="1" dirty="0">
              <a:latin typeface="Eras Medium ITC" panose="020B0602030504020804" pitchFamily="34" charset="0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544450" y="2096999"/>
            <a:ext cx="6844807" cy="1787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8"/>
          <p:cNvSpPr/>
          <p:nvPr/>
        </p:nvSpPr>
        <p:spPr>
          <a:xfrm>
            <a:off x="1544450" y="3990343"/>
            <a:ext cx="6844807" cy="1985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2375588" y="1665305"/>
            <a:ext cx="8926961" cy="2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2pPr>
            <a:lvl3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3pPr>
            <a:lvl4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4pPr>
            <a:lvl5pPr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5pPr>
            <a:lvl6pPr marL="4572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6pPr>
            <a:lvl7pPr marL="9144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7pPr>
            <a:lvl8pPr marL="13716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8pPr>
            <a:lvl9pPr marL="1828800" algn="l" defTabSz="895350" rtl="0" fontAlgn="base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pt-BR" kern="0" dirty="0" smtClean="0">
                <a:solidFill>
                  <a:schemeClr val="accent1">
                    <a:lumMod val="75000"/>
                  </a:schemeClr>
                </a:solidFill>
              </a:rPr>
              <a:t>Arquitetura                                                 </a:t>
            </a:r>
            <a:endParaRPr lang="pt-BR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"/>
          <p:cNvSpPr txBox="1"/>
          <p:nvPr/>
        </p:nvSpPr>
        <p:spPr>
          <a:xfrm>
            <a:off x="1761489" y="237828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Calibri" pitchFamily="34" charset="0"/>
              </a:rPr>
              <a:t>1</a:t>
            </a:r>
            <a:endParaRPr lang="en-US" sz="4400" b="1" dirty="0">
              <a:latin typeface="Calibri" pitchFamily="34" charset="0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1853600" y="4609970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Calibri" pitchFamily="34" charset="0"/>
              </a:rPr>
              <a:t>2</a:t>
            </a:r>
            <a:endParaRPr lang="en-US" sz="4400" b="1" dirty="0">
              <a:latin typeface="Calibri" pitchFamily="34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022722" y="2575522"/>
            <a:ext cx="4200524" cy="1253652"/>
          </a:xfrm>
          <a:prstGeom prst="rect">
            <a:avLst/>
          </a:prstGeom>
        </p:spPr>
        <p:txBody>
          <a:bodyPr tIns="10800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None/>
            </a:pPr>
            <a:r>
              <a:rPr lang="pt-BR" sz="3200" b="1" dirty="0" smtClean="0"/>
              <a:t>AS-IS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995906" y="4565172"/>
            <a:ext cx="4200524" cy="1253652"/>
          </a:xfrm>
          <a:prstGeom prst="rect">
            <a:avLst/>
          </a:prstGeom>
        </p:spPr>
        <p:txBody>
          <a:bodyPr tIns="10800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spcBef>
                <a:spcPts val="300"/>
              </a:spcBef>
              <a:spcAft>
                <a:spcPts val="300"/>
              </a:spcAft>
              <a:buNone/>
            </a:pPr>
            <a:r>
              <a:rPr lang="pt-BR" sz="2800" b="1" dirty="0" smtClean="0"/>
              <a:t>TO-BE</a:t>
            </a:r>
            <a:endParaRPr lang="pt-BR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" name="Straight Connector 15"/>
          <p:cNvCxnSpPr/>
          <p:nvPr/>
        </p:nvCxnSpPr>
        <p:spPr>
          <a:xfrm>
            <a:off x="5870388" y="2096999"/>
            <a:ext cx="0" cy="3878479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Bent Arrow 25"/>
          <p:cNvSpPr/>
          <p:nvPr/>
        </p:nvSpPr>
        <p:spPr>
          <a:xfrm flipV="1">
            <a:off x="1617390" y="2917174"/>
            <a:ext cx="305428" cy="2146338"/>
          </a:xfrm>
          <a:prstGeom prst="bentArrow">
            <a:avLst/>
          </a:prstGeom>
          <a:solidFill>
            <a:schemeClr val="accent1"/>
          </a:solidFill>
          <a:ln>
            <a:solidFill>
              <a:srgbClr val="0070C0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" wrap="none" anchor="ctr"/>
          <a:lstStyle/>
          <a:p>
            <a:pPr marL="179388"/>
            <a:endParaRPr lang="en-US" sz="1100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3" name="Imagem 5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309" y="4124972"/>
            <a:ext cx="3210668" cy="1668653"/>
          </a:xfrm>
          <a:prstGeom prst="rect">
            <a:avLst/>
          </a:prstGeom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42" y="4501010"/>
            <a:ext cx="399029" cy="11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Imagem 5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38" y="2150363"/>
            <a:ext cx="3280970" cy="1705191"/>
          </a:xfrm>
          <a:prstGeom prst="rect">
            <a:avLst/>
          </a:prstGeom>
        </p:spPr>
      </p:pic>
      <p:pic>
        <p:nvPicPr>
          <p:cNvPr id="23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490" y="2544431"/>
            <a:ext cx="424805" cy="118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upo 25"/>
          <p:cNvGrpSpPr/>
          <p:nvPr/>
        </p:nvGrpSpPr>
        <p:grpSpPr>
          <a:xfrm>
            <a:off x="1364004" y="1383907"/>
            <a:ext cx="9431867" cy="5325903"/>
            <a:chOff x="9665295" y="1448168"/>
            <a:chExt cx="9431867" cy="5325903"/>
          </a:xfrm>
        </p:grpSpPr>
        <p:sp>
          <p:nvSpPr>
            <p:cNvPr id="27" name="Rectangle 13"/>
            <p:cNvSpPr/>
            <p:nvPr/>
          </p:nvSpPr>
          <p:spPr>
            <a:xfrm>
              <a:off x="9665295" y="1448168"/>
              <a:ext cx="9420037" cy="17627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" name="Grupo 27"/>
            <p:cNvGrpSpPr/>
            <p:nvPr/>
          </p:nvGrpSpPr>
          <p:grpSpPr>
            <a:xfrm>
              <a:off x="9665295" y="1459079"/>
              <a:ext cx="9431867" cy="5314992"/>
              <a:chOff x="-470429" y="1406484"/>
              <a:chExt cx="9431867" cy="5314992"/>
            </a:xfrm>
          </p:grpSpPr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757804" y="1406484"/>
                <a:ext cx="8026516" cy="197048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tIns="108000" anchor="t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buNone/>
                </a:pPr>
                <a:r>
                  <a:rPr lang="pt-BR" sz="1800" b="1" dirty="0" smtClean="0"/>
                  <a:t>AS-IS:</a:t>
                </a:r>
              </a:p>
              <a:p>
                <a:pPr marL="0" indent="0" algn="just">
                  <a:buNone/>
                </a:pPr>
                <a:r>
                  <a:rPr lang="pt-BR" sz="1400" dirty="0" smtClean="0"/>
                  <a:t>No cenário atual as </a:t>
                </a:r>
                <a:r>
                  <a:rPr lang="en-US" sz="1400" dirty="0" err="1" smtClean="0"/>
                  <a:t>lojas</a:t>
                </a:r>
                <a:r>
                  <a:rPr lang="en-US" sz="1400" dirty="0" smtClean="0"/>
                  <a:t> da </a:t>
                </a:r>
                <a:r>
                  <a:rPr lang="en-US" sz="1400" dirty="0" err="1" smtClean="0"/>
                  <a:t>Netshoes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precisam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alcançar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uma</a:t>
                </a:r>
                <a:r>
                  <a:rPr lang="en-US" sz="1400" dirty="0" smtClean="0"/>
                  <a:t> meta </a:t>
                </a:r>
                <a:r>
                  <a:rPr lang="en-US" sz="1400" dirty="0"/>
                  <a:t>target de 300k </a:t>
                </a:r>
                <a:r>
                  <a:rPr lang="en-US" sz="1400" dirty="0" err="1"/>
                  <a:t>usuários</a:t>
                </a:r>
                <a:r>
                  <a:rPr lang="en-US" sz="1400" dirty="0"/>
                  <a:t> </a:t>
                </a:r>
                <a:r>
                  <a:rPr lang="en-US" sz="1400" dirty="0" err="1"/>
                  <a:t>simultâneos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considerando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primeiro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acesso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pesquisas</a:t>
                </a:r>
                <a:r>
                  <a:rPr lang="en-US" sz="1400" dirty="0"/>
                  <a:t>, </a:t>
                </a:r>
                <a:r>
                  <a:rPr lang="en-US" sz="1400" dirty="0" err="1"/>
                  <a:t>detalhamento</a:t>
                </a:r>
                <a:r>
                  <a:rPr lang="en-US" sz="1400" dirty="0"/>
                  <a:t> de </a:t>
                </a:r>
                <a:r>
                  <a:rPr lang="en-US" sz="1400" dirty="0" err="1"/>
                  <a:t>pedido</a:t>
                </a:r>
                <a:r>
                  <a:rPr lang="en-US" sz="1400" dirty="0"/>
                  <a:t> e </a:t>
                </a:r>
                <a:r>
                  <a:rPr lang="en-US" sz="1400" dirty="0" err="1"/>
                  <a:t>finalização</a:t>
                </a:r>
                <a:r>
                  <a:rPr lang="en-US" sz="1400" dirty="0"/>
                  <a:t> de </a:t>
                </a:r>
                <a:r>
                  <a:rPr lang="en-US" sz="1400" dirty="0" err="1"/>
                  <a:t>compra</a:t>
                </a:r>
                <a:r>
                  <a:rPr lang="pt-BR" sz="1400" dirty="0" smtClean="0"/>
                  <a:t>.</a:t>
                </a:r>
              </a:p>
              <a:p>
                <a:pPr marL="0" indent="0" algn="just">
                  <a:buNone/>
                </a:pPr>
                <a:endParaRPr lang="en-US" sz="1400" dirty="0" smtClean="0"/>
              </a:p>
              <a:p>
                <a:pPr marL="0" indent="0" algn="just">
                  <a:buNone/>
                </a:pPr>
                <a:r>
                  <a:rPr lang="en-US" sz="1400" dirty="0" err="1" smtClean="0"/>
                  <a:t>Premissa</a:t>
                </a:r>
                <a:r>
                  <a:rPr lang="en-US" sz="1400" dirty="0" smtClean="0"/>
                  <a:t>: A </a:t>
                </a:r>
                <a:r>
                  <a:rPr lang="en-US" sz="1400" dirty="0" err="1" smtClean="0"/>
                  <a:t>plataforma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atual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não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deve</a:t>
                </a:r>
                <a:r>
                  <a:rPr lang="en-US" sz="1400" dirty="0" smtClean="0"/>
                  <a:t> </a:t>
                </a:r>
                <a:r>
                  <a:rPr lang="en-US" sz="1400" dirty="0" err="1"/>
                  <a:t>mais</a:t>
                </a:r>
                <a:r>
                  <a:rPr lang="en-US" sz="1400" dirty="0"/>
                  <a:t> </a:t>
                </a:r>
                <a:r>
                  <a:rPr lang="en-US" sz="1400" dirty="0" err="1" smtClean="0"/>
                  <a:t>ser</a:t>
                </a:r>
                <a:r>
                  <a:rPr lang="en-US" sz="1400" dirty="0" smtClean="0"/>
                  <a:t> </a:t>
                </a:r>
                <a:r>
                  <a:rPr lang="en-US" sz="1400" dirty="0" err="1" smtClean="0"/>
                  <a:t>evoluida</a:t>
                </a:r>
                <a:r>
                  <a:rPr lang="en-US" sz="1400" dirty="0" smtClean="0"/>
                  <a:t>.</a:t>
                </a:r>
                <a:endParaRPr lang="pt-BR" sz="1400" dirty="0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-470429" y="3172850"/>
                <a:ext cx="9431867" cy="3548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TextBox 1"/>
            <p:cNvSpPr txBox="1"/>
            <p:nvPr/>
          </p:nvSpPr>
          <p:spPr>
            <a:xfrm>
              <a:off x="10239138" y="1949756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Calibri" pitchFamily="34" charset="0"/>
                </a:rPr>
                <a:t>1</a:t>
              </a:r>
              <a:endParaRPr lang="en-US" sz="4400" b="1" dirty="0">
                <a:latin typeface="Calibri" pitchFamily="34" charset="0"/>
              </a:endParaRPr>
            </a:p>
          </p:txBody>
        </p:sp>
      </p:grpSp>
      <p:pic>
        <p:nvPicPr>
          <p:cNvPr id="62" name="Imagem 61">
            <a:hlinkClick r:id="" action="ppaction://noaction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0999" y="3683712"/>
            <a:ext cx="4697586" cy="2274979"/>
          </a:xfrm>
          <a:prstGeom prst="rect">
            <a:avLst/>
          </a:prstGeom>
        </p:spPr>
      </p:pic>
      <p:grpSp>
        <p:nvGrpSpPr>
          <p:cNvPr id="40" name="Grupo 39"/>
          <p:cNvGrpSpPr/>
          <p:nvPr/>
        </p:nvGrpSpPr>
        <p:grpSpPr>
          <a:xfrm>
            <a:off x="1328380" y="1380530"/>
            <a:ext cx="9519860" cy="5336798"/>
            <a:chOff x="-2035173" y="6980291"/>
            <a:chExt cx="9519860" cy="5336798"/>
          </a:xfrm>
        </p:grpSpPr>
        <p:sp>
          <p:nvSpPr>
            <p:cNvPr id="41" name="Rectangle 13"/>
            <p:cNvSpPr/>
            <p:nvPr/>
          </p:nvSpPr>
          <p:spPr>
            <a:xfrm>
              <a:off x="-2035173" y="6989355"/>
              <a:ext cx="9519860" cy="1778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upo 41"/>
            <p:cNvGrpSpPr/>
            <p:nvPr/>
          </p:nvGrpSpPr>
          <p:grpSpPr>
            <a:xfrm>
              <a:off x="-2032488" y="6980291"/>
              <a:ext cx="9431867" cy="5336798"/>
              <a:chOff x="-2032488" y="6980291"/>
              <a:chExt cx="9431867" cy="5336798"/>
            </a:xfrm>
          </p:grpSpPr>
          <p:sp>
            <p:nvSpPr>
              <p:cNvPr id="44" name="Retângulo 43"/>
              <p:cNvSpPr/>
              <p:nvPr/>
            </p:nvSpPr>
            <p:spPr>
              <a:xfrm>
                <a:off x="-2032488" y="8768463"/>
                <a:ext cx="9431867" cy="35486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Content Placeholder 2"/>
              <p:cNvSpPr txBox="1">
                <a:spLocks/>
              </p:cNvSpPr>
              <p:nvPr/>
            </p:nvSpPr>
            <p:spPr>
              <a:xfrm>
                <a:off x="-792562" y="6980291"/>
                <a:ext cx="7796834" cy="13359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tIns="108000" anchor="t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just"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pt-BR" sz="1800" b="1" dirty="0"/>
                  <a:t>TO-BE:</a:t>
                </a:r>
                <a:r>
                  <a:rPr lang="pt-BR" sz="1800" dirty="0"/>
                  <a:t> </a:t>
                </a:r>
              </a:p>
              <a:p>
                <a:pPr marL="0" indent="0" algn="just">
                  <a:spcBef>
                    <a:spcPts val="300"/>
                  </a:spcBef>
                  <a:spcAft>
                    <a:spcPts val="300"/>
                  </a:spcAft>
                  <a:buNone/>
                </a:pPr>
                <a:r>
                  <a:rPr lang="pt-BR" sz="1400" dirty="0" smtClean="0"/>
                  <a:t>Desenvolver uma arquitetura de referência envolvendo todas as camadas da aplicação, </a:t>
                </a:r>
                <a:r>
                  <a:rPr lang="pt-BR" sz="1400" dirty="0"/>
                  <a:t>forma de integração entre as camadas e forma de integração para outros sistemas</a:t>
                </a:r>
                <a:r>
                  <a:rPr lang="pt-BR" sz="1400" dirty="0" smtClean="0"/>
                  <a:t>. </a:t>
                </a:r>
              </a:p>
            </p:txBody>
          </p:sp>
        </p:grpSp>
        <p:sp>
          <p:nvSpPr>
            <p:cNvPr id="43" name="TextBox 9"/>
            <p:cNvSpPr txBox="1"/>
            <p:nvPr/>
          </p:nvSpPr>
          <p:spPr>
            <a:xfrm>
              <a:off x="-1396956" y="7490278"/>
              <a:ext cx="47000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dirty="0" smtClean="0">
                  <a:latin typeface="Calibri" pitchFamily="34" charset="0"/>
                </a:rPr>
                <a:t>2</a:t>
              </a:r>
              <a:endParaRPr lang="en-US" sz="4400" b="1" dirty="0">
                <a:latin typeface="Calibri" pitchFamily="34" charset="0"/>
              </a:endParaRPr>
            </a:p>
          </p:txBody>
        </p:sp>
      </p:grpSp>
      <p:pic>
        <p:nvPicPr>
          <p:cNvPr id="63" name="Imagem 62">
            <a:hlinkClick r:id="" action="ppaction://noaction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7579" y="3704268"/>
            <a:ext cx="4494217" cy="2118757"/>
          </a:xfrm>
          <a:prstGeom prst="rect">
            <a:avLst/>
          </a:prstGeom>
        </p:spPr>
      </p:pic>
      <p:sp>
        <p:nvSpPr>
          <p:cNvPr id="65" name="Retângulo de cantos arredondados 64"/>
          <p:cNvSpPr/>
          <p:nvPr/>
        </p:nvSpPr>
        <p:spPr>
          <a:xfrm>
            <a:off x="3435751" y="3440685"/>
            <a:ext cx="1459668" cy="2972567"/>
          </a:xfrm>
          <a:prstGeom prst="roundRect">
            <a:avLst>
              <a:gd name="adj" fmla="val 4804"/>
            </a:avLst>
          </a:prstGeom>
          <a:solidFill>
            <a:srgbClr val="BDD7EE">
              <a:alpha val="30196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Frontend</a:t>
            </a:r>
            <a:endParaRPr lang="pt-BR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66" name="Retângulo de cantos arredondados 65"/>
          <p:cNvSpPr/>
          <p:nvPr/>
        </p:nvSpPr>
        <p:spPr>
          <a:xfrm>
            <a:off x="4945157" y="3440685"/>
            <a:ext cx="3715513" cy="2972567"/>
          </a:xfrm>
          <a:prstGeom prst="roundRect">
            <a:avLst>
              <a:gd name="adj" fmla="val 4804"/>
            </a:avLst>
          </a:prstGeom>
          <a:solidFill>
            <a:srgbClr val="BDD7EE">
              <a:alpha val="30196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 smtClean="0">
                <a:solidFill>
                  <a:schemeClr val="tx1"/>
                </a:solidFill>
              </a:rPr>
              <a:t>Backend</a:t>
            </a:r>
            <a:endParaRPr lang="pt-BR" b="1" dirty="0" smtClean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 smtClean="0">
              <a:solidFill>
                <a:schemeClr val="tx1"/>
              </a:solidFill>
            </a:endParaRPr>
          </a:p>
          <a:p>
            <a:pPr algn="ctr"/>
            <a:endParaRPr lang="pt-BR" sz="2400" b="1" dirty="0">
              <a:solidFill>
                <a:schemeClr val="tx1"/>
              </a:solidFill>
            </a:endParaRPr>
          </a:p>
        </p:txBody>
      </p:sp>
      <p:sp>
        <p:nvSpPr>
          <p:cNvPr id="64" name="Texto explicativo retangular 63"/>
          <p:cNvSpPr/>
          <p:nvPr/>
        </p:nvSpPr>
        <p:spPr>
          <a:xfrm>
            <a:off x="1635418" y="5687319"/>
            <a:ext cx="2146912" cy="831694"/>
          </a:xfrm>
          <a:prstGeom prst="wedgeRectCallout">
            <a:avLst>
              <a:gd name="adj1" fmla="val 145056"/>
              <a:gd name="adj2" fmla="val -75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Troca de dados entre dois componentes de softwares e </a:t>
            </a:r>
            <a:r>
              <a:rPr lang="pt-BR" sz="1100" b="1" dirty="0" smtClean="0"/>
              <a:t>duas</a:t>
            </a:r>
            <a:r>
              <a:rPr lang="pt-BR" sz="1100" dirty="0" smtClean="0"/>
              <a:t> camadas </a:t>
            </a:r>
            <a:endParaRPr lang="pt-BR" dirty="0"/>
          </a:p>
        </p:txBody>
      </p:sp>
      <p:sp>
        <p:nvSpPr>
          <p:cNvPr id="67" name="Texto explicativo retangular 66"/>
          <p:cNvSpPr/>
          <p:nvPr/>
        </p:nvSpPr>
        <p:spPr>
          <a:xfrm>
            <a:off x="1311635" y="5602406"/>
            <a:ext cx="2470695" cy="917597"/>
          </a:xfrm>
          <a:prstGeom prst="wedgeRectCallout">
            <a:avLst>
              <a:gd name="adj1" fmla="val 53958"/>
              <a:gd name="adj2" fmla="val -249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Fluxo de apresentação é responsabilidade do </a:t>
            </a:r>
            <a:r>
              <a:rPr lang="pt-BR" sz="1100" b="1" dirty="0" smtClean="0"/>
              <a:t>cliente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 smtClean="0"/>
              <a:t>Toda comunicação com o servidor deve ser via </a:t>
            </a:r>
            <a:r>
              <a:rPr lang="pt-BR" sz="1100" b="1" dirty="0" smtClean="0"/>
              <a:t>web </a:t>
            </a:r>
            <a:r>
              <a:rPr lang="pt-BR" sz="1100" b="1" dirty="0" err="1" smtClean="0"/>
              <a:t>service</a:t>
            </a:r>
            <a:r>
              <a:rPr lang="pt-BR" sz="1100" b="1" dirty="0" smtClean="0"/>
              <a:t> </a:t>
            </a:r>
            <a:r>
              <a:rPr lang="pt-BR" sz="1100" dirty="0" smtClean="0"/>
              <a:t>(REST).</a:t>
            </a:r>
          </a:p>
        </p:txBody>
      </p:sp>
    </p:spTree>
    <p:extLst>
      <p:ext uri="{BB962C8B-B14F-4D97-AF65-F5344CB8AC3E}">
        <p14:creationId xmlns:p14="http://schemas.microsoft.com/office/powerpoint/2010/main" val="276157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65" grpId="0" animBg="1"/>
      <p:bldP spid="65" grpId="1" animBg="1"/>
      <p:bldP spid="65" grpId="2" animBg="1"/>
      <p:bldP spid="65" grpId="3" animBg="1"/>
      <p:bldP spid="66" grpId="0" animBg="1"/>
      <p:bldP spid="66" grpId="1" animBg="1"/>
      <p:bldP spid="66" grpId="2" animBg="1"/>
      <p:bldP spid="66" grpId="3" animBg="1"/>
      <p:bldP spid="64" grpId="0" animBg="1"/>
      <p:bldP spid="64" grpId="1" animBg="1"/>
      <p:bldP spid="67" grpId="1" animBg="1"/>
      <p:bldP spid="67" grpId="2" animBg="1"/>
      <p:bldP spid="67" grpId="3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 redondeado"/>
          <p:cNvSpPr/>
          <p:nvPr/>
        </p:nvSpPr>
        <p:spPr bwMode="auto">
          <a:xfrm>
            <a:off x="1929465" y="1516960"/>
            <a:ext cx="5565028" cy="1230595"/>
          </a:xfrm>
          <a:prstGeom prst="roundRect">
            <a:avLst/>
          </a:prstGeom>
          <a:solidFill>
            <a:srgbClr val="F6F8FC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r>
              <a:rPr lang="en-US" sz="1050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PRESENTATION LAYER </a:t>
            </a:r>
            <a:endParaRPr lang="en-US" sz="1050" b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15 Rectángulo redondeado"/>
          <p:cNvSpPr/>
          <p:nvPr/>
        </p:nvSpPr>
        <p:spPr bwMode="auto">
          <a:xfrm>
            <a:off x="1929465" y="3824054"/>
            <a:ext cx="5565028" cy="1286945"/>
          </a:xfrm>
          <a:prstGeom prst="roundRect">
            <a:avLst/>
          </a:prstGeom>
          <a:solidFill>
            <a:srgbClr val="F6F8FC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US" sz="1050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DATA &amp; INTEGRATION LAYER</a:t>
            </a:r>
            <a:endParaRPr lang="en-US" sz="1050" b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21 Rectángulo redondeado"/>
          <p:cNvSpPr/>
          <p:nvPr/>
        </p:nvSpPr>
        <p:spPr bwMode="auto">
          <a:xfrm>
            <a:off x="1929466" y="5253320"/>
            <a:ext cx="8344086" cy="1133193"/>
          </a:xfrm>
          <a:prstGeom prst="roundRect">
            <a:avLst/>
          </a:prstGeom>
          <a:solidFill>
            <a:srgbClr val="F6F8FC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US" sz="1050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WORK ENVIRONMENT</a:t>
            </a:r>
            <a:endParaRPr lang="en-US" sz="1050" b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1" name="30 Rectángulo redondeado"/>
          <p:cNvSpPr/>
          <p:nvPr/>
        </p:nvSpPr>
        <p:spPr bwMode="auto">
          <a:xfrm>
            <a:off x="7624018" y="1299880"/>
            <a:ext cx="2649534" cy="3872760"/>
          </a:xfrm>
          <a:prstGeom prst="roundRect">
            <a:avLst>
              <a:gd name="adj" fmla="val 9227"/>
            </a:avLst>
          </a:prstGeom>
          <a:solidFill>
            <a:srgbClr val="F6F8FC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s-ES" sz="1050" b="1" dirty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Cross</a:t>
            </a:r>
          </a:p>
        </p:txBody>
      </p:sp>
      <p:pic>
        <p:nvPicPr>
          <p:cNvPr id="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938" y="1854573"/>
            <a:ext cx="2114550" cy="771525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3" name="62 Rectángulo redondeado"/>
          <p:cNvSpPr/>
          <p:nvPr/>
        </p:nvSpPr>
        <p:spPr bwMode="auto">
          <a:xfrm>
            <a:off x="1929465" y="2878475"/>
            <a:ext cx="5565028" cy="812455"/>
          </a:xfrm>
          <a:prstGeom prst="roundRect">
            <a:avLst/>
          </a:prstGeom>
          <a:solidFill>
            <a:srgbClr val="F6F8FC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l"/>
            <a:r>
              <a:rPr lang="en-US" sz="1050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SERVICE LAYER</a:t>
            </a:r>
            <a:endParaRPr lang="en-US" sz="1050" b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5" name="64 Rectángulo redondeado"/>
          <p:cNvSpPr/>
          <p:nvPr/>
        </p:nvSpPr>
        <p:spPr bwMode="auto">
          <a:xfrm>
            <a:off x="3118748" y="5459667"/>
            <a:ext cx="3249553" cy="6031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900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IDE</a:t>
            </a:r>
          </a:p>
        </p:txBody>
      </p:sp>
      <p:sp>
        <p:nvSpPr>
          <p:cNvPr id="84" name="83 Rectángulo redondeado"/>
          <p:cNvSpPr/>
          <p:nvPr/>
        </p:nvSpPr>
        <p:spPr bwMode="auto">
          <a:xfrm>
            <a:off x="3289589" y="5727838"/>
            <a:ext cx="944078" cy="24513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ECLIPSE</a:t>
            </a:r>
          </a:p>
        </p:txBody>
      </p:sp>
      <p:sp>
        <p:nvSpPr>
          <p:cNvPr id="85" name="84 Rectángulo redondeado"/>
          <p:cNvSpPr/>
          <p:nvPr/>
        </p:nvSpPr>
        <p:spPr bwMode="auto">
          <a:xfrm>
            <a:off x="5482475" y="5723114"/>
            <a:ext cx="790826" cy="24513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GIT PLUGIN</a:t>
            </a:r>
          </a:p>
        </p:txBody>
      </p:sp>
      <p:sp>
        <p:nvSpPr>
          <p:cNvPr id="86" name="85 Rectángulo redondeado"/>
          <p:cNvSpPr/>
          <p:nvPr/>
        </p:nvSpPr>
        <p:spPr bwMode="auto">
          <a:xfrm>
            <a:off x="8515350" y="5459667"/>
            <a:ext cx="1483238" cy="6031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900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APPLICATION SERVER</a:t>
            </a:r>
          </a:p>
        </p:txBody>
      </p:sp>
      <p:sp>
        <p:nvSpPr>
          <p:cNvPr id="87" name="86 Rectángulo redondeado"/>
          <p:cNvSpPr/>
          <p:nvPr/>
        </p:nvSpPr>
        <p:spPr bwMode="auto">
          <a:xfrm>
            <a:off x="8708397" y="5700159"/>
            <a:ext cx="1110953" cy="24513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TOMCAT</a:t>
            </a:r>
          </a:p>
        </p:txBody>
      </p:sp>
      <p:sp>
        <p:nvSpPr>
          <p:cNvPr id="88" name="87 Rectángulo redondeado"/>
          <p:cNvSpPr/>
          <p:nvPr/>
        </p:nvSpPr>
        <p:spPr bwMode="auto">
          <a:xfrm>
            <a:off x="4399696" y="5727838"/>
            <a:ext cx="887699" cy="24513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JUNIT</a:t>
            </a:r>
          </a:p>
        </p:txBody>
      </p:sp>
      <p:sp>
        <p:nvSpPr>
          <p:cNvPr id="89" name="88 Rectángulo redondeado"/>
          <p:cNvSpPr/>
          <p:nvPr/>
        </p:nvSpPr>
        <p:spPr bwMode="auto">
          <a:xfrm>
            <a:off x="7738960" y="1621163"/>
            <a:ext cx="2340000" cy="288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Aft>
                <a:spcPct val="0"/>
              </a:spcAft>
            </a:pPr>
            <a:r>
              <a:rPr lang="en-US" sz="900" dirty="0" smtClean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SPRING FRAMEWORK</a:t>
            </a:r>
            <a:endParaRPr lang="en-US" sz="900" dirty="0">
              <a:solidFill>
                <a:schemeClr val="accent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0" name="89 Rectángulo redondeado"/>
          <p:cNvSpPr/>
          <p:nvPr/>
        </p:nvSpPr>
        <p:spPr bwMode="auto">
          <a:xfrm>
            <a:off x="9085075" y="1652160"/>
            <a:ext cx="913513" cy="24521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SPRING CORE</a:t>
            </a:r>
          </a:p>
        </p:txBody>
      </p:sp>
      <p:sp>
        <p:nvSpPr>
          <p:cNvPr id="91" name="90 Rectángulo redondeado"/>
          <p:cNvSpPr/>
          <p:nvPr/>
        </p:nvSpPr>
        <p:spPr bwMode="auto">
          <a:xfrm>
            <a:off x="7738960" y="3196107"/>
            <a:ext cx="2340000" cy="288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Aft>
                <a:spcPct val="0"/>
              </a:spcAft>
            </a:pPr>
            <a:r>
              <a:rPr lang="es-ES" sz="900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TRACES</a:t>
            </a:r>
          </a:p>
        </p:txBody>
      </p:sp>
      <p:sp>
        <p:nvSpPr>
          <p:cNvPr id="92" name="91 Rectángulo redondeado"/>
          <p:cNvSpPr/>
          <p:nvPr/>
        </p:nvSpPr>
        <p:spPr bwMode="auto">
          <a:xfrm>
            <a:off x="9228109" y="3223531"/>
            <a:ext cx="635955" cy="216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LOG4J</a:t>
            </a:r>
          </a:p>
        </p:txBody>
      </p:sp>
      <p:sp>
        <p:nvSpPr>
          <p:cNvPr id="93" name="92 Rectángulo redondeado"/>
          <p:cNvSpPr/>
          <p:nvPr/>
        </p:nvSpPr>
        <p:spPr bwMode="auto">
          <a:xfrm>
            <a:off x="7738960" y="3589843"/>
            <a:ext cx="2340000" cy="288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Aft>
                <a:spcPct val="0"/>
              </a:spcAft>
            </a:pPr>
            <a:r>
              <a:rPr lang="es-ES" sz="900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I18N / I10N</a:t>
            </a:r>
          </a:p>
        </p:txBody>
      </p:sp>
      <p:sp>
        <p:nvSpPr>
          <p:cNvPr id="94" name="93 Rectángulo redondeado"/>
          <p:cNvSpPr/>
          <p:nvPr/>
        </p:nvSpPr>
        <p:spPr bwMode="auto">
          <a:xfrm>
            <a:off x="9228109" y="3618790"/>
            <a:ext cx="635955" cy="216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J2EE</a:t>
            </a:r>
          </a:p>
        </p:txBody>
      </p:sp>
      <p:sp>
        <p:nvSpPr>
          <p:cNvPr id="95" name="94 Rectángulo redondeado"/>
          <p:cNvSpPr/>
          <p:nvPr/>
        </p:nvSpPr>
        <p:spPr bwMode="auto">
          <a:xfrm>
            <a:off x="7738960" y="3973890"/>
            <a:ext cx="2340000" cy="288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Aft>
                <a:spcPct val="0"/>
              </a:spcAft>
            </a:pPr>
            <a:r>
              <a:rPr lang="es-ES" sz="900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MULTI TENANT</a:t>
            </a:r>
          </a:p>
        </p:txBody>
      </p:sp>
      <p:sp>
        <p:nvSpPr>
          <p:cNvPr id="96" name="95 Rectángulo redondeado"/>
          <p:cNvSpPr/>
          <p:nvPr/>
        </p:nvSpPr>
        <p:spPr bwMode="auto">
          <a:xfrm>
            <a:off x="7738960" y="2408635"/>
            <a:ext cx="2340000" cy="288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Aft>
                <a:spcPct val="0"/>
              </a:spcAft>
            </a:pPr>
            <a:r>
              <a:rPr lang="es-ES" sz="900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EXCEPTIONS</a:t>
            </a:r>
          </a:p>
        </p:txBody>
      </p:sp>
      <p:sp>
        <p:nvSpPr>
          <p:cNvPr id="97" name="96 Rectángulo redondeado"/>
          <p:cNvSpPr/>
          <p:nvPr/>
        </p:nvSpPr>
        <p:spPr bwMode="auto">
          <a:xfrm>
            <a:off x="9085075" y="2445147"/>
            <a:ext cx="910564" cy="25148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JAVA 8/J2EE</a:t>
            </a:r>
          </a:p>
        </p:txBody>
      </p:sp>
      <p:sp>
        <p:nvSpPr>
          <p:cNvPr id="98" name="97 Rectángulo redondeado"/>
          <p:cNvSpPr/>
          <p:nvPr/>
        </p:nvSpPr>
        <p:spPr bwMode="auto">
          <a:xfrm>
            <a:off x="7738960" y="2014899"/>
            <a:ext cx="2340000" cy="288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Aft>
                <a:spcPct val="0"/>
              </a:spcAft>
            </a:pPr>
            <a:r>
              <a:rPr lang="en-US" sz="900" dirty="0" smtClean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SPRING SECURITY</a:t>
            </a:r>
            <a:endParaRPr lang="en-US" sz="900" dirty="0">
              <a:solidFill>
                <a:schemeClr val="accent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9" name="98 Rectángulo redondeado"/>
          <p:cNvSpPr/>
          <p:nvPr/>
        </p:nvSpPr>
        <p:spPr bwMode="auto">
          <a:xfrm>
            <a:off x="9144357" y="2050178"/>
            <a:ext cx="396000" cy="216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LDAP</a:t>
            </a:r>
          </a:p>
        </p:txBody>
      </p:sp>
      <p:sp>
        <p:nvSpPr>
          <p:cNvPr id="100" name="99 Rectángulo redondeado"/>
          <p:cNvSpPr/>
          <p:nvPr/>
        </p:nvSpPr>
        <p:spPr bwMode="auto">
          <a:xfrm>
            <a:off x="7738960" y="4367626"/>
            <a:ext cx="2340000" cy="288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Aft>
                <a:spcPct val="0"/>
              </a:spcAft>
            </a:pPr>
            <a:r>
              <a:rPr lang="es-ES" sz="900" dirty="0" smtClean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CONCURRENT</a:t>
            </a:r>
            <a:endParaRPr lang="es-ES" sz="900" dirty="0">
              <a:solidFill>
                <a:schemeClr val="accent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100 Rectángulo redondeado"/>
          <p:cNvSpPr/>
          <p:nvPr/>
        </p:nvSpPr>
        <p:spPr bwMode="auto">
          <a:xfrm>
            <a:off x="8804105" y="4009756"/>
            <a:ext cx="1191534" cy="216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SPRING WEBFLUX</a:t>
            </a:r>
          </a:p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endParaRPr lang="es-ES" sz="10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101 Rectángulo redondeado"/>
          <p:cNvSpPr/>
          <p:nvPr/>
        </p:nvSpPr>
        <p:spPr bwMode="auto">
          <a:xfrm>
            <a:off x="7738960" y="4761364"/>
            <a:ext cx="2340000" cy="288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Aft>
                <a:spcPct val="0"/>
              </a:spcAft>
            </a:pPr>
            <a:r>
              <a:rPr lang="es-ES" sz="900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MULTI COMPANY</a:t>
            </a:r>
          </a:p>
        </p:txBody>
      </p:sp>
      <p:sp>
        <p:nvSpPr>
          <p:cNvPr id="103" name="102 Rectángulo redondeado"/>
          <p:cNvSpPr/>
          <p:nvPr/>
        </p:nvSpPr>
        <p:spPr bwMode="auto">
          <a:xfrm>
            <a:off x="9228109" y="4795417"/>
            <a:ext cx="635955" cy="216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J2EE</a:t>
            </a:r>
          </a:p>
        </p:txBody>
      </p:sp>
      <p:sp>
        <p:nvSpPr>
          <p:cNvPr id="105" name="104 Rectángulo redondeado"/>
          <p:cNvSpPr/>
          <p:nvPr/>
        </p:nvSpPr>
        <p:spPr bwMode="auto">
          <a:xfrm>
            <a:off x="9602588" y="2050178"/>
            <a:ext cx="396000" cy="216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SSO</a:t>
            </a:r>
          </a:p>
        </p:txBody>
      </p:sp>
      <p:sp>
        <p:nvSpPr>
          <p:cNvPr id="106" name="105 Rectángulo redondeado"/>
          <p:cNvSpPr/>
          <p:nvPr/>
        </p:nvSpPr>
        <p:spPr bwMode="auto">
          <a:xfrm>
            <a:off x="7738960" y="2802371"/>
            <a:ext cx="2340000" cy="288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Aft>
                <a:spcPct val="0"/>
              </a:spcAft>
            </a:pPr>
            <a:r>
              <a:rPr lang="es-ES" sz="900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107" name="106 Rectángulo redondeado"/>
          <p:cNvSpPr/>
          <p:nvPr/>
        </p:nvSpPr>
        <p:spPr bwMode="auto">
          <a:xfrm>
            <a:off x="9228109" y="2833213"/>
            <a:ext cx="635955" cy="216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EHCACHE</a:t>
            </a:r>
          </a:p>
        </p:txBody>
      </p:sp>
      <p:sp>
        <p:nvSpPr>
          <p:cNvPr id="108" name="107 Rectángulo redondeado"/>
          <p:cNvSpPr/>
          <p:nvPr/>
        </p:nvSpPr>
        <p:spPr bwMode="auto">
          <a:xfrm>
            <a:off x="8804105" y="4403350"/>
            <a:ext cx="1191534" cy="216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SPRING IO</a:t>
            </a:r>
            <a:endParaRPr lang="es-ES" sz="10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9" name="108 Rectángulo redondeado"/>
          <p:cNvSpPr/>
          <p:nvPr/>
        </p:nvSpPr>
        <p:spPr bwMode="auto">
          <a:xfrm>
            <a:off x="4504805" y="1585326"/>
            <a:ext cx="2751747" cy="107677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>
              <a:spcAft>
                <a:spcPct val="0"/>
              </a:spcAft>
            </a:pPr>
            <a:r>
              <a:rPr lang="en-US" sz="900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DESKTOP / NAVIGATION</a:t>
            </a:r>
          </a:p>
        </p:txBody>
      </p:sp>
      <p:sp>
        <p:nvSpPr>
          <p:cNvPr id="110" name="109 Rectángulo redondeado"/>
          <p:cNvSpPr/>
          <p:nvPr/>
        </p:nvSpPr>
        <p:spPr bwMode="auto">
          <a:xfrm>
            <a:off x="4669779" y="2296505"/>
            <a:ext cx="1497779" cy="2772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SPRING MVC</a:t>
            </a:r>
          </a:p>
        </p:txBody>
      </p:sp>
      <p:sp>
        <p:nvSpPr>
          <p:cNvPr id="111" name="110 Rectángulo redondeado"/>
          <p:cNvSpPr/>
          <p:nvPr/>
        </p:nvSpPr>
        <p:spPr bwMode="auto">
          <a:xfrm>
            <a:off x="4669779" y="1910339"/>
            <a:ext cx="768709" cy="27632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ANGULAR</a:t>
            </a:r>
            <a:endParaRPr lang="es-ES" sz="10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111 Rectángulo redondeado"/>
          <p:cNvSpPr/>
          <p:nvPr/>
        </p:nvSpPr>
        <p:spPr bwMode="auto">
          <a:xfrm>
            <a:off x="6288486" y="2296505"/>
            <a:ext cx="726819" cy="2772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SEALETS</a:t>
            </a:r>
          </a:p>
        </p:txBody>
      </p:sp>
      <p:sp>
        <p:nvSpPr>
          <p:cNvPr id="113" name="112 Rectángulo redondeado"/>
          <p:cNvSpPr/>
          <p:nvPr/>
        </p:nvSpPr>
        <p:spPr bwMode="auto">
          <a:xfrm>
            <a:off x="5613098" y="1909459"/>
            <a:ext cx="1402207" cy="2772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SRING FOX</a:t>
            </a:r>
          </a:p>
        </p:txBody>
      </p:sp>
      <p:sp>
        <p:nvSpPr>
          <p:cNvPr id="114" name="113 Rectángulo redondeado"/>
          <p:cNvSpPr/>
          <p:nvPr/>
        </p:nvSpPr>
        <p:spPr bwMode="auto">
          <a:xfrm>
            <a:off x="1775012" y="1112402"/>
            <a:ext cx="8650942" cy="5402697"/>
          </a:xfrm>
          <a:prstGeom prst="roundRect">
            <a:avLst>
              <a:gd name="adj" fmla="val 5090"/>
            </a:avLst>
          </a:prstGeom>
          <a:noFill/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30000"/>
              </a:spcAft>
              <a:buClr>
                <a:schemeClr val="accent1"/>
              </a:buClr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</a:rPr>
              <a:t>Runtime A</a:t>
            </a:r>
            <a:r>
              <a:rPr lang="en-US" sz="1200" dirty="0" smtClean="0">
                <a:solidFill>
                  <a:schemeClr val="tx1"/>
                </a:solidFill>
                <a:latin typeface="Arial" pitchFamily="34" charset="0"/>
              </a:rPr>
              <a:t>rchitecture</a:t>
            </a:r>
            <a:endParaRPr lang="en-US" sz="12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5" name="114 Rectángulo redondeado"/>
          <p:cNvSpPr/>
          <p:nvPr/>
        </p:nvSpPr>
        <p:spPr bwMode="auto">
          <a:xfrm>
            <a:off x="5462052" y="3958972"/>
            <a:ext cx="1769628" cy="288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Aft>
                <a:spcPct val="0"/>
              </a:spcAft>
            </a:pPr>
            <a:r>
              <a:rPr lang="en-US" sz="900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WEB SERVICES</a:t>
            </a:r>
          </a:p>
        </p:txBody>
      </p:sp>
      <p:sp>
        <p:nvSpPr>
          <p:cNvPr id="116" name="115 Rectángulo redondeado"/>
          <p:cNvSpPr/>
          <p:nvPr/>
        </p:nvSpPr>
        <p:spPr bwMode="auto">
          <a:xfrm>
            <a:off x="2360504" y="4150246"/>
            <a:ext cx="2922739" cy="54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Aft>
                <a:spcPct val="0"/>
              </a:spcAft>
            </a:pPr>
            <a:r>
              <a:rPr lang="en-US" sz="900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PERSISTENCE</a:t>
            </a:r>
          </a:p>
        </p:txBody>
      </p:sp>
      <p:sp>
        <p:nvSpPr>
          <p:cNvPr id="117" name="116 Rectángulo redondeado"/>
          <p:cNvSpPr/>
          <p:nvPr/>
        </p:nvSpPr>
        <p:spPr bwMode="auto">
          <a:xfrm>
            <a:off x="3289589" y="4187133"/>
            <a:ext cx="895353" cy="216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SPRING DATA</a:t>
            </a:r>
            <a:endParaRPr lang="es-ES" sz="10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8" name="117 Rectángulo redondeado"/>
          <p:cNvSpPr/>
          <p:nvPr/>
        </p:nvSpPr>
        <p:spPr bwMode="auto">
          <a:xfrm>
            <a:off x="5462052" y="4337677"/>
            <a:ext cx="1769628" cy="288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Aft>
                <a:spcPct val="0"/>
              </a:spcAft>
            </a:pPr>
            <a:r>
              <a:rPr lang="es-ES" sz="900" dirty="0" smtClean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EJB</a:t>
            </a:r>
            <a:endParaRPr lang="es-ES" sz="900" dirty="0">
              <a:solidFill>
                <a:schemeClr val="accent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118 Rectángulo redondeado"/>
          <p:cNvSpPr/>
          <p:nvPr/>
        </p:nvSpPr>
        <p:spPr bwMode="auto">
          <a:xfrm>
            <a:off x="6394715" y="4370246"/>
            <a:ext cx="750268" cy="216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MDB</a:t>
            </a:r>
          </a:p>
        </p:txBody>
      </p:sp>
      <p:sp>
        <p:nvSpPr>
          <p:cNvPr id="120" name="119 Rectángulo redondeado"/>
          <p:cNvSpPr/>
          <p:nvPr/>
        </p:nvSpPr>
        <p:spPr bwMode="auto">
          <a:xfrm>
            <a:off x="4222244" y="4428734"/>
            <a:ext cx="862859" cy="216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MONGODB</a:t>
            </a:r>
            <a:endParaRPr lang="es-ES" sz="10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120 Rectángulo redondeado"/>
          <p:cNvSpPr/>
          <p:nvPr/>
        </p:nvSpPr>
        <p:spPr bwMode="auto">
          <a:xfrm>
            <a:off x="6368301" y="3997797"/>
            <a:ext cx="792000" cy="216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REST</a:t>
            </a:r>
          </a:p>
        </p:txBody>
      </p:sp>
      <p:sp>
        <p:nvSpPr>
          <p:cNvPr id="122" name="121 Rectángulo redondeado"/>
          <p:cNvSpPr/>
          <p:nvPr/>
        </p:nvSpPr>
        <p:spPr bwMode="auto">
          <a:xfrm>
            <a:off x="3289589" y="4428734"/>
            <a:ext cx="895353" cy="216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ORACLE</a:t>
            </a:r>
            <a:endParaRPr lang="es-ES" sz="10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122 Rectángulo redondeado"/>
          <p:cNvSpPr/>
          <p:nvPr/>
        </p:nvSpPr>
        <p:spPr bwMode="auto">
          <a:xfrm>
            <a:off x="4222244" y="4183872"/>
            <a:ext cx="862859" cy="216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FILESYSTEM</a:t>
            </a:r>
          </a:p>
        </p:txBody>
      </p:sp>
      <p:sp>
        <p:nvSpPr>
          <p:cNvPr id="124" name="123 Rectángulo redondeado"/>
          <p:cNvSpPr/>
          <p:nvPr/>
        </p:nvSpPr>
        <p:spPr bwMode="auto">
          <a:xfrm>
            <a:off x="5462052" y="4733537"/>
            <a:ext cx="1769628" cy="288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Aft>
                <a:spcPct val="0"/>
              </a:spcAft>
            </a:pPr>
            <a:r>
              <a:rPr lang="es-ES" sz="900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GEOLOCATION</a:t>
            </a:r>
          </a:p>
        </p:txBody>
      </p:sp>
      <p:sp>
        <p:nvSpPr>
          <p:cNvPr id="125" name="124 Rectángulo redondeado"/>
          <p:cNvSpPr/>
          <p:nvPr/>
        </p:nvSpPr>
        <p:spPr bwMode="auto">
          <a:xfrm>
            <a:off x="6394715" y="4766106"/>
            <a:ext cx="750268" cy="216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GMAPS</a:t>
            </a:r>
          </a:p>
        </p:txBody>
      </p:sp>
      <p:sp>
        <p:nvSpPr>
          <p:cNvPr id="129" name="128 Rectángulo redondeado"/>
          <p:cNvSpPr/>
          <p:nvPr/>
        </p:nvSpPr>
        <p:spPr bwMode="auto">
          <a:xfrm>
            <a:off x="5283242" y="3153224"/>
            <a:ext cx="1948437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Aft>
                <a:spcPct val="0"/>
              </a:spcAft>
            </a:pPr>
            <a:r>
              <a:rPr lang="es-ES" sz="900" dirty="0" smtClean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MICROSERVICE</a:t>
            </a:r>
            <a:endParaRPr lang="es-ES" sz="900" dirty="0">
              <a:solidFill>
                <a:schemeClr val="accent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129 Rectángulo redondeado"/>
          <p:cNvSpPr/>
          <p:nvPr/>
        </p:nvSpPr>
        <p:spPr bwMode="auto">
          <a:xfrm>
            <a:off x="6159501" y="3221653"/>
            <a:ext cx="966552" cy="217878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SPRING BOOT</a:t>
            </a:r>
            <a:endParaRPr lang="es-ES" sz="10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131 Rectángulo redondeado"/>
          <p:cNvSpPr/>
          <p:nvPr/>
        </p:nvSpPr>
        <p:spPr bwMode="auto">
          <a:xfrm>
            <a:off x="2395546" y="3153224"/>
            <a:ext cx="1750806" cy="36000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spcAft>
                <a:spcPct val="0"/>
              </a:spcAft>
            </a:pPr>
            <a:r>
              <a:rPr lang="es-ES" sz="900" dirty="0" smtClean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CLOUD</a:t>
            </a:r>
            <a:endParaRPr lang="es-ES" sz="900" dirty="0">
              <a:solidFill>
                <a:schemeClr val="accent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132 Rectángulo redondeado"/>
          <p:cNvSpPr/>
          <p:nvPr/>
        </p:nvSpPr>
        <p:spPr bwMode="auto">
          <a:xfrm>
            <a:off x="2957381" y="3225224"/>
            <a:ext cx="1075701" cy="216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SPRING CLOUD</a:t>
            </a:r>
            <a:endParaRPr lang="es-ES" sz="10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099" y="5496297"/>
            <a:ext cx="778989" cy="549874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0" name="139 Rectángulo redondeado"/>
          <p:cNvSpPr/>
          <p:nvPr/>
        </p:nvSpPr>
        <p:spPr bwMode="auto">
          <a:xfrm>
            <a:off x="2360503" y="4768928"/>
            <a:ext cx="648000" cy="288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SMS</a:t>
            </a:r>
          </a:p>
        </p:txBody>
      </p:sp>
      <p:sp>
        <p:nvSpPr>
          <p:cNvPr id="141" name="140 Rectángulo redondeado"/>
          <p:cNvSpPr/>
          <p:nvPr/>
        </p:nvSpPr>
        <p:spPr bwMode="auto">
          <a:xfrm>
            <a:off x="3118748" y="4768928"/>
            <a:ext cx="730095" cy="288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RABBITMQ</a:t>
            </a:r>
          </a:p>
        </p:txBody>
      </p:sp>
      <p:sp>
        <p:nvSpPr>
          <p:cNvPr id="142" name="141 Rectángulo redondeado"/>
          <p:cNvSpPr/>
          <p:nvPr/>
        </p:nvSpPr>
        <p:spPr bwMode="auto">
          <a:xfrm>
            <a:off x="3876995" y="4768928"/>
            <a:ext cx="648000" cy="288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ECM</a:t>
            </a:r>
          </a:p>
        </p:txBody>
      </p:sp>
      <p:sp>
        <p:nvSpPr>
          <p:cNvPr id="143" name="142 Rectángulo redondeado"/>
          <p:cNvSpPr/>
          <p:nvPr/>
        </p:nvSpPr>
        <p:spPr bwMode="auto">
          <a:xfrm>
            <a:off x="4635242" y="4768928"/>
            <a:ext cx="648000" cy="28800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ESB</a:t>
            </a:r>
          </a:p>
        </p:txBody>
      </p:sp>
      <p:sp>
        <p:nvSpPr>
          <p:cNvPr id="151" name="150 Elipse"/>
          <p:cNvSpPr/>
          <p:nvPr/>
        </p:nvSpPr>
        <p:spPr bwMode="auto">
          <a:xfrm>
            <a:off x="141311" y="1114661"/>
            <a:ext cx="252000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3" name="152 Elipse"/>
          <p:cNvSpPr/>
          <p:nvPr/>
        </p:nvSpPr>
        <p:spPr bwMode="auto">
          <a:xfrm>
            <a:off x="142111" y="1459326"/>
            <a:ext cx="252000" cy="252000"/>
          </a:xfrm>
          <a:prstGeom prst="ellipse">
            <a:avLst/>
          </a:prstGeom>
          <a:solidFill>
            <a:schemeClr val="accent4"/>
          </a:solidFill>
          <a:ln w="158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0" name="85 Rectángulo redondeado"/>
          <p:cNvSpPr/>
          <p:nvPr/>
        </p:nvSpPr>
        <p:spPr bwMode="auto">
          <a:xfrm>
            <a:off x="6490928" y="5452291"/>
            <a:ext cx="1929422" cy="6031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900" dirty="0" smtClean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INTEGRATION CONTINUOUS</a:t>
            </a:r>
            <a:endParaRPr lang="es-ES" sz="900" dirty="0">
              <a:solidFill>
                <a:schemeClr val="accent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1" name="83 Rectángulo redondeado"/>
          <p:cNvSpPr/>
          <p:nvPr/>
        </p:nvSpPr>
        <p:spPr bwMode="auto">
          <a:xfrm>
            <a:off x="6635352" y="5723880"/>
            <a:ext cx="748367" cy="24513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MAVEN</a:t>
            </a:r>
          </a:p>
        </p:txBody>
      </p:sp>
      <p:sp>
        <p:nvSpPr>
          <p:cNvPr id="82" name="87 Rectángulo redondeado"/>
          <p:cNvSpPr/>
          <p:nvPr/>
        </p:nvSpPr>
        <p:spPr bwMode="auto">
          <a:xfrm>
            <a:off x="7574386" y="5704368"/>
            <a:ext cx="703676" cy="245137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196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</a:pPr>
            <a:r>
              <a:rPr lang="es-ES" sz="10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JENKINS</a:t>
            </a:r>
          </a:p>
        </p:txBody>
      </p:sp>
      <p:sp>
        <p:nvSpPr>
          <p:cNvPr id="2" name="CaixaDeTexto 1"/>
          <p:cNvSpPr txBox="1">
            <a:spLocks noChangeAspect="1"/>
          </p:cNvSpPr>
          <p:nvPr/>
        </p:nvSpPr>
        <p:spPr>
          <a:xfrm>
            <a:off x="457200" y="1421231"/>
            <a:ext cx="1097280" cy="3581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SEJA</a:t>
            </a:r>
            <a:r>
              <a:rPr lang="pt-BR" sz="1400" dirty="0" smtClean="0"/>
              <a:t> </a:t>
            </a:r>
            <a:r>
              <a:rPr lang="pt-BR" sz="1050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SEGURA</a:t>
            </a:r>
            <a:endParaRPr lang="pt-BR" sz="1050" b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6" name="152 Elipse"/>
          <p:cNvSpPr/>
          <p:nvPr/>
        </p:nvSpPr>
        <p:spPr bwMode="auto">
          <a:xfrm>
            <a:off x="10050256" y="2016707"/>
            <a:ext cx="252000" cy="252000"/>
          </a:xfrm>
          <a:prstGeom prst="ellipse">
            <a:avLst/>
          </a:prstGeom>
          <a:solidFill>
            <a:schemeClr val="accent4"/>
          </a:solidFill>
          <a:ln w="158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27" name="CaixaDeTexto 126"/>
          <p:cNvSpPr txBox="1">
            <a:spLocks noChangeAspect="1"/>
          </p:cNvSpPr>
          <p:nvPr/>
        </p:nvSpPr>
        <p:spPr>
          <a:xfrm>
            <a:off x="457200" y="1077746"/>
            <a:ext cx="1097280" cy="305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SEJA</a:t>
            </a:r>
            <a:r>
              <a:rPr lang="pt-BR" sz="1400" dirty="0" smtClean="0"/>
              <a:t> </a:t>
            </a:r>
            <a:r>
              <a:rPr lang="pt-BR" sz="1050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ESCALÁVEL</a:t>
            </a:r>
            <a:endParaRPr lang="pt-BR" sz="1050" b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6" name="150 Elipse"/>
          <p:cNvSpPr/>
          <p:nvPr/>
        </p:nvSpPr>
        <p:spPr bwMode="auto">
          <a:xfrm>
            <a:off x="3316708" y="4937681"/>
            <a:ext cx="252000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7" name="150 Elipse"/>
          <p:cNvSpPr/>
          <p:nvPr/>
        </p:nvSpPr>
        <p:spPr bwMode="auto">
          <a:xfrm>
            <a:off x="10021552" y="4392536"/>
            <a:ext cx="252000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8" name="150 Elipse"/>
          <p:cNvSpPr/>
          <p:nvPr/>
        </p:nvSpPr>
        <p:spPr bwMode="auto">
          <a:xfrm>
            <a:off x="141431" y="1851609"/>
            <a:ext cx="252000" cy="252000"/>
          </a:xfrm>
          <a:prstGeom prst="ellipse">
            <a:avLst/>
          </a:prstGeom>
          <a:solidFill>
            <a:srgbClr val="FF0000"/>
          </a:solidFill>
          <a:ln w="158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3</a:t>
            </a:r>
            <a:endParaRPr lang="es-ES" sz="10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150 Elipse"/>
          <p:cNvSpPr/>
          <p:nvPr/>
        </p:nvSpPr>
        <p:spPr bwMode="auto">
          <a:xfrm>
            <a:off x="6021301" y="2294519"/>
            <a:ext cx="252000" cy="252000"/>
          </a:xfrm>
          <a:prstGeom prst="ellipse">
            <a:avLst/>
          </a:prstGeom>
          <a:solidFill>
            <a:srgbClr val="FF0000"/>
          </a:solidFill>
          <a:ln w="158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3</a:t>
            </a:r>
            <a:endParaRPr lang="es-ES" sz="10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CaixaDeTexto 159"/>
          <p:cNvSpPr txBox="1">
            <a:spLocks noChangeAspect="1"/>
          </p:cNvSpPr>
          <p:nvPr/>
        </p:nvSpPr>
        <p:spPr>
          <a:xfrm>
            <a:off x="457200" y="1826726"/>
            <a:ext cx="1097280" cy="344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SEJA</a:t>
            </a:r>
            <a:r>
              <a:rPr lang="pt-BR" sz="1400" dirty="0" smtClean="0"/>
              <a:t> </a:t>
            </a:r>
            <a:r>
              <a:rPr lang="pt-BR" sz="1050" b="1" dirty="0" smtClean="0">
                <a:solidFill>
                  <a:schemeClr val="accent1"/>
                </a:solidFill>
                <a:latin typeface="Calibri" pitchFamily="34" charset="0"/>
              </a:rPr>
              <a:t>FLEXÍVEL</a:t>
            </a:r>
            <a:endParaRPr lang="pt-BR" sz="1050" b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1" name="150 Elipse"/>
          <p:cNvSpPr/>
          <p:nvPr/>
        </p:nvSpPr>
        <p:spPr bwMode="auto">
          <a:xfrm>
            <a:off x="7137951" y="3214107"/>
            <a:ext cx="252000" cy="252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58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>
                <a:solidFill>
                  <a:schemeClr val="accent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2" name="CaixaDeTexto 161"/>
          <p:cNvSpPr txBox="1">
            <a:spLocks noChangeAspect="1"/>
          </p:cNvSpPr>
          <p:nvPr/>
        </p:nvSpPr>
        <p:spPr>
          <a:xfrm>
            <a:off x="457200" y="2244821"/>
            <a:ext cx="1097280" cy="244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RODE EM CLOUD</a:t>
            </a:r>
            <a:endParaRPr lang="pt-BR" sz="1050" b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3" name="150 Elipse"/>
          <p:cNvSpPr/>
          <p:nvPr/>
        </p:nvSpPr>
        <p:spPr bwMode="auto">
          <a:xfrm>
            <a:off x="141311" y="2231383"/>
            <a:ext cx="252000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4</a:t>
            </a:r>
            <a:endParaRPr lang="es-ES" sz="10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150 Elipse"/>
          <p:cNvSpPr/>
          <p:nvPr/>
        </p:nvSpPr>
        <p:spPr bwMode="auto">
          <a:xfrm>
            <a:off x="4074995" y="3196107"/>
            <a:ext cx="252000" cy="25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4</a:t>
            </a:r>
            <a:endParaRPr lang="es-ES" sz="10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150 Elipse"/>
          <p:cNvSpPr/>
          <p:nvPr/>
        </p:nvSpPr>
        <p:spPr bwMode="auto">
          <a:xfrm>
            <a:off x="141311" y="2611157"/>
            <a:ext cx="252000" cy="2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5</a:t>
            </a:r>
            <a:endParaRPr lang="es-ES" sz="10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CaixaDeTexto 165"/>
          <p:cNvSpPr txBox="1">
            <a:spLocks noChangeAspect="1"/>
          </p:cNvSpPr>
          <p:nvPr/>
        </p:nvSpPr>
        <p:spPr>
          <a:xfrm>
            <a:off x="457200" y="2613546"/>
            <a:ext cx="12779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TENHA RESILIÊNCIA</a:t>
            </a:r>
            <a:endParaRPr lang="pt-BR" sz="1050" b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7" name="150 Elipse"/>
          <p:cNvSpPr/>
          <p:nvPr/>
        </p:nvSpPr>
        <p:spPr bwMode="auto">
          <a:xfrm>
            <a:off x="10033948" y="4021887"/>
            <a:ext cx="252000" cy="2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5</a:t>
            </a:r>
            <a:endParaRPr lang="es-ES" sz="10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150 Elipse"/>
          <p:cNvSpPr/>
          <p:nvPr/>
        </p:nvSpPr>
        <p:spPr bwMode="auto">
          <a:xfrm>
            <a:off x="7173436" y="4346096"/>
            <a:ext cx="252000" cy="25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 smtClean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5</a:t>
            </a:r>
            <a:endParaRPr lang="es-ES" sz="1000" dirty="0">
              <a:solidFill>
                <a:schemeClr val="tx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150 Elipse"/>
          <p:cNvSpPr/>
          <p:nvPr/>
        </p:nvSpPr>
        <p:spPr bwMode="auto">
          <a:xfrm>
            <a:off x="133044" y="3007574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6</a:t>
            </a:r>
            <a:endParaRPr lang="es-ES" sz="10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CaixaDeTexto 169"/>
          <p:cNvSpPr txBox="1">
            <a:spLocks noChangeAspect="1"/>
          </p:cNvSpPr>
          <p:nvPr/>
        </p:nvSpPr>
        <p:spPr>
          <a:xfrm>
            <a:off x="448933" y="3009963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SEJA EVOLUTIVA</a:t>
            </a:r>
            <a:endParaRPr lang="pt-BR" sz="1050" b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1" name="150 Elipse"/>
          <p:cNvSpPr/>
          <p:nvPr/>
        </p:nvSpPr>
        <p:spPr bwMode="auto">
          <a:xfrm>
            <a:off x="7166758" y="3986192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6</a:t>
            </a:r>
            <a:endParaRPr lang="es-ES" sz="10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150 Elipse"/>
          <p:cNvSpPr/>
          <p:nvPr/>
        </p:nvSpPr>
        <p:spPr bwMode="auto">
          <a:xfrm>
            <a:off x="6954753" y="1909842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6</a:t>
            </a:r>
            <a:endParaRPr lang="es-ES" sz="10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150 Elipse"/>
          <p:cNvSpPr/>
          <p:nvPr/>
        </p:nvSpPr>
        <p:spPr bwMode="auto">
          <a:xfrm>
            <a:off x="141311" y="3381182"/>
            <a:ext cx="252000" cy="252000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7</a:t>
            </a:r>
            <a:endParaRPr lang="es-ES" sz="10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CaixaDeTexto 173"/>
          <p:cNvSpPr txBox="1">
            <a:spLocks noChangeAspect="1"/>
          </p:cNvSpPr>
          <p:nvPr/>
        </p:nvSpPr>
        <p:spPr>
          <a:xfrm>
            <a:off x="457200" y="3383571"/>
            <a:ext cx="1111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50" b="1" dirty="0" smtClean="0">
                <a:solidFill>
                  <a:schemeClr val="accent1"/>
                </a:solidFill>
                <a:latin typeface="Calibri" pitchFamily="34" charset="0"/>
                <a:cs typeface="Calibri" pitchFamily="34" charset="0"/>
              </a:rPr>
              <a:t>BAIXA LATÊNCIA</a:t>
            </a:r>
            <a:endParaRPr lang="pt-BR" sz="1050" b="1" dirty="0">
              <a:solidFill>
                <a:schemeClr val="accent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5" name="150 Elipse"/>
          <p:cNvSpPr/>
          <p:nvPr/>
        </p:nvSpPr>
        <p:spPr bwMode="auto">
          <a:xfrm>
            <a:off x="3064997" y="4169423"/>
            <a:ext cx="252000" cy="252000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7</a:t>
            </a:r>
            <a:endParaRPr lang="es-ES" sz="10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150 Elipse"/>
          <p:cNvSpPr/>
          <p:nvPr/>
        </p:nvSpPr>
        <p:spPr bwMode="auto">
          <a:xfrm>
            <a:off x="10048159" y="163431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6</a:t>
            </a:r>
            <a:endParaRPr lang="es-ES" sz="10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150 Elipse"/>
          <p:cNvSpPr/>
          <p:nvPr/>
        </p:nvSpPr>
        <p:spPr bwMode="auto">
          <a:xfrm>
            <a:off x="5130395" y="5729738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6</a:t>
            </a:r>
            <a:endParaRPr lang="es-ES" sz="10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150 Elipse"/>
          <p:cNvSpPr/>
          <p:nvPr/>
        </p:nvSpPr>
        <p:spPr bwMode="auto">
          <a:xfrm>
            <a:off x="10029161" y="3228423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6</a:t>
            </a:r>
            <a:endParaRPr lang="es-ES" sz="10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150 Elipse"/>
          <p:cNvSpPr/>
          <p:nvPr/>
        </p:nvSpPr>
        <p:spPr bwMode="auto">
          <a:xfrm>
            <a:off x="10035904" y="2796978"/>
            <a:ext cx="252000" cy="252000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accent4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7</a:t>
            </a:r>
            <a:endParaRPr lang="es-ES" sz="10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150 Elipse"/>
          <p:cNvSpPr/>
          <p:nvPr/>
        </p:nvSpPr>
        <p:spPr bwMode="auto">
          <a:xfrm>
            <a:off x="10038310" y="2438905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6</a:t>
            </a:r>
            <a:endParaRPr lang="es-ES" sz="10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150 Elipse"/>
          <p:cNvSpPr/>
          <p:nvPr/>
        </p:nvSpPr>
        <p:spPr bwMode="auto">
          <a:xfrm>
            <a:off x="10016569" y="3623750"/>
            <a:ext cx="252000" cy="252000"/>
          </a:xfrm>
          <a:prstGeom prst="ellipse">
            <a:avLst/>
          </a:prstGeom>
          <a:solidFill>
            <a:srgbClr val="FF0000"/>
          </a:solidFill>
          <a:ln w="158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3</a:t>
            </a:r>
            <a:endParaRPr lang="es-ES" sz="10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150 Elipse"/>
          <p:cNvSpPr/>
          <p:nvPr/>
        </p:nvSpPr>
        <p:spPr bwMode="auto">
          <a:xfrm>
            <a:off x="5382395" y="1901038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6</a:t>
            </a:r>
            <a:endParaRPr lang="es-ES" sz="10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150 Elipse"/>
          <p:cNvSpPr/>
          <p:nvPr/>
        </p:nvSpPr>
        <p:spPr bwMode="auto">
          <a:xfrm>
            <a:off x="7173436" y="4746790"/>
            <a:ext cx="252000" cy="25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5875">
            <a:solidFill>
              <a:schemeClr val="accent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ct val="0"/>
              </a:spcAft>
            </a:pPr>
            <a:r>
              <a:rPr lang="es-ES" sz="1000" dirty="0" smtClean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6</a:t>
            </a:r>
            <a:endParaRPr lang="es-ES" sz="10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4" name="Imagem 10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431" y="306481"/>
            <a:ext cx="3123864" cy="712694"/>
          </a:xfrm>
          <a:prstGeom prst="rect">
            <a:avLst/>
          </a:prstGeom>
        </p:spPr>
      </p:pic>
      <p:sp>
        <p:nvSpPr>
          <p:cNvPr id="131" name="CaixaDeTexto 130"/>
          <p:cNvSpPr txBox="1"/>
          <p:nvPr/>
        </p:nvSpPr>
        <p:spPr>
          <a:xfrm>
            <a:off x="572174" y="431995"/>
            <a:ext cx="3725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Eras Medium ITC" panose="020B0602030504020804" pitchFamily="34" charset="0"/>
              </a:rPr>
              <a:t>1) </a:t>
            </a:r>
            <a:r>
              <a:rPr lang="en-US" sz="2400" b="1" dirty="0" err="1" smtClean="0">
                <a:latin typeface="Eras Medium ITC" panose="020B0602030504020804" pitchFamily="34" charset="0"/>
              </a:rPr>
              <a:t>Arquitetura</a:t>
            </a:r>
            <a:r>
              <a:rPr lang="en-US" sz="2400" b="1" dirty="0" smtClean="0">
                <a:latin typeface="Eras Medium ITC" panose="020B0602030504020804" pitchFamily="34" charset="0"/>
              </a:rPr>
              <a:t> </a:t>
            </a:r>
            <a:r>
              <a:rPr lang="en-US" sz="2400" b="1" dirty="0">
                <a:latin typeface="Eras Medium ITC" panose="020B0602030504020804" pitchFamily="34" charset="0"/>
              </a:rPr>
              <a:t>e Designer </a:t>
            </a:r>
            <a:endParaRPr lang="pt-BR" sz="2400" b="1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2436</TotalTime>
  <Words>257</Words>
  <Application>Microsoft Office PowerPoint</Application>
  <PresentationFormat>Widescreen</PresentationFormat>
  <Paragraphs>131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Eras Medium ITC</vt:lpstr>
      <vt:lpstr>Tema do Office</vt:lpstr>
      <vt:lpstr>Apresentação do PowerPoint</vt:lpstr>
      <vt:lpstr>Apresentação do PowerPoint</vt:lpstr>
      <vt:lpstr>Apresentação do PowerPoint</vt:lpstr>
    </vt:vector>
  </TitlesOfParts>
  <Company>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Arthur Gennari</dc:creator>
  <cp:lastModifiedBy>Daniel Arthur Gennari</cp:lastModifiedBy>
  <cp:revision>55</cp:revision>
  <dcterms:created xsi:type="dcterms:W3CDTF">2017-09-20T21:07:36Z</dcterms:created>
  <dcterms:modified xsi:type="dcterms:W3CDTF">2017-09-25T01:26:27Z</dcterms:modified>
</cp:coreProperties>
</file>