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2"/>
  </p:notesMasterIdLst>
  <p:sldIdLst>
    <p:sldId id="307" r:id="rId2"/>
    <p:sldId id="256" r:id="rId3"/>
    <p:sldId id="258" r:id="rId4"/>
    <p:sldId id="261" r:id="rId5"/>
    <p:sldId id="260" r:id="rId6"/>
    <p:sldId id="267" r:id="rId7"/>
    <p:sldId id="336" r:id="rId8"/>
    <p:sldId id="311" r:id="rId9"/>
    <p:sldId id="257" r:id="rId10"/>
    <p:sldId id="314" r:id="rId11"/>
    <p:sldId id="259" r:id="rId12"/>
    <p:sldId id="264" r:id="rId13"/>
    <p:sldId id="265" r:id="rId14"/>
    <p:sldId id="275" r:id="rId15"/>
    <p:sldId id="308" r:id="rId16"/>
    <p:sldId id="333" r:id="rId17"/>
    <p:sldId id="316" r:id="rId18"/>
    <p:sldId id="315" r:id="rId19"/>
    <p:sldId id="309" r:id="rId20"/>
    <p:sldId id="317" r:id="rId21"/>
    <p:sldId id="318" r:id="rId22"/>
    <p:sldId id="320" r:id="rId23"/>
    <p:sldId id="321" r:id="rId24"/>
    <p:sldId id="319" r:id="rId25"/>
    <p:sldId id="310" r:id="rId26"/>
    <p:sldId id="322" r:id="rId27"/>
    <p:sldId id="323" r:id="rId28"/>
    <p:sldId id="324" r:id="rId29"/>
    <p:sldId id="262" r:id="rId30"/>
    <p:sldId id="325" r:id="rId31"/>
    <p:sldId id="328" r:id="rId32"/>
    <p:sldId id="329" r:id="rId33"/>
    <p:sldId id="330" r:id="rId34"/>
    <p:sldId id="273" r:id="rId35"/>
    <p:sldId id="334" r:id="rId36"/>
    <p:sldId id="326" r:id="rId37"/>
    <p:sldId id="335" r:id="rId38"/>
    <p:sldId id="337" r:id="rId39"/>
    <p:sldId id="338" r:id="rId40"/>
    <p:sldId id="327" r:id="rId4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3"/>
    </p:embeddedFont>
    <p:embeddedFont>
      <p:font typeface="Cambria Math" panose="02040503050406030204" pitchFamily="18" charset="0"/>
      <p:regular r:id="rId44"/>
    </p:embeddedFont>
    <p:embeddedFont>
      <p:font typeface="Fira Sans Condensed Medium" panose="020B0603050000020004" pitchFamily="34" charset="0"/>
      <p:regular r:id="rId45"/>
      <p:bold r:id="rId46"/>
      <p:italic r:id="rId47"/>
      <p:boldItalic r:id="rId48"/>
    </p:embeddedFont>
    <p:embeddedFont>
      <p:font typeface="Lexend" panose="020B0604020202020204" charset="0"/>
      <p:regular r:id="rId49"/>
      <p:bold r:id="rId50"/>
    </p:embeddedFont>
    <p:embeddedFont>
      <p:font typeface="Lexend Light" panose="020B0604020202020204" charset="0"/>
      <p:regular r:id="rId51"/>
      <p:bold r:id="rId52"/>
    </p:embeddedFont>
    <p:embeddedFont>
      <p:font typeface="PT Sans" panose="020B0503020203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859DE8-8FF2-4821-8CBB-8642860E3E95}">
  <a:tblStyle styleId="{7F859DE8-8FF2-4821-8CBB-8642860E3E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et\OneDrive\Desktop\UCYCOURSES\SeventhSemester\diplwmatiki\Linear%20Graphs%20Cor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et\OneDrive\Desktop\UCYCOURSES\SeventhSemester\diplwmatiki\MLP-WITH%20SENSITIVITY%20THRESHOLD-5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et\OneDrive\Desktop\UCYCOURSES\SeventhSemester\diplwmatiki\MLP-WITH%20SENSITIVITY%20THRESHOLD-5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et\OneDrive\Desktop\UCYCOURSES\SeventhSemester\diplwmatiki\MLP-WITH%20SENSITIVITY%20THRESHOLD-5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et\OneDrive\Desktop\UCYCOURSES\SeventhSemester\diplwmatiki\MLP%2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Lexend Light" panose="020B0604020202020204" charset="0"/>
              </a:rPr>
              <a:t>Average Testing Accuracy, Sensitivity, Specificity, Loss and F1-score of all Folds using Linear Classification with 50 epochs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GB" dirty="0"/>
          </a:p>
        </c:rich>
      </c:tx>
      <c:layout>
        <c:manualLayout>
          <c:xMode val="edge"/>
          <c:yMode val="edge"/>
          <c:x val="0.1384932107221715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CY"/>
        </a:p>
      </c:txPr>
    </c:title>
    <c:autoTitleDeleted val="0"/>
    <c:plotArea>
      <c:layout>
        <c:manualLayout>
          <c:layoutTarget val="inner"/>
          <c:xMode val="edge"/>
          <c:yMode val="edge"/>
          <c:x val="0.11491185028311592"/>
          <c:y val="0.17265066655934855"/>
          <c:w val="0.84129745880957496"/>
          <c:h val="0.54956918748624872"/>
        </c:manualLayout>
      </c:layout>
      <c:scatterChart>
        <c:scatterStyle val="lineMarker"/>
        <c:varyColors val="0"/>
        <c:ser>
          <c:idx val="0"/>
          <c:order val="0"/>
          <c:tx>
            <c:v>Avg Testing Accuracies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Sheet1!$M$283:$M$287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Sheet1!$P$283:$P$287</c:f>
              <c:numCache>
                <c:formatCode>General</c:formatCode>
                <c:ptCount val="5"/>
                <c:pt idx="0">
                  <c:v>0.61539999999999995</c:v>
                </c:pt>
                <c:pt idx="1">
                  <c:v>0.67689999999999995</c:v>
                </c:pt>
                <c:pt idx="2">
                  <c:v>0.67689999999999995</c:v>
                </c:pt>
                <c:pt idx="3">
                  <c:v>0.78459999999999996</c:v>
                </c:pt>
                <c:pt idx="4">
                  <c:v>0.76919999999999999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2B-4458-AC72-3B6C332B52A4}"/>
            </c:ext>
          </c:extLst>
        </c:ser>
        <c:ser>
          <c:idx val="1"/>
          <c:order val="1"/>
          <c:tx>
            <c:v>Avg Testing Sensitivities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Sheet1!$M$283:$M$287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Sheet1!$S$283:$S$287</c:f>
              <c:numCache>
                <c:formatCode>General</c:formatCode>
                <c:ptCount val="5"/>
                <c:pt idx="0">
                  <c:v>0.92859999999999998</c:v>
                </c:pt>
                <c:pt idx="1">
                  <c:v>0.85709999999999997</c:v>
                </c:pt>
                <c:pt idx="2">
                  <c:v>0.92859999999999998</c:v>
                </c:pt>
                <c:pt idx="3">
                  <c:v>0.64290000000000003</c:v>
                </c:pt>
                <c:pt idx="4">
                  <c:v>0.57140000000000002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2B-4458-AC72-3B6C332B52A4}"/>
            </c:ext>
          </c:extLst>
        </c:ser>
        <c:ser>
          <c:idx val="2"/>
          <c:order val="2"/>
          <c:tx>
            <c:v>Avg Testing Specificities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Sheet1!$M$283:$M$287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Sheet1!$V$283:$V$287</c:f>
              <c:numCache>
                <c:formatCode>General</c:formatCode>
                <c:ptCount val="5"/>
                <c:pt idx="0">
                  <c:v>0.56859999999999999</c:v>
                </c:pt>
                <c:pt idx="1">
                  <c:v>0.74509999999999998</c:v>
                </c:pt>
                <c:pt idx="2">
                  <c:v>0.74509999999999998</c:v>
                </c:pt>
                <c:pt idx="3">
                  <c:v>0.88239999999999996</c:v>
                </c:pt>
                <c:pt idx="4">
                  <c:v>0.92159999999999997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72B-4458-AC72-3B6C332B52A4}"/>
            </c:ext>
          </c:extLst>
        </c:ser>
        <c:ser>
          <c:idx val="3"/>
          <c:order val="3"/>
          <c:tx>
            <c:v>Avg Testing Loss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Sheet1!$M$283:$M$287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Sheet1!$Y$283:$Y$287</c:f>
              <c:numCache>
                <c:formatCode>General</c:formatCode>
                <c:ptCount val="5"/>
                <c:pt idx="0">
                  <c:v>1.4298999999999999</c:v>
                </c:pt>
                <c:pt idx="1">
                  <c:v>1.3452999999999999</c:v>
                </c:pt>
                <c:pt idx="2">
                  <c:v>1.1910000000000001</c:v>
                </c:pt>
                <c:pt idx="3">
                  <c:v>1.2732000000000001</c:v>
                </c:pt>
                <c:pt idx="4">
                  <c:v>1.3588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72B-4458-AC72-3B6C332B52A4}"/>
            </c:ext>
          </c:extLst>
        </c:ser>
        <c:ser>
          <c:idx val="4"/>
          <c:order val="4"/>
          <c:tx>
            <c:v>Avg Testing F1-score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Sheet1!$M$283:$M$287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Sheet1!$Z$283:$Z$287</c:f>
              <c:numCache>
                <c:formatCode>General</c:formatCode>
                <c:ptCount val="5"/>
                <c:pt idx="0">
                  <c:v>0.49056603773584911</c:v>
                </c:pt>
                <c:pt idx="1">
                  <c:v>0.48780487804878048</c:v>
                </c:pt>
                <c:pt idx="2">
                  <c:v>0.45833333333333326</c:v>
                </c:pt>
                <c:pt idx="3">
                  <c:v>0.48484848484848486</c:v>
                </c:pt>
                <c:pt idx="4">
                  <c:v>0.45714285714285707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72B-4458-AC72-3B6C332B5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528400"/>
        <c:axId val="485525520"/>
      </c:scatterChart>
      <c:valAx>
        <c:axId val="48552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folds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Y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Y"/>
          </a:p>
        </c:txPr>
        <c:crossAx val="485525520"/>
        <c:crosses val="autoZero"/>
        <c:crossBetween val="midCat"/>
      </c:valAx>
      <c:valAx>
        <c:axId val="48552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Acc,Sens,Spec,Loss,F1-Score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Y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Y"/>
          </a:p>
        </c:txPr>
        <c:crossAx val="485528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6994119962382183E-2"/>
          <c:y val="0.81768832012640946"/>
          <c:w val="0.48653763256702753"/>
          <c:h val="0.154353667042498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1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Lexend Light" panose="020B0604020202020204" charset="0"/>
              </a:rPr>
              <a:t>Average Testing Accuracy, Sensitivity, Specificity, Loss and F1-score of all Folds using MLP Classification(frozen backbone) with 50 epochs</a:t>
            </a:r>
          </a:p>
        </c:rich>
      </c:tx>
      <c:layout>
        <c:manualLayout>
          <c:xMode val="edge"/>
          <c:yMode val="edge"/>
          <c:x val="0.100597112860892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Y"/>
        </a:p>
      </c:txPr>
    </c:title>
    <c:autoTitleDeleted val="0"/>
    <c:plotArea>
      <c:layout>
        <c:manualLayout>
          <c:layoutTarget val="inner"/>
          <c:xMode val="edge"/>
          <c:yMode val="edge"/>
          <c:x val="0.11270603674540683"/>
          <c:y val="0.21430555555555555"/>
          <c:w val="0.84484951881014869"/>
          <c:h val="0.40340952172645084"/>
        </c:manualLayout>
      </c:layout>
      <c:scatterChart>
        <c:scatterStyle val="lineMarker"/>
        <c:varyColors val="0"/>
        <c:ser>
          <c:idx val="0"/>
          <c:order val="0"/>
          <c:tx>
            <c:v>Test Accuracy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Sheet1!$B$56:$B$60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Sheet1!$C$56:$C$60</c:f>
              <c:numCache>
                <c:formatCode>General</c:formatCode>
                <c:ptCount val="5"/>
                <c:pt idx="0">
                  <c:v>0.43080000000000002</c:v>
                </c:pt>
                <c:pt idx="1">
                  <c:v>0.66149999999999998</c:v>
                </c:pt>
                <c:pt idx="2">
                  <c:v>0.4</c:v>
                </c:pt>
                <c:pt idx="3">
                  <c:v>0.69230000000000003</c:v>
                </c:pt>
                <c:pt idx="4">
                  <c:v>0.52310000000000001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E2-43D7-A6BB-E8C4AE2A4FB7}"/>
            </c:ext>
          </c:extLst>
        </c:ser>
        <c:ser>
          <c:idx val="1"/>
          <c:order val="1"/>
          <c:tx>
            <c:v>Test Sensitivity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Sheet1!$B$56:$B$60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Sheet1!$D$56:$D$60</c:f>
              <c:numCache>
                <c:formatCode>General</c:formatCode>
                <c:ptCount val="5"/>
                <c:pt idx="0">
                  <c:v>1</c:v>
                </c:pt>
                <c:pt idx="1">
                  <c:v>0.92859999999999998</c:v>
                </c:pt>
                <c:pt idx="2">
                  <c:v>1</c:v>
                </c:pt>
                <c:pt idx="3">
                  <c:v>0.92859999999999998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DE2-43D7-A6BB-E8C4AE2A4FB7}"/>
            </c:ext>
          </c:extLst>
        </c:ser>
        <c:ser>
          <c:idx val="2"/>
          <c:order val="2"/>
          <c:tx>
            <c:v>Test Specificity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Sheet1!$B$56:$B$60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Sheet1!$E$56:$E$60</c:f>
              <c:numCache>
                <c:formatCode>General</c:formatCode>
                <c:ptCount val="5"/>
                <c:pt idx="0">
                  <c:v>0.31369999999999998</c:v>
                </c:pt>
                <c:pt idx="1">
                  <c:v>0.62749999999999995</c:v>
                </c:pt>
                <c:pt idx="2">
                  <c:v>0.25490000000000002</c:v>
                </c:pt>
                <c:pt idx="3">
                  <c:v>0.68630000000000002</c:v>
                </c:pt>
                <c:pt idx="4">
                  <c:v>0.39219999999999999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DE2-43D7-A6BB-E8C4AE2A4FB7}"/>
            </c:ext>
          </c:extLst>
        </c:ser>
        <c:ser>
          <c:idx val="3"/>
          <c:order val="3"/>
          <c:tx>
            <c:v>Test Loss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Sheet1!$B$56:$B$60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Sheet1!$F$56:$F$60</c:f>
              <c:numCache>
                <c:formatCode>General</c:formatCode>
                <c:ptCount val="5"/>
                <c:pt idx="0">
                  <c:v>3.0356000000000001</c:v>
                </c:pt>
                <c:pt idx="1">
                  <c:v>2.2155999999999998</c:v>
                </c:pt>
                <c:pt idx="2">
                  <c:v>2.0560999999999998</c:v>
                </c:pt>
                <c:pt idx="3">
                  <c:v>1.9088000000000001</c:v>
                </c:pt>
                <c:pt idx="4">
                  <c:v>2.5078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DE2-43D7-A6BB-E8C4AE2A4FB7}"/>
            </c:ext>
          </c:extLst>
        </c:ser>
        <c:ser>
          <c:idx val="4"/>
          <c:order val="4"/>
          <c:tx>
            <c:v>F1-score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Sheet1!$B$56:$B$60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Sheet1!$G$56:$G$60</c:f>
              <c:numCache>
                <c:formatCode>General</c:formatCode>
                <c:ptCount val="5"/>
                <c:pt idx="0">
                  <c:v>0.40620000000000001</c:v>
                </c:pt>
                <c:pt idx="1">
                  <c:v>0.54169999999999996</c:v>
                </c:pt>
                <c:pt idx="2">
                  <c:v>0.41789999999999999</c:v>
                </c:pt>
                <c:pt idx="3">
                  <c:v>0.5333</c:v>
                </c:pt>
                <c:pt idx="4">
                  <c:v>0.47460000000000002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DE2-43D7-A6BB-E8C4AE2A4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603295"/>
        <c:axId val="405602335"/>
      </c:scatterChart>
      <c:valAx>
        <c:axId val="405603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Folds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Y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Y"/>
          </a:p>
        </c:txPr>
        <c:crossAx val="405602335"/>
        <c:crosses val="autoZero"/>
        <c:crossBetween val="midCat"/>
      </c:valAx>
      <c:valAx>
        <c:axId val="40560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Acc,Sens,Spec,Loss,F1-score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Y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Y"/>
          </a:p>
        </c:txPr>
        <c:crossAx val="4056032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Y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>
                <a:latin typeface="Lexend Light" panose="020B0604020202020204" charset="0"/>
              </a:rPr>
              <a:t>Test Sensitivity Comparison of All Folds with Linear Head and </a:t>
            </a:r>
            <a:r>
              <a:rPr lang="en-GB" b="1" dirty="0" err="1">
                <a:latin typeface="Lexend Light" panose="020B0604020202020204" charset="0"/>
              </a:rPr>
              <a:t>MLP</a:t>
            </a:r>
            <a:r>
              <a:rPr lang="en-GB" b="1" dirty="0">
                <a:latin typeface="Lexend Light" panose="020B0604020202020204" charset="0"/>
              </a:rPr>
              <a:t> Head using</a:t>
            </a:r>
            <a:r>
              <a:rPr lang="en-GB" b="1" baseline="0" dirty="0">
                <a:latin typeface="Lexend Light" panose="020B0604020202020204" charset="0"/>
              </a:rPr>
              <a:t> 50 epochs</a:t>
            </a:r>
            <a:endParaRPr lang="en-GB" b="1" dirty="0">
              <a:latin typeface="Lexend Light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Sensitivity using Linear Classification Head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Sheet3!$A$4:$A$8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Sheet3!$C$4:$C$8</c:f>
              <c:numCache>
                <c:formatCode>General</c:formatCode>
                <c:ptCount val="5"/>
                <c:pt idx="0">
                  <c:v>0.92859999999999998</c:v>
                </c:pt>
                <c:pt idx="1">
                  <c:v>0.85709999999999997</c:v>
                </c:pt>
                <c:pt idx="2">
                  <c:v>0.92859999999999998</c:v>
                </c:pt>
                <c:pt idx="3">
                  <c:v>0.64290000000000003</c:v>
                </c:pt>
                <c:pt idx="4">
                  <c:v>0.57140000000000002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29-4820-8F4A-2BEF75A81847}"/>
            </c:ext>
          </c:extLst>
        </c:ser>
        <c:ser>
          <c:idx val="1"/>
          <c:order val="1"/>
          <c:tx>
            <c:v>Sensitivity using MLP Classification Head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Sheet3!$A$4:$A$8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Sheet3!$H$4:$H$8</c:f>
              <c:numCache>
                <c:formatCode>General</c:formatCode>
                <c:ptCount val="5"/>
                <c:pt idx="0">
                  <c:v>1</c:v>
                </c:pt>
                <c:pt idx="1">
                  <c:v>0.92859999999999998</c:v>
                </c:pt>
                <c:pt idx="2">
                  <c:v>1</c:v>
                </c:pt>
                <c:pt idx="3">
                  <c:v>0.92859999999999998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29-4820-8F4A-2BEF75A81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7902799"/>
        <c:axId val="717899439"/>
      </c:scatterChart>
      <c:valAx>
        <c:axId val="717902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Folds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Y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Y"/>
          </a:p>
        </c:txPr>
        <c:crossAx val="717899439"/>
        <c:crosses val="autoZero"/>
        <c:crossBetween val="midCat"/>
      </c:valAx>
      <c:valAx>
        <c:axId val="717899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Sensitivity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Y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Y"/>
          </a:p>
        </c:txPr>
        <c:crossAx val="7179027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Y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>
                <a:latin typeface="Lexend Light" panose="020B0604020202020204" charset="0"/>
              </a:rPr>
              <a:t>Test</a:t>
            </a:r>
            <a:r>
              <a:rPr lang="en-GB" sz="1200" b="1" baseline="0" dirty="0">
                <a:latin typeface="Lexend Light" panose="020B0604020202020204" charset="0"/>
              </a:rPr>
              <a:t> Specificity Comparison of All Folds with Linear Head and </a:t>
            </a:r>
            <a:r>
              <a:rPr lang="en-GB" sz="1200" b="1" baseline="0" dirty="0" err="1">
                <a:latin typeface="Lexend Light" panose="020B0604020202020204" charset="0"/>
              </a:rPr>
              <a:t>MLP</a:t>
            </a:r>
            <a:r>
              <a:rPr lang="en-GB" sz="1200" b="1" baseline="0" dirty="0">
                <a:latin typeface="Lexend Light" panose="020B0604020202020204" charset="0"/>
              </a:rPr>
              <a:t> Head using 50 epochs</a:t>
            </a:r>
            <a:endParaRPr lang="en-GB" sz="1200" b="1" dirty="0">
              <a:latin typeface="Lexend Light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Specificity using Linear Classification Head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Sheet3!$A$4:$A$8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Sheet3!$D$4:$D$8</c:f>
              <c:numCache>
                <c:formatCode>General</c:formatCode>
                <c:ptCount val="5"/>
                <c:pt idx="0">
                  <c:v>0.56859999999999999</c:v>
                </c:pt>
                <c:pt idx="1">
                  <c:v>0.74509999999999998</c:v>
                </c:pt>
                <c:pt idx="2">
                  <c:v>0.74509999999999998</c:v>
                </c:pt>
                <c:pt idx="3">
                  <c:v>0.88239999999999996</c:v>
                </c:pt>
                <c:pt idx="4">
                  <c:v>0.92159999999999997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9D-40D1-AC4D-AE3AFF792053}"/>
            </c:ext>
          </c:extLst>
        </c:ser>
        <c:ser>
          <c:idx val="1"/>
          <c:order val="1"/>
          <c:tx>
            <c:v>Specificity using MLP Classification Head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Sheet3!$A$4:$A$8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Sheet3!$I$4:$I$8</c:f>
              <c:numCache>
                <c:formatCode>General</c:formatCode>
                <c:ptCount val="5"/>
                <c:pt idx="0">
                  <c:v>0.31369999999999998</c:v>
                </c:pt>
                <c:pt idx="1">
                  <c:v>0.62749999999999995</c:v>
                </c:pt>
                <c:pt idx="2">
                  <c:v>0.25490000000000002</c:v>
                </c:pt>
                <c:pt idx="3">
                  <c:v>0.68630000000000002</c:v>
                </c:pt>
                <c:pt idx="4">
                  <c:v>0.39219999999999999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9D-40D1-AC4D-AE3AFF792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343775"/>
        <c:axId val="708344735"/>
      </c:scatterChart>
      <c:valAx>
        <c:axId val="708343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Folds</a:t>
                </a:r>
                <a:r>
                  <a:rPr lang="en-GB" dirty="0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Y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Y"/>
          </a:p>
        </c:txPr>
        <c:crossAx val="708344735"/>
        <c:crosses val="autoZero"/>
        <c:crossBetween val="midCat"/>
      </c:valAx>
      <c:valAx>
        <c:axId val="70834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Specificity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Y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Y"/>
          </a:p>
        </c:txPr>
        <c:crossAx val="7083437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Y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Test Loss,Accuracy,Sensitivity,Specificity and F1-score of All Folds using MLP Classification with 50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Y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Test Loss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Sheet1!$E$58:$E$62</c:f>
              <c:strCache>
                <c:ptCount val="5"/>
                <c:pt idx="0">
                  <c:v>FOLD 1</c:v>
                </c:pt>
                <c:pt idx="1">
                  <c:v>FOLD 2</c:v>
                </c:pt>
                <c:pt idx="2">
                  <c:v>FOLD 3</c:v>
                </c:pt>
                <c:pt idx="3">
                  <c:v>FOLD 4</c:v>
                </c:pt>
                <c:pt idx="4">
                  <c:v>FOLD 5</c:v>
                </c:pt>
              </c:strCache>
            </c:strRef>
          </c:xVal>
          <c:yVal>
            <c:numRef>
              <c:f>Sheet1!$N$58:$N$62</c:f>
              <c:numCache>
                <c:formatCode>General</c:formatCode>
                <c:ptCount val="5"/>
                <c:pt idx="0">
                  <c:v>2.2616000000000001</c:v>
                </c:pt>
                <c:pt idx="1">
                  <c:v>1.8563000000000001</c:v>
                </c:pt>
                <c:pt idx="2">
                  <c:v>1.7295</c:v>
                </c:pt>
                <c:pt idx="3">
                  <c:v>1.9844999999999999</c:v>
                </c:pt>
                <c:pt idx="4">
                  <c:v>2.3136000000000001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42-4F5A-B779-2453A375681D}"/>
            </c:ext>
          </c:extLst>
        </c:ser>
        <c:ser>
          <c:idx val="1"/>
          <c:order val="1"/>
          <c:tx>
            <c:v>Test Accuracy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Sheet1!$E$58:$E$62</c:f>
              <c:strCache>
                <c:ptCount val="5"/>
                <c:pt idx="0">
                  <c:v>FOLD 1</c:v>
                </c:pt>
                <c:pt idx="1">
                  <c:v>FOLD 2</c:v>
                </c:pt>
                <c:pt idx="2">
                  <c:v>FOLD 3</c:v>
                </c:pt>
                <c:pt idx="3">
                  <c:v>FOLD 4</c:v>
                </c:pt>
                <c:pt idx="4">
                  <c:v>FOLD 5</c:v>
                </c:pt>
              </c:strCache>
            </c:strRef>
          </c:xVal>
          <c:yVal>
            <c:numRef>
              <c:f>Sheet1!$O$58:$O$62</c:f>
              <c:numCache>
                <c:formatCode>General</c:formatCode>
                <c:ptCount val="5"/>
                <c:pt idx="0">
                  <c:v>0.8</c:v>
                </c:pt>
                <c:pt idx="1">
                  <c:v>0.78459999999999996</c:v>
                </c:pt>
                <c:pt idx="2">
                  <c:v>0.8</c:v>
                </c:pt>
                <c:pt idx="3">
                  <c:v>0.81540000000000001</c:v>
                </c:pt>
                <c:pt idx="4">
                  <c:v>0.83079999999999998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42-4F5A-B779-2453A375681D}"/>
            </c:ext>
          </c:extLst>
        </c:ser>
        <c:ser>
          <c:idx val="2"/>
          <c:order val="2"/>
          <c:tx>
            <c:v>Test Sensitivity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Sheet1!$E$58:$E$62</c:f>
              <c:strCache>
                <c:ptCount val="5"/>
                <c:pt idx="0">
                  <c:v>FOLD 1</c:v>
                </c:pt>
                <c:pt idx="1">
                  <c:v>FOLD 2</c:v>
                </c:pt>
                <c:pt idx="2">
                  <c:v>FOLD 3</c:v>
                </c:pt>
                <c:pt idx="3">
                  <c:v>FOLD 4</c:v>
                </c:pt>
                <c:pt idx="4">
                  <c:v>FOLD 5</c:v>
                </c:pt>
              </c:strCache>
            </c:strRef>
          </c:xVal>
          <c:yVal>
            <c:numRef>
              <c:f>Sheet1!$P$58:$P$62</c:f>
              <c:numCache>
                <c:formatCode>General</c:formatCode>
                <c:ptCount val="5"/>
                <c:pt idx="0">
                  <c:v>0.92859999999999998</c:v>
                </c:pt>
                <c:pt idx="1">
                  <c:v>0.92859999999999998</c:v>
                </c:pt>
                <c:pt idx="2">
                  <c:v>0.85709999999999997</c:v>
                </c:pt>
                <c:pt idx="3">
                  <c:v>0.71430000000000005</c:v>
                </c:pt>
                <c:pt idx="4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C42-4F5A-B779-2453A375681D}"/>
            </c:ext>
          </c:extLst>
        </c:ser>
        <c:ser>
          <c:idx val="3"/>
          <c:order val="3"/>
          <c:tx>
            <c:v>Test Specificity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strRef>
              <c:f>Sheet1!$E$58:$E$62</c:f>
              <c:strCache>
                <c:ptCount val="5"/>
                <c:pt idx="0">
                  <c:v>FOLD 1</c:v>
                </c:pt>
                <c:pt idx="1">
                  <c:v>FOLD 2</c:v>
                </c:pt>
                <c:pt idx="2">
                  <c:v>FOLD 3</c:v>
                </c:pt>
                <c:pt idx="3">
                  <c:v>FOLD 4</c:v>
                </c:pt>
                <c:pt idx="4">
                  <c:v>FOLD 5</c:v>
                </c:pt>
              </c:strCache>
            </c:strRef>
          </c:xVal>
          <c:yVal>
            <c:numRef>
              <c:f>Sheet1!$Q$58:$Q$62</c:f>
              <c:numCache>
                <c:formatCode>General</c:formatCode>
                <c:ptCount val="5"/>
                <c:pt idx="0">
                  <c:v>1</c:v>
                </c:pt>
                <c:pt idx="1">
                  <c:v>0.98040000000000005</c:v>
                </c:pt>
                <c:pt idx="2">
                  <c:v>0.98040000000000005</c:v>
                </c:pt>
                <c:pt idx="3">
                  <c:v>0.98040000000000005</c:v>
                </c:pt>
                <c:pt idx="4">
                  <c:v>0.98040000000000005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C42-4F5A-B779-2453A375681D}"/>
            </c:ext>
          </c:extLst>
        </c:ser>
        <c:ser>
          <c:idx val="4"/>
          <c:order val="4"/>
          <c:tx>
            <c:v>Test F1-score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Sheet1!$E$58:$E$62</c:f>
              <c:strCache>
                <c:ptCount val="5"/>
                <c:pt idx="0">
                  <c:v>FOLD 1</c:v>
                </c:pt>
                <c:pt idx="1">
                  <c:v>FOLD 2</c:v>
                </c:pt>
                <c:pt idx="2">
                  <c:v>FOLD 3</c:v>
                </c:pt>
                <c:pt idx="3">
                  <c:v>FOLD 4</c:v>
                </c:pt>
                <c:pt idx="4">
                  <c:v>FOLD 5</c:v>
                </c:pt>
              </c:strCache>
            </c:strRef>
          </c:xVal>
          <c:yVal>
            <c:numRef>
              <c:f>Sheet1!$R$58:$R$62</c:f>
              <c:numCache>
                <c:formatCode>General</c:formatCode>
                <c:ptCount val="5"/>
                <c:pt idx="0">
                  <c:v>0.44444444444444442</c:v>
                </c:pt>
                <c:pt idx="1">
                  <c:v>0.5714285714285714</c:v>
                </c:pt>
                <c:pt idx="2">
                  <c:v>0.52631578947368418</c:v>
                </c:pt>
                <c:pt idx="3">
                  <c:v>0.52631578947368418</c:v>
                </c:pt>
                <c:pt idx="4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C42-4F5A-B779-2453A3756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7577983"/>
        <c:axId val="1207579423"/>
      </c:scatterChart>
      <c:valAx>
        <c:axId val="1207577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Folds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Y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Y"/>
          </a:p>
        </c:txPr>
        <c:crossAx val="1207579423"/>
        <c:crosses val="autoZero"/>
        <c:crossBetween val="midCat"/>
      </c:valAx>
      <c:valAx>
        <c:axId val="120757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Loss,Acc,Sens,Spec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Y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Y"/>
          </a:p>
        </c:txPr>
        <c:crossAx val="12075779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99647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36ddcb5620_0_1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36ddcb5620_0_1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136ddcb5620_0_3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136ddcb5620_0_3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136ddcb5620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136ddcb5620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875175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6ddcb5620_0_3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6ddcb5620_0_3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36ddcb56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36ddcb56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f48d753952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f48d753952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f48d753952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f48d753952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f48d753952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f48d753952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136ddcb5620_0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136ddcb5620_0_2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f48d753952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f48d753952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36ddcb5620_0_1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136ddcb5620_0_1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620588"/>
            <a:ext cx="4847400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30013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15"/>
          <p:cNvGrpSpPr/>
          <p:nvPr/>
        </p:nvGrpSpPr>
        <p:grpSpPr>
          <a:xfrm rot="5748508" flipH="1">
            <a:off x="-960072" y="-1000424"/>
            <a:ext cx="1764077" cy="3297590"/>
            <a:chOff x="4530725" y="2880400"/>
            <a:chExt cx="418300" cy="781875"/>
          </a:xfrm>
        </p:grpSpPr>
        <p:sp>
          <p:nvSpPr>
            <p:cNvPr id="604" name="Google Shape;604;p15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15"/>
          <p:cNvGrpSpPr/>
          <p:nvPr/>
        </p:nvGrpSpPr>
        <p:grpSpPr>
          <a:xfrm rot="-4151544" flipH="1">
            <a:off x="8243260" y="2625761"/>
            <a:ext cx="1764078" cy="3297614"/>
            <a:chOff x="4530725" y="2880400"/>
            <a:chExt cx="418300" cy="781875"/>
          </a:xfrm>
        </p:grpSpPr>
        <p:sp>
          <p:nvSpPr>
            <p:cNvPr id="620" name="Google Shape;620;p15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15"/>
          <p:cNvGrpSpPr/>
          <p:nvPr/>
        </p:nvGrpSpPr>
        <p:grpSpPr>
          <a:xfrm rot="-2941995">
            <a:off x="7740406" y="-501511"/>
            <a:ext cx="2281573" cy="1957365"/>
            <a:chOff x="4770475" y="2910125"/>
            <a:chExt cx="548975" cy="470975"/>
          </a:xfrm>
        </p:grpSpPr>
        <p:sp>
          <p:nvSpPr>
            <p:cNvPr id="636" name="Google Shape;636;p15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5"/>
          <p:cNvGrpSpPr/>
          <p:nvPr/>
        </p:nvGrpSpPr>
        <p:grpSpPr>
          <a:xfrm rot="7071815">
            <a:off x="-770512" y="3612577"/>
            <a:ext cx="2281562" cy="1957349"/>
            <a:chOff x="4770475" y="2910125"/>
            <a:chExt cx="548975" cy="470975"/>
          </a:xfrm>
        </p:grpSpPr>
        <p:sp>
          <p:nvSpPr>
            <p:cNvPr id="643" name="Google Shape;643;p15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15"/>
          <p:cNvSpPr txBox="1">
            <a:spLocks noGrp="1"/>
          </p:cNvSpPr>
          <p:nvPr>
            <p:ph type="title" hasCustomPrompt="1"/>
          </p:nvPr>
        </p:nvSpPr>
        <p:spPr>
          <a:xfrm>
            <a:off x="1591065" y="1678900"/>
            <a:ext cx="260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0" name="Google Shape;650;p15"/>
          <p:cNvSpPr txBox="1">
            <a:spLocks noGrp="1"/>
          </p:cNvSpPr>
          <p:nvPr>
            <p:ph type="subTitle" idx="1"/>
          </p:nvPr>
        </p:nvSpPr>
        <p:spPr>
          <a:xfrm>
            <a:off x="1591065" y="2352300"/>
            <a:ext cx="26028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51" name="Google Shape;651;p15"/>
          <p:cNvSpPr txBox="1">
            <a:spLocks noGrp="1"/>
          </p:cNvSpPr>
          <p:nvPr>
            <p:ph type="title" idx="2" hasCustomPrompt="1"/>
          </p:nvPr>
        </p:nvSpPr>
        <p:spPr>
          <a:xfrm>
            <a:off x="3270600" y="3159300"/>
            <a:ext cx="260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2" name="Google Shape;652;p15"/>
          <p:cNvSpPr txBox="1">
            <a:spLocks noGrp="1"/>
          </p:cNvSpPr>
          <p:nvPr>
            <p:ph type="subTitle" idx="3"/>
          </p:nvPr>
        </p:nvSpPr>
        <p:spPr>
          <a:xfrm>
            <a:off x="3270600" y="3832700"/>
            <a:ext cx="26028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53" name="Google Shape;653;p15"/>
          <p:cNvSpPr txBox="1">
            <a:spLocks noGrp="1"/>
          </p:cNvSpPr>
          <p:nvPr>
            <p:ph type="title" idx="4" hasCustomPrompt="1"/>
          </p:nvPr>
        </p:nvSpPr>
        <p:spPr>
          <a:xfrm>
            <a:off x="4950135" y="1678900"/>
            <a:ext cx="260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4" name="Google Shape;654;p15"/>
          <p:cNvSpPr txBox="1">
            <a:spLocks noGrp="1"/>
          </p:cNvSpPr>
          <p:nvPr>
            <p:ph type="subTitle" idx="5"/>
          </p:nvPr>
        </p:nvSpPr>
        <p:spPr>
          <a:xfrm>
            <a:off x="4950135" y="2352300"/>
            <a:ext cx="26028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55" name="Google Shape;655;p15"/>
          <p:cNvSpPr txBox="1">
            <a:spLocks noGrp="1"/>
          </p:cNvSpPr>
          <p:nvPr>
            <p:ph type="title" idx="6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5"/>
          <p:cNvSpPr/>
          <p:nvPr/>
        </p:nvSpPr>
        <p:spPr>
          <a:xfrm rot="-2004035">
            <a:off x="1937720" y="433819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15"/>
          <p:cNvGrpSpPr/>
          <p:nvPr/>
        </p:nvGrpSpPr>
        <p:grpSpPr>
          <a:xfrm flipH="1">
            <a:off x="8183439" y="2043801"/>
            <a:ext cx="494659" cy="420282"/>
            <a:chOff x="4021700" y="2078100"/>
            <a:chExt cx="294125" cy="249900"/>
          </a:xfrm>
        </p:grpSpPr>
        <p:sp>
          <p:nvSpPr>
            <p:cNvPr id="658" name="Google Shape;658;p15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3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16"/>
          <p:cNvGrpSpPr/>
          <p:nvPr/>
        </p:nvGrpSpPr>
        <p:grpSpPr>
          <a:xfrm rot="5051492">
            <a:off x="-1112472" y="3038936"/>
            <a:ext cx="1764077" cy="3297590"/>
            <a:chOff x="4530725" y="2880400"/>
            <a:chExt cx="418300" cy="781875"/>
          </a:xfrm>
        </p:grpSpPr>
        <p:sp>
          <p:nvSpPr>
            <p:cNvPr id="662" name="Google Shape;662;p16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16"/>
          <p:cNvGrpSpPr/>
          <p:nvPr/>
        </p:nvGrpSpPr>
        <p:grpSpPr>
          <a:xfrm rot="-6648456">
            <a:off x="8243260" y="-892073"/>
            <a:ext cx="1764078" cy="3297614"/>
            <a:chOff x="4530725" y="2880400"/>
            <a:chExt cx="418300" cy="781875"/>
          </a:xfrm>
        </p:grpSpPr>
        <p:sp>
          <p:nvSpPr>
            <p:cNvPr id="678" name="Google Shape;678;p16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16"/>
          <p:cNvGrpSpPr/>
          <p:nvPr/>
        </p:nvGrpSpPr>
        <p:grpSpPr>
          <a:xfrm rot="-7858005" flipH="1">
            <a:off x="7740406" y="3575449"/>
            <a:ext cx="2281573" cy="1957365"/>
            <a:chOff x="4770475" y="2910125"/>
            <a:chExt cx="548975" cy="470975"/>
          </a:xfrm>
        </p:grpSpPr>
        <p:sp>
          <p:nvSpPr>
            <p:cNvPr id="694" name="Google Shape;694;p1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16"/>
          <p:cNvGrpSpPr/>
          <p:nvPr/>
        </p:nvGrpSpPr>
        <p:grpSpPr>
          <a:xfrm rot="3728185" flipH="1">
            <a:off x="-770512" y="-538624"/>
            <a:ext cx="2281562" cy="1957349"/>
            <a:chOff x="4770475" y="2910125"/>
            <a:chExt cx="548975" cy="470975"/>
          </a:xfrm>
        </p:grpSpPr>
        <p:sp>
          <p:nvSpPr>
            <p:cNvPr id="701" name="Google Shape;701;p1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6"/>
          <p:cNvSpPr/>
          <p:nvPr/>
        </p:nvSpPr>
        <p:spPr>
          <a:xfrm rot="-2004035">
            <a:off x="375620" y="91871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" name="Google Shape;709;p16"/>
          <p:cNvGrpSpPr/>
          <p:nvPr/>
        </p:nvGrpSpPr>
        <p:grpSpPr>
          <a:xfrm flipH="1">
            <a:off x="8292964" y="3607714"/>
            <a:ext cx="494659" cy="420282"/>
            <a:chOff x="4021700" y="2078100"/>
            <a:chExt cx="294125" cy="249900"/>
          </a:xfrm>
        </p:grpSpPr>
        <p:sp>
          <p:nvSpPr>
            <p:cNvPr id="710" name="Google Shape;710;p16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16"/>
          <p:cNvSpPr txBox="1">
            <a:spLocks noGrp="1"/>
          </p:cNvSpPr>
          <p:nvPr>
            <p:ph type="ctrTitle" idx="2"/>
          </p:nvPr>
        </p:nvSpPr>
        <p:spPr>
          <a:xfrm flipH="1">
            <a:off x="713119" y="2571750"/>
            <a:ext cx="2355600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713" name="Google Shape;713;p16"/>
          <p:cNvSpPr txBox="1">
            <a:spLocks noGrp="1"/>
          </p:cNvSpPr>
          <p:nvPr>
            <p:ph type="subTitle" idx="1"/>
          </p:nvPr>
        </p:nvSpPr>
        <p:spPr>
          <a:xfrm flipH="1">
            <a:off x="712969" y="2797050"/>
            <a:ext cx="2355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16"/>
          <p:cNvSpPr txBox="1">
            <a:spLocks noGrp="1"/>
          </p:cNvSpPr>
          <p:nvPr>
            <p:ph type="ctrTitle" idx="3"/>
          </p:nvPr>
        </p:nvSpPr>
        <p:spPr>
          <a:xfrm flipH="1">
            <a:off x="3394191" y="2571750"/>
            <a:ext cx="2355600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715" name="Google Shape;715;p16"/>
          <p:cNvSpPr txBox="1">
            <a:spLocks noGrp="1"/>
          </p:cNvSpPr>
          <p:nvPr>
            <p:ph type="subTitle" idx="4"/>
          </p:nvPr>
        </p:nvSpPr>
        <p:spPr>
          <a:xfrm flipH="1">
            <a:off x="3394041" y="2797050"/>
            <a:ext cx="2355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16"/>
          <p:cNvSpPr txBox="1">
            <a:spLocks noGrp="1"/>
          </p:cNvSpPr>
          <p:nvPr>
            <p:ph type="ctrTitle" idx="5"/>
          </p:nvPr>
        </p:nvSpPr>
        <p:spPr>
          <a:xfrm flipH="1">
            <a:off x="6075125" y="2571750"/>
            <a:ext cx="2355600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6"/>
          </p:nvPr>
        </p:nvSpPr>
        <p:spPr>
          <a:xfrm flipH="1">
            <a:off x="6075125" y="2797050"/>
            <a:ext cx="2355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8" name="Google Shape;718;p16"/>
          <p:cNvSpPr txBox="1">
            <a:spLocks noGrp="1"/>
          </p:cNvSpPr>
          <p:nvPr>
            <p:ph type="title" idx="7" hasCustomPrompt="1"/>
          </p:nvPr>
        </p:nvSpPr>
        <p:spPr>
          <a:xfrm>
            <a:off x="1394869" y="1924575"/>
            <a:ext cx="9921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719" name="Google Shape;719;p16"/>
          <p:cNvSpPr txBox="1">
            <a:spLocks noGrp="1"/>
          </p:cNvSpPr>
          <p:nvPr>
            <p:ph type="title" idx="8" hasCustomPrompt="1"/>
          </p:nvPr>
        </p:nvSpPr>
        <p:spPr>
          <a:xfrm>
            <a:off x="4075041" y="1924575"/>
            <a:ext cx="9939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16"/>
          <p:cNvSpPr txBox="1">
            <a:spLocks noGrp="1"/>
          </p:cNvSpPr>
          <p:nvPr>
            <p:ph type="title" idx="9" hasCustomPrompt="1"/>
          </p:nvPr>
        </p:nvSpPr>
        <p:spPr>
          <a:xfrm>
            <a:off x="6755975" y="1924575"/>
            <a:ext cx="9939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18"/>
          <p:cNvGrpSpPr/>
          <p:nvPr/>
        </p:nvGrpSpPr>
        <p:grpSpPr>
          <a:xfrm rot="5748508" flipH="1">
            <a:off x="-960072" y="-1000424"/>
            <a:ext cx="1764077" cy="3297590"/>
            <a:chOff x="4530725" y="2880400"/>
            <a:chExt cx="418300" cy="781875"/>
          </a:xfrm>
        </p:grpSpPr>
        <p:sp>
          <p:nvSpPr>
            <p:cNvPr id="779" name="Google Shape;779;p18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 rot="-4151544" flipH="1">
            <a:off x="8243260" y="3092486"/>
            <a:ext cx="1764078" cy="3297614"/>
            <a:chOff x="4530725" y="2880400"/>
            <a:chExt cx="418300" cy="781875"/>
          </a:xfrm>
        </p:grpSpPr>
        <p:sp>
          <p:nvSpPr>
            <p:cNvPr id="795" name="Google Shape;795;p18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18"/>
          <p:cNvGrpSpPr/>
          <p:nvPr/>
        </p:nvGrpSpPr>
        <p:grpSpPr>
          <a:xfrm rot="-2941995">
            <a:off x="7740406" y="-501511"/>
            <a:ext cx="2281573" cy="1957365"/>
            <a:chOff x="4770475" y="2910125"/>
            <a:chExt cx="548975" cy="470975"/>
          </a:xfrm>
        </p:grpSpPr>
        <p:sp>
          <p:nvSpPr>
            <p:cNvPr id="811" name="Google Shape;811;p18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18"/>
          <p:cNvGrpSpPr/>
          <p:nvPr/>
        </p:nvGrpSpPr>
        <p:grpSpPr>
          <a:xfrm rot="7071815">
            <a:off x="-770512" y="3612577"/>
            <a:ext cx="2281562" cy="1957349"/>
            <a:chOff x="4770475" y="2910125"/>
            <a:chExt cx="548975" cy="470975"/>
          </a:xfrm>
        </p:grpSpPr>
        <p:sp>
          <p:nvSpPr>
            <p:cNvPr id="818" name="Google Shape;818;p18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18"/>
          <p:cNvSpPr txBox="1">
            <a:spLocks noGrp="1"/>
          </p:cNvSpPr>
          <p:nvPr>
            <p:ph type="subTitle" idx="1"/>
          </p:nvPr>
        </p:nvSpPr>
        <p:spPr>
          <a:xfrm>
            <a:off x="713238" y="2989200"/>
            <a:ext cx="25128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25" name="Google Shape;825;p18"/>
          <p:cNvSpPr txBox="1">
            <a:spLocks noGrp="1"/>
          </p:cNvSpPr>
          <p:nvPr>
            <p:ph type="subTitle" idx="2"/>
          </p:nvPr>
        </p:nvSpPr>
        <p:spPr>
          <a:xfrm>
            <a:off x="3315600" y="2989200"/>
            <a:ext cx="25128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26" name="Google Shape;826;p18"/>
          <p:cNvSpPr txBox="1">
            <a:spLocks noGrp="1"/>
          </p:cNvSpPr>
          <p:nvPr>
            <p:ph type="subTitle" idx="3"/>
          </p:nvPr>
        </p:nvSpPr>
        <p:spPr>
          <a:xfrm>
            <a:off x="5917962" y="2997600"/>
            <a:ext cx="2512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27" name="Google Shape;827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8"/>
          <p:cNvSpPr/>
          <p:nvPr/>
        </p:nvSpPr>
        <p:spPr>
          <a:xfrm rot="-2004035">
            <a:off x="1690070" y="425586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18"/>
          <p:cNvGrpSpPr/>
          <p:nvPr/>
        </p:nvGrpSpPr>
        <p:grpSpPr>
          <a:xfrm flipH="1">
            <a:off x="8183439" y="1196076"/>
            <a:ext cx="494659" cy="420282"/>
            <a:chOff x="4021700" y="2078100"/>
            <a:chExt cx="294125" cy="249900"/>
          </a:xfrm>
        </p:grpSpPr>
        <p:sp>
          <p:nvSpPr>
            <p:cNvPr id="830" name="Google Shape;830;p18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" name="Google Shape;832;p18"/>
          <p:cNvSpPr txBox="1">
            <a:spLocks noGrp="1"/>
          </p:cNvSpPr>
          <p:nvPr>
            <p:ph type="ctrTitle" idx="4"/>
          </p:nvPr>
        </p:nvSpPr>
        <p:spPr>
          <a:xfrm flipH="1">
            <a:off x="713238" y="2667000"/>
            <a:ext cx="2512800" cy="4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33" name="Google Shape;833;p18"/>
          <p:cNvSpPr txBox="1">
            <a:spLocks noGrp="1"/>
          </p:cNvSpPr>
          <p:nvPr>
            <p:ph type="ctrTitle" idx="5"/>
          </p:nvPr>
        </p:nvSpPr>
        <p:spPr>
          <a:xfrm flipH="1">
            <a:off x="3315600" y="2667000"/>
            <a:ext cx="2512800" cy="4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34" name="Google Shape;834;p18"/>
          <p:cNvSpPr txBox="1">
            <a:spLocks noGrp="1"/>
          </p:cNvSpPr>
          <p:nvPr>
            <p:ph type="ctrTitle" idx="6"/>
          </p:nvPr>
        </p:nvSpPr>
        <p:spPr>
          <a:xfrm flipH="1">
            <a:off x="5917962" y="2667000"/>
            <a:ext cx="2512800" cy="4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22"/>
          <p:cNvGrpSpPr/>
          <p:nvPr/>
        </p:nvGrpSpPr>
        <p:grpSpPr>
          <a:xfrm rot="-1086942">
            <a:off x="8014600" y="2949201"/>
            <a:ext cx="2215237" cy="1900341"/>
            <a:chOff x="4770475" y="2910125"/>
            <a:chExt cx="548975" cy="470975"/>
          </a:xfrm>
        </p:grpSpPr>
        <p:sp>
          <p:nvSpPr>
            <p:cNvPr id="1021" name="Google Shape;1021;p22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2"/>
          <p:cNvSpPr/>
          <p:nvPr/>
        </p:nvSpPr>
        <p:spPr>
          <a:xfrm rot="-2002575">
            <a:off x="8247415" y="1957564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22"/>
          <p:cNvGrpSpPr/>
          <p:nvPr/>
        </p:nvGrpSpPr>
        <p:grpSpPr>
          <a:xfrm>
            <a:off x="240454" y="2997444"/>
            <a:ext cx="564544" cy="479708"/>
            <a:chOff x="4021700" y="2078100"/>
            <a:chExt cx="294125" cy="249900"/>
          </a:xfrm>
        </p:grpSpPr>
        <p:sp>
          <p:nvSpPr>
            <p:cNvPr id="1030" name="Google Shape;1030;p22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22"/>
          <p:cNvGrpSpPr/>
          <p:nvPr/>
        </p:nvGrpSpPr>
        <p:grpSpPr>
          <a:xfrm rot="6222710">
            <a:off x="-1223669" y="3786549"/>
            <a:ext cx="2215225" cy="1900331"/>
            <a:chOff x="4770475" y="2910125"/>
            <a:chExt cx="548975" cy="470975"/>
          </a:xfrm>
        </p:grpSpPr>
        <p:sp>
          <p:nvSpPr>
            <p:cNvPr id="1033" name="Google Shape;1033;p22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2"/>
          <p:cNvGrpSpPr/>
          <p:nvPr/>
        </p:nvGrpSpPr>
        <p:grpSpPr>
          <a:xfrm rot="5819900" flipH="1">
            <a:off x="-598858" y="-1269231"/>
            <a:ext cx="1438501" cy="2688962"/>
            <a:chOff x="4530725" y="2880400"/>
            <a:chExt cx="418300" cy="781875"/>
          </a:xfrm>
        </p:grpSpPr>
        <p:sp>
          <p:nvSpPr>
            <p:cNvPr id="1040" name="Google Shape;1040;p22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 rot="-5400000" flipH="1">
            <a:off x="8043223" y="3149802"/>
            <a:ext cx="1438492" cy="2688946"/>
            <a:chOff x="4530725" y="2880400"/>
            <a:chExt cx="418300" cy="781875"/>
          </a:xfrm>
        </p:grpSpPr>
        <p:sp>
          <p:nvSpPr>
            <p:cNvPr id="1056" name="Google Shape;1056;p22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2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30"/>
          <p:cNvGrpSpPr/>
          <p:nvPr/>
        </p:nvGrpSpPr>
        <p:grpSpPr>
          <a:xfrm rot="7345743">
            <a:off x="-459239" y="3084354"/>
            <a:ext cx="2089413" cy="1792478"/>
            <a:chOff x="4770475" y="2910125"/>
            <a:chExt cx="548975" cy="470975"/>
          </a:xfrm>
        </p:grpSpPr>
        <p:sp>
          <p:nvSpPr>
            <p:cNvPr id="1383" name="Google Shape;1383;p30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0"/>
          <p:cNvGrpSpPr/>
          <p:nvPr/>
        </p:nvGrpSpPr>
        <p:grpSpPr>
          <a:xfrm rot="2930595" flipH="1">
            <a:off x="-671733" y="1785438"/>
            <a:ext cx="1615560" cy="3019924"/>
            <a:chOff x="4530725" y="2880400"/>
            <a:chExt cx="418300" cy="781875"/>
          </a:xfrm>
        </p:grpSpPr>
        <p:sp>
          <p:nvSpPr>
            <p:cNvPr id="1390" name="Google Shape;1390;p3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0"/>
          <p:cNvSpPr/>
          <p:nvPr/>
        </p:nvSpPr>
        <p:spPr>
          <a:xfrm rot="-2004035">
            <a:off x="375620" y="6604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6" name="Google Shape;1406;p30"/>
          <p:cNvGrpSpPr/>
          <p:nvPr/>
        </p:nvGrpSpPr>
        <p:grpSpPr>
          <a:xfrm flipH="1">
            <a:off x="8183439" y="3967051"/>
            <a:ext cx="494659" cy="420282"/>
            <a:chOff x="4021700" y="2078100"/>
            <a:chExt cx="294125" cy="249900"/>
          </a:xfrm>
        </p:grpSpPr>
        <p:sp>
          <p:nvSpPr>
            <p:cNvPr id="1407" name="Google Shape;1407;p30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30"/>
          <p:cNvGrpSpPr/>
          <p:nvPr/>
        </p:nvGrpSpPr>
        <p:grpSpPr>
          <a:xfrm rot="-3454257">
            <a:off x="7626411" y="170882"/>
            <a:ext cx="2089413" cy="1792478"/>
            <a:chOff x="4770475" y="2910125"/>
            <a:chExt cx="548975" cy="470975"/>
          </a:xfrm>
        </p:grpSpPr>
        <p:sp>
          <p:nvSpPr>
            <p:cNvPr id="1410" name="Google Shape;1410;p30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30"/>
          <p:cNvGrpSpPr/>
          <p:nvPr/>
        </p:nvGrpSpPr>
        <p:grpSpPr>
          <a:xfrm rot="-7869405" flipH="1">
            <a:off x="8312758" y="242353"/>
            <a:ext cx="1615560" cy="3019924"/>
            <a:chOff x="4530725" y="2880400"/>
            <a:chExt cx="418300" cy="781875"/>
          </a:xfrm>
        </p:grpSpPr>
        <p:sp>
          <p:nvSpPr>
            <p:cNvPr id="1417" name="Google Shape;1417;p3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2_1"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1"/>
          <p:cNvGrpSpPr/>
          <p:nvPr/>
        </p:nvGrpSpPr>
        <p:grpSpPr>
          <a:xfrm rot="4577290" flipH="1">
            <a:off x="-1010282" y="488556"/>
            <a:ext cx="2215225" cy="1900331"/>
            <a:chOff x="4770475" y="2910125"/>
            <a:chExt cx="548975" cy="470975"/>
          </a:xfrm>
        </p:grpSpPr>
        <p:sp>
          <p:nvSpPr>
            <p:cNvPr id="1434" name="Google Shape;1434;p31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0" name="Google Shape;1440;p31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1"/>
          <p:cNvSpPr/>
          <p:nvPr/>
        </p:nvSpPr>
        <p:spPr>
          <a:xfrm rot="-365596">
            <a:off x="6622105" y="-316500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31"/>
          <p:cNvGrpSpPr/>
          <p:nvPr/>
        </p:nvGrpSpPr>
        <p:grpSpPr>
          <a:xfrm rot="7160093">
            <a:off x="-380390" y="-726505"/>
            <a:ext cx="1438524" cy="2689024"/>
            <a:chOff x="4530725" y="2880400"/>
            <a:chExt cx="418300" cy="781875"/>
          </a:xfrm>
        </p:grpSpPr>
        <p:sp>
          <p:nvSpPr>
            <p:cNvPr id="1443" name="Google Shape;1443;p31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31"/>
          <p:cNvGrpSpPr/>
          <p:nvPr/>
        </p:nvGrpSpPr>
        <p:grpSpPr>
          <a:xfrm rot="-8890992" flipH="1">
            <a:off x="7866927" y="-132635"/>
            <a:ext cx="2215248" cy="1900329"/>
            <a:chOff x="4770475" y="2910125"/>
            <a:chExt cx="548975" cy="470975"/>
          </a:xfrm>
        </p:grpSpPr>
        <p:sp>
          <p:nvSpPr>
            <p:cNvPr id="1459" name="Google Shape;1459;p31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31"/>
          <p:cNvGrpSpPr/>
          <p:nvPr/>
        </p:nvGrpSpPr>
        <p:grpSpPr>
          <a:xfrm rot="988674">
            <a:off x="691407" y="3780579"/>
            <a:ext cx="1819045" cy="2412103"/>
            <a:chOff x="1936325" y="996650"/>
            <a:chExt cx="730000" cy="968000"/>
          </a:xfrm>
        </p:grpSpPr>
        <p:sp>
          <p:nvSpPr>
            <p:cNvPr id="1466" name="Google Shape;1466;p31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31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1478" name="Google Shape;1478;p31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3" name="Google Shape;1493;p31"/>
          <p:cNvGrpSpPr/>
          <p:nvPr/>
        </p:nvGrpSpPr>
        <p:grpSpPr>
          <a:xfrm rot="-341900">
            <a:off x="8030850" y="1724729"/>
            <a:ext cx="883674" cy="835342"/>
            <a:chOff x="7608325" y="2238725"/>
            <a:chExt cx="542950" cy="513225"/>
          </a:xfrm>
        </p:grpSpPr>
        <p:sp>
          <p:nvSpPr>
            <p:cNvPr id="1494" name="Google Shape;1494;p31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2_1_1"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36700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13225" y="342824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90450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highlight>
                  <a:schemeClr val="accent1"/>
                </a:highlight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 rot="4577290" flipH="1">
            <a:off x="-1010282" y="-619719"/>
            <a:ext cx="2215225" cy="1900331"/>
            <a:chOff x="4770475" y="2910125"/>
            <a:chExt cx="548975" cy="470975"/>
          </a:xfrm>
        </p:grpSpPr>
        <p:sp>
          <p:nvSpPr>
            <p:cNvPr id="16" name="Google Shape;16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3"/>
          <p:cNvGrpSpPr/>
          <p:nvPr/>
        </p:nvGrpSpPr>
        <p:grpSpPr>
          <a:xfrm rot="317026" flipH="1">
            <a:off x="446733" y="3951009"/>
            <a:ext cx="2215249" cy="1900313"/>
            <a:chOff x="4770475" y="2910125"/>
            <a:chExt cx="548975" cy="470975"/>
          </a:xfrm>
        </p:grpSpPr>
        <p:sp>
          <p:nvSpPr>
            <p:cNvPr id="23" name="Google Shape;23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 rot="10799915" flipH="1">
            <a:off x="4399167" y="-970806"/>
            <a:ext cx="2215224" cy="1900337"/>
            <a:chOff x="4770475" y="2910125"/>
            <a:chExt cx="548975" cy="470975"/>
          </a:xfrm>
        </p:grpSpPr>
        <p:sp>
          <p:nvSpPr>
            <p:cNvPr id="30" name="Google Shape;30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 rot="1744140">
            <a:off x="-64954" y="4342436"/>
            <a:ext cx="1952802" cy="1675132"/>
            <a:chOff x="4770475" y="2910125"/>
            <a:chExt cx="548975" cy="470975"/>
          </a:xfrm>
        </p:grpSpPr>
        <p:sp>
          <p:nvSpPr>
            <p:cNvPr id="38" name="Google Shape;38;p4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 rot="2699940">
            <a:off x="1048173" y="3593685"/>
            <a:ext cx="1697290" cy="3172639"/>
            <a:chOff x="4530725" y="2880400"/>
            <a:chExt cx="418300" cy="781875"/>
          </a:xfrm>
        </p:grpSpPr>
        <p:sp>
          <p:nvSpPr>
            <p:cNvPr id="45" name="Google Shape;45;p4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4"/>
          <p:cNvGrpSpPr/>
          <p:nvPr/>
        </p:nvGrpSpPr>
        <p:grpSpPr>
          <a:xfrm rot="-135545">
            <a:off x="5923604" y="3890981"/>
            <a:ext cx="2651689" cy="2274694"/>
            <a:chOff x="4770475" y="2910125"/>
            <a:chExt cx="548975" cy="470975"/>
          </a:xfrm>
        </p:grpSpPr>
        <p:sp>
          <p:nvSpPr>
            <p:cNvPr id="61" name="Google Shape;61;p4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4"/>
          <p:cNvGrpSpPr/>
          <p:nvPr/>
        </p:nvGrpSpPr>
        <p:grpSpPr>
          <a:xfrm rot="-9055860">
            <a:off x="6906243" y="-601034"/>
            <a:ext cx="1952802" cy="1675132"/>
            <a:chOff x="4770475" y="2910125"/>
            <a:chExt cx="548975" cy="470975"/>
          </a:xfrm>
        </p:grpSpPr>
        <p:sp>
          <p:nvSpPr>
            <p:cNvPr id="68" name="Google Shape;68;p4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4"/>
          <p:cNvGrpSpPr/>
          <p:nvPr/>
        </p:nvGrpSpPr>
        <p:grpSpPr>
          <a:xfrm rot="-8100060">
            <a:off x="6048629" y="-1349790"/>
            <a:ext cx="1697290" cy="3172639"/>
            <a:chOff x="4530725" y="2880400"/>
            <a:chExt cx="418300" cy="781875"/>
          </a:xfrm>
        </p:grpSpPr>
        <p:sp>
          <p:nvSpPr>
            <p:cNvPr id="75" name="Google Shape;75;p4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4"/>
          <p:cNvGrpSpPr/>
          <p:nvPr/>
        </p:nvGrpSpPr>
        <p:grpSpPr>
          <a:xfrm rot="10664455">
            <a:off x="218799" y="-749141"/>
            <a:ext cx="2651689" cy="2274694"/>
            <a:chOff x="4770475" y="2910125"/>
            <a:chExt cx="548975" cy="470975"/>
          </a:xfrm>
        </p:grpSpPr>
        <p:sp>
          <p:nvSpPr>
            <p:cNvPr id="91" name="Google Shape;91;p4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4"/>
          <p:cNvSpPr/>
          <p:nvPr/>
        </p:nvSpPr>
        <p:spPr>
          <a:xfrm>
            <a:off x="7778500" y="1138716"/>
            <a:ext cx="1927379" cy="1581909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-755900" y="2623891"/>
            <a:ext cx="1927379" cy="1581909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1952100" y="1493913"/>
            <a:ext cx="5239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subTitle" idx="1"/>
          </p:nvPr>
        </p:nvSpPr>
        <p:spPr>
          <a:xfrm>
            <a:off x="1952100" y="2711500"/>
            <a:ext cx="5239800" cy="10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ctrTitle" idx="2"/>
          </p:nvPr>
        </p:nvSpPr>
        <p:spPr>
          <a:xfrm flipH="1">
            <a:off x="1375511" y="2638425"/>
            <a:ext cx="30249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1"/>
          </p:nvPr>
        </p:nvSpPr>
        <p:spPr>
          <a:xfrm flipH="1">
            <a:off x="1375511" y="2997475"/>
            <a:ext cx="30249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ctrTitle" idx="3"/>
          </p:nvPr>
        </p:nvSpPr>
        <p:spPr>
          <a:xfrm flipH="1">
            <a:off x="4743606" y="2638425"/>
            <a:ext cx="30249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4"/>
          </p:nvPr>
        </p:nvSpPr>
        <p:spPr>
          <a:xfrm flipH="1">
            <a:off x="4743606" y="2997475"/>
            <a:ext cx="30249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 rot="5400000">
            <a:off x="-664264" y="-995408"/>
            <a:ext cx="1755521" cy="3281373"/>
            <a:chOff x="4530725" y="2880400"/>
            <a:chExt cx="418300" cy="781875"/>
          </a:xfrm>
        </p:grpSpPr>
        <p:sp>
          <p:nvSpPr>
            <p:cNvPr id="108" name="Google Shape;108;p5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5"/>
          <p:cNvGrpSpPr/>
          <p:nvPr/>
        </p:nvGrpSpPr>
        <p:grpSpPr>
          <a:xfrm rot="-9899906" flipH="1">
            <a:off x="7504247" y="-152422"/>
            <a:ext cx="2281621" cy="1957384"/>
            <a:chOff x="4770475" y="2910125"/>
            <a:chExt cx="548975" cy="470975"/>
          </a:xfrm>
        </p:grpSpPr>
        <p:sp>
          <p:nvSpPr>
            <p:cNvPr id="124" name="Google Shape;124;p5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 rot="-3374643">
            <a:off x="7857807" y="3296258"/>
            <a:ext cx="1755537" cy="3281402"/>
            <a:chOff x="4530725" y="2880400"/>
            <a:chExt cx="418300" cy="781875"/>
          </a:xfrm>
        </p:grpSpPr>
        <p:sp>
          <p:nvSpPr>
            <p:cNvPr id="131" name="Google Shape;131;p5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5"/>
          <p:cNvGrpSpPr/>
          <p:nvPr/>
        </p:nvGrpSpPr>
        <p:grpSpPr>
          <a:xfrm rot="479842">
            <a:off x="-564845" y="3745940"/>
            <a:ext cx="1556665" cy="1877975"/>
            <a:chOff x="1063225" y="2958250"/>
            <a:chExt cx="493225" cy="595050"/>
          </a:xfrm>
        </p:grpSpPr>
        <p:sp>
          <p:nvSpPr>
            <p:cNvPr id="147" name="Google Shape;147;p5"/>
            <p:cNvSpPr/>
            <p:nvPr/>
          </p:nvSpPr>
          <p:spPr>
            <a:xfrm>
              <a:off x="1063225" y="3083425"/>
              <a:ext cx="424825" cy="469875"/>
            </a:xfrm>
            <a:custGeom>
              <a:avLst/>
              <a:gdLst/>
              <a:ahLst/>
              <a:cxnLst/>
              <a:rect l="l" t="t" r="r" b="b"/>
              <a:pathLst>
                <a:path w="16993" h="18795" extrusionOk="0">
                  <a:moveTo>
                    <a:pt x="11943" y="0"/>
                  </a:moveTo>
                  <a:lnTo>
                    <a:pt x="11394" y="798"/>
                  </a:lnTo>
                  <a:cubicBezTo>
                    <a:pt x="11204" y="1067"/>
                    <a:pt x="10900" y="1213"/>
                    <a:pt x="10583" y="1213"/>
                  </a:cubicBezTo>
                  <a:cubicBezTo>
                    <a:pt x="10485" y="1213"/>
                    <a:pt x="10386" y="1200"/>
                    <a:pt x="10288" y="1171"/>
                  </a:cubicBezTo>
                  <a:cubicBezTo>
                    <a:pt x="10061" y="1104"/>
                    <a:pt x="9830" y="1072"/>
                    <a:pt x="9601" y="1072"/>
                  </a:cubicBezTo>
                  <a:cubicBezTo>
                    <a:pt x="8820" y="1072"/>
                    <a:pt x="8069" y="1446"/>
                    <a:pt x="7601" y="2106"/>
                  </a:cubicBezTo>
                  <a:lnTo>
                    <a:pt x="404" y="12253"/>
                  </a:lnTo>
                  <a:cubicBezTo>
                    <a:pt x="1" y="12821"/>
                    <a:pt x="538" y="13303"/>
                    <a:pt x="899" y="13704"/>
                  </a:cubicBezTo>
                  <a:cubicBezTo>
                    <a:pt x="1357" y="14217"/>
                    <a:pt x="1844" y="14708"/>
                    <a:pt x="2353" y="15173"/>
                  </a:cubicBezTo>
                  <a:cubicBezTo>
                    <a:pt x="3374" y="16098"/>
                    <a:pt x="4491" y="16916"/>
                    <a:pt x="5697" y="17584"/>
                  </a:cubicBezTo>
                  <a:cubicBezTo>
                    <a:pt x="6332" y="17936"/>
                    <a:pt x="6990" y="18249"/>
                    <a:pt x="7664" y="18519"/>
                  </a:cubicBezTo>
                  <a:cubicBezTo>
                    <a:pt x="7954" y="18635"/>
                    <a:pt x="8287" y="18795"/>
                    <a:pt x="8592" y="18795"/>
                  </a:cubicBezTo>
                  <a:cubicBezTo>
                    <a:pt x="8808" y="18795"/>
                    <a:pt x="9009" y="18715"/>
                    <a:pt x="9173" y="18485"/>
                  </a:cubicBezTo>
                  <a:lnTo>
                    <a:pt x="16376" y="8331"/>
                  </a:lnTo>
                  <a:cubicBezTo>
                    <a:pt x="16992" y="7462"/>
                    <a:pt x="16977" y="6296"/>
                    <a:pt x="16338" y="5442"/>
                  </a:cubicBezTo>
                  <a:cubicBezTo>
                    <a:pt x="16076" y="5093"/>
                    <a:pt x="16057" y="4616"/>
                    <a:pt x="16310" y="4257"/>
                  </a:cubicBezTo>
                  <a:lnTo>
                    <a:pt x="16846" y="3478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106400" y="3226300"/>
              <a:ext cx="292475" cy="285075"/>
            </a:xfrm>
            <a:custGeom>
              <a:avLst/>
              <a:gdLst/>
              <a:ahLst/>
              <a:cxnLst/>
              <a:rect l="l" t="t" r="r" b="b"/>
              <a:pathLst>
                <a:path w="11699" h="11403" extrusionOk="0">
                  <a:moveTo>
                    <a:pt x="4497" y="1"/>
                  </a:moveTo>
                  <a:lnTo>
                    <a:pt x="497" y="5639"/>
                  </a:lnTo>
                  <a:cubicBezTo>
                    <a:pt x="1" y="6340"/>
                    <a:pt x="166" y="7311"/>
                    <a:pt x="867" y="7809"/>
                  </a:cubicBezTo>
                  <a:lnTo>
                    <a:pt x="5529" y="11115"/>
                  </a:lnTo>
                  <a:cubicBezTo>
                    <a:pt x="5802" y="11309"/>
                    <a:pt x="6116" y="11402"/>
                    <a:pt x="6428" y="11402"/>
                  </a:cubicBezTo>
                  <a:cubicBezTo>
                    <a:pt x="6915" y="11402"/>
                    <a:pt x="7395" y="11174"/>
                    <a:pt x="7699" y="10746"/>
                  </a:cubicBezTo>
                  <a:lnTo>
                    <a:pt x="11698" y="5109"/>
                  </a:lnTo>
                  <a:lnTo>
                    <a:pt x="11698" y="5109"/>
                  </a:lnTo>
                  <a:cubicBezTo>
                    <a:pt x="11664" y="5129"/>
                    <a:pt x="11616" y="5139"/>
                    <a:pt x="11555" y="5139"/>
                  </a:cubicBezTo>
                  <a:cubicBezTo>
                    <a:pt x="11006" y="5139"/>
                    <a:pt x="9432" y="4315"/>
                    <a:pt x="7714" y="3094"/>
                  </a:cubicBezTo>
                  <a:cubicBezTo>
                    <a:pt x="5806" y="1742"/>
                    <a:pt x="4415" y="396"/>
                    <a:pt x="4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216775" y="3223450"/>
              <a:ext cx="185625" cy="131350"/>
            </a:xfrm>
            <a:custGeom>
              <a:avLst/>
              <a:gdLst/>
              <a:ahLst/>
              <a:cxnLst/>
              <a:rect l="l" t="t" r="r" b="b"/>
              <a:pathLst>
                <a:path w="7425" h="5254" extrusionOk="0">
                  <a:moveTo>
                    <a:pt x="285" y="0"/>
                  </a:moveTo>
                  <a:cubicBezTo>
                    <a:pt x="224" y="0"/>
                    <a:pt x="175" y="11"/>
                    <a:pt x="141" y="31"/>
                  </a:cubicBezTo>
                  <a:lnTo>
                    <a:pt x="82" y="115"/>
                  </a:lnTo>
                  <a:cubicBezTo>
                    <a:pt x="0" y="510"/>
                    <a:pt x="1391" y="1856"/>
                    <a:pt x="3299" y="3208"/>
                  </a:cubicBezTo>
                  <a:cubicBezTo>
                    <a:pt x="5018" y="4427"/>
                    <a:pt x="6592" y="5253"/>
                    <a:pt x="7141" y="5253"/>
                  </a:cubicBezTo>
                  <a:cubicBezTo>
                    <a:pt x="7201" y="5253"/>
                    <a:pt x="7249" y="5243"/>
                    <a:pt x="7283" y="5223"/>
                  </a:cubicBezTo>
                  <a:lnTo>
                    <a:pt x="7342" y="5139"/>
                  </a:lnTo>
                  <a:cubicBezTo>
                    <a:pt x="7424" y="4742"/>
                    <a:pt x="6031" y="3397"/>
                    <a:pt x="4125" y="2044"/>
                  </a:cubicBezTo>
                  <a:cubicBezTo>
                    <a:pt x="2408" y="826"/>
                    <a:pt x="83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98850" y="3351925"/>
              <a:ext cx="1500" cy="2100"/>
            </a:xfrm>
            <a:custGeom>
              <a:avLst/>
              <a:gdLst/>
              <a:ahLst/>
              <a:cxnLst/>
              <a:rect l="l" t="t" r="r" b="b"/>
              <a:pathLst>
                <a:path w="60" h="84" extrusionOk="0">
                  <a:moveTo>
                    <a:pt x="59" y="0"/>
                  </a:moveTo>
                  <a:lnTo>
                    <a:pt x="0" y="84"/>
                  </a:lnTo>
                  <a:cubicBezTo>
                    <a:pt x="16" y="74"/>
                    <a:pt x="29" y="63"/>
                    <a:pt x="40" y="49"/>
                  </a:cubicBezTo>
                  <a:cubicBezTo>
                    <a:pt x="50" y="34"/>
                    <a:pt x="56" y="17"/>
                    <a:pt x="59" y="0"/>
                  </a:cubicBezTo>
                  <a:close/>
                </a:path>
              </a:pathLst>
            </a:custGeom>
            <a:solidFill>
              <a:srgbClr val="C9E1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218800" y="3224225"/>
              <a:ext cx="1500" cy="2100"/>
            </a:xfrm>
            <a:custGeom>
              <a:avLst/>
              <a:gdLst/>
              <a:ahLst/>
              <a:cxnLst/>
              <a:rect l="l" t="t" r="r" b="b"/>
              <a:pathLst>
                <a:path w="60" h="84" extrusionOk="0">
                  <a:moveTo>
                    <a:pt x="60" y="0"/>
                  </a:moveTo>
                  <a:lnTo>
                    <a:pt x="60" y="0"/>
                  </a:lnTo>
                  <a:cubicBezTo>
                    <a:pt x="44" y="8"/>
                    <a:pt x="31" y="19"/>
                    <a:pt x="20" y="35"/>
                  </a:cubicBezTo>
                  <a:cubicBezTo>
                    <a:pt x="10" y="50"/>
                    <a:pt x="3" y="65"/>
                    <a:pt x="1" y="84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C9E1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222000" y="3125425"/>
              <a:ext cx="207375" cy="271825"/>
            </a:xfrm>
            <a:custGeom>
              <a:avLst/>
              <a:gdLst/>
              <a:ahLst/>
              <a:cxnLst/>
              <a:rect l="l" t="t" r="r" b="b"/>
              <a:pathLst>
                <a:path w="8295" h="10873" extrusionOk="0">
                  <a:moveTo>
                    <a:pt x="6928" y="0"/>
                  </a:moveTo>
                  <a:lnTo>
                    <a:pt x="262" y="9564"/>
                  </a:lnTo>
                  <a:cubicBezTo>
                    <a:pt x="0" y="9940"/>
                    <a:pt x="91" y="10460"/>
                    <a:pt x="469" y="10723"/>
                  </a:cubicBezTo>
                  <a:cubicBezTo>
                    <a:pt x="615" y="10824"/>
                    <a:pt x="781" y="10873"/>
                    <a:pt x="946" y="10873"/>
                  </a:cubicBezTo>
                  <a:cubicBezTo>
                    <a:pt x="1209" y="10873"/>
                    <a:pt x="1467" y="10748"/>
                    <a:pt x="1629" y="10516"/>
                  </a:cubicBezTo>
                  <a:lnTo>
                    <a:pt x="8294" y="952"/>
                  </a:lnTo>
                  <a:lnTo>
                    <a:pt x="69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352425" y="3081175"/>
              <a:ext cx="128725" cy="109525"/>
            </a:xfrm>
            <a:custGeom>
              <a:avLst/>
              <a:gdLst/>
              <a:ahLst/>
              <a:cxnLst/>
              <a:rect l="l" t="t" r="r" b="b"/>
              <a:pathLst>
                <a:path w="5149" h="4381" extrusionOk="0">
                  <a:moveTo>
                    <a:pt x="1076" y="1"/>
                  </a:moveTo>
                  <a:lnTo>
                    <a:pt x="1" y="1544"/>
                  </a:lnTo>
                  <a:lnTo>
                    <a:pt x="14" y="1555"/>
                  </a:lnTo>
                  <a:cubicBezTo>
                    <a:pt x="1181" y="2739"/>
                    <a:pt x="2557" y="3697"/>
                    <a:pt x="4073" y="4381"/>
                  </a:cubicBezTo>
                  <a:lnTo>
                    <a:pt x="5149" y="2838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336800" y="3004900"/>
              <a:ext cx="209775" cy="182125"/>
            </a:xfrm>
            <a:custGeom>
              <a:avLst/>
              <a:gdLst/>
              <a:ahLst/>
              <a:cxnLst/>
              <a:rect l="l" t="t" r="r" b="b"/>
              <a:pathLst>
                <a:path w="8391" h="7285" extrusionOk="0">
                  <a:moveTo>
                    <a:pt x="2139" y="0"/>
                  </a:moveTo>
                  <a:lnTo>
                    <a:pt x="111" y="2906"/>
                  </a:lnTo>
                  <a:cubicBezTo>
                    <a:pt x="1" y="3067"/>
                    <a:pt x="1308" y="4173"/>
                    <a:pt x="3035" y="5376"/>
                  </a:cubicBezTo>
                  <a:cubicBezTo>
                    <a:pt x="4620" y="6481"/>
                    <a:pt x="6005" y="7284"/>
                    <a:pt x="6309" y="7284"/>
                  </a:cubicBezTo>
                  <a:cubicBezTo>
                    <a:pt x="6337" y="7284"/>
                    <a:pt x="6355" y="7278"/>
                    <a:pt x="6364" y="7265"/>
                  </a:cubicBezTo>
                  <a:lnTo>
                    <a:pt x="8390" y="4357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385825" y="3001075"/>
              <a:ext cx="161825" cy="109575"/>
            </a:xfrm>
            <a:custGeom>
              <a:avLst/>
              <a:gdLst/>
              <a:ahLst/>
              <a:cxnLst/>
              <a:rect l="l" t="t" r="r" b="b"/>
              <a:pathLst>
                <a:path w="6473" h="4383" extrusionOk="0">
                  <a:moveTo>
                    <a:pt x="168" y="0"/>
                  </a:moveTo>
                  <a:cubicBezTo>
                    <a:pt x="141" y="0"/>
                    <a:pt x="122" y="7"/>
                    <a:pt x="113" y="20"/>
                  </a:cubicBezTo>
                  <a:cubicBezTo>
                    <a:pt x="1" y="180"/>
                    <a:pt x="1310" y="1282"/>
                    <a:pt x="3035" y="2481"/>
                  </a:cubicBezTo>
                  <a:cubicBezTo>
                    <a:pt x="4618" y="3583"/>
                    <a:pt x="6002" y="4382"/>
                    <a:pt x="6307" y="4382"/>
                  </a:cubicBezTo>
                  <a:cubicBezTo>
                    <a:pt x="6335" y="4382"/>
                    <a:pt x="6353" y="4376"/>
                    <a:pt x="6363" y="4362"/>
                  </a:cubicBezTo>
                  <a:cubicBezTo>
                    <a:pt x="6473" y="4203"/>
                    <a:pt x="5165" y="3100"/>
                    <a:pt x="3440" y="1901"/>
                  </a:cubicBezTo>
                  <a:cubicBezTo>
                    <a:pt x="1857" y="800"/>
                    <a:pt x="473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428725" y="2958250"/>
              <a:ext cx="127725" cy="128800"/>
            </a:xfrm>
            <a:custGeom>
              <a:avLst/>
              <a:gdLst/>
              <a:ahLst/>
              <a:cxnLst/>
              <a:rect l="l" t="t" r="r" b="b"/>
              <a:pathLst>
                <a:path w="5109" h="5152" extrusionOk="0">
                  <a:moveTo>
                    <a:pt x="3107" y="1"/>
                  </a:moveTo>
                  <a:cubicBezTo>
                    <a:pt x="2551" y="1"/>
                    <a:pt x="2004" y="264"/>
                    <a:pt x="1661" y="755"/>
                  </a:cubicBezTo>
                  <a:lnTo>
                    <a:pt x="1" y="3138"/>
                  </a:lnTo>
                  <a:lnTo>
                    <a:pt x="2891" y="5152"/>
                  </a:lnTo>
                  <a:lnTo>
                    <a:pt x="4552" y="2769"/>
                  </a:lnTo>
                  <a:cubicBezTo>
                    <a:pt x="5108" y="1971"/>
                    <a:pt x="4911" y="873"/>
                    <a:pt x="4113" y="318"/>
                  </a:cubicBezTo>
                  <a:cubicBezTo>
                    <a:pt x="3806" y="104"/>
                    <a:pt x="3454" y="1"/>
                    <a:pt x="3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348250" y="3090700"/>
              <a:ext cx="135925" cy="94225"/>
            </a:xfrm>
            <a:custGeom>
              <a:avLst/>
              <a:gdLst/>
              <a:ahLst/>
              <a:cxnLst/>
              <a:rect l="l" t="t" r="r" b="b"/>
              <a:pathLst>
                <a:path w="5437" h="3769" extrusionOk="0">
                  <a:moveTo>
                    <a:pt x="212" y="1"/>
                  </a:moveTo>
                  <a:cubicBezTo>
                    <a:pt x="157" y="1"/>
                    <a:pt x="102" y="25"/>
                    <a:pt x="65" y="72"/>
                  </a:cubicBezTo>
                  <a:cubicBezTo>
                    <a:pt x="1" y="152"/>
                    <a:pt x="16" y="270"/>
                    <a:pt x="96" y="334"/>
                  </a:cubicBezTo>
                  <a:cubicBezTo>
                    <a:pt x="242" y="452"/>
                    <a:pt x="3672" y="3168"/>
                    <a:pt x="5105" y="3753"/>
                  </a:cubicBezTo>
                  <a:cubicBezTo>
                    <a:pt x="5127" y="3762"/>
                    <a:pt x="5150" y="3768"/>
                    <a:pt x="5175" y="3768"/>
                  </a:cubicBezTo>
                  <a:lnTo>
                    <a:pt x="5175" y="3766"/>
                  </a:lnTo>
                  <a:cubicBezTo>
                    <a:pt x="5176" y="3766"/>
                    <a:pt x="5176" y="3766"/>
                    <a:pt x="5177" y="3766"/>
                  </a:cubicBezTo>
                  <a:cubicBezTo>
                    <a:pt x="5381" y="3766"/>
                    <a:pt x="5437" y="3483"/>
                    <a:pt x="5247" y="3405"/>
                  </a:cubicBezTo>
                  <a:cubicBezTo>
                    <a:pt x="3864" y="2839"/>
                    <a:pt x="366" y="68"/>
                    <a:pt x="329" y="42"/>
                  </a:cubicBez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389550" y="3006650"/>
              <a:ext cx="155675" cy="110375"/>
            </a:xfrm>
            <a:custGeom>
              <a:avLst/>
              <a:gdLst/>
              <a:ahLst/>
              <a:cxnLst/>
              <a:rect l="l" t="t" r="r" b="b"/>
              <a:pathLst>
                <a:path w="6227" h="4415" extrusionOk="0">
                  <a:moveTo>
                    <a:pt x="208" y="0"/>
                  </a:moveTo>
                  <a:cubicBezTo>
                    <a:pt x="157" y="0"/>
                    <a:pt x="107" y="21"/>
                    <a:pt x="70" y="61"/>
                  </a:cubicBezTo>
                  <a:cubicBezTo>
                    <a:pt x="0" y="137"/>
                    <a:pt x="6" y="255"/>
                    <a:pt x="80" y="326"/>
                  </a:cubicBezTo>
                  <a:cubicBezTo>
                    <a:pt x="108" y="352"/>
                    <a:pt x="3031" y="2984"/>
                    <a:pt x="5881" y="4396"/>
                  </a:cubicBezTo>
                  <a:cubicBezTo>
                    <a:pt x="5906" y="4407"/>
                    <a:pt x="5934" y="4415"/>
                    <a:pt x="5965" y="4415"/>
                  </a:cubicBezTo>
                  <a:cubicBezTo>
                    <a:pt x="6164" y="4415"/>
                    <a:pt x="6227" y="4145"/>
                    <a:pt x="6046" y="4057"/>
                  </a:cubicBezTo>
                  <a:cubicBezTo>
                    <a:pt x="3246" y="2670"/>
                    <a:pt x="361" y="73"/>
                    <a:pt x="333" y="46"/>
                  </a:cubicBezTo>
                  <a:cubicBezTo>
                    <a:pt x="296" y="15"/>
                    <a:pt x="252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210825" y="3221750"/>
              <a:ext cx="193425" cy="137600"/>
            </a:xfrm>
            <a:custGeom>
              <a:avLst/>
              <a:gdLst/>
              <a:ahLst/>
              <a:cxnLst/>
              <a:rect l="l" t="t" r="r" b="b"/>
              <a:pathLst>
                <a:path w="7737" h="5504" extrusionOk="0">
                  <a:moveTo>
                    <a:pt x="318" y="0"/>
                  </a:moveTo>
                  <a:cubicBezTo>
                    <a:pt x="233" y="0"/>
                    <a:pt x="157" y="59"/>
                    <a:pt x="135" y="145"/>
                  </a:cubicBezTo>
                  <a:cubicBezTo>
                    <a:pt x="1" y="799"/>
                    <a:pt x="2142" y="2518"/>
                    <a:pt x="3428" y="3430"/>
                  </a:cubicBezTo>
                  <a:cubicBezTo>
                    <a:pt x="4582" y="4249"/>
                    <a:pt x="6579" y="5503"/>
                    <a:pt x="7388" y="5503"/>
                  </a:cubicBezTo>
                  <a:cubicBezTo>
                    <a:pt x="7482" y="5503"/>
                    <a:pt x="7559" y="5486"/>
                    <a:pt x="7618" y="5450"/>
                  </a:cubicBezTo>
                  <a:cubicBezTo>
                    <a:pt x="7706" y="5397"/>
                    <a:pt x="7736" y="5283"/>
                    <a:pt x="7683" y="5192"/>
                  </a:cubicBezTo>
                  <a:cubicBezTo>
                    <a:pt x="7648" y="5134"/>
                    <a:pt x="7586" y="5101"/>
                    <a:pt x="7522" y="5101"/>
                  </a:cubicBezTo>
                  <a:cubicBezTo>
                    <a:pt x="7489" y="5101"/>
                    <a:pt x="7456" y="5109"/>
                    <a:pt x="7426" y="5127"/>
                  </a:cubicBezTo>
                  <a:cubicBezTo>
                    <a:pt x="7409" y="5134"/>
                    <a:pt x="7387" y="5138"/>
                    <a:pt x="7358" y="5138"/>
                  </a:cubicBezTo>
                  <a:cubicBezTo>
                    <a:pt x="6971" y="5138"/>
                    <a:pt x="5551" y="4475"/>
                    <a:pt x="3645" y="3124"/>
                  </a:cubicBezTo>
                  <a:cubicBezTo>
                    <a:pt x="1599" y="1673"/>
                    <a:pt x="489" y="483"/>
                    <a:pt x="504" y="219"/>
                  </a:cubicBezTo>
                  <a:cubicBezTo>
                    <a:pt x="521" y="120"/>
                    <a:pt x="457" y="23"/>
                    <a:pt x="356" y="4"/>
                  </a:cubicBezTo>
                  <a:cubicBezTo>
                    <a:pt x="343" y="2"/>
                    <a:pt x="33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402025" y="3242025"/>
              <a:ext cx="58975" cy="64625"/>
            </a:xfrm>
            <a:custGeom>
              <a:avLst/>
              <a:gdLst/>
              <a:ahLst/>
              <a:cxnLst/>
              <a:rect l="l" t="t" r="r" b="b"/>
              <a:pathLst>
                <a:path w="2359" h="2585" extrusionOk="0">
                  <a:moveTo>
                    <a:pt x="1847" y="0"/>
                  </a:moveTo>
                  <a:cubicBezTo>
                    <a:pt x="1512" y="0"/>
                    <a:pt x="1020" y="352"/>
                    <a:pt x="630" y="902"/>
                  </a:cubicBezTo>
                  <a:cubicBezTo>
                    <a:pt x="147" y="1582"/>
                    <a:pt x="1" y="2308"/>
                    <a:pt x="307" y="2524"/>
                  </a:cubicBezTo>
                  <a:cubicBezTo>
                    <a:pt x="365" y="2565"/>
                    <a:pt x="435" y="2585"/>
                    <a:pt x="513" y="2585"/>
                  </a:cubicBezTo>
                  <a:cubicBezTo>
                    <a:pt x="848" y="2585"/>
                    <a:pt x="1340" y="2233"/>
                    <a:pt x="1732" y="1683"/>
                  </a:cubicBezTo>
                  <a:cubicBezTo>
                    <a:pt x="2214" y="1004"/>
                    <a:pt x="2359" y="276"/>
                    <a:pt x="2055" y="62"/>
                  </a:cubicBezTo>
                  <a:cubicBezTo>
                    <a:pt x="1997" y="20"/>
                    <a:pt x="1926" y="0"/>
                    <a:pt x="1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5"/>
          <p:cNvSpPr/>
          <p:nvPr/>
        </p:nvSpPr>
        <p:spPr>
          <a:xfrm rot="-2004035">
            <a:off x="8093170" y="173301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5"/>
          <p:cNvGrpSpPr/>
          <p:nvPr/>
        </p:nvGrpSpPr>
        <p:grpSpPr>
          <a:xfrm rot="3220419">
            <a:off x="1560719" y="4313539"/>
            <a:ext cx="581017" cy="493655"/>
            <a:chOff x="4021700" y="2078100"/>
            <a:chExt cx="294125" cy="249900"/>
          </a:xfrm>
        </p:grpSpPr>
        <p:sp>
          <p:nvSpPr>
            <p:cNvPr id="163" name="Google Shape;163;p5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6"/>
          <p:cNvSpPr/>
          <p:nvPr/>
        </p:nvSpPr>
        <p:spPr>
          <a:xfrm rot="-2002575">
            <a:off x="8247415" y="41578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6"/>
          <p:cNvGrpSpPr/>
          <p:nvPr/>
        </p:nvGrpSpPr>
        <p:grpSpPr>
          <a:xfrm>
            <a:off x="430954" y="1063869"/>
            <a:ext cx="564544" cy="479708"/>
            <a:chOff x="4021700" y="2078100"/>
            <a:chExt cx="294125" cy="249900"/>
          </a:xfrm>
        </p:grpSpPr>
        <p:sp>
          <p:nvSpPr>
            <p:cNvPr id="169" name="Google Shape;169;p6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6"/>
          <p:cNvGrpSpPr/>
          <p:nvPr/>
        </p:nvGrpSpPr>
        <p:grpSpPr>
          <a:xfrm rot="4577290" flipH="1">
            <a:off x="-1081769" y="-718044"/>
            <a:ext cx="2215225" cy="1900331"/>
            <a:chOff x="4770475" y="2910125"/>
            <a:chExt cx="548975" cy="470975"/>
          </a:xfrm>
        </p:grpSpPr>
        <p:sp>
          <p:nvSpPr>
            <p:cNvPr id="172" name="Google Shape;172;p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6"/>
          <p:cNvGrpSpPr/>
          <p:nvPr/>
        </p:nvGrpSpPr>
        <p:grpSpPr>
          <a:xfrm rot="4980100">
            <a:off x="-598858" y="3644355"/>
            <a:ext cx="1438501" cy="2688962"/>
            <a:chOff x="4530725" y="2880400"/>
            <a:chExt cx="418300" cy="781875"/>
          </a:xfrm>
        </p:grpSpPr>
        <p:sp>
          <p:nvSpPr>
            <p:cNvPr id="179" name="Google Shape;179;p6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 rot="-5400000">
            <a:off x="8281348" y="-613100"/>
            <a:ext cx="1438492" cy="2688946"/>
            <a:chOff x="4530725" y="2880400"/>
            <a:chExt cx="418300" cy="781875"/>
          </a:xfrm>
        </p:grpSpPr>
        <p:sp>
          <p:nvSpPr>
            <p:cNvPr id="195" name="Google Shape;195;p6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title"/>
          </p:nvPr>
        </p:nvSpPr>
        <p:spPr>
          <a:xfrm>
            <a:off x="1251525" y="1774550"/>
            <a:ext cx="2992800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7"/>
          <p:cNvSpPr txBox="1">
            <a:spLocks noGrp="1"/>
          </p:cNvSpPr>
          <p:nvPr>
            <p:ph type="body" idx="1"/>
          </p:nvPr>
        </p:nvSpPr>
        <p:spPr>
          <a:xfrm>
            <a:off x="4625163" y="1161000"/>
            <a:ext cx="3267300" cy="28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13" name="Google Shape;213;p7"/>
          <p:cNvGrpSpPr/>
          <p:nvPr/>
        </p:nvGrpSpPr>
        <p:grpSpPr>
          <a:xfrm>
            <a:off x="6678078" y="283520"/>
            <a:ext cx="581015" cy="493652"/>
            <a:chOff x="4021700" y="2078100"/>
            <a:chExt cx="294125" cy="249900"/>
          </a:xfrm>
        </p:grpSpPr>
        <p:sp>
          <p:nvSpPr>
            <p:cNvPr id="214" name="Google Shape;214;p7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7"/>
          <p:cNvGrpSpPr/>
          <p:nvPr/>
        </p:nvGrpSpPr>
        <p:grpSpPr>
          <a:xfrm rot="3220419">
            <a:off x="2446919" y="4291439"/>
            <a:ext cx="581017" cy="493655"/>
            <a:chOff x="4021700" y="2078100"/>
            <a:chExt cx="294125" cy="249900"/>
          </a:xfrm>
        </p:grpSpPr>
        <p:sp>
          <p:nvSpPr>
            <p:cNvPr id="217" name="Google Shape;217;p7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7"/>
          <p:cNvGrpSpPr/>
          <p:nvPr/>
        </p:nvGrpSpPr>
        <p:grpSpPr>
          <a:xfrm rot="4545127" flipH="1">
            <a:off x="-1288459" y="459778"/>
            <a:ext cx="2281619" cy="1957394"/>
            <a:chOff x="4770475" y="2910125"/>
            <a:chExt cx="548975" cy="470975"/>
          </a:xfrm>
        </p:grpSpPr>
        <p:sp>
          <p:nvSpPr>
            <p:cNvPr id="220" name="Google Shape;220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7"/>
          <p:cNvGrpSpPr/>
          <p:nvPr/>
        </p:nvGrpSpPr>
        <p:grpSpPr>
          <a:xfrm rot="9782681">
            <a:off x="722403" y="-616102"/>
            <a:ext cx="2104354" cy="1668474"/>
            <a:chOff x="6401200" y="1260600"/>
            <a:chExt cx="1319750" cy="1046450"/>
          </a:xfrm>
        </p:grpSpPr>
        <p:sp>
          <p:nvSpPr>
            <p:cNvPr id="227" name="Google Shape;227;p7"/>
            <p:cNvSpPr/>
            <p:nvPr/>
          </p:nvSpPr>
          <p:spPr>
            <a:xfrm>
              <a:off x="6781225" y="1412450"/>
              <a:ext cx="939725" cy="894600"/>
            </a:xfrm>
            <a:custGeom>
              <a:avLst/>
              <a:gdLst/>
              <a:ahLst/>
              <a:cxnLst/>
              <a:rect l="l" t="t" r="r" b="b"/>
              <a:pathLst>
                <a:path w="37589" h="35784" extrusionOk="0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401200" y="1313150"/>
              <a:ext cx="499825" cy="631150"/>
            </a:xfrm>
            <a:custGeom>
              <a:avLst/>
              <a:gdLst/>
              <a:ahLst/>
              <a:cxnLst/>
              <a:rect l="l" t="t" r="r" b="b"/>
              <a:pathLst>
                <a:path w="19993" h="25246" extrusionOk="0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420675" y="1358500"/>
              <a:ext cx="105425" cy="80175"/>
            </a:xfrm>
            <a:custGeom>
              <a:avLst/>
              <a:gdLst/>
              <a:ahLst/>
              <a:cxnLst/>
              <a:rect l="l" t="t" r="r" b="b"/>
              <a:pathLst>
                <a:path w="4217" h="3207" extrusionOk="0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578575" y="1297300"/>
              <a:ext cx="105500" cy="80175"/>
            </a:xfrm>
            <a:custGeom>
              <a:avLst/>
              <a:gdLst/>
              <a:ahLst/>
              <a:cxnLst/>
              <a:rect l="l" t="t" r="r" b="b"/>
              <a:pathLst>
                <a:path w="4220" h="3207" extrusionOk="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535825" y="1693100"/>
              <a:ext cx="372875" cy="257975"/>
            </a:xfrm>
            <a:custGeom>
              <a:avLst/>
              <a:gdLst/>
              <a:ahLst/>
              <a:cxnLst/>
              <a:rect l="l" t="t" r="r" b="b"/>
              <a:pathLst>
                <a:path w="14915" h="10319" extrusionOk="0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727800" y="1901050"/>
              <a:ext cx="76725" cy="98600"/>
            </a:xfrm>
            <a:custGeom>
              <a:avLst/>
              <a:gdLst/>
              <a:ahLst/>
              <a:cxnLst/>
              <a:rect l="l" t="t" r="r" b="b"/>
              <a:pathLst>
                <a:path w="3069" h="3944" extrusionOk="0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032675" y="1260600"/>
              <a:ext cx="326150" cy="297100"/>
            </a:xfrm>
            <a:custGeom>
              <a:avLst/>
              <a:gdLst/>
              <a:ahLst/>
              <a:cxnLst/>
              <a:rect l="l" t="t" r="r" b="b"/>
              <a:pathLst>
                <a:path w="13046" h="11884" extrusionOk="0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103175" y="1321725"/>
              <a:ext cx="185200" cy="174800"/>
            </a:xfrm>
            <a:custGeom>
              <a:avLst/>
              <a:gdLst/>
              <a:ahLst/>
              <a:cxnLst/>
              <a:rect l="l" t="t" r="r" b="b"/>
              <a:pathLst>
                <a:path w="7408" h="6992" extrusionOk="0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118850" y="1311500"/>
              <a:ext cx="65150" cy="61200"/>
            </a:xfrm>
            <a:custGeom>
              <a:avLst/>
              <a:gdLst/>
              <a:ahLst/>
              <a:cxnLst/>
              <a:rect l="l" t="t" r="r" b="b"/>
              <a:pathLst>
                <a:path w="2606" h="2448" extrusionOk="0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7"/>
          <p:cNvGrpSpPr/>
          <p:nvPr/>
        </p:nvGrpSpPr>
        <p:grpSpPr>
          <a:xfrm rot="5400000">
            <a:off x="-193869" y="3204026"/>
            <a:ext cx="1427616" cy="2668461"/>
            <a:chOff x="4530725" y="2880400"/>
            <a:chExt cx="418300" cy="781875"/>
          </a:xfrm>
        </p:grpSpPr>
        <p:sp>
          <p:nvSpPr>
            <p:cNvPr id="237" name="Google Shape;237;p7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7"/>
          <p:cNvGrpSpPr/>
          <p:nvPr/>
        </p:nvGrpSpPr>
        <p:grpSpPr>
          <a:xfrm rot="-9991047" flipH="1">
            <a:off x="7289971" y="-821819"/>
            <a:ext cx="2281616" cy="1957392"/>
            <a:chOff x="4770475" y="2910125"/>
            <a:chExt cx="548975" cy="470975"/>
          </a:xfrm>
        </p:grpSpPr>
        <p:sp>
          <p:nvSpPr>
            <p:cNvPr id="253" name="Google Shape;253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7"/>
          <p:cNvGrpSpPr/>
          <p:nvPr/>
        </p:nvGrpSpPr>
        <p:grpSpPr>
          <a:xfrm rot="-5003494" flipH="1">
            <a:off x="5827788" y="4143033"/>
            <a:ext cx="2281603" cy="1957384"/>
            <a:chOff x="4770475" y="2910125"/>
            <a:chExt cx="548975" cy="470975"/>
          </a:xfrm>
        </p:grpSpPr>
        <p:sp>
          <p:nvSpPr>
            <p:cNvPr id="260" name="Google Shape;260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7"/>
          <p:cNvGrpSpPr/>
          <p:nvPr/>
        </p:nvGrpSpPr>
        <p:grpSpPr>
          <a:xfrm rot="-6172011">
            <a:off x="7990474" y="3547858"/>
            <a:ext cx="1599741" cy="2121417"/>
            <a:chOff x="1936325" y="996650"/>
            <a:chExt cx="730000" cy="968000"/>
          </a:xfrm>
        </p:grpSpPr>
        <p:sp>
          <p:nvSpPr>
            <p:cNvPr id="267" name="Google Shape;267;p7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2339700" y="1461188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9"/>
          <p:cNvGrpSpPr/>
          <p:nvPr/>
        </p:nvGrpSpPr>
        <p:grpSpPr>
          <a:xfrm rot="4545127" flipH="1">
            <a:off x="-974134" y="459778"/>
            <a:ext cx="2281619" cy="1957394"/>
            <a:chOff x="4770475" y="2910125"/>
            <a:chExt cx="548975" cy="470975"/>
          </a:xfrm>
        </p:grpSpPr>
        <p:sp>
          <p:nvSpPr>
            <p:cNvPr id="330" name="Google Shape;330;p9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9"/>
          <p:cNvSpPr/>
          <p:nvPr/>
        </p:nvSpPr>
        <p:spPr>
          <a:xfrm rot="-2004035">
            <a:off x="8092995" y="344396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9"/>
          <p:cNvSpPr/>
          <p:nvPr/>
        </p:nvSpPr>
        <p:spPr>
          <a:xfrm rot="-365596">
            <a:off x="-119220" y="3279063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9"/>
          <p:cNvGrpSpPr/>
          <p:nvPr/>
        </p:nvGrpSpPr>
        <p:grpSpPr>
          <a:xfrm>
            <a:off x="1845206" y="356301"/>
            <a:ext cx="494659" cy="420282"/>
            <a:chOff x="4021700" y="2078100"/>
            <a:chExt cx="294125" cy="249900"/>
          </a:xfrm>
        </p:grpSpPr>
        <p:sp>
          <p:nvSpPr>
            <p:cNvPr id="339" name="Google Shape;339;p9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9"/>
          <p:cNvGrpSpPr/>
          <p:nvPr/>
        </p:nvGrpSpPr>
        <p:grpSpPr>
          <a:xfrm rot="-7200046">
            <a:off x="7866279" y="-1405192"/>
            <a:ext cx="2145746" cy="4011012"/>
            <a:chOff x="4530725" y="2880400"/>
            <a:chExt cx="418300" cy="781875"/>
          </a:xfrm>
        </p:grpSpPr>
        <p:sp>
          <p:nvSpPr>
            <p:cNvPr id="342" name="Google Shape;342;p9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"/>
          <p:cNvSpPr txBox="1">
            <a:spLocks noGrp="1"/>
          </p:cNvSpPr>
          <p:nvPr>
            <p:ph type="title" hasCustomPrompt="1"/>
          </p:nvPr>
        </p:nvSpPr>
        <p:spPr>
          <a:xfrm>
            <a:off x="2603396" y="14944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1"/>
          </p:nvPr>
        </p:nvSpPr>
        <p:spPr>
          <a:xfrm>
            <a:off x="1367996" y="2357680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2" hasCustomPrompt="1"/>
          </p:nvPr>
        </p:nvSpPr>
        <p:spPr>
          <a:xfrm>
            <a:off x="5807405" y="14944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3"/>
          </p:nvPr>
        </p:nvSpPr>
        <p:spPr>
          <a:xfrm>
            <a:off x="4572005" y="2357680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4" hasCustomPrompt="1"/>
          </p:nvPr>
        </p:nvSpPr>
        <p:spPr>
          <a:xfrm>
            <a:off x="2603396" y="30861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5" name="Google Shape;465;p13"/>
          <p:cNvSpPr txBox="1">
            <a:spLocks noGrp="1"/>
          </p:cNvSpPr>
          <p:nvPr>
            <p:ph type="subTitle" idx="5"/>
          </p:nvPr>
        </p:nvSpPr>
        <p:spPr>
          <a:xfrm>
            <a:off x="1367996" y="3957188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6" hasCustomPrompt="1"/>
          </p:nvPr>
        </p:nvSpPr>
        <p:spPr>
          <a:xfrm>
            <a:off x="5807405" y="30861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7"/>
          </p:nvPr>
        </p:nvSpPr>
        <p:spPr>
          <a:xfrm>
            <a:off x="4572005" y="3957188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8"/>
          </p:nvPr>
        </p:nvSpPr>
        <p:spPr>
          <a:xfrm>
            <a:off x="1367996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9"/>
          </p:nvPr>
        </p:nvSpPr>
        <p:spPr>
          <a:xfrm>
            <a:off x="4572005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3"/>
          </p:nvPr>
        </p:nvSpPr>
        <p:spPr>
          <a:xfrm>
            <a:off x="1367996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14"/>
          </p:nvPr>
        </p:nvSpPr>
        <p:spPr>
          <a:xfrm>
            <a:off x="4572005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3" name="Google Shape;473;p13"/>
          <p:cNvGrpSpPr/>
          <p:nvPr/>
        </p:nvGrpSpPr>
        <p:grpSpPr>
          <a:xfrm rot="4577290" flipH="1">
            <a:off x="-1010282" y="113706"/>
            <a:ext cx="2215225" cy="1900331"/>
            <a:chOff x="4770475" y="2910125"/>
            <a:chExt cx="548975" cy="470975"/>
          </a:xfrm>
        </p:grpSpPr>
        <p:sp>
          <p:nvSpPr>
            <p:cNvPr id="474" name="Google Shape;474;p1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13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3"/>
          <p:cNvSpPr/>
          <p:nvPr/>
        </p:nvSpPr>
        <p:spPr>
          <a:xfrm rot="-365596">
            <a:off x="7144055" y="-316500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13"/>
          <p:cNvGrpSpPr/>
          <p:nvPr/>
        </p:nvGrpSpPr>
        <p:grpSpPr>
          <a:xfrm rot="7160093">
            <a:off x="-380390" y="-1101355"/>
            <a:ext cx="1438524" cy="2689024"/>
            <a:chOff x="4530725" y="2880400"/>
            <a:chExt cx="418300" cy="781875"/>
          </a:xfrm>
        </p:grpSpPr>
        <p:sp>
          <p:nvSpPr>
            <p:cNvPr id="483" name="Google Shape;483;p13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rot="-8890992" flipH="1">
            <a:off x="7866927" y="678740"/>
            <a:ext cx="2215248" cy="1900329"/>
            <a:chOff x="4770475" y="2910125"/>
            <a:chExt cx="548975" cy="470975"/>
          </a:xfrm>
        </p:grpSpPr>
        <p:sp>
          <p:nvSpPr>
            <p:cNvPr id="499" name="Google Shape;499;p1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3"/>
          <p:cNvGrpSpPr/>
          <p:nvPr/>
        </p:nvGrpSpPr>
        <p:grpSpPr>
          <a:xfrm rot="988674">
            <a:off x="-755793" y="3780579"/>
            <a:ext cx="1819045" cy="2412103"/>
            <a:chOff x="1936325" y="996650"/>
            <a:chExt cx="730000" cy="968000"/>
          </a:xfrm>
        </p:grpSpPr>
        <p:sp>
          <p:nvSpPr>
            <p:cNvPr id="506" name="Google Shape;506;p13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3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518" name="Google Shape;518;p13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3"/>
          <p:cNvGrpSpPr/>
          <p:nvPr/>
        </p:nvGrpSpPr>
        <p:grpSpPr>
          <a:xfrm rot="-341900">
            <a:off x="8030850" y="2550354"/>
            <a:ext cx="883674" cy="835342"/>
            <a:chOff x="7608325" y="2238725"/>
            <a:chExt cx="542950" cy="513225"/>
          </a:xfrm>
        </p:grpSpPr>
        <p:sp>
          <p:nvSpPr>
            <p:cNvPr id="534" name="Google Shape;534;p13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4" r:id="rId12"/>
    <p:sldLayoutId id="2147483668" r:id="rId13"/>
    <p:sldLayoutId id="2147483676" r:id="rId14"/>
    <p:sldLayoutId id="2147483677" r:id="rId15"/>
    <p:sldLayoutId id="214748367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kumen.pub/qdownload/robotics-control-and-computer-vision-select-proceedings-of-icrccv-2022-9819902355-9789819902354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QW82vRvIvt1ZwaRWi33qJ8tUjsgO8Iog4vQftVWpbQ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acebookresearch/dinov2?tab=readme-ov-file" TargetMode="External"/><Relationship Id="rId13" Type="http://schemas.openxmlformats.org/officeDocument/2006/relationships/hyperlink" Target="https://github.com/NielsRogge/Transformers-Tutorials/blob/master/DINOv2/Train_a_linear_classifier_on_top_of_DINOv2_for_semantic_segmentation.ipynb" TargetMode="External"/><Relationship Id="rId18" Type="http://schemas.openxmlformats.org/officeDocument/2006/relationships/hyperlink" Target="https://scikit-learn.org/1.5/modules/cross_validation.html" TargetMode="External"/><Relationship Id="rId3" Type="http://schemas.openxmlformats.org/officeDocument/2006/relationships/hyperlink" Target="https://www.breastcancer.org/facts-statistics" TargetMode="External"/><Relationship Id="rId21" Type="http://schemas.openxmlformats.org/officeDocument/2006/relationships/hyperlink" Target="https://scikit-learn.org/stable/modules/generated/sklearn.metrics.roc_curve.html" TargetMode="External"/><Relationship Id="rId7" Type="http://schemas.openxmlformats.org/officeDocument/2006/relationships/hyperlink" Target="https://www.researchgate.net/publication/377064388_DINO-Mix_Enhancing_Visual_Place_Recognition_with_Foundational_Vision_Model_and_Feature_Mixing" TargetMode="External"/><Relationship Id="rId12" Type="http://schemas.openxmlformats.org/officeDocument/2006/relationships/hyperlink" Target="https://www.ibm.com/docs/en/spss-statistics/30.0.0?topic=schemes-area-under-curve" TargetMode="External"/><Relationship Id="rId17" Type="http://schemas.openxmlformats.org/officeDocument/2006/relationships/hyperlink" Target="https://data.mendeley.com/datasets/mhrt4svjxc/3" TargetMode="External"/><Relationship Id="rId2" Type="http://schemas.openxmlformats.org/officeDocument/2006/relationships/hyperlink" Target="https://europadonna.com.cy/en/breast-and-gynaecological-cancers/breast-cancer/breast-cancer-facts/" TargetMode="External"/><Relationship Id="rId16" Type="http://schemas.openxmlformats.org/officeDocument/2006/relationships/hyperlink" Target="https://visual.ic.uff.br/en/proeng/thiagoelias/" TargetMode="External"/><Relationship Id="rId20" Type="http://schemas.openxmlformats.org/officeDocument/2006/relationships/hyperlink" Target="https://practical-stats-med-r.netlify.app/ro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mc.ncbi.nlm.nih.gov/articles/PMC10162639/" TargetMode="External"/><Relationship Id="rId11" Type="http://schemas.openxmlformats.org/officeDocument/2006/relationships/hyperlink" Target="https://github.com/vpariza/NeCo" TargetMode="External"/><Relationship Id="rId5" Type="http://schemas.openxmlformats.org/officeDocument/2006/relationships/hyperlink" Target="https://dokumen.pub/qdownload/robotics-control-and-computer-vision-select-proceedings-of-icrccv-2022-9819902355-9789819902354.html" TargetMode="External"/><Relationship Id="rId15" Type="http://schemas.openxmlformats.org/officeDocument/2006/relationships/hyperlink" Target="https://arxiv.org/abs/2002.05709" TargetMode="External"/><Relationship Id="rId23" Type="http://schemas.openxmlformats.org/officeDocument/2006/relationships/hyperlink" Target="https://teachablemachine.withgoogle.com/" TargetMode="External"/><Relationship Id="rId10" Type="http://schemas.openxmlformats.org/officeDocument/2006/relationships/hyperlink" Target="https://arxiv.org/pdf/1607.06450" TargetMode="External"/><Relationship Id="rId19" Type="http://schemas.openxmlformats.org/officeDocument/2006/relationships/hyperlink" Target="https://www.sciencedirect.com/science/article/pii/S0031320319300950" TargetMode="External"/><Relationship Id="rId4" Type="http://schemas.openxmlformats.org/officeDocument/2006/relationships/hyperlink" Target="https://ezra.com/blog/why-is-early-detection-of-breast-cancer-important" TargetMode="External"/><Relationship Id="rId9" Type="http://schemas.openxmlformats.org/officeDocument/2006/relationships/hyperlink" Target="https://arxiv.org/pdf/1606.08415" TargetMode="External"/><Relationship Id="rId14" Type="http://schemas.openxmlformats.org/officeDocument/2006/relationships/hyperlink" Target="https://www.deeplearningbook.org/" TargetMode="External"/><Relationship Id="rId22" Type="http://schemas.openxmlformats.org/officeDocument/2006/relationships/hyperlink" Target="https://www.researchgate.net/publication/272274878_A_New_Database_for_Breast_Research_with_Infrared_Image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4C69-2D0F-678E-7EFD-936581E3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4" y="1065461"/>
            <a:ext cx="5806800" cy="756600"/>
          </a:xfrm>
        </p:spPr>
        <p:txBody>
          <a:bodyPr/>
          <a:lstStyle/>
          <a:p>
            <a:r>
              <a:rPr lang="en-US" dirty="0"/>
              <a:t>Dimitriana Georgiou</a:t>
            </a:r>
            <a:endParaRPr lang="en-C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1371-229B-5DF1-9A32-E158ED5B7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434" y="2359350"/>
            <a:ext cx="4864200" cy="424800"/>
          </a:xfrm>
        </p:spPr>
        <p:txBody>
          <a:bodyPr/>
          <a:lstStyle/>
          <a:p>
            <a:r>
              <a:rPr lang="en-US" b="1" dirty="0"/>
              <a:t>University of Cyprus – 27</a:t>
            </a:r>
            <a:r>
              <a:rPr lang="en-US" b="1" baseline="30000" dirty="0"/>
              <a:t>th</a:t>
            </a:r>
            <a:r>
              <a:rPr lang="en-US" b="1" dirty="0"/>
              <a:t> May 2025</a:t>
            </a:r>
            <a:endParaRPr lang="en-CY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624E7D-052D-750A-F919-976078786C99}"/>
              </a:ext>
            </a:extLst>
          </p:cNvPr>
          <p:cNvSpPr txBox="1">
            <a:spLocks/>
          </p:cNvSpPr>
          <p:nvPr/>
        </p:nvSpPr>
        <p:spPr>
          <a:xfrm>
            <a:off x="802434" y="3109039"/>
            <a:ext cx="48642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r>
              <a:rPr lang="en-US" dirty="0"/>
              <a:t>Thesis Supervisor: Dr. Chris Christodoulou</a:t>
            </a:r>
            <a:endParaRPr lang="en-CY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D5E57A-6B75-AB0C-A147-9D51C7300229}"/>
              </a:ext>
            </a:extLst>
          </p:cNvPr>
          <p:cNvSpPr txBox="1">
            <a:spLocks/>
          </p:cNvSpPr>
          <p:nvPr/>
        </p:nvSpPr>
        <p:spPr>
          <a:xfrm>
            <a:off x="802434" y="3377684"/>
            <a:ext cx="48642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r>
              <a:rPr lang="en-US" dirty="0"/>
              <a:t>Co-Supervisor: Marios Pafitis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661B71-0A9C-DC9C-A067-8407B505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31" y="833122"/>
            <a:ext cx="2594517" cy="259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A48032C1-9ABE-AC28-65CD-1B96C9A4DFFE}"/>
              </a:ext>
            </a:extLst>
          </p:cNvPr>
          <p:cNvSpPr txBox="1">
            <a:spLocks/>
          </p:cNvSpPr>
          <p:nvPr/>
        </p:nvSpPr>
        <p:spPr>
          <a:xfrm>
            <a:off x="802434" y="3696284"/>
            <a:ext cx="48642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r>
              <a:rPr lang="en-US" dirty="0"/>
              <a:t>Examiner : Dr. Costas Pattichis</a:t>
            </a:r>
          </a:p>
        </p:txBody>
      </p:sp>
      <p:pic>
        <p:nvPicPr>
          <p:cNvPr id="9" name="Picture 8" descr="A logo with trees and text&#10;&#10;AI-generated content may be incorrect.">
            <a:extLst>
              <a:ext uri="{FF2B5EF4-FFF2-40B4-BE49-F238E27FC236}">
                <a16:creationId xmlns:a16="http://schemas.microsoft.com/office/drawing/2014/main" id="{318E57B6-D243-249E-DDC8-4BEED82E5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60" y="3165322"/>
            <a:ext cx="2508958" cy="2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9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633;p37">
            <a:extLst>
              <a:ext uri="{FF2B5EF4-FFF2-40B4-BE49-F238E27FC236}">
                <a16:creationId xmlns:a16="http://schemas.microsoft.com/office/drawing/2014/main" id="{49A7186C-580C-170E-DC5C-A0BA267E9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956582"/>
              </p:ext>
            </p:extLst>
          </p:nvPr>
        </p:nvGraphicFramePr>
        <p:xfrm>
          <a:off x="6273309" y="1493716"/>
          <a:ext cx="2409774" cy="2407800"/>
        </p:xfrm>
        <a:graphic>
          <a:graphicData uri="http://schemas.openxmlformats.org/drawingml/2006/table">
            <a:tbl>
              <a:tblPr>
                <a:noFill/>
                <a:tableStyleId>{7F859DE8-8FF2-4821-8CBB-8642860E3E95}</a:tableStyleId>
              </a:tblPr>
              <a:tblGrid>
                <a:gridCol w="769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6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STEP 1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Divide Image Into Patches ( usually 16x16 or 32x32)</a:t>
                      </a:r>
                      <a:endParaRPr sz="10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STEP 2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dirty="0">
                          <a:latin typeface="Lexend Light" panose="020B0604020202020204" charset="0"/>
                        </a:rPr>
                        <a:t>Flatten, embed, and add positional info</a:t>
                      </a:r>
                      <a:endParaRPr sz="1000" dirty="0">
                        <a:solidFill>
                          <a:schemeClr val="dk1"/>
                        </a:solidFill>
                        <a:latin typeface="Lexend Light" panose="020B0604020202020204" charset="0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STEP 3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dirty="0">
                          <a:latin typeface="Lexend Light" panose="020B0604020202020204" charset="0"/>
                        </a:rPr>
                        <a:t>Use Transformer Encoder with Self-Attention</a:t>
                      </a:r>
                      <a:endParaRPr sz="1000" dirty="0">
                        <a:solidFill>
                          <a:schemeClr val="dk1"/>
                        </a:solidFill>
                        <a:latin typeface="Lexend Light" panose="020B0604020202020204" charset="0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STEP 4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dirty="0">
                          <a:latin typeface="Lexend Light" panose="020B0604020202020204" charset="0"/>
                        </a:rPr>
                        <a:t>[CLS] token encodes whole-image understanding</a:t>
                      </a:r>
                      <a:endParaRPr sz="1000" dirty="0">
                        <a:solidFill>
                          <a:schemeClr val="dk1"/>
                        </a:solidFill>
                        <a:latin typeface="Lexend Light" panose="020B0604020202020204" charset="0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A diagram of a transformer structure&#10;&#10;AI-generated content may be incorrect.">
            <a:extLst>
              <a:ext uri="{FF2B5EF4-FFF2-40B4-BE49-F238E27FC236}">
                <a16:creationId xmlns:a16="http://schemas.microsoft.com/office/drawing/2014/main" id="{0A0A6179-8630-01DC-9094-84CB60C3D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96"/>
          <a:stretch/>
        </p:blipFill>
        <p:spPr bwMode="auto">
          <a:xfrm>
            <a:off x="244381" y="1236151"/>
            <a:ext cx="5454077" cy="32500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20F464-0D5A-DDEA-2FCB-2F733BC50723}"/>
              </a:ext>
            </a:extLst>
          </p:cNvPr>
          <p:cNvSpPr txBox="1">
            <a:spLocks/>
          </p:cNvSpPr>
          <p:nvPr/>
        </p:nvSpPr>
        <p:spPr>
          <a:xfrm>
            <a:off x="335201" y="537635"/>
            <a:ext cx="5806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39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3600" dirty="0" err="1"/>
              <a:t>ViT</a:t>
            </a:r>
            <a:r>
              <a:rPr lang="en-US" sz="3600" dirty="0"/>
              <a:t> Architecture Diagram</a:t>
            </a:r>
            <a:endParaRPr lang="en-CY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B1B05-2A4F-13B3-592F-F2F4902E3DF6}"/>
              </a:ext>
            </a:extLst>
          </p:cNvPr>
          <p:cNvSpPr txBox="1"/>
          <p:nvPr/>
        </p:nvSpPr>
        <p:spPr>
          <a:xfrm>
            <a:off x="244381" y="4712508"/>
            <a:ext cx="4572000" cy="285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Y" sz="4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L. S. Garia and M. Hariharan, "Vision Transformers for Breast Cancer Classification from Thermal Images," in </a:t>
            </a:r>
            <a:r>
              <a:rPr lang="en-CY" sz="400" i="1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Robotics, Control and Computer Vision: Select Proceedings of </a:t>
            </a:r>
            <a:r>
              <a:rPr lang="en-CY" sz="400" i="1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ICRCCV</a:t>
            </a:r>
            <a:r>
              <a:rPr lang="en-CY" sz="400" i="1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2022</a:t>
            </a:r>
            <a:r>
              <a:rPr lang="en-CY" sz="4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H. Muthusamy, J. </a:t>
            </a:r>
            <a:r>
              <a:rPr lang="en-CY" sz="4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Botzheim</a:t>
            </a:r>
            <a:r>
              <a:rPr lang="en-CY" sz="4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and R. Nayak, Eds., Lecture Notes in Electrical Engineering, vol. 1009, Singapore: Springer, 2023, pp. 177–186. [Online]. Available: </a:t>
            </a:r>
            <a:r>
              <a:rPr lang="en-CY" sz="4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https://dokumen.pub/qdownload/robotics-control-and-computer-vision-select-proceedings-of-icrccv-2022-9819902355-9789819902354.html</a:t>
            </a:r>
            <a:endParaRPr lang="en-CY" sz="600" dirty="0">
              <a:effectLst/>
              <a:latin typeface="Lexend Light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F1B95-A47D-E8C2-B06A-9FD18D1BCB41}"/>
              </a:ext>
            </a:extLst>
          </p:cNvPr>
          <p:cNvSpPr txBox="1"/>
          <p:nvPr/>
        </p:nvSpPr>
        <p:spPr>
          <a:xfrm>
            <a:off x="244381" y="4545651"/>
            <a:ext cx="213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exend Light" panose="020B0604020202020204" charset="0"/>
              </a:rPr>
              <a:t>IMAGE SOURCE: </a:t>
            </a:r>
            <a:endParaRPr lang="en-CY" sz="1100" dirty="0">
              <a:latin typeface="Lexen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3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/>
          <p:cNvSpPr txBox="1">
            <a:spLocks noGrp="1"/>
          </p:cNvSpPr>
          <p:nvPr>
            <p:ph type="ctrTitle"/>
          </p:nvPr>
        </p:nvSpPr>
        <p:spPr>
          <a:xfrm>
            <a:off x="2037474" y="-527351"/>
            <a:ext cx="4847400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DINOv2</a:t>
            </a:r>
            <a:endParaRPr dirty="0"/>
          </a:p>
        </p:txBody>
      </p:sp>
      <p:sp>
        <p:nvSpPr>
          <p:cNvPr id="1668" name="Google Shape;1668;p39"/>
          <p:cNvSpPr txBox="1">
            <a:spLocks noGrp="1"/>
          </p:cNvSpPr>
          <p:nvPr>
            <p:ph type="subTitle" idx="1"/>
          </p:nvPr>
        </p:nvSpPr>
        <p:spPr>
          <a:xfrm>
            <a:off x="1068460" y="714510"/>
            <a:ext cx="7696847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DINOv2 is a self supervised learning framework built on the DINOv2 architecture.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dirty="0"/>
              <a:t>It learns from images, without using labels.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Student model learns to match a teacher model.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Learns semantically rich features through view consistency.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Combines global and local training objectives.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Produces robust, transferable features from large unlabelled datasets.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669" name="Google Shape;1669;p39"/>
          <p:cNvGrpSpPr/>
          <p:nvPr/>
        </p:nvGrpSpPr>
        <p:grpSpPr>
          <a:xfrm rot="14534089">
            <a:off x="7493223" y="-347297"/>
            <a:ext cx="2077552" cy="1558689"/>
            <a:chOff x="6401200" y="1260600"/>
            <a:chExt cx="1319750" cy="1046450"/>
          </a:xfrm>
        </p:grpSpPr>
        <p:sp>
          <p:nvSpPr>
            <p:cNvPr id="1670" name="Google Shape;1670;p39"/>
            <p:cNvSpPr/>
            <p:nvPr/>
          </p:nvSpPr>
          <p:spPr>
            <a:xfrm>
              <a:off x="6781225" y="1412450"/>
              <a:ext cx="939725" cy="894600"/>
            </a:xfrm>
            <a:custGeom>
              <a:avLst/>
              <a:gdLst/>
              <a:ahLst/>
              <a:cxnLst/>
              <a:rect l="l" t="t" r="r" b="b"/>
              <a:pathLst>
                <a:path w="37589" h="35784" extrusionOk="0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6401200" y="1313150"/>
              <a:ext cx="499825" cy="631150"/>
            </a:xfrm>
            <a:custGeom>
              <a:avLst/>
              <a:gdLst/>
              <a:ahLst/>
              <a:cxnLst/>
              <a:rect l="l" t="t" r="r" b="b"/>
              <a:pathLst>
                <a:path w="19993" h="25246" extrusionOk="0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6420675" y="1358500"/>
              <a:ext cx="105425" cy="80175"/>
            </a:xfrm>
            <a:custGeom>
              <a:avLst/>
              <a:gdLst/>
              <a:ahLst/>
              <a:cxnLst/>
              <a:rect l="l" t="t" r="r" b="b"/>
              <a:pathLst>
                <a:path w="4217" h="3207" extrusionOk="0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6578575" y="1297300"/>
              <a:ext cx="105500" cy="80175"/>
            </a:xfrm>
            <a:custGeom>
              <a:avLst/>
              <a:gdLst/>
              <a:ahLst/>
              <a:cxnLst/>
              <a:rect l="l" t="t" r="r" b="b"/>
              <a:pathLst>
                <a:path w="4220" h="3207" extrusionOk="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6535825" y="1693100"/>
              <a:ext cx="372875" cy="257975"/>
            </a:xfrm>
            <a:custGeom>
              <a:avLst/>
              <a:gdLst/>
              <a:ahLst/>
              <a:cxnLst/>
              <a:rect l="l" t="t" r="r" b="b"/>
              <a:pathLst>
                <a:path w="14915" h="10319" extrusionOk="0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6727800" y="1901050"/>
              <a:ext cx="76725" cy="98600"/>
            </a:xfrm>
            <a:custGeom>
              <a:avLst/>
              <a:gdLst/>
              <a:ahLst/>
              <a:cxnLst/>
              <a:rect l="l" t="t" r="r" b="b"/>
              <a:pathLst>
                <a:path w="3069" h="3944" extrusionOk="0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7032675" y="1260600"/>
              <a:ext cx="326150" cy="297100"/>
            </a:xfrm>
            <a:custGeom>
              <a:avLst/>
              <a:gdLst/>
              <a:ahLst/>
              <a:cxnLst/>
              <a:rect l="l" t="t" r="r" b="b"/>
              <a:pathLst>
                <a:path w="13046" h="11884" extrusionOk="0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7103175" y="1321725"/>
              <a:ext cx="185200" cy="174800"/>
            </a:xfrm>
            <a:custGeom>
              <a:avLst/>
              <a:gdLst/>
              <a:ahLst/>
              <a:cxnLst/>
              <a:rect l="l" t="t" r="r" b="b"/>
              <a:pathLst>
                <a:path w="7408" h="6992" extrusionOk="0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7118850" y="1311500"/>
              <a:ext cx="65150" cy="61200"/>
            </a:xfrm>
            <a:custGeom>
              <a:avLst/>
              <a:gdLst/>
              <a:ahLst/>
              <a:cxnLst/>
              <a:rect l="l" t="t" r="r" b="b"/>
              <a:pathLst>
                <a:path w="2606" h="2448" extrusionOk="0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-956800">
            <a:off x="322819" y="285072"/>
            <a:ext cx="681918" cy="622160"/>
            <a:chOff x="992725" y="1928675"/>
            <a:chExt cx="416550" cy="355925"/>
          </a:xfrm>
        </p:grpSpPr>
        <p:sp>
          <p:nvSpPr>
            <p:cNvPr id="1680" name="Google Shape;1680;p39"/>
            <p:cNvSpPr/>
            <p:nvPr/>
          </p:nvSpPr>
          <p:spPr>
            <a:xfrm>
              <a:off x="992725" y="2027025"/>
              <a:ext cx="272850" cy="257525"/>
            </a:xfrm>
            <a:custGeom>
              <a:avLst/>
              <a:gdLst/>
              <a:ahLst/>
              <a:cxnLst/>
              <a:rect l="l" t="t" r="r" b="b"/>
              <a:pathLst>
                <a:path w="10914" h="10301" extrusionOk="0">
                  <a:moveTo>
                    <a:pt x="5751" y="1"/>
                  </a:moveTo>
                  <a:lnTo>
                    <a:pt x="2028" y="3020"/>
                  </a:lnTo>
                  <a:cubicBezTo>
                    <a:pt x="271" y="4445"/>
                    <a:pt x="1" y="7025"/>
                    <a:pt x="1428" y="8783"/>
                  </a:cubicBezTo>
                  <a:cubicBezTo>
                    <a:pt x="2238" y="9782"/>
                    <a:pt x="3420" y="10300"/>
                    <a:pt x="4613" y="10300"/>
                  </a:cubicBezTo>
                  <a:cubicBezTo>
                    <a:pt x="5520" y="10300"/>
                    <a:pt x="6432" y="10001"/>
                    <a:pt x="7191" y="9385"/>
                  </a:cubicBezTo>
                  <a:lnTo>
                    <a:pt x="10914" y="6366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1136475" y="1928675"/>
              <a:ext cx="272800" cy="257525"/>
            </a:xfrm>
            <a:custGeom>
              <a:avLst/>
              <a:gdLst/>
              <a:ahLst/>
              <a:cxnLst/>
              <a:rect l="l" t="t" r="r" b="b"/>
              <a:pathLst>
                <a:path w="10912" h="10301" extrusionOk="0">
                  <a:moveTo>
                    <a:pt x="6300" y="1"/>
                  </a:moveTo>
                  <a:cubicBezTo>
                    <a:pt x="5393" y="1"/>
                    <a:pt x="4481" y="301"/>
                    <a:pt x="3721" y="917"/>
                  </a:cubicBezTo>
                  <a:lnTo>
                    <a:pt x="1" y="3935"/>
                  </a:lnTo>
                  <a:lnTo>
                    <a:pt x="5164" y="10300"/>
                  </a:lnTo>
                  <a:lnTo>
                    <a:pt x="8884" y="7283"/>
                  </a:lnTo>
                  <a:cubicBezTo>
                    <a:pt x="10642" y="5856"/>
                    <a:pt x="10912" y="3275"/>
                    <a:pt x="9486" y="1518"/>
                  </a:cubicBezTo>
                  <a:cubicBezTo>
                    <a:pt x="8676" y="519"/>
                    <a:pt x="7493" y="1"/>
                    <a:pt x="6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1038900" y="2078100"/>
              <a:ext cx="103075" cy="70725"/>
            </a:xfrm>
            <a:custGeom>
              <a:avLst/>
              <a:gdLst/>
              <a:ahLst/>
              <a:cxnLst/>
              <a:rect l="l" t="t" r="r" b="b"/>
              <a:pathLst>
                <a:path w="4123" h="2829" extrusionOk="0">
                  <a:moveTo>
                    <a:pt x="3644" y="0"/>
                  </a:moveTo>
                  <a:cubicBezTo>
                    <a:pt x="3233" y="0"/>
                    <a:pt x="2466" y="337"/>
                    <a:pt x="1684" y="891"/>
                  </a:cubicBezTo>
                  <a:cubicBezTo>
                    <a:pt x="660" y="1617"/>
                    <a:pt x="1" y="2442"/>
                    <a:pt x="210" y="2729"/>
                  </a:cubicBezTo>
                  <a:cubicBezTo>
                    <a:pt x="259" y="2797"/>
                    <a:pt x="352" y="2829"/>
                    <a:pt x="479" y="2829"/>
                  </a:cubicBezTo>
                  <a:cubicBezTo>
                    <a:pt x="890" y="2829"/>
                    <a:pt x="1657" y="2493"/>
                    <a:pt x="2439" y="1938"/>
                  </a:cubicBezTo>
                  <a:cubicBezTo>
                    <a:pt x="3463" y="1211"/>
                    <a:pt x="4122" y="388"/>
                    <a:pt x="3915" y="101"/>
                  </a:cubicBezTo>
                  <a:cubicBezTo>
                    <a:pt x="3866" y="33"/>
                    <a:pt x="3772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1012175" y="1944850"/>
              <a:ext cx="386075" cy="339750"/>
            </a:xfrm>
            <a:custGeom>
              <a:avLst/>
              <a:gdLst/>
              <a:ahLst/>
              <a:cxnLst/>
              <a:rect l="l" t="t" r="r" b="b"/>
              <a:pathLst>
                <a:path w="15443" h="13590" extrusionOk="0">
                  <a:moveTo>
                    <a:pt x="13480" y="0"/>
                  </a:moveTo>
                  <a:lnTo>
                    <a:pt x="13480" y="0"/>
                  </a:lnTo>
                  <a:cubicBezTo>
                    <a:pt x="14084" y="1606"/>
                    <a:pt x="13636" y="3487"/>
                    <a:pt x="12228" y="4627"/>
                  </a:cubicBezTo>
                  <a:lnTo>
                    <a:pt x="8507" y="7646"/>
                  </a:lnTo>
                  <a:lnTo>
                    <a:pt x="4785" y="10664"/>
                  </a:lnTo>
                  <a:cubicBezTo>
                    <a:pt x="4026" y="11279"/>
                    <a:pt x="3115" y="11577"/>
                    <a:pt x="2210" y="11577"/>
                  </a:cubicBezTo>
                  <a:cubicBezTo>
                    <a:pt x="1436" y="11577"/>
                    <a:pt x="666" y="11359"/>
                    <a:pt x="0" y="10934"/>
                  </a:cubicBezTo>
                  <a:lnTo>
                    <a:pt x="0" y="10934"/>
                  </a:lnTo>
                  <a:cubicBezTo>
                    <a:pt x="462" y="12167"/>
                    <a:pt x="1490" y="13102"/>
                    <a:pt x="2761" y="13448"/>
                  </a:cubicBezTo>
                  <a:cubicBezTo>
                    <a:pt x="3114" y="13543"/>
                    <a:pt x="3473" y="13590"/>
                    <a:pt x="3830" y="13590"/>
                  </a:cubicBezTo>
                  <a:cubicBezTo>
                    <a:pt x="4761" y="13590"/>
                    <a:pt x="5676" y="13273"/>
                    <a:pt x="6413" y="12672"/>
                  </a:cubicBezTo>
                  <a:lnTo>
                    <a:pt x="10136" y="9653"/>
                  </a:lnTo>
                  <a:lnTo>
                    <a:pt x="13856" y="6634"/>
                  </a:lnTo>
                  <a:cubicBezTo>
                    <a:pt x="14880" y="5805"/>
                    <a:pt x="15443" y="4536"/>
                    <a:pt x="15369" y="3221"/>
                  </a:cubicBezTo>
                  <a:cubicBezTo>
                    <a:pt x="15295" y="1906"/>
                    <a:pt x="14591" y="707"/>
                    <a:pt x="13480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1133500" y="2027450"/>
              <a:ext cx="136450" cy="165775"/>
            </a:xfrm>
            <a:custGeom>
              <a:avLst/>
              <a:gdLst/>
              <a:ahLst/>
              <a:cxnLst/>
              <a:rect l="l" t="t" r="r" b="b"/>
              <a:pathLst>
                <a:path w="5458" h="6631" extrusionOk="0">
                  <a:moveTo>
                    <a:pt x="293" y="1"/>
                  </a:moveTo>
                  <a:lnTo>
                    <a:pt x="0" y="238"/>
                  </a:lnTo>
                  <a:lnTo>
                    <a:pt x="5165" y="6630"/>
                  </a:lnTo>
                  <a:lnTo>
                    <a:pt x="5457" y="639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39"/>
          <p:cNvGrpSpPr/>
          <p:nvPr/>
        </p:nvGrpSpPr>
        <p:grpSpPr>
          <a:xfrm rot="-1977950">
            <a:off x="232862" y="1047928"/>
            <a:ext cx="324107" cy="762546"/>
            <a:chOff x="1411675" y="2134550"/>
            <a:chExt cx="183675" cy="340775"/>
          </a:xfrm>
        </p:grpSpPr>
        <p:sp>
          <p:nvSpPr>
            <p:cNvPr id="1686" name="Google Shape;1686;p39"/>
            <p:cNvSpPr/>
            <p:nvPr/>
          </p:nvSpPr>
          <p:spPr>
            <a:xfrm>
              <a:off x="1411675" y="2134550"/>
              <a:ext cx="170175" cy="178225"/>
            </a:xfrm>
            <a:custGeom>
              <a:avLst/>
              <a:gdLst/>
              <a:ahLst/>
              <a:cxnLst/>
              <a:rect l="l" t="t" r="r" b="b"/>
              <a:pathLst>
                <a:path w="6807" h="7129" extrusionOk="0">
                  <a:moveTo>
                    <a:pt x="3312" y="1"/>
                  </a:moveTo>
                  <a:cubicBezTo>
                    <a:pt x="3207" y="1"/>
                    <a:pt x="3102" y="6"/>
                    <a:pt x="2995" y="17"/>
                  </a:cubicBezTo>
                  <a:cubicBezTo>
                    <a:pt x="1264" y="190"/>
                    <a:pt x="0" y="1733"/>
                    <a:pt x="173" y="3464"/>
                  </a:cubicBezTo>
                  <a:lnTo>
                    <a:pt x="540" y="7129"/>
                  </a:lnTo>
                  <a:lnTo>
                    <a:pt x="6807" y="6502"/>
                  </a:lnTo>
                  <a:lnTo>
                    <a:pt x="6442" y="2838"/>
                  </a:lnTo>
                  <a:cubicBezTo>
                    <a:pt x="6280" y="1214"/>
                    <a:pt x="4911" y="1"/>
                    <a:pt x="3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1425175" y="2297075"/>
              <a:ext cx="170175" cy="178250"/>
            </a:xfrm>
            <a:custGeom>
              <a:avLst/>
              <a:gdLst/>
              <a:ahLst/>
              <a:cxnLst/>
              <a:rect l="l" t="t" r="r" b="b"/>
              <a:pathLst>
                <a:path w="6807" h="7130" extrusionOk="0">
                  <a:moveTo>
                    <a:pt x="6267" y="1"/>
                  </a:moveTo>
                  <a:lnTo>
                    <a:pt x="0" y="628"/>
                  </a:lnTo>
                  <a:lnTo>
                    <a:pt x="365" y="4291"/>
                  </a:lnTo>
                  <a:cubicBezTo>
                    <a:pt x="527" y="5916"/>
                    <a:pt x="1896" y="7129"/>
                    <a:pt x="3495" y="7129"/>
                  </a:cubicBezTo>
                  <a:cubicBezTo>
                    <a:pt x="3600" y="7129"/>
                    <a:pt x="3705" y="7124"/>
                    <a:pt x="3812" y="7113"/>
                  </a:cubicBezTo>
                  <a:cubicBezTo>
                    <a:pt x="5543" y="6940"/>
                    <a:pt x="6807" y="5397"/>
                    <a:pt x="6634" y="3666"/>
                  </a:cubicBezTo>
                  <a:lnTo>
                    <a:pt x="6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1516375" y="2180875"/>
              <a:ext cx="34850" cy="94475"/>
            </a:xfrm>
            <a:custGeom>
              <a:avLst/>
              <a:gdLst/>
              <a:ahLst/>
              <a:cxnLst/>
              <a:rect l="l" t="t" r="r" b="b"/>
              <a:pathLst>
                <a:path w="1394" h="3779" extrusionOk="0">
                  <a:moveTo>
                    <a:pt x="429" y="1"/>
                  </a:moveTo>
                  <a:cubicBezTo>
                    <a:pt x="421" y="1"/>
                    <a:pt x="412" y="2"/>
                    <a:pt x="403" y="3"/>
                  </a:cubicBezTo>
                  <a:cubicBezTo>
                    <a:pt x="109" y="51"/>
                    <a:pt x="0" y="934"/>
                    <a:pt x="162" y="1975"/>
                  </a:cubicBezTo>
                  <a:cubicBezTo>
                    <a:pt x="319" y="2989"/>
                    <a:pt x="673" y="3779"/>
                    <a:pt x="964" y="3779"/>
                  </a:cubicBezTo>
                  <a:cubicBezTo>
                    <a:pt x="972" y="3779"/>
                    <a:pt x="980" y="3778"/>
                    <a:pt x="989" y="3777"/>
                  </a:cubicBezTo>
                  <a:cubicBezTo>
                    <a:pt x="1283" y="3727"/>
                    <a:pt x="1393" y="2844"/>
                    <a:pt x="1232" y="1802"/>
                  </a:cubicBezTo>
                  <a:cubicBezTo>
                    <a:pt x="1075" y="790"/>
                    <a:pt x="721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1413425" y="2134575"/>
              <a:ext cx="131375" cy="340725"/>
            </a:xfrm>
            <a:custGeom>
              <a:avLst/>
              <a:gdLst/>
              <a:ahLst/>
              <a:cxnLst/>
              <a:rect l="l" t="t" r="r" b="b"/>
              <a:pathLst>
                <a:path w="5255" h="13629" extrusionOk="0">
                  <a:moveTo>
                    <a:pt x="3234" y="0"/>
                  </a:moveTo>
                  <a:cubicBezTo>
                    <a:pt x="2474" y="0"/>
                    <a:pt x="1730" y="277"/>
                    <a:pt x="1148" y="791"/>
                  </a:cubicBezTo>
                  <a:cubicBezTo>
                    <a:pt x="390" y="1462"/>
                    <a:pt x="1" y="2455"/>
                    <a:pt x="103" y="3463"/>
                  </a:cubicBezTo>
                  <a:lnTo>
                    <a:pt x="470" y="7128"/>
                  </a:lnTo>
                  <a:lnTo>
                    <a:pt x="835" y="10791"/>
                  </a:lnTo>
                  <a:cubicBezTo>
                    <a:pt x="934" y="11799"/>
                    <a:pt x="1513" y="12697"/>
                    <a:pt x="2389" y="13205"/>
                  </a:cubicBezTo>
                  <a:cubicBezTo>
                    <a:pt x="2876" y="13486"/>
                    <a:pt x="3420" y="13629"/>
                    <a:pt x="3967" y="13629"/>
                  </a:cubicBezTo>
                  <a:cubicBezTo>
                    <a:pt x="4405" y="13629"/>
                    <a:pt x="4844" y="13537"/>
                    <a:pt x="5255" y="13353"/>
                  </a:cubicBezTo>
                  <a:cubicBezTo>
                    <a:pt x="3932" y="13055"/>
                    <a:pt x="2948" y="11945"/>
                    <a:pt x="2813" y="10594"/>
                  </a:cubicBezTo>
                  <a:lnTo>
                    <a:pt x="2446" y="6930"/>
                  </a:lnTo>
                  <a:lnTo>
                    <a:pt x="2080" y="3265"/>
                  </a:lnTo>
                  <a:cubicBezTo>
                    <a:pt x="1947" y="1916"/>
                    <a:pt x="2691" y="631"/>
                    <a:pt x="3928" y="78"/>
                  </a:cubicBezTo>
                  <a:cubicBezTo>
                    <a:pt x="3698" y="26"/>
                    <a:pt x="3465" y="0"/>
                    <a:pt x="3234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1425125" y="2297075"/>
              <a:ext cx="156725" cy="15700"/>
            </a:xfrm>
            <a:custGeom>
              <a:avLst/>
              <a:gdLst/>
              <a:ahLst/>
              <a:cxnLst/>
              <a:rect l="l" t="t" r="r" b="b"/>
              <a:pathLst>
                <a:path w="6269" h="628" extrusionOk="0">
                  <a:moveTo>
                    <a:pt x="0" y="628"/>
                  </a:moveTo>
                  <a:lnTo>
                    <a:pt x="6269" y="1"/>
                  </a:lnTo>
                </a:path>
              </a:pathLst>
            </a:custGeom>
            <a:solidFill>
              <a:srgbClr val="ED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1424750" y="2292375"/>
              <a:ext cx="157625" cy="25075"/>
            </a:xfrm>
            <a:custGeom>
              <a:avLst/>
              <a:gdLst/>
              <a:ahLst/>
              <a:cxnLst/>
              <a:rect l="l" t="t" r="r" b="b"/>
              <a:pathLst>
                <a:path w="6305" h="1003" extrusionOk="0">
                  <a:moveTo>
                    <a:pt x="6269" y="1"/>
                  </a:moveTo>
                  <a:lnTo>
                    <a:pt x="0" y="628"/>
                  </a:lnTo>
                  <a:lnTo>
                    <a:pt x="38" y="1002"/>
                  </a:lnTo>
                  <a:lnTo>
                    <a:pt x="6305" y="373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05" name="Google Shape;1705;p39"/>
          <p:cNvCxnSpPr/>
          <p:nvPr/>
        </p:nvCxnSpPr>
        <p:spPr>
          <a:xfrm>
            <a:off x="2354874" y="715260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667;p39">
            <a:extLst>
              <a:ext uri="{FF2B5EF4-FFF2-40B4-BE49-F238E27FC236}">
                <a16:creationId xmlns:a16="http://schemas.microsoft.com/office/drawing/2014/main" id="{94B9ADB5-31A4-07C5-9AB6-3F200BA8990D}"/>
              </a:ext>
            </a:extLst>
          </p:cNvPr>
          <p:cNvSpPr txBox="1">
            <a:spLocks/>
          </p:cNvSpPr>
          <p:nvPr/>
        </p:nvSpPr>
        <p:spPr>
          <a:xfrm>
            <a:off x="1564945" y="2318344"/>
            <a:ext cx="6374416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39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/>
            <a:r>
              <a:rPr lang="en-GB" sz="2800" dirty="0"/>
              <a:t>Model Variant Used</a:t>
            </a:r>
          </a:p>
        </p:txBody>
      </p:sp>
      <p:cxnSp>
        <p:nvCxnSpPr>
          <p:cNvPr id="5" name="Google Shape;1705;p39">
            <a:extLst>
              <a:ext uri="{FF2B5EF4-FFF2-40B4-BE49-F238E27FC236}">
                <a16:creationId xmlns:a16="http://schemas.microsoft.com/office/drawing/2014/main" id="{0553D274-613E-A947-0391-D4F9573E7A65}"/>
              </a:ext>
            </a:extLst>
          </p:cNvPr>
          <p:cNvCxnSpPr/>
          <p:nvPr/>
        </p:nvCxnSpPr>
        <p:spPr>
          <a:xfrm>
            <a:off x="2354874" y="3011900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A52686-9D67-49A9-8DBD-ECB218120877}"/>
              </a:ext>
            </a:extLst>
          </p:cNvPr>
          <p:cNvSpPr txBox="1"/>
          <p:nvPr/>
        </p:nvSpPr>
        <p:spPr>
          <a:xfrm>
            <a:off x="1088274" y="3550968"/>
            <a:ext cx="716651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SzPct val="199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Lexend Light" panose="020B0604020202020204" charset="0"/>
              </a:rPr>
              <a:t>Used </a:t>
            </a:r>
            <a:r>
              <a:rPr lang="en-GB" dirty="0" err="1">
                <a:solidFill>
                  <a:schemeClr val="tx1"/>
                </a:solidFill>
                <a:latin typeface="Lexend Light" panose="020B0604020202020204" charset="0"/>
              </a:rPr>
              <a:t>ViT</a:t>
            </a:r>
            <a:r>
              <a:rPr lang="en-GB" dirty="0">
                <a:solidFill>
                  <a:schemeClr val="tx1"/>
                </a:solidFill>
                <a:latin typeface="Lexend Light" panose="020B0604020202020204" charset="0"/>
              </a:rPr>
              <a:t>-S/14 variant (21M parameters) trained on LVD-142M.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SzPct val="199000"/>
              <a:buFont typeface="Arial" panose="020B0604020202020204" pitchFamily="34" charset="0"/>
              <a:buChar char="•"/>
            </a:pPr>
            <a:r>
              <a:rPr lang="el-GR" sz="1600" dirty="0">
                <a:solidFill>
                  <a:schemeClr val="tx1"/>
                </a:solidFill>
                <a:latin typeface="Lexend Light" panose="020B0604020202020204" charset="0"/>
              </a:rPr>
              <a:t>Α</a:t>
            </a:r>
            <a:r>
              <a:rPr lang="en-GB" dirty="0" err="1">
                <a:solidFill>
                  <a:schemeClr val="tx1"/>
                </a:solidFill>
                <a:latin typeface="Lexend Light" panose="020B0604020202020204" charset="0"/>
              </a:rPr>
              <a:t>pplied</a:t>
            </a:r>
            <a:r>
              <a:rPr lang="en-GB" dirty="0">
                <a:solidFill>
                  <a:schemeClr val="tx1"/>
                </a:solidFill>
                <a:latin typeface="Lexend Light" panose="020B0604020202020204" charset="0"/>
              </a:rPr>
              <a:t> to thermal breast images using transfer learning.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SzPct val="199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Lexend Light" panose="020B0604020202020204" charset="0"/>
              </a:rPr>
              <a:t>Outputs frozen features → passed into custom Linear/</a:t>
            </a:r>
            <a:r>
              <a:rPr lang="en-GB" dirty="0" err="1">
                <a:solidFill>
                  <a:schemeClr val="tx1"/>
                </a:solidFill>
                <a:latin typeface="Lexend Light" panose="020B0604020202020204" charset="0"/>
              </a:rPr>
              <a:t>MLP</a:t>
            </a:r>
            <a:r>
              <a:rPr lang="en-GB" dirty="0">
                <a:solidFill>
                  <a:schemeClr val="tx1"/>
                </a:solidFill>
                <a:latin typeface="Lexend Light" panose="020B0604020202020204" charset="0"/>
              </a:rPr>
              <a:t> classifiers.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SzPct val="199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Lexend Light" panose="020B0604020202020204" charset="0"/>
              </a:rPr>
              <a:t>Enhanced with </a:t>
            </a:r>
            <a:r>
              <a:rPr lang="en-CY" dirty="0">
                <a:solidFill>
                  <a:schemeClr val="tx1"/>
                </a:solidFill>
                <a:effectLst/>
                <a:latin typeface="Lexend Light" panose="020B0604020202020204" charset="0"/>
                <a:ea typeface="Aptos" panose="020B0004020202020204" pitchFamily="34" charset="0"/>
              </a:rPr>
              <a:t>Neighbour Consistency Optimization</a:t>
            </a:r>
            <a:r>
              <a:rPr lang="en-GB" sz="1100" dirty="0">
                <a:solidFill>
                  <a:schemeClr val="tx1"/>
                </a:solidFill>
                <a:latin typeface="Lexend Light" panose="020B0604020202020204" charset="0"/>
              </a:rPr>
              <a:t> (Neco) </a:t>
            </a:r>
            <a:r>
              <a:rPr lang="en-GB" dirty="0">
                <a:solidFill>
                  <a:schemeClr val="tx1"/>
                </a:solidFill>
                <a:latin typeface="Lexend Light" panose="020B0604020202020204" charset="0"/>
              </a:rPr>
              <a:t>for better spatial consistency.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SzPct val="199000"/>
              <a:buFont typeface="Arial" panose="020B0604020202020204" pitchFamily="34" charset="0"/>
              <a:buChar char="•"/>
            </a:pPr>
            <a:endParaRPr lang="en" dirty="0">
              <a:latin typeface="Lexend Light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" grpId="0"/>
      <p:bldP spid="1668" grpId="0" build="p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44"/>
          <p:cNvSpPr txBox="1">
            <a:spLocks noGrp="1"/>
          </p:cNvSpPr>
          <p:nvPr>
            <p:ph type="title"/>
          </p:nvPr>
        </p:nvSpPr>
        <p:spPr>
          <a:xfrm>
            <a:off x="1012890" y="1633850"/>
            <a:ext cx="260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DMR-IR</a:t>
            </a:r>
            <a:endParaRPr sz="2800" dirty="0"/>
          </a:p>
        </p:txBody>
      </p:sp>
      <p:sp>
        <p:nvSpPr>
          <p:cNvPr id="1877" name="Google Shape;1877;p44"/>
          <p:cNvSpPr txBox="1">
            <a:spLocks noGrp="1"/>
          </p:cNvSpPr>
          <p:nvPr>
            <p:ph type="subTitle" idx="1"/>
          </p:nvPr>
        </p:nvSpPr>
        <p:spPr>
          <a:xfrm>
            <a:off x="3088478" y="2351405"/>
            <a:ext cx="26028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Both Filtered for Frontal Images Only.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NO</a:t>
            </a:r>
            <a:r>
              <a:rPr lang="en" dirty="0"/>
              <a:t> Duplicate Images.</a:t>
            </a:r>
            <a:endParaRPr dirty="0"/>
          </a:p>
        </p:txBody>
      </p:sp>
      <p:sp>
        <p:nvSpPr>
          <p:cNvPr id="1878" name="Google Shape;1878;p44"/>
          <p:cNvSpPr txBox="1">
            <a:spLocks noGrp="1"/>
          </p:cNvSpPr>
          <p:nvPr>
            <p:ph type="title" idx="2"/>
          </p:nvPr>
        </p:nvSpPr>
        <p:spPr>
          <a:xfrm>
            <a:off x="3270575" y="3508000"/>
            <a:ext cx="260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323</a:t>
            </a:r>
            <a:endParaRPr dirty="0"/>
          </a:p>
        </p:txBody>
      </p:sp>
      <p:sp>
        <p:nvSpPr>
          <p:cNvPr id="1879" name="Google Shape;1879;p44"/>
          <p:cNvSpPr txBox="1">
            <a:spLocks noGrp="1"/>
          </p:cNvSpPr>
          <p:nvPr>
            <p:ph type="subTitle" idx="3"/>
          </p:nvPr>
        </p:nvSpPr>
        <p:spPr>
          <a:xfrm>
            <a:off x="3181465" y="3241819"/>
            <a:ext cx="26028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Final Dataset Size</a:t>
            </a:r>
            <a:endParaRPr b="1" dirty="0"/>
          </a:p>
        </p:txBody>
      </p:sp>
      <p:sp>
        <p:nvSpPr>
          <p:cNvPr id="1880" name="Google Shape;1880;p44"/>
          <p:cNvSpPr txBox="1">
            <a:spLocks noGrp="1"/>
          </p:cNvSpPr>
          <p:nvPr>
            <p:ph type="title" idx="4"/>
          </p:nvPr>
        </p:nvSpPr>
        <p:spPr>
          <a:xfrm>
            <a:off x="5052062" y="1629602"/>
            <a:ext cx="260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TIBSDB</a:t>
            </a:r>
            <a:endParaRPr sz="2800" dirty="0"/>
          </a:p>
        </p:txBody>
      </p:sp>
      <p:sp>
        <p:nvSpPr>
          <p:cNvPr id="1882" name="Google Shape;1882;p44"/>
          <p:cNvSpPr txBox="1">
            <a:spLocks noGrp="1"/>
          </p:cNvSpPr>
          <p:nvPr>
            <p:ph type="title" idx="6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2"/>
                </a:highlight>
              </a:rPr>
              <a:t>Dataset- Combination of two public Datasets</a:t>
            </a:r>
            <a:endParaRPr dirty="0">
              <a:highlight>
                <a:schemeClr val="lt2"/>
              </a:highlight>
            </a:endParaRPr>
          </a:p>
        </p:txBody>
      </p:sp>
      <p:cxnSp>
        <p:nvCxnSpPr>
          <p:cNvPr id="1883" name="Google Shape;1883;p44"/>
          <p:cNvCxnSpPr/>
          <p:nvPr/>
        </p:nvCxnSpPr>
        <p:spPr>
          <a:xfrm>
            <a:off x="1919550" y="159532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009882-4418-4A7F-DB40-BC0FD13799EF}"/>
              </a:ext>
            </a:extLst>
          </p:cNvPr>
          <p:cNvCxnSpPr/>
          <p:nvPr/>
        </p:nvCxnSpPr>
        <p:spPr>
          <a:xfrm flipH="1">
            <a:off x="3139440" y="3954780"/>
            <a:ext cx="952500" cy="54102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EDFFA7-7DCC-041B-499C-0C8F5767DDAE}"/>
              </a:ext>
            </a:extLst>
          </p:cNvPr>
          <p:cNvCxnSpPr/>
          <p:nvPr/>
        </p:nvCxnSpPr>
        <p:spPr>
          <a:xfrm>
            <a:off x="5052062" y="3915490"/>
            <a:ext cx="944880" cy="61960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877;p44">
            <a:extLst>
              <a:ext uri="{FF2B5EF4-FFF2-40B4-BE49-F238E27FC236}">
                <a16:creationId xmlns:a16="http://schemas.microsoft.com/office/drawing/2014/main" id="{C82DCA0F-6613-3B80-2412-73687BE0D0B5}"/>
              </a:ext>
            </a:extLst>
          </p:cNvPr>
          <p:cNvSpPr txBox="1">
            <a:spLocks/>
          </p:cNvSpPr>
          <p:nvPr/>
        </p:nvSpPr>
        <p:spPr>
          <a:xfrm>
            <a:off x="1969175" y="4483800"/>
            <a:ext cx="26028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GB" dirty="0"/>
              <a:t>252 HEALTHY</a:t>
            </a:r>
          </a:p>
        </p:txBody>
      </p:sp>
      <p:sp>
        <p:nvSpPr>
          <p:cNvPr id="10" name="Google Shape;1877;p44">
            <a:extLst>
              <a:ext uri="{FF2B5EF4-FFF2-40B4-BE49-F238E27FC236}">
                <a16:creationId xmlns:a16="http://schemas.microsoft.com/office/drawing/2014/main" id="{C1A38D28-FD2A-B6E2-CC7B-95E0410D7BA5}"/>
              </a:ext>
            </a:extLst>
          </p:cNvPr>
          <p:cNvSpPr txBox="1">
            <a:spLocks/>
          </p:cNvSpPr>
          <p:nvPr/>
        </p:nvSpPr>
        <p:spPr>
          <a:xfrm>
            <a:off x="4621650" y="4495800"/>
            <a:ext cx="26028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GB" dirty="0"/>
              <a:t>71 UNHEALTHY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02EB00-1CA7-2B49-EF4A-5555CC35E8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65" y="2241642"/>
            <a:ext cx="1641475" cy="123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F5F67E-0003-AF34-CC74-B09385D36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013" y="2194965"/>
            <a:ext cx="1810667" cy="13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D8766F-B256-613C-259C-42DBAFEA9787}"/>
              </a:ext>
            </a:extLst>
          </p:cNvPr>
          <p:cNvSpPr txBox="1"/>
          <p:nvPr/>
        </p:nvSpPr>
        <p:spPr>
          <a:xfrm>
            <a:off x="1798320" y="3427511"/>
            <a:ext cx="114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xend Light" panose="020B0604020202020204" charset="0"/>
              </a:rPr>
              <a:t>HEALTHY</a:t>
            </a:r>
            <a:endParaRPr lang="en-CY" dirty="0">
              <a:latin typeface="Lexend Light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3FBD96-62F1-21A6-9EED-EED836AB2FF5}"/>
              </a:ext>
            </a:extLst>
          </p:cNvPr>
          <p:cNvSpPr txBox="1"/>
          <p:nvPr/>
        </p:nvSpPr>
        <p:spPr>
          <a:xfrm>
            <a:off x="6004510" y="3500380"/>
            <a:ext cx="114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xend Light" panose="020B0604020202020204" charset="0"/>
              </a:rPr>
              <a:t>HEALTHY</a:t>
            </a:r>
            <a:endParaRPr lang="en-CY" dirty="0">
              <a:latin typeface="Lexend Light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8" grpId="0"/>
      <p:bldP spid="1879" grpId="0" build="p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</a:t>
            </a:r>
            <a:r>
              <a:rPr lang="en" dirty="0">
                <a:highlight>
                  <a:schemeClr val="lt2"/>
                </a:highlight>
              </a:rPr>
              <a:t>Imbalance</a:t>
            </a:r>
            <a:endParaRPr dirty="0">
              <a:highlight>
                <a:schemeClr val="lt2"/>
              </a:highlight>
            </a:endParaRPr>
          </a:p>
        </p:txBody>
      </p:sp>
      <p:cxnSp>
        <p:nvCxnSpPr>
          <p:cNvPr id="1889" name="Google Shape;1889;p45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3" name="Google Shape;1893;p45"/>
          <p:cNvSpPr txBox="1"/>
          <p:nvPr/>
        </p:nvSpPr>
        <p:spPr>
          <a:xfrm flipH="1">
            <a:off x="4798022" y="1606844"/>
            <a:ext cx="19338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Healthy Images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4" name="Google Shape;1894;p45"/>
          <p:cNvSpPr txBox="1"/>
          <p:nvPr/>
        </p:nvSpPr>
        <p:spPr>
          <a:xfrm flipH="1">
            <a:off x="4798022" y="3087646"/>
            <a:ext cx="19338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Unhealthy Images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5" name="Google Shape;1895;p45"/>
          <p:cNvSpPr txBox="1"/>
          <p:nvPr/>
        </p:nvSpPr>
        <p:spPr>
          <a:xfrm flipH="1">
            <a:off x="4798022" y="3264189"/>
            <a:ext cx="193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Minority (22%) of the Images are Sick/Unhealthy</a:t>
            </a:r>
            <a:endParaRPr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96" name="Google Shape;1896;p45"/>
          <p:cNvSpPr txBox="1"/>
          <p:nvPr/>
        </p:nvSpPr>
        <p:spPr>
          <a:xfrm flipH="1">
            <a:off x="4798022" y="1813027"/>
            <a:ext cx="193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Majority (78%) of the Images are Healthy</a:t>
            </a:r>
            <a:endParaRPr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97" name="Google Shape;1897;p45"/>
          <p:cNvSpPr/>
          <p:nvPr/>
        </p:nvSpPr>
        <p:spPr>
          <a:xfrm>
            <a:off x="3878913" y="1350919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8" name="Google Shape;1898;p45"/>
          <p:cNvSpPr/>
          <p:nvPr/>
        </p:nvSpPr>
        <p:spPr>
          <a:xfrm>
            <a:off x="3896818" y="2820563"/>
            <a:ext cx="788400" cy="78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45"/>
          <p:cNvGrpSpPr/>
          <p:nvPr/>
        </p:nvGrpSpPr>
        <p:grpSpPr>
          <a:xfrm>
            <a:off x="4054652" y="1499959"/>
            <a:ext cx="451999" cy="490319"/>
            <a:chOff x="4605325" y="3459175"/>
            <a:chExt cx="445275" cy="483025"/>
          </a:xfrm>
        </p:grpSpPr>
        <p:sp>
          <p:nvSpPr>
            <p:cNvPr id="1900" name="Google Shape;1900;p45"/>
            <p:cNvSpPr/>
            <p:nvPr/>
          </p:nvSpPr>
          <p:spPr>
            <a:xfrm>
              <a:off x="4780625" y="3534250"/>
              <a:ext cx="60800" cy="86875"/>
            </a:xfrm>
            <a:custGeom>
              <a:avLst/>
              <a:gdLst/>
              <a:ahLst/>
              <a:cxnLst/>
              <a:rect l="l" t="t" r="r" b="b"/>
              <a:pathLst>
                <a:path w="2432" h="3475" extrusionOk="0">
                  <a:moveTo>
                    <a:pt x="431" y="0"/>
                  </a:moveTo>
                  <a:cubicBezTo>
                    <a:pt x="366" y="0"/>
                    <a:pt x="301" y="17"/>
                    <a:pt x="242" y="51"/>
                  </a:cubicBezTo>
                  <a:cubicBezTo>
                    <a:pt x="61" y="156"/>
                    <a:pt x="0" y="386"/>
                    <a:pt x="105" y="566"/>
                  </a:cubicBezTo>
                  <a:lnTo>
                    <a:pt x="1677" y="3291"/>
                  </a:lnTo>
                  <a:cubicBezTo>
                    <a:pt x="1747" y="3409"/>
                    <a:pt x="1873" y="3475"/>
                    <a:pt x="2002" y="3475"/>
                  </a:cubicBezTo>
                  <a:cubicBezTo>
                    <a:pt x="2066" y="3475"/>
                    <a:pt x="2131" y="3459"/>
                    <a:pt x="2190" y="3425"/>
                  </a:cubicBezTo>
                  <a:cubicBezTo>
                    <a:pt x="2369" y="3320"/>
                    <a:pt x="2432" y="3092"/>
                    <a:pt x="2331" y="2913"/>
                  </a:cubicBezTo>
                  <a:lnTo>
                    <a:pt x="2329" y="2913"/>
                  </a:lnTo>
                  <a:lnTo>
                    <a:pt x="757" y="189"/>
                  </a:lnTo>
                  <a:cubicBezTo>
                    <a:pt x="687" y="68"/>
                    <a:pt x="561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4838175" y="3633375"/>
              <a:ext cx="19900" cy="18900"/>
            </a:xfrm>
            <a:custGeom>
              <a:avLst/>
              <a:gdLst/>
              <a:ahLst/>
              <a:cxnLst/>
              <a:rect l="l" t="t" r="r" b="b"/>
              <a:pathLst>
                <a:path w="796" h="756" extrusionOk="0">
                  <a:moveTo>
                    <a:pt x="417" y="1"/>
                  </a:moveTo>
                  <a:cubicBezTo>
                    <a:pt x="344" y="1"/>
                    <a:pt x="272" y="21"/>
                    <a:pt x="208" y="64"/>
                  </a:cubicBezTo>
                  <a:cubicBezTo>
                    <a:pt x="59" y="163"/>
                    <a:pt x="1" y="355"/>
                    <a:pt x="69" y="522"/>
                  </a:cubicBezTo>
                  <a:cubicBezTo>
                    <a:pt x="128" y="664"/>
                    <a:pt x="267" y="755"/>
                    <a:pt x="416" y="755"/>
                  </a:cubicBezTo>
                  <a:cubicBezTo>
                    <a:pt x="441" y="755"/>
                    <a:pt x="466" y="753"/>
                    <a:pt x="491" y="747"/>
                  </a:cubicBezTo>
                  <a:cubicBezTo>
                    <a:pt x="668" y="713"/>
                    <a:pt x="795" y="559"/>
                    <a:pt x="795" y="378"/>
                  </a:cubicBezTo>
                  <a:cubicBezTo>
                    <a:pt x="795" y="277"/>
                    <a:pt x="755" y="181"/>
                    <a:pt x="684" y="112"/>
                  </a:cubicBezTo>
                  <a:cubicBezTo>
                    <a:pt x="611" y="39"/>
                    <a:pt x="514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4605325" y="3459175"/>
              <a:ext cx="445275" cy="483025"/>
            </a:xfrm>
            <a:custGeom>
              <a:avLst/>
              <a:gdLst/>
              <a:ahLst/>
              <a:cxnLst/>
              <a:rect l="l" t="t" r="r" b="b"/>
              <a:pathLst>
                <a:path w="17811" h="19321" extrusionOk="0">
                  <a:moveTo>
                    <a:pt x="6453" y="757"/>
                  </a:moveTo>
                  <a:cubicBezTo>
                    <a:pt x="6469" y="757"/>
                    <a:pt x="6488" y="758"/>
                    <a:pt x="6506" y="763"/>
                  </a:cubicBezTo>
                  <a:cubicBezTo>
                    <a:pt x="6557" y="777"/>
                    <a:pt x="6602" y="811"/>
                    <a:pt x="6630" y="858"/>
                  </a:cubicBezTo>
                  <a:lnTo>
                    <a:pt x="6928" y="1376"/>
                  </a:lnTo>
                  <a:lnTo>
                    <a:pt x="5311" y="2309"/>
                  </a:lnTo>
                  <a:lnTo>
                    <a:pt x="5013" y="1793"/>
                  </a:lnTo>
                  <a:cubicBezTo>
                    <a:pt x="4956" y="1694"/>
                    <a:pt x="4990" y="1569"/>
                    <a:pt x="5087" y="1513"/>
                  </a:cubicBezTo>
                  <a:lnTo>
                    <a:pt x="6350" y="783"/>
                  </a:lnTo>
                  <a:cubicBezTo>
                    <a:pt x="6382" y="765"/>
                    <a:pt x="6416" y="757"/>
                    <a:pt x="6453" y="757"/>
                  </a:cubicBezTo>
                  <a:close/>
                  <a:moveTo>
                    <a:pt x="7620" y="1904"/>
                  </a:moveTo>
                  <a:cubicBezTo>
                    <a:pt x="7755" y="1904"/>
                    <a:pt x="7880" y="1977"/>
                    <a:pt x="7947" y="2093"/>
                  </a:cubicBezTo>
                  <a:lnTo>
                    <a:pt x="11125" y="7599"/>
                  </a:lnTo>
                  <a:cubicBezTo>
                    <a:pt x="11230" y="7780"/>
                    <a:pt x="11169" y="8010"/>
                    <a:pt x="10988" y="8114"/>
                  </a:cubicBezTo>
                  <a:lnTo>
                    <a:pt x="9116" y="9195"/>
                  </a:lnTo>
                  <a:cubicBezTo>
                    <a:pt x="9057" y="9230"/>
                    <a:pt x="8991" y="9246"/>
                    <a:pt x="8927" y="9246"/>
                  </a:cubicBezTo>
                  <a:cubicBezTo>
                    <a:pt x="8797" y="9246"/>
                    <a:pt x="8670" y="9178"/>
                    <a:pt x="8601" y="9056"/>
                  </a:cubicBezTo>
                  <a:lnTo>
                    <a:pt x="5799" y="4205"/>
                  </a:lnTo>
                  <a:lnTo>
                    <a:pt x="5638" y="3927"/>
                  </a:lnTo>
                  <a:lnTo>
                    <a:pt x="5423" y="3551"/>
                  </a:lnTo>
                  <a:cubicBezTo>
                    <a:pt x="5319" y="3370"/>
                    <a:pt x="5380" y="3140"/>
                    <a:pt x="5561" y="3036"/>
                  </a:cubicBezTo>
                  <a:lnTo>
                    <a:pt x="5602" y="3013"/>
                  </a:lnTo>
                  <a:lnTo>
                    <a:pt x="7433" y="1955"/>
                  </a:lnTo>
                  <a:cubicBezTo>
                    <a:pt x="7489" y="1922"/>
                    <a:pt x="7553" y="1904"/>
                    <a:pt x="7620" y="1904"/>
                  </a:cubicBezTo>
                  <a:close/>
                  <a:moveTo>
                    <a:pt x="11011" y="8972"/>
                  </a:moveTo>
                  <a:lnTo>
                    <a:pt x="11682" y="10135"/>
                  </a:lnTo>
                  <a:lnTo>
                    <a:pt x="10520" y="10806"/>
                  </a:lnTo>
                  <a:lnTo>
                    <a:pt x="9848" y="9642"/>
                  </a:lnTo>
                  <a:lnTo>
                    <a:pt x="11011" y="8972"/>
                  </a:lnTo>
                  <a:close/>
                  <a:moveTo>
                    <a:pt x="17056" y="13585"/>
                  </a:moveTo>
                  <a:lnTo>
                    <a:pt x="17056" y="14340"/>
                  </a:lnTo>
                  <a:lnTo>
                    <a:pt x="9058" y="14340"/>
                  </a:lnTo>
                  <a:lnTo>
                    <a:pt x="9058" y="13585"/>
                  </a:lnTo>
                  <a:close/>
                  <a:moveTo>
                    <a:pt x="4564" y="3576"/>
                  </a:moveTo>
                  <a:lnTo>
                    <a:pt x="4943" y="4231"/>
                  </a:lnTo>
                  <a:cubicBezTo>
                    <a:pt x="2839" y="5342"/>
                    <a:pt x="1518" y="7523"/>
                    <a:pt x="1510" y="9902"/>
                  </a:cubicBezTo>
                  <a:cubicBezTo>
                    <a:pt x="1510" y="13431"/>
                    <a:pt x="4382" y="16303"/>
                    <a:pt x="7911" y="16303"/>
                  </a:cubicBezTo>
                  <a:cubicBezTo>
                    <a:pt x="7919" y="16303"/>
                    <a:pt x="7927" y="16303"/>
                    <a:pt x="7934" y="16303"/>
                  </a:cubicBezTo>
                  <a:cubicBezTo>
                    <a:pt x="9272" y="16303"/>
                    <a:pt x="10576" y="15879"/>
                    <a:pt x="11658" y="15094"/>
                  </a:cubicBezTo>
                  <a:lnTo>
                    <a:pt x="12839" y="15094"/>
                  </a:lnTo>
                  <a:cubicBezTo>
                    <a:pt x="11513" y="16354"/>
                    <a:pt x="9755" y="17057"/>
                    <a:pt x="7926" y="17057"/>
                  </a:cubicBezTo>
                  <a:cubicBezTo>
                    <a:pt x="7921" y="17057"/>
                    <a:pt x="7917" y="17057"/>
                    <a:pt x="7913" y="17057"/>
                  </a:cubicBezTo>
                  <a:lnTo>
                    <a:pt x="7911" y="17057"/>
                  </a:lnTo>
                  <a:cubicBezTo>
                    <a:pt x="3967" y="17057"/>
                    <a:pt x="755" y="13848"/>
                    <a:pt x="755" y="9902"/>
                  </a:cubicBezTo>
                  <a:cubicBezTo>
                    <a:pt x="755" y="7250"/>
                    <a:pt x="2220" y="4815"/>
                    <a:pt x="4564" y="3576"/>
                  </a:cubicBezTo>
                  <a:close/>
                  <a:moveTo>
                    <a:pt x="6451" y="1"/>
                  </a:moveTo>
                  <a:cubicBezTo>
                    <a:pt x="6288" y="1"/>
                    <a:pt x="6124" y="42"/>
                    <a:pt x="5973" y="129"/>
                  </a:cubicBezTo>
                  <a:lnTo>
                    <a:pt x="4710" y="859"/>
                  </a:lnTo>
                  <a:cubicBezTo>
                    <a:pt x="4251" y="1124"/>
                    <a:pt x="4094" y="1710"/>
                    <a:pt x="4357" y="2169"/>
                  </a:cubicBezTo>
                  <a:lnTo>
                    <a:pt x="4658" y="2692"/>
                  </a:lnTo>
                  <a:cubicBezTo>
                    <a:pt x="4650" y="2695"/>
                    <a:pt x="4640" y="2698"/>
                    <a:pt x="4632" y="2702"/>
                  </a:cubicBezTo>
                  <a:cubicBezTo>
                    <a:pt x="1810" y="3986"/>
                    <a:pt x="1" y="6802"/>
                    <a:pt x="1" y="9902"/>
                  </a:cubicBezTo>
                  <a:cubicBezTo>
                    <a:pt x="1" y="14263"/>
                    <a:pt x="3549" y="17812"/>
                    <a:pt x="7911" y="17812"/>
                  </a:cubicBezTo>
                  <a:cubicBezTo>
                    <a:pt x="7915" y="17812"/>
                    <a:pt x="7919" y="17812"/>
                    <a:pt x="7922" y="17812"/>
                  </a:cubicBezTo>
                  <a:cubicBezTo>
                    <a:pt x="10207" y="17812"/>
                    <a:pt x="12381" y="16821"/>
                    <a:pt x="13878" y="15093"/>
                  </a:cubicBezTo>
                  <a:lnTo>
                    <a:pt x="15048" y="15093"/>
                  </a:lnTo>
                  <a:cubicBezTo>
                    <a:pt x="15214" y="16126"/>
                    <a:pt x="16023" y="16937"/>
                    <a:pt x="17055" y="17102"/>
                  </a:cubicBezTo>
                  <a:lnTo>
                    <a:pt x="17055" y="18565"/>
                  </a:lnTo>
                  <a:lnTo>
                    <a:pt x="13057" y="18565"/>
                  </a:lnTo>
                  <a:cubicBezTo>
                    <a:pt x="12849" y="18565"/>
                    <a:pt x="12680" y="18734"/>
                    <a:pt x="12680" y="18943"/>
                  </a:cubicBezTo>
                  <a:cubicBezTo>
                    <a:pt x="12680" y="19151"/>
                    <a:pt x="12849" y="19320"/>
                    <a:pt x="13057" y="19320"/>
                  </a:cubicBezTo>
                  <a:lnTo>
                    <a:pt x="17434" y="19320"/>
                  </a:lnTo>
                  <a:cubicBezTo>
                    <a:pt x="17642" y="19320"/>
                    <a:pt x="17811" y="19151"/>
                    <a:pt x="17811" y="18943"/>
                  </a:cubicBezTo>
                  <a:lnTo>
                    <a:pt x="17811" y="16755"/>
                  </a:lnTo>
                  <a:cubicBezTo>
                    <a:pt x="17811" y="16546"/>
                    <a:pt x="17642" y="16377"/>
                    <a:pt x="17434" y="16377"/>
                  </a:cubicBezTo>
                  <a:cubicBezTo>
                    <a:pt x="16664" y="16375"/>
                    <a:pt x="15994" y="15844"/>
                    <a:pt x="15818" y="15094"/>
                  </a:cubicBezTo>
                  <a:lnTo>
                    <a:pt x="17434" y="15094"/>
                  </a:lnTo>
                  <a:cubicBezTo>
                    <a:pt x="17642" y="15094"/>
                    <a:pt x="17811" y="14924"/>
                    <a:pt x="17811" y="14717"/>
                  </a:cubicBezTo>
                  <a:lnTo>
                    <a:pt x="17811" y="13206"/>
                  </a:lnTo>
                  <a:cubicBezTo>
                    <a:pt x="17811" y="12997"/>
                    <a:pt x="17642" y="12828"/>
                    <a:pt x="17434" y="12828"/>
                  </a:cubicBezTo>
                  <a:lnTo>
                    <a:pt x="8681" y="12828"/>
                  </a:lnTo>
                  <a:cubicBezTo>
                    <a:pt x="8472" y="12828"/>
                    <a:pt x="8303" y="12997"/>
                    <a:pt x="8303" y="13206"/>
                  </a:cubicBezTo>
                  <a:lnTo>
                    <a:pt x="8303" y="14717"/>
                  </a:lnTo>
                  <a:cubicBezTo>
                    <a:pt x="8303" y="14924"/>
                    <a:pt x="8472" y="15094"/>
                    <a:pt x="8681" y="15094"/>
                  </a:cubicBezTo>
                  <a:lnTo>
                    <a:pt x="10141" y="15094"/>
                  </a:lnTo>
                  <a:cubicBezTo>
                    <a:pt x="9441" y="15394"/>
                    <a:pt x="8685" y="15550"/>
                    <a:pt x="7923" y="15550"/>
                  </a:cubicBezTo>
                  <a:cubicBezTo>
                    <a:pt x="7919" y="15550"/>
                    <a:pt x="7915" y="15550"/>
                    <a:pt x="7911" y="15550"/>
                  </a:cubicBezTo>
                  <a:cubicBezTo>
                    <a:pt x="4798" y="15550"/>
                    <a:pt x="2265" y="13015"/>
                    <a:pt x="2265" y="9902"/>
                  </a:cubicBezTo>
                  <a:cubicBezTo>
                    <a:pt x="2267" y="7791"/>
                    <a:pt x="3445" y="5857"/>
                    <a:pt x="5321" y="4885"/>
                  </a:cubicBezTo>
                  <a:lnTo>
                    <a:pt x="7947" y="9433"/>
                  </a:lnTo>
                  <a:cubicBezTo>
                    <a:pt x="8149" y="9784"/>
                    <a:pt x="8523" y="10000"/>
                    <a:pt x="8929" y="10000"/>
                  </a:cubicBezTo>
                  <a:cubicBezTo>
                    <a:pt x="9008" y="10000"/>
                    <a:pt x="9088" y="9991"/>
                    <a:pt x="9166" y="9973"/>
                  </a:cubicBezTo>
                  <a:lnTo>
                    <a:pt x="9866" y="11185"/>
                  </a:lnTo>
                  <a:cubicBezTo>
                    <a:pt x="9965" y="11359"/>
                    <a:pt x="10129" y="11484"/>
                    <a:pt x="10323" y="11536"/>
                  </a:cubicBezTo>
                  <a:cubicBezTo>
                    <a:pt x="10387" y="11552"/>
                    <a:pt x="10453" y="11562"/>
                    <a:pt x="10520" y="11562"/>
                  </a:cubicBezTo>
                  <a:cubicBezTo>
                    <a:pt x="10652" y="11562"/>
                    <a:pt x="10781" y="11527"/>
                    <a:pt x="10897" y="11461"/>
                  </a:cubicBezTo>
                  <a:lnTo>
                    <a:pt x="12059" y="10789"/>
                  </a:lnTo>
                  <a:cubicBezTo>
                    <a:pt x="12420" y="10581"/>
                    <a:pt x="12544" y="10119"/>
                    <a:pt x="12335" y="9758"/>
                  </a:cubicBezTo>
                  <a:lnTo>
                    <a:pt x="11637" y="8548"/>
                  </a:lnTo>
                  <a:cubicBezTo>
                    <a:pt x="11968" y="8184"/>
                    <a:pt x="12024" y="7647"/>
                    <a:pt x="11779" y="7220"/>
                  </a:cubicBezTo>
                  <a:lnTo>
                    <a:pt x="8601" y="1715"/>
                  </a:lnTo>
                  <a:cubicBezTo>
                    <a:pt x="8451" y="1455"/>
                    <a:pt x="8204" y="1265"/>
                    <a:pt x="7914" y="1189"/>
                  </a:cubicBezTo>
                  <a:cubicBezTo>
                    <a:pt x="7833" y="1167"/>
                    <a:pt x="7752" y="1154"/>
                    <a:pt x="7669" y="1151"/>
                  </a:cubicBezTo>
                  <a:lnTo>
                    <a:pt x="7282" y="482"/>
                  </a:lnTo>
                  <a:cubicBezTo>
                    <a:pt x="7105" y="173"/>
                    <a:pt x="6783" y="1"/>
                    <a:pt x="6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4878325" y="3923300"/>
              <a:ext cx="19875" cy="18875"/>
            </a:xfrm>
            <a:custGeom>
              <a:avLst/>
              <a:gdLst/>
              <a:ahLst/>
              <a:cxnLst/>
              <a:rect l="l" t="t" r="r" b="b"/>
              <a:pathLst>
                <a:path w="795" h="755" extrusionOk="0">
                  <a:moveTo>
                    <a:pt x="417" y="0"/>
                  </a:moveTo>
                  <a:cubicBezTo>
                    <a:pt x="345" y="0"/>
                    <a:pt x="272" y="21"/>
                    <a:pt x="209" y="63"/>
                  </a:cubicBezTo>
                  <a:cubicBezTo>
                    <a:pt x="58" y="164"/>
                    <a:pt x="0" y="355"/>
                    <a:pt x="70" y="522"/>
                  </a:cubicBezTo>
                  <a:cubicBezTo>
                    <a:pt x="128" y="664"/>
                    <a:pt x="268" y="754"/>
                    <a:pt x="418" y="754"/>
                  </a:cubicBezTo>
                  <a:cubicBezTo>
                    <a:pt x="443" y="754"/>
                    <a:pt x="467" y="752"/>
                    <a:pt x="492" y="747"/>
                  </a:cubicBezTo>
                  <a:cubicBezTo>
                    <a:pt x="667" y="712"/>
                    <a:pt x="795" y="558"/>
                    <a:pt x="795" y="378"/>
                  </a:cubicBezTo>
                  <a:cubicBezTo>
                    <a:pt x="795" y="277"/>
                    <a:pt x="755" y="181"/>
                    <a:pt x="684" y="111"/>
                  </a:cubicBezTo>
                  <a:cubicBezTo>
                    <a:pt x="612" y="38"/>
                    <a:pt x="515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4654400" y="3873850"/>
              <a:ext cx="197175" cy="68350"/>
            </a:xfrm>
            <a:custGeom>
              <a:avLst/>
              <a:gdLst/>
              <a:ahLst/>
              <a:cxnLst/>
              <a:rect l="l" t="t" r="r" b="b"/>
              <a:pathLst>
                <a:path w="7887" h="2734" extrusionOk="0">
                  <a:moveTo>
                    <a:pt x="378" y="0"/>
                  </a:moveTo>
                  <a:cubicBezTo>
                    <a:pt x="170" y="0"/>
                    <a:pt x="1" y="169"/>
                    <a:pt x="1" y="378"/>
                  </a:cubicBezTo>
                  <a:lnTo>
                    <a:pt x="1" y="2356"/>
                  </a:lnTo>
                  <a:cubicBezTo>
                    <a:pt x="1" y="2564"/>
                    <a:pt x="170" y="2733"/>
                    <a:pt x="378" y="2733"/>
                  </a:cubicBezTo>
                  <a:lnTo>
                    <a:pt x="7509" y="2733"/>
                  </a:lnTo>
                  <a:cubicBezTo>
                    <a:pt x="7717" y="2733"/>
                    <a:pt x="7886" y="2564"/>
                    <a:pt x="7886" y="2356"/>
                  </a:cubicBezTo>
                  <a:cubicBezTo>
                    <a:pt x="7886" y="2147"/>
                    <a:pt x="7717" y="1978"/>
                    <a:pt x="7509" y="1978"/>
                  </a:cubicBezTo>
                  <a:lnTo>
                    <a:pt x="756" y="1978"/>
                  </a:lnTo>
                  <a:lnTo>
                    <a:pt x="756" y="378"/>
                  </a:lnTo>
                  <a:cubicBezTo>
                    <a:pt x="756" y="169"/>
                    <a:pt x="587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10" name="Google Shape;1910;p4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rcRect r="59338"/>
          <a:stretch/>
        </p:blipFill>
        <p:spPr>
          <a:xfrm>
            <a:off x="1462765" y="1063875"/>
            <a:ext cx="1859555" cy="28273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562;p80">
            <a:extLst>
              <a:ext uri="{FF2B5EF4-FFF2-40B4-BE49-F238E27FC236}">
                <a16:creationId xmlns:a16="http://schemas.microsoft.com/office/drawing/2014/main" id="{D4FD2AC8-C9E7-6F0B-755D-ADAD41CB1911}"/>
              </a:ext>
            </a:extLst>
          </p:cNvPr>
          <p:cNvSpPr/>
          <p:nvPr/>
        </p:nvSpPr>
        <p:spPr>
          <a:xfrm>
            <a:off x="4071890" y="2970011"/>
            <a:ext cx="438255" cy="489504"/>
          </a:xfrm>
          <a:custGeom>
            <a:avLst/>
            <a:gdLst/>
            <a:ahLst/>
            <a:cxnLst/>
            <a:rect l="l" t="t" r="r" b="b"/>
            <a:pathLst>
              <a:path w="10776" h="11784" extrusionOk="0">
                <a:moveTo>
                  <a:pt x="5388" y="662"/>
                </a:moveTo>
                <a:cubicBezTo>
                  <a:pt x="6144" y="662"/>
                  <a:pt x="6774" y="1355"/>
                  <a:pt x="6774" y="2080"/>
                </a:cubicBezTo>
                <a:cubicBezTo>
                  <a:pt x="6774" y="2206"/>
                  <a:pt x="6711" y="2332"/>
                  <a:pt x="6680" y="2489"/>
                </a:cubicBezTo>
                <a:cubicBezTo>
                  <a:pt x="6333" y="2206"/>
                  <a:pt x="5861" y="2017"/>
                  <a:pt x="5388" y="2017"/>
                </a:cubicBezTo>
                <a:cubicBezTo>
                  <a:pt x="4915" y="2017"/>
                  <a:pt x="4443" y="2174"/>
                  <a:pt x="4096" y="2489"/>
                </a:cubicBezTo>
                <a:cubicBezTo>
                  <a:pt x="4033" y="2332"/>
                  <a:pt x="4002" y="2206"/>
                  <a:pt x="4002" y="2080"/>
                </a:cubicBezTo>
                <a:cubicBezTo>
                  <a:pt x="4002" y="1355"/>
                  <a:pt x="4632" y="662"/>
                  <a:pt x="5388" y="662"/>
                </a:cubicBezTo>
                <a:close/>
                <a:moveTo>
                  <a:pt x="5388" y="2710"/>
                </a:moveTo>
                <a:cubicBezTo>
                  <a:pt x="5766" y="2710"/>
                  <a:pt x="6144" y="2867"/>
                  <a:pt x="6365" y="3151"/>
                </a:cubicBezTo>
                <a:cubicBezTo>
                  <a:pt x="6176" y="3592"/>
                  <a:pt x="5829" y="4096"/>
                  <a:pt x="5419" y="4663"/>
                </a:cubicBezTo>
                <a:cubicBezTo>
                  <a:pt x="5293" y="4506"/>
                  <a:pt x="5230" y="4380"/>
                  <a:pt x="5104" y="4253"/>
                </a:cubicBezTo>
                <a:cubicBezTo>
                  <a:pt x="4852" y="3812"/>
                  <a:pt x="4600" y="3466"/>
                  <a:pt x="4411" y="3151"/>
                </a:cubicBezTo>
                <a:cubicBezTo>
                  <a:pt x="4663" y="2867"/>
                  <a:pt x="5041" y="2710"/>
                  <a:pt x="5388" y="2710"/>
                </a:cubicBezTo>
                <a:close/>
                <a:moveTo>
                  <a:pt x="7404" y="1576"/>
                </a:moveTo>
                <a:lnTo>
                  <a:pt x="7404" y="1576"/>
                </a:lnTo>
                <a:cubicBezTo>
                  <a:pt x="7908" y="2048"/>
                  <a:pt x="8192" y="2773"/>
                  <a:pt x="8192" y="3497"/>
                </a:cubicBezTo>
                <a:cubicBezTo>
                  <a:pt x="8192" y="4222"/>
                  <a:pt x="7719" y="5230"/>
                  <a:pt x="6806" y="6490"/>
                </a:cubicBezTo>
                <a:cubicBezTo>
                  <a:pt x="6459" y="6081"/>
                  <a:pt x="6144" y="5640"/>
                  <a:pt x="5829" y="5230"/>
                </a:cubicBezTo>
                <a:cubicBezTo>
                  <a:pt x="6050" y="4915"/>
                  <a:pt x="6428" y="4443"/>
                  <a:pt x="6743" y="3938"/>
                </a:cubicBezTo>
                <a:cubicBezTo>
                  <a:pt x="7215" y="3151"/>
                  <a:pt x="7467" y="2552"/>
                  <a:pt x="7467" y="2143"/>
                </a:cubicBezTo>
                <a:cubicBezTo>
                  <a:pt x="7467" y="1922"/>
                  <a:pt x="7436" y="1733"/>
                  <a:pt x="7404" y="1576"/>
                </a:cubicBezTo>
                <a:close/>
                <a:moveTo>
                  <a:pt x="3970" y="7593"/>
                </a:moveTo>
                <a:cubicBezTo>
                  <a:pt x="4002" y="7656"/>
                  <a:pt x="4033" y="7688"/>
                  <a:pt x="4033" y="7719"/>
                </a:cubicBezTo>
                <a:lnTo>
                  <a:pt x="4947" y="8853"/>
                </a:lnTo>
                <a:lnTo>
                  <a:pt x="3151" y="11153"/>
                </a:lnTo>
                <a:lnTo>
                  <a:pt x="1135" y="11153"/>
                </a:lnTo>
                <a:cubicBezTo>
                  <a:pt x="2300" y="9641"/>
                  <a:pt x="3214" y="8538"/>
                  <a:pt x="3876" y="7719"/>
                </a:cubicBezTo>
                <a:lnTo>
                  <a:pt x="3970" y="7593"/>
                </a:lnTo>
                <a:close/>
                <a:moveTo>
                  <a:pt x="3435" y="1576"/>
                </a:moveTo>
                <a:lnTo>
                  <a:pt x="3435" y="1576"/>
                </a:lnTo>
                <a:cubicBezTo>
                  <a:pt x="3372" y="1765"/>
                  <a:pt x="3340" y="1922"/>
                  <a:pt x="3340" y="2143"/>
                </a:cubicBezTo>
                <a:cubicBezTo>
                  <a:pt x="3340" y="2710"/>
                  <a:pt x="3687" y="3466"/>
                  <a:pt x="4569" y="4663"/>
                </a:cubicBezTo>
                <a:cubicBezTo>
                  <a:pt x="4726" y="4884"/>
                  <a:pt x="5167" y="5482"/>
                  <a:pt x="5199" y="5482"/>
                </a:cubicBezTo>
                <a:cubicBezTo>
                  <a:pt x="5892" y="6396"/>
                  <a:pt x="6774" y="7498"/>
                  <a:pt x="7782" y="8759"/>
                </a:cubicBezTo>
                <a:cubicBezTo>
                  <a:pt x="8381" y="9452"/>
                  <a:pt x="9011" y="10239"/>
                  <a:pt x="9673" y="11122"/>
                </a:cubicBezTo>
                <a:lnTo>
                  <a:pt x="7656" y="11122"/>
                </a:lnTo>
                <a:lnTo>
                  <a:pt x="7656" y="11153"/>
                </a:lnTo>
                <a:lnTo>
                  <a:pt x="5672" y="8633"/>
                </a:lnTo>
                <a:lnTo>
                  <a:pt x="4600" y="7278"/>
                </a:lnTo>
                <a:cubicBezTo>
                  <a:pt x="4474" y="7120"/>
                  <a:pt x="4380" y="7026"/>
                  <a:pt x="4254" y="6868"/>
                </a:cubicBezTo>
                <a:lnTo>
                  <a:pt x="4254" y="6805"/>
                </a:lnTo>
                <a:cubicBezTo>
                  <a:pt x="3214" y="5451"/>
                  <a:pt x="2647" y="4253"/>
                  <a:pt x="2647" y="3497"/>
                </a:cubicBezTo>
                <a:cubicBezTo>
                  <a:pt x="2647" y="2773"/>
                  <a:pt x="2899" y="2048"/>
                  <a:pt x="3435" y="1576"/>
                </a:cubicBezTo>
                <a:close/>
                <a:moveTo>
                  <a:pt x="5388" y="0"/>
                </a:moveTo>
                <a:cubicBezTo>
                  <a:pt x="4474" y="0"/>
                  <a:pt x="3592" y="347"/>
                  <a:pt x="2962" y="1009"/>
                </a:cubicBezTo>
                <a:cubicBezTo>
                  <a:pt x="2269" y="1702"/>
                  <a:pt x="1922" y="2552"/>
                  <a:pt x="1922" y="3497"/>
                </a:cubicBezTo>
                <a:cubicBezTo>
                  <a:pt x="1922" y="4569"/>
                  <a:pt x="2710" y="5892"/>
                  <a:pt x="3498" y="6994"/>
                </a:cubicBezTo>
                <a:lnTo>
                  <a:pt x="3309" y="7246"/>
                </a:lnTo>
                <a:cubicBezTo>
                  <a:pt x="2553" y="8192"/>
                  <a:pt x="1544" y="9452"/>
                  <a:pt x="127" y="11216"/>
                </a:cubicBezTo>
                <a:cubicBezTo>
                  <a:pt x="32" y="11342"/>
                  <a:pt x="1" y="11468"/>
                  <a:pt x="64" y="11563"/>
                </a:cubicBezTo>
                <a:cubicBezTo>
                  <a:pt x="127" y="11689"/>
                  <a:pt x="284" y="11783"/>
                  <a:pt x="379" y="11783"/>
                </a:cubicBezTo>
                <a:lnTo>
                  <a:pt x="3277" y="11783"/>
                </a:lnTo>
                <a:cubicBezTo>
                  <a:pt x="3372" y="11783"/>
                  <a:pt x="3466" y="11720"/>
                  <a:pt x="3529" y="11657"/>
                </a:cubicBezTo>
                <a:lnTo>
                  <a:pt x="5388" y="9357"/>
                </a:lnTo>
                <a:lnTo>
                  <a:pt x="7247" y="11657"/>
                </a:lnTo>
                <a:cubicBezTo>
                  <a:pt x="7310" y="11720"/>
                  <a:pt x="7404" y="11783"/>
                  <a:pt x="7530" y="11783"/>
                </a:cubicBezTo>
                <a:lnTo>
                  <a:pt x="10397" y="11783"/>
                </a:lnTo>
                <a:cubicBezTo>
                  <a:pt x="10523" y="11783"/>
                  <a:pt x="10618" y="11689"/>
                  <a:pt x="10712" y="11563"/>
                </a:cubicBezTo>
                <a:cubicBezTo>
                  <a:pt x="10775" y="11500"/>
                  <a:pt x="10775" y="11374"/>
                  <a:pt x="10649" y="11279"/>
                </a:cubicBezTo>
                <a:cubicBezTo>
                  <a:pt x="9799" y="10208"/>
                  <a:pt x="9011" y="9231"/>
                  <a:pt x="8286" y="8349"/>
                </a:cubicBezTo>
                <a:cubicBezTo>
                  <a:pt x="7940" y="7877"/>
                  <a:pt x="7593" y="7435"/>
                  <a:pt x="7247" y="7057"/>
                </a:cubicBezTo>
                <a:cubicBezTo>
                  <a:pt x="8003" y="5986"/>
                  <a:pt x="8854" y="4600"/>
                  <a:pt x="8854" y="3497"/>
                </a:cubicBezTo>
                <a:cubicBezTo>
                  <a:pt x="8854" y="2552"/>
                  <a:pt x="8507" y="1702"/>
                  <a:pt x="7814" y="1009"/>
                </a:cubicBezTo>
                <a:cubicBezTo>
                  <a:pt x="7152" y="347"/>
                  <a:pt x="6302" y="0"/>
                  <a:pt x="5388" y="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" grpId="0"/>
      <p:bldP spid="1893" grpId="0"/>
      <p:bldP spid="1894" grpId="0"/>
      <p:bldP spid="1895" grpId="0"/>
      <p:bldP spid="1896" grpId="0"/>
      <p:bldP spid="1897" grpId="0" animBg="1"/>
      <p:bldP spid="1898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person's chest&#10;&#10;AI-generated content may be incorrect.">
            <a:extLst>
              <a:ext uri="{FF2B5EF4-FFF2-40B4-BE49-F238E27FC236}">
                <a16:creationId xmlns:a16="http://schemas.microsoft.com/office/drawing/2014/main" id="{1DA3F392-04F1-A79E-7681-F917947F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548" y="3950249"/>
            <a:ext cx="1182627" cy="886970"/>
          </a:xfrm>
          <a:prstGeom prst="rect">
            <a:avLst/>
          </a:prstGeom>
        </p:spPr>
      </p:pic>
      <p:sp>
        <p:nvSpPr>
          <p:cNvPr id="2267" name="Google Shape;2267;p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chemeClr val="lt2"/>
                </a:highlight>
              </a:rPr>
              <a:t>Preprocessing for DINOv2</a:t>
            </a:r>
            <a:endParaRPr dirty="0">
              <a:highlight>
                <a:schemeClr val="lt2"/>
              </a:highlight>
            </a:endParaRPr>
          </a:p>
        </p:txBody>
      </p:sp>
      <p:sp>
        <p:nvSpPr>
          <p:cNvPr id="2268" name="Google Shape;2268;p55"/>
          <p:cNvSpPr txBox="1">
            <a:spLocks noGrp="1"/>
          </p:cNvSpPr>
          <p:nvPr>
            <p:ph type="ctrTitle" idx="2"/>
          </p:nvPr>
        </p:nvSpPr>
        <p:spPr>
          <a:xfrm flipH="1">
            <a:off x="217219" y="2695399"/>
            <a:ext cx="2355600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Resize Images to 224×224</a:t>
            </a:r>
            <a:endParaRPr dirty="0"/>
          </a:p>
        </p:txBody>
      </p:sp>
      <p:sp>
        <p:nvSpPr>
          <p:cNvPr id="2269" name="Google Shape;2269;p55"/>
          <p:cNvSpPr txBox="1">
            <a:spLocks noGrp="1"/>
          </p:cNvSpPr>
          <p:nvPr>
            <p:ph type="subTitle" idx="1"/>
          </p:nvPr>
        </p:nvSpPr>
        <p:spPr>
          <a:xfrm flipH="1">
            <a:off x="62735" y="3081449"/>
            <a:ext cx="2355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DINOv2 (ViTs) expects Images of 224x224 Input Size</a:t>
            </a:r>
            <a:endParaRPr sz="1200" dirty="0"/>
          </a:p>
        </p:txBody>
      </p:sp>
      <p:sp>
        <p:nvSpPr>
          <p:cNvPr id="2270" name="Google Shape;2270;p55"/>
          <p:cNvSpPr txBox="1">
            <a:spLocks noGrp="1"/>
          </p:cNvSpPr>
          <p:nvPr>
            <p:ph type="ctrTitle" idx="3"/>
          </p:nvPr>
        </p:nvSpPr>
        <p:spPr>
          <a:xfrm flipH="1">
            <a:off x="2272271" y="2717474"/>
            <a:ext cx="2893907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Colorization</a:t>
            </a:r>
            <a:br>
              <a:rPr lang="en" dirty="0"/>
            </a:br>
            <a:r>
              <a:rPr lang="en" dirty="0"/>
              <a:t>with JET colormap</a:t>
            </a:r>
            <a:endParaRPr dirty="0"/>
          </a:p>
        </p:txBody>
      </p:sp>
      <p:sp>
        <p:nvSpPr>
          <p:cNvPr id="2271" name="Google Shape;2271;p55"/>
          <p:cNvSpPr txBox="1">
            <a:spLocks noGrp="1"/>
          </p:cNvSpPr>
          <p:nvPr>
            <p:ph type="subTitle" idx="4"/>
          </p:nvPr>
        </p:nvSpPr>
        <p:spPr>
          <a:xfrm flipH="1">
            <a:off x="2449000" y="3046037"/>
            <a:ext cx="2355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Converted grayscale thermograms to 3-channel RGB for visual representation enhancement.</a:t>
            </a:r>
            <a:endParaRPr sz="1200" dirty="0"/>
          </a:p>
        </p:txBody>
      </p:sp>
      <p:sp>
        <p:nvSpPr>
          <p:cNvPr id="2272" name="Google Shape;2272;p55"/>
          <p:cNvSpPr txBox="1">
            <a:spLocks noGrp="1"/>
          </p:cNvSpPr>
          <p:nvPr>
            <p:ph type="ctrTitle" idx="5"/>
          </p:nvPr>
        </p:nvSpPr>
        <p:spPr>
          <a:xfrm flipH="1">
            <a:off x="4977845" y="2536637"/>
            <a:ext cx="2355600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Normalization</a:t>
            </a:r>
            <a:endParaRPr dirty="0"/>
          </a:p>
        </p:txBody>
      </p:sp>
      <p:sp>
        <p:nvSpPr>
          <p:cNvPr id="2273" name="Google Shape;2273;p55"/>
          <p:cNvSpPr txBox="1">
            <a:spLocks noGrp="1"/>
          </p:cNvSpPr>
          <p:nvPr>
            <p:ph type="subTitle" idx="6"/>
          </p:nvPr>
        </p:nvSpPr>
        <p:spPr>
          <a:xfrm flipH="1">
            <a:off x="4865630" y="3034999"/>
            <a:ext cx="2355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Images were normalized using ImageNet statistics to m</a:t>
            </a:r>
            <a:r>
              <a:rPr lang="en-GB" sz="1200" dirty="0" err="1"/>
              <a:t>atch</a:t>
            </a:r>
            <a:r>
              <a:rPr lang="en-GB" sz="1200" dirty="0"/>
              <a:t> DINOv2 pretraining condition.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Mean: [0.485, 0.456, 0.406] Std: [0.229, 0.224, 0.225]</a:t>
            </a:r>
            <a:endParaRPr sz="1000" dirty="0"/>
          </a:p>
        </p:txBody>
      </p:sp>
      <p:sp>
        <p:nvSpPr>
          <p:cNvPr id="2274" name="Google Shape;2274;p55"/>
          <p:cNvSpPr txBox="1">
            <a:spLocks noGrp="1"/>
          </p:cNvSpPr>
          <p:nvPr>
            <p:ph type="title" idx="7"/>
          </p:nvPr>
        </p:nvSpPr>
        <p:spPr>
          <a:xfrm>
            <a:off x="898075" y="1848375"/>
            <a:ext cx="9921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275" name="Google Shape;2275;p55"/>
          <p:cNvSpPr txBox="1">
            <a:spLocks noGrp="1"/>
          </p:cNvSpPr>
          <p:nvPr>
            <p:ph type="title" idx="8"/>
          </p:nvPr>
        </p:nvSpPr>
        <p:spPr>
          <a:xfrm>
            <a:off x="3222274" y="1848375"/>
            <a:ext cx="9939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276" name="Google Shape;2276;p55"/>
          <p:cNvSpPr txBox="1">
            <a:spLocks noGrp="1"/>
          </p:cNvSpPr>
          <p:nvPr>
            <p:ph type="title" idx="9"/>
          </p:nvPr>
        </p:nvSpPr>
        <p:spPr>
          <a:xfrm>
            <a:off x="5452955" y="1848375"/>
            <a:ext cx="9939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cxnSp>
        <p:nvCxnSpPr>
          <p:cNvPr id="2277" name="Google Shape;2277;p55"/>
          <p:cNvCxnSpPr/>
          <p:nvPr/>
        </p:nvCxnSpPr>
        <p:spPr>
          <a:xfrm>
            <a:off x="1916330" y="12543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276;p55">
            <a:extLst>
              <a:ext uri="{FF2B5EF4-FFF2-40B4-BE49-F238E27FC236}">
                <a16:creationId xmlns:a16="http://schemas.microsoft.com/office/drawing/2014/main" id="{80DF87DC-0D00-5400-3F5F-9E0DE446C91E}"/>
              </a:ext>
            </a:extLst>
          </p:cNvPr>
          <p:cNvSpPr txBox="1">
            <a:spLocks/>
          </p:cNvSpPr>
          <p:nvPr/>
        </p:nvSpPr>
        <p:spPr>
          <a:xfrm>
            <a:off x="7436825" y="1848375"/>
            <a:ext cx="9939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5" name="Google Shape;2272;p55">
            <a:extLst>
              <a:ext uri="{FF2B5EF4-FFF2-40B4-BE49-F238E27FC236}">
                <a16:creationId xmlns:a16="http://schemas.microsoft.com/office/drawing/2014/main" id="{D3F98C53-A1EE-12D8-98DB-CBC2BFC2C3A8}"/>
              </a:ext>
            </a:extLst>
          </p:cNvPr>
          <p:cNvSpPr txBox="1">
            <a:spLocks/>
          </p:cNvSpPr>
          <p:nvPr/>
        </p:nvSpPr>
        <p:spPr>
          <a:xfrm flipH="1">
            <a:off x="6943805" y="2718928"/>
            <a:ext cx="2355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 dirty="0"/>
              <a:t>DINOv2 Compatibility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5485F-50AC-DD08-8A3A-7588725B23F9}"/>
              </a:ext>
            </a:extLst>
          </p:cNvPr>
          <p:cNvSpPr txBox="1"/>
          <p:nvPr/>
        </p:nvSpPr>
        <p:spPr>
          <a:xfrm>
            <a:off x="7120175" y="3080327"/>
            <a:ext cx="202382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Lexend Light" panose="020B0604020202020204" charset="0"/>
              </a:rPr>
              <a:t>Preprocessing aligned</a:t>
            </a:r>
          </a:p>
          <a:p>
            <a:r>
              <a:rPr lang="en-GB" sz="1200" dirty="0">
                <a:solidFill>
                  <a:schemeClr val="tx1"/>
                </a:solidFill>
                <a:latin typeface="Lexend Light" panose="020B0604020202020204" charset="0"/>
              </a:rPr>
              <a:t> with </a:t>
            </a:r>
            <a:r>
              <a:rPr lang="en-GB" sz="1200" dirty="0" err="1">
                <a:solidFill>
                  <a:schemeClr val="tx1"/>
                </a:solidFill>
                <a:latin typeface="Lexend Light" panose="020B0604020202020204" charset="0"/>
              </a:rPr>
              <a:t>ViT</a:t>
            </a:r>
            <a:r>
              <a:rPr lang="en-GB" sz="1200" dirty="0">
                <a:solidFill>
                  <a:schemeClr val="tx1"/>
                </a:solidFill>
                <a:latin typeface="Lexend Light" panose="020B0604020202020204" charset="0"/>
              </a:rPr>
              <a:t> expectations.</a:t>
            </a:r>
          </a:p>
          <a:p>
            <a:r>
              <a:rPr lang="en-GB" sz="1100" dirty="0">
                <a:solidFill>
                  <a:schemeClr val="tx1"/>
                </a:solidFill>
                <a:latin typeface="Lexend Light" panose="020B0604020202020204" charset="0"/>
              </a:rPr>
              <a:t>Visual Alignment with Natural RGB.</a:t>
            </a:r>
            <a:endParaRPr lang="en-CY" sz="1000" dirty="0">
              <a:solidFill>
                <a:schemeClr val="tx1"/>
              </a:solidFill>
              <a:latin typeface="Lexend Light" panose="020B0604020202020204" charset="0"/>
            </a:endParaRPr>
          </a:p>
        </p:txBody>
      </p:sp>
      <p:pic>
        <p:nvPicPr>
          <p:cNvPr id="4" name="Picture 3" descr="A close-up of a person's chest&#10;&#10;AI-generated content may be incorrect.">
            <a:extLst>
              <a:ext uri="{FF2B5EF4-FFF2-40B4-BE49-F238E27FC236}">
                <a16:creationId xmlns:a16="http://schemas.microsoft.com/office/drawing/2014/main" id="{1B933626-13B2-CA10-06F4-CB31FBBA0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548" y="3880546"/>
            <a:ext cx="1182626" cy="1182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8" grpId="0"/>
      <p:bldP spid="2269" grpId="0" build="p"/>
      <p:bldP spid="2270" grpId="0"/>
      <p:bldP spid="2271" grpId="0" build="p"/>
      <p:bldP spid="2272" grpId="0"/>
      <p:bldP spid="2273" grpId="0" build="p"/>
      <p:bldP spid="2274" grpId="0"/>
      <p:bldP spid="2275" grpId="0"/>
      <p:bldP spid="2276" grpId="0"/>
      <p:bldP spid="2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562D-1BB0-FF23-9B4E-B9E3DC378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573" y="983050"/>
            <a:ext cx="4847400" cy="1281000"/>
          </a:xfrm>
        </p:spPr>
        <p:txBody>
          <a:bodyPr/>
          <a:lstStyle/>
          <a:p>
            <a:r>
              <a:rPr lang="en-US" dirty="0"/>
              <a:t>Evaluation Setup</a:t>
            </a:r>
            <a:endParaRPr lang="en-CY" dirty="0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1A9012FD-2451-E929-F597-6C5459ED2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3928" y="657815"/>
            <a:ext cx="3858900" cy="416700"/>
          </a:xfrm>
        </p:spPr>
        <p:txBody>
          <a:bodyPr/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Stratified-5-Folds Cross Validation</a:t>
            </a:r>
          </a:p>
          <a:p>
            <a:pPr marL="139700" indent="0">
              <a:buSzPct val="100000"/>
            </a:pPr>
            <a:endParaRPr lang="en-US" dirty="0"/>
          </a:p>
          <a:p>
            <a:pPr marL="425450" indent="-285750"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Same 20% final Test Set across All 5 Folds.</a:t>
            </a:r>
            <a:endParaRPr lang="el-GR" dirty="0"/>
          </a:p>
          <a:p>
            <a:pPr marL="4254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Training, Validation % Testing</a:t>
            </a:r>
            <a:endParaRPr lang="en-GB" dirty="0"/>
          </a:p>
          <a:p>
            <a:pPr marL="139700" indent="0">
              <a:buSzPct val="100000"/>
            </a:pPr>
            <a:endParaRPr lang="en-GB" dirty="0"/>
          </a:p>
          <a:p>
            <a:pPr marL="425450" indent="-285750"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Metrics tracked: Accuracy, Sensitivity, Specificity, F1-Score, TP / FP / FN / TN</a:t>
            </a:r>
          </a:p>
          <a:p>
            <a:pPr marL="139700" indent="0">
              <a:buSzPct val="100000"/>
            </a:pPr>
            <a:endParaRPr lang="en-GB" dirty="0"/>
          </a:p>
          <a:p>
            <a:pPr marL="425450" indent="-285750"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Thresholds:</a:t>
            </a:r>
          </a:p>
          <a:p>
            <a:pPr marL="139700" indent="0">
              <a:buSzPct val="100000"/>
            </a:pPr>
            <a:r>
              <a:rPr lang="en-GB" dirty="0"/>
              <a:t>       Linear: sensitivity ≥ 0.90</a:t>
            </a:r>
          </a:p>
          <a:p>
            <a:pPr marL="139700" indent="0">
              <a:buSzPct val="100000"/>
            </a:pPr>
            <a:r>
              <a:rPr lang="en-GB" dirty="0"/>
              <a:t>       </a:t>
            </a:r>
            <a:r>
              <a:rPr lang="en-GB" dirty="0" err="1"/>
              <a:t>MLP</a:t>
            </a:r>
            <a:r>
              <a:rPr lang="en-GB" dirty="0"/>
              <a:t> </a:t>
            </a:r>
            <a:r>
              <a:rPr lang="en-GB" b="1" dirty="0"/>
              <a:t>v.1</a:t>
            </a:r>
            <a:r>
              <a:rPr lang="en-GB" dirty="0"/>
              <a:t> : maximize Youden’s Index</a:t>
            </a:r>
          </a:p>
          <a:p>
            <a:pPr marL="139700" indent="0">
              <a:buSzPct val="100000"/>
            </a:pPr>
            <a:r>
              <a:rPr lang="en-GB" dirty="0"/>
              <a:t>       </a:t>
            </a:r>
            <a:r>
              <a:rPr lang="en-GB" dirty="0" err="1"/>
              <a:t>MLP</a:t>
            </a:r>
            <a:r>
              <a:rPr lang="en-GB" dirty="0"/>
              <a:t> </a:t>
            </a:r>
            <a:r>
              <a:rPr lang="en-GB" b="1" dirty="0"/>
              <a:t>v.2 </a:t>
            </a:r>
            <a:r>
              <a:rPr lang="en-GB" dirty="0"/>
              <a:t>: sensitivity ≥ 0.90</a:t>
            </a:r>
          </a:p>
          <a:p>
            <a:pPr marL="425450" indent="-285750"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Three Epoch Experiments: 30,50,150.</a:t>
            </a:r>
          </a:p>
          <a:p>
            <a:pPr marL="425450" indent="-285750"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Final Epoch Setting(&amp;Optimal): 50</a:t>
            </a:r>
          </a:p>
          <a:p>
            <a:pPr marL="425450" indent="-285750"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All trained, evaluated and tested using 50 epochs.</a:t>
            </a:r>
          </a:p>
          <a:p>
            <a:pPr marL="4254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CY" dirty="0"/>
          </a:p>
        </p:txBody>
      </p:sp>
      <p:grpSp>
        <p:nvGrpSpPr>
          <p:cNvPr id="4" name="Google Shape;1679;p39">
            <a:extLst>
              <a:ext uri="{FF2B5EF4-FFF2-40B4-BE49-F238E27FC236}">
                <a16:creationId xmlns:a16="http://schemas.microsoft.com/office/drawing/2014/main" id="{CE49D764-3FAD-C27A-A378-B4FFD083A2B8}"/>
              </a:ext>
            </a:extLst>
          </p:cNvPr>
          <p:cNvGrpSpPr/>
          <p:nvPr/>
        </p:nvGrpSpPr>
        <p:grpSpPr>
          <a:xfrm rot="-956800">
            <a:off x="158093" y="288118"/>
            <a:ext cx="897559" cy="756594"/>
            <a:chOff x="992725" y="1928675"/>
            <a:chExt cx="416550" cy="355925"/>
          </a:xfrm>
        </p:grpSpPr>
        <p:sp>
          <p:nvSpPr>
            <p:cNvPr id="5" name="Google Shape;1680;p39">
              <a:extLst>
                <a:ext uri="{FF2B5EF4-FFF2-40B4-BE49-F238E27FC236}">
                  <a16:creationId xmlns:a16="http://schemas.microsoft.com/office/drawing/2014/main" id="{D5E615FF-AFEE-551F-F8DF-65BA774477FF}"/>
                </a:ext>
              </a:extLst>
            </p:cNvPr>
            <p:cNvSpPr/>
            <p:nvPr/>
          </p:nvSpPr>
          <p:spPr>
            <a:xfrm>
              <a:off x="992725" y="2027025"/>
              <a:ext cx="272850" cy="257525"/>
            </a:xfrm>
            <a:custGeom>
              <a:avLst/>
              <a:gdLst/>
              <a:ahLst/>
              <a:cxnLst/>
              <a:rect l="l" t="t" r="r" b="b"/>
              <a:pathLst>
                <a:path w="10914" h="10301" extrusionOk="0">
                  <a:moveTo>
                    <a:pt x="5751" y="1"/>
                  </a:moveTo>
                  <a:lnTo>
                    <a:pt x="2028" y="3020"/>
                  </a:lnTo>
                  <a:cubicBezTo>
                    <a:pt x="271" y="4445"/>
                    <a:pt x="1" y="7025"/>
                    <a:pt x="1428" y="8783"/>
                  </a:cubicBezTo>
                  <a:cubicBezTo>
                    <a:pt x="2238" y="9782"/>
                    <a:pt x="3420" y="10300"/>
                    <a:pt x="4613" y="10300"/>
                  </a:cubicBezTo>
                  <a:cubicBezTo>
                    <a:pt x="5520" y="10300"/>
                    <a:pt x="6432" y="10001"/>
                    <a:pt x="7191" y="9385"/>
                  </a:cubicBezTo>
                  <a:lnTo>
                    <a:pt x="10914" y="6366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81;p39">
              <a:extLst>
                <a:ext uri="{FF2B5EF4-FFF2-40B4-BE49-F238E27FC236}">
                  <a16:creationId xmlns:a16="http://schemas.microsoft.com/office/drawing/2014/main" id="{6C60AFBA-33A4-E039-8849-F9BB370AD651}"/>
                </a:ext>
              </a:extLst>
            </p:cNvPr>
            <p:cNvSpPr/>
            <p:nvPr/>
          </p:nvSpPr>
          <p:spPr>
            <a:xfrm>
              <a:off x="1136475" y="1928675"/>
              <a:ext cx="272800" cy="257525"/>
            </a:xfrm>
            <a:custGeom>
              <a:avLst/>
              <a:gdLst/>
              <a:ahLst/>
              <a:cxnLst/>
              <a:rect l="l" t="t" r="r" b="b"/>
              <a:pathLst>
                <a:path w="10912" h="10301" extrusionOk="0">
                  <a:moveTo>
                    <a:pt x="6300" y="1"/>
                  </a:moveTo>
                  <a:cubicBezTo>
                    <a:pt x="5393" y="1"/>
                    <a:pt x="4481" y="301"/>
                    <a:pt x="3721" y="917"/>
                  </a:cubicBezTo>
                  <a:lnTo>
                    <a:pt x="1" y="3935"/>
                  </a:lnTo>
                  <a:lnTo>
                    <a:pt x="5164" y="10300"/>
                  </a:lnTo>
                  <a:lnTo>
                    <a:pt x="8884" y="7283"/>
                  </a:lnTo>
                  <a:cubicBezTo>
                    <a:pt x="10642" y="5856"/>
                    <a:pt x="10912" y="3275"/>
                    <a:pt x="9486" y="1518"/>
                  </a:cubicBezTo>
                  <a:cubicBezTo>
                    <a:pt x="8676" y="519"/>
                    <a:pt x="7493" y="1"/>
                    <a:pt x="6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82;p39">
              <a:extLst>
                <a:ext uri="{FF2B5EF4-FFF2-40B4-BE49-F238E27FC236}">
                  <a16:creationId xmlns:a16="http://schemas.microsoft.com/office/drawing/2014/main" id="{82E28B34-B3B2-FD0C-8316-3B329E4E70E6}"/>
                </a:ext>
              </a:extLst>
            </p:cNvPr>
            <p:cNvSpPr/>
            <p:nvPr/>
          </p:nvSpPr>
          <p:spPr>
            <a:xfrm>
              <a:off x="1038900" y="2078100"/>
              <a:ext cx="103075" cy="70725"/>
            </a:xfrm>
            <a:custGeom>
              <a:avLst/>
              <a:gdLst/>
              <a:ahLst/>
              <a:cxnLst/>
              <a:rect l="l" t="t" r="r" b="b"/>
              <a:pathLst>
                <a:path w="4123" h="2829" extrusionOk="0">
                  <a:moveTo>
                    <a:pt x="3644" y="0"/>
                  </a:moveTo>
                  <a:cubicBezTo>
                    <a:pt x="3233" y="0"/>
                    <a:pt x="2466" y="337"/>
                    <a:pt x="1684" y="891"/>
                  </a:cubicBezTo>
                  <a:cubicBezTo>
                    <a:pt x="660" y="1617"/>
                    <a:pt x="1" y="2442"/>
                    <a:pt x="210" y="2729"/>
                  </a:cubicBezTo>
                  <a:cubicBezTo>
                    <a:pt x="259" y="2797"/>
                    <a:pt x="352" y="2829"/>
                    <a:pt x="479" y="2829"/>
                  </a:cubicBezTo>
                  <a:cubicBezTo>
                    <a:pt x="890" y="2829"/>
                    <a:pt x="1657" y="2493"/>
                    <a:pt x="2439" y="1938"/>
                  </a:cubicBezTo>
                  <a:cubicBezTo>
                    <a:pt x="3463" y="1211"/>
                    <a:pt x="4122" y="388"/>
                    <a:pt x="3915" y="101"/>
                  </a:cubicBezTo>
                  <a:cubicBezTo>
                    <a:pt x="3866" y="33"/>
                    <a:pt x="3772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83;p39">
              <a:extLst>
                <a:ext uri="{FF2B5EF4-FFF2-40B4-BE49-F238E27FC236}">
                  <a16:creationId xmlns:a16="http://schemas.microsoft.com/office/drawing/2014/main" id="{C0E7BDB3-8B2E-DF15-0BA5-2624320403AE}"/>
                </a:ext>
              </a:extLst>
            </p:cNvPr>
            <p:cNvSpPr/>
            <p:nvPr/>
          </p:nvSpPr>
          <p:spPr>
            <a:xfrm>
              <a:off x="1012175" y="1944850"/>
              <a:ext cx="386075" cy="339750"/>
            </a:xfrm>
            <a:custGeom>
              <a:avLst/>
              <a:gdLst/>
              <a:ahLst/>
              <a:cxnLst/>
              <a:rect l="l" t="t" r="r" b="b"/>
              <a:pathLst>
                <a:path w="15443" h="13590" extrusionOk="0">
                  <a:moveTo>
                    <a:pt x="13480" y="0"/>
                  </a:moveTo>
                  <a:lnTo>
                    <a:pt x="13480" y="0"/>
                  </a:lnTo>
                  <a:cubicBezTo>
                    <a:pt x="14084" y="1606"/>
                    <a:pt x="13636" y="3487"/>
                    <a:pt x="12228" y="4627"/>
                  </a:cubicBezTo>
                  <a:lnTo>
                    <a:pt x="8507" y="7646"/>
                  </a:lnTo>
                  <a:lnTo>
                    <a:pt x="4785" y="10664"/>
                  </a:lnTo>
                  <a:cubicBezTo>
                    <a:pt x="4026" y="11279"/>
                    <a:pt x="3115" y="11577"/>
                    <a:pt x="2210" y="11577"/>
                  </a:cubicBezTo>
                  <a:cubicBezTo>
                    <a:pt x="1436" y="11577"/>
                    <a:pt x="666" y="11359"/>
                    <a:pt x="0" y="10934"/>
                  </a:cubicBezTo>
                  <a:lnTo>
                    <a:pt x="0" y="10934"/>
                  </a:lnTo>
                  <a:cubicBezTo>
                    <a:pt x="462" y="12167"/>
                    <a:pt x="1490" y="13102"/>
                    <a:pt x="2761" y="13448"/>
                  </a:cubicBezTo>
                  <a:cubicBezTo>
                    <a:pt x="3114" y="13543"/>
                    <a:pt x="3473" y="13590"/>
                    <a:pt x="3830" y="13590"/>
                  </a:cubicBezTo>
                  <a:cubicBezTo>
                    <a:pt x="4761" y="13590"/>
                    <a:pt x="5676" y="13273"/>
                    <a:pt x="6413" y="12672"/>
                  </a:cubicBezTo>
                  <a:lnTo>
                    <a:pt x="10136" y="9653"/>
                  </a:lnTo>
                  <a:lnTo>
                    <a:pt x="13856" y="6634"/>
                  </a:lnTo>
                  <a:cubicBezTo>
                    <a:pt x="14880" y="5805"/>
                    <a:pt x="15443" y="4536"/>
                    <a:pt x="15369" y="3221"/>
                  </a:cubicBezTo>
                  <a:cubicBezTo>
                    <a:pt x="15295" y="1906"/>
                    <a:pt x="14591" y="707"/>
                    <a:pt x="13480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84;p39">
              <a:extLst>
                <a:ext uri="{FF2B5EF4-FFF2-40B4-BE49-F238E27FC236}">
                  <a16:creationId xmlns:a16="http://schemas.microsoft.com/office/drawing/2014/main" id="{38139813-5524-EDAE-877A-41B7384303E1}"/>
                </a:ext>
              </a:extLst>
            </p:cNvPr>
            <p:cNvSpPr/>
            <p:nvPr/>
          </p:nvSpPr>
          <p:spPr>
            <a:xfrm>
              <a:off x="1133500" y="2027450"/>
              <a:ext cx="136450" cy="165775"/>
            </a:xfrm>
            <a:custGeom>
              <a:avLst/>
              <a:gdLst/>
              <a:ahLst/>
              <a:cxnLst/>
              <a:rect l="l" t="t" r="r" b="b"/>
              <a:pathLst>
                <a:path w="5458" h="6631" extrusionOk="0">
                  <a:moveTo>
                    <a:pt x="293" y="1"/>
                  </a:moveTo>
                  <a:lnTo>
                    <a:pt x="0" y="238"/>
                  </a:lnTo>
                  <a:lnTo>
                    <a:pt x="5165" y="6630"/>
                  </a:lnTo>
                  <a:lnTo>
                    <a:pt x="5457" y="639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685;p39">
            <a:extLst>
              <a:ext uri="{FF2B5EF4-FFF2-40B4-BE49-F238E27FC236}">
                <a16:creationId xmlns:a16="http://schemas.microsoft.com/office/drawing/2014/main" id="{19D0C196-BA91-A6B9-52E0-5E6702E8511E}"/>
              </a:ext>
            </a:extLst>
          </p:cNvPr>
          <p:cNvGrpSpPr/>
          <p:nvPr/>
        </p:nvGrpSpPr>
        <p:grpSpPr>
          <a:xfrm rot="-1977950">
            <a:off x="263952" y="1843218"/>
            <a:ext cx="453805" cy="841903"/>
            <a:chOff x="1411675" y="2134550"/>
            <a:chExt cx="183675" cy="340775"/>
          </a:xfrm>
        </p:grpSpPr>
        <p:sp>
          <p:nvSpPr>
            <p:cNvPr id="11" name="Google Shape;1686;p39">
              <a:extLst>
                <a:ext uri="{FF2B5EF4-FFF2-40B4-BE49-F238E27FC236}">
                  <a16:creationId xmlns:a16="http://schemas.microsoft.com/office/drawing/2014/main" id="{36FC6152-5376-6EB7-2986-4CFBF2207ABE}"/>
                </a:ext>
              </a:extLst>
            </p:cNvPr>
            <p:cNvSpPr/>
            <p:nvPr/>
          </p:nvSpPr>
          <p:spPr>
            <a:xfrm>
              <a:off x="1411675" y="2134550"/>
              <a:ext cx="170175" cy="178225"/>
            </a:xfrm>
            <a:custGeom>
              <a:avLst/>
              <a:gdLst/>
              <a:ahLst/>
              <a:cxnLst/>
              <a:rect l="l" t="t" r="r" b="b"/>
              <a:pathLst>
                <a:path w="6807" h="7129" extrusionOk="0">
                  <a:moveTo>
                    <a:pt x="3312" y="1"/>
                  </a:moveTo>
                  <a:cubicBezTo>
                    <a:pt x="3207" y="1"/>
                    <a:pt x="3102" y="6"/>
                    <a:pt x="2995" y="17"/>
                  </a:cubicBezTo>
                  <a:cubicBezTo>
                    <a:pt x="1264" y="190"/>
                    <a:pt x="0" y="1733"/>
                    <a:pt x="173" y="3464"/>
                  </a:cubicBezTo>
                  <a:lnTo>
                    <a:pt x="540" y="7129"/>
                  </a:lnTo>
                  <a:lnTo>
                    <a:pt x="6807" y="6502"/>
                  </a:lnTo>
                  <a:lnTo>
                    <a:pt x="6442" y="2838"/>
                  </a:lnTo>
                  <a:cubicBezTo>
                    <a:pt x="6280" y="1214"/>
                    <a:pt x="4911" y="1"/>
                    <a:pt x="3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87;p39">
              <a:extLst>
                <a:ext uri="{FF2B5EF4-FFF2-40B4-BE49-F238E27FC236}">
                  <a16:creationId xmlns:a16="http://schemas.microsoft.com/office/drawing/2014/main" id="{5DABEC28-CD58-B9E6-CE28-5691BE284AE9}"/>
                </a:ext>
              </a:extLst>
            </p:cNvPr>
            <p:cNvSpPr/>
            <p:nvPr/>
          </p:nvSpPr>
          <p:spPr>
            <a:xfrm>
              <a:off x="1425175" y="2297075"/>
              <a:ext cx="170175" cy="178250"/>
            </a:xfrm>
            <a:custGeom>
              <a:avLst/>
              <a:gdLst/>
              <a:ahLst/>
              <a:cxnLst/>
              <a:rect l="l" t="t" r="r" b="b"/>
              <a:pathLst>
                <a:path w="6807" h="7130" extrusionOk="0">
                  <a:moveTo>
                    <a:pt x="6267" y="1"/>
                  </a:moveTo>
                  <a:lnTo>
                    <a:pt x="0" y="628"/>
                  </a:lnTo>
                  <a:lnTo>
                    <a:pt x="365" y="4291"/>
                  </a:lnTo>
                  <a:cubicBezTo>
                    <a:pt x="527" y="5916"/>
                    <a:pt x="1896" y="7129"/>
                    <a:pt x="3495" y="7129"/>
                  </a:cubicBezTo>
                  <a:cubicBezTo>
                    <a:pt x="3600" y="7129"/>
                    <a:pt x="3705" y="7124"/>
                    <a:pt x="3812" y="7113"/>
                  </a:cubicBezTo>
                  <a:cubicBezTo>
                    <a:pt x="5543" y="6940"/>
                    <a:pt x="6807" y="5397"/>
                    <a:pt x="6634" y="3666"/>
                  </a:cubicBezTo>
                  <a:lnTo>
                    <a:pt x="6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88;p39">
              <a:extLst>
                <a:ext uri="{FF2B5EF4-FFF2-40B4-BE49-F238E27FC236}">
                  <a16:creationId xmlns:a16="http://schemas.microsoft.com/office/drawing/2014/main" id="{D648EF15-CB51-D94A-3AE0-852D994CB117}"/>
                </a:ext>
              </a:extLst>
            </p:cNvPr>
            <p:cNvSpPr/>
            <p:nvPr/>
          </p:nvSpPr>
          <p:spPr>
            <a:xfrm>
              <a:off x="1516375" y="2180875"/>
              <a:ext cx="34850" cy="94475"/>
            </a:xfrm>
            <a:custGeom>
              <a:avLst/>
              <a:gdLst/>
              <a:ahLst/>
              <a:cxnLst/>
              <a:rect l="l" t="t" r="r" b="b"/>
              <a:pathLst>
                <a:path w="1394" h="3779" extrusionOk="0">
                  <a:moveTo>
                    <a:pt x="429" y="1"/>
                  </a:moveTo>
                  <a:cubicBezTo>
                    <a:pt x="421" y="1"/>
                    <a:pt x="412" y="2"/>
                    <a:pt x="403" y="3"/>
                  </a:cubicBezTo>
                  <a:cubicBezTo>
                    <a:pt x="109" y="51"/>
                    <a:pt x="0" y="934"/>
                    <a:pt x="162" y="1975"/>
                  </a:cubicBezTo>
                  <a:cubicBezTo>
                    <a:pt x="319" y="2989"/>
                    <a:pt x="673" y="3779"/>
                    <a:pt x="964" y="3779"/>
                  </a:cubicBezTo>
                  <a:cubicBezTo>
                    <a:pt x="972" y="3779"/>
                    <a:pt x="980" y="3778"/>
                    <a:pt x="989" y="3777"/>
                  </a:cubicBezTo>
                  <a:cubicBezTo>
                    <a:pt x="1283" y="3727"/>
                    <a:pt x="1393" y="2844"/>
                    <a:pt x="1232" y="1802"/>
                  </a:cubicBezTo>
                  <a:cubicBezTo>
                    <a:pt x="1075" y="790"/>
                    <a:pt x="721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689;p39">
              <a:extLst>
                <a:ext uri="{FF2B5EF4-FFF2-40B4-BE49-F238E27FC236}">
                  <a16:creationId xmlns:a16="http://schemas.microsoft.com/office/drawing/2014/main" id="{3880602E-7E83-B3AB-E278-1C44B1CC7FC1}"/>
                </a:ext>
              </a:extLst>
            </p:cNvPr>
            <p:cNvSpPr/>
            <p:nvPr/>
          </p:nvSpPr>
          <p:spPr>
            <a:xfrm>
              <a:off x="1413425" y="2134575"/>
              <a:ext cx="131375" cy="340725"/>
            </a:xfrm>
            <a:custGeom>
              <a:avLst/>
              <a:gdLst/>
              <a:ahLst/>
              <a:cxnLst/>
              <a:rect l="l" t="t" r="r" b="b"/>
              <a:pathLst>
                <a:path w="5255" h="13629" extrusionOk="0">
                  <a:moveTo>
                    <a:pt x="3234" y="0"/>
                  </a:moveTo>
                  <a:cubicBezTo>
                    <a:pt x="2474" y="0"/>
                    <a:pt x="1730" y="277"/>
                    <a:pt x="1148" y="791"/>
                  </a:cubicBezTo>
                  <a:cubicBezTo>
                    <a:pt x="390" y="1462"/>
                    <a:pt x="1" y="2455"/>
                    <a:pt x="103" y="3463"/>
                  </a:cubicBezTo>
                  <a:lnTo>
                    <a:pt x="470" y="7128"/>
                  </a:lnTo>
                  <a:lnTo>
                    <a:pt x="835" y="10791"/>
                  </a:lnTo>
                  <a:cubicBezTo>
                    <a:pt x="934" y="11799"/>
                    <a:pt x="1513" y="12697"/>
                    <a:pt x="2389" y="13205"/>
                  </a:cubicBezTo>
                  <a:cubicBezTo>
                    <a:pt x="2876" y="13486"/>
                    <a:pt x="3420" y="13629"/>
                    <a:pt x="3967" y="13629"/>
                  </a:cubicBezTo>
                  <a:cubicBezTo>
                    <a:pt x="4405" y="13629"/>
                    <a:pt x="4844" y="13537"/>
                    <a:pt x="5255" y="13353"/>
                  </a:cubicBezTo>
                  <a:cubicBezTo>
                    <a:pt x="3932" y="13055"/>
                    <a:pt x="2948" y="11945"/>
                    <a:pt x="2813" y="10594"/>
                  </a:cubicBezTo>
                  <a:lnTo>
                    <a:pt x="2446" y="6930"/>
                  </a:lnTo>
                  <a:lnTo>
                    <a:pt x="2080" y="3265"/>
                  </a:lnTo>
                  <a:cubicBezTo>
                    <a:pt x="1947" y="1916"/>
                    <a:pt x="2691" y="631"/>
                    <a:pt x="3928" y="78"/>
                  </a:cubicBezTo>
                  <a:cubicBezTo>
                    <a:pt x="3698" y="26"/>
                    <a:pt x="3465" y="0"/>
                    <a:pt x="3234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90;p39">
              <a:extLst>
                <a:ext uri="{FF2B5EF4-FFF2-40B4-BE49-F238E27FC236}">
                  <a16:creationId xmlns:a16="http://schemas.microsoft.com/office/drawing/2014/main" id="{7EDA550F-19A1-057B-9C1C-C98EDE14941E}"/>
                </a:ext>
              </a:extLst>
            </p:cNvPr>
            <p:cNvSpPr/>
            <p:nvPr/>
          </p:nvSpPr>
          <p:spPr>
            <a:xfrm>
              <a:off x="1425125" y="2297075"/>
              <a:ext cx="156725" cy="15700"/>
            </a:xfrm>
            <a:custGeom>
              <a:avLst/>
              <a:gdLst/>
              <a:ahLst/>
              <a:cxnLst/>
              <a:rect l="l" t="t" r="r" b="b"/>
              <a:pathLst>
                <a:path w="6269" h="628" extrusionOk="0">
                  <a:moveTo>
                    <a:pt x="0" y="628"/>
                  </a:moveTo>
                  <a:lnTo>
                    <a:pt x="6269" y="1"/>
                  </a:lnTo>
                </a:path>
              </a:pathLst>
            </a:custGeom>
            <a:solidFill>
              <a:srgbClr val="ED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91;p39">
              <a:extLst>
                <a:ext uri="{FF2B5EF4-FFF2-40B4-BE49-F238E27FC236}">
                  <a16:creationId xmlns:a16="http://schemas.microsoft.com/office/drawing/2014/main" id="{1CB5CDA4-123D-66CD-65EC-3480739BB39F}"/>
                </a:ext>
              </a:extLst>
            </p:cNvPr>
            <p:cNvSpPr/>
            <p:nvPr/>
          </p:nvSpPr>
          <p:spPr>
            <a:xfrm>
              <a:off x="1424750" y="2292375"/>
              <a:ext cx="157625" cy="25075"/>
            </a:xfrm>
            <a:custGeom>
              <a:avLst/>
              <a:gdLst/>
              <a:ahLst/>
              <a:cxnLst/>
              <a:rect l="l" t="t" r="r" b="b"/>
              <a:pathLst>
                <a:path w="6305" h="1003" extrusionOk="0">
                  <a:moveTo>
                    <a:pt x="6269" y="1"/>
                  </a:moveTo>
                  <a:lnTo>
                    <a:pt x="0" y="628"/>
                  </a:lnTo>
                  <a:lnTo>
                    <a:pt x="38" y="1002"/>
                  </a:lnTo>
                  <a:lnTo>
                    <a:pt x="6305" y="373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1801;p41">
            <a:extLst>
              <a:ext uri="{FF2B5EF4-FFF2-40B4-BE49-F238E27FC236}">
                <a16:creationId xmlns:a16="http://schemas.microsoft.com/office/drawing/2014/main" id="{428EA80D-72B2-C943-6057-B40C831BBF02}"/>
              </a:ext>
            </a:extLst>
          </p:cNvPr>
          <p:cNvCxnSpPr/>
          <p:nvPr/>
        </p:nvCxnSpPr>
        <p:spPr>
          <a:xfrm>
            <a:off x="5253881" y="1251089"/>
            <a:ext cx="0" cy="24891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75BD81CE-B0F4-3CB4-66D4-6419CAA04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8" y="2823335"/>
            <a:ext cx="882871" cy="88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C6AAE26-6AC7-760D-8F4B-15E558C62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19" y="2823335"/>
            <a:ext cx="882865" cy="8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CFBA6E50-5575-A250-2B18-9224F1A0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54" y="2823335"/>
            <a:ext cx="882865" cy="8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383899C1-D202-EC03-8FD0-78095DC0B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524" y="2857324"/>
            <a:ext cx="882865" cy="8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9077A9C8-2FBA-7330-9626-C276F422D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194" y="2879450"/>
            <a:ext cx="882865" cy="8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E2721D7-9BFF-E44B-9AA3-5C593A948F14}"/>
              </a:ext>
            </a:extLst>
          </p:cNvPr>
          <p:cNvSpPr txBox="1"/>
          <p:nvPr/>
        </p:nvSpPr>
        <p:spPr>
          <a:xfrm>
            <a:off x="1449610" y="4535452"/>
            <a:ext cx="28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xend Light" panose="020B0604020202020204" charset="0"/>
              </a:rPr>
              <a:t>TESTING: 20%- Final Test Set</a:t>
            </a:r>
            <a:endParaRPr lang="en-CY" dirty="0">
              <a:latin typeface="Lexend Light" panose="020B060402020202020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5CADA6-4412-17EA-B1B3-0600415209F2}"/>
              </a:ext>
            </a:extLst>
          </p:cNvPr>
          <p:cNvCxnSpPr>
            <a:cxnSpLocks/>
            <a:stCxn id="29" idx="0"/>
            <a:endCxn id="7170" idx="2"/>
          </p:cNvCxnSpPr>
          <p:nvPr/>
        </p:nvCxnSpPr>
        <p:spPr>
          <a:xfrm flipH="1" flipV="1">
            <a:off x="743814" y="3706206"/>
            <a:ext cx="2114591" cy="82924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A53B16-3393-3945-1949-10E8DED9D6BC}"/>
              </a:ext>
            </a:extLst>
          </p:cNvPr>
          <p:cNvCxnSpPr>
            <a:cxnSpLocks/>
            <a:stCxn id="29" idx="0"/>
            <a:endCxn id="7172" idx="2"/>
          </p:cNvCxnSpPr>
          <p:nvPr/>
        </p:nvCxnSpPr>
        <p:spPr>
          <a:xfrm flipH="1" flipV="1">
            <a:off x="1670552" y="3706200"/>
            <a:ext cx="1187853" cy="829252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2248BD-C687-BCBC-D7A7-AE74F346E6C5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H="1" flipV="1">
            <a:off x="2597287" y="3706200"/>
            <a:ext cx="261118" cy="829252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4ECEAA-3EFD-C0D7-2547-E1E3A35FCE0B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2858405" y="3740189"/>
            <a:ext cx="687552" cy="79526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2527F7-B6B3-9DAB-21EB-16516F63F159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V="1">
            <a:off x="2858405" y="3762315"/>
            <a:ext cx="1636222" cy="77313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1863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FA2FF-9634-D09C-9C29-DF37F6E84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337" y="1717231"/>
            <a:ext cx="4847400" cy="12810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Class Distribution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Per Fold</a:t>
            </a:r>
            <a:endParaRPr lang="en-CY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25F4F-3186-B525-F19B-5CAA83729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56384"/>
              </p:ext>
            </p:extLst>
          </p:nvPr>
        </p:nvGraphicFramePr>
        <p:xfrm>
          <a:off x="126497" y="626871"/>
          <a:ext cx="3901625" cy="3838132"/>
        </p:xfrm>
        <a:graphic>
          <a:graphicData uri="http://schemas.openxmlformats.org/drawingml/2006/table">
            <a:tbl>
              <a:tblPr firstRow="1" bandRow="1">
                <a:tableStyleId>{7F859DE8-8FF2-4821-8CBB-8642860E3E95}</a:tableStyleId>
              </a:tblPr>
              <a:tblGrid>
                <a:gridCol w="780325">
                  <a:extLst>
                    <a:ext uri="{9D8B030D-6E8A-4147-A177-3AD203B41FA5}">
                      <a16:colId xmlns:a16="http://schemas.microsoft.com/office/drawing/2014/main" val="2747931852"/>
                    </a:ext>
                  </a:extLst>
                </a:gridCol>
                <a:gridCol w="780325">
                  <a:extLst>
                    <a:ext uri="{9D8B030D-6E8A-4147-A177-3AD203B41FA5}">
                      <a16:colId xmlns:a16="http://schemas.microsoft.com/office/drawing/2014/main" val="3350561806"/>
                    </a:ext>
                  </a:extLst>
                </a:gridCol>
                <a:gridCol w="780325">
                  <a:extLst>
                    <a:ext uri="{9D8B030D-6E8A-4147-A177-3AD203B41FA5}">
                      <a16:colId xmlns:a16="http://schemas.microsoft.com/office/drawing/2014/main" val="2406753952"/>
                    </a:ext>
                  </a:extLst>
                </a:gridCol>
                <a:gridCol w="780325">
                  <a:extLst>
                    <a:ext uri="{9D8B030D-6E8A-4147-A177-3AD203B41FA5}">
                      <a16:colId xmlns:a16="http://schemas.microsoft.com/office/drawing/2014/main" val="728554861"/>
                    </a:ext>
                  </a:extLst>
                </a:gridCol>
                <a:gridCol w="780325">
                  <a:extLst>
                    <a:ext uri="{9D8B030D-6E8A-4147-A177-3AD203B41FA5}">
                      <a16:colId xmlns:a16="http://schemas.microsoft.com/office/drawing/2014/main" val="1083837721"/>
                    </a:ext>
                  </a:extLst>
                </a:gridCol>
              </a:tblGrid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050" b="1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Fold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050" b="1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Subset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050" b="1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Total Images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050" b="1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Healthy Images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050" b="1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Unhealthy Images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98933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b="1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100" b="1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160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943146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b="1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Y" sz="1100" b="1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Validate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481054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b="1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Y" sz="1100" b="1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08505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b="1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Y" sz="1100" b="1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161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940562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b="1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Y" sz="1100" b="1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Validate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835911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b="1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Y" sz="1100" b="1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11789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b="1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Y" sz="1100" b="1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161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875733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b="1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Y" sz="1100" b="1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Validate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307270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b="1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Y" sz="1100" b="1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28836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b="1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Y" sz="1100" b="1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161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233830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b="1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Y" sz="1100" b="1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Validate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749696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b="1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Y" sz="1100" b="1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65016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b="1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Y" sz="1100" b="1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161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554163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Validate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300211"/>
                  </a:ext>
                </a:extLst>
              </a:tr>
              <a:tr h="23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41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62EAD0-D80D-53B9-2871-25AC6816168C}"/>
              </a:ext>
            </a:extLst>
          </p:cNvPr>
          <p:cNvSpPr txBox="1"/>
          <p:nvPr/>
        </p:nvSpPr>
        <p:spPr>
          <a:xfrm>
            <a:off x="0" y="4624039"/>
            <a:ext cx="654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exend Light" panose="020B0604020202020204" charset="0"/>
              </a:rPr>
              <a:t>A portion of 20% was held out of every fold and used as the testing set. </a:t>
            </a:r>
            <a:endParaRPr lang="en-CY" dirty="0">
              <a:solidFill>
                <a:schemeClr val="tx1"/>
              </a:solidFill>
              <a:latin typeface="Lexen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C2F-93A3-A29F-74CA-00DA851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Heads</a:t>
            </a:r>
            <a:endParaRPr lang="en-CY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4BEAB2E-0329-7900-0561-358E88E3242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H="1">
            <a:off x="3204344" y="2567940"/>
            <a:ext cx="2355900" cy="868800"/>
          </a:xfrm>
        </p:spPr>
        <p:txBody>
          <a:bodyPr/>
          <a:lstStyle/>
          <a:p>
            <a:pPr marL="311150" indent="-171450" algn="l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CY" altLang="en-CY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exend Light" panose="020B0604020202020204" charset="0"/>
              </a:rPr>
              <a:t>Hidden layer with ReLU, BatchNorm, Dropout</a:t>
            </a:r>
            <a:endParaRPr lang="en-US" altLang="en-CY" sz="1100" dirty="0">
              <a:solidFill>
                <a:schemeClr val="tx1">
                  <a:lumMod val="50000"/>
                </a:schemeClr>
              </a:solidFill>
              <a:latin typeface="Lexend Light" panose="020B0604020202020204" charset="0"/>
            </a:endParaRPr>
          </a:p>
          <a:p>
            <a:pPr marL="311150" indent="-171450" algn="l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</a:rPr>
              <a:t>Threshold strategy matched to Linear Head</a:t>
            </a:r>
          </a:p>
          <a:p>
            <a:pPr marL="311150" indent="-171450" algn="l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</a:rPr>
              <a:t>Ensures fair comparison of architecture only</a:t>
            </a:r>
          </a:p>
          <a:p>
            <a:pPr algn="l"/>
            <a:endParaRPr kumimoji="0" lang="en-CY" altLang="en-CY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xend Light" panose="020B060402020202020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F1D281C-AEE8-0A76-77B2-0A50A6CA8524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907188" y="1822800"/>
            <a:ext cx="1673851" cy="424200"/>
          </a:xfrm>
        </p:spPr>
        <p:txBody>
          <a:bodyPr/>
          <a:lstStyle/>
          <a:p>
            <a:r>
              <a:rPr lang="en-US" dirty="0"/>
              <a:t>Linear</a:t>
            </a:r>
            <a:endParaRPr lang="en-CY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80745D3-4F77-3672-7C97-3A81B2FBC8AC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3116545" y="1824420"/>
            <a:ext cx="2531499" cy="424200"/>
          </a:xfrm>
        </p:spPr>
        <p:txBody>
          <a:bodyPr/>
          <a:lstStyle/>
          <a:p>
            <a:r>
              <a:rPr lang="en-US" sz="2400" dirty="0" err="1"/>
              <a:t>MLP</a:t>
            </a:r>
            <a:r>
              <a:rPr lang="en-US" sz="2400" dirty="0"/>
              <a:t> Frozen Backbone</a:t>
            </a:r>
            <a:endParaRPr lang="en-CY" sz="24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9174D43-DC24-3905-2190-817ADD1B9A77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5806476" y="1822800"/>
            <a:ext cx="2967145" cy="424200"/>
          </a:xfrm>
        </p:spPr>
        <p:txBody>
          <a:bodyPr/>
          <a:lstStyle/>
          <a:p>
            <a:r>
              <a:rPr lang="en-US" sz="2400" dirty="0" err="1"/>
              <a:t>MLP</a:t>
            </a:r>
            <a:r>
              <a:rPr lang="en-US" sz="2400" dirty="0"/>
              <a:t> with Partial Fine-Tuning</a:t>
            </a:r>
            <a:endParaRPr lang="en-CY" sz="2400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2BB05876-35D8-D10A-F413-F945789D7A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 flipH="1">
            <a:off x="743988" y="2508174"/>
            <a:ext cx="2355738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Single fully connected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Trained on frozen DINOv2 [CLS]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Lightweight &amp; fast — baseline for feature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Threshold optimized per epoch for sensitivity ≥ 0.90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ADBD27E-B2AA-4853-2197-84E982D6B8CF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 flipH="1">
            <a:off x="5910156" y="2567940"/>
            <a:ext cx="2967144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Hidden layer with ReLU, BatchNorm, Dropout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Final DINOv2 block (block 11) unfrozen for limited 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Explores non-linear decision boundaries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Used Youden’s J for threshold selection</a:t>
            </a:r>
            <a:endParaRPr kumimoji="0" lang="en-US" altLang="en-CY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xend Light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CY" sz="1100" dirty="0">
                <a:solidFill>
                  <a:schemeClr val="tx1"/>
                </a:solidFill>
                <a:latin typeface="Lexend Light" panose="020B0604020202020204" charset="0"/>
              </a:rPr>
              <a:t>(Sensitivity + Specificity - 1 )</a:t>
            </a:r>
            <a:endParaRPr kumimoji="0" lang="en-US" altLang="en-CY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xend Light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CY" sz="1100" dirty="0">
              <a:solidFill>
                <a:schemeClr val="tx1"/>
              </a:solidFill>
              <a:latin typeface="Lexend Light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CY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ReLu: Rectified Linear Unit</a:t>
            </a:r>
            <a:endParaRPr kumimoji="0" lang="en-CY" altLang="en-CY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xen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10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79AC0-91AD-2C81-F8B4-7D2DBD88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6E1B0ED-E913-2AB4-051A-35F13BCF3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863" y="-275120"/>
            <a:ext cx="6765663" cy="1281000"/>
          </a:xfrm>
        </p:spPr>
        <p:txBody>
          <a:bodyPr/>
          <a:lstStyle/>
          <a:p>
            <a:r>
              <a:rPr lang="en-US" dirty="0"/>
              <a:t>LINEAR HEAD RESULTS</a:t>
            </a:r>
            <a:endParaRPr lang="en-CY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74D7BF6-24E9-91E6-0872-7B8C06F47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55980"/>
              </p:ext>
            </p:extLst>
          </p:nvPr>
        </p:nvGraphicFramePr>
        <p:xfrm>
          <a:off x="349407" y="1459230"/>
          <a:ext cx="3865756" cy="2225040"/>
        </p:xfrm>
        <a:graphic>
          <a:graphicData uri="http://schemas.openxmlformats.org/drawingml/2006/table">
            <a:tbl>
              <a:tblPr firstRow="1" bandRow="1">
                <a:tableStyleId>{7F859DE8-8FF2-4821-8CBB-8642860E3E95}</a:tableStyleId>
              </a:tblPr>
              <a:tblGrid>
                <a:gridCol w="595186">
                  <a:extLst>
                    <a:ext uri="{9D8B030D-6E8A-4147-A177-3AD203B41FA5}">
                      <a16:colId xmlns:a16="http://schemas.microsoft.com/office/drawing/2014/main" val="3962931619"/>
                    </a:ext>
                  </a:extLst>
                </a:gridCol>
                <a:gridCol w="595186">
                  <a:extLst>
                    <a:ext uri="{9D8B030D-6E8A-4147-A177-3AD203B41FA5}">
                      <a16:colId xmlns:a16="http://schemas.microsoft.com/office/drawing/2014/main" val="1889579806"/>
                    </a:ext>
                  </a:extLst>
                </a:gridCol>
                <a:gridCol w="668846">
                  <a:extLst>
                    <a:ext uri="{9D8B030D-6E8A-4147-A177-3AD203B41FA5}">
                      <a16:colId xmlns:a16="http://schemas.microsoft.com/office/drawing/2014/main" val="3580015734"/>
                    </a:ext>
                  </a:extLst>
                </a:gridCol>
                <a:gridCol w="668846">
                  <a:extLst>
                    <a:ext uri="{9D8B030D-6E8A-4147-A177-3AD203B41FA5}">
                      <a16:colId xmlns:a16="http://schemas.microsoft.com/office/drawing/2014/main" val="4036048484"/>
                    </a:ext>
                  </a:extLst>
                </a:gridCol>
                <a:gridCol w="668846">
                  <a:extLst>
                    <a:ext uri="{9D8B030D-6E8A-4147-A177-3AD203B41FA5}">
                      <a16:colId xmlns:a16="http://schemas.microsoft.com/office/drawing/2014/main" val="2474425143"/>
                    </a:ext>
                  </a:extLst>
                </a:gridCol>
                <a:gridCol w="668846">
                  <a:extLst>
                    <a:ext uri="{9D8B030D-6E8A-4147-A177-3AD203B41FA5}">
                      <a16:colId xmlns:a16="http://schemas.microsoft.com/office/drawing/2014/main" val="3206204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Lexend Light" panose="020B0604020202020204" charset="0"/>
                        </a:rPr>
                        <a:t>Fold</a:t>
                      </a:r>
                      <a:endParaRPr lang="en-CY" sz="11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Lexend Light" panose="020B0604020202020204" charset="0"/>
                        </a:rPr>
                        <a:t>Test Accuracy</a:t>
                      </a:r>
                      <a:endParaRPr lang="en-CY" sz="6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CY" sz="110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b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CY" sz="1100" b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b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CY" sz="1100" b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CY" sz="110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1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0.6154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0.5686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1.4299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0.4906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86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2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0.6769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0.8571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0.7451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1.3453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0.4878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9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3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0.6769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0.7461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1.191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0.4583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37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4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0.7846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0.6429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0.8824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1.2732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0.4848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73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5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0.7692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0.5714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0.9216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1.3588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0.4571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959729"/>
                  </a:ext>
                </a:extLst>
              </a:tr>
            </a:tbl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5D2F5720-1A14-2CBE-7687-8F35A2E85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99345"/>
              </p:ext>
            </p:extLst>
          </p:nvPr>
        </p:nvGraphicFramePr>
        <p:xfrm>
          <a:off x="4572000" y="1255983"/>
          <a:ext cx="4326673" cy="377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953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8D0552-6007-B0A3-A964-86C98A97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474" y="133759"/>
            <a:ext cx="7895516" cy="1281000"/>
          </a:xfrm>
        </p:spPr>
        <p:txBody>
          <a:bodyPr/>
          <a:lstStyle/>
          <a:p>
            <a:r>
              <a:rPr lang="en-US" dirty="0" err="1"/>
              <a:t>MLP</a:t>
            </a:r>
            <a:r>
              <a:rPr lang="en-US" dirty="0"/>
              <a:t>(with frozen backbone) HEAD RESULTS</a:t>
            </a:r>
            <a:endParaRPr lang="en-CY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8D23F7-1E0F-7337-38F4-7AAF183BC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56245"/>
              </p:ext>
            </p:extLst>
          </p:nvPr>
        </p:nvGraphicFramePr>
        <p:xfrm>
          <a:off x="349407" y="1570742"/>
          <a:ext cx="3865756" cy="2225040"/>
        </p:xfrm>
        <a:graphic>
          <a:graphicData uri="http://schemas.openxmlformats.org/drawingml/2006/table">
            <a:tbl>
              <a:tblPr firstRow="1" bandRow="1">
                <a:tableStyleId>{7F859DE8-8FF2-4821-8CBB-8642860E3E95}</a:tableStyleId>
              </a:tblPr>
              <a:tblGrid>
                <a:gridCol w="595186">
                  <a:extLst>
                    <a:ext uri="{9D8B030D-6E8A-4147-A177-3AD203B41FA5}">
                      <a16:colId xmlns:a16="http://schemas.microsoft.com/office/drawing/2014/main" val="3962931619"/>
                    </a:ext>
                  </a:extLst>
                </a:gridCol>
                <a:gridCol w="595186">
                  <a:extLst>
                    <a:ext uri="{9D8B030D-6E8A-4147-A177-3AD203B41FA5}">
                      <a16:colId xmlns:a16="http://schemas.microsoft.com/office/drawing/2014/main" val="1889579806"/>
                    </a:ext>
                  </a:extLst>
                </a:gridCol>
                <a:gridCol w="668846">
                  <a:extLst>
                    <a:ext uri="{9D8B030D-6E8A-4147-A177-3AD203B41FA5}">
                      <a16:colId xmlns:a16="http://schemas.microsoft.com/office/drawing/2014/main" val="3580015734"/>
                    </a:ext>
                  </a:extLst>
                </a:gridCol>
                <a:gridCol w="668846">
                  <a:extLst>
                    <a:ext uri="{9D8B030D-6E8A-4147-A177-3AD203B41FA5}">
                      <a16:colId xmlns:a16="http://schemas.microsoft.com/office/drawing/2014/main" val="4036048484"/>
                    </a:ext>
                  </a:extLst>
                </a:gridCol>
                <a:gridCol w="668846">
                  <a:extLst>
                    <a:ext uri="{9D8B030D-6E8A-4147-A177-3AD203B41FA5}">
                      <a16:colId xmlns:a16="http://schemas.microsoft.com/office/drawing/2014/main" val="2474425143"/>
                    </a:ext>
                  </a:extLst>
                </a:gridCol>
                <a:gridCol w="668846">
                  <a:extLst>
                    <a:ext uri="{9D8B030D-6E8A-4147-A177-3AD203B41FA5}">
                      <a16:colId xmlns:a16="http://schemas.microsoft.com/office/drawing/2014/main" val="3206204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Lexend Light" panose="020B0604020202020204" charset="0"/>
                        </a:rPr>
                        <a:t>Fold</a:t>
                      </a:r>
                      <a:endParaRPr lang="en-CY" sz="11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Lexend Light" panose="020B0604020202020204" charset="0"/>
                        </a:rPr>
                        <a:t>Test Accuracy</a:t>
                      </a:r>
                      <a:endParaRPr lang="en-CY" sz="6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CY" sz="110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b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CY" sz="1100" b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b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CY" sz="1100" b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CY" sz="110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1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0.4308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0.3137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3.0356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0.4062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86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2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0.6615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0.6275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2.2156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0.5417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9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3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0.2549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2.0561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0.4179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37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4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0.6923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0.6863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1.9088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0.5333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73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5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0.5231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0.3922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2.5078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0.4746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959729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E405275-E2D8-D3CD-84E0-6BEA0F8E7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733063"/>
              </p:ext>
            </p:extLst>
          </p:nvPr>
        </p:nvGraphicFramePr>
        <p:xfrm>
          <a:off x="4471639" y="13116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1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6"/>
          <p:cNvSpPr/>
          <p:nvPr/>
        </p:nvSpPr>
        <p:spPr>
          <a:xfrm>
            <a:off x="5418950" y="1245150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6"/>
          <p:cNvSpPr txBox="1">
            <a:spLocks noGrp="1"/>
          </p:cNvSpPr>
          <p:nvPr>
            <p:ph type="ctrTitle"/>
          </p:nvPr>
        </p:nvSpPr>
        <p:spPr>
          <a:xfrm>
            <a:off x="571550" y="1207713"/>
            <a:ext cx="4847400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highlight>
                  <a:schemeClr val="lt2"/>
                </a:highlight>
              </a:rPr>
              <a:t>Leveraging Vision Transformers for Early Breast Cancer Detection</a:t>
            </a:r>
            <a:endParaRPr sz="3200" dirty="0"/>
          </a:p>
        </p:txBody>
      </p:sp>
      <p:sp>
        <p:nvSpPr>
          <p:cNvPr id="1525" name="Google Shape;1525;p36"/>
          <p:cNvSpPr txBox="1">
            <a:spLocks noGrp="1"/>
          </p:cNvSpPr>
          <p:nvPr>
            <p:ph type="subTitle" idx="1"/>
          </p:nvPr>
        </p:nvSpPr>
        <p:spPr>
          <a:xfrm>
            <a:off x="646317" y="2888465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 study on Thermal Infrared Imaging with the use of DINOv2</a:t>
            </a:r>
            <a:endParaRPr sz="1600" dirty="0"/>
          </a:p>
        </p:txBody>
      </p:sp>
      <p:cxnSp>
        <p:nvCxnSpPr>
          <p:cNvPr id="1526" name="Google Shape;1526;p36"/>
          <p:cNvCxnSpPr/>
          <p:nvPr/>
        </p:nvCxnSpPr>
        <p:spPr>
          <a:xfrm>
            <a:off x="646317" y="2580568"/>
            <a:ext cx="3492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7" name="Google Shape;1527;p36"/>
          <p:cNvGrpSpPr/>
          <p:nvPr/>
        </p:nvGrpSpPr>
        <p:grpSpPr>
          <a:xfrm rot="1538803">
            <a:off x="5529386" y="1221083"/>
            <a:ext cx="553157" cy="470006"/>
            <a:chOff x="4021700" y="2078100"/>
            <a:chExt cx="294125" cy="249900"/>
          </a:xfrm>
        </p:grpSpPr>
        <p:sp>
          <p:nvSpPr>
            <p:cNvPr id="1528" name="Google Shape;1528;p36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36"/>
          <p:cNvSpPr/>
          <p:nvPr/>
        </p:nvSpPr>
        <p:spPr>
          <a:xfrm>
            <a:off x="8025550" y="627767"/>
            <a:ext cx="1413199" cy="1159892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36"/>
          <p:cNvSpPr/>
          <p:nvPr/>
        </p:nvSpPr>
        <p:spPr>
          <a:xfrm rot="-2004035">
            <a:off x="5524091" y="402406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51" name="Google Shape;1551;p36"/>
          <p:cNvGrpSpPr/>
          <p:nvPr/>
        </p:nvGrpSpPr>
        <p:grpSpPr>
          <a:xfrm rot="-5400093" flipH="1">
            <a:off x="3347704" y="3878504"/>
            <a:ext cx="2025333" cy="1737427"/>
            <a:chOff x="4770475" y="2910125"/>
            <a:chExt cx="548975" cy="470975"/>
          </a:xfrm>
        </p:grpSpPr>
        <p:sp>
          <p:nvSpPr>
            <p:cNvPr id="1552" name="Google Shape;1552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36"/>
          <p:cNvGrpSpPr/>
          <p:nvPr/>
        </p:nvGrpSpPr>
        <p:grpSpPr>
          <a:xfrm rot="5399907" flipH="1">
            <a:off x="-1253596" y="453704"/>
            <a:ext cx="2025333" cy="1737427"/>
            <a:chOff x="4770475" y="2910125"/>
            <a:chExt cx="548975" cy="470975"/>
          </a:xfrm>
        </p:grpSpPr>
        <p:sp>
          <p:nvSpPr>
            <p:cNvPr id="1559" name="Google Shape;1559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36"/>
          <p:cNvGrpSpPr/>
          <p:nvPr/>
        </p:nvGrpSpPr>
        <p:grpSpPr>
          <a:xfrm rot="10288117" flipH="1">
            <a:off x="3214386" y="-1079627"/>
            <a:ext cx="2025291" cy="1737431"/>
            <a:chOff x="4770475" y="2910125"/>
            <a:chExt cx="548975" cy="470975"/>
          </a:xfrm>
        </p:grpSpPr>
        <p:sp>
          <p:nvSpPr>
            <p:cNvPr id="1566" name="Google Shape;1566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36"/>
          <p:cNvGrpSpPr/>
          <p:nvPr/>
        </p:nvGrpSpPr>
        <p:grpSpPr>
          <a:xfrm flipH="1">
            <a:off x="5646059" y="488999"/>
            <a:ext cx="3858854" cy="4936859"/>
            <a:chOff x="2412611" y="2547289"/>
            <a:chExt cx="1756100" cy="2246682"/>
          </a:xfrm>
        </p:grpSpPr>
        <p:sp>
          <p:nvSpPr>
            <p:cNvPr id="1573" name="Google Shape;1573;p36"/>
            <p:cNvSpPr/>
            <p:nvPr/>
          </p:nvSpPr>
          <p:spPr>
            <a:xfrm>
              <a:off x="2412611" y="3235684"/>
              <a:ext cx="287863" cy="341776"/>
            </a:xfrm>
            <a:custGeom>
              <a:avLst/>
              <a:gdLst/>
              <a:ahLst/>
              <a:cxnLst/>
              <a:rect l="l" t="t" r="r" b="b"/>
              <a:pathLst>
                <a:path w="8858" h="10517" extrusionOk="0">
                  <a:moveTo>
                    <a:pt x="3237" y="1"/>
                  </a:moveTo>
                  <a:cubicBezTo>
                    <a:pt x="3233" y="1"/>
                    <a:pt x="3229" y="1"/>
                    <a:pt x="3225" y="1"/>
                  </a:cubicBezTo>
                  <a:cubicBezTo>
                    <a:pt x="2615" y="20"/>
                    <a:pt x="2174" y="670"/>
                    <a:pt x="2497" y="1435"/>
                  </a:cubicBezTo>
                  <a:cubicBezTo>
                    <a:pt x="2497" y="1435"/>
                    <a:pt x="2252" y="907"/>
                    <a:pt x="1826" y="907"/>
                  </a:cubicBezTo>
                  <a:cubicBezTo>
                    <a:pt x="1732" y="907"/>
                    <a:pt x="1629" y="932"/>
                    <a:pt x="1519" y="994"/>
                  </a:cubicBezTo>
                  <a:cubicBezTo>
                    <a:pt x="907" y="1338"/>
                    <a:pt x="1428" y="2574"/>
                    <a:pt x="1428" y="2574"/>
                  </a:cubicBezTo>
                  <a:cubicBezTo>
                    <a:pt x="1428" y="2574"/>
                    <a:pt x="1127" y="2267"/>
                    <a:pt x="819" y="2267"/>
                  </a:cubicBezTo>
                  <a:cubicBezTo>
                    <a:pt x="650" y="2267"/>
                    <a:pt x="479" y="2359"/>
                    <a:pt x="354" y="2644"/>
                  </a:cubicBezTo>
                  <a:cubicBezTo>
                    <a:pt x="1" y="3448"/>
                    <a:pt x="1458" y="7683"/>
                    <a:pt x="1718" y="8035"/>
                  </a:cubicBezTo>
                  <a:cubicBezTo>
                    <a:pt x="1919" y="8308"/>
                    <a:pt x="2450" y="10516"/>
                    <a:pt x="4948" y="10516"/>
                  </a:cubicBezTo>
                  <a:cubicBezTo>
                    <a:pt x="5663" y="10516"/>
                    <a:pt x="6538" y="10336"/>
                    <a:pt x="7613" y="9878"/>
                  </a:cubicBezTo>
                  <a:cubicBezTo>
                    <a:pt x="7613" y="9878"/>
                    <a:pt x="8764" y="9332"/>
                    <a:pt x="8825" y="7487"/>
                  </a:cubicBezTo>
                  <a:cubicBezTo>
                    <a:pt x="8857" y="6568"/>
                    <a:pt x="8725" y="2556"/>
                    <a:pt x="7950" y="2556"/>
                  </a:cubicBezTo>
                  <a:cubicBezTo>
                    <a:pt x="7947" y="2556"/>
                    <a:pt x="7943" y="2556"/>
                    <a:pt x="7939" y="2556"/>
                  </a:cubicBezTo>
                  <a:cubicBezTo>
                    <a:pt x="7155" y="2596"/>
                    <a:pt x="6792" y="4818"/>
                    <a:pt x="6792" y="4818"/>
                  </a:cubicBezTo>
                  <a:cubicBezTo>
                    <a:pt x="6792" y="4818"/>
                    <a:pt x="5674" y="185"/>
                    <a:pt x="4890" y="185"/>
                  </a:cubicBezTo>
                  <a:cubicBezTo>
                    <a:pt x="4887" y="185"/>
                    <a:pt x="4883" y="185"/>
                    <a:pt x="4880" y="185"/>
                  </a:cubicBezTo>
                  <a:cubicBezTo>
                    <a:pt x="4095" y="225"/>
                    <a:pt x="4111" y="1270"/>
                    <a:pt x="4111" y="1270"/>
                  </a:cubicBezTo>
                  <a:cubicBezTo>
                    <a:pt x="4111" y="1270"/>
                    <a:pt x="3839" y="1"/>
                    <a:pt x="3237" y="1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2450053" y="3311288"/>
              <a:ext cx="45789" cy="88881"/>
            </a:xfrm>
            <a:custGeom>
              <a:avLst/>
              <a:gdLst/>
              <a:ahLst/>
              <a:cxnLst/>
              <a:rect l="l" t="t" r="r" b="b"/>
              <a:pathLst>
                <a:path w="1409" h="2735" extrusionOk="0">
                  <a:moveTo>
                    <a:pt x="266" y="1"/>
                  </a:moveTo>
                  <a:cubicBezTo>
                    <a:pt x="238" y="1"/>
                    <a:pt x="209" y="6"/>
                    <a:pt x="181" y="17"/>
                  </a:cubicBezTo>
                  <a:cubicBezTo>
                    <a:pt x="59" y="65"/>
                    <a:pt x="1" y="201"/>
                    <a:pt x="46" y="323"/>
                  </a:cubicBezTo>
                  <a:lnTo>
                    <a:pt x="922" y="2582"/>
                  </a:lnTo>
                  <a:cubicBezTo>
                    <a:pt x="956" y="2674"/>
                    <a:pt x="1044" y="2734"/>
                    <a:pt x="1143" y="2734"/>
                  </a:cubicBezTo>
                  <a:cubicBezTo>
                    <a:pt x="1171" y="2734"/>
                    <a:pt x="1200" y="2729"/>
                    <a:pt x="1226" y="2717"/>
                  </a:cubicBezTo>
                  <a:cubicBezTo>
                    <a:pt x="1348" y="2672"/>
                    <a:pt x="1409" y="2535"/>
                    <a:pt x="1361" y="2413"/>
                  </a:cubicBezTo>
                  <a:lnTo>
                    <a:pt x="487" y="152"/>
                  </a:lnTo>
                  <a:cubicBezTo>
                    <a:pt x="450" y="59"/>
                    <a:pt x="361" y="1"/>
                    <a:pt x="26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3052325" y="2574717"/>
              <a:ext cx="387533" cy="313211"/>
            </a:xfrm>
            <a:custGeom>
              <a:avLst/>
              <a:gdLst/>
              <a:ahLst/>
              <a:cxnLst/>
              <a:rect l="l" t="t" r="r" b="b"/>
              <a:pathLst>
                <a:path w="11925" h="9638" extrusionOk="0">
                  <a:moveTo>
                    <a:pt x="6030" y="1"/>
                  </a:moveTo>
                  <a:cubicBezTo>
                    <a:pt x="3004" y="1"/>
                    <a:pt x="1" y="4329"/>
                    <a:pt x="974" y="6906"/>
                  </a:cubicBezTo>
                  <a:cubicBezTo>
                    <a:pt x="1640" y="8667"/>
                    <a:pt x="4173" y="9637"/>
                    <a:pt x="6490" y="9637"/>
                  </a:cubicBezTo>
                  <a:cubicBezTo>
                    <a:pt x="8102" y="9637"/>
                    <a:pt x="9610" y="9168"/>
                    <a:pt x="10310" y="8167"/>
                  </a:cubicBezTo>
                  <a:cubicBezTo>
                    <a:pt x="11925" y="5862"/>
                    <a:pt x="9592" y="268"/>
                    <a:pt x="6272" y="10"/>
                  </a:cubicBezTo>
                  <a:cubicBezTo>
                    <a:pt x="6191" y="4"/>
                    <a:pt x="6111" y="1"/>
                    <a:pt x="6030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3317082" y="2547289"/>
              <a:ext cx="102302" cy="182896"/>
            </a:xfrm>
            <a:custGeom>
              <a:avLst/>
              <a:gdLst/>
              <a:ahLst/>
              <a:cxnLst/>
              <a:rect l="l" t="t" r="r" b="b"/>
              <a:pathLst>
                <a:path w="3148" h="5628" extrusionOk="0">
                  <a:moveTo>
                    <a:pt x="272" y="1"/>
                  </a:moveTo>
                  <a:cubicBezTo>
                    <a:pt x="193" y="1"/>
                    <a:pt x="116" y="41"/>
                    <a:pt x="71" y="113"/>
                  </a:cubicBezTo>
                  <a:cubicBezTo>
                    <a:pt x="0" y="225"/>
                    <a:pt x="36" y="373"/>
                    <a:pt x="152" y="440"/>
                  </a:cubicBezTo>
                  <a:cubicBezTo>
                    <a:pt x="2636" y="1979"/>
                    <a:pt x="2214" y="5327"/>
                    <a:pt x="2210" y="5359"/>
                  </a:cubicBezTo>
                  <a:cubicBezTo>
                    <a:pt x="2193" y="5488"/>
                    <a:pt x="2282" y="5608"/>
                    <a:pt x="2412" y="5625"/>
                  </a:cubicBezTo>
                  <a:cubicBezTo>
                    <a:pt x="2423" y="5627"/>
                    <a:pt x="2433" y="5627"/>
                    <a:pt x="2444" y="5627"/>
                  </a:cubicBezTo>
                  <a:cubicBezTo>
                    <a:pt x="2562" y="5627"/>
                    <a:pt x="2663" y="5540"/>
                    <a:pt x="2678" y="5424"/>
                  </a:cubicBezTo>
                  <a:cubicBezTo>
                    <a:pt x="2699" y="5274"/>
                    <a:pt x="3147" y="1739"/>
                    <a:pt x="399" y="39"/>
                  </a:cubicBezTo>
                  <a:cubicBezTo>
                    <a:pt x="360" y="13"/>
                    <a:pt x="316" y="1"/>
                    <a:pt x="272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2537597" y="3269319"/>
              <a:ext cx="50664" cy="115789"/>
            </a:xfrm>
            <a:custGeom>
              <a:avLst/>
              <a:gdLst/>
              <a:ahLst/>
              <a:cxnLst/>
              <a:rect l="l" t="t" r="r" b="b"/>
              <a:pathLst>
                <a:path w="1559" h="3563" extrusionOk="0">
                  <a:moveTo>
                    <a:pt x="266" y="0"/>
                  </a:moveTo>
                  <a:cubicBezTo>
                    <a:pt x="241" y="0"/>
                    <a:pt x="216" y="4"/>
                    <a:pt x="190" y="13"/>
                  </a:cubicBezTo>
                  <a:cubicBezTo>
                    <a:pt x="67" y="53"/>
                    <a:pt x="0" y="186"/>
                    <a:pt x="40" y="311"/>
                  </a:cubicBezTo>
                  <a:lnTo>
                    <a:pt x="1070" y="3401"/>
                  </a:lnTo>
                  <a:cubicBezTo>
                    <a:pt x="1103" y="3498"/>
                    <a:pt x="1192" y="3562"/>
                    <a:pt x="1294" y="3562"/>
                  </a:cubicBezTo>
                  <a:cubicBezTo>
                    <a:pt x="1319" y="3562"/>
                    <a:pt x="1344" y="3558"/>
                    <a:pt x="1369" y="3551"/>
                  </a:cubicBezTo>
                  <a:cubicBezTo>
                    <a:pt x="1492" y="3509"/>
                    <a:pt x="1559" y="3376"/>
                    <a:pt x="1519" y="3252"/>
                  </a:cubicBezTo>
                  <a:lnTo>
                    <a:pt x="489" y="161"/>
                  </a:lnTo>
                  <a:cubicBezTo>
                    <a:pt x="455" y="62"/>
                    <a:pt x="364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2485048" y="3274551"/>
              <a:ext cx="49689" cy="104674"/>
            </a:xfrm>
            <a:custGeom>
              <a:avLst/>
              <a:gdLst/>
              <a:ahLst/>
              <a:cxnLst/>
              <a:rect l="l" t="t" r="r" b="b"/>
              <a:pathLst>
                <a:path w="1529" h="3221" extrusionOk="0">
                  <a:moveTo>
                    <a:pt x="268" y="0"/>
                  </a:moveTo>
                  <a:cubicBezTo>
                    <a:pt x="241" y="0"/>
                    <a:pt x="214" y="5"/>
                    <a:pt x="187" y="15"/>
                  </a:cubicBezTo>
                  <a:cubicBezTo>
                    <a:pt x="63" y="59"/>
                    <a:pt x="0" y="196"/>
                    <a:pt x="46" y="319"/>
                  </a:cubicBezTo>
                  <a:lnTo>
                    <a:pt x="1040" y="3065"/>
                  </a:lnTo>
                  <a:cubicBezTo>
                    <a:pt x="1074" y="3158"/>
                    <a:pt x="1161" y="3221"/>
                    <a:pt x="1262" y="3221"/>
                  </a:cubicBezTo>
                  <a:cubicBezTo>
                    <a:pt x="1289" y="3221"/>
                    <a:pt x="1315" y="3215"/>
                    <a:pt x="1340" y="3205"/>
                  </a:cubicBezTo>
                  <a:cubicBezTo>
                    <a:pt x="1464" y="3162"/>
                    <a:pt x="1528" y="3027"/>
                    <a:pt x="1483" y="2903"/>
                  </a:cubicBezTo>
                  <a:lnTo>
                    <a:pt x="491" y="160"/>
                  </a:lnTo>
                  <a:cubicBezTo>
                    <a:pt x="456" y="61"/>
                    <a:pt x="365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2502955" y="3505608"/>
              <a:ext cx="714165" cy="688882"/>
            </a:xfrm>
            <a:custGeom>
              <a:avLst/>
              <a:gdLst/>
              <a:ahLst/>
              <a:cxnLst/>
              <a:rect l="l" t="t" r="r" b="b"/>
              <a:pathLst>
                <a:path w="21976" h="21198" extrusionOk="0">
                  <a:moveTo>
                    <a:pt x="12182" y="12904"/>
                  </a:moveTo>
                  <a:lnTo>
                    <a:pt x="12182" y="12904"/>
                  </a:lnTo>
                  <a:cubicBezTo>
                    <a:pt x="12232" y="12939"/>
                    <a:pt x="12278" y="12978"/>
                    <a:pt x="12317" y="13026"/>
                  </a:cubicBezTo>
                  <a:cubicBezTo>
                    <a:pt x="12319" y="13029"/>
                    <a:pt x="12319" y="13031"/>
                    <a:pt x="12318" y="13031"/>
                  </a:cubicBezTo>
                  <a:cubicBezTo>
                    <a:pt x="12310" y="13031"/>
                    <a:pt x="12263" y="12990"/>
                    <a:pt x="12207" y="12933"/>
                  </a:cubicBezTo>
                  <a:lnTo>
                    <a:pt x="12182" y="12904"/>
                  </a:lnTo>
                  <a:close/>
                  <a:moveTo>
                    <a:pt x="5101" y="0"/>
                  </a:moveTo>
                  <a:lnTo>
                    <a:pt x="0" y="1226"/>
                  </a:lnTo>
                  <a:cubicBezTo>
                    <a:pt x="956" y="6375"/>
                    <a:pt x="1743" y="8095"/>
                    <a:pt x="3560" y="13009"/>
                  </a:cubicBezTo>
                  <a:cubicBezTo>
                    <a:pt x="5176" y="17382"/>
                    <a:pt x="6853" y="21198"/>
                    <a:pt x="10361" y="21198"/>
                  </a:cubicBezTo>
                  <a:cubicBezTo>
                    <a:pt x="11693" y="21198"/>
                    <a:pt x="13291" y="20647"/>
                    <a:pt x="15249" y="19367"/>
                  </a:cubicBezTo>
                  <a:cubicBezTo>
                    <a:pt x="16751" y="18384"/>
                    <a:pt x="18102" y="17233"/>
                    <a:pt x="19350" y="16070"/>
                  </a:cubicBezTo>
                  <a:cubicBezTo>
                    <a:pt x="20256" y="15224"/>
                    <a:pt x="21127" y="14364"/>
                    <a:pt x="21976" y="13490"/>
                  </a:cubicBezTo>
                  <a:cubicBezTo>
                    <a:pt x="20520" y="12121"/>
                    <a:pt x="17609" y="9317"/>
                    <a:pt x="15797" y="7073"/>
                  </a:cubicBezTo>
                  <a:cubicBezTo>
                    <a:pt x="14333" y="8644"/>
                    <a:pt x="12849" y="10181"/>
                    <a:pt x="11229" y="11525"/>
                  </a:cubicBezTo>
                  <a:cubicBezTo>
                    <a:pt x="9182" y="7141"/>
                    <a:pt x="6864" y="4565"/>
                    <a:pt x="5101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2859257" y="3872505"/>
              <a:ext cx="93820" cy="171847"/>
            </a:xfrm>
            <a:custGeom>
              <a:avLst/>
              <a:gdLst/>
              <a:ahLst/>
              <a:cxnLst/>
              <a:rect l="l" t="t" r="r" b="b"/>
              <a:pathLst>
                <a:path w="2887" h="5288" extrusionOk="0">
                  <a:moveTo>
                    <a:pt x="268" y="1"/>
                  </a:moveTo>
                  <a:cubicBezTo>
                    <a:pt x="192" y="1"/>
                    <a:pt x="118" y="38"/>
                    <a:pt x="73" y="106"/>
                  </a:cubicBezTo>
                  <a:cubicBezTo>
                    <a:pt x="0" y="212"/>
                    <a:pt x="27" y="356"/>
                    <a:pt x="132" y="431"/>
                  </a:cubicBezTo>
                  <a:cubicBezTo>
                    <a:pt x="223" y="491"/>
                    <a:pt x="2347" y="1966"/>
                    <a:pt x="1581" y="4993"/>
                  </a:cubicBezTo>
                  <a:cubicBezTo>
                    <a:pt x="1549" y="5118"/>
                    <a:pt x="1625" y="5247"/>
                    <a:pt x="1751" y="5280"/>
                  </a:cubicBezTo>
                  <a:cubicBezTo>
                    <a:pt x="1770" y="5284"/>
                    <a:pt x="1790" y="5285"/>
                    <a:pt x="1809" y="5287"/>
                  </a:cubicBezTo>
                  <a:cubicBezTo>
                    <a:pt x="1918" y="5285"/>
                    <a:pt x="2011" y="5213"/>
                    <a:pt x="2037" y="5109"/>
                  </a:cubicBezTo>
                  <a:cubicBezTo>
                    <a:pt x="2887" y="1751"/>
                    <a:pt x="420" y="54"/>
                    <a:pt x="394" y="37"/>
                  </a:cubicBezTo>
                  <a:cubicBezTo>
                    <a:pt x="355" y="12"/>
                    <a:pt x="3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2881063" y="3618180"/>
              <a:ext cx="414863" cy="474269"/>
            </a:xfrm>
            <a:custGeom>
              <a:avLst/>
              <a:gdLst/>
              <a:ahLst/>
              <a:cxnLst/>
              <a:rect l="l" t="t" r="r" b="b"/>
              <a:pathLst>
                <a:path w="12766" h="14594" extrusionOk="0">
                  <a:moveTo>
                    <a:pt x="3894" y="0"/>
                  </a:moveTo>
                  <a:cubicBezTo>
                    <a:pt x="3894" y="0"/>
                    <a:pt x="1435" y="1606"/>
                    <a:pt x="0" y="7297"/>
                  </a:cubicBezTo>
                  <a:cubicBezTo>
                    <a:pt x="0" y="7297"/>
                    <a:pt x="4316" y="13972"/>
                    <a:pt x="8732" y="14594"/>
                  </a:cubicBezTo>
                  <a:lnTo>
                    <a:pt x="12766" y="1971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3844191" y="3579897"/>
              <a:ext cx="288415" cy="1210337"/>
            </a:xfrm>
            <a:custGeom>
              <a:avLst/>
              <a:gdLst/>
              <a:ahLst/>
              <a:cxnLst/>
              <a:rect l="l" t="t" r="r" b="b"/>
              <a:pathLst>
                <a:path w="8875" h="37244" extrusionOk="0">
                  <a:moveTo>
                    <a:pt x="3601" y="0"/>
                  </a:moveTo>
                  <a:cubicBezTo>
                    <a:pt x="3563" y="0"/>
                    <a:pt x="3526" y="2"/>
                    <a:pt x="3489" y="6"/>
                  </a:cubicBezTo>
                  <a:lnTo>
                    <a:pt x="0" y="11226"/>
                  </a:lnTo>
                  <a:lnTo>
                    <a:pt x="2761" y="37243"/>
                  </a:lnTo>
                  <a:lnTo>
                    <a:pt x="8874" y="36905"/>
                  </a:lnTo>
                  <a:lnTo>
                    <a:pt x="8460" y="7935"/>
                  </a:lnTo>
                  <a:cubicBezTo>
                    <a:pt x="7750" y="4899"/>
                    <a:pt x="5513" y="0"/>
                    <a:pt x="3601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2944173" y="3456310"/>
              <a:ext cx="1224538" cy="555122"/>
            </a:xfrm>
            <a:custGeom>
              <a:avLst/>
              <a:gdLst/>
              <a:ahLst/>
              <a:cxnLst/>
              <a:rect l="l" t="t" r="r" b="b"/>
              <a:pathLst>
                <a:path w="37681" h="17082" extrusionOk="0">
                  <a:moveTo>
                    <a:pt x="12594" y="0"/>
                  </a:moveTo>
                  <a:cubicBezTo>
                    <a:pt x="9457" y="0"/>
                    <a:pt x="3252" y="659"/>
                    <a:pt x="1695" y="5696"/>
                  </a:cubicBezTo>
                  <a:cubicBezTo>
                    <a:pt x="0" y="11187"/>
                    <a:pt x="1695" y="15824"/>
                    <a:pt x="1695" y="15824"/>
                  </a:cubicBezTo>
                  <a:lnTo>
                    <a:pt x="37246" y="17082"/>
                  </a:lnTo>
                  <a:cubicBezTo>
                    <a:pt x="37246" y="17082"/>
                    <a:pt x="37681" y="294"/>
                    <a:pt x="22430" y="81"/>
                  </a:cubicBezTo>
                  <a:lnTo>
                    <a:pt x="14430" y="83"/>
                  </a:lnTo>
                  <a:cubicBezTo>
                    <a:pt x="14430" y="83"/>
                    <a:pt x="13704" y="0"/>
                    <a:pt x="12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3077965" y="3745700"/>
              <a:ext cx="1009307" cy="1048272"/>
            </a:xfrm>
            <a:custGeom>
              <a:avLst/>
              <a:gdLst/>
              <a:ahLst/>
              <a:cxnLst/>
              <a:rect l="l" t="t" r="r" b="b"/>
              <a:pathLst>
                <a:path w="31058" h="32257" extrusionOk="0">
                  <a:moveTo>
                    <a:pt x="26858" y="0"/>
                  </a:moveTo>
                  <a:lnTo>
                    <a:pt x="1" y="2537"/>
                  </a:lnTo>
                  <a:lnTo>
                    <a:pt x="2606" y="19614"/>
                  </a:lnTo>
                  <a:cubicBezTo>
                    <a:pt x="2650" y="19899"/>
                    <a:pt x="2650" y="20189"/>
                    <a:pt x="2604" y="20474"/>
                  </a:cubicBezTo>
                  <a:lnTo>
                    <a:pt x="900" y="31450"/>
                  </a:lnTo>
                  <a:cubicBezTo>
                    <a:pt x="4649" y="32081"/>
                    <a:pt x="10593" y="32257"/>
                    <a:pt x="16031" y="32257"/>
                  </a:cubicBezTo>
                  <a:cubicBezTo>
                    <a:pt x="22796" y="32257"/>
                    <a:pt x="28777" y="31986"/>
                    <a:pt x="28777" y="31986"/>
                  </a:cubicBezTo>
                  <a:lnTo>
                    <a:pt x="27559" y="18852"/>
                  </a:lnTo>
                  <a:cubicBezTo>
                    <a:pt x="27559" y="18852"/>
                    <a:pt x="31057" y="16678"/>
                    <a:pt x="30130" y="11559"/>
                  </a:cubicBezTo>
                  <a:cubicBezTo>
                    <a:pt x="29727" y="9334"/>
                    <a:pt x="26858" y="0"/>
                    <a:pt x="26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3228331" y="3364309"/>
              <a:ext cx="404074" cy="459645"/>
            </a:xfrm>
            <a:custGeom>
              <a:avLst/>
              <a:gdLst/>
              <a:ahLst/>
              <a:cxnLst/>
              <a:rect l="l" t="t" r="r" b="b"/>
              <a:pathLst>
                <a:path w="12434" h="14144" extrusionOk="0">
                  <a:moveTo>
                    <a:pt x="5741" y="1"/>
                  </a:moveTo>
                  <a:lnTo>
                    <a:pt x="1" y="3130"/>
                  </a:lnTo>
                  <a:lnTo>
                    <a:pt x="7088" y="8527"/>
                  </a:lnTo>
                  <a:lnTo>
                    <a:pt x="4649" y="9830"/>
                  </a:lnTo>
                  <a:lnTo>
                    <a:pt x="12434" y="14144"/>
                  </a:lnTo>
                  <a:lnTo>
                    <a:pt x="5686" y="2912"/>
                  </a:lnTo>
                  <a:lnTo>
                    <a:pt x="5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3219947" y="3458487"/>
              <a:ext cx="423052" cy="373136"/>
            </a:xfrm>
            <a:custGeom>
              <a:avLst/>
              <a:gdLst/>
              <a:ahLst/>
              <a:cxnLst/>
              <a:rect l="l" t="t" r="r" b="b"/>
              <a:pathLst>
                <a:path w="13018" h="11482" extrusionOk="0">
                  <a:moveTo>
                    <a:pt x="263" y="1"/>
                  </a:moveTo>
                  <a:cubicBezTo>
                    <a:pt x="195" y="1"/>
                    <a:pt x="129" y="30"/>
                    <a:pt x="82" y="86"/>
                  </a:cubicBezTo>
                  <a:cubicBezTo>
                    <a:pt x="0" y="185"/>
                    <a:pt x="12" y="331"/>
                    <a:pt x="109" y="415"/>
                  </a:cubicBezTo>
                  <a:lnTo>
                    <a:pt x="4709" y="4219"/>
                  </a:lnTo>
                  <a:lnTo>
                    <a:pt x="2579" y="5357"/>
                  </a:lnTo>
                  <a:cubicBezTo>
                    <a:pt x="2416" y="5444"/>
                    <a:pt x="2412" y="5678"/>
                    <a:pt x="2575" y="5771"/>
                  </a:cubicBezTo>
                  <a:lnTo>
                    <a:pt x="12574" y="11449"/>
                  </a:lnTo>
                  <a:cubicBezTo>
                    <a:pt x="12610" y="11470"/>
                    <a:pt x="12650" y="11481"/>
                    <a:pt x="12690" y="11481"/>
                  </a:cubicBezTo>
                  <a:cubicBezTo>
                    <a:pt x="12690" y="11481"/>
                    <a:pt x="12691" y="11481"/>
                    <a:pt x="12692" y="11481"/>
                  </a:cubicBezTo>
                  <a:cubicBezTo>
                    <a:pt x="12933" y="11481"/>
                    <a:pt x="13018" y="11160"/>
                    <a:pt x="12808" y="11040"/>
                  </a:cubicBezTo>
                  <a:lnTo>
                    <a:pt x="3179" y="5574"/>
                  </a:lnTo>
                  <a:lnTo>
                    <a:pt x="5241" y="4470"/>
                  </a:lnTo>
                  <a:cubicBezTo>
                    <a:pt x="5389" y="4390"/>
                    <a:pt x="5410" y="4187"/>
                    <a:pt x="5281" y="4080"/>
                  </a:cubicBezTo>
                  <a:lnTo>
                    <a:pt x="409" y="52"/>
                  </a:lnTo>
                  <a:cubicBezTo>
                    <a:pt x="366" y="17"/>
                    <a:pt x="31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3632373" y="3374448"/>
              <a:ext cx="182571" cy="449505"/>
            </a:xfrm>
            <a:custGeom>
              <a:avLst/>
              <a:gdLst/>
              <a:ahLst/>
              <a:cxnLst/>
              <a:rect l="l" t="t" r="r" b="b"/>
              <a:pathLst>
                <a:path w="5618" h="13832" extrusionOk="0">
                  <a:moveTo>
                    <a:pt x="1202" y="0"/>
                  </a:moveTo>
                  <a:lnTo>
                    <a:pt x="1" y="13832"/>
                  </a:lnTo>
                  <a:lnTo>
                    <a:pt x="3752" y="8918"/>
                  </a:lnTo>
                  <a:lnTo>
                    <a:pt x="2448" y="8215"/>
                  </a:lnTo>
                  <a:lnTo>
                    <a:pt x="5618" y="3003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3622493" y="3464401"/>
              <a:ext cx="201160" cy="367222"/>
            </a:xfrm>
            <a:custGeom>
              <a:avLst/>
              <a:gdLst/>
              <a:ahLst/>
              <a:cxnLst/>
              <a:rect l="l" t="t" r="r" b="b"/>
              <a:pathLst>
                <a:path w="6190" h="11300" extrusionOk="0">
                  <a:moveTo>
                    <a:pt x="5920" y="1"/>
                  </a:moveTo>
                  <a:cubicBezTo>
                    <a:pt x="5845" y="1"/>
                    <a:pt x="5771" y="38"/>
                    <a:pt x="5726" y="105"/>
                  </a:cubicBezTo>
                  <a:lnTo>
                    <a:pt x="3335" y="3727"/>
                  </a:lnTo>
                  <a:lnTo>
                    <a:pt x="4635" y="4424"/>
                  </a:lnTo>
                  <a:lnTo>
                    <a:pt x="111" y="10929"/>
                  </a:lnTo>
                  <a:cubicBezTo>
                    <a:pt x="1" y="11085"/>
                    <a:pt x="113" y="11299"/>
                    <a:pt x="303" y="11299"/>
                  </a:cubicBezTo>
                  <a:cubicBezTo>
                    <a:pt x="381" y="11299"/>
                    <a:pt x="453" y="11261"/>
                    <a:pt x="498" y="11197"/>
                  </a:cubicBezTo>
                  <a:lnTo>
                    <a:pt x="5325" y="4261"/>
                  </a:lnTo>
                  <a:lnTo>
                    <a:pt x="4016" y="3556"/>
                  </a:lnTo>
                  <a:lnTo>
                    <a:pt x="6119" y="364"/>
                  </a:lnTo>
                  <a:cubicBezTo>
                    <a:pt x="6189" y="256"/>
                    <a:pt x="6159" y="111"/>
                    <a:pt x="6051" y="41"/>
                  </a:cubicBezTo>
                  <a:cubicBezTo>
                    <a:pt x="6010" y="14"/>
                    <a:pt x="5965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3777116" y="3758926"/>
              <a:ext cx="138667" cy="181466"/>
            </a:xfrm>
            <a:custGeom>
              <a:avLst/>
              <a:gdLst/>
              <a:ahLst/>
              <a:cxnLst/>
              <a:rect l="l" t="t" r="r" b="b"/>
              <a:pathLst>
                <a:path w="4267" h="5584" extrusionOk="0">
                  <a:moveTo>
                    <a:pt x="1770" y="0"/>
                  </a:moveTo>
                  <a:cubicBezTo>
                    <a:pt x="1620" y="0"/>
                    <a:pt x="1471" y="28"/>
                    <a:pt x="1327" y="87"/>
                  </a:cubicBezTo>
                  <a:cubicBezTo>
                    <a:pt x="396" y="469"/>
                    <a:pt x="1" y="1987"/>
                    <a:pt x="445" y="3481"/>
                  </a:cubicBezTo>
                  <a:cubicBezTo>
                    <a:pt x="823" y="4744"/>
                    <a:pt x="1678" y="5584"/>
                    <a:pt x="2498" y="5584"/>
                  </a:cubicBezTo>
                  <a:cubicBezTo>
                    <a:pt x="2647" y="5584"/>
                    <a:pt x="2796" y="5556"/>
                    <a:pt x="2940" y="5497"/>
                  </a:cubicBezTo>
                  <a:cubicBezTo>
                    <a:pt x="3871" y="5117"/>
                    <a:pt x="4267" y="3597"/>
                    <a:pt x="3822" y="2103"/>
                  </a:cubicBezTo>
                  <a:cubicBezTo>
                    <a:pt x="3446" y="841"/>
                    <a:pt x="2589" y="0"/>
                    <a:pt x="1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3803797" y="3769488"/>
              <a:ext cx="109582" cy="150463"/>
            </a:xfrm>
            <a:custGeom>
              <a:avLst/>
              <a:gdLst/>
              <a:ahLst/>
              <a:cxnLst/>
              <a:rect l="l" t="t" r="r" b="b"/>
              <a:pathLst>
                <a:path w="3372" h="4630" extrusionOk="0">
                  <a:moveTo>
                    <a:pt x="1339" y="1"/>
                  </a:moveTo>
                  <a:cubicBezTo>
                    <a:pt x="1229" y="1"/>
                    <a:pt x="1121" y="21"/>
                    <a:pt x="1015" y="64"/>
                  </a:cubicBezTo>
                  <a:cubicBezTo>
                    <a:pt x="289" y="361"/>
                    <a:pt x="1" y="1609"/>
                    <a:pt x="371" y="2852"/>
                  </a:cubicBezTo>
                  <a:cubicBezTo>
                    <a:pt x="688" y="3914"/>
                    <a:pt x="1384" y="4629"/>
                    <a:pt x="2033" y="4629"/>
                  </a:cubicBezTo>
                  <a:cubicBezTo>
                    <a:pt x="2143" y="4629"/>
                    <a:pt x="2251" y="4609"/>
                    <a:pt x="2357" y="4566"/>
                  </a:cubicBezTo>
                  <a:cubicBezTo>
                    <a:pt x="3083" y="4269"/>
                    <a:pt x="3371" y="3021"/>
                    <a:pt x="3001" y="1778"/>
                  </a:cubicBezTo>
                  <a:cubicBezTo>
                    <a:pt x="2684" y="716"/>
                    <a:pt x="1988" y="1"/>
                    <a:pt x="1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3840162" y="3803513"/>
              <a:ext cx="55311" cy="74874"/>
            </a:xfrm>
            <a:custGeom>
              <a:avLst/>
              <a:gdLst/>
              <a:ahLst/>
              <a:cxnLst/>
              <a:rect l="l" t="t" r="r" b="b"/>
              <a:pathLst>
                <a:path w="1702" h="2304" extrusionOk="0">
                  <a:moveTo>
                    <a:pt x="666" y="1"/>
                  </a:moveTo>
                  <a:cubicBezTo>
                    <a:pt x="604" y="1"/>
                    <a:pt x="542" y="14"/>
                    <a:pt x="483" y="42"/>
                  </a:cubicBezTo>
                  <a:cubicBezTo>
                    <a:pt x="126" y="209"/>
                    <a:pt x="1" y="841"/>
                    <a:pt x="206" y="1455"/>
                  </a:cubicBezTo>
                  <a:cubicBezTo>
                    <a:pt x="376" y="1966"/>
                    <a:pt x="720" y="2304"/>
                    <a:pt x="1038" y="2304"/>
                  </a:cubicBezTo>
                  <a:cubicBezTo>
                    <a:pt x="1100" y="2304"/>
                    <a:pt x="1162" y="2290"/>
                    <a:pt x="1221" y="2263"/>
                  </a:cubicBezTo>
                  <a:cubicBezTo>
                    <a:pt x="1578" y="2096"/>
                    <a:pt x="1701" y="1463"/>
                    <a:pt x="1498" y="849"/>
                  </a:cubicBezTo>
                  <a:cubicBezTo>
                    <a:pt x="1327" y="338"/>
                    <a:pt x="983" y="1"/>
                    <a:pt x="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3277305" y="3305879"/>
              <a:ext cx="601691" cy="542221"/>
            </a:xfrm>
            <a:custGeom>
              <a:avLst/>
              <a:gdLst/>
              <a:ahLst/>
              <a:cxnLst/>
              <a:rect l="l" t="t" r="r" b="b"/>
              <a:pathLst>
                <a:path w="18515" h="16685" extrusionOk="0">
                  <a:moveTo>
                    <a:pt x="8642" y="1"/>
                  </a:moveTo>
                  <a:cubicBezTo>
                    <a:pt x="7937" y="1"/>
                    <a:pt x="7213" y="92"/>
                    <a:pt x="6490" y="282"/>
                  </a:cubicBezTo>
                  <a:cubicBezTo>
                    <a:pt x="2497" y="1335"/>
                    <a:pt x="1" y="5040"/>
                    <a:pt x="924" y="8541"/>
                  </a:cubicBezTo>
                  <a:lnTo>
                    <a:pt x="2117" y="13069"/>
                  </a:lnTo>
                  <a:cubicBezTo>
                    <a:pt x="2146" y="13176"/>
                    <a:pt x="2242" y="13245"/>
                    <a:pt x="2347" y="13245"/>
                  </a:cubicBezTo>
                  <a:cubicBezTo>
                    <a:pt x="2367" y="13245"/>
                    <a:pt x="2386" y="13243"/>
                    <a:pt x="2406" y="13238"/>
                  </a:cubicBezTo>
                  <a:cubicBezTo>
                    <a:pt x="2532" y="13204"/>
                    <a:pt x="2608" y="13074"/>
                    <a:pt x="2573" y="12949"/>
                  </a:cubicBezTo>
                  <a:lnTo>
                    <a:pt x="1380" y="8421"/>
                  </a:lnTo>
                  <a:cubicBezTo>
                    <a:pt x="523" y="5172"/>
                    <a:pt x="2870" y="1727"/>
                    <a:pt x="6611" y="740"/>
                  </a:cubicBezTo>
                  <a:cubicBezTo>
                    <a:pt x="7296" y="560"/>
                    <a:pt x="7980" y="473"/>
                    <a:pt x="8647" y="473"/>
                  </a:cubicBezTo>
                  <a:cubicBezTo>
                    <a:pt x="11624" y="473"/>
                    <a:pt x="14249" y="2188"/>
                    <a:pt x="14949" y="4843"/>
                  </a:cubicBezTo>
                  <a:lnTo>
                    <a:pt x="18026" y="16508"/>
                  </a:lnTo>
                  <a:cubicBezTo>
                    <a:pt x="18052" y="16611"/>
                    <a:pt x="18145" y="16683"/>
                    <a:pt x="18254" y="16685"/>
                  </a:cubicBezTo>
                  <a:cubicBezTo>
                    <a:pt x="18273" y="16683"/>
                    <a:pt x="18294" y="16681"/>
                    <a:pt x="18315" y="16675"/>
                  </a:cubicBezTo>
                  <a:cubicBezTo>
                    <a:pt x="18440" y="16643"/>
                    <a:pt x="18514" y="16514"/>
                    <a:pt x="18482" y="16386"/>
                  </a:cubicBezTo>
                  <a:lnTo>
                    <a:pt x="15405" y="4721"/>
                  </a:lnTo>
                  <a:cubicBezTo>
                    <a:pt x="14649" y="1855"/>
                    <a:pt x="11830" y="1"/>
                    <a:pt x="8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3413112" y="3224342"/>
              <a:ext cx="258323" cy="234599"/>
            </a:xfrm>
            <a:custGeom>
              <a:avLst/>
              <a:gdLst/>
              <a:ahLst/>
              <a:cxnLst/>
              <a:rect l="l" t="t" r="r" b="b"/>
              <a:pathLst>
                <a:path w="7949" h="7219" extrusionOk="0">
                  <a:moveTo>
                    <a:pt x="0" y="0"/>
                  </a:moveTo>
                  <a:lnTo>
                    <a:pt x="0" y="7219"/>
                  </a:lnTo>
                  <a:lnTo>
                    <a:pt x="7949" y="7219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3414899" y="3299672"/>
              <a:ext cx="258193" cy="107892"/>
            </a:xfrm>
            <a:custGeom>
              <a:avLst/>
              <a:gdLst/>
              <a:ahLst/>
              <a:cxnLst/>
              <a:rect l="l" t="t" r="r" b="b"/>
              <a:pathLst>
                <a:path w="7945" h="3320" extrusionOk="0">
                  <a:moveTo>
                    <a:pt x="0" y="0"/>
                  </a:moveTo>
                  <a:lnTo>
                    <a:pt x="0" y="1990"/>
                  </a:lnTo>
                  <a:lnTo>
                    <a:pt x="1644" y="2573"/>
                  </a:lnTo>
                  <a:cubicBezTo>
                    <a:pt x="3033" y="3068"/>
                    <a:pt x="4494" y="3319"/>
                    <a:pt x="5963" y="3319"/>
                  </a:cubicBezTo>
                  <a:cubicBezTo>
                    <a:pt x="6378" y="3319"/>
                    <a:pt x="6793" y="3299"/>
                    <a:pt x="7208" y="3259"/>
                  </a:cubicBezTo>
                  <a:lnTo>
                    <a:pt x="7945" y="3187"/>
                  </a:lnTo>
                  <a:lnTo>
                    <a:pt x="7943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3786378" y="3133187"/>
              <a:ext cx="71040" cy="80074"/>
            </a:xfrm>
            <a:custGeom>
              <a:avLst/>
              <a:gdLst/>
              <a:ahLst/>
              <a:cxnLst/>
              <a:rect l="l" t="t" r="r" b="b"/>
              <a:pathLst>
                <a:path w="2186" h="2464" extrusionOk="0">
                  <a:moveTo>
                    <a:pt x="1071" y="1"/>
                  </a:moveTo>
                  <a:cubicBezTo>
                    <a:pt x="1054" y="1"/>
                    <a:pt x="1037" y="1"/>
                    <a:pt x="1019" y="2"/>
                  </a:cubicBezTo>
                  <a:lnTo>
                    <a:pt x="1046" y="474"/>
                  </a:lnTo>
                  <a:cubicBezTo>
                    <a:pt x="1054" y="473"/>
                    <a:pt x="1063" y="473"/>
                    <a:pt x="1071" y="473"/>
                  </a:cubicBezTo>
                  <a:cubicBezTo>
                    <a:pt x="1395" y="473"/>
                    <a:pt x="1672" y="790"/>
                    <a:pt x="1694" y="1198"/>
                  </a:cubicBezTo>
                  <a:cubicBezTo>
                    <a:pt x="1709" y="1397"/>
                    <a:pt x="1654" y="1597"/>
                    <a:pt x="1536" y="1760"/>
                  </a:cubicBezTo>
                  <a:cubicBezTo>
                    <a:pt x="1430" y="1899"/>
                    <a:pt x="1287" y="1982"/>
                    <a:pt x="1133" y="1990"/>
                  </a:cubicBezTo>
                  <a:cubicBezTo>
                    <a:pt x="1124" y="1990"/>
                    <a:pt x="1115" y="1991"/>
                    <a:pt x="1105" y="1991"/>
                  </a:cubicBezTo>
                  <a:cubicBezTo>
                    <a:pt x="785" y="1991"/>
                    <a:pt x="507" y="1672"/>
                    <a:pt x="485" y="1266"/>
                  </a:cubicBezTo>
                  <a:cubicBezTo>
                    <a:pt x="478" y="1154"/>
                    <a:pt x="497" y="1085"/>
                    <a:pt x="575" y="947"/>
                  </a:cubicBezTo>
                  <a:lnTo>
                    <a:pt x="160" y="719"/>
                  </a:lnTo>
                  <a:cubicBezTo>
                    <a:pt x="61" y="901"/>
                    <a:pt x="1" y="1063"/>
                    <a:pt x="14" y="1293"/>
                  </a:cubicBezTo>
                  <a:cubicBezTo>
                    <a:pt x="52" y="1950"/>
                    <a:pt x="537" y="2463"/>
                    <a:pt x="1107" y="2463"/>
                  </a:cubicBezTo>
                  <a:cubicBezTo>
                    <a:pt x="1124" y="2463"/>
                    <a:pt x="1143" y="2463"/>
                    <a:pt x="1160" y="2461"/>
                  </a:cubicBezTo>
                  <a:cubicBezTo>
                    <a:pt x="1454" y="2444"/>
                    <a:pt x="1722" y="2296"/>
                    <a:pt x="1912" y="2043"/>
                  </a:cubicBezTo>
                  <a:cubicBezTo>
                    <a:pt x="2097" y="1790"/>
                    <a:pt x="2186" y="1483"/>
                    <a:pt x="2165" y="1171"/>
                  </a:cubicBezTo>
                  <a:cubicBezTo>
                    <a:pt x="2128" y="513"/>
                    <a:pt x="1640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3214325" y="3080866"/>
              <a:ext cx="171749" cy="167980"/>
            </a:xfrm>
            <a:custGeom>
              <a:avLst/>
              <a:gdLst/>
              <a:ahLst/>
              <a:cxnLst/>
              <a:rect l="l" t="t" r="r" b="b"/>
              <a:pathLst>
                <a:path w="5285" h="5169" extrusionOk="0">
                  <a:moveTo>
                    <a:pt x="2595" y="0"/>
                  </a:moveTo>
                  <a:cubicBezTo>
                    <a:pt x="2464" y="0"/>
                    <a:pt x="2331" y="12"/>
                    <a:pt x="2197" y="35"/>
                  </a:cubicBezTo>
                  <a:cubicBezTo>
                    <a:pt x="873" y="267"/>
                    <a:pt x="0" y="1597"/>
                    <a:pt x="246" y="3005"/>
                  </a:cubicBezTo>
                  <a:cubicBezTo>
                    <a:pt x="466" y="4269"/>
                    <a:pt x="1517" y="5168"/>
                    <a:pt x="2689" y="5168"/>
                  </a:cubicBezTo>
                  <a:cubicBezTo>
                    <a:pt x="2820" y="5168"/>
                    <a:pt x="2953" y="5157"/>
                    <a:pt x="3086" y="5133"/>
                  </a:cubicBezTo>
                  <a:cubicBezTo>
                    <a:pt x="4411" y="4902"/>
                    <a:pt x="5285" y="3573"/>
                    <a:pt x="5038" y="2165"/>
                  </a:cubicBezTo>
                  <a:cubicBezTo>
                    <a:pt x="4817" y="898"/>
                    <a:pt x="3766" y="0"/>
                    <a:pt x="259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3214325" y="3080866"/>
              <a:ext cx="171749" cy="167980"/>
            </a:xfrm>
            <a:custGeom>
              <a:avLst/>
              <a:gdLst/>
              <a:ahLst/>
              <a:cxnLst/>
              <a:rect l="l" t="t" r="r" b="b"/>
              <a:pathLst>
                <a:path w="5285" h="5169" extrusionOk="0">
                  <a:moveTo>
                    <a:pt x="2595" y="0"/>
                  </a:moveTo>
                  <a:cubicBezTo>
                    <a:pt x="2464" y="0"/>
                    <a:pt x="2331" y="12"/>
                    <a:pt x="2197" y="35"/>
                  </a:cubicBezTo>
                  <a:cubicBezTo>
                    <a:pt x="873" y="267"/>
                    <a:pt x="0" y="1597"/>
                    <a:pt x="246" y="3005"/>
                  </a:cubicBezTo>
                  <a:cubicBezTo>
                    <a:pt x="466" y="4269"/>
                    <a:pt x="1517" y="5168"/>
                    <a:pt x="2689" y="5168"/>
                  </a:cubicBezTo>
                  <a:cubicBezTo>
                    <a:pt x="2820" y="5168"/>
                    <a:pt x="2953" y="5157"/>
                    <a:pt x="3086" y="5133"/>
                  </a:cubicBezTo>
                  <a:cubicBezTo>
                    <a:pt x="4411" y="4902"/>
                    <a:pt x="5285" y="3573"/>
                    <a:pt x="5038" y="2165"/>
                  </a:cubicBezTo>
                  <a:cubicBezTo>
                    <a:pt x="4817" y="898"/>
                    <a:pt x="3766" y="0"/>
                    <a:pt x="2595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3244905" y="3132667"/>
              <a:ext cx="68862" cy="81211"/>
            </a:xfrm>
            <a:custGeom>
              <a:avLst/>
              <a:gdLst/>
              <a:ahLst/>
              <a:cxnLst/>
              <a:rect l="l" t="t" r="r" b="b"/>
              <a:pathLst>
                <a:path w="2119" h="2499" extrusionOk="0">
                  <a:moveTo>
                    <a:pt x="243" y="1"/>
                  </a:moveTo>
                  <a:cubicBezTo>
                    <a:pt x="121" y="1"/>
                    <a:pt x="17" y="95"/>
                    <a:pt x="8" y="220"/>
                  </a:cubicBezTo>
                  <a:cubicBezTo>
                    <a:pt x="0" y="349"/>
                    <a:pt x="97" y="461"/>
                    <a:pt x="228" y="471"/>
                  </a:cubicBezTo>
                  <a:cubicBezTo>
                    <a:pt x="262" y="474"/>
                    <a:pt x="1011" y="539"/>
                    <a:pt x="1435" y="1162"/>
                  </a:cubicBezTo>
                  <a:cubicBezTo>
                    <a:pt x="1123" y="1263"/>
                    <a:pt x="690" y="1459"/>
                    <a:pt x="595" y="1795"/>
                  </a:cubicBezTo>
                  <a:cubicBezTo>
                    <a:pt x="553" y="1943"/>
                    <a:pt x="559" y="2175"/>
                    <a:pt x="829" y="2432"/>
                  </a:cubicBezTo>
                  <a:cubicBezTo>
                    <a:pt x="872" y="2473"/>
                    <a:pt x="931" y="2496"/>
                    <a:pt x="990" y="2496"/>
                  </a:cubicBezTo>
                  <a:lnTo>
                    <a:pt x="992" y="2498"/>
                  </a:lnTo>
                  <a:cubicBezTo>
                    <a:pt x="1205" y="2498"/>
                    <a:pt x="1309" y="2238"/>
                    <a:pt x="1153" y="2090"/>
                  </a:cubicBezTo>
                  <a:cubicBezTo>
                    <a:pt x="1081" y="2021"/>
                    <a:pt x="1041" y="1957"/>
                    <a:pt x="1051" y="1924"/>
                  </a:cubicBezTo>
                  <a:cubicBezTo>
                    <a:pt x="1087" y="1791"/>
                    <a:pt x="1494" y="1614"/>
                    <a:pt x="1834" y="1544"/>
                  </a:cubicBezTo>
                  <a:lnTo>
                    <a:pt x="2119" y="1485"/>
                  </a:lnTo>
                  <a:lnTo>
                    <a:pt x="2003" y="1219"/>
                  </a:lnTo>
                  <a:cubicBezTo>
                    <a:pt x="1515" y="98"/>
                    <a:pt x="312" y="3"/>
                    <a:pt x="260" y="1"/>
                  </a:cubicBezTo>
                  <a:cubicBezTo>
                    <a:pt x="255" y="1"/>
                    <a:pt x="249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3279027" y="2682349"/>
              <a:ext cx="570851" cy="692782"/>
            </a:xfrm>
            <a:custGeom>
              <a:avLst/>
              <a:gdLst/>
              <a:ahLst/>
              <a:cxnLst/>
              <a:rect l="l" t="t" r="r" b="b"/>
              <a:pathLst>
                <a:path w="17566" h="21318" extrusionOk="0">
                  <a:moveTo>
                    <a:pt x="9197" y="1"/>
                  </a:moveTo>
                  <a:cubicBezTo>
                    <a:pt x="8810" y="1"/>
                    <a:pt x="8413" y="46"/>
                    <a:pt x="8008" y="141"/>
                  </a:cubicBezTo>
                  <a:cubicBezTo>
                    <a:pt x="2897" y="1342"/>
                    <a:pt x="1" y="7200"/>
                    <a:pt x="643" y="12682"/>
                  </a:cubicBezTo>
                  <a:cubicBezTo>
                    <a:pt x="1256" y="17931"/>
                    <a:pt x="5580" y="21318"/>
                    <a:pt x="10527" y="21318"/>
                  </a:cubicBezTo>
                  <a:cubicBezTo>
                    <a:pt x="10746" y="21318"/>
                    <a:pt x="10967" y="21311"/>
                    <a:pt x="11189" y="21297"/>
                  </a:cubicBezTo>
                  <a:cubicBezTo>
                    <a:pt x="14733" y="21081"/>
                    <a:pt x="16859" y="19462"/>
                    <a:pt x="17262" y="14348"/>
                  </a:cubicBezTo>
                  <a:cubicBezTo>
                    <a:pt x="17359" y="13113"/>
                    <a:pt x="16660" y="11240"/>
                    <a:pt x="16660" y="11240"/>
                  </a:cubicBezTo>
                  <a:cubicBezTo>
                    <a:pt x="17566" y="7416"/>
                    <a:pt x="14171" y="1"/>
                    <a:pt x="9197" y="1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3299923" y="2956693"/>
              <a:ext cx="513103" cy="418178"/>
            </a:xfrm>
            <a:custGeom>
              <a:avLst/>
              <a:gdLst/>
              <a:ahLst/>
              <a:cxnLst/>
              <a:rect l="l" t="t" r="r" b="b"/>
              <a:pathLst>
                <a:path w="15789" h="12868" extrusionOk="0">
                  <a:moveTo>
                    <a:pt x="1239" y="1"/>
                  </a:moveTo>
                  <a:lnTo>
                    <a:pt x="0" y="4240"/>
                  </a:lnTo>
                  <a:cubicBezTo>
                    <a:pt x="545" y="9245"/>
                    <a:pt x="4688" y="12868"/>
                    <a:pt x="9969" y="12868"/>
                  </a:cubicBezTo>
                  <a:cubicBezTo>
                    <a:pt x="10215" y="12868"/>
                    <a:pt x="10464" y="12860"/>
                    <a:pt x="10715" y="12844"/>
                  </a:cubicBezTo>
                  <a:cubicBezTo>
                    <a:pt x="12328" y="12741"/>
                    <a:pt x="14761" y="11772"/>
                    <a:pt x="15789" y="10140"/>
                  </a:cubicBezTo>
                  <a:lnTo>
                    <a:pt x="15789" y="10140"/>
                  </a:lnTo>
                  <a:cubicBezTo>
                    <a:pt x="15757" y="10153"/>
                    <a:pt x="15758" y="10153"/>
                    <a:pt x="15758" y="10153"/>
                  </a:cubicBezTo>
                  <a:cubicBezTo>
                    <a:pt x="15758" y="10153"/>
                    <a:pt x="15758" y="10153"/>
                    <a:pt x="15726" y="10167"/>
                  </a:cubicBezTo>
                  <a:cubicBezTo>
                    <a:pt x="14193" y="10794"/>
                    <a:pt x="12809" y="11066"/>
                    <a:pt x="11563" y="11066"/>
                  </a:cubicBezTo>
                  <a:cubicBezTo>
                    <a:pt x="3604" y="11066"/>
                    <a:pt x="1239" y="1"/>
                    <a:pt x="1239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3712056" y="2924228"/>
              <a:ext cx="57716" cy="29215"/>
            </a:xfrm>
            <a:custGeom>
              <a:avLst/>
              <a:gdLst/>
              <a:ahLst/>
              <a:cxnLst/>
              <a:rect l="l" t="t" r="r" b="b"/>
              <a:pathLst>
                <a:path w="1776" h="899" extrusionOk="0">
                  <a:moveTo>
                    <a:pt x="984" y="0"/>
                  </a:moveTo>
                  <a:cubicBezTo>
                    <a:pt x="913" y="0"/>
                    <a:pt x="836" y="6"/>
                    <a:pt x="754" y="17"/>
                  </a:cubicBezTo>
                  <a:cubicBezTo>
                    <a:pt x="353" y="74"/>
                    <a:pt x="161" y="329"/>
                    <a:pt x="68" y="553"/>
                  </a:cubicBezTo>
                  <a:cubicBezTo>
                    <a:pt x="1" y="717"/>
                    <a:pt x="122" y="898"/>
                    <a:pt x="291" y="898"/>
                  </a:cubicBezTo>
                  <a:cubicBezTo>
                    <a:pt x="298" y="898"/>
                    <a:pt x="306" y="898"/>
                    <a:pt x="313" y="897"/>
                  </a:cubicBezTo>
                  <a:cubicBezTo>
                    <a:pt x="796" y="853"/>
                    <a:pt x="1644" y="753"/>
                    <a:pt x="1702" y="576"/>
                  </a:cubicBezTo>
                  <a:cubicBezTo>
                    <a:pt x="1775" y="358"/>
                    <a:pt x="1564" y="0"/>
                    <a:pt x="984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3469008" y="2949608"/>
              <a:ext cx="49851" cy="38997"/>
            </a:xfrm>
            <a:custGeom>
              <a:avLst/>
              <a:gdLst/>
              <a:ahLst/>
              <a:cxnLst/>
              <a:rect l="l" t="t" r="r" b="b"/>
              <a:pathLst>
                <a:path w="1534" h="1200" extrusionOk="0">
                  <a:moveTo>
                    <a:pt x="1038" y="1"/>
                  </a:moveTo>
                  <a:cubicBezTo>
                    <a:pt x="877" y="1"/>
                    <a:pt x="679" y="52"/>
                    <a:pt x="450" y="185"/>
                  </a:cubicBezTo>
                  <a:cubicBezTo>
                    <a:pt x="97" y="390"/>
                    <a:pt x="9" y="700"/>
                    <a:pt x="4" y="943"/>
                  </a:cubicBezTo>
                  <a:cubicBezTo>
                    <a:pt x="1" y="1090"/>
                    <a:pt x="118" y="1199"/>
                    <a:pt x="247" y="1199"/>
                  </a:cubicBezTo>
                  <a:cubicBezTo>
                    <a:pt x="283" y="1199"/>
                    <a:pt x="320" y="1191"/>
                    <a:pt x="355" y="1173"/>
                  </a:cubicBezTo>
                  <a:cubicBezTo>
                    <a:pt x="785" y="952"/>
                    <a:pt x="1533" y="540"/>
                    <a:pt x="1526" y="354"/>
                  </a:cubicBezTo>
                  <a:cubicBezTo>
                    <a:pt x="1518" y="184"/>
                    <a:pt x="1343" y="1"/>
                    <a:pt x="1038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3547587" y="3149013"/>
              <a:ext cx="116439" cy="51574"/>
            </a:xfrm>
            <a:custGeom>
              <a:avLst/>
              <a:gdLst/>
              <a:ahLst/>
              <a:cxnLst/>
              <a:rect l="l" t="t" r="r" b="b"/>
              <a:pathLst>
                <a:path w="3583" h="1587" extrusionOk="0">
                  <a:moveTo>
                    <a:pt x="269" y="0"/>
                  </a:moveTo>
                  <a:cubicBezTo>
                    <a:pt x="229" y="0"/>
                    <a:pt x="188" y="11"/>
                    <a:pt x="151" y="32"/>
                  </a:cubicBezTo>
                  <a:cubicBezTo>
                    <a:pt x="41" y="97"/>
                    <a:pt x="1" y="234"/>
                    <a:pt x="60" y="346"/>
                  </a:cubicBezTo>
                  <a:cubicBezTo>
                    <a:pt x="69" y="363"/>
                    <a:pt x="803" y="1587"/>
                    <a:pt x="2186" y="1587"/>
                  </a:cubicBezTo>
                  <a:cubicBezTo>
                    <a:pt x="2551" y="1587"/>
                    <a:pt x="2959" y="1501"/>
                    <a:pt x="3413" y="1288"/>
                  </a:cubicBezTo>
                  <a:cubicBezTo>
                    <a:pt x="3531" y="1233"/>
                    <a:pt x="3583" y="1092"/>
                    <a:pt x="3526" y="975"/>
                  </a:cubicBezTo>
                  <a:cubicBezTo>
                    <a:pt x="3486" y="888"/>
                    <a:pt x="3401" y="838"/>
                    <a:pt x="3313" y="838"/>
                  </a:cubicBezTo>
                  <a:cubicBezTo>
                    <a:pt x="3279" y="838"/>
                    <a:pt x="3245" y="845"/>
                    <a:pt x="3212" y="861"/>
                  </a:cubicBezTo>
                  <a:cubicBezTo>
                    <a:pt x="2830" y="1041"/>
                    <a:pt x="2487" y="1113"/>
                    <a:pt x="2183" y="1113"/>
                  </a:cubicBezTo>
                  <a:cubicBezTo>
                    <a:pt x="1076" y="1113"/>
                    <a:pt x="499" y="162"/>
                    <a:pt x="468" y="108"/>
                  </a:cubicBezTo>
                  <a:cubicBezTo>
                    <a:pt x="423" y="38"/>
                    <a:pt x="34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3150110" y="2680042"/>
              <a:ext cx="494579" cy="416618"/>
            </a:xfrm>
            <a:custGeom>
              <a:avLst/>
              <a:gdLst/>
              <a:ahLst/>
              <a:cxnLst/>
              <a:rect l="l" t="t" r="r" b="b"/>
              <a:pathLst>
                <a:path w="15219" h="12820" extrusionOk="0">
                  <a:moveTo>
                    <a:pt x="12450" y="1"/>
                  </a:moveTo>
                  <a:cubicBezTo>
                    <a:pt x="1" y="1"/>
                    <a:pt x="3160" y="12820"/>
                    <a:pt x="3160" y="12820"/>
                  </a:cubicBezTo>
                  <a:cubicBezTo>
                    <a:pt x="14400" y="9654"/>
                    <a:pt x="15219" y="187"/>
                    <a:pt x="15219" y="187"/>
                  </a:cubicBezTo>
                  <a:cubicBezTo>
                    <a:pt x="14220" y="60"/>
                    <a:pt x="13299" y="1"/>
                    <a:pt x="12450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3569522" y="2682414"/>
              <a:ext cx="426530" cy="313666"/>
            </a:xfrm>
            <a:custGeom>
              <a:avLst/>
              <a:gdLst/>
              <a:ahLst/>
              <a:cxnLst/>
              <a:rect l="l" t="t" r="r" b="b"/>
              <a:pathLst>
                <a:path w="13125" h="9652" extrusionOk="0">
                  <a:moveTo>
                    <a:pt x="0" y="0"/>
                  </a:moveTo>
                  <a:cubicBezTo>
                    <a:pt x="0" y="0"/>
                    <a:pt x="5659" y="3033"/>
                    <a:pt x="7865" y="9651"/>
                  </a:cubicBezTo>
                  <a:cubicBezTo>
                    <a:pt x="7865" y="9651"/>
                    <a:pt x="13125" y="0"/>
                    <a:pt x="0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3254589" y="2690376"/>
              <a:ext cx="372519" cy="403521"/>
            </a:xfrm>
            <a:custGeom>
              <a:avLst/>
              <a:gdLst/>
              <a:ahLst/>
              <a:cxnLst/>
              <a:rect l="l" t="t" r="r" b="b"/>
              <a:pathLst>
                <a:path w="11463" h="12417" extrusionOk="0">
                  <a:moveTo>
                    <a:pt x="9637" y="0"/>
                  </a:moveTo>
                  <a:cubicBezTo>
                    <a:pt x="8175" y="0"/>
                    <a:pt x="5961" y="311"/>
                    <a:pt x="4004" y="1861"/>
                  </a:cubicBezTo>
                  <a:cubicBezTo>
                    <a:pt x="1475" y="3860"/>
                    <a:pt x="130" y="7329"/>
                    <a:pt x="4" y="12175"/>
                  </a:cubicBezTo>
                  <a:cubicBezTo>
                    <a:pt x="0" y="12304"/>
                    <a:pt x="103" y="12412"/>
                    <a:pt x="234" y="12416"/>
                  </a:cubicBezTo>
                  <a:lnTo>
                    <a:pt x="240" y="12416"/>
                  </a:lnTo>
                  <a:cubicBezTo>
                    <a:pt x="369" y="12416"/>
                    <a:pt x="474" y="12313"/>
                    <a:pt x="477" y="12186"/>
                  </a:cubicBezTo>
                  <a:cubicBezTo>
                    <a:pt x="599" y="7491"/>
                    <a:pt x="1882" y="4143"/>
                    <a:pt x="4293" y="2233"/>
                  </a:cubicBezTo>
                  <a:cubicBezTo>
                    <a:pt x="6141" y="769"/>
                    <a:pt x="8279" y="482"/>
                    <a:pt x="9672" y="482"/>
                  </a:cubicBezTo>
                  <a:cubicBezTo>
                    <a:pt x="10558" y="482"/>
                    <a:pt x="11142" y="598"/>
                    <a:pt x="11156" y="601"/>
                  </a:cubicBezTo>
                  <a:cubicBezTo>
                    <a:pt x="11173" y="604"/>
                    <a:pt x="11189" y="606"/>
                    <a:pt x="11205" y="606"/>
                  </a:cubicBezTo>
                  <a:cubicBezTo>
                    <a:pt x="11315" y="606"/>
                    <a:pt x="11412" y="529"/>
                    <a:pt x="11436" y="418"/>
                  </a:cubicBezTo>
                  <a:cubicBezTo>
                    <a:pt x="11462" y="291"/>
                    <a:pt x="11381" y="166"/>
                    <a:pt x="11253" y="139"/>
                  </a:cubicBezTo>
                  <a:cubicBezTo>
                    <a:pt x="11190" y="126"/>
                    <a:pt x="10565" y="0"/>
                    <a:pt x="9637" y="0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3254102" y="2717934"/>
              <a:ext cx="386135" cy="365889"/>
            </a:xfrm>
            <a:custGeom>
              <a:avLst/>
              <a:gdLst/>
              <a:ahLst/>
              <a:cxnLst/>
              <a:rect l="l" t="t" r="r" b="b"/>
              <a:pathLst>
                <a:path w="11882" h="11259" extrusionOk="0">
                  <a:moveTo>
                    <a:pt x="11633" y="1"/>
                  </a:moveTo>
                  <a:cubicBezTo>
                    <a:pt x="11626" y="1"/>
                    <a:pt x="11619" y="1"/>
                    <a:pt x="11612" y="2"/>
                  </a:cubicBezTo>
                  <a:cubicBezTo>
                    <a:pt x="8293" y="399"/>
                    <a:pt x="5239" y="2419"/>
                    <a:pt x="2778" y="5847"/>
                  </a:cubicBezTo>
                  <a:cubicBezTo>
                    <a:pt x="931" y="8423"/>
                    <a:pt x="51" y="10920"/>
                    <a:pt x="42" y="10945"/>
                  </a:cubicBezTo>
                  <a:cubicBezTo>
                    <a:pt x="0" y="11066"/>
                    <a:pt x="65" y="11201"/>
                    <a:pt x="188" y="11245"/>
                  </a:cubicBezTo>
                  <a:cubicBezTo>
                    <a:pt x="213" y="11253"/>
                    <a:pt x="240" y="11256"/>
                    <a:pt x="266" y="11258"/>
                  </a:cubicBezTo>
                  <a:cubicBezTo>
                    <a:pt x="365" y="11256"/>
                    <a:pt x="454" y="11194"/>
                    <a:pt x="489" y="11099"/>
                  </a:cubicBezTo>
                  <a:cubicBezTo>
                    <a:pt x="521" y="11002"/>
                    <a:pt x="3956" y="1391"/>
                    <a:pt x="11667" y="471"/>
                  </a:cubicBezTo>
                  <a:cubicBezTo>
                    <a:pt x="11795" y="452"/>
                    <a:pt x="11882" y="336"/>
                    <a:pt x="11867" y="209"/>
                  </a:cubicBezTo>
                  <a:cubicBezTo>
                    <a:pt x="11852" y="90"/>
                    <a:pt x="11752" y="1"/>
                    <a:pt x="11633" y="1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3629155" y="2708835"/>
              <a:ext cx="219066" cy="294882"/>
            </a:xfrm>
            <a:custGeom>
              <a:avLst/>
              <a:gdLst/>
              <a:ahLst/>
              <a:cxnLst/>
              <a:rect l="l" t="t" r="r" b="b"/>
              <a:pathLst>
                <a:path w="6741" h="9074" extrusionOk="0">
                  <a:moveTo>
                    <a:pt x="782" y="1"/>
                  </a:moveTo>
                  <a:cubicBezTo>
                    <a:pt x="458" y="1"/>
                    <a:pt x="250" y="27"/>
                    <a:pt x="221" y="31"/>
                  </a:cubicBezTo>
                  <a:cubicBezTo>
                    <a:pt x="92" y="48"/>
                    <a:pt x="1" y="166"/>
                    <a:pt x="18" y="295"/>
                  </a:cubicBezTo>
                  <a:cubicBezTo>
                    <a:pt x="34" y="414"/>
                    <a:pt x="134" y="500"/>
                    <a:pt x="251" y="500"/>
                  </a:cubicBezTo>
                  <a:cubicBezTo>
                    <a:pt x="261" y="500"/>
                    <a:pt x="272" y="500"/>
                    <a:pt x="282" y="498"/>
                  </a:cubicBezTo>
                  <a:cubicBezTo>
                    <a:pt x="289" y="498"/>
                    <a:pt x="463" y="477"/>
                    <a:pt x="747" y="477"/>
                  </a:cubicBezTo>
                  <a:cubicBezTo>
                    <a:pt x="1540" y="477"/>
                    <a:pt x="3190" y="641"/>
                    <a:pt x="4409" y="1874"/>
                  </a:cubicBezTo>
                  <a:cubicBezTo>
                    <a:pt x="5785" y="3267"/>
                    <a:pt x="6251" y="5598"/>
                    <a:pt x="5796" y="8804"/>
                  </a:cubicBezTo>
                  <a:cubicBezTo>
                    <a:pt x="5779" y="8933"/>
                    <a:pt x="5869" y="9053"/>
                    <a:pt x="5998" y="9072"/>
                  </a:cubicBezTo>
                  <a:cubicBezTo>
                    <a:pt x="6009" y="9074"/>
                    <a:pt x="6021" y="9074"/>
                    <a:pt x="6032" y="9074"/>
                  </a:cubicBezTo>
                  <a:cubicBezTo>
                    <a:pt x="6148" y="9074"/>
                    <a:pt x="6249" y="8986"/>
                    <a:pt x="6264" y="8870"/>
                  </a:cubicBezTo>
                  <a:cubicBezTo>
                    <a:pt x="6741" y="5507"/>
                    <a:pt x="6228" y="3041"/>
                    <a:pt x="4742" y="1540"/>
                  </a:cubicBezTo>
                  <a:cubicBezTo>
                    <a:pt x="3408" y="193"/>
                    <a:pt x="1665" y="1"/>
                    <a:pt x="782" y="1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3287932" y="3054705"/>
              <a:ext cx="50599" cy="85598"/>
            </a:xfrm>
            <a:custGeom>
              <a:avLst/>
              <a:gdLst/>
              <a:ahLst/>
              <a:cxnLst/>
              <a:rect l="l" t="t" r="r" b="b"/>
              <a:pathLst>
                <a:path w="1557" h="2634" extrusionOk="0">
                  <a:moveTo>
                    <a:pt x="1557" y="0"/>
                  </a:moveTo>
                  <a:lnTo>
                    <a:pt x="0" y="434"/>
                  </a:lnTo>
                  <a:lnTo>
                    <a:pt x="633" y="2634"/>
                  </a:lnTo>
                  <a:cubicBezTo>
                    <a:pt x="1211" y="2130"/>
                    <a:pt x="1557" y="0"/>
                    <a:pt x="1557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3275518" y="3214268"/>
              <a:ext cx="71105" cy="80041"/>
            </a:xfrm>
            <a:custGeom>
              <a:avLst/>
              <a:gdLst/>
              <a:ahLst/>
              <a:cxnLst/>
              <a:rect l="l" t="t" r="r" b="b"/>
              <a:pathLst>
                <a:path w="2188" h="2463" extrusionOk="0">
                  <a:moveTo>
                    <a:pt x="1115" y="1"/>
                  </a:moveTo>
                  <a:cubicBezTo>
                    <a:pt x="545" y="1"/>
                    <a:pt x="58" y="514"/>
                    <a:pt x="21" y="1171"/>
                  </a:cubicBezTo>
                  <a:cubicBezTo>
                    <a:pt x="1" y="1482"/>
                    <a:pt x="90" y="1792"/>
                    <a:pt x="274" y="2043"/>
                  </a:cubicBezTo>
                  <a:cubicBezTo>
                    <a:pt x="464" y="2296"/>
                    <a:pt x="732" y="2446"/>
                    <a:pt x="1027" y="2463"/>
                  </a:cubicBezTo>
                  <a:lnTo>
                    <a:pt x="1082" y="2463"/>
                  </a:lnTo>
                  <a:cubicBezTo>
                    <a:pt x="1652" y="2463"/>
                    <a:pt x="2136" y="1952"/>
                    <a:pt x="2174" y="1294"/>
                  </a:cubicBezTo>
                  <a:cubicBezTo>
                    <a:pt x="2188" y="1063"/>
                    <a:pt x="2129" y="903"/>
                    <a:pt x="2026" y="719"/>
                  </a:cubicBezTo>
                  <a:lnTo>
                    <a:pt x="1614" y="947"/>
                  </a:lnTo>
                  <a:cubicBezTo>
                    <a:pt x="1690" y="1087"/>
                    <a:pt x="1709" y="1156"/>
                    <a:pt x="1703" y="1268"/>
                  </a:cubicBezTo>
                  <a:cubicBezTo>
                    <a:pt x="1679" y="1677"/>
                    <a:pt x="1401" y="1992"/>
                    <a:pt x="1075" y="1992"/>
                  </a:cubicBezTo>
                  <a:cubicBezTo>
                    <a:pt x="1069" y="1992"/>
                    <a:pt x="1062" y="1992"/>
                    <a:pt x="1055" y="1992"/>
                  </a:cubicBezTo>
                  <a:cubicBezTo>
                    <a:pt x="899" y="1982"/>
                    <a:pt x="757" y="1901"/>
                    <a:pt x="650" y="1760"/>
                  </a:cubicBezTo>
                  <a:cubicBezTo>
                    <a:pt x="533" y="1596"/>
                    <a:pt x="477" y="1399"/>
                    <a:pt x="493" y="1197"/>
                  </a:cubicBezTo>
                  <a:cubicBezTo>
                    <a:pt x="515" y="791"/>
                    <a:pt x="790" y="473"/>
                    <a:pt x="1113" y="473"/>
                  </a:cubicBezTo>
                  <a:cubicBezTo>
                    <a:pt x="1122" y="473"/>
                    <a:pt x="1131" y="473"/>
                    <a:pt x="1141" y="473"/>
                  </a:cubicBezTo>
                  <a:lnTo>
                    <a:pt x="1167" y="2"/>
                  </a:lnTo>
                  <a:cubicBezTo>
                    <a:pt x="1150" y="1"/>
                    <a:pt x="113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3413112" y="3458909"/>
              <a:ext cx="259980" cy="365044"/>
            </a:xfrm>
            <a:custGeom>
              <a:avLst/>
              <a:gdLst/>
              <a:ahLst/>
              <a:cxnLst/>
              <a:rect l="l" t="t" r="r" b="b"/>
              <a:pathLst>
                <a:path w="8000" h="11233" extrusionOk="0">
                  <a:moveTo>
                    <a:pt x="0" y="1"/>
                  </a:moveTo>
                  <a:lnTo>
                    <a:pt x="6748" y="11233"/>
                  </a:lnTo>
                  <a:lnTo>
                    <a:pt x="8000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3331641" y="3701243"/>
              <a:ext cx="49006" cy="60835"/>
            </a:xfrm>
            <a:custGeom>
              <a:avLst/>
              <a:gdLst/>
              <a:ahLst/>
              <a:cxnLst/>
              <a:rect l="l" t="t" r="r" b="b"/>
              <a:pathLst>
                <a:path w="1508" h="1872" extrusionOk="0">
                  <a:moveTo>
                    <a:pt x="750" y="0"/>
                  </a:moveTo>
                  <a:cubicBezTo>
                    <a:pt x="715" y="0"/>
                    <a:pt x="679" y="6"/>
                    <a:pt x="643" y="17"/>
                  </a:cubicBezTo>
                  <a:lnTo>
                    <a:pt x="286" y="133"/>
                  </a:lnTo>
                  <a:cubicBezTo>
                    <a:pt x="102" y="194"/>
                    <a:pt x="1" y="391"/>
                    <a:pt x="62" y="578"/>
                  </a:cubicBezTo>
                  <a:lnTo>
                    <a:pt x="483" y="1872"/>
                  </a:lnTo>
                  <a:lnTo>
                    <a:pt x="1508" y="1537"/>
                  </a:lnTo>
                  <a:lnTo>
                    <a:pt x="1086" y="243"/>
                  </a:lnTo>
                  <a:cubicBezTo>
                    <a:pt x="1037" y="95"/>
                    <a:pt x="899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3262681" y="3742482"/>
              <a:ext cx="334334" cy="398874"/>
            </a:xfrm>
            <a:custGeom>
              <a:avLst/>
              <a:gdLst/>
              <a:ahLst/>
              <a:cxnLst/>
              <a:rect l="l" t="t" r="r" b="b"/>
              <a:pathLst>
                <a:path w="10288" h="12274" extrusionOk="0">
                  <a:moveTo>
                    <a:pt x="4297" y="1"/>
                  </a:moveTo>
                  <a:cubicBezTo>
                    <a:pt x="3903" y="1"/>
                    <a:pt x="3503" y="62"/>
                    <a:pt x="3109" y="190"/>
                  </a:cubicBezTo>
                  <a:cubicBezTo>
                    <a:pt x="1099" y="844"/>
                    <a:pt x="0" y="3006"/>
                    <a:pt x="654" y="5017"/>
                  </a:cubicBezTo>
                  <a:lnTo>
                    <a:pt x="2966" y="12110"/>
                  </a:lnTo>
                  <a:cubicBezTo>
                    <a:pt x="2997" y="12207"/>
                    <a:pt x="3088" y="12272"/>
                    <a:pt x="3191" y="12273"/>
                  </a:cubicBezTo>
                  <a:lnTo>
                    <a:pt x="3191" y="12272"/>
                  </a:lnTo>
                  <a:cubicBezTo>
                    <a:pt x="3350" y="12272"/>
                    <a:pt x="3462" y="12116"/>
                    <a:pt x="3415" y="11964"/>
                  </a:cubicBezTo>
                  <a:lnTo>
                    <a:pt x="1104" y="4870"/>
                  </a:lnTo>
                  <a:cubicBezTo>
                    <a:pt x="530" y="3111"/>
                    <a:pt x="1496" y="1213"/>
                    <a:pt x="3255" y="639"/>
                  </a:cubicBezTo>
                  <a:cubicBezTo>
                    <a:pt x="3601" y="526"/>
                    <a:pt x="3952" y="472"/>
                    <a:pt x="4297" y="472"/>
                  </a:cubicBezTo>
                  <a:cubicBezTo>
                    <a:pt x="5711" y="472"/>
                    <a:pt x="7026" y="1374"/>
                    <a:pt x="7489" y="2790"/>
                  </a:cubicBezTo>
                  <a:lnTo>
                    <a:pt x="9800" y="9883"/>
                  </a:lnTo>
                  <a:cubicBezTo>
                    <a:pt x="9831" y="9982"/>
                    <a:pt x="9923" y="10045"/>
                    <a:pt x="10022" y="10045"/>
                  </a:cubicBezTo>
                  <a:cubicBezTo>
                    <a:pt x="10046" y="10045"/>
                    <a:pt x="10071" y="10042"/>
                    <a:pt x="10096" y="10033"/>
                  </a:cubicBezTo>
                  <a:cubicBezTo>
                    <a:pt x="10221" y="9993"/>
                    <a:pt x="10288" y="9860"/>
                    <a:pt x="10248" y="9737"/>
                  </a:cubicBezTo>
                  <a:lnTo>
                    <a:pt x="7937" y="2643"/>
                  </a:lnTo>
                  <a:cubicBezTo>
                    <a:pt x="7410" y="1027"/>
                    <a:pt x="5910" y="1"/>
                    <a:pt x="4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3288289" y="3821191"/>
              <a:ext cx="301999" cy="307816"/>
            </a:xfrm>
            <a:custGeom>
              <a:avLst/>
              <a:gdLst/>
              <a:ahLst/>
              <a:cxnLst/>
              <a:rect l="l" t="t" r="r" b="b"/>
              <a:pathLst>
                <a:path w="9293" h="9472" extrusionOk="0">
                  <a:moveTo>
                    <a:pt x="4296" y="0"/>
                  </a:moveTo>
                  <a:cubicBezTo>
                    <a:pt x="3903" y="0"/>
                    <a:pt x="3503" y="61"/>
                    <a:pt x="3110" y="189"/>
                  </a:cubicBezTo>
                  <a:cubicBezTo>
                    <a:pt x="1103" y="845"/>
                    <a:pt x="1" y="3009"/>
                    <a:pt x="656" y="5017"/>
                  </a:cubicBezTo>
                  <a:lnTo>
                    <a:pt x="2055" y="9310"/>
                  </a:lnTo>
                  <a:cubicBezTo>
                    <a:pt x="2085" y="9407"/>
                    <a:pt x="2177" y="9471"/>
                    <a:pt x="2279" y="9471"/>
                  </a:cubicBezTo>
                  <a:cubicBezTo>
                    <a:pt x="2304" y="9471"/>
                    <a:pt x="2329" y="9468"/>
                    <a:pt x="2351" y="9460"/>
                  </a:cubicBezTo>
                  <a:cubicBezTo>
                    <a:pt x="2477" y="9420"/>
                    <a:pt x="2543" y="9287"/>
                    <a:pt x="2503" y="9164"/>
                  </a:cubicBezTo>
                  <a:lnTo>
                    <a:pt x="1105" y="4871"/>
                  </a:lnTo>
                  <a:cubicBezTo>
                    <a:pt x="531" y="3112"/>
                    <a:pt x="1496" y="1211"/>
                    <a:pt x="3256" y="639"/>
                  </a:cubicBezTo>
                  <a:cubicBezTo>
                    <a:pt x="3602" y="526"/>
                    <a:pt x="3953" y="473"/>
                    <a:pt x="4298" y="473"/>
                  </a:cubicBezTo>
                  <a:cubicBezTo>
                    <a:pt x="5712" y="473"/>
                    <a:pt x="7027" y="1373"/>
                    <a:pt x="7489" y="2790"/>
                  </a:cubicBezTo>
                  <a:lnTo>
                    <a:pt x="8804" y="6826"/>
                  </a:lnTo>
                  <a:cubicBezTo>
                    <a:pt x="8836" y="6925"/>
                    <a:pt x="8928" y="6989"/>
                    <a:pt x="9027" y="6989"/>
                  </a:cubicBezTo>
                  <a:cubicBezTo>
                    <a:pt x="9051" y="6989"/>
                    <a:pt x="9076" y="6985"/>
                    <a:pt x="9101" y="6977"/>
                  </a:cubicBezTo>
                  <a:cubicBezTo>
                    <a:pt x="9226" y="6937"/>
                    <a:pt x="9293" y="6804"/>
                    <a:pt x="9253" y="6680"/>
                  </a:cubicBezTo>
                  <a:lnTo>
                    <a:pt x="7938" y="2644"/>
                  </a:lnTo>
                  <a:cubicBezTo>
                    <a:pt x="7411" y="1027"/>
                    <a:pt x="5910" y="0"/>
                    <a:pt x="4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3343990" y="4092416"/>
              <a:ext cx="73347" cy="85468"/>
            </a:xfrm>
            <a:custGeom>
              <a:avLst/>
              <a:gdLst/>
              <a:ahLst/>
              <a:cxnLst/>
              <a:rect l="l" t="t" r="r" b="b"/>
              <a:pathLst>
                <a:path w="2257" h="2630" extrusionOk="0">
                  <a:moveTo>
                    <a:pt x="921" y="0"/>
                  </a:moveTo>
                  <a:cubicBezTo>
                    <a:pt x="850" y="0"/>
                    <a:pt x="780" y="11"/>
                    <a:pt x="712" y="33"/>
                  </a:cubicBezTo>
                  <a:cubicBezTo>
                    <a:pt x="216" y="194"/>
                    <a:pt x="1" y="899"/>
                    <a:pt x="231" y="1606"/>
                  </a:cubicBezTo>
                  <a:cubicBezTo>
                    <a:pt x="430" y="2216"/>
                    <a:pt x="893" y="2629"/>
                    <a:pt x="1335" y="2629"/>
                  </a:cubicBezTo>
                  <a:cubicBezTo>
                    <a:pt x="1406" y="2629"/>
                    <a:pt x="1477" y="2619"/>
                    <a:pt x="1546" y="2596"/>
                  </a:cubicBezTo>
                  <a:cubicBezTo>
                    <a:pt x="2042" y="2435"/>
                    <a:pt x="2256" y="1730"/>
                    <a:pt x="2025" y="1023"/>
                  </a:cubicBezTo>
                  <a:cubicBezTo>
                    <a:pt x="1826" y="412"/>
                    <a:pt x="1362" y="0"/>
                    <a:pt x="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3536895" y="4029533"/>
              <a:ext cx="73347" cy="85501"/>
            </a:xfrm>
            <a:custGeom>
              <a:avLst/>
              <a:gdLst/>
              <a:ahLst/>
              <a:cxnLst/>
              <a:rect l="l" t="t" r="r" b="b"/>
              <a:pathLst>
                <a:path w="2257" h="2631" extrusionOk="0">
                  <a:moveTo>
                    <a:pt x="922" y="0"/>
                  </a:moveTo>
                  <a:cubicBezTo>
                    <a:pt x="851" y="0"/>
                    <a:pt x="780" y="11"/>
                    <a:pt x="712" y="33"/>
                  </a:cubicBezTo>
                  <a:cubicBezTo>
                    <a:pt x="216" y="195"/>
                    <a:pt x="1" y="900"/>
                    <a:pt x="231" y="1607"/>
                  </a:cubicBezTo>
                  <a:cubicBezTo>
                    <a:pt x="430" y="2217"/>
                    <a:pt x="895" y="2630"/>
                    <a:pt x="1335" y="2630"/>
                  </a:cubicBezTo>
                  <a:cubicBezTo>
                    <a:pt x="1407" y="2630"/>
                    <a:pt x="1477" y="2619"/>
                    <a:pt x="1546" y="2597"/>
                  </a:cubicBezTo>
                  <a:cubicBezTo>
                    <a:pt x="2042" y="2435"/>
                    <a:pt x="2256" y="1730"/>
                    <a:pt x="2027" y="1023"/>
                  </a:cubicBezTo>
                  <a:cubicBezTo>
                    <a:pt x="1827" y="413"/>
                    <a:pt x="1363" y="0"/>
                    <a:pt x="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3300541" y="3738713"/>
              <a:ext cx="129568" cy="61355"/>
            </a:xfrm>
            <a:custGeom>
              <a:avLst/>
              <a:gdLst/>
              <a:ahLst/>
              <a:cxnLst/>
              <a:rect l="l" t="t" r="r" b="b"/>
              <a:pathLst>
                <a:path w="3987" h="1888" extrusionOk="0">
                  <a:moveTo>
                    <a:pt x="3135" y="0"/>
                  </a:moveTo>
                  <a:cubicBezTo>
                    <a:pt x="2028" y="0"/>
                    <a:pt x="961" y="465"/>
                    <a:pt x="205" y="1296"/>
                  </a:cubicBezTo>
                  <a:cubicBezTo>
                    <a:pt x="0" y="1524"/>
                    <a:pt x="162" y="1887"/>
                    <a:pt x="468" y="1887"/>
                  </a:cubicBezTo>
                  <a:cubicBezTo>
                    <a:pt x="470" y="1887"/>
                    <a:pt x="472" y="1887"/>
                    <a:pt x="474" y="1887"/>
                  </a:cubicBezTo>
                  <a:cubicBezTo>
                    <a:pt x="572" y="1887"/>
                    <a:pt x="665" y="1844"/>
                    <a:pt x="730" y="1771"/>
                  </a:cubicBezTo>
                  <a:cubicBezTo>
                    <a:pt x="1110" y="1353"/>
                    <a:pt x="1591" y="1042"/>
                    <a:pt x="2128" y="867"/>
                  </a:cubicBezTo>
                  <a:cubicBezTo>
                    <a:pt x="2452" y="760"/>
                    <a:pt x="2790" y="707"/>
                    <a:pt x="3129" y="707"/>
                  </a:cubicBezTo>
                  <a:cubicBezTo>
                    <a:pt x="3273" y="707"/>
                    <a:pt x="3418" y="717"/>
                    <a:pt x="3561" y="736"/>
                  </a:cubicBezTo>
                  <a:cubicBezTo>
                    <a:pt x="3577" y="738"/>
                    <a:pt x="3593" y="739"/>
                    <a:pt x="3609" y="739"/>
                  </a:cubicBezTo>
                  <a:cubicBezTo>
                    <a:pt x="3784" y="739"/>
                    <a:pt x="3936" y="609"/>
                    <a:pt x="3960" y="432"/>
                  </a:cubicBezTo>
                  <a:cubicBezTo>
                    <a:pt x="3987" y="240"/>
                    <a:pt x="3850" y="61"/>
                    <a:pt x="3656" y="35"/>
                  </a:cubicBezTo>
                  <a:cubicBezTo>
                    <a:pt x="3482" y="11"/>
                    <a:pt x="3308" y="0"/>
                    <a:pt x="3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3449899" y="3320795"/>
              <a:ext cx="229562" cy="63923"/>
            </a:xfrm>
            <a:custGeom>
              <a:avLst/>
              <a:gdLst/>
              <a:ahLst/>
              <a:cxnLst/>
              <a:rect l="l" t="t" r="r" b="b"/>
              <a:pathLst>
                <a:path w="7064" h="1967" extrusionOk="0">
                  <a:moveTo>
                    <a:pt x="269" y="0"/>
                  </a:moveTo>
                  <a:cubicBezTo>
                    <a:pt x="191" y="0"/>
                    <a:pt x="114" y="39"/>
                    <a:pt x="69" y="110"/>
                  </a:cubicBezTo>
                  <a:cubicBezTo>
                    <a:pt x="1" y="222"/>
                    <a:pt x="35" y="367"/>
                    <a:pt x="145" y="437"/>
                  </a:cubicBezTo>
                  <a:cubicBezTo>
                    <a:pt x="2211" y="1727"/>
                    <a:pt x="4327" y="1967"/>
                    <a:pt x="5618" y="1967"/>
                  </a:cubicBezTo>
                  <a:cubicBezTo>
                    <a:pt x="6342" y="1967"/>
                    <a:pt x="6805" y="1893"/>
                    <a:pt x="6856" y="1883"/>
                  </a:cubicBezTo>
                  <a:cubicBezTo>
                    <a:pt x="6982" y="1858"/>
                    <a:pt x="7064" y="1739"/>
                    <a:pt x="7043" y="1611"/>
                  </a:cubicBezTo>
                  <a:cubicBezTo>
                    <a:pt x="7024" y="1497"/>
                    <a:pt x="6923" y="1415"/>
                    <a:pt x="6809" y="1415"/>
                  </a:cubicBezTo>
                  <a:cubicBezTo>
                    <a:pt x="6798" y="1415"/>
                    <a:pt x="6788" y="1416"/>
                    <a:pt x="6777" y="1418"/>
                  </a:cubicBezTo>
                  <a:cubicBezTo>
                    <a:pt x="6765" y="1420"/>
                    <a:pt x="6338" y="1489"/>
                    <a:pt x="5653" y="1489"/>
                  </a:cubicBezTo>
                  <a:cubicBezTo>
                    <a:pt x="4423" y="1489"/>
                    <a:pt x="2364" y="1266"/>
                    <a:pt x="394" y="36"/>
                  </a:cubicBezTo>
                  <a:cubicBezTo>
                    <a:pt x="355" y="12"/>
                    <a:pt x="312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3672345" y="3034134"/>
              <a:ext cx="43189" cy="93560"/>
            </a:xfrm>
            <a:custGeom>
              <a:avLst/>
              <a:gdLst/>
              <a:ahLst/>
              <a:cxnLst/>
              <a:rect l="l" t="t" r="r" b="b"/>
              <a:pathLst>
                <a:path w="1329" h="2879" extrusionOk="0">
                  <a:moveTo>
                    <a:pt x="355" y="1"/>
                  </a:moveTo>
                  <a:lnTo>
                    <a:pt x="0" y="2864"/>
                  </a:lnTo>
                  <a:cubicBezTo>
                    <a:pt x="47" y="2874"/>
                    <a:pt x="94" y="2878"/>
                    <a:pt x="141" y="2878"/>
                  </a:cubicBezTo>
                  <a:cubicBezTo>
                    <a:pt x="518" y="2878"/>
                    <a:pt x="901" y="2590"/>
                    <a:pt x="1127" y="2252"/>
                  </a:cubicBezTo>
                  <a:cubicBezTo>
                    <a:pt x="1328" y="1952"/>
                    <a:pt x="1313" y="1557"/>
                    <a:pt x="1125" y="1249"/>
                  </a:cubicBezTo>
                  <a:lnTo>
                    <a:pt x="355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3664253" y="3026303"/>
              <a:ext cx="59113" cy="109062"/>
            </a:xfrm>
            <a:custGeom>
              <a:avLst/>
              <a:gdLst/>
              <a:ahLst/>
              <a:cxnLst/>
              <a:rect l="l" t="t" r="r" b="b"/>
              <a:pathLst>
                <a:path w="1819" h="3356" extrusionOk="0">
                  <a:moveTo>
                    <a:pt x="601" y="1"/>
                  </a:moveTo>
                  <a:cubicBezTo>
                    <a:pt x="559" y="1"/>
                    <a:pt x="516" y="12"/>
                    <a:pt x="477" y="36"/>
                  </a:cubicBezTo>
                  <a:cubicBezTo>
                    <a:pt x="365" y="107"/>
                    <a:pt x="331" y="255"/>
                    <a:pt x="403" y="365"/>
                  </a:cubicBezTo>
                  <a:lnTo>
                    <a:pt x="1171" y="1613"/>
                  </a:lnTo>
                  <a:cubicBezTo>
                    <a:pt x="1319" y="1855"/>
                    <a:pt x="1323" y="2147"/>
                    <a:pt x="1180" y="2362"/>
                  </a:cubicBezTo>
                  <a:cubicBezTo>
                    <a:pt x="997" y="2634"/>
                    <a:pt x="680" y="2883"/>
                    <a:pt x="392" y="2883"/>
                  </a:cubicBezTo>
                  <a:cubicBezTo>
                    <a:pt x="360" y="2883"/>
                    <a:pt x="328" y="2880"/>
                    <a:pt x="297" y="2873"/>
                  </a:cubicBezTo>
                  <a:cubicBezTo>
                    <a:pt x="283" y="2871"/>
                    <a:pt x="270" y="2870"/>
                    <a:pt x="257" y="2870"/>
                  </a:cubicBezTo>
                  <a:cubicBezTo>
                    <a:pt x="147" y="2870"/>
                    <a:pt x="49" y="2947"/>
                    <a:pt x="25" y="3060"/>
                  </a:cubicBezTo>
                  <a:cubicBezTo>
                    <a:pt x="0" y="3183"/>
                    <a:pt x="78" y="3307"/>
                    <a:pt x="202" y="3335"/>
                  </a:cubicBezTo>
                  <a:cubicBezTo>
                    <a:pt x="264" y="3348"/>
                    <a:pt x="329" y="3356"/>
                    <a:pt x="393" y="3356"/>
                  </a:cubicBezTo>
                  <a:cubicBezTo>
                    <a:pt x="869" y="3356"/>
                    <a:pt x="1317" y="3008"/>
                    <a:pt x="1573" y="2622"/>
                  </a:cubicBezTo>
                  <a:cubicBezTo>
                    <a:pt x="1819" y="2258"/>
                    <a:pt x="1819" y="1764"/>
                    <a:pt x="1573" y="1366"/>
                  </a:cubicBezTo>
                  <a:lnTo>
                    <a:pt x="806" y="118"/>
                  </a:lnTo>
                  <a:cubicBezTo>
                    <a:pt x="762" y="43"/>
                    <a:pt x="683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3156512" y="3899218"/>
              <a:ext cx="46731" cy="200900"/>
            </a:xfrm>
            <a:custGeom>
              <a:avLst/>
              <a:gdLst/>
              <a:ahLst/>
              <a:cxnLst/>
              <a:rect l="l" t="t" r="r" b="b"/>
              <a:pathLst>
                <a:path w="1438" h="6182" extrusionOk="0">
                  <a:moveTo>
                    <a:pt x="1183" y="1"/>
                  </a:moveTo>
                  <a:cubicBezTo>
                    <a:pt x="1069" y="1"/>
                    <a:pt x="970" y="83"/>
                    <a:pt x="951" y="198"/>
                  </a:cubicBezTo>
                  <a:lnTo>
                    <a:pt x="22" y="5908"/>
                  </a:lnTo>
                  <a:cubicBezTo>
                    <a:pt x="1" y="6037"/>
                    <a:pt x="88" y="6158"/>
                    <a:pt x="218" y="6179"/>
                  </a:cubicBezTo>
                  <a:cubicBezTo>
                    <a:pt x="231" y="6179"/>
                    <a:pt x="242" y="6181"/>
                    <a:pt x="256" y="6181"/>
                  </a:cubicBezTo>
                  <a:cubicBezTo>
                    <a:pt x="371" y="6181"/>
                    <a:pt x="470" y="6098"/>
                    <a:pt x="489" y="5984"/>
                  </a:cubicBezTo>
                  <a:lnTo>
                    <a:pt x="1417" y="274"/>
                  </a:lnTo>
                  <a:cubicBezTo>
                    <a:pt x="1437" y="146"/>
                    <a:pt x="1350" y="25"/>
                    <a:pt x="1221" y="4"/>
                  </a:cubicBezTo>
                  <a:cubicBezTo>
                    <a:pt x="1208" y="2"/>
                    <a:pt x="1195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3969469" y="3820476"/>
              <a:ext cx="68472" cy="187998"/>
            </a:xfrm>
            <a:custGeom>
              <a:avLst/>
              <a:gdLst/>
              <a:ahLst/>
              <a:cxnLst/>
              <a:rect l="l" t="t" r="r" b="b"/>
              <a:pathLst>
                <a:path w="2107" h="5785" extrusionOk="0">
                  <a:moveTo>
                    <a:pt x="263" y="0"/>
                  </a:moveTo>
                  <a:cubicBezTo>
                    <a:pt x="241" y="0"/>
                    <a:pt x="219" y="3"/>
                    <a:pt x="196" y="10"/>
                  </a:cubicBezTo>
                  <a:cubicBezTo>
                    <a:pt x="71" y="48"/>
                    <a:pt x="1" y="179"/>
                    <a:pt x="37" y="302"/>
                  </a:cubicBezTo>
                  <a:lnTo>
                    <a:pt x="1608" y="5615"/>
                  </a:lnTo>
                  <a:cubicBezTo>
                    <a:pt x="1637" y="5716"/>
                    <a:pt x="1730" y="5784"/>
                    <a:pt x="1834" y="5784"/>
                  </a:cubicBezTo>
                  <a:cubicBezTo>
                    <a:pt x="1992" y="5784"/>
                    <a:pt x="2106" y="5632"/>
                    <a:pt x="2060" y="5482"/>
                  </a:cubicBezTo>
                  <a:lnTo>
                    <a:pt x="489" y="169"/>
                  </a:lnTo>
                  <a:cubicBezTo>
                    <a:pt x="459" y="66"/>
                    <a:pt x="36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2915023" y="3733481"/>
              <a:ext cx="277659" cy="240839"/>
            </a:xfrm>
            <a:custGeom>
              <a:avLst/>
              <a:gdLst/>
              <a:ahLst/>
              <a:cxnLst/>
              <a:rect l="l" t="t" r="r" b="b"/>
              <a:pathLst>
                <a:path w="8544" h="7411" extrusionOk="0">
                  <a:moveTo>
                    <a:pt x="265" y="0"/>
                  </a:moveTo>
                  <a:cubicBezTo>
                    <a:pt x="214" y="0"/>
                    <a:pt x="163" y="17"/>
                    <a:pt x="120" y="51"/>
                  </a:cubicBezTo>
                  <a:cubicBezTo>
                    <a:pt x="17" y="131"/>
                    <a:pt x="0" y="279"/>
                    <a:pt x="80" y="382"/>
                  </a:cubicBezTo>
                  <a:cubicBezTo>
                    <a:pt x="306" y="669"/>
                    <a:pt x="5636" y="7411"/>
                    <a:pt x="8314" y="7411"/>
                  </a:cubicBezTo>
                  <a:cubicBezTo>
                    <a:pt x="8443" y="7407"/>
                    <a:pt x="8544" y="7302"/>
                    <a:pt x="8544" y="7175"/>
                  </a:cubicBezTo>
                  <a:cubicBezTo>
                    <a:pt x="8544" y="7048"/>
                    <a:pt x="8443" y="6943"/>
                    <a:pt x="8314" y="6939"/>
                  </a:cubicBezTo>
                  <a:cubicBezTo>
                    <a:pt x="5864" y="6939"/>
                    <a:pt x="506" y="160"/>
                    <a:pt x="451" y="91"/>
                  </a:cubicBezTo>
                  <a:cubicBezTo>
                    <a:pt x="404" y="32"/>
                    <a:pt x="335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3993615" y="3888039"/>
              <a:ext cx="159173" cy="26583"/>
            </a:xfrm>
            <a:custGeom>
              <a:avLst/>
              <a:gdLst/>
              <a:ahLst/>
              <a:cxnLst/>
              <a:rect l="l" t="t" r="r" b="b"/>
              <a:pathLst>
                <a:path w="4898" h="818" extrusionOk="0">
                  <a:moveTo>
                    <a:pt x="4646" y="0"/>
                  </a:moveTo>
                  <a:cubicBezTo>
                    <a:pt x="4637" y="0"/>
                    <a:pt x="4628" y="1"/>
                    <a:pt x="4618" y="2"/>
                  </a:cubicBezTo>
                  <a:cubicBezTo>
                    <a:pt x="4590" y="6"/>
                    <a:pt x="1760" y="344"/>
                    <a:pt x="240" y="344"/>
                  </a:cubicBezTo>
                  <a:lnTo>
                    <a:pt x="236" y="344"/>
                  </a:lnTo>
                  <a:cubicBezTo>
                    <a:pt x="105" y="346"/>
                    <a:pt x="1" y="452"/>
                    <a:pt x="3" y="581"/>
                  </a:cubicBezTo>
                  <a:cubicBezTo>
                    <a:pt x="3" y="713"/>
                    <a:pt x="109" y="817"/>
                    <a:pt x="240" y="817"/>
                  </a:cubicBezTo>
                  <a:cubicBezTo>
                    <a:pt x="1789" y="817"/>
                    <a:pt x="4557" y="485"/>
                    <a:pt x="4675" y="469"/>
                  </a:cubicBezTo>
                  <a:cubicBezTo>
                    <a:pt x="4804" y="454"/>
                    <a:pt x="4897" y="336"/>
                    <a:pt x="4880" y="207"/>
                  </a:cubicBezTo>
                  <a:cubicBezTo>
                    <a:pt x="4866" y="87"/>
                    <a:pt x="4764" y="0"/>
                    <a:pt x="4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2580071" y="3396937"/>
              <a:ext cx="55928" cy="112539"/>
            </a:xfrm>
            <a:custGeom>
              <a:avLst/>
              <a:gdLst/>
              <a:ahLst/>
              <a:cxnLst/>
              <a:rect l="l" t="t" r="r" b="b"/>
              <a:pathLst>
                <a:path w="1721" h="3463" extrusionOk="0">
                  <a:moveTo>
                    <a:pt x="1456" y="1"/>
                  </a:moveTo>
                  <a:cubicBezTo>
                    <a:pt x="1413" y="1"/>
                    <a:pt x="1368" y="13"/>
                    <a:pt x="1329" y="38"/>
                  </a:cubicBezTo>
                  <a:cubicBezTo>
                    <a:pt x="1274" y="78"/>
                    <a:pt x="1" y="1034"/>
                    <a:pt x="267" y="3255"/>
                  </a:cubicBezTo>
                  <a:cubicBezTo>
                    <a:pt x="280" y="3373"/>
                    <a:pt x="381" y="3462"/>
                    <a:pt x="501" y="3462"/>
                  </a:cubicBezTo>
                  <a:cubicBezTo>
                    <a:pt x="510" y="3462"/>
                    <a:pt x="520" y="3460"/>
                    <a:pt x="529" y="3458"/>
                  </a:cubicBezTo>
                  <a:cubicBezTo>
                    <a:pt x="658" y="3443"/>
                    <a:pt x="749" y="3325"/>
                    <a:pt x="734" y="3196"/>
                  </a:cubicBezTo>
                  <a:cubicBezTo>
                    <a:pt x="504" y="1266"/>
                    <a:pt x="1561" y="452"/>
                    <a:pt x="1608" y="418"/>
                  </a:cubicBezTo>
                  <a:cubicBezTo>
                    <a:pt x="1703" y="338"/>
                    <a:pt x="1720" y="198"/>
                    <a:pt x="1646" y="97"/>
                  </a:cubicBezTo>
                  <a:cubicBezTo>
                    <a:pt x="1600" y="34"/>
                    <a:pt x="1529" y="1"/>
                    <a:pt x="1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3490716" y="3051683"/>
              <a:ext cx="83226" cy="25576"/>
            </a:xfrm>
            <a:custGeom>
              <a:avLst/>
              <a:gdLst/>
              <a:ahLst/>
              <a:cxnLst/>
              <a:rect l="l" t="t" r="r" b="b"/>
              <a:pathLst>
                <a:path w="2561" h="787" extrusionOk="0">
                  <a:moveTo>
                    <a:pt x="1182" y="1"/>
                  </a:moveTo>
                  <a:cubicBezTo>
                    <a:pt x="584" y="1"/>
                    <a:pt x="170" y="259"/>
                    <a:pt x="143" y="276"/>
                  </a:cubicBezTo>
                  <a:cubicBezTo>
                    <a:pt x="33" y="346"/>
                    <a:pt x="1" y="492"/>
                    <a:pt x="71" y="603"/>
                  </a:cubicBezTo>
                  <a:cubicBezTo>
                    <a:pt x="116" y="673"/>
                    <a:pt x="193" y="712"/>
                    <a:pt x="270" y="712"/>
                  </a:cubicBezTo>
                  <a:cubicBezTo>
                    <a:pt x="313" y="712"/>
                    <a:pt x="357" y="700"/>
                    <a:pt x="396" y="675"/>
                  </a:cubicBezTo>
                  <a:cubicBezTo>
                    <a:pt x="402" y="671"/>
                    <a:pt x="717" y="476"/>
                    <a:pt x="1180" y="476"/>
                  </a:cubicBezTo>
                  <a:cubicBezTo>
                    <a:pt x="1450" y="476"/>
                    <a:pt x="1771" y="543"/>
                    <a:pt x="2110" y="753"/>
                  </a:cubicBezTo>
                  <a:cubicBezTo>
                    <a:pt x="2146" y="775"/>
                    <a:pt x="2190" y="787"/>
                    <a:pt x="2233" y="787"/>
                  </a:cubicBezTo>
                  <a:cubicBezTo>
                    <a:pt x="2471" y="787"/>
                    <a:pt x="2560" y="475"/>
                    <a:pt x="2359" y="352"/>
                  </a:cubicBezTo>
                  <a:cubicBezTo>
                    <a:pt x="1931" y="86"/>
                    <a:pt x="1526" y="1"/>
                    <a:pt x="1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3733537" y="3041024"/>
              <a:ext cx="70422" cy="27428"/>
            </a:xfrm>
            <a:custGeom>
              <a:avLst/>
              <a:gdLst/>
              <a:ahLst/>
              <a:cxnLst/>
              <a:rect l="l" t="t" r="r" b="b"/>
              <a:pathLst>
                <a:path w="2167" h="844" extrusionOk="0">
                  <a:moveTo>
                    <a:pt x="1211" y="0"/>
                  </a:moveTo>
                  <a:cubicBezTo>
                    <a:pt x="703" y="0"/>
                    <a:pt x="313" y="256"/>
                    <a:pt x="137" y="450"/>
                  </a:cubicBezTo>
                  <a:cubicBezTo>
                    <a:pt x="0" y="602"/>
                    <a:pt x="108" y="843"/>
                    <a:pt x="312" y="843"/>
                  </a:cubicBezTo>
                  <a:cubicBezTo>
                    <a:pt x="378" y="843"/>
                    <a:pt x="441" y="817"/>
                    <a:pt x="485" y="769"/>
                  </a:cubicBezTo>
                  <a:cubicBezTo>
                    <a:pt x="500" y="753"/>
                    <a:pt x="768" y="472"/>
                    <a:pt x="1208" y="472"/>
                  </a:cubicBezTo>
                  <a:cubicBezTo>
                    <a:pt x="1377" y="472"/>
                    <a:pt x="1571" y="513"/>
                    <a:pt x="1786" y="627"/>
                  </a:cubicBezTo>
                  <a:cubicBezTo>
                    <a:pt x="1821" y="644"/>
                    <a:pt x="1858" y="653"/>
                    <a:pt x="1895" y="653"/>
                  </a:cubicBezTo>
                  <a:cubicBezTo>
                    <a:pt x="1980" y="653"/>
                    <a:pt x="2063" y="607"/>
                    <a:pt x="2106" y="526"/>
                  </a:cubicBezTo>
                  <a:cubicBezTo>
                    <a:pt x="2166" y="412"/>
                    <a:pt x="2123" y="269"/>
                    <a:pt x="2007" y="209"/>
                  </a:cubicBezTo>
                  <a:cubicBezTo>
                    <a:pt x="1722" y="58"/>
                    <a:pt x="1453" y="0"/>
                    <a:pt x="1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9F21F0-4EDC-98FE-6A72-2B0D1EB91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22" y="361306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3" grpId="0" animBg="1"/>
      <p:bldP spid="1524" grpId="0"/>
      <p:bldP spid="152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9667F-4D60-5E99-FF5B-D79702EF7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076" y="47293"/>
            <a:ext cx="8077426" cy="1281000"/>
          </a:xfrm>
        </p:spPr>
        <p:txBody>
          <a:bodyPr/>
          <a:lstStyle/>
          <a:p>
            <a:r>
              <a:rPr lang="en-US" sz="2800" dirty="0"/>
              <a:t>LINEAR CLASSIFICATION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2800" dirty="0"/>
              <a:t> </a:t>
            </a:r>
            <a:r>
              <a:rPr lang="en-US" sz="2800" dirty="0" err="1"/>
              <a:t>MLP</a:t>
            </a:r>
            <a:r>
              <a:rPr lang="en-US" sz="2800" dirty="0"/>
              <a:t>(frozen backbone) CLASSIFICATION</a:t>
            </a:r>
            <a:endParaRPr lang="en-CY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F1B8E8-4617-0DEC-F8B7-E11D59876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16072"/>
              </p:ext>
            </p:extLst>
          </p:nvPr>
        </p:nvGraphicFramePr>
        <p:xfrm>
          <a:off x="858416" y="1652517"/>
          <a:ext cx="2910696" cy="1258795"/>
        </p:xfrm>
        <a:graphic>
          <a:graphicData uri="http://schemas.openxmlformats.org/drawingml/2006/table">
            <a:tbl>
              <a:tblPr firstRow="1" bandRow="1">
                <a:tableStyleId>{7F859DE8-8FF2-4821-8CBB-8642860E3E95}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962931619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889579806"/>
                    </a:ext>
                  </a:extLst>
                </a:gridCol>
                <a:gridCol w="503603">
                  <a:extLst>
                    <a:ext uri="{9D8B030D-6E8A-4147-A177-3AD203B41FA5}">
                      <a16:colId xmlns:a16="http://schemas.microsoft.com/office/drawing/2014/main" val="3580015734"/>
                    </a:ext>
                  </a:extLst>
                </a:gridCol>
                <a:gridCol w="503603">
                  <a:extLst>
                    <a:ext uri="{9D8B030D-6E8A-4147-A177-3AD203B41FA5}">
                      <a16:colId xmlns:a16="http://schemas.microsoft.com/office/drawing/2014/main" val="4036048484"/>
                    </a:ext>
                  </a:extLst>
                </a:gridCol>
                <a:gridCol w="503603">
                  <a:extLst>
                    <a:ext uri="{9D8B030D-6E8A-4147-A177-3AD203B41FA5}">
                      <a16:colId xmlns:a16="http://schemas.microsoft.com/office/drawing/2014/main" val="2474425143"/>
                    </a:ext>
                  </a:extLst>
                </a:gridCol>
                <a:gridCol w="503603">
                  <a:extLst>
                    <a:ext uri="{9D8B030D-6E8A-4147-A177-3AD203B41FA5}">
                      <a16:colId xmlns:a16="http://schemas.microsoft.com/office/drawing/2014/main" val="3206204925"/>
                    </a:ext>
                  </a:extLst>
                </a:gridCol>
              </a:tblGrid>
              <a:tr h="281005">
                <a:tc>
                  <a:txBody>
                    <a:bodyPr/>
                    <a:lstStyle/>
                    <a:p>
                      <a:r>
                        <a:rPr lang="en-US" sz="500" b="0" dirty="0">
                          <a:latin typeface="Lexend Light" panose="020B0604020202020204" charset="0"/>
                        </a:rPr>
                        <a:t>Fold</a:t>
                      </a:r>
                      <a:endParaRPr lang="en-CY" sz="5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latin typeface="Lexend Light" panose="020B0604020202020204" charset="0"/>
                        </a:rPr>
                        <a:t>Test Accuracy</a:t>
                      </a:r>
                      <a:endParaRPr lang="en-CY" sz="5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05445"/>
                  </a:ext>
                </a:extLst>
              </a:tr>
              <a:tr h="187212">
                <a:tc>
                  <a:txBody>
                    <a:bodyPr/>
                    <a:lstStyle/>
                    <a:p>
                      <a:r>
                        <a:rPr lang="en-US" sz="500" dirty="0">
                          <a:latin typeface="Lexend Light" panose="020B0604020202020204" charset="0"/>
                        </a:rPr>
                        <a:t>1</a:t>
                      </a:r>
                      <a:endParaRPr lang="en-CY" sz="5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0.6154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0.5686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1.4299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0.4906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860905"/>
                  </a:ext>
                </a:extLst>
              </a:tr>
              <a:tr h="187212">
                <a:tc>
                  <a:txBody>
                    <a:bodyPr/>
                    <a:lstStyle/>
                    <a:p>
                      <a:r>
                        <a:rPr lang="en-US" sz="500" dirty="0">
                          <a:latin typeface="Lexend Light" panose="020B0604020202020204" charset="0"/>
                        </a:rPr>
                        <a:t>2</a:t>
                      </a:r>
                      <a:endParaRPr lang="en-CY" sz="5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0.6769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0.8571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0.7451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1.3453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0.4878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94113"/>
                  </a:ext>
                </a:extLst>
              </a:tr>
              <a:tr h="187212">
                <a:tc>
                  <a:txBody>
                    <a:bodyPr/>
                    <a:lstStyle/>
                    <a:p>
                      <a:r>
                        <a:rPr lang="en-US" sz="500" dirty="0">
                          <a:latin typeface="Lexend Light" panose="020B0604020202020204" charset="0"/>
                        </a:rPr>
                        <a:t>3</a:t>
                      </a:r>
                      <a:endParaRPr lang="en-CY" sz="5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0.6769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0.7461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1.191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0.4583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371420"/>
                  </a:ext>
                </a:extLst>
              </a:tr>
              <a:tr h="189907">
                <a:tc>
                  <a:txBody>
                    <a:bodyPr/>
                    <a:lstStyle/>
                    <a:p>
                      <a:r>
                        <a:rPr lang="en-US" sz="500" dirty="0">
                          <a:latin typeface="Lexend Light" panose="020B0604020202020204" charset="0"/>
                        </a:rPr>
                        <a:t>4</a:t>
                      </a:r>
                      <a:endParaRPr lang="en-CY" sz="5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0.7846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0.6429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0.8824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1.2732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0.4848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738687"/>
                  </a:ext>
                </a:extLst>
              </a:tr>
              <a:tr h="187212">
                <a:tc>
                  <a:txBody>
                    <a:bodyPr/>
                    <a:lstStyle/>
                    <a:p>
                      <a:r>
                        <a:rPr lang="en-US" sz="500" dirty="0">
                          <a:latin typeface="Lexend Light" panose="020B0604020202020204" charset="0"/>
                        </a:rPr>
                        <a:t>5</a:t>
                      </a:r>
                      <a:endParaRPr lang="en-CY" sz="5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0.7692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0.5714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0.9216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1.3588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0.4571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9597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3EF8EA6-A656-C166-86DE-1426E75EF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50419"/>
              </p:ext>
            </p:extLst>
          </p:nvPr>
        </p:nvGraphicFramePr>
        <p:xfrm>
          <a:off x="858416" y="3086372"/>
          <a:ext cx="2910698" cy="1369335"/>
        </p:xfrm>
        <a:graphic>
          <a:graphicData uri="http://schemas.openxmlformats.org/drawingml/2006/table">
            <a:tbl>
              <a:tblPr firstRow="1" bandRow="1">
                <a:tableStyleId>{7F859DE8-8FF2-4821-8CBB-8642860E3E95}</a:tableStyleId>
              </a:tblPr>
              <a:tblGrid>
                <a:gridCol w="448141">
                  <a:extLst>
                    <a:ext uri="{9D8B030D-6E8A-4147-A177-3AD203B41FA5}">
                      <a16:colId xmlns:a16="http://schemas.microsoft.com/office/drawing/2014/main" val="3962931619"/>
                    </a:ext>
                  </a:extLst>
                </a:gridCol>
                <a:gridCol w="448141">
                  <a:extLst>
                    <a:ext uri="{9D8B030D-6E8A-4147-A177-3AD203B41FA5}">
                      <a16:colId xmlns:a16="http://schemas.microsoft.com/office/drawing/2014/main" val="1889579806"/>
                    </a:ext>
                  </a:extLst>
                </a:gridCol>
                <a:gridCol w="503604">
                  <a:extLst>
                    <a:ext uri="{9D8B030D-6E8A-4147-A177-3AD203B41FA5}">
                      <a16:colId xmlns:a16="http://schemas.microsoft.com/office/drawing/2014/main" val="3580015734"/>
                    </a:ext>
                  </a:extLst>
                </a:gridCol>
                <a:gridCol w="503604">
                  <a:extLst>
                    <a:ext uri="{9D8B030D-6E8A-4147-A177-3AD203B41FA5}">
                      <a16:colId xmlns:a16="http://schemas.microsoft.com/office/drawing/2014/main" val="4036048484"/>
                    </a:ext>
                  </a:extLst>
                </a:gridCol>
                <a:gridCol w="503604">
                  <a:extLst>
                    <a:ext uri="{9D8B030D-6E8A-4147-A177-3AD203B41FA5}">
                      <a16:colId xmlns:a16="http://schemas.microsoft.com/office/drawing/2014/main" val="2474425143"/>
                    </a:ext>
                  </a:extLst>
                </a:gridCol>
                <a:gridCol w="503604">
                  <a:extLst>
                    <a:ext uri="{9D8B030D-6E8A-4147-A177-3AD203B41FA5}">
                      <a16:colId xmlns:a16="http://schemas.microsoft.com/office/drawing/2014/main" val="3206204925"/>
                    </a:ext>
                  </a:extLst>
                </a:gridCol>
              </a:tblGrid>
              <a:tr h="231703">
                <a:tc>
                  <a:txBody>
                    <a:bodyPr/>
                    <a:lstStyle/>
                    <a:p>
                      <a:r>
                        <a:rPr lang="en-US" sz="700" b="0" dirty="0">
                          <a:latin typeface="Lexend Light" panose="020B0604020202020204" charset="0"/>
                        </a:rPr>
                        <a:t>Fold</a:t>
                      </a:r>
                      <a:endParaRPr lang="en-CY" sz="7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latin typeface="Lexend Light" panose="020B0604020202020204" charset="0"/>
                        </a:rPr>
                        <a:t>Test Accuracy</a:t>
                      </a:r>
                      <a:endParaRPr lang="en-CY" sz="5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05445"/>
                  </a:ext>
                </a:extLst>
              </a:tr>
              <a:tr h="209859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Lexend Light" panose="020B0604020202020204" charset="0"/>
                        </a:rPr>
                        <a:t>1</a:t>
                      </a:r>
                      <a:endParaRPr lang="en-CY" sz="7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0.4308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0.3137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3.0356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0.4062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860905"/>
                  </a:ext>
                </a:extLst>
              </a:tr>
              <a:tr h="209859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Lexend Light" panose="020B0604020202020204" charset="0"/>
                        </a:rPr>
                        <a:t>2</a:t>
                      </a:r>
                      <a:endParaRPr lang="en-CY" sz="7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0.6615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0.6275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2.2156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0.5417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94113"/>
                  </a:ext>
                </a:extLst>
              </a:tr>
              <a:tr h="209859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Lexend Light" panose="020B0604020202020204" charset="0"/>
                        </a:rPr>
                        <a:t>3</a:t>
                      </a:r>
                      <a:endParaRPr lang="en-CY" sz="7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0.2549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2.0561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0.4179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371420"/>
                  </a:ext>
                </a:extLst>
              </a:tr>
              <a:tr h="209859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Lexend Light" panose="020B0604020202020204" charset="0"/>
                        </a:rPr>
                        <a:t>4</a:t>
                      </a:r>
                      <a:endParaRPr lang="en-CY" sz="7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0.6923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0.6863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1.9088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0.5333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738687"/>
                  </a:ext>
                </a:extLst>
              </a:tr>
              <a:tr h="209859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Lexend Light" panose="020B0604020202020204" charset="0"/>
                        </a:rPr>
                        <a:t>5</a:t>
                      </a:r>
                      <a:endParaRPr lang="en-CY" sz="7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0.5231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0.3922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2.5078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0.4746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959729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DF9E27E-686F-FA34-89B5-D327830EC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412059"/>
              </p:ext>
            </p:extLst>
          </p:nvPr>
        </p:nvGraphicFramePr>
        <p:xfrm>
          <a:off x="4066477" y="1539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Google Shape;2277;p55">
            <a:extLst>
              <a:ext uri="{FF2B5EF4-FFF2-40B4-BE49-F238E27FC236}">
                <a16:creationId xmlns:a16="http://schemas.microsoft.com/office/drawing/2014/main" id="{B7BB99C5-F098-EA3D-3832-4BF5F11FB20F}"/>
              </a:ext>
            </a:extLst>
          </p:cNvPr>
          <p:cNvCxnSpPr>
            <a:cxnSpLocks/>
          </p:cNvCxnSpPr>
          <p:nvPr/>
        </p:nvCxnSpPr>
        <p:spPr>
          <a:xfrm>
            <a:off x="858416" y="1399155"/>
            <a:ext cx="665617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50AD3D-5998-99D6-3F61-D0DD14CFBE42}"/>
              </a:ext>
            </a:extLst>
          </p:cNvPr>
          <p:cNvSpPr txBox="1"/>
          <p:nvPr/>
        </p:nvSpPr>
        <p:spPr>
          <a:xfrm>
            <a:off x="4289502" y="44168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Lexend Light" panose="020B0604020202020204" charset="0"/>
              </a:rPr>
              <a:t>The MLP Head achieved </a:t>
            </a:r>
            <a:r>
              <a:rPr lang="en" b="1" dirty="0">
                <a:highlight>
                  <a:schemeClr val="lt2"/>
                </a:highlight>
                <a:latin typeface="Lexend Light" panose="020B0604020202020204" charset="0"/>
              </a:rPr>
              <a:t>higher sensitivity </a:t>
            </a:r>
            <a:r>
              <a:rPr lang="en" b="1" dirty="0">
                <a:latin typeface="Lexend Light" panose="020B0604020202020204" charset="0"/>
              </a:rPr>
              <a:t>values</a:t>
            </a:r>
            <a:endParaRPr lang="en-CY" b="1" dirty="0">
              <a:latin typeface="Lexen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716710FB-3269-422D-6A8B-8D654179A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98" y="-101390"/>
            <a:ext cx="8077426" cy="1281000"/>
          </a:xfrm>
        </p:spPr>
        <p:txBody>
          <a:bodyPr/>
          <a:lstStyle/>
          <a:p>
            <a:r>
              <a:rPr lang="en-US" sz="2800" dirty="0"/>
              <a:t>LINEAR CLASSIFICATION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2800" dirty="0"/>
              <a:t> </a:t>
            </a:r>
            <a:r>
              <a:rPr lang="en-US" sz="2800" dirty="0" err="1"/>
              <a:t>MLP</a:t>
            </a:r>
            <a:r>
              <a:rPr lang="en-US" sz="2800" dirty="0"/>
              <a:t>(frozen backbone) CLASSIFICATION</a:t>
            </a:r>
            <a:endParaRPr lang="en-CY" sz="2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0BC517-F260-34C9-956A-39AE1F58C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01479"/>
              </p:ext>
            </p:extLst>
          </p:nvPr>
        </p:nvGraphicFramePr>
        <p:xfrm>
          <a:off x="784074" y="1312955"/>
          <a:ext cx="2910696" cy="1258795"/>
        </p:xfrm>
        <a:graphic>
          <a:graphicData uri="http://schemas.openxmlformats.org/drawingml/2006/table">
            <a:tbl>
              <a:tblPr firstRow="1" bandRow="1">
                <a:tableStyleId>{7F859DE8-8FF2-4821-8CBB-8642860E3E95}</a:tableStyleId>
              </a:tblPr>
              <a:tblGrid>
                <a:gridCol w="448142">
                  <a:extLst>
                    <a:ext uri="{9D8B030D-6E8A-4147-A177-3AD203B41FA5}">
                      <a16:colId xmlns:a16="http://schemas.microsoft.com/office/drawing/2014/main" val="3962931619"/>
                    </a:ext>
                  </a:extLst>
                </a:gridCol>
                <a:gridCol w="448142">
                  <a:extLst>
                    <a:ext uri="{9D8B030D-6E8A-4147-A177-3AD203B41FA5}">
                      <a16:colId xmlns:a16="http://schemas.microsoft.com/office/drawing/2014/main" val="1889579806"/>
                    </a:ext>
                  </a:extLst>
                </a:gridCol>
                <a:gridCol w="503603">
                  <a:extLst>
                    <a:ext uri="{9D8B030D-6E8A-4147-A177-3AD203B41FA5}">
                      <a16:colId xmlns:a16="http://schemas.microsoft.com/office/drawing/2014/main" val="3580015734"/>
                    </a:ext>
                  </a:extLst>
                </a:gridCol>
                <a:gridCol w="503603">
                  <a:extLst>
                    <a:ext uri="{9D8B030D-6E8A-4147-A177-3AD203B41FA5}">
                      <a16:colId xmlns:a16="http://schemas.microsoft.com/office/drawing/2014/main" val="4036048484"/>
                    </a:ext>
                  </a:extLst>
                </a:gridCol>
                <a:gridCol w="503603">
                  <a:extLst>
                    <a:ext uri="{9D8B030D-6E8A-4147-A177-3AD203B41FA5}">
                      <a16:colId xmlns:a16="http://schemas.microsoft.com/office/drawing/2014/main" val="2474425143"/>
                    </a:ext>
                  </a:extLst>
                </a:gridCol>
                <a:gridCol w="503603">
                  <a:extLst>
                    <a:ext uri="{9D8B030D-6E8A-4147-A177-3AD203B41FA5}">
                      <a16:colId xmlns:a16="http://schemas.microsoft.com/office/drawing/2014/main" val="3206204925"/>
                    </a:ext>
                  </a:extLst>
                </a:gridCol>
              </a:tblGrid>
              <a:tr h="281005">
                <a:tc>
                  <a:txBody>
                    <a:bodyPr/>
                    <a:lstStyle/>
                    <a:p>
                      <a:r>
                        <a:rPr lang="en-US" sz="500" b="0" dirty="0">
                          <a:latin typeface="Lexend Light" panose="020B0604020202020204" charset="0"/>
                        </a:rPr>
                        <a:t>Fold</a:t>
                      </a:r>
                      <a:endParaRPr lang="en-CY" sz="5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latin typeface="Lexend Light" panose="020B0604020202020204" charset="0"/>
                        </a:rPr>
                        <a:t>Test Accuracy</a:t>
                      </a:r>
                      <a:endParaRPr lang="en-CY" sz="5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05445"/>
                  </a:ext>
                </a:extLst>
              </a:tr>
              <a:tr h="187212">
                <a:tc>
                  <a:txBody>
                    <a:bodyPr/>
                    <a:lstStyle/>
                    <a:p>
                      <a:r>
                        <a:rPr lang="en-US" sz="500" dirty="0">
                          <a:latin typeface="Lexend Light" panose="020B0604020202020204" charset="0"/>
                        </a:rPr>
                        <a:t>1</a:t>
                      </a:r>
                      <a:endParaRPr lang="en-CY" sz="5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0.6154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0.5686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1.4299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0.4906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860905"/>
                  </a:ext>
                </a:extLst>
              </a:tr>
              <a:tr h="187212">
                <a:tc>
                  <a:txBody>
                    <a:bodyPr/>
                    <a:lstStyle/>
                    <a:p>
                      <a:r>
                        <a:rPr lang="en-US" sz="500" dirty="0">
                          <a:latin typeface="Lexend Light" panose="020B0604020202020204" charset="0"/>
                        </a:rPr>
                        <a:t>2</a:t>
                      </a:r>
                      <a:endParaRPr lang="en-CY" sz="5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0.6769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0.8571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0.7451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1.3453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0.4878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94113"/>
                  </a:ext>
                </a:extLst>
              </a:tr>
              <a:tr h="187212">
                <a:tc>
                  <a:txBody>
                    <a:bodyPr/>
                    <a:lstStyle/>
                    <a:p>
                      <a:r>
                        <a:rPr lang="en-US" sz="500" dirty="0">
                          <a:latin typeface="Lexend Light" panose="020B0604020202020204" charset="0"/>
                        </a:rPr>
                        <a:t>3</a:t>
                      </a:r>
                      <a:endParaRPr lang="en-CY" sz="5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0.6769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0.7461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1.191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0.4583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371420"/>
                  </a:ext>
                </a:extLst>
              </a:tr>
              <a:tr h="189907">
                <a:tc>
                  <a:txBody>
                    <a:bodyPr/>
                    <a:lstStyle/>
                    <a:p>
                      <a:r>
                        <a:rPr lang="en-US" sz="500" dirty="0">
                          <a:latin typeface="Lexend Light" panose="020B0604020202020204" charset="0"/>
                        </a:rPr>
                        <a:t>4</a:t>
                      </a:r>
                      <a:endParaRPr lang="en-CY" sz="5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0.7846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0.6429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0.8824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1.2732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0.4848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738687"/>
                  </a:ext>
                </a:extLst>
              </a:tr>
              <a:tr h="187212">
                <a:tc>
                  <a:txBody>
                    <a:bodyPr/>
                    <a:lstStyle/>
                    <a:p>
                      <a:r>
                        <a:rPr lang="en-US" sz="500" dirty="0">
                          <a:latin typeface="Lexend Light" panose="020B0604020202020204" charset="0"/>
                        </a:rPr>
                        <a:t>5</a:t>
                      </a:r>
                      <a:endParaRPr lang="en-CY" sz="5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0.7692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0.5714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0.9216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1.3588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0.4571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9597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25E2BE-06C5-9926-8F00-8D4D202BB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97952"/>
              </p:ext>
            </p:extLst>
          </p:nvPr>
        </p:nvGraphicFramePr>
        <p:xfrm>
          <a:off x="784074" y="2997162"/>
          <a:ext cx="2910698" cy="1369335"/>
        </p:xfrm>
        <a:graphic>
          <a:graphicData uri="http://schemas.openxmlformats.org/drawingml/2006/table">
            <a:tbl>
              <a:tblPr firstRow="1" bandRow="1">
                <a:tableStyleId>{7F859DE8-8FF2-4821-8CBB-8642860E3E95}</a:tableStyleId>
              </a:tblPr>
              <a:tblGrid>
                <a:gridCol w="448141">
                  <a:extLst>
                    <a:ext uri="{9D8B030D-6E8A-4147-A177-3AD203B41FA5}">
                      <a16:colId xmlns:a16="http://schemas.microsoft.com/office/drawing/2014/main" val="3962931619"/>
                    </a:ext>
                  </a:extLst>
                </a:gridCol>
                <a:gridCol w="448141">
                  <a:extLst>
                    <a:ext uri="{9D8B030D-6E8A-4147-A177-3AD203B41FA5}">
                      <a16:colId xmlns:a16="http://schemas.microsoft.com/office/drawing/2014/main" val="1889579806"/>
                    </a:ext>
                  </a:extLst>
                </a:gridCol>
                <a:gridCol w="503604">
                  <a:extLst>
                    <a:ext uri="{9D8B030D-6E8A-4147-A177-3AD203B41FA5}">
                      <a16:colId xmlns:a16="http://schemas.microsoft.com/office/drawing/2014/main" val="3580015734"/>
                    </a:ext>
                  </a:extLst>
                </a:gridCol>
                <a:gridCol w="503604">
                  <a:extLst>
                    <a:ext uri="{9D8B030D-6E8A-4147-A177-3AD203B41FA5}">
                      <a16:colId xmlns:a16="http://schemas.microsoft.com/office/drawing/2014/main" val="4036048484"/>
                    </a:ext>
                  </a:extLst>
                </a:gridCol>
                <a:gridCol w="503604">
                  <a:extLst>
                    <a:ext uri="{9D8B030D-6E8A-4147-A177-3AD203B41FA5}">
                      <a16:colId xmlns:a16="http://schemas.microsoft.com/office/drawing/2014/main" val="2474425143"/>
                    </a:ext>
                  </a:extLst>
                </a:gridCol>
                <a:gridCol w="503604">
                  <a:extLst>
                    <a:ext uri="{9D8B030D-6E8A-4147-A177-3AD203B41FA5}">
                      <a16:colId xmlns:a16="http://schemas.microsoft.com/office/drawing/2014/main" val="3206204925"/>
                    </a:ext>
                  </a:extLst>
                </a:gridCol>
              </a:tblGrid>
              <a:tr h="231703">
                <a:tc>
                  <a:txBody>
                    <a:bodyPr/>
                    <a:lstStyle/>
                    <a:p>
                      <a:r>
                        <a:rPr lang="en-US" sz="700" b="0" dirty="0">
                          <a:latin typeface="Lexend Light" panose="020B0604020202020204" charset="0"/>
                        </a:rPr>
                        <a:t>Fold</a:t>
                      </a:r>
                      <a:endParaRPr lang="en-CY" sz="7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latin typeface="Lexend Light" panose="020B0604020202020204" charset="0"/>
                        </a:rPr>
                        <a:t>Test Accuracy</a:t>
                      </a:r>
                      <a:endParaRPr lang="en-CY" sz="5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5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CY" sz="105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05445"/>
                  </a:ext>
                </a:extLst>
              </a:tr>
              <a:tr h="209859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Lexend Light" panose="020B0604020202020204" charset="0"/>
                        </a:rPr>
                        <a:t>1</a:t>
                      </a:r>
                      <a:endParaRPr lang="en-CY" sz="7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0.4308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0.3137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3.0356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0.4062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860905"/>
                  </a:ext>
                </a:extLst>
              </a:tr>
              <a:tr h="209859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Lexend Light" panose="020B0604020202020204" charset="0"/>
                        </a:rPr>
                        <a:t>2</a:t>
                      </a:r>
                      <a:endParaRPr lang="en-CY" sz="7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0.6615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0.6275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2.2156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0.5417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94113"/>
                  </a:ext>
                </a:extLst>
              </a:tr>
              <a:tr h="209859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Lexend Light" panose="020B0604020202020204" charset="0"/>
                        </a:rPr>
                        <a:t>3</a:t>
                      </a:r>
                      <a:endParaRPr lang="en-CY" sz="7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0.2549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2.0561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0.4179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371420"/>
                  </a:ext>
                </a:extLst>
              </a:tr>
              <a:tr h="209859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Lexend Light" panose="020B0604020202020204" charset="0"/>
                        </a:rPr>
                        <a:t>4</a:t>
                      </a:r>
                      <a:endParaRPr lang="en-CY" sz="7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0.6923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0.6863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1.9088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0.5333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738687"/>
                  </a:ext>
                </a:extLst>
              </a:tr>
              <a:tr h="209859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Lexend Light" panose="020B0604020202020204" charset="0"/>
                        </a:rPr>
                        <a:t>5</a:t>
                      </a:r>
                      <a:endParaRPr lang="en-CY" sz="7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0.5231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0.3922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2.5078</a:t>
                      </a:r>
                      <a:endParaRPr lang="en-CY" sz="10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7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0.4746</a:t>
                      </a:r>
                      <a:endParaRPr lang="en-CY" sz="10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959729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1AED160-FDD7-02DD-D0C1-93DF0B056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587844"/>
              </p:ext>
            </p:extLst>
          </p:nvPr>
        </p:nvGraphicFramePr>
        <p:xfrm>
          <a:off x="4185424" y="13129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E3A99D8-31A3-7D6B-AE05-A5E3C30685E1}"/>
              </a:ext>
            </a:extLst>
          </p:cNvPr>
          <p:cNvSpPr txBox="1"/>
          <p:nvPr/>
        </p:nvSpPr>
        <p:spPr>
          <a:xfrm>
            <a:off x="4572000" y="428306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b="1" dirty="0">
                <a:latin typeface="Lexend Light" panose="020B0604020202020204" charset="0"/>
              </a:rPr>
              <a:t>The Linear Head, although achieved lower sensitivity, achieved much </a:t>
            </a:r>
            <a:r>
              <a:rPr lang="en" sz="1200" b="1" dirty="0">
                <a:highlight>
                  <a:schemeClr val="lt2"/>
                </a:highlight>
                <a:latin typeface="Lexend Light" panose="020B0604020202020204" charset="0"/>
              </a:rPr>
              <a:t>higher specificity </a:t>
            </a:r>
            <a:r>
              <a:rPr lang="en" sz="1200" b="1" dirty="0">
                <a:latin typeface="Lexend Light" panose="020B0604020202020204" charset="0"/>
              </a:rPr>
              <a:t>values</a:t>
            </a:r>
            <a:endParaRPr lang="en-CY" sz="1200" b="1" dirty="0">
              <a:latin typeface="Lexen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36581F18-F2AC-FB49-DD5A-E4F267501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15" y="-168297"/>
            <a:ext cx="8077426" cy="1281000"/>
          </a:xfrm>
        </p:spPr>
        <p:txBody>
          <a:bodyPr/>
          <a:lstStyle/>
          <a:p>
            <a:r>
              <a:rPr lang="en-US" sz="2800" dirty="0"/>
              <a:t>LINEAR CLASSIFICATION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2800" dirty="0"/>
              <a:t> </a:t>
            </a:r>
            <a:r>
              <a:rPr lang="en-US" sz="2800" dirty="0" err="1"/>
              <a:t>MLP</a:t>
            </a:r>
            <a:r>
              <a:rPr lang="en-US" sz="2800" dirty="0"/>
              <a:t>(frozen backbone) CLASSIFICATION</a:t>
            </a:r>
            <a:endParaRPr lang="en-CY" sz="2800" dirty="0"/>
          </a:p>
        </p:txBody>
      </p:sp>
      <p:cxnSp>
        <p:nvCxnSpPr>
          <p:cNvPr id="10" name="Google Shape;2277;p55">
            <a:extLst>
              <a:ext uri="{FF2B5EF4-FFF2-40B4-BE49-F238E27FC236}">
                <a16:creationId xmlns:a16="http://schemas.microsoft.com/office/drawing/2014/main" id="{BD340E63-B21D-F88A-4C45-7F88A7137801}"/>
              </a:ext>
            </a:extLst>
          </p:cNvPr>
          <p:cNvCxnSpPr>
            <a:cxnSpLocks/>
          </p:cNvCxnSpPr>
          <p:nvPr/>
        </p:nvCxnSpPr>
        <p:spPr>
          <a:xfrm>
            <a:off x="1066572" y="1168696"/>
            <a:ext cx="665617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D824340-EB78-50F5-9A43-137471CF4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2897"/>
              </p:ext>
            </p:extLst>
          </p:nvPr>
        </p:nvGraphicFramePr>
        <p:xfrm>
          <a:off x="944137" y="1459230"/>
          <a:ext cx="6096000" cy="2225040"/>
        </p:xfrm>
        <a:graphic>
          <a:graphicData uri="http://schemas.openxmlformats.org/drawingml/2006/table">
            <a:tbl>
              <a:tblPr firstRow="1" bandRow="1">
                <a:tableStyleId>{7F859DE8-8FF2-4821-8CBB-8642860E3E95}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8967536"/>
                    </a:ext>
                  </a:extLst>
                </a:gridCol>
                <a:gridCol w="1516565">
                  <a:extLst>
                    <a:ext uri="{9D8B030D-6E8A-4147-A177-3AD203B41FA5}">
                      <a16:colId xmlns:a16="http://schemas.microsoft.com/office/drawing/2014/main" val="1253035418"/>
                    </a:ext>
                  </a:extLst>
                </a:gridCol>
                <a:gridCol w="1531435">
                  <a:extLst>
                    <a:ext uri="{9D8B030D-6E8A-4147-A177-3AD203B41FA5}">
                      <a16:colId xmlns:a16="http://schemas.microsoft.com/office/drawing/2014/main" val="29523012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746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Folds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Linear TP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MLP</a:t>
                      </a: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TP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Real TP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34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3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45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6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55278"/>
                  </a:ext>
                </a:extLst>
              </a:tr>
            </a:tbl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4215D4E0-5CAD-8542-E5CE-4CE555DFCE33}"/>
              </a:ext>
            </a:extLst>
          </p:cNvPr>
          <p:cNvSpPr txBox="1">
            <a:spLocks/>
          </p:cNvSpPr>
          <p:nvPr/>
        </p:nvSpPr>
        <p:spPr>
          <a:xfrm>
            <a:off x="765491" y="3232825"/>
            <a:ext cx="8077426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39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1600" b="0" dirty="0"/>
              <a:t>The </a:t>
            </a:r>
            <a:r>
              <a:rPr lang="en-US" sz="1600" b="0" dirty="0" err="1"/>
              <a:t>MLP</a:t>
            </a:r>
            <a:r>
              <a:rPr lang="en-US" sz="1600" b="0" dirty="0"/>
              <a:t> Head achieved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near perfect </a:t>
            </a:r>
            <a:r>
              <a:rPr lang="en-US" sz="1600" b="0" dirty="0"/>
              <a:t>classification of cancerous cases (True Positives)</a:t>
            </a:r>
            <a:endParaRPr lang="en-CY" sz="1600" b="0" dirty="0"/>
          </a:p>
        </p:txBody>
      </p:sp>
    </p:spTree>
    <p:extLst>
      <p:ext uri="{BB962C8B-B14F-4D97-AF65-F5344CB8AC3E}">
        <p14:creationId xmlns:p14="http://schemas.microsoft.com/office/powerpoint/2010/main" val="33119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E58C3279-FD37-ECFD-436E-3141AFEE9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15" y="-168297"/>
            <a:ext cx="8077426" cy="1281000"/>
          </a:xfrm>
        </p:spPr>
        <p:txBody>
          <a:bodyPr/>
          <a:lstStyle/>
          <a:p>
            <a:r>
              <a:rPr lang="en-US" sz="2800" dirty="0"/>
              <a:t>LINEAR CLASSIFICATION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2800" dirty="0"/>
              <a:t> </a:t>
            </a:r>
            <a:r>
              <a:rPr lang="en-US" sz="2800" dirty="0" err="1"/>
              <a:t>MLP</a:t>
            </a:r>
            <a:r>
              <a:rPr lang="en-US" sz="2800" dirty="0"/>
              <a:t>(frozen backbone) CLASSIFICATION</a:t>
            </a:r>
            <a:endParaRPr lang="en-CY" sz="2800" dirty="0"/>
          </a:p>
        </p:txBody>
      </p:sp>
      <p:cxnSp>
        <p:nvCxnSpPr>
          <p:cNvPr id="9" name="Google Shape;2277;p55">
            <a:extLst>
              <a:ext uri="{FF2B5EF4-FFF2-40B4-BE49-F238E27FC236}">
                <a16:creationId xmlns:a16="http://schemas.microsoft.com/office/drawing/2014/main" id="{F0F4E72B-4F9F-9884-A8DD-229C643EF51B}"/>
              </a:ext>
            </a:extLst>
          </p:cNvPr>
          <p:cNvCxnSpPr>
            <a:cxnSpLocks/>
          </p:cNvCxnSpPr>
          <p:nvPr/>
        </p:nvCxnSpPr>
        <p:spPr>
          <a:xfrm>
            <a:off x="1066572" y="1168696"/>
            <a:ext cx="665617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ADF276-6A8F-CB26-ABDC-2CC794F9A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80824"/>
              </p:ext>
            </p:extLst>
          </p:nvPr>
        </p:nvGraphicFramePr>
        <p:xfrm>
          <a:off x="944137" y="1459230"/>
          <a:ext cx="6096000" cy="2225040"/>
        </p:xfrm>
        <a:graphic>
          <a:graphicData uri="http://schemas.openxmlformats.org/drawingml/2006/table">
            <a:tbl>
              <a:tblPr firstRow="1" bandRow="1">
                <a:tableStyleId>{7F859DE8-8FF2-4821-8CBB-8642860E3E95}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8967536"/>
                    </a:ext>
                  </a:extLst>
                </a:gridCol>
                <a:gridCol w="1516565">
                  <a:extLst>
                    <a:ext uri="{9D8B030D-6E8A-4147-A177-3AD203B41FA5}">
                      <a16:colId xmlns:a16="http://schemas.microsoft.com/office/drawing/2014/main" val="1253035418"/>
                    </a:ext>
                  </a:extLst>
                </a:gridCol>
                <a:gridCol w="1531435">
                  <a:extLst>
                    <a:ext uri="{9D8B030D-6E8A-4147-A177-3AD203B41FA5}">
                      <a16:colId xmlns:a16="http://schemas.microsoft.com/office/drawing/2014/main" val="29523012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746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Folds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Linear 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MLP</a:t>
                      </a: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 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Real 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34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03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5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76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Y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CY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55278"/>
                  </a:ext>
                </a:extLst>
              </a:tr>
            </a:tbl>
          </a:graphicData>
        </a:graphic>
      </p:graphicFrame>
      <p:sp>
        <p:nvSpPr>
          <p:cNvPr id="11" name="Title 4">
            <a:extLst>
              <a:ext uri="{FF2B5EF4-FFF2-40B4-BE49-F238E27FC236}">
                <a16:creationId xmlns:a16="http://schemas.microsoft.com/office/drawing/2014/main" id="{CA893EF5-CCAD-A12F-EE48-C5869B2405BF}"/>
              </a:ext>
            </a:extLst>
          </p:cNvPr>
          <p:cNvSpPr txBox="1">
            <a:spLocks/>
          </p:cNvSpPr>
          <p:nvPr/>
        </p:nvSpPr>
        <p:spPr>
          <a:xfrm>
            <a:off x="527598" y="3626834"/>
            <a:ext cx="8385943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39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exend"/>
              <a:buNone/>
              <a:defRPr sz="5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1600" b="0" dirty="0"/>
              <a:t>The </a:t>
            </a:r>
            <a:r>
              <a:rPr lang="en-US" sz="1600" b="0" dirty="0" err="1"/>
              <a:t>MLP</a:t>
            </a:r>
            <a:r>
              <a:rPr lang="en-US" sz="1600" b="0" dirty="0"/>
              <a:t> Head severely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struggled </a:t>
            </a:r>
            <a:r>
              <a:rPr lang="en-US" sz="1600" b="0" dirty="0">
                <a:solidFill>
                  <a:schemeClr val="tx1"/>
                </a:solidFill>
              </a:rPr>
              <a:t>to correctly </a:t>
            </a:r>
            <a:r>
              <a:rPr lang="en-US" sz="1600" b="0" dirty="0"/>
              <a:t>classify healthy cases (True Negatives). Many healthy images were misclassified as Sick (trade-off)! </a:t>
            </a:r>
          </a:p>
          <a:p>
            <a:r>
              <a:rPr lang="en-US" sz="1600" b="0" dirty="0"/>
              <a:t>The Linear Head showed better classification in terms of TN cases, especially in Fold 4 and 5.</a:t>
            </a:r>
            <a:endParaRPr lang="en-CY" sz="1600" b="0" dirty="0"/>
          </a:p>
        </p:txBody>
      </p:sp>
    </p:spTree>
    <p:extLst>
      <p:ext uri="{BB962C8B-B14F-4D97-AF65-F5344CB8AC3E}">
        <p14:creationId xmlns:p14="http://schemas.microsoft.com/office/powerpoint/2010/main" val="325365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402B7C-2150-2C12-1DA6-906439955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116" y="-52095"/>
            <a:ext cx="7843477" cy="1281000"/>
          </a:xfrm>
        </p:spPr>
        <p:txBody>
          <a:bodyPr/>
          <a:lstStyle/>
          <a:p>
            <a:r>
              <a:rPr lang="en-US" sz="2400" dirty="0"/>
              <a:t>Could the </a:t>
            </a:r>
            <a:r>
              <a:rPr lang="en-US" sz="2400" dirty="0" err="1"/>
              <a:t>MLP</a:t>
            </a:r>
            <a:r>
              <a:rPr lang="en-US" sz="2400" dirty="0"/>
              <a:t> Head be improved in </a:t>
            </a:r>
            <a:br>
              <a:rPr lang="en-US" sz="2400" dirty="0"/>
            </a:br>
            <a:r>
              <a:rPr lang="en-US" sz="2400" dirty="0"/>
              <a:t>terms of Specificity?</a:t>
            </a:r>
            <a:endParaRPr lang="en-CY" sz="2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04B2C87-D083-8011-2EBA-051301345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116" y="1349895"/>
            <a:ext cx="3858900" cy="416700"/>
          </a:xfrm>
        </p:spPr>
        <p:txBody>
          <a:bodyPr/>
          <a:lstStyle/>
          <a:p>
            <a:r>
              <a:rPr lang="en-US" sz="1800" b="1" dirty="0"/>
              <a:t>Why is this important?</a:t>
            </a:r>
            <a:endParaRPr lang="en-CY" sz="1800" b="1" dirty="0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665B45EC-782E-D104-0E7E-DC06AAF2F9DF}"/>
              </a:ext>
            </a:extLst>
          </p:cNvPr>
          <p:cNvSpPr txBox="1">
            <a:spLocks/>
          </p:cNvSpPr>
          <p:nvPr/>
        </p:nvSpPr>
        <p:spPr>
          <a:xfrm>
            <a:off x="895360" y="1766595"/>
            <a:ext cx="385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Light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Light"/>
              <a:buNone/>
              <a:defRPr sz="2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Light"/>
              <a:buNone/>
              <a:defRPr sz="2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Light"/>
              <a:buNone/>
              <a:defRPr sz="2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Light"/>
              <a:buNone/>
              <a:defRPr sz="2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Light"/>
              <a:buNone/>
              <a:defRPr sz="2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Light"/>
              <a:buNone/>
              <a:defRPr sz="2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Light"/>
              <a:buNone/>
              <a:defRPr sz="2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Light"/>
              <a:buNone/>
              <a:defRPr sz="2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r>
              <a:rPr lang="en-US" sz="1600" dirty="0"/>
              <a:t>      False Positives Lead to :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Unnecessary stress for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Tests (biopsies, imaging)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Healthcare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 of Overtreatment or Anxiety</a:t>
            </a:r>
          </a:p>
          <a:p>
            <a:r>
              <a:rPr lang="en-US" dirty="0"/>
              <a:t> </a:t>
            </a:r>
            <a:endParaRPr lang="en-CY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0F88D91C-76CA-FF8B-1927-458BECB9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69" y="1136961"/>
            <a:ext cx="2438864" cy="243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oogle Shape;1679;p39">
            <a:extLst>
              <a:ext uri="{FF2B5EF4-FFF2-40B4-BE49-F238E27FC236}">
                <a16:creationId xmlns:a16="http://schemas.microsoft.com/office/drawing/2014/main" id="{C2196D70-3AF5-B8AC-B5E3-F3548CC5329D}"/>
              </a:ext>
            </a:extLst>
          </p:cNvPr>
          <p:cNvGrpSpPr/>
          <p:nvPr/>
        </p:nvGrpSpPr>
        <p:grpSpPr>
          <a:xfrm rot="-956800">
            <a:off x="7971381" y="3899548"/>
            <a:ext cx="897559" cy="756594"/>
            <a:chOff x="992725" y="1928675"/>
            <a:chExt cx="416550" cy="355925"/>
          </a:xfrm>
        </p:grpSpPr>
        <p:sp>
          <p:nvSpPr>
            <p:cNvPr id="11" name="Google Shape;1680;p39">
              <a:extLst>
                <a:ext uri="{FF2B5EF4-FFF2-40B4-BE49-F238E27FC236}">
                  <a16:creationId xmlns:a16="http://schemas.microsoft.com/office/drawing/2014/main" id="{6D77E34D-F7CB-8BBD-9999-168BE12F29CD}"/>
                </a:ext>
              </a:extLst>
            </p:cNvPr>
            <p:cNvSpPr/>
            <p:nvPr/>
          </p:nvSpPr>
          <p:spPr>
            <a:xfrm>
              <a:off x="992725" y="2027025"/>
              <a:ext cx="272850" cy="257525"/>
            </a:xfrm>
            <a:custGeom>
              <a:avLst/>
              <a:gdLst/>
              <a:ahLst/>
              <a:cxnLst/>
              <a:rect l="l" t="t" r="r" b="b"/>
              <a:pathLst>
                <a:path w="10914" h="10301" extrusionOk="0">
                  <a:moveTo>
                    <a:pt x="5751" y="1"/>
                  </a:moveTo>
                  <a:lnTo>
                    <a:pt x="2028" y="3020"/>
                  </a:lnTo>
                  <a:cubicBezTo>
                    <a:pt x="271" y="4445"/>
                    <a:pt x="1" y="7025"/>
                    <a:pt x="1428" y="8783"/>
                  </a:cubicBezTo>
                  <a:cubicBezTo>
                    <a:pt x="2238" y="9782"/>
                    <a:pt x="3420" y="10300"/>
                    <a:pt x="4613" y="10300"/>
                  </a:cubicBezTo>
                  <a:cubicBezTo>
                    <a:pt x="5520" y="10300"/>
                    <a:pt x="6432" y="10001"/>
                    <a:pt x="7191" y="9385"/>
                  </a:cubicBezTo>
                  <a:lnTo>
                    <a:pt x="10914" y="6366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81;p39">
              <a:extLst>
                <a:ext uri="{FF2B5EF4-FFF2-40B4-BE49-F238E27FC236}">
                  <a16:creationId xmlns:a16="http://schemas.microsoft.com/office/drawing/2014/main" id="{CC5D7557-17AE-321D-D381-10EF5D98B77C}"/>
                </a:ext>
              </a:extLst>
            </p:cNvPr>
            <p:cNvSpPr/>
            <p:nvPr/>
          </p:nvSpPr>
          <p:spPr>
            <a:xfrm>
              <a:off x="1136475" y="1928675"/>
              <a:ext cx="272800" cy="257525"/>
            </a:xfrm>
            <a:custGeom>
              <a:avLst/>
              <a:gdLst/>
              <a:ahLst/>
              <a:cxnLst/>
              <a:rect l="l" t="t" r="r" b="b"/>
              <a:pathLst>
                <a:path w="10912" h="10301" extrusionOk="0">
                  <a:moveTo>
                    <a:pt x="6300" y="1"/>
                  </a:moveTo>
                  <a:cubicBezTo>
                    <a:pt x="5393" y="1"/>
                    <a:pt x="4481" y="301"/>
                    <a:pt x="3721" y="917"/>
                  </a:cubicBezTo>
                  <a:lnTo>
                    <a:pt x="1" y="3935"/>
                  </a:lnTo>
                  <a:lnTo>
                    <a:pt x="5164" y="10300"/>
                  </a:lnTo>
                  <a:lnTo>
                    <a:pt x="8884" y="7283"/>
                  </a:lnTo>
                  <a:cubicBezTo>
                    <a:pt x="10642" y="5856"/>
                    <a:pt x="10912" y="3275"/>
                    <a:pt x="9486" y="1518"/>
                  </a:cubicBezTo>
                  <a:cubicBezTo>
                    <a:pt x="8676" y="519"/>
                    <a:pt x="7493" y="1"/>
                    <a:pt x="6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82;p39">
              <a:extLst>
                <a:ext uri="{FF2B5EF4-FFF2-40B4-BE49-F238E27FC236}">
                  <a16:creationId xmlns:a16="http://schemas.microsoft.com/office/drawing/2014/main" id="{19E11389-136C-2B5B-B332-7BF45C079508}"/>
                </a:ext>
              </a:extLst>
            </p:cNvPr>
            <p:cNvSpPr/>
            <p:nvPr/>
          </p:nvSpPr>
          <p:spPr>
            <a:xfrm>
              <a:off x="1038900" y="2078100"/>
              <a:ext cx="103075" cy="70725"/>
            </a:xfrm>
            <a:custGeom>
              <a:avLst/>
              <a:gdLst/>
              <a:ahLst/>
              <a:cxnLst/>
              <a:rect l="l" t="t" r="r" b="b"/>
              <a:pathLst>
                <a:path w="4123" h="2829" extrusionOk="0">
                  <a:moveTo>
                    <a:pt x="3644" y="0"/>
                  </a:moveTo>
                  <a:cubicBezTo>
                    <a:pt x="3233" y="0"/>
                    <a:pt x="2466" y="337"/>
                    <a:pt x="1684" y="891"/>
                  </a:cubicBezTo>
                  <a:cubicBezTo>
                    <a:pt x="660" y="1617"/>
                    <a:pt x="1" y="2442"/>
                    <a:pt x="210" y="2729"/>
                  </a:cubicBezTo>
                  <a:cubicBezTo>
                    <a:pt x="259" y="2797"/>
                    <a:pt x="352" y="2829"/>
                    <a:pt x="479" y="2829"/>
                  </a:cubicBezTo>
                  <a:cubicBezTo>
                    <a:pt x="890" y="2829"/>
                    <a:pt x="1657" y="2493"/>
                    <a:pt x="2439" y="1938"/>
                  </a:cubicBezTo>
                  <a:cubicBezTo>
                    <a:pt x="3463" y="1211"/>
                    <a:pt x="4122" y="388"/>
                    <a:pt x="3915" y="101"/>
                  </a:cubicBezTo>
                  <a:cubicBezTo>
                    <a:pt x="3866" y="33"/>
                    <a:pt x="3772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83;p39">
              <a:extLst>
                <a:ext uri="{FF2B5EF4-FFF2-40B4-BE49-F238E27FC236}">
                  <a16:creationId xmlns:a16="http://schemas.microsoft.com/office/drawing/2014/main" id="{84465D73-FC82-C94F-6CCD-4089E5D51015}"/>
                </a:ext>
              </a:extLst>
            </p:cNvPr>
            <p:cNvSpPr/>
            <p:nvPr/>
          </p:nvSpPr>
          <p:spPr>
            <a:xfrm>
              <a:off x="1012175" y="1944850"/>
              <a:ext cx="386075" cy="339750"/>
            </a:xfrm>
            <a:custGeom>
              <a:avLst/>
              <a:gdLst/>
              <a:ahLst/>
              <a:cxnLst/>
              <a:rect l="l" t="t" r="r" b="b"/>
              <a:pathLst>
                <a:path w="15443" h="13590" extrusionOk="0">
                  <a:moveTo>
                    <a:pt x="13480" y="0"/>
                  </a:moveTo>
                  <a:lnTo>
                    <a:pt x="13480" y="0"/>
                  </a:lnTo>
                  <a:cubicBezTo>
                    <a:pt x="14084" y="1606"/>
                    <a:pt x="13636" y="3487"/>
                    <a:pt x="12228" y="4627"/>
                  </a:cubicBezTo>
                  <a:lnTo>
                    <a:pt x="8507" y="7646"/>
                  </a:lnTo>
                  <a:lnTo>
                    <a:pt x="4785" y="10664"/>
                  </a:lnTo>
                  <a:cubicBezTo>
                    <a:pt x="4026" y="11279"/>
                    <a:pt x="3115" y="11577"/>
                    <a:pt x="2210" y="11577"/>
                  </a:cubicBezTo>
                  <a:cubicBezTo>
                    <a:pt x="1436" y="11577"/>
                    <a:pt x="666" y="11359"/>
                    <a:pt x="0" y="10934"/>
                  </a:cubicBezTo>
                  <a:lnTo>
                    <a:pt x="0" y="10934"/>
                  </a:lnTo>
                  <a:cubicBezTo>
                    <a:pt x="462" y="12167"/>
                    <a:pt x="1490" y="13102"/>
                    <a:pt x="2761" y="13448"/>
                  </a:cubicBezTo>
                  <a:cubicBezTo>
                    <a:pt x="3114" y="13543"/>
                    <a:pt x="3473" y="13590"/>
                    <a:pt x="3830" y="13590"/>
                  </a:cubicBezTo>
                  <a:cubicBezTo>
                    <a:pt x="4761" y="13590"/>
                    <a:pt x="5676" y="13273"/>
                    <a:pt x="6413" y="12672"/>
                  </a:cubicBezTo>
                  <a:lnTo>
                    <a:pt x="10136" y="9653"/>
                  </a:lnTo>
                  <a:lnTo>
                    <a:pt x="13856" y="6634"/>
                  </a:lnTo>
                  <a:cubicBezTo>
                    <a:pt x="14880" y="5805"/>
                    <a:pt x="15443" y="4536"/>
                    <a:pt x="15369" y="3221"/>
                  </a:cubicBezTo>
                  <a:cubicBezTo>
                    <a:pt x="15295" y="1906"/>
                    <a:pt x="14591" y="707"/>
                    <a:pt x="13480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84;p39">
              <a:extLst>
                <a:ext uri="{FF2B5EF4-FFF2-40B4-BE49-F238E27FC236}">
                  <a16:creationId xmlns:a16="http://schemas.microsoft.com/office/drawing/2014/main" id="{E0A9A68C-398E-322A-25AF-13D164977B9B}"/>
                </a:ext>
              </a:extLst>
            </p:cNvPr>
            <p:cNvSpPr/>
            <p:nvPr/>
          </p:nvSpPr>
          <p:spPr>
            <a:xfrm>
              <a:off x="1133500" y="2027450"/>
              <a:ext cx="136450" cy="165775"/>
            </a:xfrm>
            <a:custGeom>
              <a:avLst/>
              <a:gdLst/>
              <a:ahLst/>
              <a:cxnLst/>
              <a:rect l="l" t="t" r="r" b="b"/>
              <a:pathLst>
                <a:path w="5458" h="6631" extrusionOk="0">
                  <a:moveTo>
                    <a:pt x="293" y="1"/>
                  </a:moveTo>
                  <a:lnTo>
                    <a:pt x="0" y="238"/>
                  </a:lnTo>
                  <a:lnTo>
                    <a:pt x="5165" y="6630"/>
                  </a:lnTo>
                  <a:lnTo>
                    <a:pt x="5457" y="639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85;p39">
            <a:extLst>
              <a:ext uri="{FF2B5EF4-FFF2-40B4-BE49-F238E27FC236}">
                <a16:creationId xmlns:a16="http://schemas.microsoft.com/office/drawing/2014/main" id="{7D7B970F-F9E0-0055-44E9-12E8F56E3501}"/>
              </a:ext>
            </a:extLst>
          </p:cNvPr>
          <p:cNvGrpSpPr/>
          <p:nvPr/>
        </p:nvGrpSpPr>
        <p:grpSpPr>
          <a:xfrm rot="-1977950">
            <a:off x="6730444" y="3936296"/>
            <a:ext cx="453805" cy="841903"/>
            <a:chOff x="1411675" y="2134550"/>
            <a:chExt cx="183675" cy="340775"/>
          </a:xfrm>
        </p:grpSpPr>
        <p:sp>
          <p:nvSpPr>
            <p:cNvPr id="17" name="Google Shape;1686;p39">
              <a:extLst>
                <a:ext uri="{FF2B5EF4-FFF2-40B4-BE49-F238E27FC236}">
                  <a16:creationId xmlns:a16="http://schemas.microsoft.com/office/drawing/2014/main" id="{3B6451C9-0C61-5B57-D651-DA527CD1B6BC}"/>
                </a:ext>
              </a:extLst>
            </p:cNvPr>
            <p:cNvSpPr/>
            <p:nvPr/>
          </p:nvSpPr>
          <p:spPr>
            <a:xfrm>
              <a:off x="1411675" y="2134550"/>
              <a:ext cx="170175" cy="178225"/>
            </a:xfrm>
            <a:custGeom>
              <a:avLst/>
              <a:gdLst/>
              <a:ahLst/>
              <a:cxnLst/>
              <a:rect l="l" t="t" r="r" b="b"/>
              <a:pathLst>
                <a:path w="6807" h="7129" extrusionOk="0">
                  <a:moveTo>
                    <a:pt x="3312" y="1"/>
                  </a:moveTo>
                  <a:cubicBezTo>
                    <a:pt x="3207" y="1"/>
                    <a:pt x="3102" y="6"/>
                    <a:pt x="2995" y="17"/>
                  </a:cubicBezTo>
                  <a:cubicBezTo>
                    <a:pt x="1264" y="190"/>
                    <a:pt x="0" y="1733"/>
                    <a:pt x="173" y="3464"/>
                  </a:cubicBezTo>
                  <a:lnTo>
                    <a:pt x="540" y="7129"/>
                  </a:lnTo>
                  <a:lnTo>
                    <a:pt x="6807" y="6502"/>
                  </a:lnTo>
                  <a:lnTo>
                    <a:pt x="6442" y="2838"/>
                  </a:lnTo>
                  <a:cubicBezTo>
                    <a:pt x="6280" y="1214"/>
                    <a:pt x="4911" y="1"/>
                    <a:pt x="3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87;p39">
              <a:extLst>
                <a:ext uri="{FF2B5EF4-FFF2-40B4-BE49-F238E27FC236}">
                  <a16:creationId xmlns:a16="http://schemas.microsoft.com/office/drawing/2014/main" id="{968F7997-B591-AE97-9E9C-5BC354816E88}"/>
                </a:ext>
              </a:extLst>
            </p:cNvPr>
            <p:cNvSpPr/>
            <p:nvPr/>
          </p:nvSpPr>
          <p:spPr>
            <a:xfrm>
              <a:off x="1425175" y="2297075"/>
              <a:ext cx="170175" cy="178250"/>
            </a:xfrm>
            <a:custGeom>
              <a:avLst/>
              <a:gdLst/>
              <a:ahLst/>
              <a:cxnLst/>
              <a:rect l="l" t="t" r="r" b="b"/>
              <a:pathLst>
                <a:path w="6807" h="7130" extrusionOk="0">
                  <a:moveTo>
                    <a:pt x="6267" y="1"/>
                  </a:moveTo>
                  <a:lnTo>
                    <a:pt x="0" y="628"/>
                  </a:lnTo>
                  <a:lnTo>
                    <a:pt x="365" y="4291"/>
                  </a:lnTo>
                  <a:cubicBezTo>
                    <a:pt x="527" y="5916"/>
                    <a:pt x="1896" y="7129"/>
                    <a:pt x="3495" y="7129"/>
                  </a:cubicBezTo>
                  <a:cubicBezTo>
                    <a:pt x="3600" y="7129"/>
                    <a:pt x="3705" y="7124"/>
                    <a:pt x="3812" y="7113"/>
                  </a:cubicBezTo>
                  <a:cubicBezTo>
                    <a:pt x="5543" y="6940"/>
                    <a:pt x="6807" y="5397"/>
                    <a:pt x="6634" y="3666"/>
                  </a:cubicBezTo>
                  <a:lnTo>
                    <a:pt x="6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688;p39">
              <a:extLst>
                <a:ext uri="{FF2B5EF4-FFF2-40B4-BE49-F238E27FC236}">
                  <a16:creationId xmlns:a16="http://schemas.microsoft.com/office/drawing/2014/main" id="{B729A4C1-41CC-BCAD-028D-820BD49F0F77}"/>
                </a:ext>
              </a:extLst>
            </p:cNvPr>
            <p:cNvSpPr/>
            <p:nvPr/>
          </p:nvSpPr>
          <p:spPr>
            <a:xfrm>
              <a:off x="1516375" y="2180875"/>
              <a:ext cx="34850" cy="94475"/>
            </a:xfrm>
            <a:custGeom>
              <a:avLst/>
              <a:gdLst/>
              <a:ahLst/>
              <a:cxnLst/>
              <a:rect l="l" t="t" r="r" b="b"/>
              <a:pathLst>
                <a:path w="1394" h="3779" extrusionOk="0">
                  <a:moveTo>
                    <a:pt x="429" y="1"/>
                  </a:moveTo>
                  <a:cubicBezTo>
                    <a:pt x="421" y="1"/>
                    <a:pt x="412" y="2"/>
                    <a:pt x="403" y="3"/>
                  </a:cubicBezTo>
                  <a:cubicBezTo>
                    <a:pt x="109" y="51"/>
                    <a:pt x="0" y="934"/>
                    <a:pt x="162" y="1975"/>
                  </a:cubicBezTo>
                  <a:cubicBezTo>
                    <a:pt x="319" y="2989"/>
                    <a:pt x="673" y="3779"/>
                    <a:pt x="964" y="3779"/>
                  </a:cubicBezTo>
                  <a:cubicBezTo>
                    <a:pt x="972" y="3779"/>
                    <a:pt x="980" y="3778"/>
                    <a:pt x="989" y="3777"/>
                  </a:cubicBezTo>
                  <a:cubicBezTo>
                    <a:pt x="1283" y="3727"/>
                    <a:pt x="1393" y="2844"/>
                    <a:pt x="1232" y="1802"/>
                  </a:cubicBezTo>
                  <a:cubicBezTo>
                    <a:pt x="1075" y="790"/>
                    <a:pt x="721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689;p39">
              <a:extLst>
                <a:ext uri="{FF2B5EF4-FFF2-40B4-BE49-F238E27FC236}">
                  <a16:creationId xmlns:a16="http://schemas.microsoft.com/office/drawing/2014/main" id="{25E533E2-D796-62C9-1B96-117FB7BAA335}"/>
                </a:ext>
              </a:extLst>
            </p:cNvPr>
            <p:cNvSpPr/>
            <p:nvPr/>
          </p:nvSpPr>
          <p:spPr>
            <a:xfrm>
              <a:off x="1413425" y="2134575"/>
              <a:ext cx="131375" cy="340725"/>
            </a:xfrm>
            <a:custGeom>
              <a:avLst/>
              <a:gdLst/>
              <a:ahLst/>
              <a:cxnLst/>
              <a:rect l="l" t="t" r="r" b="b"/>
              <a:pathLst>
                <a:path w="5255" h="13629" extrusionOk="0">
                  <a:moveTo>
                    <a:pt x="3234" y="0"/>
                  </a:moveTo>
                  <a:cubicBezTo>
                    <a:pt x="2474" y="0"/>
                    <a:pt x="1730" y="277"/>
                    <a:pt x="1148" y="791"/>
                  </a:cubicBezTo>
                  <a:cubicBezTo>
                    <a:pt x="390" y="1462"/>
                    <a:pt x="1" y="2455"/>
                    <a:pt x="103" y="3463"/>
                  </a:cubicBezTo>
                  <a:lnTo>
                    <a:pt x="470" y="7128"/>
                  </a:lnTo>
                  <a:lnTo>
                    <a:pt x="835" y="10791"/>
                  </a:lnTo>
                  <a:cubicBezTo>
                    <a:pt x="934" y="11799"/>
                    <a:pt x="1513" y="12697"/>
                    <a:pt x="2389" y="13205"/>
                  </a:cubicBezTo>
                  <a:cubicBezTo>
                    <a:pt x="2876" y="13486"/>
                    <a:pt x="3420" y="13629"/>
                    <a:pt x="3967" y="13629"/>
                  </a:cubicBezTo>
                  <a:cubicBezTo>
                    <a:pt x="4405" y="13629"/>
                    <a:pt x="4844" y="13537"/>
                    <a:pt x="5255" y="13353"/>
                  </a:cubicBezTo>
                  <a:cubicBezTo>
                    <a:pt x="3932" y="13055"/>
                    <a:pt x="2948" y="11945"/>
                    <a:pt x="2813" y="10594"/>
                  </a:cubicBezTo>
                  <a:lnTo>
                    <a:pt x="2446" y="6930"/>
                  </a:lnTo>
                  <a:lnTo>
                    <a:pt x="2080" y="3265"/>
                  </a:lnTo>
                  <a:cubicBezTo>
                    <a:pt x="1947" y="1916"/>
                    <a:pt x="2691" y="631"/>
                    <a:pt x="3928" y="78"/>
                  </a:cubicBezTo>
                  <a:cubicBezTo>
                    <a:pt x="3698" y="26"/>
                    <a:pt x="3465" y="0"/>
                    <a:pt x="3234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90;p39">
              <a:extLst>
                <a:ext uri="{FF2B5EF4-FFF2-40B4-BE49-F238E27FC236}">
                  <a16:creationId xmlns:a16="http://schemas.microsoft.com/office/drawing/2014/main" id="{059DE6E4-7CE2-D0D9-4A39-A9E1BE113C4B}"/>
                </a:ext>
              </a:extLst>
            </p:cNvPr>
            <p:cNvSpPr/>
            <p:nvPr/>
          </p:nvSpPr>
          <p:spPr>
            <a:xfrm>
              <a:off x="1425125" y="2297075"/>
              <a:ext cx="156725" cy="15700"/>
            </a:xfrm>
            <a:custGeom>
              <a:avLst/>
              <a:gdLst/>
              <a:ahLst/>
              <a:cxnLst/>
              <a:rect l="l" t="t" r="r" b="b"/>
              <a:pathLst>
                <a:path w="6269" h="628" extrusionOk="0">
                  <a:moveTo>
                    <a:pt x="0" y="628"/>
                  </a:moveTo>
                  <a:lnTo>
                    <a:pt x="6269" y="1"/>
                  </a:lnTo>
                </a:path>
              </a:pathLst>
            </a:custGeom>
            <a:solidFill>
              <a:srgbClr val="ED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91;p39">
              <a:extLst>
                <a:ext uri="{FF2B5EF4-FFF2-40B4-BE49-F238E27FC236}">
                  <a16:creationId xmlns:a16="http://schemas.microsoft.com/office/drawing/2014/main" id="{9CF55392-AA8D-E7FC-38AB-6B8250DB3EED}"/>
                </a:ext>
              </a:extLst>
            </p:cNvPr>
            <p:cNvSpPr/>
            <p:nvPr/>
          </p:nvSpPr>
          <p:spPr>
            <a:xfrm>
              <a:off x="1424750" y="2292375"/>
              <a:ext cx="157625" cy="25075"/>
            </a:xfrm>
            <a:custGeom>
              <a:avLst/>
              <a:gdLst/>
              <a:ahLst/>
              <a:cxnLst/>
              <a:rect l="l" t="t" r="r" b="b"/>
              <a:pathLst>
                <a:path w="6305" h="1003" extrusionOk="0">
                  <a:moveTo>
                    <a:pt x="6269" y="1"/>
                  </a:moveTo>
                  <a:lnTo>
                    <a:pt x="0" y="628"/>
                  </a:lnTo>
                  <a:lnTo>
                    <a:pt x="38" y="1002"/>
                  </a:lnTo>
                  <a:lnTo>
                    <a:pt x="6305" y="373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669;p39">
            <a:extLst>
              <a:ext uri="{FF2B5EF4-FFF2-40B4-BE49-F238E27FC236}">
                <a16:creationId xmlns:a16="http://schemas.microsoft.com/office/drawing/2014/main" id="{C99646EA-4E12-EFFF-1C81-AFE33AB53826}"/>
              </a:ext>
            </a:extLst>
          </p:cNvPr>
          <p:cNvGrpSpPr/>
          <p:nvPr/>
        </p:nvGrpSpPr>
        <p:grpSpPr>
          <a:xfrm rot="3889658">
            <a:off x="-374336" y="2929302"/>
            <a:ext cx="2077552" cy="1558689"/>
            <a:chOff x="6401200" y="1260600"/>
            <a:chExt cx="1319750" cy="1046450"/>
          </a:xfrm>
        </p:grpSpPr>
        <p:sp>
          <p:nvSpPr>
            <p:cNvPr id="24" name="Google Shape;1670;p39">
              <a:extLst>
                <a:ext uri="{FF2B5EF4-FFF2-40B4-BE49-F238E27FC236}">
                  <a16:creationId xmlns:a16="http://schemas.microsoft.com/office/drawing/2014/main" id="{D2978FB9-684B-5730-6150-262BCA5D012D}"/>
                </a:ext>
              </a:extLst>
            </p:cNvPr>
            <p:cNvSpPr/>
            <p:nvPr/>
          </p:nvSpPr>
          <p:spPr>
            <a:xfrm>
              <a:off x="6781225" y="1412450"/>
              <a:ext cx="939725" cy="894600"/>
            </a:xfrm>
            <a:custGeom>
              <a:avLst/>
              <a:gdLst/>
              <a:ahLst/>
              <a:cxnLst/>
              <a:rect l="l" t="t" r="r" b="b"/>
              <a:pathLst>
                <a:path w="37589" h="35784" extrusionOk="0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1;p39">
              <a:extLst>
                <a:ext uri="{FF2B5EF4-FFF2-40B4-BE49-F238E27FC236}">
                  <a16:creationId xmlns:a16="http://schemas.microsoft.com/office/drawing/2014/main" id="{3F4FE1C7-1586-6AF8-4E72-DC8E0EF6DD1E}"/>
                </a:ext>
              </a:extLst>
            </p:cNvPr>
            <p:cNvSpPr/>
            <p:nvPr/>
          </p:nvSpPr>
          <p:spPr>
            <a:xfrm>
              <a:off x="6401200" y="1313150"/>
              <a:ext cx="499825" cy="631150"/>
            </a:xfrm>
            <a:custGeom>
              <a:avLst/>
              <a:gdLst/>
              <a:ahLst/>
              <a:cxnLst/>
              <a:rect l="l" t="t" r="r" b="b"/>
              <a:pathLst>
                <a:path w="19993" h="25246" extrusionOk="0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2;p39">
              <a:extLst>
                <a:ext uri="{FF2B5EF4-FFF2-40B4-BE49-F238E27FC236}">
                  <a16:creationId xmlns:a16="http://schemas.microsoft.com/office/drawing/2014/main" id="{3F16067C-554E-870E-D2AB-341AEFD174C6}"/>
                </a:ext>
              </a:extLst>
            </p:cNvPr>
            <p:cNvSpPr/>
            <p:nvPr/>
          </p:nvSpPr>
          <p:spPr>
            <a:xfrm>
              <a:off x="6420675" y="1358500"/>
              <a:ext cx="105425" cy="80175"/>
            </a:xfrm>
            <a:custGeom>
              <a:avLst/>
              <a:gdLst/>
              <a:ahLst/>
              <a:cxnLst/>
              <a:rect l="l" t="t" r="r" b="b"/>
              <a:pathLst>
                <a:path w="4217" h="3207" extrusionOk="0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3;p39">
              <a:extLst>
                <a:ext uri="{FF2B5EF4-FFF2-40B4-BE49-F238E27FC236}">
                  <a16:creationId xmlns:a16="http://schemas.microsoft.com/office/drawing/2014/main" id="{12CCA023-7707-D646-F244-EF1460F6922A}"/>
                </a:ext>
              </a:extLst>
            </p:cNvPr>
            <p:cNvSpPr/>
            <p:nvPr/>
          </p:nvSpPr>
          <p:spPr>
            <a:xfrm>
              <a:off x="6578575" y="1297300"/>
              <a:ext cx="105500" cy="80175"/>
            </a:xfrm>
            <a:custGeom>
              <a:avLst/>
              <a:gdLst/>
              <a:ahLst/>
              <a:cxnLst/>
              <a:rect l="l" t="t" r="r" b="b"/>
              <a:pathLst>
                <a:path w="4220" h="3207" extrusionOk="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4;p39">
              <a:extLst>
                <a:ext uri="{FF2B5EF4-FFF2-40B4-BE49-F238E27FC236}">
                  <a16:creationId xmlns:a16="http://schemas.microsoft.com/office/drawing/2014/main" id="{46265B26-0934-91E5-5170-AA481474BFF8}"/>
                </a:ext>
              </a:extLst>
            </p:cNvPr>
            <p:cNvSpPr/>
            <p:nvPr/>
          </p:nvSpPr>
          <p:spPr>
            <a:xfrm>
              <a:off x="6535825" y="1693100"/>
              <a:ext cx="372875" cy="257975"/>
            </a:xfrm>
            <a:custGeom>
              <a:avLst/>
              <a:gdLst/>
              <a:ahLst/>
              <a:cxnLst/>
              <a:rect l="l" t="t" r="r" b="b"/>
              <a:pathLst>
                <a:path w="14915" h="10319" extrusionOk="0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75;p39">
              <a:extLst>
                <a:ext uri="{FF2B5EF4-FFF2-40B4-BE49-F238E27FC236}">
                  <a16:creationId xmlns:a16="http://schemas.microsoft.com/office/drawing/2014/main" id="{50F5954C-67E7-882F-F7C8-51B245B0E691}"/>
                </a:ext>
              </a:extLst>
            </p:cNvPr>
            <p:cNvSpPr/>
            <p:nvPr/>
          </p:nvSpPr>
          <p:spPr>
            <a:xfrm>
              <a:off x="6727800" y="1901050"/>
              <a:ext cx="76725" cy="98600"/>
            </a:xfrm>
            <a:custGeom>
              <a:avLst/>
              <a:gdLst/>
              <a:ahLst/>
              <a:cxnLst/>
              <a:rect l="l" t="t" r="r" b="b"/>
              <a:pathLst>
                <a:path w="3069" h="3944" extrusionOk="0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6;p39">
              <a:extLst>
                <a:ext uri="{FF2B5EF4-FFF2-40B4-BE49-F238E27FC236}">
                  <a16:creationId xmlns:a16="http://schemas.microsoft.com/office/drawing/2014/main" id="{CEFE7C75-FCC2-359D-B239-EF0AD5E353FD}"/>
                </a:ext>
              </a:extLst>
            </p:cNvPr>
            <p:cNvSpPr/>
            <p:nvPr/>
          </p:nvSpPr>
          <p:spPr>
            <a:xfrm>
              <a:off x="7032675" y="1260600"/>
              <a:ext cx="326150" cy="297100"/>
            </a:xfrm>
            <a:custGeom>
              <a:avLst/>
              <a:gdLst/>
              <a:ahLst/>
              <a:cxnLst/>
              <a:rect l="l" t="t" r="r" b="b"/>
              <a:pathLst>
                <a:path w="13046" h="11884" extrusionOk="0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77;p39">
              <a:extLst>
                <a:ext uri="{FF2B5EF4-FFF2-40B4-BE49-F238E27FC236}">
                  <a16:creationId xmlns:a16="http://schemas.microsoft.com/office/drawing/2014/main" id="{2BD3BC94-EC6D-FF55-35E9-D93EE25534F0}"/>
                </a:ext>
              </a:extLst>
            </p:cNvPr>
            <p:cNvSpPr/>
            <p:nvPr/>
          </p:nvSpPr>
          <p:spPr>
            <a:xfrm>
              <a:off x="7103175" y="1321725"/>
              <a:ext cx="185200" cy="174800"/>
            </a:xfrm>
            <a:custGeom>
              <a:avLst/>
              <a:gdLst/>
              <a:ahLst/>
              <a:cxnLst/>
              <a:rect l="l" t="t" r="r" b="b"/>
              <a:pathLst>
                <a:path w="7408" h="6992" extrusionOk="0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78;p39">
              <a:extLst>
                <a:ext uri="{FF2B5EF4-FFF2-40B4-BE49-F238E27FC236}">
                  <a16:creationId xmlns:a16="http://schemas.microsoft.com/office/drawing/2014/main" id="{55B389C7-536E-6EBB-FC6C-0119B70C9B18}"/>
                </a:ext>
              </a:extLst>
            </p:cNvPr>
            <p:cNvSpPr/>
            <p:nvPr/>
          </p:nvSpPr>
          <p:spPr>
            <a:xfrm>
              <a:off x="7118850" y="1311500"/>
              <a:ext cx="65150" cy="61200"/>
            </a:xfrm>
            <a:custGeom>
              <a:avLst/>
              <a:gdLst/>
              <a:ahLst/>
              <a:cxnLst/>
              <a:rect l="l" t="t" r="r" b="b"/>
              <a:pathLst>
                <a:path w="2606" h="2448" extrusionOk="0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" name="Google Shape;2277;p55">
            <a:extLst>
              <a:ext uri="{FF2B5EF4-FFF2-40B4-BE49-F238E27FC236}">
                <a16:creationId xmlns:a16="http://schemas.microsoft.com/office/drawing/2014/main" id="{145DFB1D-1177-63D4-7742-82229E511CA3}"/>
              </a:ext>
            </a:extLst>
          </p:cNvPr>
          <p:cNvCxnSpPr>
            <a:cxnSpLocks/>
          </p:cNvCxnSpPr>
          <p:nvPr/>
        </p:nvCxnSpPr>
        <p:spPr>
          <a:xfrm>
            <a:off x="1079922" y="1228905"/>
            <a:ext cx="665617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1158540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DCBFC3-C5B5-7954-57E2-C29410B65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085" y="245013"/>
            <a:ext cx="7476618" cy="1281000"/>
          </a:xfrm>
        </p:spPr>
        <p:txBody>
          <a:bodyPr/>
          <a:lstStyle/>
          <a:p>
            <a:r>
              <a:rPr lang="en-US" dirty="0" err="1"/>
              <a:t>MLP</a:t>
            </a:r>
            <a:r>
              <a:rPr lang="en-US" dirty="0"/>
              <a:t>(with partial fine-tuning) HEAD RESULTS</a:t>
            </a:r>
            <a:endParaRPr lang="en-CY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23A969-F1F7-499D-0CA3-6CE296359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22917"/>
              </p:ext>
            </p:extLst>
          </p:nvPr>
        </p:nvGraphicFramePr>
        <p:xfrm>
          <a:off x="301700" y="1674109"/>
          <a:ext cx="3865756" cy="2225040"/>
        </p:xfrm>
        <a:graphic>
          <a:graphicData uri="http://schemas.openxmlformats.org/drawingml/2006/table">
            <a:tbl>
              <a:tblPr firstRow="1" bandRow="1">
                <a:tableStyleId>{7F859DE8-8FF2-4821-8CBB-8642860E3E95}</a:tableStyleId>
              </a:tblPr>
              <a:tblGrid>
                <a:gridCol w="595186">
                  <a:extLst>
                    <a:ext uri="{9D8B030D-6E8A-4147-A177-3AD203B41FA5}">
                      <a16:colId xmlns:a16="http://schemas.microsoft.com/office/drawing/2014/main" val="3962931619"/>
                    </a:ext>
                  </a:extLst>
                </a:gridCol>
                <a:gridCol w="595186">
                  <a:extLst>
                    <a:ext uri="{9D8B030D-6E8A-4147-A177-3AD203B41FA5}">
                      <a16:colId xmlns:a16="http://schemas.microsoft.com/office/drawing/2014/main" val="1889579806"/>
                    </a:ext>
                  </a:extLst>
                </a:gridCol>
                <a:gridCol w="668846">
                  <a:extLst>
                    <a:ext uri="{9D8B030D-6E8A-4147-A177-3AD203B41FA5}">
                      <a16:colId xmlns:a16="http://schemas.microsoft.com/office/drawing/2014/main" val="3580015734"/>
                    </a:ext>
                  </a:extLst>
                </a:gridCol>
                <a:gridCol w="668846">
                  <a:extLst>
                    <a:ext uri="{9D8B030D-6E8A-4147-A177-3AD203B41FA5}">
                      <a16:colId xmlns:a16="http://schemas.microsoft.com/office/drawing/2014/main" val="4036048484"/>
                    </a:ext>
                  </a:extLst>
                </a:gridCol>
                <a:gridCol w="668846">
                  <a:extLst>
                    <a:ext uri="{9D8B030D-6E8A-4147-A177-3AD203B41FA5}">
                      <a16:colId xmlns:a16="http://schemas.microsoft.com/office/drawing/2014/main" val="2474425143"/>
                    </a:ext>
                  </a:extLst>
                </a:gridCol>
                <a:gridCol w="668846">
                  <a:extLst>
                    <a:ext uri="{9D8B030D-6E8A-4147-A177-3AD203B41FA5}">
                      <a16:colId xmlns:a16="http://schemas.microsoft.com/office/drawing/2014/main" val="3206204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Lexend Light" panose="020B0604020202020204" charset="0"/>
                        </a:rPr>
                        <a:t>Fold</a:t>
                      </a:r>
                      <a:endParaRPr lang="en-CY" sz="11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Lexend Light" panose="020B0604020202020204" charset="0"/>
                        </a:rPr>
                        <a:t>Test Accuracy</a:t>
                      </a:r>
                      <a:endParaRPr lang="en-CY" sz="600" b="0" dirty="0">
                        <a:latin typeface="Lexend Light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CY" sz="110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b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CY" sz="1100" b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b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CY" sz="1100" b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CY" sz="110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600" b="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CY" sz="1100" b="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1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2.2616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0.4444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86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2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0.7846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1.8563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0.5714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9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3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0.8571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1.7295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0.5263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37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4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0.8154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0.7143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1.9845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0.5263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73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exend Light" panose="020B0604020202020204" charset="0"/>
                        </a:rPr>
                        <a:t>5</a:t>
                      </a:r>
                      <a:endParaRPr lang="en-CY" sz="1100" dirty="0">
                        <a:latin typeface="Lexend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0.8308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2.3136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95972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6310BE0-6BFC-390A-7DB1-1AD44A1B4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993868"/>
              </p:ext>
            </p:extLst>
          </p:nvPr>
        </p:nvGraphicFramePr>
        <p:xfrm>
          <a:off x="4163602" y="1372832"/>
          <a:ext cx="4980398" cy="3132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18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208041B-1AA7-872A-DED4-ADE11107CA42}"/>
              </a:ext>
            </a:extLst>
          </p:cNvPr>
          <p:cNvSpPr txBox="1">
            <a:spLocks/>
          </p:cNvSpPr>
          <p:nvPr/>
        </p:nvSpPr>
        <p:spPr>
          <a:xfrm>
            <a:off x="477975" y="136503"/>
            <a:ext cx="8077426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 err="1"/>
              <a:t>MLP</a:t>
            </a:r>
            <a:r>
              <a:rPr lang="en-US" dirty="0"/>
              <a:t> with frozen backbone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/>
              <a:t> </a:t>
            </a:r>
            <a:r>
              <a:rPr lang="en-US" dirty="0" err="1"/>
              <a:t>MLP</a:t>
            </a:r>
            <a:r>
              <a:rPr lang="en-US" dirty="0"/>
              <a:t> with partial fine-tuning CLASSIFICATION</a:t>
            </a:r>
            <a:endParaRPr lang="en-CY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287C1F-04A7-CF69-92F6-103CDB26E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04308"/>
              </p:ext>
            </p:extLst>
          </p:nvPr>
        </p:nvGraphicFramePr>
        <p:xfrm>
          <a:off x="1537662" y="1537398"/>
          <a:ext cx="6602729" cy="1107250"/>
        </p:xfrm>
        <a:graphic>
          <a:graphicData uri="http://schemas.openxmlformats.org/drawingml/2006/table">
            <a:tbl>
              <a:tblPr firstRow="1" firstCol="1" bandRow="1">
                <a:tableStyleId>{7F859DE8-8FF2-4821-8CBB-8642860E3E95}</a:tableStyleId>
              </a:tblPr>
              <a:tblGrid>
                <a:gridCol w="437694">
                  <a:extLst>
                    <a:ext uri="{9D8B030D-6E8A-4147-A177-3AD203B41FA5}">
                      <a16:colId xmlns:a16="http://schemas.microsoft.com/office/drawing/2014/main" val="3776764316"/>
                    </a:ext>
                  </a:extLst>
                </a:gridCol>
                <a:gridCol w="638272">
                  <a:extLst>
                    <a:ext uri="{9D8B030D-6E8A-4147-A177-3AD203B41FA5}">
                      <a16:colId xmlns:a16="http://schemas.microsoft.com/office/drawing/2014/main" val="1465063821"/>
                    </a:ext>
                  </a:extLst>
                </a:gridCol>
                <a:gridCol w="638272">
                  <a:extLst>
                    <a:ext uri="{9D8B030D-6E8A-4147-A177-3AD203B41FA5}">
                      <a16:colId xmlns:a16="http://schemas.microsoft.com/office/drawing/2014/main" val="2848050098"/>
                    </a:ext>
                  </a:extLst>
                </a:gridCol>
                <a:gridCol w="684917">
                  <a:extLst>
                    <a:ext uri="{9D8B030D-6E8A-4147-A177-3AD203B41FA5}">
                      <a16:colId xmlns:a16="http://schemas.microsoft.com/office/drawing/2014/main" val="1169811549"/>
                    </a:ext>
                  </a:extLst>
                </a:gridCol>
                <a:gridCol w="684917">
                  <a:extLst>
                    <a:ext uri="{9D8B030D-6E8A-4147-A177-3AD203B41FA5}">
                      <a16:colId xmlns:a16="http://schemas.microsoft.com/office/drawing/2014/main" val="756878510"/>
                    </a:ext>
                  </a:extLst>
                </a:gridCol>
                <a:gridCol w="686473">
                  <a:extLst>
                    <a:ext uri="{9D8B030D-6E8A-4147-A177-3AD203B41FA5}">
                      <a16:colId xmlns:a16="http://schemas.microsoft.com/office/drawing/2014/main" val="2577322654"/>
                    </a:ext>
                  </a:extLst>
                </a:gridCol>
                <a:gridCol w="686473">
                  <a:extLst>
                    <a:ext uri="{9D8B030D-6E8A-4147-A177-3AD203B41FA5}">
                      <a16:colId xmlns:a16="http://schemas.microsoft.com/office/drawing/2014/main" val="2368104011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val="2010864314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val="4055336485"/>
                    </a:ext>
                  </a:extLst>
                </a:gridCol>
                <a:gridCol w="487449">
                  <a:extLst>
                    <a:ext uri="{9D8B030D-6E8A-4147-A177-3AD203B41FA5}">
                      <a16:colId xmlns:a16="http://schemas.microsoft.com/office/drawing/2014/main" val="1403016994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val="2562137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Folds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Accuracy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Accuracy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Sensitivity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Sensitivity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Specificity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Specificity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Loss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Loss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F1-Score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F1-Score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1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050" b="1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0.4308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0.3137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2.2616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3.0356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0.4444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0.4062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57604"/>
                  </a:ext>
                </a:extLst>
              </a:tr>
              <a:tr h="255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>
                          <a:effectLst/>
                          <a:latin typeface="Lexend Light" panose="020B0604020202020204" charset="0"/>
                        </a:rPr>
                        <a:t>2</a:t>
                      </a:r>
                      <a:endParaRPr lang="en-CY" sz="1050" b="1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0.7846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0.6615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0.6275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1.8563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2.2156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0.5714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0.5417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58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>
                          <a:effectLst/>
                          <a:latin typeface="Lexend Light" panose="020B0604020202020204" charset="0"/>
                        </a:rPr>
                        <a:t>3</a:t>
                      </a:r>
                      <a:endParaRPr lang="en-CY" sz="1050" b="1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0.4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0.8571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0.2549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1.7295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2.0561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0.5263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0.4179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21204"/>
                  </a:ext>
                </a:extLst>
              </a:tr>
              <a:tr h="38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>
                          <a:effectLst/>
                          <a:latin typeface="Lexend Light" panose="020B0604020202020204" charset="0"/>
                        </a:rPr>
                        <a:t>4</a:t>
                      </a:r>
                      <a:endParaRPr lang="en-CY" sz="1050" b="1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0.8154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0.6923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0.7143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0.6863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1.9845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1.9088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0.5263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0.5333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02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 dirty="0">
                          <a:effectLst/>
                          <a:latin typeface="Lexend Light" panose="020B0604020202020204" charset="0"/>
                        </a:rPr>
                        <a:t>5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0.8308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0.5231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0.3922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2.3136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2.5078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0.4746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96133"/>
                  </a:ext>
                </a:extLst>
              </a:tr>
            </a:tbl>
          </a:graphicData>
        </a:graphic>
      </p:graphicFrame>
      <p:sp>
        <p:nvSpPr>
          <p:cNvPr id="13" name="Google Shape;1897;p45">
            <a:extLst>
              <a:ext uri="{FF2B5EF4-FFF2-40B4-BE49-F238E27FC236}">
                <a16:creationId xmlns:a16="http://schemas.microsoft.com/office/drawing/2014/main" id="{3C67B0BD-B09F-F818-A38C-C938E094DC72}"/>
              </a:ext>
            </a:extLst>
          </p:cNvPr>
          <p:cNvSpPr/>
          <p:nvPr/>
        </p:nvSpPr>
        <p:spPr>
          <a:xfrm>
            <a:off x="2670183" y="4042080"/>
            <a:ext cx="504198" cy="4727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898;p45">
            <a:extLst>
              <a:ext uri="{FF2B5EF4-FFF2-40B4-BE49-F238E27FC236}">
                <a16:creationId xmlns:a16="http://schemas.microsoft.com/office/drawing/2014/main" id="{BD862B8E-5110-E2C2-1C4D-BBCD0CFB0617}"/>
              </a:ext>
            </a:extLst>
          </p:cNvPr>
          <p:cNvSpPr/>
          <p:nvPr/>
        </p:nvSpPr>
        <p:spPr>
          <a:xfrm>
            <a:off x="2670184" y="3359125"/>
            <a:ext cx="504197" cy="4727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1E0DA-EC62-4D12-993A-20918EC801A2}"/>
              </a:ext>
            </a:extLst>
          </p:cNvPr>
          <p:cNvSpPr txBox="1"/>
          <p:nvPr/>
        </p:nvSpPr>
        <p:spPr>
          <a:xfrm>
            <a:off x="3233854" y="3404447"/>
            <a:ext cx="2914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exend" panose="020B0604020202020204" charset="0"/>
                <a:cs typeface="Leelawadee" panose="020B0502040204020203" pitchFamily="34" charset="-34"/>
              </a:rPr>
              <a:t>MLP</a:t>
            </a:r>
            <a:r>
              <a:rPr lang="en-US" dirty="0">
                <a:latin typeface="Lexend" panose="020B0604020202020204" charset="0"/>
                <a:cs typeface="Leelawadee" panose="020B0502040204020203" pitchFamily="34" charset="-34"/>
              </a:rPr>
              <a:t> with partial fine-tuning</a:t>
            </a:r>
            <a:endParaRPr lang="en-CY" dirty="0">
              <a:latin typeface="Lexend" panose="020B0604020202020204" charset="0"/>
              <a:cs typeface="Leelawadee" panose="020B05020402040202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5F2766-4BA8-FE7B-80A4-9F1D87D21CB0}"/>
              </a:ext>
            </a:extLst>
          </p:cNvPr>
          <p:cNvSpPr txBox="1"/>
          <p:nvPr/>
        </p:nvSpPr>
        <p:spPr>
          <a:xfrm>
            <a:off x="3233854" y="4124573"/>
            <a:ext cx="2914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exend" panose="020B0604020202020204" charset="0"/>
                <a:cs typeface="Leelawadee" panose="020B0502040204020203" pitchFamily="34" charset="-34"/>
              </a:rPr>
              <a:t>MLP</a:t>
            </a:r>
            <a:r>
              <a:rPr lang="en-US" dirty="0">
                <a:latin typeface="Lexend" panose="020B0604020202020204" charset="0"/>
                <a:cs typeface="Leelawadee" panose="020B0502040204020203" pitchFamily="34" charset="-34"/>
              </a:rPr>
              <a:t> with frozen backbone</a:t>
            </a:r>
            <a:endParaRPr lang="en-CY" dirty="0">
              <a:latin typeface="Lexend" panose="020B0604020202020204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3983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38F1D1BB-205A-9B22-D55F-16420FC95C54}"/>
              </a:ext>
            </a:extLst>
          </p:cNvPr>
          <p:cNvSpPr txBox="1">
            <a:spLocks/>
          </p:cNvSpPr>
          <p:nvPr/>
        </p:nvSpPr>
        <p:spPr>
          <a:xfrm>
            <a:off x="477975" y="136503"/>
            <a:ext cx="8077426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 err="1"/>
              <a:t>MLP</a:t>
            </a:r>
            <a:r>
              <a:rPr lang="en-US" dirty="0"/>
              <a:t> with frozen backbone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/>
              <a:t> </a:t>
            </a:r>
            <a:r>
              <a:rPr lang="en-US" dirty="0" err="1"/>
              <a:t>MLP</a:t>
            </a:r>
            <a:r>
              <a:rPr lang="en-US" dirty="0"/>
              <a:t> with partial fine-tuning CLASSIFICATION</a:t>
            </a:r>
            <a:endParaRPr lang="en-CY" dirty="0"/>
          </a:p>
        </p:txBody>
      </p:sp>
      <p:sp>
        <p:nvSpPr>
          <p:cNvPr id="9" name="Google Shape;1897;p45">
            <a:extLst>
              <a:ext uri="{FF2B5EF4-FFF2-40B4-BE49-F238E27FC236}">
                <a16:creationId xmlns:a16="http://schemas.microsoft.com/office/drawing/2014/main" id="{86CCE14E-72F4-6F18-ECFC-D1603D5B2DF9}"/>
              </a:ext>
            </a:extLst>
          </p:cNvPr>
          <p:cNvSpPr/>
          <p:nvPr/>
        </p:nvSpPr>
        <p:spPr>
          <a:xfrm>
            <a:off x="477975" y="3725998"/>
            <a:ext cx="236567" cy="2462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98;p45">
            <a:extLst>
              <a:ext uri="{FF2B5EF4-FFF2-40B4-BE49-F238E27FC236}">
                <a16:creationId xmlns:a16="http://schemas.microsoft.com/office/drawing/2014/main" id="{AA789102-E5A6-AE6B-AF41-6B5BCE67D63B}"/>
              </a:ext>
            </a:extLst>
          </p:cNvPr>
          <p:cNvSpPr/>
          <p:nvPr/>
        </p:nvSpPr>
        <p:spPr>
          <a:xfrm>
            <a:off x="471203" y="3404446"/>
            <a:ext cx="236567" cy="2462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653A1-4B74-5874-ED0E-E62931CA7ABC}"/>
              </a:ext>
            </a:extLst>
          </p:cNvPr>
          <p:cNvSpPr txBox="1"/>
          <p:nvPr/>
        </p:nvSpPr>
        <p:spPr>
          <a:xfrm>
            <a:off x="714542" y="3404446"/>
            <a:ext cx="2914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Lexend" panose="020B0604020202020204" charset="0"/>
                <a:cs typeface="Leelawadee" panose="020B0502040204020203" pitchFamily="34" charset="-34"/>
              </a:rPr>
              <a:t>MLP</a:t>
            </a:r>
            <a:r>
              <a:rPr lang="en-US" sz="1050" dirty="0">
                <a:latin typeface="Lexend" panose="020B0604020202020204" charset="0"/>
                <a:cs typeface="Leelawadee" panose="020B0502040204020203" pitchFamily="34" charset="-34"/>
              </a:rPr>
              <a:t> with partial fine-tuning</a:t>
            </a:r>
            <a:endParaRPr lang="en-CY" sz="1050" dirty="0">
              <a:latin typeface="Lexend" panose="020B0604020202020204" charset="0"/>
              <a:cs typeface="Leelawadee" panose="020B05020402040202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F0A7F-DD89-B19F-82B7-43271E86A32B}"/>
              </a:ext>
            </a:extLst>
          </p:cNvPr>
          <p:cNvSpPr txBox="1"/>
          <p:nvPr/>
        </p:nvSpPr>
        <p:spPr>
          <a:xfrm>
            <a:off x="707770" y="3725998"/>
            <a:ext cx="2914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highlight>
                  <a:srgbClr val="FFFF00"/>
                </a:highlight>
                <a:latin typeface="Lexend" panose="020B0604020202020204" charset="0"/>
                <a:cs typeface="Leelawadee" panose="020B0502040204020203" pitchFamily="34" charset="-34"/>
              </a:rPr>
              <a:t>MLP</a:t>
            </a:r>
            <a:r>
              <a:rPr lang="en-US" sz="1050" dirty="0">
                <a:highlight>
                  <a:srgbClr val="FFFF00"/>
                </a:highlight>
                <a:latin typeface="Lexend" panose="020B0604020202020204" charset="0"/>
                <a:cs typeface="Leelawadee" panose="020B0502040204020203" pitchFamily="34" charset="-34"/>
              </a:rPr>
              <a:t> with frozen backbone</a:t>
            </a:r>
            <a:endParaRPr lang="en-CY" sz="1050" dirty="0">
              <a:highlight>
                <a:srgbClr val="FFFF00"/>
              </a:highlight>
              <a:latin typeface="Lexend" panose="020B0604020202020204" charset="0"/>
              <a:cs typeface="Leelawadee" panose="020B05020402040202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11278-FAE4-40E8-3B5C-42E100EA96CB}"/>
              </a:ext>
            </a:extLst>
          </p:cNvPr>
          <p:cNvSpPr txBox="1"/>
          <p:nvPr/>
        </p:nvSpPr>
        <p:spPr>
          <a:xfrm>
            <a:off x="3314328" y="3372054"/>
            <a:ext cx="5241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exend Light" panose="020B0604020202020204" charset="0"/>
                <a:cs typeface="Leelawadee" panose="020B0502040204020203" pitchFamily="34" charset="-34"/>
              </a:rPr>
              <a:t>The </a:t>
            </a:r>
            <a:r>
              <a:rPr lang="en-US" sz="1800" dirty="0" err="1">
                <a:latin typeface="Lexend Light" panose="020B0604020202020204" charset="0"/>
                <a:cs typeface="Leelawadee" panose="020B0502040204020203" pitchFamily="34" charset="-34"/>
              </a:rPr>
              <a:t>MLP</a:t>
            </a:r>
            <a:r>
              <a:rPr lang="en-US" sz="1800" dirty="0">
                <a:latin typeface="Lexend Light" panose="020B0604020202020204" charset="0"/>
                <a:cs typeface="Leelawadee" panose="020B0502040204020203" pitchFamily="34" charset="-34"/>
              </a:rPr>
              <a:t> Head with the frozen backbone, achieves higher sensitivity values, even though the </a:t>
            </a:r>
            <a:r>
              <a:rPr lang="en-US" sz="1800" dirty="0" err="1">
                <a:latin typeface="Lexend Light" panose="020B0604020202020204" charset="0"/>
                <a:cs typeface="Leelawadee" panose="020B0502040204020203" pitchFamily="34" charset="-34"/>
              </a:rPr>
              <a:t>MLP</a:t>
            </a:r>
            <a:r>
              <a:rPr lang="en-US" sz="1800" dirty="0">
                <a:latin typeface="Lexend Light" panose="020B0604020202020204" charset="0"/>
                <a:cs typeface="Leelawadee" panose="020B0502040204020203" pitchFamily="34" charset="-34"/>
              </a:rPr>
              <a:t> Head with partial-fine tuning achieves relatively high values as well. </a:t>
            </a:r>
            <a:endParaRPr lang="en-CY" sz="1800" dirty="0">
              <a:latin typeface="Lexend Light" panose="020B0604020202020204" charset="0"/>
              <a:cs typeface="Leelawadee" panose="020B0502040204020203" pitchFamily="34" charset="-3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924005-D680-B466-6C4F-161F73B6D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28119"/>
              </p:ext>
            </p:extLst>
          </p:nvPr>
        </p:nvGraphicFramePr>
        <p:xfrm>
          <a:off x="1270635" y="1589841"/>
          <a:ext cx="6602729" cy="1107250"/>
        </p:xfrm>
        <a:graphic>
          <a:graphicData uri="http://schemas.openxmlformats.org/drawingml/2006/table">
            <a:tbl>
              <a:tblPr firstRow="1" firstCol="1" bandRow="1">
                <a:tableStyleId>{7F859DE8-8FF2-4821-8CBB-8642860E3E95}</a:tableStyleId>
              </a:tblPr>
              <a:tblGrid>
                <a:gridCol w="437694">
                  <a:extLst>
                    <a:ext uri="{9D8B030D-6E8A-4147-A177-3AD203B41FA5}">
                      <a16:colId xmlns:a16="http://schemas.microsoft.com/office/drawing/2014/main" val="3776764316"/>
                    </a:ext>
                  </a:extLst>
                </a:gridCol>
                <a:gridCol w="638272">
                  <a:extLst>
                    <a:ext uri="{9D8B030D-6E8A-4147-A177-3AD203B41FA5}">
                      <a16:colId xmlns:a16="http://schemas.microsoft.com/office/drawing/2014/main" val="1465063821"/>
                    </a:ext>
                  </a:extLst>
                </a:gridCol>
                <a:gridCol w="638272">
                  <a:extLst>
                    <a:ext uri="{9D8B030D-6E8A-4147-A177-3AD203B41FA5}">
                      <a16:colId xmlns:a16="http://schemas.microsoft.com/office/drawing/2014/main" val="2848050098"/>
                    </a:ext>
                  </a:extLst>
                </a:gridCol>
                <a:gridCol w="684917">
                  <a:extLst>
                    <a:ext uri="{9D8B030D-6E8A-4147-A177-3AD203B41FA5}">
                      <a16:colId xmlns:a16="http://schemas.microsoft.com/office/drawing/2014/main" val="1169811549"/>
                    </a:ext>
                  </a:extLst>
                </a:gridCol>
                <a:gridCol w="684917">
                  <a:extLst>
                    <a:ext uri="{9D8B030D-6E8A-4147-A177-3AD203B41FA5}">
                      <a16:colId xmlns:a16="http://schemas.microsoft.com/office/drawing/2014/main" val="756878510"/>
                    </a:ext>
                  </a:extLst>
                </a:gridCol>
                <a:gridCol w="686473">
                  <a:extLst>
                    <a:ext uri="{9D8B030D-6E8A-4147-A177-3AD203B41FA5}">
                      <a16:colId xmlns:a16="http://schemas.microsoft.com/office/drawing/2014/main" val="2577322654"/>
                    </a:ext>
                  </a:extLst>
                </a:gridCol>
                <a:gridCol w="686473">
                  <a:extLst>
                    <a:ext uri="{9D8B030D-6E8A-4147-A177-3AD203B41FA5}">
                      <a16:colId xmlns:a16="http://schemas.microsoft.com/office/drawing/2014/main" val="2368104011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val="2010864314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val="4055336485"/>
                    </a:ext>
                  </a:extLst>
                </a:gridCol>
                <a:gridCol w="487449">
                  <a:extLst>
                    <a:ext uri="{9D8B030D-6E8A-4147-A177-3AD203B41FA5}">
                      <a16:colId xmlns:a16="http://schemas.microsoft.com/office/drawing/2014/main" val="1403016994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val="2562137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Folds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Accuracy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Accuracy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Sensitivity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Sensitivity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Specificity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Specificity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Loss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Loss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F1-Score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F1-Score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1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050" b="1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0.4308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0.3137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2.2616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3.0356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0.4444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0.4062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57604"/>
                  </a:ext>
                </a:extLst>
              </a:tr>
              <a:tr h="255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>
                          <a:effectLst/>
                          <a:latin typeface="Lexend Light" panose="020B0604020202020204" charset="0"/>
                        </a:rPr>
                        <a:t>2</a:t>
                      </a:r>
                      <a:endParaRPr lang="en-CY" sz="1050" b="1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0.7846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0.6615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0.6275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1.8563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2.2156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0.5714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0.5417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58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>
                          <a:effectLst/>
                          <a:latin typeface="Lexend Light" panose="020B0604020202020204" charset="0"/>
                        </a:rPr>
                        <a:t>3</a:t>
                      </a:r>
                      <a:endParaRPr lang="en-CY" sz="1050" b="1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0.4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0.8571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0.2549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1.7295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2.0561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0.5263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0.4179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21204"/>
                  </a:ext>
                </a:extLst>
              </a:tr>
              <a:tr h="38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>
                          <a:effectLst/>
                          <a:latin typeface="Lexend Light" panose="020B0604020202020204" charset="0"/>
                        </a:rPr>
                        <a:t>4</a:t>
                      </a:r>
                      <a:endParaRPr lang="en-CY" sz="1050" b="1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0.8154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0.6923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0.7143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0.6863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1.9845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1.9088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0.5263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0.5333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02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 dirty="0">
                          <a:effectLst/>
                          <a:latin typeface="Lexend Light" panose="020B0604020202020204" charset="0"/>
                        </a:rPr>
                        <a:t>5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0.8308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0.5231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0.3922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2.3136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2.5078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0.4746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9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45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C0EC44BF-9B90-896D-4D0E-DEC7F97901B0}"/>
              </a:ext>
            </a:extLst>
          </p:cNvPr>
          <p:cNvSpPr txBox="1">
            <a:spLocks/>
          </p:cNvSpPr>
          <p:nvPr/>
        </p:nvSpPr>
        <p:spPr>
          <a:xfrm>
            <a:off x="477975" y="136503"/>
            <a:ext cx="8077426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 err="1"/>
              <a:t>MLP</a:t>
            </a:r>
            <a:r>
              <a:rPr lang="en-US" dirty="0"/>
              <a:t> with frozen backbone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/>
              <a:t> </a:t>
            </a:r>
            <a:r>
              <a:rPr lang="en-US" dirty="0" err="1"/>
              <a:t>MLP</a:t>
            </a:r>
            <a:r>
              <a:rPr lang="en-US" dirty="0"/>
              <a:t> with partial fine-tuning CLASSIFICATION</a:t>
            </a:r>
            <a:endParaRPr lang="en-CY" dirty="0"/>
          </a:p>
        </p:txBody>
      </p:sp>
      <p:sp>
        <p:nvSpPr>
          <p:cNvPr id="10" name="Google Shape;1897;p45">
            <a:extLst>
              <a:ext uri="{FF2B5EF4-FFF2-40B4-BE49-F238E27FC236}">
                <a16:creationId xmlns:a16="http://schemas.microsoft.com/office/drawing/2014/main" id="{DF449CA5-BCCE-F153-34A3-6DB9955D09A8}"/>
              </a:ext>
            </a:extLst>
          </p:cNvPr>
          <p:cNvSpPr/>
          <p:nvPr/>
        </p:nvSpPr>
        <p:spPr>
          <a:xfrm>
            <a:off x="477975" y="3725998"/>
            <a:ext cx="236567" cy="2462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98;p45">
            <a:extLst>
              <a:ext uri="{FF2B5EF4-FFF2-40B4-BE49-F238E27FC236}">
                <a16:creationId xmlns:a16="http://schemas.microsoft.com/office/drawing/2014/main" id="{96E38271-1770-2DED-7EB8-A86D498D5651}"/>
              </a:ext>
            </a:extLst>
          </p:cNvPr>
          <p:cNvSpPr/>
          <p:nvPr/>
        </p:nvSpPr>
        <p:spPr>
          <a:xfrm>
            <a:off x="471203" y="3404446"/>
            <a:ext cx="236567" cy="2462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51BAD-3BAA-CE16-17AA-AF50FEEA4BE9}"/>
              </a:ext>
            </a:extLst>
          </p:cNvPr>
          <p:cNvSpPr txBox="1"/>
          <p:nvPr/>
        </p:nvSpPr>
        <p:spPr>
          <a:xfrm>
            <a:off x="714542" y="3404446"/>
            <a:ext cx="2914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highlight>
                  <a:srgbClr val="FFFF00"/>
                </a:highlight>
                <a:latin typeface="Lexend" panose="020B0604020202020204" charset="0"/>
                <a:cs typeface="Leelawadee" panose="020B0502040204020203" pitchFamily="34" charset="-34"/>
              </a:rPr>
              <a:t>MLP</a:t>
            </a:r>
            <a:r>
              <a:rPr lang="en-US" sz="1050" dirty="0">
                <a:highlight>
                  <a:srgbClr val="FFFF00"/>
                </a:highlight>
                <a:latin typeface="Lexend" panose="020B0604020202020204" charset="0"/>
                <a:cs typeface="Leelawadee" panose="020B0502040204020203" pitchFamily="34" charset="-34"/>
              </a:rPr>
              <a:t> with partial fine-tuning</a:t>
            </a:r>
            <a:endParaRPr lang="en-CY" sz="1050" dirty="0">
              <a:highlight>
                <a:srgbClr val="FFFF00"/>
              </a:highlight>
              <a:latin typeface="Lexend" panose="020B0604020202020204" charset="0"/>
              <a:cs typeface="Leelawadee" panose="020B05020402040202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730EA-B646-A8EA-5F82-9602DE3EA556}"/>
              </a:ext>
            </a:extLst>
          </p:cNvPr>
          <p:cNvSpPr txBox="1"/>
          <p:nvPr/>
        </p:nvSpPr>
        <p:spPr>
          <a:xfrm>
            <a:off x="707770" y="3725998"/>
            <a:ext cx="2914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Lexend" panose="020B0604020202020204" charset="0"/>
                <a:cs typeface="Leelawadee" panose="020B0502040204020203" pitchFamily="34" charset="-34"/>
              </a:rPr>
              <a:t>MLP</a:t>
            </a:r>
            <a:r>
              <a:rPr lang="en-US" sz="1050" dirty="0">
                <a:latin typeface="Lexend" panose="020B0604020202020204" charset="0"/>
                <a:cs typeface="Leelawadee" panose="020B0502040204020203" pitchFamily="34" charset="-34"/>
              </a:rPr>
              <a:t> with frozen backbone</a:t>
            </a:r>
            <a:endParaRPr lang="en-CY" sz="1050" dirty="0">
              <a:latin typeface="Lexend" panose="020B0604020202020204" charset="0"/>
              <a:cs typeface="Leelawadee" panose="020B05020402040202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A5996-582D-31A9-840E-8077211055F8}"/>
              </a:ext>
            </a:extLst>
          </p:cNvPr>
          <p:cNvSpPr txBox="1"/>
          <p:nvPr/>
        </p:nvSpPr>
        <p:spPr>
          <a:xfrm>
            <a:off x="3314328" y="3372054"/>
            <a:ext cx="5241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exend Light" panose="020B0604020202020204" charset="0"/>
                <a:cs typeface="Leelawadee" panose="020B0502040204020203" pitchFamily="34" charset="-34"/>
              </a:rPr>
              <a:t>The </a:t>
            </a:r>
            <a:r>
              <a:rPr lang="en-US" sz="1800" dirty="0" err="1">
                <a:latin typeface="Lexend Light" panose="020B0604020202020204" charset="0"/>
                <a:cs typeface="Leelawadee" panose="020B0502040204020203" pitchFamily="34" charset="-34"/>
              </a:rPr>
              <a:t>MLP</a:t>
            </a:r>
            <a:r>
              <a:rPr lang="en-US" sz="1800" dirty="0">
                <a:latin typeface="Lexend Light" panose="020B0604020202020204" charset="0"/>
                <a:cs typeface="Leelawadee" panose="020B0502040204020203" pitchFamily="34" charset="-34"/>
              </a:rPr>
              <a:t> Head with partial fine-tuning, achieves higher specificity values in comparison to the fully frozen one, especially in Folds 3 and 5.</a:t>
            </a:r>
            <a:endParaRPr lang="en-CY" sz="1800" dirty="0">
              <a:latin typeface="Lexend Light" panose="020B0604020202020204" charset="0"/>
              <a:cs typeface="Leelawadee" panose="020B0502040204020203" pitchFamily="34" charset="-3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41CE20-EE88-9C71-8ABF-812068246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2734"/>
              </p:ext>
            </p:extLst>
          </p:nvPr>
        </p:nvGraphicFramePr>
        <p:xfrm>
          <a:off x="1215323" y="1492834"/>
          <a:ext cx="6602729" cy="1107250"/>
        </p:xfrm>
        <a:graphic>
          <a:graphicData uri="http://schemas.openxmlformats.org/drawingml/2006/table">
            <a:tbl>
              <a:tblPr firstRow="1" firstCol="1" bandRow="1">
                <a:tableStyleId>{7F859DE8-8FF2-4821-8CBB-8642860E3E95}</a:tableStyleId>
              </a:tblPr>
              <a:tblGrid>
                <a:gridCol w="437694">
                  <a:extLst>
                    <a:ext uri="{9D8B030D-6E8A-4147-A177-3AD203B41FA5}">
                      <a16:colId xmlns:a16="http://schemas.microsoft.com/office/drawing/2014/main" val="3776764316"/>
                    </a:ext>
                  </a:extLst>
                </a:gridCol>
                <a:gridCol w="638272">
                  <a:extLst>
                    <a:ext uri="{9D8B030D-6E8A-4147-A177-3AD203B41FA5}">
                      <a16:colId xmlns:a16="http://schemas.microsoft.com/office/drawing/2014/main" val="1465063821"/>
                    </a:ext>
                  </a:extLst>
                </a:gridCol>
                <a:gridCol w="638272">
                  <a:extLst>
                    <a:ext uri="{9D8B030D-6E8A-4147-A177-3AD203B41FA5}">
                      <a16:colId xmlns:a16="http://schemas.microsoft.com/office/drawing/2014/main" val="2848050098"/>
                    </a:ext>
                  </a:extLst>
                </a:gridCol>
                <a:gridCol w="684917">
                  <a:extLst>
                    <a:ext uri="{9D8B030D-6E8A-4147-A177-3AD203B41FA5}">
                      <a16:colId xmlns:a16="http://schemas.microsoft.com/office/drawing/2014/main" val="1169811549"/>
                    </a:ext>
                  </a:extLst>
                </a:gridCol>
                <a:gridCol w="684917">
                  <a:extLst>
                    <a:ext uri="{9D8B030D-6E8A-4147-A177-3AD203B41FA5}">
                      <a16:colId xmlns:a16="http://schemas.microsoft.com/office/drawing/2014/main" val="756878510"/>
                    </a:ext>
                  </a:extLst>
                </a:gridCol>
                <a:gridCol w="686473">
                  <a:extLst>
                    <a:ext uri="{9D8B030D-6E8A-4147-A177-3AD203B41FA5}">
                      <a16:colId xmlns:a16="http://schemas.microsoft.com/office/drawing/2014/main" val="2577322654"/>
                    </a:ext>
                  </a:extLst>
                </a:gridCol>
                <a:gridCol w="686473">
                  <a:extLst>
                    <a:ext uri="{9D8B030D-6E8A-4147-A177-3AD203B41FA5}">
                      <a16:colId xmlns:a16="http://schemas.microsoft.com/office/drawing/2014/main" val="2368104011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val="2010864314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val="4055336485"/>
                    </a:ext>
                  </a:extLst>
                </a:gridCol>
                <a:gridCol w="487449">
                  <a:extLst>
                    <a:ext uri="{9D8B030D-6E8A-4147-A177-3AD203B41FA5}">
                      <a16:colId xmlns:a16="http://schemas.microsoft.com/office/drawing/2014/main" val="1403016994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val="2562137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Folds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Accuracy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Accuracy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Sensitivity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Sensitivity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Specificity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Specificity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Loss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Test Loss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F1-Score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600" b="1" dirty="0">
                          <a:effectLst/>
                          <a:latin typeface="Lexend Light" panose="020B0604020202020204" charset="0"/>
                        </a:rPr>
                        <a:t>F1-Score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1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050" b="1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0.4308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0.3137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2.2616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3.0356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0.4444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0.4062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57604"/>
                  </a:ext>
                </a:extLst>
              </a:tr>
              <a:tr h="255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>
                          <a:effectLst/>
                          <a:latin typeface="Lexend Light" panose="020B0604020202020204" charset="0"/>
                        </a:rPr>
                        <a:t>2</a:t>
                      </a:r>
                      <a:endParaRPr lang="en-CY" sz="1050" b="1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0.7846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0.6615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0.6275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1.8563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2.2156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0.5714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0.5417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58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>
                          <a:effectLst/>
                          <a:latin typeface="Lexend Light" panose="020B0604020202020204" charset="0"/>
                        </a:rPr>
                        <a:t>3</a:t>
                      </a:r>
                      <a:endParaRPr lang="en-CY" sz="1050" b="1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0.4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0.8571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0.2549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1.7295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2.0561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0.5263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0.4179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21204"/>
                  </a:ext>
                </a:extLst>
              </a:tr>
              <a:tr h="38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>
                          <a:effectLst/>
                          <a:latin typeface="Lexend Light" panose="020B0604020202020204" charset="0"/>
                        </a:rPr>
                        <a:t>4</a:t>
                      </a:r>
                      <a:endParaRPr lang="en-CY" sz="1050" b="1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0.8154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0.6923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0.7143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0.9286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0.6863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1.9845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1.9088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0.5263</a:t>
                      </a:r>
                      <a:endParaRPr lang="en-CY" sz="110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>
                          <a:effectLst/>
                          <a:latin typeface="Lexend Light" panose="020B0604020202020204" charset="0"/>
                        </a:rPr>
                        <a:t>0.5333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02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1050" b="1" dirty="0">
                          <a:effectLst/>
                          <a:latin typeface="Lexend Light" panose="020B0604020202020204" charset="0"/>
                        </a:rPr>
                        <a:t>5</a:t>
                      </a:r>
                      <a:endParaRPr lang="en-CY" sz="105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0.8308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0.5231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0.9804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0.3922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2.3136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2.5078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Y" sz="900" dirty="0">
                          <a:effectLst/>
                          <a:latin typeface="Lexend Light" panose="020B0604020202020204" charset="0"/>
                        </a:rPr>
                        <a:t>0.4746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9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49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42"/>
          <p:cNvSpPr txBox="1">
            <a:spLocks noGrp="1"/>
          </p:cNvSpPr>
          <p:nvPr>
            <p:ph type="title"/>
          </p:nvPr>
        </p:nvSpPr>
        <p:spPr>
          <a:xfrm>
            <a:off x="732588" y="21059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chemeClr val="lt2"/>
                </a:highlight>
              </a:rPr>
              <a:t>What </a:t>
            </a:r>
            <a:r>
              <a:rPr lang="en" sz="2400" dirty="0"/>
              <a:t>is causing the difference in specificity of the two MLP Classifiers?</a:t>
            </a:r>
            <a:endParaRPr sz="2400" dirty="0"/>
          </a:p>
        </p:txBody>
      </p:sp>
      <p:sp>
        <p:nvSpPr>
          <p:cNvPr id="1808" name="Google Shape;1808;p42"/>
          <p:cNvSpPr txBox="1">
            <a:spLocks noGrp="1"/>
          </p:cNvSpPr>
          <p:nvPr>
            <p:ph type="ctrTitle" idx="2"/>
          </p:nvPr>
        </p:nvSpPr>
        <p:spPr>
          <a:xfrm flipH="1">
            <a:off x="1369183" y="1984358"/>
            <a:ext cx="30249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Fully Frozen MLP</a:t>
            </a:r>
            <a:endParaRPr dirty="0"/>
          </a:p>
        </p:txBody>
      </p:sp>
      <p:sp>
        <p:nvSpPr>
          <p:cNvPr id="1809" name="Google Shape;1809;p42"/>
          <p:cNvSpPr txBox="1">
            <a:spLocks noGrp="1"/>
          </p:cNvSpPr>
          <p:nvPr>
            <p:ph type="subTitle" idx="1"/>
          </p:nvPr>
        </p:nvSpPr>
        <p:spPr>
          <a:xfrm flipH="1">
            <a:off x="891928" y="2276933"/>
            <a:ext cx="369941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Prioritizes general, learned features from DINOv2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No adaptation to specific thermal dataset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Focuses on detecting any potential cancer signals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Tends to flag more positives, even if uncertain → high sensitivity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Leads to more false positives → low specificity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050" dirty="0"/>
              <a:t>Conservative behaviour: avoids false negatives at the cost of over-alerting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sz="1050" dirty="0"/>
          </a:p>
        </p:txBody>
      </p:sp>
      <p:sp>
        <p:nvSpPr>
          <p:cNvPr id="1810" name="Google Shape;1810;p42"/>
          <p:cNvSpPr txBox="1">
            <a:spLocks noGrp="1"/>
          </p:cNvSpPr>
          <p:nvPr>
            <p:ph type="ctrTitle" idx="3"/>
          </p:nvPr>
        </p:nvSpPr>
        <p:spPr>
          <a:xfrm flipH="1">
            <a:off x="4394083" y="1984358"/>
            <a:ext cx="4042254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MLP with partial fine-tuning</a:t>
            </a:r>
            <a:endParaRPr dirty="0"/>
          </a:p>
        </p:txBody>
      </p:sp>
      <p:cxnSp>
        <p:nvCxnSpPr>
          <p:cNvPr id="1812" name="Google Shape;1812;p42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3" name="Google Shape;1813;p42"/>
          <p:cNvSpPr/>
          <p:nvPr/>
        </p:nvSpPr>
        <p:spPr>
          <a:xfrm>
            <a:off x="2382177" y="1157414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42"/>
          <p:cNvSpPr/>
          <p:nvPr/>
        </p:nvSpPr>
        <p:spPr>
          <a:xfrm>
            <a:off x="5761143" y="1116410"/>
            <a:ext cx="788400" cy="78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846CD09-85B3-B8EB-8FFA-B6921E8396DF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4591338" y="2315477"/>
            <a:ext cx="31280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Partially adapts DINOv2 features to the target domain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Learns task-specific patterns in breast thermograms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Can better distinguish between cancerous and healthy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Tends to be more confident in negative predictions → better specificity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May slightly reduce sensitivity if fine-tuning overfits or loses generality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Overall, more balanced and better suited for clinical 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D06E5C-92EE-66DD-172E-57E4D25A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4810" y="4071331"/>
            <a:ext cx="2514951" cy="1057423"/>
          </a:xfrm>
          <a:prstGeom prst="rect">
            <a:avLst/>
          </a:prstGeom>
        </p:spPr>
      </p:pic>
      <p:sp>
        <p:nvSpPr>
          <p:cNvPr id="1649" name="Google Shape;1649;p38"/>
          <p:cNvSpPr txBox="1">
            <a:spLocks noGrp="1"/>
          </p:cNvSpPr>
          <p:nvPr>
            <p:ph type="title"/>
          </p:nvPr>
        </p:nvSpPr>
        <p:spPr>
          <a:xfrm>
            <a:off x="917287" y="1187093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651" name="Google Shape;1651;p38"/>
          <p:cNvSpPr txBox="1">
            <a:spLocks noGrp="1"/>
          </p:cNvSpPr>
          <p:nvPr>
            <p:ph type="title" idx="2"/>
          </p:nvPr>
        </p:nvSpPr>
        <p:spPr>
          <a:xfrm>
            <a:off x="2626230" y="1150594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653" name="Google Shape;1653;p38"/>
          <p:cNvSpPr txBox="1">
            <a:spLocks noGrp="1"/>
          </p:cNvSpPr>
          <p:nvPr>
            <p:ph type="title" idx="4"/>
          </p:nvPr>
        </p:nvSpPr>
        <p:spPr>
          <a:xfrm>
            <a:off x="6312395" y="3109456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12</a:t>
            </a:r>
            <a:endParaRPr sz="2400" dirty="0"/>
          </a:p>
        </p:txBody>
      </p:sp>
      <p:sp>
        <p:nvSpPr>
          <p:cNvPr id="1655" name="Google Shape;1655;p38"/>
          <p:cNvSpPr txBox="1">
            <a:spLocks noGrp="1"/>
          </p:cNvSpPr>
          <p:nvPr>
            <p:ph type="title" idx="6"/>
          </p:nvPr>
        </p:nvSpPr>
        <p:spPr>
          <a:xfrm>
            <a:off x="6312395" y="1143439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05</a:t>
            </a:r>
            <a:endParaRPr sz="2400" dirty="0"/>
          </a:p>
        </p:txBody>
      </p:sp>
      <p:sp>
        <p:nvSpPr>
          <p:cNvPr id="1657" name="Google Shape;1657;p38"/>
          <p:cNvSpPr txBox="1">
            <a:spLocks noGrp="1"/>
          </p:cNvSpPr>
          <p:nvPr>
            <p:ph type="subTitle" idx="8"/>
          </p:nvPr>
        </p:nvSpPr>
        <p:spPr>
          <a:xfrm>
            <a:off x="-363389" y="1511899"/>
            <a:ext cx="3204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Why this Matters</a:t>
            </a:r>
            <a:endParaRPr sz="1400" dirty="0"/>
          </a:p>
        </p:txBody>
      </p:sp>
      <p:sp>
        <p:nvSpPr>
          <p:cNvPr id="1658" name="Google Shape;1658;p38"/>
          <p:cNvSpPr txBox="1">
            <a:spLocks noGrp="1"/>
          </p:cNvSpPr>
          <p:nvPr>
            <p:ph type="subTitle" idx="9"/>
          </p:nvPr>
        </p:nvSpPr>
        <p:spPr>
          <a:xfrm>
            <a:off x="1544735" y="1480182"/>
            <a:ext cx="3204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Research Question</a:t>
            </a:r>
            <a:endParaRPr sz="1400" dirty="0"/>
          </a:p>
        </p:txBody>
      </p:sp>
      <p:sp>
        <p:nvSpPr>
          <p:cNvPr id="1659" name="Google Shape;1659;p38"/>
          <p:cNvSpPr txBox="1">
            <a:spLocks noGrp="1"/>
          </p:cNvSpPr>
          <p:nvPr>
            <p:ph type="subTitle" idx="13"/>
          </p:nvPr>
        </p:nvSpPr>
        <p:spPr>
          <a:xfrm>
            <a:off x="-297383" y="2581688"/>
            <a:ext cx="3204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Why use ViTs &amp;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DINOv2?</a:t>
            </a:r>
            <a:endParaRPr sz="1400" dirty="0"/>
          </a:p>
        </p:txBody>
      </p:sp>
      <p:sp>
        <p:nvSpPr>
          <p:cNvPr id="1660" name="Google Shape;1660;p38"/>
          <p:cNvSpPr txBox="1">
            <a:spLocks noGrp="1"/>
          </p:cNvSpPr>
          <p:nvPr>
            <p:ph type="subTitle" idx="14"/>
          </p:nvPr>
        </p:nvSpPr>
        <p:spPr>
          <a:xfrm>
            <a:off x="5296872" y="1707747"/>
            <a:ext cx="3204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Past Attempts 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Limitations</a:t>
            </a:r>
            <a:endParaRPr sz="1400" dirty="0"/>
          </a:p>
        </p:txBody>
      </p:sp>
      <p:sp>
        <p:nvSpPr>
          <p:cNvPr id="1661" name="Google Shape;1661;p38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</a:t>
            </a:r>
            <a:r>
              <a:rPr lang="en" dirty="0">
                <a:highlight>
                  <a:schemeClr val="lt2"/>
                </a:highlight>
              </a:rPr>
              <a:t>contents</a:t>
            </a:r>
            <a:endParaRPr dirty="0">
              <a:highlight>
                <a:schemeClr val="lt2"/>
              </a:highlight>
            </a:endParaRPr>
          </a:p>
        </p:txBody>
      </p:sp>
      <p:cxnSp>
        <p:nvCxnSpPr>
          <p:cNvPr id="1662" name="Google Shape;1662;p38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653;p38">
            <a:extLst>
              <a:ext uri="{FF2B5EF4-FFF2-40B4-BE49-F238E27FC236}">
                <a16:creationId xmlns:a16="http://schemas.microsoft.com/office/drawing/2014/main" id="{3491183A-D26A-A70A-C890-BAFE2FC1D900}"/>
              </a:ext>
            </a:extLst>
          </p:cNvPr>
          <p:cNvSpPr txBox="1">
            <a:spLocks/>
          </p:cNvSpPr>
          <p:nvPr/>
        </p:nvSpPr>
        <p:spPr>
          <a:xfrm>
            <a:off x="2626230" y="2080377"/>
            <a:ext cx="73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sz="2400" dirty="0"/>
              <a:t>06</a:t>
            </a:r>
          </a:p>
        </p:txBody>
      </p:sp>
      <p:sp>
        <p:nvSpPr>
          <p:cNvPr id="7" name="Google Shape;1653;p38">
            <a:extLst>
              <a:ext uri="{FF2B5EF4-FFF2-40B4-BE49-F238E27FC236}">
                <a16:creationId xmlns:a16="http://schemas.microsoft.com/office/drawing/2014/main" id="{B3D8E5B0-62B5-5CEE-B954-ED7C30FDD2BC}"/>
              </a:ext>
            </a:extLst>
          </p:cNvPr>
          <p:cNvSpPr txBox="1">
            <a:spLocks/>
          </p:cNvSpPr>
          <p:nvPr/>
        </p:nvSpPr>
        <p:spPr>
          <a:xfrm>
            <a:off x="4441270" y="2104746"/>
            <a:ext cx="73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sz="2400" dirty="0"/>
              <a:t>07</a:t>
            </a:r>
          </a:p>
        </p:txBody>
      </p:sp>
      <p:sp>
        <p:nvSpPr>
          <p:cNvPr id="8" name="Google Shape;1653;p38">
            <a:extLst>
              <a:ext uri="{FF2B5EF4-FFF2-40B4-BE49-F238E27FC236}">
                <a16:creationId xmlns:a16="http://schemas.microsoft.com/office/drawing/2014/main" id="{8B0BD3F8-EC6B-CE76-4502-AEE34C34B098}"/>
              </a:ext>
            </a:extLst>
          </p:cNvPr>
          <p:cNvSpPr txBox="1">
            <a:spLocks/>
          </p:cNvSpPr>
          <p:nvPr/>
        </p:nvSpPr>
        <p:spPr>
          <a:xfrm>
            <a:off x="909010" y="2056762"/>
            <a:ext cx="73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sz="2400" dirty="0"/>
              <a:t>05</a:t>
            </a:r>
          </a:p>
        </p:txBody>
      </p:sp>
      <p:sp>
        <p:nvSpPr>
          <p:cNvPr id="9" name="Google Shape;1653;p38">
            <a:extLst>
              <a:ext uri="{FF2B5EF4-FFF2-40B4-BE49-F238E27FC236}">
                <a16:creationId xmlns:a16="http://schemas.microsoft.com/office/drawing/2014/main" id="{6FEBCE48-2D0A-63F6-CFEE-B320568776BF}"/>
              </a:ext>
            </a:extLst>
          </p:cNvPr>
          <p:cNvSpPr txBox="1">
            <a:spLocks/>
          </p:cNvSpPr>
          <p:nvPr/>
        </p:nvSpPr>
        <p:spPr>
          <a:xfrm>
            <a:off x="4441270" y="1176848"/>
            <a:ext cx="73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sz="2400" dirty="0"/>
              <a:t>04</a:t>
            </a:r>
          </a:p>
        </p:txBody>
      </p:sp>
      <p:sp>
        <p:nvSpPr>
          <p:cNvPr id="10" name="Google Shape;1659;p38">
            <a:extLst>
              <a:ext uri="{FF2B5EF4-FFF2-40B4-BE49-F238E27FC236}">
                <a16:creationId xmlns:a16="http://schemas.microsoft.com/office/drawing/2014/main" id="{2DBFACDD-443E-F505-CFA1-ACA86F93ABD9}"/>
              </a:ext>
            </a:extLst>
          </p:cNvPr>
          <p:cNvSpPr txBox="1">
            <a:spLocks/>
          </p:cNvSpPr>
          <p:nvPr/>
        </p:nvSpPr>
        <p:spPr>
          <a:xfrm>
            <a:off x="1437603" y="2713426"/>
            <a:ext cx="3204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200" dirty="0"/>
              <a:t>Dataset and </a:t>
            </a:r>
          </a:p>
          <a:p>
            <a:pPr marL="0" indent="0"/>
            <a:r>
              <a:rPr lang="en-GB" sz="1200" dirty="0"/>
              <a:t>Preprocessing</a:t>
            </a:r>
          </a:p>
          <a:p>
            <a:pPr marL="0" indent="0"/>
            <a:r>
              <a:rPr lang="en-GB" sz="1200" dirty="0"/>
              <a:t> for DINOv2</a:t>
            </a:r>
          </a:p>
        </p:txBody>
      </p:sp>
      <p:sp>
        <p:nvSpPr>
          <p:cNvPr id="18" name="Google Shape;1659;p38">
            <a:extLst>
              <a:ext uri="{FF2B5EF4-FFF2-40B4-BE49-F238E27FC236}">
                <a16:creationId xmlns:a16="http://schemas.microsoft.com/office/drawing/2014/main" id="{DD8C7447-F059-74C6-ACA8-A7F2DCA97FA9}"/>
              </a:ext>
            </a:extLst>
          </p:cNvPr>
          <p:cNvSpPr txBox="1">
            <a:spLocks/>
          </p:cNvSpPr>
          <p:nvPr/>
        </p:nvSpPr>
        <p:spPr>
          <a:xfrm>
            <a:off x="3205870" y="2438941"/>
            <a:ext cx="3204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/>
              <a:t>Evaluation Setup</a:t>
            </a:r>
          </a:p>
        </p:txBody>
      </p:sp>
      <p:sp>
        <p:nvSpPr>
          <p:cNvPr id="19" name="Google Shape;1653;p38">
            <a:extLst>
              <a:ext uri="{FF2B5EF4-FFF2-40B4-BE49-F238E27FC236}">
                <a16:creationId xmlns:a16="http://schemas.microsoft.com/office/drawing/2014/main" id="{974D47E2-65DD-9A48-DDBF-6547F7DE6DD0}"/>
              </a:ext>
            </a:extLst>
          </p:cNvPr>
          <p:cNvSpPr txBox="1">
            <a:spLocks/>
          </p:cNvSpPr>
          <p:nvPr/>
        </p:nvSpPr>
        <p:spPr>
          <a:xfrm>
            <a:off x="2629008" y="3147612"/>
            <a:ext cx="73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sz="2400" dirty="0"/>
              <a:t>10</a:t>
            </a:r>
          </a:p>
        </p:txBody>
      </p:sp>
      <p:sp>
        <p:nvSpPr>
          <p:cNvPr id="20" name="Google Shape;1653;p38">
            <a:extLst>
              <a:ext uri="{FF2B5EF4-FFF2-40B4-BE49-F238E27FC236}">
                <a16:creationId xmlns:a16="http://schemas.microsoft.com/office/drawing/2014/main" id="{C3915DCB-5610-0523-6B22-F4D32339D16B}"/>
              </a:ext>
            </a:extLst>
          </p:cNvPr>
          <p:cNvSpPr txBox="1">
            <a:spLocks/>
          </p:cNvSpPr>
          <p:nvPr/>
        </p:nvSpPr>
        <p:spPr>
          <a:xfrm>
            <a:off x="917287" y="3195262"/>
            <a:ext cx="73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sz="2400" dirty="0"/>
              <a:t>09</a:t>
            </a:r>
          </a:p>
        </p:txBody>
      </p:sp>
      <p:sp>
        <p:nvSpPr>
          <p:cNvPr id="21" name="Google Shape;1653;p38">
            <a:extLst>
              <a:ext uri="{FF2B5EF4-FFF2-40B4-BE49-F238E27FC236}">
                <a16:creationId xmlns:a16="http://schemas.microsoft.com/office/drawing/2014/main" id="{EE58EB11-43E0-EB34-4F40-8E7FFE50DC64}"/>
              </a:ext>
            </a:extLst>
          </p:cNvPr>
          <p:cNvSpPr txBox="1">
            <a:spLocks/>
          </p:cNvSpPr>
          <p:nvPr/>
        </p:nvSpPr>
        <p:spPr>
          <a:xfrm>
            <a:off x="6314031" y="2129192"/>
            <a:ext cx="73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sz="2400" dirty="0"/>
              <a:t>08</a:t>
            </a:r>
          </a:p>
        </p:txBody>
      </p:sp>
      <p:sp>
        <p:nvSpPr>
          <p:cNvPr id="22" name="Google Shape;1659;p38">
            <a:extLst>
              <a:ext uri="{FF2B5EF4-FFF2-40B4-BE49-F238E27FC236}">
                <a16:creationId xmlns:a16="http://schemas.microsoft.com/office/drawing/2014/main" id="{ECDF5B0C-92F3-B015-C657-B19E3CF6F623}"/>
              </a:ext>
            </a:extLst>
          </p:cNvPr>
          <p:cNvSpPr txBox="1">
            <a:spLocks/>
          </p:cNvSpPr>
          <p:nvPr/>
        </p:nvSpPr>
        <p:spPr>
          <a:xfrm>
            <a:off x="5384460" y="2494747"/>
            <a:ext cx="3204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/>
              <a:t>Classifiers Implemented</a:t>
            </a:r>
          </a:p>
        </p:txBody>
      </p:sp>
      <p:sp>
        <p:nvSpPr>
          <p:cNvPr id="23" name="Google Shape;1659;p38">
            <a:extLst>
              <a:ext uri="{FF2B5EF4-FFF2-40B4-BE49-F238E27FC236}">
                <a16:creationId xmlns:a16="http://schemas.microsoft.com/office/drawing/2014/main" id="{A61E6E1B-32A2-B3FB-D55C-FFB24DAFB9BD}"/>
              </a:ext>
            </a:extLst>
          </p:cNvPr>
          <p:cNvSpPr txBox="1">
            <a:spLocks/>
          </p:cNvSpPr>
          <p:nvPr/>
        </p:nvSpPr>
        <p:spPr>
          <a:xfrm>
            <a:off x="-299581" y="3717438"/>
            <a:ext cx="3204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/>
              <a:t>Linear Classifier&amp;</a:t>
            </a:r>
          </a:p>
          <a:p>
            <a:pPr marL="0" indent="0"/>
            <a:r>
              <a:rPr lang="en-GB" sz="1400" dirty="0"/>
              <a:t>Results</a:t>
            </a:r>
          </a:p>
        </p:txBody>
      </p:sp>
      <p:sp>
        <p:nvSpPr>
          <p:cNvPr id="24" name="Google Shape;1659;p38">
            <a:extLst>
              <a:ext uri="{FF2B5EF4-FFF2-40B4-BE49-F238E27FC236}">
                <a16:creationId xmlns:a16="http://schemas.microsoft.com/office/drawing/2014/main" id="{3EA7F0E2-4527-3E04-C2F0-5266F4734685}"/>
              </a:ext>
            </a:extLst>
          </p:cNvPr>
          <p:cNvSpPr txBox="1">
            <a:spLocks/>
          </p:cNvSpPr>
          <p:nvPr/>
        </p:nvSpPr>
        <p:spPr>
          <a:xfrm>
            <a:off x="3353505" y="3705045"/>
            <a:ext cx="3204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/>
              <a:t>Comparison: Linear</a:t>
            </a:r>
          </a:p>
          <a:p>
            <a:pPr marL="0" indent="0"/>
            <a:r>
              <a:rPr lang="en-GB" sz="1400" dirty="0"/>
              <a:t>VS </a:t>
            </a:r>
            <a:r>
              <a:rPr lang="en-GB" sz="1400" dirty="0" err="1"/>
              <a:t>MLP</a:t>
            </a:r>
            <a:endParaRPr lang="en-GB" sz="1400" dirty="0"/>
          </a:p>
        </p:txBody>
      </p:sp>
      <p:sp>
        <p:nvSpPr>
          <p:cNvPr id="25" name="Google Shape;1653;p38">
            <a:extLst>
              <a:ext uri="{FF2B5EF4-FFF2-40B4-BE49-F238E27FC236}">
                <a16:creationId xmlns:a16="http://schemas.microsoft.com/office/drawing/2014/main" id="{E16A9093-A216-32D4-BD4E-ECBB3F5AAEED}"/>
              </a:ext>
            </a:extLst>
          </p:cNvPr>
          <p:cNvSpPr txBox="1">
            <a:spLocks/>
          </p:cNvSpPr>
          <p:nvPr/>
        </p:nvSpPr>
        <p:spPr>
          <a:xfrm>
            <a:off x="4426386" y="3156400"/>
            <a:ext cx="73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sz="2400" dirty="0"/>
              <a:t>11</a:t>
            </a:r>
          </a:p>
        </p:txBody>
      </p:sp>
      <p:sp>
        <p:nvSpPr>
          <p:cNvPr id="27" name="Google Shape;1659;p38">
            <a:extLst>
              <a:ext uri="{FF2B5EF4-FFF2-40B4-BE49-F238E27FC236}">
                <a16:creationId xmlns:a16="http://schemas.microsoft.com/office/drawing/2014/main" id="{C5949E26-BD16-67C7-277D-D9AEEF491F0F}"/>
              </a:ext>
            </a:extLst>
          </p:cNvPr>
          <p:cNvSpPr txBox="1">
            <a:spLocks/>
          </p:cNvSpPr>
          <p:nvPr/>
        </p:nvSpPr>
        <p:spPr>
          <a:xfrm>
            <a:off x="5230837" y="3714881"/>
            <a:ext cx="3204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 err="1"/>
              <a:t>MLP</a:t>
            </a:r>
            <a:r>
              <a:rPr lang="en-GB" sz="1400" dirty="0"/>
              <a:t> v.1 Classifier</a:t>
            </a:r>
          </a:p>
          <a:p>
            <a:pPr marL="0" indent="0"/>
            <a:r>
              <a:rPr lang="en-GB" sz="1400" dirty="0"/>
              <a:t>&amp;Results</a:t>
            </a:r>
          </a:p>
        </p:txBody>
      </p:sp>
      <p:sp>
        <p:nvSpPr>
          <p:cNvPr id="28" name="Google Shape;1659;p38">
            <a:extLst>
              <a:ext uri="{FF2B5EF4-FFF2-40B4-BE49-F238E27FC236}">
                <a16:creationId xmlns:a16="http://schemas.microsoft.com/office/drawing/2014/main" id="{BBFDAFF9-7F5E-53B9-6F82-1ACB133F1F56}"/>
              </a:ext>
            </a:extLst>
          </p:cNvPr>
          <p:cNvSpPr txBox="1">
            <a:spLocks/>
          </p:cNvSpPr>
          <p:nvPr/>
        </p:nvSpPr>
        <p:spPr>
          <a:xfrm>
            <a:off x="-211170" y="4667168"/>
            <a:ext cx="3204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/>
              <a:t>MLPv.1 MLPv.2 </a:t>
            </a:r>
          </a:p>
          <a:p>
            <a:pPr marL="0" indent="0"/>
            <a:r>
              <a:rPr lang="en-GB" sz="1400" dirty="0"/>
              <a:t>Comparison</a:t>
            </a:r>
          </a:p>
        </p:txBody>
      </p:sp>
      <p:sp>
        <p:nvSpPr>
          <p:cNvPr id="29" name="Google Shape;1653;p38">
            <a:extLst>
              <a:ext uri="{FF2B5EF4-FFF2-40B4-BE49-F238E27FC236}">
                <a16:creationId xmlns:a16="http://schemas.microsoft.com/office/drawing/2014/main" id="{AEBE04A0-601B-DBAE-ECDE-36D060FD2D39}"/>
              </a:ext>
            </a:extLst>
          </p:cNvPr>
          <p:cNvSpPr txBox="1">
            <a:spLocks/>
          </p:cNvSpPr>
          <p:nvPr/>
        </p:nvSpPr>
        <p:spPr>
          <a:xfrm>
            <a:off x="909010" y="4149994"/>
            <a:ext cx="73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sz="2400" dirty="0"/>
              <a:t>13</a:t>
            </a:r>
          </a:p>
        </p:txBody>
      </p:sp>
      <p:sp>
        <p:nvSpPr>
          <p:cNvPr id="2" name="Google Shape;1658;p38">
            <a:extLst>
              <a:ext uri="{FF2B5EF4-FFF2-40B4-BE49-F238E27FC236}">
                <a16:creationId xmlns:a16="http://schemas.microsoft.com/office/drawing/2014/main" id="{FFFB8019-1C9F-7B1A-0B60-0A6E18206846}"/>
              </a:ext>
            </a:extLst>
          </p:cNvPr>
          <p:cNvSpPr txBox="1">
            <a:spLocks/>
          </p:cNvSpPr>
          <p:nvPr/>
        </p:nvSpPr>
        <p:spPr>
          <a:xfrm>
            <a:off x="3205870" y="1714624"/>
            <a:ext cx="3204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/>
              <a:t>Performance </a:t>
            </a:r>
          </a:p>
          <a:p>
            <a:pPr marL="0" indent="0"/>
            <a:r>
              <a:rPr lang="en-GB" sz="1400" dirty="0"/>
              <a:t>Metrics</a:t>
            </a:r>
          </a:p>
        </p:txBody>
      </p:sp>
      <p:sp>
        <p:nvSpPr>
          <p:cNvPr id="3" name="Google Shape;1658;p38">
            <a:extLst>
              <a:ext uri="{FF2B5EF4-FFF2-40B4-BE49-F238E27FC236}">
                <a16:creationId xmlns:a16="http://schemas.microsoft.com/office/drawing/2014/main" id="{F2F376F6-4793-AA96-C846-4342D5B9F53C}"/>
              </a:ext>
            </a:extLst>
          </p:cNvPr>
          <p:cNvSpPr txBox="1">
            <a:spLocks/>
          </p:cNvSpPr>
          <p:nvPr/>
        </p:nvSpPr>
        <p:spPr>
          <a:xfrm>
            <a:off x="1472062" y="3714881"/>
            <a:ext cx="3204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 err="1"/>
              <a:t>MLP</a:t>
            </a:r>
            <a:r>
              <a:rPr lang="en-GB" sz="1400" dirty="0"/>
              <a:t> v.2 Classifier</a:t>
            </a:r>
          </a:p>
          <a:p>
            <a:pPr marL="0" indent="0"/>
            <a:r>
              <a:rPr lang="en-GB" sz="1400" dirty="0"/>
              <a:t>&amp;Results</a:t>
            </a:r>
          </a:p>
        </p:txBody>
      </p:sp>
      <p:sp>
        <p:nvSpPr>
          <p:cNvPr id="4" name="Google Shape;1658;p38">
            <a:extLst>
              <a:ext uri="{FF2B5EF4-FFF2-40B4-BE49-F238E27FC236}">
                <a16:creationId xmlns:a16="http://schemas.microsoft.com/office/drawing/2014/main" id="{7288FA67-7A05-D6EE-6CE8-2A882867D252}"/>
              </a:ext>
            </a:extLst>
          </p:cNvPr>
          <p:cNvSpPr txBox="1">
            <a:spLocks/>
          </p:cNvSpPr>
          <p:nvPr/>
        </p:nvSpPr>
        <p:spPr>
          <a:xfrm>
            <a:off x="1495132" y="4677300"/>
            <a:ext cx="3204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/>
              <a:t>Cases of </a:t>
            </a:r>
          </a:p>
          <a:p>
            <a:pPr marL="0" indent="0"/>
            <a:r>
              <a:rPr lang="en-GB" sz="1400" dirty="0"/>
              <a:t>Suitability</a:t>
            </a:r>
          </a:p>
        </p:txBody>
      </p:sp>
      <p:sp>
        <p:nvSpPr>
          <p:cNvPr id="12" name="Google Shape;1653;p38">
            <a:extLst>
              <a:ext uri="{FF2B5EF4-FFF2-40B4-BE49-F238E27FC236}">
                <a16:creationId xmlns:a16="http://schemas.microsoft.com/office/drawing/2014/main" id="{F730738B-8BF5-E151-84D5-F3F0A470F4DB}"/>
              </a:ext>
            </a:extLst>
          </p:cNvPr>
          <p:cNvSpPr txBox="1">
            <a:spLocks/>
          </p:cNvSpPr>
          <p:nvPr/>
        </p:nvSpPr>
        <p:spPr>
          <a:xfrm>
            <a:off x="2649349" y="4149994"/>
            <a:ext cx="73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sz="2400" dirty="0"/>
              <a:t>14</a:t>
            </a:r>
          </a:p>
        </p:txBody>
      </p:sp>
      <p:sp>
        <p:nvSpPr>
          <p:cNvPr id="14" name="Google Shape;1653;p38">
            <a:extLst>
              <a:ext uri="{FF2B5EF4-FFF2-40B4-BE49-F238E27FC236}">
                <a16:creationId xmlns:a16="http://schemas.microsoft.com/office/drawing/2014/main" id="{0FF86C95-EB03-91B9-EE85-9E34E93DD21C}"/>
              </a:ext>
            </a:extLst>
          </p:cNvPr>
          <p:cNvSpPr txBox="1">
            <a:spLocks/>
          </p:cNvSpPr>
          <p:nvPr/>
        </p:nvSpPr>
        <p:spPr>
          <a:xfrm>
            <a:off x="4430961" y="4129165"/>
            <a:ext cx="73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sz="2400" dirty="0"/>
              <a:t>15</a:t>
            </a:r>
          </a:p>
        </p:txBody>
      </p:sp>
      <p:sp>
        <p:nvSpPr>
          <p:cNvPr id="15" name="Google Shape;1653;p38">
            <a:extLst>
              <a:ext uri="{FF2B5EF4-FFF2-40B4-BE49-F238E27FC236}">
                <a16:creationId xmlns:a16="http://schemas.microsoft.com/office/drawing/2014/main" id="{DC61FB67-FF5D-73F7-515E-2E215F4F1252}"/>
              </a:ext>
            </a:extLst>
          </p:cNvPr>
          <p:cNvSpPr txBox="1">
            <a:spLocks/>
          </p:cNvSpPr>
          <p:nvPr/>
        </p:nvSpPr>
        <p:spPr>
          <a:xfrm>
            <a:off x="6312395" y="4197198"/>
            <a:ext cx="73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sz="2400" dirty="0"/>
              <a:t>13</a:t>
            </a:r>
          </a:p>
        </p:txBody>
      </p:sp>
      <p:sp>
        <p:nvSpPr>
          <p:cNvPr id="16" name="Google Shape;1658;p38">
            <a:extLst>
              <a:ext uri="{FF2B5EF4-FFF2-40B4-BE49-F238E27FC236}">
                <a16:creationId xmlns:a16="http://schemas.microsoft.com/office/drawing/2014/main" id="{DE2DB885-C4FA-CE85-DF37-30BB5CDABBDF}"/>
              </a:ext>
            </a:extLst>
          </p:cNvPr>
          <p:cNvSpPr txBox="1">
            <a:spLocks/>
          </p:cNvSpPr>
          <p:nvPr/>
        </p:nvSpPr>
        <p:spPr>
          <a:xfrm>
            <a:off x="3245472" y="4712307"/>
            <a:ext cx="3204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/>
              <a:t>Teachable </a:t>
            </a:r>
          </a:p>
          <a:p>
            <a:pPr marL="0" indent="0"/>
            <a:r>
              <a:rPr lang="en-GB" sz="1400" dirty="0"/>
              <a:t>Machine Model</a:t>
            </a:r>
          </a:p>
        </p:txBody>
      </p:sp>
      <p:sp>
        <p:nvSpPr>
          <p:cNvPr id="17" name="Google Shape;1658;p38">
            <a:extLst>
              <a:ext uri="{FF2B5EF4-FFF2-40B4-BE49-F238E27FC236}">
                <a16:creationId xmlns:a16="http://schemas.microsoft.com/office/drawing/2014/main" id="{FB6EE03C-5623-1141-CA1B-1C1EF0CBF679}"/>
              </a:ext>
            </a:extLst>
          </p:cNvPr>
          <p:cNvSpPr txBox="1">
            <a:spLocks/>
          </p:cNvSpPr>
          <p:nvPr/>
        </p:nvSpPr>
        <p:spPr>
          <a:xfrm>
            <a:off x="5174470" y="4573615"/>
            <a:ext cx="3204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102E16-D0F2-FD3B-90F2-E73FAC8FD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986" y="-274320"/>
            <a:ext cx="6779355" cy="1281000"/>
          </a:xfrm>
        </p:spPr>
        <p:txBody>
          <a:bodyPr/>
          <a:lstStyle/>
          <a:p>
            <a:r>
              <a:rPr lang="en-US" sz="2000" dirty="0"/>
              <a:t>Which Classification Head is more suitable for early breast cancer detection between the three?</a:t>
            </a:r>
            <a:endParaRPr lang="en-CY" sz="2000" dirty="0"/>
          </a:p>
        </p:txBody>
      </p:sp>
      <p:cxnSp>
        <p:nvCxnSpPr>
          <p:cNvPr id="9" name="Google Shape;1812;p42">
            <a:extLst>
              <a:ext uri="{FF2B5EF4-FFF2-40B4-BE49-F238E27FC236}">
                <a16:creationId xmlns:a16="http://schemas.microsoft.com/office/drawing/2014/main" id="{3B6AF664-0F4C-58D3-31C0-6546353E9760}"/>
              </a:ext>
            </a:extLst>
          </p:cNvPr>
          <p:cNvCxnSpPr>
            <a:cxnSpLocks/>
          </p:cNvCxnSpPr>
          <p:nvPr/>
        </p:nvCxnSpPr>
        <p:spPr>
          <a:xfrm>
            <a:off x="1122652" y="1179855"/>
            <a:ext cx="6898689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ubtitle 5">
            <a:extLst>
              <a:ext uri="{FF2B5EF4-FFF2-40B4-BE49-F238E27FC236}">
                <a16:creationId xmlns:a16="http://schemas.microsoft.com/office/drawing/2014/main" id="{B86CD0D1-5C49-9DC0-02DB-6F260BE2108E}"/>
              </a:ext>
            </a:extLst>
          </p:cNvPr>
          <p:cNvSpPr txBox="1">
            <a:spLocks/>
          </p:cNvSpPr>
          <p:nvPr/>
        </p:nvSpPr>
        <p:spPr>
          <a:xfrm flipH="1">
            <a:off x="6188643" y="2310425"/>
            <a:ext cx="2810629" cy="868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11150" indent="-1714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CY" sz="1100" dirty="0">
                <a:solidFill>
                  <a:schemeClr val="tx1">
                    <a:lumMod val="50000"/>
                  </a:schemeClr>
                </a:solidFill>
                <a:latin typeface="Lexend Light" panose="020B0604020202020204" charset="0"/>
              </a:rPr>
              <a:t> </a:t>
            </a:r>
            <a:r>
              <a:rPr lang="en-GB" altLang="en-CY" sz="1100" dirty="0">
                <a:solidFill>
                  <a:schemeClr val="tx1">
                    <a:lumMod val="50000"/>
                  </a:schemeClr>
                </a:solidFill>
                <a:latin typeface="Lexend Light" panose="020B0604020202020204" charset="0"/>
              </a:rPr>
              <a:t>Best overall balance between sensitivity and specificity.</a:t>
            </a:r>
          </a:p>
          <a:p>
            <a:pPr marL="311150" indent="-1714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altLang="en-CY" sz="1100" dirty="0">
                <a:solidFill>
                  <a:schemeClr val="tx1">
                    <a:lumMod val="50000"/>
                  </a:schemeClr>
                </a:solidFill>
                <a:latin typeface="Lexend Light" panose="020B0604020202020204" charset="0"/>
              </a:rPr>
              <a:t>High recall and near-perfect specificity.</a:t>
            </a:r>
          </a:p>
          <a:p>
            <a:pPr marL="311150" indent="-1714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altLang="en-CY" sz="1100" dirty="0">
                <a:solidFill>
                  <a:schemeClr val="tx1">
                    <a:lumMod val="50000"/>
                  </a:schemeClr>
                </a:solidFill>
                <a:latin typeface="Lexend Light" panose="020B0604020202020204" charset="0"/>
              </a:rPr>
              <a:t>Most stable across folds with fewer prediction errors</a:t>
            </a:r>
          </a:p>
          <a:p>
            <a:pPr marL="311150" indent="-1714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altLang="en-CY" sz="1100" dirty="0">
                <a:solidFill>
                  <a:schemeClr val="tx1">
                    <a:lumMod val="50000"/>
                  </a:schemeClr>
                </a:solidFill>
                <a:latin typeface="Lexend Light" panose="020B0604020202020204" charset="0"/>
              </a:rPr>
              <a:t>Clinically reliable for deployment</a:t>
            </a:r>
            <a:r>
              <a:rPr lang="en-US" altLang="en-CY" sz="1100" dirty="0">
                <a:solidFill>
                  <a:schemeClr val="tx1">
                    <a:lumMod val="50000"/>
                  </a:schemeClr>
                </a:solidFill>
                <a:latin typeface="Lexend Light" panose="020B0604020202020204" charset="0"/>
              </a:rPr>
              <a:t> </a:t>
            </a:r>
            <a:endParaRPr lang="en-CY" altLang="en-CY" sz="1100" dirty="0">
              <a:solidFill>
                <a:schemeClr val="tx1"/>
              </a:solidFill>
              <a:latin typeface="Lexend Light" panose="020B0604020202020204" charset="0"/>
            </a:endParaRPr>
          </a:p>
        </p:txBody>
      </p:sp>
      <p:sp>
        <p:nvSpPr>
          <p:cNvPr id="15" name="Title 9">
            <a:extLst>
              <a:ext uri="{FF2B5EF4-FFF2-40B4-BE49-F238E27FC236}">
                <a16:creationId xmlns:a16="http://schemas.microsoft.com/office/drawing/2014/main" id="{4A8A8446-CAFD-44BC-406A-649E44C797A6}"/>
              </a:ext>
            </a:extLst>
          </p:cNvPr>
          <p:cNvSpPr txBox="1">
            <a:spLocks/>
          </p:cNvSpPr>
          <p:nvPr/>
        </p:nvSpPr>
        <p:spPr>
          <a:xfrm>
            <a:off x="3304606" y="1483140"/>
            <a:ext cx="2810629" cy="424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err="1">
                <a:latin typeface="Lexend Light" panose="020B0604020202020204" charset="0"/>
              </a:rPr>
              <a:t>MLP</a:t>
            </a:r>
            <a:r>
              <a:rPr lang="en-US" sz="2000" b="1" dirty="0">
                <a:latin typeface="Lexend Light" panose="020B0604020202020204" charset="0"/>
              </a:rPr>
              <a:t> Frozen Backbone</a:t>
            </a:r>
            <a:endParaRPr lang="en-CY" sz="2000" b="1" dirty="0">
              <a:latin typeface="Lexend Light" panose="020B0604020202020204" charset="0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FCB028F1-AD58-9002-C3A5-50E190D2BA0E}"/>
              </a:ext>
            </a:extLst>
          </p:cNvPr>
          <p:cNvSpPr txBox="1">
            <a:spLocks/>
          </p:cNvSpPr>
          <p:nvPr/>
        </p:nvSpPr>
        <p:spPr>
          <a:xfrm>
            <a:off x="6188643" y="1562833"/>
            <a:ext cx="2967145" cy="424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err="1">
                <a:latin typeface="Lexend Light" panose="020B0604020202020204" charset="0"/>
              </a:rPr>
              <a:t>MLP</a:t>
            </a:r>
            <a:r>
              <a:rPr lang="en-US" sz="2000" b="1" dirty="0">
                <a:latin typeface="Lexend Light" panose="020B0604020202020204" charset="0"/>
              </a:rPr>
              <a:t> with Partial Fine-Tuning</a:t>
            </a:r>
            <a:endParaRPr lang="en-CY" sz="2000" b="1" dirty="0">
              <a:latin typeface="Lexend Light" panose="020B0604020202020204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8ED2A2A7-E443-010F-1B96-5709E174E1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 flipH="1">
            <a:off x="405464" y="2312827"/>
            <a:ext cx="274262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CY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Lightweight &amp; efficient, but lacked generalization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CY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High variability, often confidently wrong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CY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Less suited for standalone clinical 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CY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May be useful in ensemble setups or resource-limited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CY" altLang="en-CY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xend Light" panose="020B0604020202020204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74138607-806D-86F8-B584-174AE4224A2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148091" y="2307505"/>
            <a:ext cx="2967144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altLang="en-CY" sz="1100" dirty="0">
                <a:solidFill>
                  <a:schemeClr val="tx1"/>
                </a:solidFill>
                <a:latin typeface="Lexend Light" panose="020B0604020202020204" charset="0"/>
              </a:rPr>
              <a:t>Achieved perfect or near-perfect sensitivity.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altLang="en-CY" sz="1100" dirty="0">
                <a:solidFill>
                  <a:schemeClr val="tx1"/>
                </a:solidFill>
                <a:latin typeface="Lexend Light" panose="020B0604020202020204" charset="0"/>
              </a:rPr>
              <a:t>Best choice when missing a cancer case is unacceptable.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altLang="en-CY" sz="1100" dirty="0">
                <a:solidFill>
                  <a:schemeClr val="tx1"/>
                </a:solidFill>
                <a:latin typeface="Lexend Light" panose="020B0604020202020204" charset="0"/>
              </a:rPr>
              <a:t>But very low specificity → high FP rate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altLang="en-CY" sz="1100" dirty="0">
                <a:solidFill>
                  <a:schemeClr val="tx1"/>
                </a:solidFill>
                <a:latin typeface="Lexend Light" panose="020B0604020202020204" charset="0"/>
              </a:rPr>
              <a:t>Suitable for early screening, not final diagnosis</a:t>
            </a:r>
            <a:r>
              <a:rPr lang="en-US" altLang="en-CY" sz="1100" dirty="0">
                <a:solidFill>
                  <a:schemeClr val="tx1"/>
                </a:solidFill>
                <a:latin typeface="Lexend Light" panose="020B0604020202020204" charset="0"/>
              </a:rPr>
              <a:t> </a:t>
            </a:r>
            <a:endParaRPr lang="en-CY" altLang="en-CY" sz="1100" dirty="0">
              <a:solidFill>
                <a:schemeClr val="tx1"/>
              </a:solidFill>
              <a:latin typeface="Lexend Light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03D2BA-1DBD-64B7-BA16-1843AD2AD854}"/>
              </a:ext>
            </a:extLst>
          </p:cNvPr>
          <p:cNvSpPr txBox="1"/>
          <p:nvPr/>
        </p:nvSpPr>
        <p:spPr>
          <a:xfrm>
            <a:off x="738255" y="156283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Lexend Light" panose="020B0604020202020204" charset="0"/>
              </a:rPr>
              <a:t>Linear</a:t>
            </a:r>
            <a:endParaRPr lang="en-CY" sz="2400" b="1" dirty="0">
              <a:latin typeface="Lexen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354370-F701-CC1A-149B-135D0520B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986" y="-274320"/>
            <a:ext cx="6779355" cy="1281000"/>
          </a:xfrm>
        </p:spPr>
        <p:txBody>
          <a:bodyPr/>
          <a:lstStyle/>
          <a:p>
            <a:r>
              <a:rPr lang="en-US" sz="2000" dirty="0"/>
              <a:t>Which Classification Head is more suitable for early breast cancer detection between the three?</a:t>
            </a:r>
            <a:endParaRPr lang="en-CY" sz="2000" dirty="0"/>
          </a:p>
        </p:txBody>
      </p:sp>
      <p:cxnSp>
        <p:nvCxnSpPr>
          <p:cNvPr id="8" name="Google Shape;1812;p42">
            <a:extLst>
              <a:ext uri="{FF2B5EF4-FFF2-40B4-BE49-F238E27FC236}">
                <a16:creationId xmlns:a16="http://schemas.microsoft.com/office/drawing/2014/main" id="{3DF10492-D68E-E798-A83D-7014BE1528E2}"/>
              </a:ext>
            </a:extLst>
          </p:cNvPr>
          <p:cNvCxnSpPr>
            <a:cxnSpLocks/>
          </p:cNvCxnSpPr>
          <p:nvPr/>
        </p:nvCxnSpPr>
        <p:spPr>
          <a:xfrm>
            <a:off x="1122652" y="1179855"/>
            <a:ext cx="6898689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7779AFEA-7D6E-BCA1-54D6-305FDBB51385}"/>
              </a:ext>
            </a:extLst>
          </p:cNvPr>
          <p:cNvSpPr txBox="1">
            <a:spLocks/>
          </p:cNvSpPr>
          <p:nvPr/>
        </p:nvSpPr>
        <p:spPr>
          <a:xfrm>
            <a:off x="6616026" y="1501742"/>
            <a:ext cx="2810629" cy="424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err="1">
                <a:latin typeface="Lexend Light" panose="020B0604020202020204" charset="0"/>
              </a:rPr>
              <a:t>MLP</a:t>
            </a:r>
            <a:r>
              <a:rPr lang="en-US" sz="2000" b="1" dirty="0">
                <a:latin typeface="Lexend Light" panose="020B0604020202020204" charset="0"/>
              </a:rPr>
              <a:t> Frozen Backbone</a:t>
            </a:r>
            <a:endParaRPr lang="en-CY" sz="2000" b="1" dirty="0">
              <a:latin typeface="Lexend Light" panose="020B060402020202020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B9F30D-3F33-F2FB-633A-EE5D7FECA990}"/>
              </a:ext>
            </a:extLst>
          </p:cNvPr>
          <p:cNvSpPr txBox="1">
            <a:spLocks/>
          </p:cNvSpPr>
          <p:nvPr/>
        </p:nvSpPr>
        <p:spPr>
          <a:xfrm>
            <a:off x="3106031" y="1486367"/>
            <a:ext cx="2967145" cy="424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err="1">
                <a:latin typeface="Lexend Light" panose="020B0604020202020204" charset="0"/>
              </a:rPr>
              <a:t>MLP</a:t>
            </a:r>
            <a:r>
              <a:rPr lang="en-US" sz="2000" b="1" dirty="0">
                <a:latin typeface="Lexend Light" panose="020B0604020202020204" charset="0"/>
              </a:rPr>
              <a:t> with Partial Fine-Tuning</a:t>
            </a:r>
            <a:endParaRPr lang="en-CY" sz="2000" b="1" dirty="0">
              <a:latin typeface="Lexend Light" panose="020B0604020202020204" charset="0"/>
            </a:endParaRPr>
          </a:p>
        </p:txBody>
      </p:sp>
      <p:grpSp>
        <p:nvGrpSpPr>
          <p:cNvPr id="12" name="Google Shape;2278;p55">
            <a:extLst>
              <a:ext uri="{FF2B5EF4-FFF2-40B4-BE49-F238E27FC236}">
                <a16:creationId xmlns:a16="http://schemas.microsoft.com/office/drawing/2014/main" id="{5B431505-7674-D2BB-86EE-55205FC8AA26}"/>
              </a:ext>
            </a:extLst>
          </p:cNvPr>
          <p:cNvGrpSpPr/>
          <p:nvPr/>
        </p:nvGrpSpPr>
        <p:grpSpPr>
          <a:xfrm>
            <a:off x="851469" y="3948185"/>
            <a:ext cx="1974415" cy="221440"/>
            <a:chOff x="3558802" y="4010043"/>
            <a:chExt cx="1866000" cy="114605"/>
          </a:xfrm>
        </p:grpSpPr>
        <p:sp>
          <p:nvSpPr>
            <p:cNvPr id="13" name="Google Shape;2279;p55">
              <a:extLst>
                <a:ext uri="{FF2B5EF4-FFF2-40B4-BE49-F238E27FC236}">
                  <a16:creationId xmlns:a16="http://schemas.microsoft.com/office/drawing/2014/main" id="{CBF94AA2-B009-A2AF-938A-F5B42C94337C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280;p55">
              <a:extLst>
                <a:ext uri="{FF2B5EF4-FFF2-40B4-BE49-F238E27FC236}">
                  <a16:creationId xmlns:a16="http://schemas.microsoft.com/office/drawing/2014/main" id="{56366DFA-1D4B-EAD8-AE57-1F61EB2EBB75}"/>
                </a:ext>
              </a:extLst>
            </p:cNvPr>
            <p:cNvSpPr/>
            <p:nvPr/>
          </p:nvSpPr>
          <p:spPr>
            <a:xfrm rot="5400000" flipH="1">
              <a:off x="3894917" y="3673928"/>
              <a:ext cx="114605" cy="786836"/>
            </a:xfrm>
            <a:prstGeom prst="round2SameRect">
              <a:avLst>
                <a:gd name="adj1" fmla="val 499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" name="Google Shape;2281;p55">
            <a:extLst>
              <a:ext uri="{FF2B5EF4-FFF2-40B4-BE49-F238E27FC236}">
                <a16:creationId xmlns:a16="http://schemas.microsoft.com/office/drawing/2014/main" id="{75DFC17E-FCF1-628B-64A2-D0908C9721B1}"/>
              </a:ext>
            </a:extLst>
          </p:cNvPr>
          <p:cNvGrpSpPr/>
          <p:nvPr/>
        </p:nvGrpSpPr>
        <p:grpSpPr>
          <a:xfrm>
            <a:off x="6456759" y="3948191"/>
            <a:ext cx="1974416" cy="215054"/>
            <a:chOff x="3558802" y="4011427"/>
            <a:chExt cx="1866001" cy="111300"/>
          </a:xfrm>
        </p:grpSpPr>
        <p:sp>
          <p:nvSpPr>
            <p:cNvPr id="16" name="Google Shape;2282;p55">
              <a:extLst>
                <a:ext uri="{FF2B5EF4-FFF2-40B4-BE49-F238E27FC236}">
                  <a16:creationId xmlns:a16="http://schemas.microsoft.com/office/drawing/2014/main" id="{0A1398CC-1568-DE74-14BF-204BB6C0652F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83;p55">
              <a:extLst>
                <a:ext uri="{FF2B5EF4-FFF2-40B4-BE49-F238E27FC236}">
                  <a16:creationId xmlns:a16="http://schemas.microsoft.com/office/drawing/2014/main" id="{FAC1BB50-905B-766F-9AF3-A43CC5C242EA}"/>
                </a:ext>
              </a:extLst>
            </p:cNvPr>
            <p:cNvSpPr/>
            <p:nvPr/>
          </p:nvSpPr>
          <p:spPr>
            <a:xfrm rot="5400000" flipH="1">
              <a:off x="4442729" y="3137898"/>
              <a:ext cx="101946" cy="186220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2284;p55">
            <a:extLst>
              <a:ext uri="{FF2B5EF4-FFF2-40B4-BE49-F238E27FC236}">
                <a16:creationId xmlns:a16="http://schemas.microsoft.com/office/drawing/2014/main" id="{B21BFBD8-5AFB-CA9B-C2EF-933BFA7DEB5D}"/>
              </a:ext>
            </a:extLst>
          </p:cNvPr>
          <p:cNvGrpSpPr/>
          <p:nvPr/>
        </p:nvGrpSpPr>
        <p:grpSpPr>
          <a:xfrm>
            <a:off x="3378037" y="3953512"/>
            <a:ext cx="1974415" cy="215054"/>
            <a:chOff x="3558802" y="4011427"/>
            <a:chExt cx="1866000" cy="111300"/>
          </a:xfrm>
        </p:grpSpPr>
        <p:sp>
          <p:nvSpPr>
            <p:cNvPr id="19" name="Google Shape;2285;p55">
              <a:extLst>
                <a:ext uri="{FF2B5EF4-FFF2-40B4-BE49-F238E27FC236}">
                  <a16:creationId xmlns:a16="http://schemas.microsoft.com/office/drawing/2014/main" id="{C5BACB15-A1B9-F316-B3AD-30CA9F2D6461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86;p55">
              <a:extLst>
                <a:ext uri="{FF2B5EF4-FFF2-40B4-BE49-F238E27FC236}">
                  <a16:creationId xmlns:a16="http://schemas.microsoft.com/office/drawing/2014/main" id="{539C1638-EB23-CFB5-EEA4-7E65E4466544}"/>
                </a:ext>
              </a:extLst>
            </p:cNvPr>
            <p:cNvSpPr/>
            <p:nvPr/>
          </p:nvSpPr>
          <p:spPr>
            <a:xfrm rot="5400000" flipH="1">
              <a:off x="4253943" y="3323923"/>
              <a:ext cx="104700" cy="14874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D0CD0F0-E805-1470-9FF1-75C07ED47239}"/>
              </a:ext>
            </a:extLst>
          </p:cNvPr>
          <p:cNvSpPr txBox="1"/>
          <p:nvPr/>
        </p:nvSpPr>
        <p:spPr>
          <a:xfrm>
            <a:off x="820031" y="151003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Lexend Light" panose="020B0604020202020204" charset="0"/>
              </a:rPr>
              <a:t>Linear</a:t>
            </a:r>
            <a:endParaRPr lang="en-CY" sz="2400" b="1" dirty="0">
              <a:latin typeface="Lexend Light" panose="020B060402020202020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CF754E-01DE-F988-5607-3CE9AB46B066}"/>
              </a:ext>
            </a:extLst>
          </p:cNvPr>
          <p:cNvSpPr txBox="1"/>
          <p:nvPr/>
        </p:nvSpPr>
        <p:spPr>
          <a:xfrm>
            <a:off x="1424581" y="2641570"/>
            <a:ext cx="70065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Lexend Light" panose="020B0604020202020204" charset="0"/>
              </a:rPr>
              <a:t>GOAL: </a:t>
            </a:r>
            <a:r>
              <a:rPr lang="en-GB" sz="1800" dirty="0">
                <a:latin typeface="Lexend Light" panose="020B0604020202020204" charset="0"/>
              </a:rPr>
              <a:t>Prioritizing Sensitivity (Minimize False Negatives)</a:t>
            </a:r>
          </a:p>
          <a:p>
            <a:endParaRPr lang="en-GB" dirty="0">
              <a:latin typeface="Lexend Light" panose="020B0604020202020204" charset="0"/>
            </a:endParaRPr>
          </a:p>
          <a:p>
            <a:r>
              <a:rPr lang="en-GB" dirty="0">
                <a:latin typeface="Lexend Light" panose="020B0604020202020204" charset="0"/>
              </a:rPr>
              <a:t>Suitable for Early Detection</a:t>
            </a:r>
            <a:endParaRPr lang="en-CY" dirty="0">
              <a:latin typeface="Lexen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1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6A85CE-C157-B8CD-0C21-5193B2136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986" y="-274320"/>
            <a:ext cx="6779355" cy="1281000"/>
          </a:xfrm>
        </p:spPr>
        <p:txBody>
          <a:bodyPr/>
          <a:lstStyle/>
          <a:p>
            <a:r>
              <a:rPr lang="en-US" sz="2000" dirty="0"/>
              <a:t>Which Classification Head is more suitable for early breast cancer detection between the three?</a:t>
            </a:r>
            <a:endParaRPr lang="en-CY" sz="2000" dirty="0"/>
          </a:p>
        </p:txBody>
      </p:sp>
      <p:cxnSp>
        <p:nvCxnSpPr>
          <p:cNvPr id="8" name="Google Shape;1812;p42">
            <a:extLst>
              <a:ext uri="{FF2B5EF4-FFF2-40B4-BE49-F238E27FC236}">
                <a16:creationId xmlns:a16="http://schemas.microsoft.com/office/drawing/2014/main" id="{0AC73FE4-6235-CDB6-8210-6034EB6CE481}"/>
              </a:ext>
            </a:extLst>
          </p:cNvPr>
          <p:cNvCxnSpPr>
            <a:cxnSpLocks/>
          </p:cNvCxnSpPr>
          <p:nvPr/>
        </p:nvCxnSpPr>
        <p:spPr>
          <a:xfrm>
            <a:off x="1122652" y="1179855"/>
            <a:ext cx="6898689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itle 9">
            <a:extLst>
              <a:ext uri="{FF2B5EF4-FFF2-40B4-BE49-F238E27FC236}">
                <a16:creationId xmlns:a16="http://schemas.microsoft.com/office/drawing/2014/main" id="{D405F431-B4C1-4356-28C5-D00FCF372B39}"/>
              </a:ext>
            </a:extLst>
          </p:cNvPr>
          <p:cNvSpPr txBox="1">
            <a:spLocks/>
          </p:cNvSpPr>
          <p:nvPr/>
        </p:nvSpPr>
        <p:spPr>
          <a:xfrm>
            <a:off x="6616026" y="1501742"/>
            <a:ext cx="2810629" cy="424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err="1">
                <a:latin typeface="Lexend Light" panose="020B0604020202020204" charset="0"/>
              </a:rPr>
              <a:t>MLP</a:t>
            </a:r>
            <a:r>
              <a:rPr lang="en-US" sz="2000" b="1" dirty="0">
                <a:latin typeface="Lexend Light" panose="020B0604020202020204" charset="0"/>
              </a:rPr>
              <a:t> Frozen Backbone</a:t>
            </a:r>
            <a:endParaRPr lang="en-CY" sz="2000" b="1" dirty="0">
              <a:latin typeface="Lexend Light" panose="020B0604020202020204" charset="0"/>
            </a:endParaRP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12D9BCE1-16BC-3A1A-FE91-D6E8659CEED7}"/>
              </a:ext>
            </a:extLst>
          </p:cNvPr>
          <p:cNvSpPr txBox="1">
            <a:spLocks/>
          </p:cNvSpPr>
          <p:nvPr/>
        </p:nvSpPr>
        <p:spPr>
          <a:xfrm>
            <a:off x="3106031" y="1486367"/>
            <a:ext cx="2967145" cy="424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err="1">
                <a:latin typeface="Lexend Light" panose="020B0604020202020204" charset="0"/>
              </a:rPr>
              <a:t>MLP</a:t>
            </a:r>
            <a:r>
              <a:rPr lang="en-US" sz="2000" b="1" dirty="0">
                <a:latin typeface="Lexend Light" panose="020B0604020202020204" charset="0"/>
              </a:rPr>
              <a:t> with Partial Fine-Tuning</a:t>
            </a:r>
            <a:endParaRPr lang="en-CY" sz="2000" b="1" dirty="0">
              <a:latin typeface="Lexend Light" panose="020B0604020202020204" charset="0"/>
            </a:endParaRPr>
          </a:p>
        </p:txBody>
      </p:sp>
      <p:grpSp>
        <p:nvGrpSpPr>
          <p:cNvPr id="11" name="Google Shape;2278;p55">
            <a:extLst>
              <a:ext uri="{FF2B5EF4-FFF2-40B4-BE49-F238E27FC236}">
                <a16:creationId xmlns:a16="http://schemas.microsoft.com/office/drawing/2014/main" id="{38429A4A-90F4-AE3F-A81A-23BD1E616795}"/>
              </a:ext>
            </a:extLst>
          </p:cNvPr>
          <p:cNvGrpSpPr/>
          <p:nvPr/>
        </p:nvGrpSpPr>
        <p:grpSpPr>
          <a:xfrm>
            <a:off x="851468" y="3948184"/>
            <a:ext cx="1974416" cy="221434"/>
            <a:chOff x="3558801" y="4010046"/>
            <a:chExt cx="1866001" cy="114602"/>
          </a:xfrm>
        </p:grpSpPr>
        <p:sp>
          <p:nvSpPr>
            <p:cNvPr id="12" name="Google Shape;2279;p55">
              <a:extLst>
                <a:ext uri="{FF2B5EF4-FFF2-40B4-BE49-F238E27FC236}">
                  <a16:creationId xmlns:a16="http://schemas.microsoft.com/office/drawing/2014/main" id="{BE059A30-D049-F619-C325-200D5CB2FC2A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280;p55">
              <a:extLst>
                <a:ext uri="{FF2B5EF4-FFF2-40B4-BE49-F238E27FC236}">
                  <a16:creationId xmlns:a16="http://schemas.microsoft.com/office/drawing/2014/main" id="{8AD35DEE-CCA9-608F-1AB2-2E04B6ADFECF}"/>
                </a:ext>
              </a:extLst>
            </p:cNvPr>
            <p:cNvSpPr/>
            <p:nvPr/>
          </p:nvSpPr>
          <p:spPr>
            <a:xfrm rot="5400000" flipH="1">
              <a:off x="3827967" y="3740880"/>
              <a:ext cx="114602" cy="652933"/>
            </a:xfrm>
            <a:prstGeom prst="round2SameRect">
              <a:avLst>
                <a:gd name="adj1" fmla="val 499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2281;p55">
            <a:extLst>
              <a:ext uri="{FF2B5EF4-FFF2-40B4-BE49-F238E27FC236}">
                <a16:creationId xmlns:a16="http://schemas.microsoft.com/office/drawing/2014/main" id="{48D17B90-AA5A-0021-C4CD-397A50195B36}"/>
              </a:ext>
            </a:extLst>
          </p:cNvPr>
          <p:cNvGrpSpPr/>
          <p:nvPr/>
        </p:nvGrpSpPr>
        <p:grpSpPr>
          <a:xfrm>
            <a:off x="6456759" y="3948191"/>
            <a:ext cx="1974415" cy="215054"/>
            <a:chOff x="3558802" y="4011427"/>
            <a:chExt cx="1866000" cy="111300"/>
          </a:xfrm>
        </p:grpSpPr>
        <p:sp>
          <p:nvSpPr>
            <p:cNvPr id="15" name="Google Shape;2282;p55">
              <a:extLst>
                <a:ext uri="{FF2B5EF4-FFF2-40B4-BE49-F238E27FC236}">
                  <a16:creationId xmlns:a16="http://schemas.microsoft.com/office/drawing/2014/main" id="{BA34F574-EBE0-C1F3-836A-B04DBA8122E1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83;p55">
              <a:extLst>
                <a:ext uri="{FF2B5EF4-FFF2-40B4-BE49-F238E27FC236}">
                  <a16:creationId xmlns:a16="http://schemas.microsoft.com/office/drawing/2014/main" id="{AEA1C2B5-99C6-A14B-FD94-C65AB05AD879}"/>
                </a:ext>
              </a:extLst>
            </p:cNvPr>
            <p:cNvSpPr/>
            <p:nvPr/>
          </p:nvSpPr>
          <p:spPr>
            <a:xfrm rot="5400000" flipH="1">
              <a:off x="3976002" y="3599401"/>
              <a:ext cx="107168" cy="93397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284;p55">
            <a:extLst>
              <a:ext uri="{FF2B5EF4-FFF2-40B4-BE49-F238E27FC236}">
                <a16:creationId xmlns:a16="http://schemas.microsoft.com/office/drawing/2014/main" id="{ED149B35-DF31-FD0A-EFC9-2040469F2FC3}"/>
              </a:ext>
            </a:extLst>
          </p:cNvPr>
          <p:cNvGrpSpPr/>
          <p:nvPr/>
        </p:nvGrpSpPr>
        <p:grpSpPr>
          <a:xfrm>
            <a:off x="3378037" y="3953512"/>
            <a:ext cx="1974415" cy="215054"/>
            <a:chOff x="3558802" y="4011427"/>
            <a:chExt cx="1866000" cy="111300"/>
          </a:xfrm>
        </p:grpSpPr>
        <p:sp>
          <p:nvSpPr>
            <p:cNvPr id="18" name="Google Shape;2285;p55">
              <a:extLst>
                <a:ext uri="{FF2B5EF4-FFF2-40B4-BE49-F238E27FC236}">
                  <a16:creationId xmlns:a16="http://schemas.microsoft.com/office/drawing/2014/main" id="{E6B8DC05-0085-4D39-86E4-96AE7B2B3B2E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86;p55">
              <a:extLst>
                <a:ext uri="{FF2B5EF4-FFF2-40B4-BE49-F238E27FC236}">
                  <a16:creationId xmlns:a16="http://schemas.microsoft.com/office/drawing/2014/main" id="{672A683A-21AE-4049-365F-2715BCC86CA3}"/>
                </a:ext>
              </a:extLst>
            </p:cNvPr>
            <p:cNvSpPr/>
            <p:nvPr/>
          </p:nvSpPr>
          <p:spPr>
            <a:xfrm rot="5400000" flipH="1">
              <a:off x="4441347" y="3136518"/>
              <a:ext cx="104701" cy="1862209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65E55F3-5C3A-BDF9-4556-931152A4CFFF}"/>
              </a:ext>
            </a:extLst>
          </p:cNvPr>
          <p:cNvSpPr txBox="1"/>
          <p:nvPr/>
        </p:nvSpPr>
        <p:spPr>
          <a:xfrm>
            <a:off x="820031" y="151003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Lexend Light" panose="020B0604020202020204" charset="0"/>
              </a:rPr>
              <a:t>Linear</a:t>
            </a:r>
            <a:endParaRPr lang="en-CY" sz="2400" b="1" dirty="0">
              <a:latin typeface="Lexend Light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3092E-17F3-7776-09E7-DFED048A615A}"/>
              </a:ext>
            </a:extLst>
          </p:cNvPr>
          <p:cNvSpPr txBox="1"/>
          <p:nvPr/>
        </p:nvSpPr>
        <p:spPr>
          <a:xfrm>
            <a:off x="1424581" y="2641570"/>
            <a:ext cx="70065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Lexend Light" panose="020B0604020202020204" charset="0"/>
              </a:rPr>
              <a:t>GOAL: </a:t>
            </a:r>
            <a:r>
              <a:rPr lang="en-GB" sz="1800" dirty="0">
                <a:latin typeface="Lexend Light" panose="020B0604020202020204" charset="0"/>
              </a:rPr>
              <a:t>Balanced Screening (Sensitivity + Specificity)</a:t>
            </a:r>
          </a:p>
          <a:p>
            <a:endParaRPr lang="en-GB" sz="1800" dirty="0">
              <a:latin typeface="Lexend Light" panose="020B0604020202020204" charset="0"/>
            </a:endParaRPr>
          </a:p>
          <a:p>
            <a:r>
              <a:rPr lang="en-GB" dirty="0">
                <a:latin typeface="Lexend Light" panose="020B0604020202020204" charset="0"/>
              </a:rPr>
              <a:t>Most Clinically Balanced Model</a:t>
            </a:r>
            <a:endParaRPr lang="en-CY" dirty="0">
              <a:latin typeface="Lexen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7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051B9-A35D-CA6A-04B4-578A6EDD0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986" y="-274320"/>
            <a:ext cx="6779355" cy="1281000"/>
          </a:xfrm>
        </p:spPr>
        <p:txBody>
          <a:bodyPr/>
          <a:lstStyle/>
          <a:p>
            <a:r>
              <a:rPr lang="en-US" sz="2000" dirty="0"/>
              <a:t>Which Classification Head is more suitable for early breast cancer detection between the three?</a:t>
            </a:r>
            <a:endParaRPr lang="en-CY" sz="2000" dirty="0"/>
          </a:p>
        </p:txBody>
      </p:sp>
      <p:cxnSp>
        <p:nvCxnSpPr>
          <p:cNvPr id="8" name="Google Shape;1812;p42">
            <a:extLst>
              <a:ext uri="{FF2B5EF4-FFF2-40B4-BE49-F238E27FC236}">
                <a16:creationId xmlns:a16="http://schemas.microsoft.com/office/drawing/2014/main" id="{A187A82B-4849-E808-AFA6-6DB05C0A75A3}"/>
              </a:ext>
            </a:extLst>
          </p:cNvPr>
          <p:cNvCxnSpPr>
            <a:cxnSpLocks/>
          </p:cNvCxnSpPr>
          <p:nvPr/>
        </p:nvCxnSpPr>
        <p:spPr>
          <a:xfrm>
            <a:off x="1122652" y="1179855"/>
            <a:ext cx="6898689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itle 9">
            <a:extLst>
              <a:ext uri="{FF2B5EF4-FFF2-40B4-BE49-F238E27FC236}">
                <a16:creationId xmlns:a16="http://schemas.microsoft.com/office/drawing/2014/main" id="{00A36DD4-7432-522E-559F-C303A080934B}"/>
              </a:ext>
            </a:extLst>
          </p:cNvPr>
          <p:cNvSpPr txBox="1">
            <a:spLocks/>
          </p:cNvSpPr>
          <p:nvPr/>
        </p:nvSpPr>
        <p:spPr>
          <a:xfrm>
            <a:off x="6616026" y="1501742"/>
            <a:ext cx="2810629" cy="424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err="1">
                <a:latin typeface="Lexend Light" panose="020B0604020202020204" charset="0"/>
              </a:rPr>
              <a:t>MLP</a:t>
            </a:r>
            <a:r>
              <a:rPr lang="en-US" sz="2000" b="1" dirty="0">
                <a:latin typeface="Lexend Light" panose="020B0604020202020204" charset="0"/>
              </a:rPr>
              <a:t> Frozen Backbone</a:t>
            </a:r>
            <a:endParaRPr lang="en-CY" sz="2000" b="1" dirty="0">
              <a:latin typeface="Lexend Light" panose="020B0604020202020204" charset="0"/>
            </a:endParaRP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6940B66C-5153-2406-8F0F-284946906609}"/>
              </a:ext>
            </a:extLst>
          </p:cNvPr>
          <p:cNvSpPr txBox="1">
            <a:spLocks/>
          </p:cNvSpPr>
          <p:nvPr/>
        </p:nvSpPr>
        <p:spPr>
          <a:xfrm>
            <a:off x="3106031" y="1486367"/>
            <a:ext cx="2967145" cy="424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err="1">
                <a:latin typeface="Lexend Light" panose="020B0604020202020204" charset="0"/>
              </a:rPr>
              <a:t>MLP</a:t>
            </a:r>
            <a:r>
              <a:rPr lang="en-US" sz="2000" b="1" dirty="0">
                <a:latin typeface="Lexend Light" panose="020B0604020202020204" charset="0"/>
              </a:rPr>
              <a:t> with Partial Fine-Tuning</a:t>
            </a:r>
            <a:endParaRPr lang="en-CY" sz="2000" b="1" dirty="0">
              <a:latin typeface="Lexend Light" panose="020B0604020202020204" charset="0"/>
            </a:endParaRPr>
          </a:p>
        </p:txBody>
      </p:sp>
      <p:grpSp>
        <p:nvGrpSpPr>
          <p:cNvPr id="11" name="Google Shape;2278;p55">
            <a:extLst>
              <a:ext uri="{FF2B5EF4-FFF2-40B4-BE49-F238E27FC236}">
                <a16:creationId xmlns:a16="http://schemas.microsoft.com/office/drawing/2014/main" id="{15B9851C-F1E6-F2D0-3914-44C9548D85BC}"/>
              </a:ext>
            </a:extLst>
          </p:cNvPr>
          <p:cNvGrpSpPr/>
          <p:nvPr/>
        </p:nvGrpSpPr>
        <p:grpSpPr>
          <a:xfrm>
            <a:off x="851467" y="3950865"/>
            <a:ext cx="1974417" cy="218766"/>
            <a:chOff x="3558800" y="4011427"/>
            <a:chExt cx="1866002" cy="113221"/>
          </a:xfrm>
        </p:grpSpPr>
        <p:sp>
          <p:nvSpPr>
            <p:cNvPr id="12" name="Google Shape;2279;p55">
              <a:extLst>
                <a:ext uri="{FF2B5EF4-FFF2-40B4-BE49-F238E27FC236}">
                  <a16:creationId xmlns:a16="http://schemas.microsoft.com/office/drawing/2014/main" id="{BBF8DDA0-7463-9471-E896-29B8E39377C4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280;p55">
              <a:extLst>
                <a:ext uri="{FF2B5EF4-FFF2-40B4-BE49-F238E27FC236}">
                  <a16:creationId xmlns:a16="http://schemas.microsoft.com/office/drawing/2014/main" id="{A9164664-8349-0C97-684F-AD15497182CC}"/>
                </a:ext>
              </a:extLst>
            </p:cNvPr>
            <p:cNvSpPr/>
            <p:nvPr/>
          </p:nvSpPr>
          <p:spPr>
            <a:xfrm rot="5400000" flipH="1">
              <a:off x="4437554" y="3141192"/>
              <a:ext cx="104702" cy="1862209"/>
            </a:xfrm>
            <a:prstGeom prst="round2SameRect">
              <a:avLst>
                <a:gd name="adj1" fmla="val 499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2281;p55">
            <a:extLst>
              <a:ext uri="{FF2B5EF4-FFF2-40B4-BE49-F238E27FC236}">
                <a16:creationId xmlns:a16="http://schemas.microsoft.com/office/drawing/2014/main" id="{C2F134B8-8AF1-3952-CE83-E9029A883413}"/>
              </a:ext>
            </a:extLst>
          </p:cNvPr>
          <p:cNvGrpSpPr/>
          <p:nvPr/>
        </p:nvGrpSpPr>
        <p:grpSpPr>
          <a:xfrm>
            <a:off x="6456759" y="3948191"/>
            <a:ext cx="1974415" cy="215054"/>
            <a:chOff x="3558802" y="4011427"/>
            <a:chExt cx="1866000" cy="111300"/>
          </a:xfrm>
        </p:grpSpPr>
        <p:sp>
          <p:nvSpPr>
            <p:cNvPr id="15" name="Google Shape;2282;p55">
              <a:extLst>
                <a:ext uri="{FF2B5EF4-FFF2-40B4-BE49-F238E27FC236}">
                  <a16:creationId xmlns:a16="http://schemas.microsoft.com/office/drawing/2014/main" id="{02C92E12-B304-5276-4F17-8352A8300F32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83;p55">
              <a:extLst>
                <a:ext uri="{FF2B5EF4-FFF2-40B4-BE49-F238E27FC236}">
                  <a16:creationId xmlns:a16="http://schemas.microsoft.com/office/drawing/2014/main" id="{BFD5AA96-42F3-444D-14FD-CA9629609F41}"/>
                </a:ext>
              </a:extLst>
            </p:cNvPr>
            <p:cNvSpPr/>
            <p:nvPr/>
          </p:nvSpPr>
          <p:spPr>
            <a:xfrm rot="5400000" flipH="1">
              <a:off x="3779073" y="3802951"/>
              <a:ext cx="100547" cy="53349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284;p55">
            <a:extLst>
              <a:ext uri="{FF2B5EF4-FFF2-40B4-BE49-F238E27FC236}">
                <a16:creationId xmlns:a16="http://schemas.microsoft.com/office/drawing/2014/main" id="{61717BA9-12B4-34A0-9290-F7A356B4F1B0}"/>
              </a:ext>
            </a:extLst>
          </p:cNvPr>
          <p:cNvGrpSpPr/>
          <p:nvPr/>
        </p:nvGrpSpPr>
        <p:grpSpPr>
          <a:xfrm>
            <a:off x="3378037" y="3953512"/>
            <a:ext cx="1974415" cy="215054"/>
            <a:chOff x="3558802" y="4011427"/>
            <a:chExt cx="1866000" cy="111300"/>
          </a:xfrm>
        </p:grpSpPr>
        <p:sp>
          <p:nvSpPr>
            <p:cNvPr id="18" name="Google Shape;2285;p55">
              <a:extLst>
                <a:ext uri="{FF2B5EF4-FFF2-40B4-BE49-F238E27FC236}">
                  <a16:creationId xmlns:a16="http://schemas.microsoft.com/office/drawing/2014/main" id="{0B5FFEC6-3EA4-5D2B-76AB-3F26EB2C3FFB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86;p55">
              <a:extLst>
                <a:ext uri="{FF2B5EF4-FFF2-40B4-BE49-F238E27FC236}">
                  <a16:creationId xmlns:a16="http://schemas.microsoft.com/office/drawing/2014/main" id="{91C8CD8D-61D1-846E-CEF0-BFE4D0D179E1}"/>
                </a:ext>
              </a:extLst>
            </p:cNvPr>
            <p:cNvSpPr/>
            <p:nvPr/>
          </p:nvSpPr>
          <p:spPr>
            <a:xfrm rot="5400000" flipH="1">
              <a:off x="4168098" y="3411166"/>
              <a:ext cx="103302" cy="131431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3C460D7-5205-C84B-0980-B92D2B90F760}"/>
              </a:ext>
            </a:extLst>
          </p:cNvPr>
          <p:cNvSpPr txBox="1"/>
          <p:nvPr/>
        </p:nvSpPr>
        <p:spPr>
          <a:xfrm>
            <a:off x="820031" y="151003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Lexend Light" panose="020B0604020202020204" charset="0"/>
              </a:rPr>
              <a:t>Linear</a:t>
            </a:r>
            <a:endParaRPr lang="en-CY" sz="2400" b="1" dirty="0">
              <a:latin typeface="Lexend Light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4781F-0136-771F-46E7-C4DB3446E1D1}"/>
              </a:ext>
            </a:extLst>
          </p:cNvPr>
          <p:cNvSpPr txBox="1"/>
          <p:nvPr/>
        </p:nvSpPr>
        <p:spPr>
          <a:xfrm>
            <a:off x="1424581" y="2641570"/>
            <a:ext cx="700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Lexend Light" panose="020B0604020202020204" charset="0"/>
              </a:rPr>
              <a:t>GOAL: </a:t>
            </a:r>
            <a:r>
              <a:rPr lang="en-GB" sz="1800" dirty="0">
                <a:latin typeface="Lexend Light" panose="020B0604020202020204" charset="0"/>
              </a:rPr>
              <a:t>Resource-Limited Environments (Speed + Simplicity)</a:t>
            </a:r>
          </a:p>
          <a:p>
            <a:endParaRPr lang="en-GB" sz="1800" dirty="0">
              <a:latin typeface="Lexen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3"/>
          <p:cNvSpPr txBox="1">
            <a:spLocks noGrp="1"/>
          </p:cNvSpPr>
          <p:nvPr>
            <p:ph type="subTitle" idx="1"/>
          </p:nvPr>
        </p:nvSpPr>
        <p:spPr>
          <a:xfrm>
            <a:off x="-65968" y="2905863"/>
            <a:ext cx="25128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Epochs=50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Batch Size=32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LR= 0.0012</a:t>
            </a:r>
            <a:endParaRPr dirty="0"/>
          </a:p>
        </p:txBody>
      </p:sp>
      <p:sp>
        <p:nvSpPr>
          <p:cNvPr id="2192" name="Google Shape;2192;p53"/>
          <p:cNvSpPr txBox="1">
            <a:spLocks noGrp="1"/>
          </p:cNvSpPr>
          <p:nvPr>
            <p:ph type="subTitle" idx="2"/>
          </p:nvPr>
        </p:nvSpPr>
        <p:spPr>
          <a:xfrm>
            <a:off x="1885943" y="2902496"/>
            <a:ext cx="25128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Epochs=50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Size=32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LR= 0.0001</a:t>
            </a:r>
          </a:p>
        </p:txBody>
      </p:sp>
      <p:sp>
        <p:nvSpPr>
          <p:cNvPr id="2193" name="Google Shape;2193;p53"/>
          <p:cNvSpPr txBox="1">
            <a:spLocks noGrp="1"/>
          </p:cNvSpPr>
          <p:nvPr>
            <p:ph type="subTitle" idx="3"/>
          </p:nvPr>
        </p:nvSpPr>
        <p:spPr>
          <a:xfrm>
            <a:off x="6052304" y="2927820"/>
            <a:ext cx="2512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Epochs=100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Size=32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LR= 0.0005</a:t>
            </a:r>
          </a:p>
        </p:txBody>
      </p:sp>
      <p:sp>
        <p:nvSpPr>
          <p:cNvPr id="2194" name="Google Shape;2194;p53"/>
          <p:cNvSpPr txBox="1">
            <a:spLocks noGrp="1"/>
          </p:cNvSpPr>
          <p:nvPr>
            <p:ph type="title"/>
          </p:nvPr>
        </p:nvSpPr>
        <p:spPr>
          <a:xfrm>
            <a:off x="681385" y="123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Teachable Machine Model</a:t>
            </a:r>
            <a:endParaRPr dirty="0">
              <a:highlight>
                <a:schemeClr val="lt2"/>
              </a:highlight>
            </a:endParaRPr>
          </a:p>
        </p:txBody>
      </p:sp>
      <p:sp>
        <p:nvSpPr>
          <p:cNvPr id="2195" name="Google Shape;2195;p53"/>
          <p:cNvSpPr txBox="1">
            <a:spLocks noGrp="1"/>
          </p:cNvSpPr>
          <p:nvPr>
            <p:ph type="ctrTitle" idx="4"/>
          </p:nvPr>
        </p:nvSpPr>
        <p:spPr>
          <a:xfrm flipH="1">
            <a:off x="-33365" y="2602976"/>
            <a:ext cx="2512800" cy="4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196" name="Google Shape;2196;p53"/>
          <p:cNvSpPr txBox="1">
            <a:spLocks noGrp="1"/>
          </p:cNvSpPr>
          <p:nvPr>
            <p:ph type="ctrTitle" idx="5"/>
          </p:nvPr>
        </p:nvSpPr>
        <p:spPr>
          <a:xfrm flipH="1">
            <a:off x="1871939" y="2602976"/>
            <a:ext cx="2512800" cy="4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197" name="Google Shape;2197;p53"/>
          <p:cNvSpPr txBox="1">
            <a:spLocks noGrp="1"/>
          </p:cNvSpPr>
          <p:nvPr>
            <p:ph type="ctrTitle" idx="6"/>
          </p:nvPr>
        </p:nvSpPr>
        <p:spPr>
          <a:xfrm flipH="1">
            <a:off x="3896691" y="2577079"/>
            <a:ext cx="2512800" cy="4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198" name="Google Shape;2198;p53"/>
          <p:cNvSpPr/>
          <p:nvPr/>
        </p:nvSpPr>
        <p:spPr>
          <a:xfrm>
            <a:off x="828835" y="1752125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9" name="Google Shape;2199;p53"/>
          <p:cNvSpPr/>
          <p:nvPr/>
        </p:nvSpPr>
        <p:spPr>
          <a:xfrm>
            <a:off x="2737620" y="1691312"/>
            <a:ext cx="788400" cy="78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0" name="Google Shape;2200;p53"/>
          <p:cNvSpPr/>
          <p:nvPr/>
        </p:nvSpPr>
        <p:spPr>
          <a:xfrm>
            <a:off x="6776484" y="1691312"/>
            <a:ext cx="788400" cy="788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201" name="Google Shape;2201;p53"/>
          <p:cNvCxnSpPr/>
          <p:nvPr/>
        </p:nvCxnSpPr>
        <p:spPr>
          <a:xfrm>
            <a:off x="1919550" y="81241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200;p53">
            <a:extLst>
              <a:ext uri="{FF2B5EF4-FFF2-40B4-BE49-F238E27FC236}">
                <a16:creationId xmlns:a16="http://schemas.microsoft.com/office/drawing/2014/main" id="{8AACE4C6-61B6-DF48-0CD6-BC205C0D7D90}"/>
              </a:ext>
            </a:extLst>
          </p:cNvPr>
          <p:cNvSpPr/>
          <p:nvPr/>
        </p:nvSpPr>
        <p:spPr>
          <a:xfrm>
            <a:off x="4758891" y="1694207"/>
            <a:ext cx="788400" cy="788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193;p53">
            <a:extLst>
              <a:ext uri="{FF2B5EF4-FFF2-40B4-BE49-F238E27FC236}">
                <a16:creationId xmlns:a16="http://schemas.microsoft.com/office/drawing/2014/main" id="{1E81BEAA-D0A3-E3E6-6DDE-A4BA8A37004A}"/>
              </a:ext>
            </a:extLst>
          </p:cNvPr>
          <p:cNvSpPr txBox="1">
            <a:spLocks/>
          </p:cNvSpPr>
          <p:nvPr/>
        </p:nvSpPr>
        <p:spPr>
          <a:xfrm>
            <a:off x="4016139" y="2904172"/>
            <a:ext cx="25128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Epochs=50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Size=32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LR= 0.0005</a:t>
            </a:r>
          </a:p>
        </p:txBody>
      </p:sp>
      <p:sp>
        <p:nvSpPr>
          <p:cNvPr id="4" name="Google Shape;2197;p53">
            <a:extLst>
              <a:ext uri="{FF2B5EF4-FFF2-40B4-BE49-F238E27FC236}">
                <a16:creationId xmlns:a16="http://schemas.microsoft.com/office/drawing/2014/main" id="{325A4FD5-5C8C-F92B-FA97-078D742416E2}"/>
              </a:ext>
            </a:extLst>
          </p:cNvPr>
          <p:cNvSpPr txBox="1">
            <a:spLocks/>
          </p:cNvSpPr>
          <p:nvPr/>
        </p:nvSpPr>
        <p:spPr>
          <a:xfrm flipH="1">
            <a:off x="5917962" y="2610690"/>
            <a:ext cx="25128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F87FD-6F58-0D14-CF34-FD75B279E88A}"/>
              </a:ext>
            </a:extLst>
          </p:cNvPr>
          <p:cNvSpPr txBox="1"/>
          <p:nvPr/>
        </p:nvSpPr>
        <p:spPr>
          <a:xfrm>
            <a:off x="2106441" y="883892"/>
            <a:ext cx="530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CY" sz="1200" dirty="0" err="1">
                <a:solidFill>
                  <a:schemeClr val="tx1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eb</a:t>
            </a:r>
            <a:r>
              <a:rPr lang="en-CY" sz="1200" dirty="0">
                <a:solidFill>
                  <a:schemeClr val="tx1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-based tool that enables rapid creation of machine learning models without requiring in-depth programming knowledge</a:t>
            </a:r>
            <a:r>
              <a:rPr lang="en-US" sz="1200" dirty="0">
                <a:solidFill>
                  <a:schemeClr val="tx1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CY" sz="1050" dirty="0">
              <a:solidFill>
                <a:schemeClr val="tx1"/>
              </a:solidFill>
              <a:latin typeface="Lexend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E486E1C-0FE8-B2A2-1DFE-6432F4361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858" y="1807350"/>
            <a:ext cx="2512800" cy="764400"/>
          </a:xfrm>
        </p:spPr>
        <p:txBody>
          <a:bodyPr/>
          <a:lstStyle/>
          <a:p>
            <a:r>
              <a:rPr lang="en-US" b="1" dirty="0"/>
              <a:t>Training:</a:t>
            </a:r>
          </a:p>
          <a:p>
            <a:r>
              <a:rPr lang="en-US" dirty="0"/>
              <a:t>145 Images</a:t>
            </a:r>
            <a:endParaRPr lang="en-C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A653A-3CD7-2D25-E024-E7F6C73C728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01858" y="2955660"/>
            <a:ext cx="2512800" cy="764400"/>
          </a:xfrm>
        </p:spPr>
        <p:txBody>
          <a:bodyPr/>
          <a:lstStyle/>
          <a:p>
            <a:r>
              <a:rPr lang="en-US" b="1" dirty="0"/>
              <a:t>Testing: </a:t>
            </a:r>
          </a:p>
          <a:p>
            <a:r>
              <a:rPr lang="en-US" dirty="0"/>
              <a:t>107 Images</a:t>
            </a:r>
            <a:endParaRPr lang="en-CY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0A3FD4-308F-992E-199B-35FAD08D9B5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350590" y="2955660"/>
            <a:ext cx="2512800" cy="756000"/>
          </a:xfrm>
        </p:spPr>
        <p:txBody>
          <a:bodyPr/>
          <a:lstStyle/>
          <a:p>
            <a:r>
              <a:rPr lang="en-US" b="1" dirty="0"/>
              <a:t>Testing:</a:t>
            </a:r>
          </a:p>
          <a:p>
            <a:r>
              <a:rPr lang="en-US" dirty="0"/>
              <a:t>41 Images</a:t>
            </a:r>
            <a:endParaRPr lang="en-CY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7D094A-1A12-3305-4498-E0F13794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of Teachable Machine Model</a:t>
            </a:r>
            <a:endParaRPr lang="en-CY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429AC33-2593-E8BA-BEEF-773E0348871B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 flipH="1">
            <a:off x="1155198" y="1383842"/>
            <a:ext cx="2512800" cy="40800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Class: Healthy</a:t>
            </a:r>
            <a:endParaRPr lang="en-CY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B6C6BF-421E-588C-AF80-70E46D2B25E9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 flipH="1">
            <a:off x="5129160" y="1348325"/>
            <a:ext cx="2955660" cy="4080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Class: Unhealthy</a:t>
            </a:r>
            <a:endParaRPr lang="en-CY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35845EBF-685F-14CB-6C86-07F5FAE0475A}"/>
              </a:ext>
            </a:extLst>
          </p:cNvPr>
          <p:cNvSpPr txBox="1">
            <a:spLocks/>
          </p:cNvSpPr>
          <p:nvPr/>
        </p:nvSpPr>
        <p:spPr>
          <a:xfrm>
            <a:off x="5350590" y="1763700"/>
            <a:ext cx="25128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 Light"/>
              <a:buNone/>
              <a:defRPr sz="21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b="1" dirty="0"/>
              <a:t>Training:</a:t>
            </a:r>
          </a:p>
          <a:p>
            <a:r>
              <a:rPr lang="en-US" dirty="0"/>
              <a:t>30 Images</a:t>
            </a:r>
            <a:endParaRPr lang="en-CY" dirty="0"/>
          </a:p>
        </p:txBody>
      </p:sp>
      <p:cxnSp>
        <p:nvCxnSpPr>
          <p:cNvPr id="10" name="Google Shape;1812;p42">
            <a:extLst>
              <a:ext uri="{FF2B5EF4-FFF2-40B4-BE49-F238E27FC236}">
                <a16:creationId xmlns:a16="http://schemas.microsoft.com/office/drawing/2014/main" id="{B8C806F3-DF92-29D0-A30D-702C03A2509D}"/>
              </a:ext>
            </a:extLst>
          </p:cNvPr>
          <p:cNvCxnSpPr>
            <a:cxnSpLocks/>
          </p:cNvCxnSpPr>
          <p:nvPr/>
        </p:nvCxnSpPr>
        <p:spPr>
          <a:xfrm>
            <a:off x="1101858" y="2593365"/>
            <a:ext cx="6898689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1562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9007-1907-FEF1-2306-A326FF0D0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54" y="-452604"/>
            <a:ext cx="9055245" cy="1281000"/>
          </a:xfrm>
        </p:spPr>
        <p:txBody>
          <a:bodyPr/>
          <a:lstStyle/>
          <a:p>
            <a:r>
              <a:rPr lang="en-US" sz="3200" dirty="0"/>
              <a:t>Results of Teachable Machine Model</a:t>
            </a:r>
            <a:endParaRPr lang="en-CY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F4F1B7-E77A-AA05-5CEB-26E0B531B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44250"/>
              </p:ext>
            </p:extLst>
          </p:nvPr>
        </p:nvGraphicFramePr>
        <p:xfrm>
          <a:off x="289931" y="1461135"/>
          <a:ext cx="5858107" cy="1110615"/>
        </p:xfrm>
        <a:graphic>
          <a:graphicData uri="http://schemas.openxmlformats.org/drawingml/2006/table">
            <a:tbl>
              <a:tblPr firstRow="1" firstCol="1" bandRow="1">
                <a:tableStyleId>{7F859DE8-8FF2-4821-8CBB-8642860E3E95}</a:tableStyleId>
              </a:tblPr>
              <a:tblGrid>
                <a:gridCol w="1153572">
                  <a:extLst>
                    <a:ext uri="{9D8B030D-6E8A-4147-A177-3AD203B41FA5}">
                      <a16:colId xmlns:a16="http://schemas.microsoft.com/office/drawing/2014/main" val="2863989321"/>
                    </a:ext>
                  </a:extLst>
                </a:gridCol>
                <a:gridCol w="865495">
                  <a:extLst>
                    <a:ext uri="{9D8B030D-6E8A-4147-A177-3AD203B41FA5}">
                      <a16:colId xmlns:a16="http://schemas.microsoft.com/office/drawing/2014/main" val="3097181913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4167047517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1017588081"/>
                    </a:ext>
                  </a:extLst>
                </a:gridCol>
                <a:gridCol w="486249">
                  <a:extLst>
                    <a:ext uri="{9D8B030D-6E8A-4147-A177-3AD203B41FA5}">
                      <a16:colId xmlns:a16="http://schemas.microsoft.com/office/drawing/2014/main" val="3119477346"/>
                    </a:ext>
                  </a:extLst>
                </a:gridCol>
                <a:gridCol w="513182">
                  <a:extLst>
                    <a:ext uri="{9D8B030D-6E8A-4147-A177-3AD203B41FA5}">
                      <a16:colId xmlns:a16="http://schemas.microsoft.com/office/drawing/2014/main" val="3174137070"/>
                    </a:ext>
                  </a:extLst>
                </a:gridCol>
                <a:gridCol w="478970">
                  <a:extLst>
                    <a:ext uri="{9D8B030D-6E8A-4147-A177-3AD203B41FA5}">
                      <a16:colId xmlns:a16="http://schemas.microsoft.com/office/drawing/2014/main" val="2518985295"/>
                    </a:ext>
                  </a:extLst>
                </a:gridCol>
                <a:gridCol w="492801">
                  <a:extLst>
                    <a:ext uri="{9D8B030D-6E8A-4147-A177-3AD203B41FA5}">
                      <a16:colId xmlns:a16="http://schemas.microsoft.com/office/drawing/2014/main" val="1048265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b="1" dirty="0">
                          <a:effectLst/>
                          <a:latin typeface="Lexend Light" panose="020B0604020202020204" charset="0"/>
                        </a:rPr>
                        <a:t>Configuration</a:t>
                      </a:r>
                      <a:endParaRPr lang="en-CY" sz="110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b="1" dirty="0">
                          <a:effectLst/>
                          <a:latin typeface="Lexend Light" panose="020B0604020202020204" charset="0"/>
                        </a:rPr>
                        <a:t>Accuracy</a:t>
                      </a:r>
                      <a:endParaRPr lang="en-CY" sz="110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b="1" dirty="0">
                          <a:effectLst/>
                          <a:latin typeface="Lexend Light" panose="020B0604020202020204" charset="0"/>
                        </a:rPr>
                        <a:t>Sensitivity</a:t>
                      </a:r>
                      <a:endParaRPr lang="en-CY" sz="110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b="1" dirty="0">
                          <a:effectLst/>
                          <a:latin typeface="Lexend Light" panose="020B0604020202020204" charset="0"/>
                        </a:rPr>
                        <a:t>Specificity</a:t>
                      </a:r>
                      <a:endParaRPr lang="en-CY" sz="110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b="1" dirty="0">
                          <a:effectLst/>
                          <a:latin typeface="Lexend Light" panose="020B0604020202020204" charset="0"/>
                        </a:rPr>
                        <a:t>TP</a:t>
                      </a:r>
                      <a:endParaRPr lang="en-CY" sz="110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b="1" dirty="0">
                          <a:effectLst/>
                          <a:latin typeface="Lexend Light" panose="020B0604020202020204" charset="0"/>
                        </a:rPr>
                        <a:t>TN</a:t>
                      </a:r>
                      <a:endParaRPr lang="en-CY" sz="110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b="1" dirty="0">
                          <a:effectLst/>
                          <a:latin typeface="Lexend Light" panose="020B0604020202020204" charset="0"/>
                        </a:rPr>
                        <a:t>FP</a:t>
                      </a:r>
                      <a:endParaRPr lang="en-CY" sz="110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b="1" dirty="0">
                          <a:effectLst/>
                          <a:latin typeface="Lexend Light" panose="020B0604020202020204" charset="0"/>
                        </a:rPr>
                        <a:t>FN</a:t>
                      </a:r>
                      <a:endParaRPr lang="en-CY" sz="1100" b="1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131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0.7230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0.000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1.000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107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41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9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2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0.7230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0.000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1.000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107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41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781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3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0.7162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0.000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0.9907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106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41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186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4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>
                          <a:effectLst/>
                          <a:latin typeface="Lexend Light" panose="020B0604020202020204" charset="0"/>
                        </a:rPr>
                        <a:t>0.7230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0.000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1.000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>
                          <a:effectLst/>
                          <a:latin typeface="Lexend Light" panose="020B0604020202020204" charset="0"/>
                        </a:rPr>
                        <a:t>107</a:t>
                      </a:r>
                      <a:endParaRPr lang="en-CY" sz="110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0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Y" sz="1100" dirty="0">
                          <a:effectLst/>
                          <a:latin typeface="Lexend Light" panose="020B0604020202020204" charset="0"/>
                        </a:rPr>
                        <a:t>41</a:t>
                      </a:r>
                      <a:endParaRPr lang="en-CY" sz="1100" dirty="0">
                        <a:effectLst/>
                        <a:latin typeface="Lexend Light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61757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BB5459F0-D2C0-DDBC-2444-4E70ABDC274C}"/>
              </a:ext>
            </a:extLst>
          </p:cNvPr>
          <p:cNvSpPr txBox="1">
            <a:spLocks/>
          </p:cNvSpPr>
          <p:nvPr/>
        </p:nvSpPr>
        <p:spPr>
          <a:xfrm flipH="1">
            <a:off x="289931" y="3190339"/>
            <a:ext cx="2512800" cy="40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Lexend" panose="020B0604020202020204" charset="0"/>
              </a:rPr>
              <a:t>Expected Results:</a:t>
            </a:r>
          </a:p>
          <a:p>
            <a:endParaRPr lang="en-C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D05B9-0935-DD9F-645C-8D71472DB0FC}"/>
              </a:ext>
            </a:extLst>
          </p:cNvPr>
          <p:cNvSpPr txBox="1"/>
          <p:nvPr/>
        </p:nvSpPr>
        <p:spPr>
          <a:xfrm>
            <a:off x="289931" y="3598339"/>
            <a:ext cx="1390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xend Light" panose="020B0604020202020204" charset="0"/>
              </a:rPr>
              <a:t>TP: 41</a:t>
            </a:r>
          </a:p>
          <a:p>
            <a:r>
              <a:rPr lang="en-US" dirty="0">
                <a:latin typeface="Lexend Light" panose="020B0604020202020204" charset="0"/>
              </a:rPr>
              <a:t>TN: 107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54CD96-8ABD-FF74-F87C-66A03DB4C4A5}"/>
              </a:ext>
            </a:extLst>
          </p:cNvPr>
          <p:cNvSpPr/>
          <p:nvPr/>
        </p:nvSpPr>
        <p:spPr>
          <a:xfrm>
            <a:off x="2259980" y="915490"/>
            <a:ext cx="959004" cy="2274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447DA-74FE-7F3A-B059-A1A04589C724}"/>
              </a:ext>
            </a:extLst>
          </p:cNvPr>
          <p:cNvSpPr txBox="1"/>
          <p:nvPr/>
        </p:nvSpPr>
        <p:spPr>
          <a:xfrm>
            <a:off x="3434519" y="3206388"/>
            <a:ext cx="5419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Lexend Light" panose="020B0604020202020204" charset="0"/>
              </a:rPr>
              <a:t>The model is highly biased toward the Healthy class</a:t>
            </a:r>
          </a:p>
          <a:p>
            <a:endParaRPr lang="en-GB" dirty="0">
              <a:solidFill>
                <a:schemeClr val="tx1"/>
              </a:solidFill>
              <a:latin typeface="Lexend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Lexend Light" panose="020B0604020202020204" charset="0"/>
              </a:rPr>
              <a:t>Completely fails to detect Unhealthy samples</a:t>
            </a:r>
          </a:p>
          <a:p>
            <a:endParaRPr lang="en-GB" dirty="0">
              <a:solidFill>
                <a:schemeClr val="tx1"/>
              </a:solidFill>
              <a:latin typeface="Lexend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Lexend Light" panose="020B0604020202020204" charset="0"/>
              </a:rPr>
              <a:t>Not suitable for critical classification tasks (e.g. health detection)</a:t>
            </a:r>
            <a:endParaRPr lang="en-CY" dirty="0">
              <a:solidFill>
                <a:schemeClr val="tx1"/>
              </a:solidFill>
              <a:latin typeface="Lexend Light" panose="020B0604020202020204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92A792-18A2-819F-D333-B00BD262EEFC}"/>
              </a:ext>
            </a:extLst>
          </p:cNvPr>
          <p:cNvCxnSpPr/>
          <p:nvPr/>
        </p:nvCxnSpPr>
        <p:spPr>
          <a:xfrm flipV="1">
            <a:off x="951571" y="1561171"/>
            <a:ext cx="3330497" cy="2170770"/>
          </a:xfrm>
          <a:prstGeom prst="curved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3135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0EC496-4B13-911F-B5A7-F37A16281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733" y="1872630"/>
            <a:ext cx="7082035" cy="42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Vision Transformers (DINOv2) significantly improves classification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DINOv2 embeddings enabled even simpler classifiers (Linear, </a:t>
            </a:r>
            <a:r>
              <a:rPr lang="en-US" dirty="0" err="1"/>
              <a:t>MLP</a:t>
            </a:r>
            <a:r>
              <a:rPr lang="en-US" dirty="0"/>
              <a:t> v.2 ) to outperform Teachable Machine.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model: Fine-Tuned </a:t>
            </a:r>
            <a:r>
              <a:rPr lang="en-US" dirty="0" err="1"/>
              <a:t>MLP</a:t>
            </a:r>
            <a:r>
              <a:rPr lang="en-US" dirty="0"/>
              <a:t> with Youden’s Index (v.1). Balanced sensitivity and specificity.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Despite promising results, misclassifications remain too high for clinical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Suitable for research and development, but not yet for real-world diagnosis.</a:t>
            </a:r>
            <a:endParaRPr lang="en-CY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212D59-2368-20A7-540E-414C6A01CC0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61764" y="718769"/>
            <a:ext cx="6678175" cy="825600"/>
          </a:xfrm>
        </p:spPr>
        <p:txBody>
          <a:bodyPr/>
          <a:lstStyle/>
          <a:p>
            <a:r>
              <a:rPr lang="en-US" sz="6000" dirty="0"/>
              <a:t>Conclusion</a:t>
            </a:r>
            <a:endParaRPr lang="en-CY" sz="6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574DA0-6A54-F4E0-9579-51F33C5C6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9" y="3318509"/>
            <a:ext cx="17145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2201;p53">
            <a:extLst>
              <a:ext uri="{FF2B5EF4-FFF2-40B4-BE49-F238E27FC236}">
                <a16:creationId xmlns:a16="http://schemas.microsoft.com/office/drawing/2014/main" id="{ED6BE1D1-11F4-45BF-D703-DB7EA8AD66F6}"/>
              </a:ext>
            </a:extLst>
          </p:cNvPr>
          <p:cNvCxnSpPr/>
          <p:nvPr/>
        </p:nvCxnSpPr>
        <p:spPr>
          <a:xfrm>
            <a:off x="624150" y="177253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1669;p39">
            <a:extLst>
              <a:ext uri="{FF2B5EF4-FFF2-40B4-BE49-F238E27FC236}">
                <a16:creationId xmlns:a16="http://schemas.microsoft.com/office/drawing/2014/main" id="{5CDD2DDA-6F07-D23D-174F-61FB7AB74C9F}"/>
              </a:ext>
            </a:extLst>
          </p:cNvPr>
          <p:cNvGrpSpPr/>
          <p:nvPr/>
        </p:nvGrpSpPr>
        <p:grpSpPr>
          <a:xfrm rot="12636652">
            <a:off x="6814360" y="306967"/>
            <a:ext cx="2077552" cy="1558689"/>
            <a:chOff x="6401200" y="1260600"/>
            <a:chExt cx="1319750" cy="1046450"/>
          </a:xfrm>
        </p:grpSpPr>
        <p:sp>
          <p:nvSpPr>
            <p:cNvPr id="7" name="Google Shape;1670;p39">
              <a:extLst>
                <a:ext uri="{FF2B5EF4-FFF2-40B4-BE49-F238E27FC236}">
                  <a16:creationId xmlns:a16="http://schemas.microsoft.com/office/drawing/2014/main" id="{521ED80C-1DA2-E542-4192-4D4D08E37F1C}"/>
                </a:ext>
              </a:extLst>
            </p:cNvPr>
            <p:cNvSpPr/>
            <p:nvPr/>
          </p:nvSpPr>
          <p:spPr>
            <a:xfrm>
              <a:off x="6781225" y="1412450"/>
              <a:ext cx="939725" cy="894600"/>
            </a:xfrm>
            <a:custGeom>
              <a:avLst/>
              <a:gdLst/>
              <a:ahLst/>
              <a:cxnLst/>
              <a:rect l="l" t="t" r="r" b="b"/>
              <a:pathLst>
                <a:path w="37589" h="35784" extrusionOk="0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71;p39">
              <a:extLst>
                <a:ext uri="{FF2B5EF4-FFF2-40B4-BE49-F238E27FC236}">
                  <a16:creationId xmlns:a16="http://schemas.microsoft.com/office/drawing/2014/main" id="{83054D2A-1F44-93D0-0571-9F15462EB052}"/>
                </a:ext>
              </a:extLst>
            </p:cNvPr>
            <p:cNvSpPr/>
            <p:nvPr/>
          </p:nvSpPr>
          <p:spPr>
            <a:xfrm>
              <a:off x="6401200" y="1313150"/>
              <a:ext cx="499825" cy="631150"/>
            </a:xfrm>
            <a:custGeom>
              <a:avLst/>
              <a:gdLst/>
              <a:ahLst/>
              <a:cxnLst/>
              <a:rect l="l" t="t" r="r" b="b"/>
              <a:pathLst>
                <a:path w="19993" h="25246" extrusionOk="0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72;p39">
              <a:extLst>
                <a:ext uri="{FF2B5EF4-FFF2-40B4-BE49-F238E27FC236}">
                  <a16:creationId xmlns:a16="http://schemas.microsoft.com/office/drawing/2014/main" id="{A9B3B9DE-787C-2CBC-69BA-1BBDF98FE9B8}"/>
                </a:ext>
              </a:extLst>
            </p:cNvPr>
            <p:cNvSpPr/>
            <p:nvPr/>
          </p:nvSpPr>
          <p:spPr>
            <a:xfrm>
              <a:off x="6420675" y="1358500"/>
              <a:ext cx="105425" cy="80175"/>
            </a:xfrm>
            <a:custGeom>
              <a:avLst/>
              <a:gdLst/>
              <a:ahLst/>
              <a:cxnLst/>
              <a:rect l="l" t="t" r="r" b="b"/>
              <a:pathLst>
                <a:path w="4217" h="3207" extrusionOk="0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3;p39">
              <a:extLst>
                <a:ext uri="{FF2B5EF4-FFF2-40B4-BE49-F238E27FC236}">
                  <a16:creationId xmlns:a16="http://schemas.microsoft.com/office/drawing/2014/main" id="{0BD80176-B2AD-EFB7-D442-A35257D5B9FE}"/>
                </a:ext>
              </a:extLst>
            </p:cNvPr>
            <p:cNvSpPr/>
            <p:nvPr/>
          </p:nvSpPr>
          <p:spPr>
            <a:xfrm>
              <a:off x="6578575" y="1297300"/>
              <a:ext cx="105500" cy="80175"/>
            </a:xfrm>
            <a:custGeom>
              <a:avLst/>
              <a:gdLst/>
              <a:ahLst/>
              <a:cxnLst/>
              <a:rect l="l" t="t" r="r" b="b"/>
              <a:pathLst>
                <a:path w="4220" h="3207" extrusionOk="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74;p39">
              <a:extLst>
                <a:ext uri="{FF2B5EF4-FFF2-40B4-BE49-F238E27FC236}">
                  <a16:creationId xmlns:a16="http://schemas.microsoft.com/office/drawing/2014/main" id="{F1657303-100E-2139-C265-3BE61E57127D}"/>
                </a:ext>
              </a:extLst>
            </p:cNvPr>
            <p:cNvSpPr/>
            <p:nvPr/>
          </p:nvSpPr>
          <p:spPr>
            <a:xfrm>
              <a:off x="6535825" y="1693100"/>
              <a:ext cx="372875" cy="257975"/>
            </a:xfrm>
            <a:custGeom>
              <a:avLst/>
              <a:gdLst/>
              <a:ahLst/>
              <a:cxnLst/>
              <a:rect l="l" t="t" r="r" b="b"/>
              <a:pathLst>
                <a:path w="14915" h="10319" extrusionOk="0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75;p39">
              <a:extLst>
                <a:ext uri="{FF2B5EF4-FFF2-40B4-BE49-F238E27FC236}">
                  <a16:creationId xmlns:a16="http://schemas.microsoft.com/office/drawing/2014/main" id="{971B5CF0-DD22-8888-2F4B-E5E5CDA373A4}"/>
                </a:ext>
              </a:extLst>
            </p:cNvPr>
            <p:cNvSpPr/>
            <p:nvPr/>
          </p:nvSpPr>
          <p:spPr>
            <a:xfrm>
              <a:off x="6727800" y="1901050"/>
              <a:ext cx="76725" cy="98600"/>
            </a:xfrm>
            <a:custGeom>
              <a:avLst/>
              <a:gdLst/>
              <a:ahLst/>
              <a:cxnLst/>
              <a:rect l="l" t="t" r="r" b="b"/>
              <a:pathLst>
                <a:path w="3069" h="3944" extrusionOk="0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76;p39">
              <a:extLst>
                <a:ext uri="{FF2B5EF4-FFF2-40B4-BE49-F238E27FC236}">
                  <a16:creationId xmlns:a16="http://schemas.microsoft.com/office/drawing/2014/main" id="{EF6205CE-4FC0-6C18-8BB8-DEED7AF2376F}"/>
                </a:ext>
              </a:extLst>
            </p:cNvPr>
            <p:cNvSpPr/>
            <p:nvPr/>
          </p:nvSpPr>
          <p:spPr>
            <a:xfrm>
              <a:off x="7032675" y="1260600"/>
              <a:ext cx="326150" cy="297100"/>
            </a:xfrm>
            <a:custGeom>
              <a:avLst/>
              <a:gdLst/>
              <a:ahLst/>
              <a:cxnLst/>
              <a:rect l="l" t="t" r="r" b="b"/>
              <a:pathLst>
                <a:path w="13046" h="11884" extrusionOk="0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77;p39">
              <a:extLst>
                <a:ext uri="{FF2B5EF4-FFF2-40B4-BE49-F238E27FC236}">
                  <a16:creationId xmlns:a16="http://schemas.microsoft.com/office/drawing/2014/main" id="{D6D69B3E-99A1-23BF-68A0-36E40917E84A}"/>
                </a:ext>
              </a:extLst>
            </p:cNvPr>
            <p:cNvSpPr/>
            <p:nvPr/>
          </p:nvSpPr>
          <p:spPr>
            <a:xfrm>
              <a:off x="7103175" y="1321725"/>
              <a:ext cx="185200" cy="174800"/>
            </a:xfrm>
            <a:custGeom>
              <a:avLst/>
              <a:gdLst/>
              <a:ahLst/>
              <a:cxnLst/>
              <a:rect l="l" t="t" r="r" b="b"/>
              <a:pathLst>
                <a:path w="7408" h="6992" extrusionOk="0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78;p39">
              <a:extLst>
                <a:ext uri="{FF2B5EF4-FFF2-40B4-BE49-F238E27FC236}">
                  <a16:creationId xmlns:a16="http://schemas.microsoft.com/office/drawing/2014/main" id="{15D01CFB-6AA9-E4F1-BEBC-A8246ACD342A}"/>
                </a:ext>
              </a:extLst>
            </p:cNvPr>
            <p:cNvSpPr/>
            <p:nvPr/>
          </p:nvSpPr>
          <p:spPr>
            <a:xfrm>
              <a:off x="7118850" y="1311500"/>
              <a:ext cx="65150" cy="61200"/>
            </a:xfrm>
            <a:custGeom>
              <a:avLst/>
              <a:gdLst/>
              <a:ahLst/>
              <a:cxnLst/>
              <a:rect l="l" t="t" r="r" b="b"/>
              <a:pathLst>
                <a:path w="2606" h="2448" extrusionOk="0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737186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2CBA3B-729C-694D-DE27-20E99F876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3469" y="81775"/>
            <a:ext cx="3137663" cy="552398"/>
          </a:xfrm>
        </p:spPr>
        <p:txBody>
          <a:bodyPr/>
          <a:lstStyle/>
          <a:p>
            <a:r>
              <a:rPr lang="en-GB" dirty="0"/>
              <a:t>References</a:t>
            </a:r>
            <a:endParaRPr lang="en-C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43150-4E1A-22BC-FB02-A7EEDACEB0BA}"/>
              </a:ext>
            </a:extLst>
          </p:cNvPr>
          <p:cNvSpPr txBox="1"/>
          <p:nvPr/>
        </p:nvSpPr>
        <p:spPr>
          <a:xfrm>
            <a:off x="507267" y="463188"/>
            <a:ext cx="8322753" cy="4981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[1].  G. Ayana, K. Dese, N. Husen, Y. Dereje, Y. Kebede, H. Barki, F. Mulugeta, D.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Amdissa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B. Habtamu, and S.-W. Choe, "Vision-Transformer-Based Transfer Learning for Mammogram Classification." </a:t>
            </a:r>
            <a:r>
              <a:rPr lang="en-GB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Diagnostics, 13(2), 178, 2023.</a:t>
            </a:r>
            <a:endParaRPr lang="en-CY" sz="500" dirty="0">
              <a:effectLst/>
              <a:latin typeface="Lexend Light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[2]. Europa Donna Cyprus, "Breast Cancer Facts," Europa Donna Cyprus, 2024.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https://europadonna.com.cy/en/breast-and-gynaecological-cancers/breast-cancer/breast-cancer-facts/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Mar. 18, 2025.</a:t>
            </a:r>
          </a:p>
          <a:p>
            <a:pPr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[3]. Breastcancer.org, "Breast Cancer Facts and Statistics," Breastcancer.org, 2024.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https://www.breastcancer.org/facts-statistics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Mar. 18, 2025.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[4]. Ezra, "Why Is Early Detection of Breast Cancer Important?," Ezra, 2024.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https://ezra.com/blog/why-is-early-detection-of-breast-cancer-important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Mar. 18, 2025.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[5]. L. S. Garia and M. Hariharan, "Vision Transformers for Breast Cancer Classification from Thermal Images," in </a:t>
            </a:r>
            <a:r>
              <a:rPr lang="en-CY" sz="500" i="1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Robotics, Control and Computer Vision: Select Proceedings of </a:t>
            </a:r>
            <a:r>
              <a:rPr lang="en-CY" sz="500" i="1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ICRCCV</a:t>
            </a:r>
            <a:r>
              <a:rPr lang="en-CY" sz="500" i="1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2022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H. Muthusamy, J.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Botzheim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and R. Nayak, Eds., Lecture Notes in Electrical Engineering, vol. 1009, Singapore: Springer, 2023, pp. 177–186.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https://dokumen.pub/qdownload/robotics-control-and-computer-vision-select-proceedings-of-icrccv-2022-9819902355-9789819902354.html</a:t>
            </a:r>
            <a:endParaRPr lang="en-CY" sz="500" dirty="0">
              <a:effectLst/>
              <a:latin typeface="Lexend Light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[6]. A.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Dosovitskiy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L. Beyer, A. Kolesnikov, D. Weissenborn, X. Zhai, T.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Unterthiner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M. Dehghani, M.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Minderer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G.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Heigold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S. Gelly, J.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Uszkoreit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and N.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Houlsby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"An Image Is Worth 16x16 Words: Transformers for Image Recognition at Scale," </a:t>
            </a:r>
            <a:r>
              <a:rPr lang="en-GB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arXiv:2010.11929, 2020.</a:t>
            </a:r>
            <a:endParaRPr lang="en-CY" sz="500" dirty="0">
              <a:effectLst/>
              <a:latin typeface="Lexend Light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[7]. 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A.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Abunasser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M. L. L. Toledo, F. J. P. Lopes, and R. S. Oliveira, "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BCCNN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: A Custom CNN Architecture for Breast Cancer Detection and Classification in Histopathological Images," </a:t>
            </a:r>
            <a:r>
              <a:rPr lang="en-CY" sz="500" i="1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Diagnostics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vol. 13, no. 5, 2023.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https://pmc.ncbi.nlm.nih.gov/articles/PMC10162639/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[8]. Yan, J. (2023). Study for Performance of MobileNetV1 and MobileNetV2 based on Breast Cancer. Highlights in Science, Engineering and Technology, 39, 10-14.</a:t>
            </a:r>
          </a:p>
          <a:p>
            <a:pPr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[9]. M.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Oquab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T.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Darcet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T.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Moutakanni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H. V. Vo, M. Szafraniec, V.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Khalidov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P. Fernandez, D. Haziza, F. Massa, A. El-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Nouby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M.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Assran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N. Ballas, W.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Galuba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R. Howes, P.-Y. Huang, S.-W. Li, I. Misra, M. Rabbat, V. Sharma, G.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Synnaeve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H. Xu, H. Jegou, J. Mairal, P. Labatut, A.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Joulin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and P. Bojanowski, "DINOv2: Learning Robust Visual Features without Supervision," </a:t>
            </a:r>
            <a:r>
              <a:rPr lang="en-GB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arXiv:2304.07193, 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2024.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[10]. X. Lu, H. Wang, and D. Fischer, “DINO-Mix: Enhancing Visual Place Recognition with Foundational Vision Model and Feature Mixing,” </a:t>
            </a:r>
            <a:r>
              <a:rPr lang="en-CY" sz="500" i="1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ResearchGate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2023.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https://www.researchgate.net/publication/377064388_DINO-Mix_Enhancing_Visual_Place_Recognition_with_Foundational_Vision_Model_and_Feature_Mixing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May 5, 2025.</a:t>
            </a:r>
          </a:p>
          <a:p>
            <a:pPr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[11]. T.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Darcet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M.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Oquab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J. Mairal, and P. Bojanowski, "Vision Transformers Need Registers,"</a:t>
            </a:r>
            <a:r>
              <a:rPr lang="en-GB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arXiv:2309.16588, 2023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[12]. Pan, S. J., &amp; Yang, Q. (2010). A Survey on Transfer Learning. IEEE Transactions on Knowledge and Data Engineering, 22(10), 1345–1359.</a:t>
            </a:r>
          </a:p>
          <a:p>
            <a:pPr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[13]. Facebook Research, "DINOv2: Learning Visual Features without Supervision," GitHub, 2024.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https://github.com/facebookresearch/dinov2?tab=readme-ov-file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Sept. 09, 2024.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[14]. D. Hendrycks and K. Gimpel, “Gaussian Error Linear Units (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GELUs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),” 2016.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https://arxiv.org/pdf/1606.08415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May 5, 2025.</a:t>
            </a:r>
            <a:endParaRPr lang="en-GB" sz="500" dirty="0">
              <a:effectLst/>
              <a:latin typeface="Lexend Light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[15]. J. Ba, J. Kiros, and G. Hinton, “Layer Normalization,” 2016.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https://arxiv.org/pdf/1607.06450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May 5, 2025.</a:t>
            </a:r>
          </a:p>
          <a:p>
            <a:pPr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[16]. V. Pariza, "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NeCo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: A New SSL Post-Training Approach for Improving DINOv2’s Spatial Representations in 19 GPU Hours with Patch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Neighbor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Consistency," GitHub, 2024.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11"/>
              </a:rPr>
              <a:t>https://github.com/vpariza/NeCo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Jan. 20, 2025.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[17]. IBM Corp., "Area under the Curve," </a:t>
            </a:r>
            <a:r>
              <a:rPr lang="en-CY" sz="500" i="1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IBM Documentation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2024.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12"/>
              </a:rPr>
              <a:t>https://www.ibm.com/docs/en/spss-statistics/30.0.0?topic=schemes-area-under-curve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Mar. 4, 2025.</a:t>
            </a:r>
          </a:p>
          <a:p>
            <a:pPr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[18]. N. Rogge, "Train a Linear Classifier on Top of DINOv2 for Semantic Segmentation," GitHub, 2024.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13"/>
              </a:rPr>
              <a:t>https://github.com/NielsRogge/Transformers-Tutorials/blob/master/DINOv2/Train_a_linear_classifier_on_top_of_DINOv2_for_semantic_segmentation.ipynb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Feb. 20, 2025.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[19]. I. Goodfellow, Y. Bengio, and A. Courville, </a:t>
            </a:r>
            <a:r>
              <a:rPr lang="en-CY" sz="500" i="1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Deep Learning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MIT Press, 2016.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14"/>
              </a:rPr>
              <a:t>https://www.deeplearningbook.org/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Mar. 07, 2025.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[20]. T. Chen, S.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Kornblith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M. Norouzi, and G. Hinton, "A simple framework for contrastive learning of visual representations," </a:t>
            </a:r>
            <a:r>
              <a:rPr lang="en-CY" sz="500" i="1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arXiv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Feb. 13, 2020.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15"/>
              </a:rPr>
              <a:t>https://arxiv.org/abs/2002.05709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Mar. 09, 2025.</a:t>
            </a:r>
          </a:p>
          <a:p>
            <a:pPr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[21]. "Database for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Mastology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Research," Visual Lab,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Universidade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Federal Fluminense, 2024.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16"/>
              </a:rPr>
              <a:t>https://visual.ic.uff.br/en/proeng/thiagoelias/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Nov. 01, 2024.</a:t>
            </a:r>
          </a:p>
          <a:p>
            <a:pPr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[22]. S. Rodriguez-Guerrero, H. Loaiza Correa, A.-D. Restrepo-Girón, L. A. Reyes, L. A. Olave, S. Diaz, and R. Pacheco, "Breast Thermography," Mendeley Data, Version 3, Feb. 5, 2024.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17"/>
              </a:rPr>
              <a:t>https://data.mendeley.com/datasets/mhrt4svjxc/3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Jan. 01, 2025.</a:t>
            </a:r>
          </a:p>
          <a:p>
            <a:pPr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[23]. "Scikit-Learn Cross-Validation Module," Scikit-learn.org, 2024.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18"/>
              </a:rPr>
              <a:t>https://scikit-learn.org/1.5/modules/cross_validation.html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Nov. 11 ,2024.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[24]. A. Luque, A. Carrasco, A. Martín, and A. de las Heras, “The impact of class imbalance in classification performance metrics based on the binary confusion matrix,” </a:t>
            </a:r>
            <a:r>
              <a:rPr lang="en-CY" sz="500" i="1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Pattern Recognition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vol. 91, pp. 216–231, 2019.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19"/>
              </a:rPr>
              <a:t>https://www.sciencedirect.com/science/article/pii/S0031320319300950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[25]. D. M.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Berrar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“ROC curves – Practical Stats in Medical Research,”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20"/>
              </a:rPr>
              <a:t>https://practical-stats-med-r.netlify.app/roc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. Accessed: Feb. 27, 2025.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[26]. F. Pedregosa, G.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Varoquaux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A.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Gramfort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et al., “Scikit-learn: Machine Learning in Python,” </a:t>
            </a:r>
            <a:r>
              <a:rPr lang="en-CY" sz="500" i="1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Journal of Machine Learning Research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vol. 12, pp. 2825–2830, 2011.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21"/>
              </a:rPr>
              <a:t>https://scikit-learn.org/stable/modules/generated/sklearn.metrics.roc_curve.html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[27]. "A New Database for Breast Research with Infrared Image," ResearchGate, 2015. [Online]. </a:t>
            </a:r>
            <a:r>
              <a:rPr lang="en-CY" sz="500" dirty="0" err="1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Available:</a:t>
            </a:r>
            <a:r>
              <a:rPr lang="en-CY" sz="500" u="sng" dirty="0" err="1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22"/>
              </a:rPr>
              <a:t>https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22"/>
              </a:rPr>
              <a:t>://www.researchgate.net/publication/272274878_A_New_Database_for_Breast_Research_with_Infrared_Image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Accessed: Nov. 01 , 2024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[28]. Google, "Teachable Machine," Google, [Online]. Available: </a:t>
            </a:r>
            <a:r>
              <a:rPr lang="en-CY" sz="500" u="sng" dirty="0">
                <a:solidFill>
                  <a:srgbClr val="467886"/>
                </a:solidFill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  <a:hlinkClick r:id="rId23"/>
              </a:rPr>
              <a:t>https://teachablemachine.withgoogle.com/</a:t>
            </a:r>
            <a:r>
              <a:rPr lang="en-CY" sz="500" dirty="0">
                <a:effectLst/>
                <a:latin typeface="Lexend Light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500" dirty="0">
              <a:effectLst/>
              <a:latin typeface="Lexend Light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Y" sz="500" dirty="0">
              <a:effectLst/>
              <a:latin typeface="Lexend Light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1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66BA4-D40B-FAF4-A1F5-E13E8301C62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94790" y="487113"/>
            <a:ext cx="5806799" cy="825600"/>
          </a:xfrm>
        </p:spPr>
        <p:txBody>
          <a:bodyPr/>
          <a:lstStyle/>
          <a:p>
            <a:r>
              <a:rPr lang="en-GB" sz="3200" dirty="0"/>
              <a:t> Acknowledgements</a:t>
            </a:r>
            <a:endParaRPr lang="en-CY" sz="3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81C4C5-106F-A4B5-8B6F-0970B47C6E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42447" y="1417588"/>
            <a:ext cx="86974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I am </a:t>
            </a:r>
            <a:r>
              <a:rPr kumimoji="0" lang="en-CY" altLang="en-CY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deeply grateful </a:t>
            </a:r>
            <a:r>
              <a:rPr kumimoji="0" lang="en-CY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to my advisor, Dr. Chris Christodoulou, for his guidance and invaluable feedback throughout this thesis.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Special thanks to Marios Pafitis</a:t>
            </a:r>
            <a:r>
              <a:rPr kumimoji="0" lang="en-GB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 and Valentinos Pariza</a:t>
            </a:r>
            <a:r>
              <a:rPr kumimoji="0" lang="en-CY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, for </a:t>
            </a:r>
            <a:r>
              <a:rPr kumimoji="0" lang="en-GB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their</a:t>
            </a:r>
            <a:r>
              <a:rPr kumimoji="0" lang="en-CY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 continuous support, data provision,</a:t>
            </a:r>
            <a:r>
              <a:rPr kumimoji="0" lang="en-GB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 </a:t>
            </a:r>
            <a:r>
              <a:rPr kumimoji="0" lang="en-CY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insightful collaboration</a:t>
            </a:r>
            <a:r>
              <a:rPr kumimoji="0" lang="en-GB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 </a:t>
            </a:r>
            <a:r>
              <a:rPr lang="en-GB" sz="1800" dirty="0"/>
              <a:t>and for patiently replying to my endless stream of messages at times where I was on the verge of smashing my laptop.</a:t>
            </a:r>
            <a:endParaRPr kumimoji="0" lang="en-CY" altLang="en-CY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xend Light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Y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I also extend my appreciation to </a:t>
            </a:r>
            <a:r>
              <a:rPr kumimoji="0" lang="en-GB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Dr. </a:t>
            </a:r>
            <a:r>
              <a:rPr kumimoji="0" lang="en-CY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Costas Pattichis</a:t>
            </a:r>
            <a:r>
              <a:rPr kumimoji="0" lang="en-GB" altLang="en-CY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 for taking the time to attend this presentation!</a:t>
            </a:r>
          </a:p>
        </p:txBody>
      </p:sp>
      <p:pic>
        <p:nvPicPr>
          <p:cNvPr id="8" name="Picture 7" descr="A logo with yellow trees and green text&#10;&#10;AI-generated content may be incorrect.">
            <a:extLst>
              <a:ext uri="{FF2B5EF4-FFF2-40B4-BE49-F238E27FC236}">
                <a16:creationId xmlns:a16="http://schemas.microsoft.com/office/drawing/2014/main" id="{76390295-875B-2FE7-7EFD-B50CE1D7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842" b="30079"/>
          <a:stretch/>
        </p:blipFill>
        <p:spPr>
          <a:xfrm>
            <a:off x="6601589" y="4074160"/>
            <a:ext cx="2066559" cy="765029"/>
          </a:xfrm>
          <a:prstGeom prst="rect">
            <a:avLst/>
          </a:prstGeom>
        </p:spPr>
      </p:pic>
      <p:cxnSp>
        <p:nvCxnSpPr>
          <p:cNvPr id="9" name="Google Shape;2201;p53">
            <a:extLst>
              <a:ext uri="{FF2B5EF4-FFF2-40B4-BE49-F238E27FC236}">
                <a16:creationId xmlns:a16="http://schemas.microsoft.com/office/drawing/2014/main" id="{CD67764D-5EF0-FC20-1532-2524EEC2F87D}"/>
              </a:ext>
            </a:extLst>
          </p:cNvPr>
          <p:cNvCxnSpPr/>
          <p:nvPr/>
        </p:nvCxnSpPr>
        <p:spPr>
          <a:xfrm>
            <a:off x="557242" y="1237276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98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1"/>
          <p:cNvSpPr txBox="1">
            <a:spLocks noGrp="1"/>
          </p:cNvSpPr>
          <p:nvPr>
            <p:ph type="title"/>
          </p:nvPr>
        </p:nvSpPr>
        <p:spPr>
          <a:xfrm>
            <a:off x="1511720" y="1120345"/>
            <a:ext cx="2992800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2"/>
                </a:highlight>
              </a:rPr>
              <a:t>WHY </a:t>
            </a:r>
            <a:r>
              <a:rPr lang="en" dirty="0"/>
              <a:t>this matters</a:t>
            </a:r>
            <a:endParaRPr dirty="0"/>
          </a:p>
        </p:txBody>
      </p:sp>
      <p:sp>
        <p:nvSpPr>
          <p:cNvPr id="1800" name="Google Shape;1800;p41"/>
          <p:cNvSpPr txBox="1">
            <a:spLocks noGrp="1"/>
          </p:cNvSpPr>
          <p:nvPr>
            <p:ph type="body" idx="1"/>
          </p:nvPr>
        </p:nvSpPr>
        <p:spPr>
          <a:xfrm>
            <a:off x="4572000" y="781859"/>
            <a:ext cx="3267300" cy="28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Breast Cancer is responsible for 1 in 6 cancer deaths globally.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It is a malignant tumor that originates in the breast cells.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 dirty="0"/>
              <a:t>30%</a:t>
            </a:r>
            <a:r>
              <a:rPr lang="en-GB" dirty="0"/>
              <a:t> of all new female cancer cases annually are breast cancer.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Early detection = </a:t>
            </a:r>
            <a:r>
              <a:rPr lang="en-GB" b="1" dirty="0"/>
              <a:t>higher survival, less aggressive treatment.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Mammography: effective but painful, uses radiation</a:t>
            </a:r>
            <a:r>
              <a:rPr lang="en-GB" b="1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Thermography: Non-invasive, no contact or compression.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cxnSp>
        <p:nvCxnSpPr>
          <p:cNvPr id="1801" name="Google Shape;1801;p41"/>
          <p:cNvCxnSpPr/>
          <p:nvPr/>
        </p:nvCxnSpPr>
        <p:spPr>
          <a:xfrm>
            <a:off x="4244163" y="1327200"/>
            <a:ext cx="0" cy="24891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2" name="Google Shape;1802;p41"/>
          <p:cNvSpPr/>
          <p:nvPr/>
        </p:nvSpPr>
        <p:spPr>
          <a:xfrm rot="-2004035">
            <a:off x="3386820" y="2701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800;p41">
            <a:extLst>
              <a:ext uri="{FF2B5EF4-FFF2-40B4-BE49-F238E27FC236}">
                <a16:creationId xmlns:a16="http://schemas.microsoft.com/office/drawing/2014/main" id="{11B19C79-463A-D457-DDA1-23EF59CB24C2}"/>
              </a:ext>
            </a:extLst>
          </p:cNvPr>
          <p:cNvSpPr txBox="1">
            <a:spLocks/>
          </p:cNvSpPr>
          <p:nvPr/>
        </p:nvSpPr>
        <p:spPr>
          <a:xfrm>
            <a:off x="4676078" y="3973756"/>
            <a:ext cx="32673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  <a:defRPr sz="1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○"/>
              <a:defRPr sz="12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■"/>
              <a:defRPr sz="12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  <a:defRPr sz="12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○"/>
              <a:defRPr sz="12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■"/>
              <a:defRPr sz="12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  <a:defRPr sz="12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○"/>
              <a:defRPr sz="12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■"/>
              <a:defRPr sz="12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>
              <a:buFont typeface="Lexend Light"/>
              <a:buNone/>
            </a:pPr>
            <a:r>
              <a:rPr lang="en-GB" sz="1600" dirty="0"/>
              <a:t>Early Detection is </a:t>
            </a:r>
            <a:r>
              <a:rPr lang="en" sz="1600" dirty="0">
                <a:highlight>
                  <a:schemeClr val="lt2"/>
                </a:highlight>
              </a:rPr>
              <a:t>KEY!</a:t>
            </a:r>
            <a:r>
              <a:rPr lang="en" sz="2800" dirty="0">
                <a:highlight>
                  <a:schemeClr val="lt2"/>
                </a:highlight>
              </a:rPr>
              <a:t> </a:t>
            </a:r>
            <a:endParaRPr lang="en-GB" sz="1600" dirty="0"/>
          </a:p>
          <a:p>
            <a:pPr marL="139700" indent="0">
              <a:buSzPts val="1400"/>
              <a:buFont typeface="Lexend Light"/>
              <a:buNone/>
            </a:pPr>
            <a:endParaRPr lang="en-GB" sz="1600" b="1" dirty="0"/>
          </a:p>
          <a:p>
            <a:pPr indent="-317500">
              <a:buSzPts val="1400"/>
            </a:pPr>
            <a:endParaRPr lang="en-GB" sz="1600" dirty="0"/>
          </a:p>
        </p:txBody>
      </p:sp>
      <p:pic>
        <p:nvPicPr>
          <p:cNvPr id="3076" name="Picture 4" descr="Breast cancer - Wikipedia">
            <a:extLst>
              <a:ext uri="{FF2B5EF4-FFF2-40B4-BE49-F238E27FC236}">
                <a16:creationId xmlns:a16="http://schemas.microsoft.com/office/drawing/2014/main" id="{ED294E3B-B922-8C07-6BBB-378B089A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" b="99263" l="6361" r="91971">
                        <a14:foregroundMark x1="19187" y1="45028" x2="4380" y2="63352"/>
                        <a14:foregroundMark x1="4380" y1="63352" x2="6882" y2="86556"/>
                        <a14:foregroundMark x1="6882" y1="86556" x2="20751" y2="64365"/>
                        <a14:foregroundMark x1="20751" y1="64365" x2="16997" y2="41068"/>
                        <a14:foregroundMark x1="16997" y1="41068" x2="7404" y2="63260"/>
                        <a14:foregroundMark x1="7404" y1="63260" x2="6361" y2="86280"/>
                        <a14:foregroundMark x1="6361" y1="86280" x2="17727" y2="71455"/>
                        <a14:foregroundMark x1="17310" y1="89227" x2="17310" y2="89227"/>
                        <a14:foregroundMark x1="15016" y1="78913" x2="13869" y2="91621"/>
                        <a14:foregroundMark x1="14286" y1="91252" x2="11992" y2="94936"/>
                        <a14:foregroundMark x1="11679" y1="93923" x2="7091" y2="89595"/>
                        <a14:foregroundMark x1="18040" y1="91989" x2="15433" y2="88582"/>
                        <a14:foregroundMark x1="43170" y1="88214" x2="74244" y2="95672"/>
                        <a14:foregroundMark x1="74244" y1="95672" x2="74244" y2="95672"/>
                        <a14:foregroundMark x1="39729" y1="95304" x2="68196" y2="95672"/>
                        <a14:foregroundMark x1="68196" y1="95672" x2="75808" y2="94659"/>
                        <a14:foregroundMark x1="90615" y1="54420" x2="90928" y2="58471"/>
                        <a14:foregroundMark x1="85610" y1="87293" x2="92075" y2="99355"/>
                        <a14:foregroundMark x1="52659" y1="15562" x2="51095" y2="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23" y="2837704"/>
            <a:ext cx="1958723" cy="221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1BA1AD-D96B-0B92-EF81-80F495BE0048}"/>
              </a:ext>
            </a:extLst>
          </p:cNvPr>
          <p:cNvCxnSpPr/>
          <p:nvPr/>
        </p:nvCxnSpPr>
        <p:spPr>
          <a:xfrm flipH="1" flipV="1">
            <a:off x="1428462" y="3007593"/>
            <a:ext cx="289931" cy="409996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C1D08C-44A2-3223-F0D8-C34D26CD4148}"/>
              </a:ext>
            </a:extLst>
          </p:cNvPr>
          <p:cNvSpPr txBox="1"/>
          <p:nvPr/>
        </p:nvSpPr>
        <p:spPr>
          <a:xfrm>
            <a:off x="801029" y="2730594"/>
            <a:ext cx="5646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Lexend Light" panose="020B0604020202020204" charset="0"/>
              </a:rPr>
              <a:t>TUMOR</a:t>
            </a:r>
            <a:endParaRPr lang="en-CY" sz="1200" dirty="0">
              <a:latin typeface="Lexend Ligh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E49D6A-683E-CF81-FB99-AF0B712F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100" y="1265313"/>
            <a:ext cx="5239800" cy="871500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sz="3200" dirty="0"/>
              <a:t>FOR YOUR ATTENTION</a:t>
            </a:r>
            <a:endParaRPr lang="en-C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27C80-44D5-C80E-8163-4BD5BED85FEE}"/>
              </a:ext>
            </a:extLst>
          </p:cNvPr>
          <p:cNvSpPr txBox="1"/>
          <p:nvPr/>
        </p:nvSpPr>
        <p:spPr>
          <a:xfrm>
            <a:off x="2891536" y="2698911"/>
            <a:ext cx="532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exend Light" panose="020B0604020202020204" charset="0"/>
              </a:rPr>
              <a:t>FEEL FREE TO ASK ANY QUESTIONS</a:t>
            </a:r>
          </a:p>
          <a:p>
            <a:r>
              <a:rPr lang="en-US" dirty="0">
                <a:solidFill>
                  <a:schemeClr val="tx1"/>
                </a:solidFill>
                <a:latin typeface="Lexend Light" panose="020B0604020202020204" charset="0"/>
              </a:rPr>
              <a:t> (which I hopefully can answer!! )</a:t>
            </a:r>
            <a:endParaRPr lang="en-CY" dirty="0">
              <a:solidFill>
                <a:schemeClr val="tx1"/>
              </a:solidFill>
              <a:latin typeface="Lexen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0"/>
          <p:cNvSpPr/>
          <p:nvPr/>
        </p:nvSpPr>
        <p:spPr>
          <a:xfrm>
            <a:off x="6240780" y="1152380"/>
            <a:ext cx="4642642" cy="434925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0"/>
          <p:cNvSpPr txBox="1">
            <a:spLocks noGrp="1"/>
          </p:cNvSpPr>
          <p:nvPr>
            <p:ph type="title"/>
          </p:nvPr>
        </p:nvSpPr>
        <p:spPr>
          <a:xfrm>
            <a:off x="378688" y="1867247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Can </a:t>
            </a:r>
            <a:r>
              <a:rPr lang="en" sz="3600" dirty="0">
                <a:highlight>
                  <a:schemeClr val="lt2"/>
                </a:highlight>
              </a:rPr>
              <a:t>ViTs </a:t>
            </a:r>
            <a:r>
              <a:rPr lang="en" sz="3600" dirty="0"/>
              <a:t>classify thermal breast images?</a:t>
            </a:r>
            <a:endParaRPr sz="3600" dirty="0"/>
          </a:p>
        </p:txBody>
      </p:sp>
      <p:sp>
        <p:nvSpPr>
          <p:cNvPr id="1712" name="Google Shape;1712;p40"/>
          <p:cNvSpPr txBox="1">
            <a:spLocks noGrp="1"/>
          </p:cNvSpPr>
          <p:nvPr>
            <p:ph type="subTitle" idx="1"/>
          </p:nvPr>
        </p:nvSpPr>
        <p:spPr>
          <a:xfrm>
            <a:off x="533875" y="3180230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if so, which classifier works best on top of DINOv2?</a:t>
            </a:r>
            <a:endParaRPr dirty="0"/>
          </a:p>
        </p:txBody>
      </p:sp>
      <p:sp>
        <p:nvSpPr>
          <p:cNvPr id="1713" name="Google Shape;1713;p40"/>
          <p:cNvSpPr txBox="1">
            <a:spLocks noGrp="1"/>
          </p:cNvSpPr>
          <p:nvPr>
            <p:ph type="title" idx="2"/>
          </p:nvPr>
        </p:nvSpPr>
        <p:spPr>
          <a:xfrm>
            <a:off x="713228" y="677877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14" name="Google Shape;1714;p40"/>
          <p:cNvCxnSpPr/>
          <p:nvPr/>
        </p:nvCxnSpPr>
        <p:spPr>
          <a:xfrm>
            <a:off x="713228" y="3024884"/>
            <a:ext cx="41817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5" name="Google Shape;1715;p40"/>
          <p:cNvSpPr/>
          <p:nvPr/>
        </p:nvSpPr>
        <p:spPr>
          <a:xfrm rot="133253">
            <a:off x="4288131" y="3786710"/>
            <a:ext cx="1381104" cy="1133550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6" name="Google Shape;1716;p40"/>
          <p:cNvGrpSpPr/>
          <p:nvPr/>
        </p:nvGrpSpPr>
        <p:grpSpPr>
          <a:xfrm rot="1687689">
            <a:off x="5494400" y="1476266"/>
            <a:ext cx="534290" cy="453954"/>
            <a:chOff x="4021700" y="2078100"/>
            <a:chExt cx="294125" cy="249900"/>
          </a:xfrm>
        </p:grpSpPr>
        <p:sp>
          <p:nvSpPr>
            <p:cNvPr id="1717" name="Google Shape;1717;p40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40"/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8" name="Google Shape;1778;p40"/>
          <p:cNvGrpSpPr/>
          <p:nvPr/>
        </p:nvGrpSpPr>
        <p:grpSpPr>
          <a:xfrm rot="-4701483">
            <a:off x="7932233" y="3064472"/>
            <a:ext cx="1652097" cy="3088208"/>
            <a:chOff x="4530725" y="2880400"/>
            <a:chExt cx="418300" cy="781875"/>
          </a:xfrm>
        </p:grpSpPr>
        <p:sp>
          <p:nvSpPr>
            <p:cNvPr id="1779" name="Google Shape;1779;p4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40"/>
          <p:cNvSpPr/>
          <p:nvPr/>
        </p:nvSpPr>
        <p:spPr>
          <a:xfrm rot="976651">
            <a:off x="8149145" y="1531494"/>
            <a:ext cx="675372" cy="675372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0" name="Picture 4" descr="BREAST CANCER CHANGED MY VIEW ON LIFE - Mediclinic Family">
            <a:extLst>
              <a:ext uri="{FF2B5EF4-FFF2-40B4-BE49-F238E27FC236}">
                <a16:creationId xmlns:a16="http://schemas.microsoft.com/office/drawing/2014/main" id="{C0A278DF-DD8E-F633-A7E8-FB9D0676B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67" b="98594" l="9959" r="98653">
                        <a14:foregroundMark x1="65319" y1="15742" x2="81078" y2="66445"/>
                        <a14:foregroundMark x1="74868" y1="16484" x2="85296" y2="76367"/>
                        <a14:foregroundMark x1="97715" y1="12812" x2="98653" y2="81094"/>
                        <a14:foregroundMark x1="74634" y1="4336" x2="85530" y2="1406"/>
                        <a14:foregroundMark x1="40656" y1="79453" x2="38840" y2="98594"/>
                        <a14:foregroundMark x1="59754" y1="96641" x2="65319" y2="95313"/>
                        <a14:foregroundMark x1="60398" y1="36797" x2="71529" y2="53398"/>
                        <a14:backgroundMark x1="13298" y1="25703" x2="2519" y2="39961"/>
                        <a14:backgroundMark x1="2519" y1="39961" x2="9315" y2="64258"/>
                        <a14:backgroundMark x1="9315" y1="64258" x2="17223" y2="77969"/>
                        <a14:backgroundMark x1="17223" y1="77969" x2="24605" y2="53477"/>
                        <a14:backgroundMark x1="24605" y1="53477" x2="24839" y2="66484"/>
                        <a14:backgroundMark x1="24839" y1="66484" x2="23316" y2="26289"/>
                        <a14:backgroundMark x1="24605" y1="15469" x2="24722" y2="44453"/>
                        <a14:backgroundMark x1="24722" y1="44453" x2="25132" y2="18945"/>
                        <a14:backgroundMark x1="25132" y1="18945" x2="23492" y2="16211"/>
                        <a14:backgroundMark x1="19274" y1="17109" x2="15876" y2="36953"/>
                        <a14:backgroundMark x1="15876" y1="36953" x2="26186" y2="11914"/>
                        <a14:backgroundMark x1="30873" y1="12500" x2="34622" y2="49688"/>
                        <a14:backgroundMark x1="31986" y1="56055" x2="15641" y2="85039"/>
                        <a14:backgroundMark x1="15641" y1="85039" x2="15524" y2="85078"/>
                        <a14:backgroundMark x1="15524" y1="95039" x2="26011" y2="66016"/>
                        <a14:backgroundMark x1="26011" y1="66016" x2="25952" y2="65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93" y="1463336"/>
            <a:ext cx="2453443" cy="36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47"/>
          <p:cNvSpPr txBox="1">
            <a:spLocks noGrp="1"/>
          </p:cNvSpPr>
          <p:nvPr>
            <p:ph type="title"/>
          </p:nvPr>
        </p:nvSpPr>
        <p:spPr>
          <a:xfrm>
            <a:off x="654553" y="16239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2"/>
                </a:highlight>
              </a:rPr>
              <a:t>Performance Metrics</a:t>
            </a:r>
            <a:r>
              <a:rPr lang="en" dirty="0"/>
              <a:t> Used</a:t>
            </a:r>
            <a:endParaRPr dirty="0"/>
          </a:p>
        </p:txBody>
      </p:sp>
      <p:cxnSp>
        <p:nvCxnSpPr>
          <p:cNvPr id="1925" name="Google Shape;1925;p47"/>
          <p:cNvCxnSpPr/>
          <p:nvPr/>
        </p:nvCxnSpPr>
        <p:spPr>
          <a:xfrm>
            <a:off x="1875932" y="833416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8" name="Google Shape;1928;p47"/>
          <p:cNvSpPr txBox="1"/>
          <p:nvPr/>
        </p:nvSpPr>
        <p:spPr>
          <a:xfrm flipH="1">
            <a:off x="-117770" y="2326982"/>
            <a:ext cx="21672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Accuracy</a:t>
            </a:r>
            <a:endParaRPr sz="2000" b="1" dirty="0">
              <a:solidFill>
                <a:schemeClr val="dk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0" name="Google Shape;1930;p47"/>
              <p:cNvSpPr txBox="1"/>
              <p:nvPr/>
            </p:nvSpPr>
            <p:spPr>
              <a:xfrm flipH="1">
                <a:off x="2139487" y="2016138"/>
                <a:ext cx="21672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latin typeface="Lexend Light" panose="020B0604020202020204" charset="0"/>
                  </a:rPr>
                  <a:t>Ability to correctly identify sick (positive) cases.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dirty="0">
                  <a:solidFill>
                    <a:schemeClr val="dk1"/>
                  </a:solidFill>
                  <a:latin typeface="Lexend Light" panose="020B0604020202020204" charset="0"/>
                  <a:ea typeface="Lexend Light"/>
                  <a:cs typeface="Lexend Light"/>
                  <a:sym typeface="Lexend Light"/>
                </a:endParaRPr>
              </a:p>
            </p:txBody>
          </p:sp>
        </mc:Choice>
        <mc:Fallback xmlns="">
          <p:sp>
            <p:nvSpPr>
              <p:cNvPr id="1930" name="Google Shape;1930;p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39487" y="2016138"/>
                <a:ext cx="2167200" cy="572700"/>
              </a:xfrm>
              <a:prstGeom prst="rect">
                <a:avLst/>
              </a:prstGeom>
              <a:blipFill>
                <a:blip r:embed="rId3"/>
                <a:stretch>
                  <a:fillRect t="-108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1" name="Google Shape;1931;p47"/>
          <p:cNvSpPr txBox="1"/>
          <p:nvPr/>
        </p:nvSpPr>
        <p:spPr>
          <a:xfrm flipH="1">
            <a:off x="2110533" y="2728294"/>
            <a:ext cx="21672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Sensitivity (recall)</a:t>
            </a:r>
            <a:endParaRPr sz="2000" b="1" dirty="0">
              <a:solidFill>
                <a:schemeClr val="dk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4" name="Google Shape;1934;p47"/>
          <p:cNvSpPr txBox="1"/>
          <p:nvPr/>
        </p:nvSpPr>
        <p:spPr>
          <a:xfrm flipH="1">
            <a:off x="3950021" y="3182211"/>
            <a:ext cx="21672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Specificity</a:t>
            </a:r>
            <a:endParaRPr sz="2000" b="1" dirty="0">
              <a:solidFill>
                <a:schemeClr val="dk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6" name="Google Shape;1936;p47"/>
          <p:cNvSpPr txBox="1"/>
          <p:nvPr/>
        </p:nvSpPr>
        <p:spPr>
          <a:xfrm flipH="1">
            <a:off x="6538103" y="941266"/>
            <a:ext cx="21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exend Light" panose="020B0604020202020204" charset="0"/>
              </a:rPr>
              <a:t>Measures model error during training </a:t>
            </a:r>
            <a:endParaRPr dirty="0">
              <a:solidFill>
                <a:schemeClr val="dk1"/>
              </a:solidFill>
              <a:latin typeface="Lexend Light" panose="020B0604020202020204" charset="0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7" name="Google Shape;1937;p47"/>
          <p:cNvSpPr txBox="1"/>
          <p:nvPr/>
        </p:nvSpPr>
        <p:spPr>
          <a:xfrm flipH="1">
            <a:off x="6538103" y="1589781"/>
            <a:ext cx="21672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Binary Cross Entropy Loss</a:t>
            </a:r>
            <a:endParaRPr sz="2000" b="1" dirty="0">
              <a:solidFill>
                <a:schemeClr val="dk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8" name="Google Shape;1938;p47"/>
          <p:cNvSpPr/>
          <p:nvPr/>
        </p:nvSpPr>
        <p:spPr>
          <a:xfrm>
            <a:off x="546120" y="1472196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7"/>
          <p:cNvSpPr/>
          <p:nvPr/>
        </p:nvSpPr>
        <p:spPr>
          <a:xfrm>
            <a:off x="2844612" y="3237049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7"/>
          <p:cNvSpPr/>
          <p:nvPr/>
        </p:nvSpPr>
        <p:spPr>
          <a:xfrm>
            <a:off x="4748901" y="2278849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7"/>
          <p:cNvSpPr/>
          <p:nvPr/>
        </p:nvSpPr>
        <p:spPr>
          <a:xfrm>
            <a:off x="7180832" y="2067087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2" name="Google Shape;1942;p47"/>
          <p:cNvCxnSpPr>
            <a:stCxn id="1938" idx="6"/>
            <a:endCxn id="1939" idx="2"/>
          </p:cNvCxnSpPr>
          <p:nvPr/>
        </p:nvCxnSpPr>
        <p:spPr>
          <a:xfrm>
            <a:off x="1334520" y="1866396"/>
            <a:ext cx="1510092" cy="176485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43" name="Google Shape;1943;p47"/>
          <p:cNvCxnSpPr>
            <a:stCxn id="1939" idx="6"/>
            <a:endCxn id="1940" idx="2"/>
          </p:cNvCxnSpPr>
          <p:nvPr/>
        </p:nvCxnSpPr>
        <p:spPr>
          <a:xfrm flipV="1">
            <a:off x="3633012" y="2673049"/>
            <a:ext cx="1115889" cy="958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44" name="Google Shape;1944;p47"/>
          <p:cNvCxnSpPr>
            <a:cxnSpLocks/>
            <a:stCxn id="1940" idx="6"/>
            <a:endCxn id="1941" idx="2"/>
          </p:cNvCxnSpPr>
          <p:nvPr/>
        </p:nvCxnSpPr>
        <p:spPr>
          <a:xfrm flipV="1">
            <a:off x="5537301" y="2461287"/>
            <a:ext cx="1643531" cy="21176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960" name="Google Shape;1960;p47"/>
          <p:cNvGrpSpPr/>
          <p:nvPr/>
        </p:nvGrpSpPr>
        <p:grpSpPr>
          <a:xfrm>
            <a:off x="713940" y="1701437"/>
            <a:ext cx="460828" cy="376250"/>
            <a:chOff x="1747900" y="1750450"/>
            <a:chExt cx="483150" cy="394475"/>
          </a:xfrm>
        </p:grpSpPr>
        <p:sp>
          <p:nvSpPr>
            <p:cNvPr id="1961" name="Google Shape;1961;p47"/>
            <p:cNvSpPr/>
            <p:nvPr/>
          </p:nvSpPr>
          <p:spPr>
            <a:xfrm>
              <a:off x="2063675" y="2028100"/>
              <a:ext cx="21175" cy="19275"/>
            </a:xfrm>
            <a:custGeom>
              <a:avLst/>
              <a:gdLst/>
              <a:ahLst/>
              <a:cxnLst/>
              <a:rect l="l" t="t" r="r" b="b"/>
              <a:pathLst>
                <a:path w="847" h="771" extrusionOk="0">
                  <a:moveTo>
                    <a:pt x="431" y="0"/>
                  </a:moveTo>
                  <a:cubicBezTo>
                    <a:pt x="334" y="0"/>
                    <a:pt x="236" y="38"/>
                    <a:pt x="163" y="113"/>
                  </a:cubicBezTo>
                  <a:lnTo>
                    <a:pt x="151" y="125"/>
                  </a:lnTo>
                  <a:cubicBezTo>
                    <a:pt x="0" y="272"/>
                    <a:pt x="2" y="515"/>
                    <a:pt x="153" y="663"/>
                  </a:cubicBezTo>
                  <a:cubicBezTo>
                    <a:pt x="226" y="735"/>
                    <a:pt x="321" y="770"/>
                    <a:pt x="416" y="770"/>
                  </a:cubicBezTo>
                  <a:cubicBezTo>
                    <a:pt x="516" y="770"/>
                    <a:pt x="616" y="731"/>
                    <a:pt x="691" y="653"/>
                  </a:cubicBezTo>
                  <a:lnTo>
                    <a:pt x="701" y="641"/>
                  </a:lnTo>
                  <a:cubicBezTo>
                    <a:pt x="846" y="492"/>
                    <a:pt x="845" y="254"/>
                    <a:pt x="696" y="108"/>
                  </a:cubicBezTo>
                  <a:cubicBezTo>
                    <a:pt x="622" y="36"/>
                    <a:pt x="526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7"/>
            <p:cNvSpPr/>
            <p:nvPr/>
          </p:nvSpPr>
          <p:spPr>
            <a:xfrm>
              <a:off x="2104300" y="1897175"/>
              <a:ext cx="87925" cy="88300"/>
            </a:xfrm>
            <a:custGeom>
              <a:avLst/>
              <a:gdLst/>
              <a:ahLst/>
              <a:cxnLst/>
              <a:rect l="l" t="t" r="r" b="b"/>
              <a:pathLst>
                <a:path w="3517" h="3532" extrusionOk="0">
                  <a:moveTo>
                    <a:pt x="1749" y="0"/>
                  </a:moveTo>
                  <a:cubicBezTo>
                    <a:pt x="1537" y="0"/>
                    <a:pt x="1368" y="174"/>
                    <a:pt x="1373" y="386"/>
                  </a:cubicBezTo>
                  <a:lnTo>
                    <a:pt x="1373" y="1389"/>
                  </a:lnTo>
                  <a:lnTo>
                    <a:pt x="370" y="1389"/>
                  </a:lnTo>
                  <a:cubicBezTo>
                    <a:pt x="165" y="1394"/>
                    <a:pt x="1" y="1561"/>
                    <a:pt x="1" y="1767"/>
                  </a:cubicBezTo>
                  <a:cubicBezTo>
                    <a:pt x="1" y="1972"/>
                    <a:pt x="165" y="2139"/>
                    <a:pt x="370" y="2144"/>
                  </a:cubicBezTo>
                  <a:lnTo>
                    <a:pt x="1373" y="2144"/>
                  </a:lnTo>
                  <a:lnTo>
                    <a:pt x="1373" y="3145"/>
                  </a:lnTo>
                  <a:cubicBezTo>
                    <a:pt x="1368" y="3357"/>
                    <a:pt x="1537" y="3531"/>
                    <a:pt x="1749" y="3531"/>
                  </a:cubicBezTo>
                  <a:cubicBezTo>
                    <a:pt x="1961" y="3531"/>
                    <a:pt x="2131" y="3357"/>
                    <a:pt x="2126" y="3145"/>
                  </a:cubicBezTo>
                  <a:lnTo>
                    <a:pt x="2126" y="2144"/>
                  </a:lnTo>
                  <a:lnTo>
                    <a:pt x="3129" y="2144"/>
                  </a:lnTo>
                  <a:cubicBezTo>
                    <a:pt x="3131" y="2144"/>
                    <a:pt x="3133" y="2144"/>
                    <a:pt x="3135" y="2144"/>
                  </a:cubicBezTo>
                  <a:cubicBezTo>
                    <a:pt x="3344" y="2144"/>
                    <a:pt x="3517" y="1976"/>
                    <a:pt x="3517" y="1767"/>
                  </a:cubicBezTo>
                  <a:cubicBezTo>
                    <a:pt x="3517" y="1558"/>
                    <a:pt x="3346" y="1389"/>
                    <a:pt x="3138" y="1389"/>
                  </a:cubicBezTo>
                  <a:cubicBezTo>
                    <a:pt x="3135" y="1389"/>
                    <a:pt x="3132" y="1389"/>
                    <a:pt x="3129" y="1389"/>
                  </a:cubicBezTo>
                  <a:lnTo>
                    <a:pt x="2126" y="1389"/>
                  </a:lnTo>
                  <a:lnTo>
                    <a:pt x="2126" y="386"/>
                  </a:lnTo>
                  <a:cubicBezTo>
                    <a:pt x="2131" y="174"/>
                    <a:pt x="1961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7"/>
            <p:cNvSpPr/>
            <p:nvPr/>
          </p:nvSpPr>
          <p:spPr>
            <a:xfrm>
              <a:off x="1747900" y="1750450"/>
              <a:ext cx="483150" cy="394475"/>
            </a:xfrm>
            <a:custGeom>
              <a:avLst/>
              <a:gdLst/>
              <a:ahLst/>
              <a:cxnLst/>
              <a:rect l="l" t="t" r="r" b="b"/>
              <a:pathLst>
                <a:path w="19326" h="15779" extrusionOk="0">
                  <a:moveTo>
                    <a:pt x="16007" y="5070"/>
                  </a:moveTo>
                  <a:cubicBezTo>
                    <a:pt x="16338" y="5070"/>
                    <a:pt x="16671" y="5134"/>
                    <a:pt x="16988" y="5265"/>
                  </a:cubicBezTo>
                  <a:cubicBezTo>
                    <a:pt x="17946" y="5663"/>
                    <a:pt x="18572" y="6598"/>
                    <a:pt x="18572" y="7636"/>
                  </a:cubicBezTo>
                  <a:cubicBezTo>
                    <a:pt x="18570" y="9052"/>
                    <a:pt x="17422" y="10200"/>
                    <a:pt x="16006" y="10201"/>
                  </a:cubicBezTo>
                  <a:cubicBezTo>
                    <a:pt x="14969" y="10201"/>
                    <a:pt x="14033" y="9576"/>
                    <a:pt x="13636" y="8617"/>
                  </a:cubicBezTo>
                  <a:cubicBezTo>
                    <a:pt x="13239" y="7659"/>
                    <a:pt x="13457" y="6555"/>
                    <a:pt x="14192" y="5821"/>
                  </a:cubicBezTo>
                  <a:cubicBezTo>
                    <a:pt x="14683" y="5331"/>
                    <a:pt x="15339" y="5070"/>
                    <a:pt x="16007" y="5070"/>
                  </a:cubicBezTo>
                  <a:close/>
                  <a:moveTo>
                    <a:pt x="5173" y="0"/>
                  </a:moveTo>
                  <a:cubicBezTo>
                    <a:pt x="2326" y="0"/>
                    <a:pt x="9" y="2370"/>
                    <a:pt x="9" y="5287"/>
                  </a:cubicBezTo>
                  <a:cubicBezTo>
                    <a:pt x="9" y="5863"/>
                    <a:pt x="176" y="6507"/>
                    <a:pt x="510" y="7220"/>
                  </a:cubicBezTo>
                  <a:lnTo>
                    <a:pt x="386" y="7220"/>
                  </a:lnTo>
                  <a:cubicBezTo>
                    <a:pt x="383" y="7220"/>
                    <a:pt x="380" y="7220"/>
                    <a:pt x="377" y="7220"/>
                  </a:cubicBezTo>
                  <a:cubicBezTo>
                    <a:pt x="169" y="7220"/>
                    <a:pt x="0" y="7389"/>
                    <a:pt x="0" y="7598"/>
                  </a:cubicBezTo>
                  <a:cubicBezTo>
                    <a:pt x="0" y="7806"/>
                    <a:pt x="169" y="7975"/>
                    <a:pt x="377" y="7975"/>
                  </a:cubicBezTo>
                  <a:cubicBezTo>
                    <a:pt x="380" y="7975"/>
                    <a:pt x="383" y="7975"/>
                    <a:pt x="386" y="7975"/>
                  </a:cubicBezTo>
                  <a:lnTo>
                    <a:pt x="914" y="7975"/>
                  </a:lnTo>
                  <a:cubicBezTo>
                    <a:pt x="1617" y="9168"/>
                    <a:pt x="2731" y="10522"/>
                    <a:pt x="4253" y="12035"/>
                  </a:cubicBezTo>
                  <a:cubicBezTo>
                    <a:pt x="6312" y="14084"/>
                    <a:pt x="8401" y="15685"/>
                    <a:pt x="8420" y="15702"/>
                  </a:cubicBezTo>
                  <a:cubicBezTo>
                    <a:pt x="8488" y="15753"/>
                    <a:pt x="8569" y="15778"/>
                    <a:pt x="8650" y="15778"/>
                  </a:cubicBezTo>
                  <a:cubicBezTo>
                    <a:pt x="8730" y="15778"/>
                    <a:pt x="8811" y="15753"/>
                    <a:pt x="8879" y="15702"/>
                  </a:cubicBezTo>
                  <a:cubicBezTo>
                    <a:pt x="8896" y="15688"/>
                    <a:pt x="10493" y="14465"/>
                    <a:pt x="12262" y="12797"/>
                  </a:cubicBezTo>
                  <a:cubicBezTo>
                    <a:pt x="12421" y="12654"/>
                    <a:pt x="12433" y="12409"/>
                    <a:pt x="12287" y="12254"/>
                  </a:cubicBezTo>
                  <a:cubicBezTo>
                    <a:pt x="12213" y="12175"/>
                    <a:pt x="12113" y="12135"/>
                    <a:pt x="12013" y="12135"/>
                  </a:cubicBezTo>
                  <a:cubicBezTo>
                    <a:pt x="11916" y="12135"/>
                    <a:pt x="11818" y="12172"/>
                    <a:pt x="11744" y="12247"/>
                  </a:cubicBezTo>
                  <a:cubicBezTo>
                    <a:pt x="10395" y="13520"/>
                    <a:pt x="9149" y="14528"/>
                    <a:pt x="8651" y="14924"/>
                  </a:cubicBezTo>
                  <a:cubicBezTo>
                    <a:pt x="8058" y="14453"/>
                    <a:pt x="6409" y="13116"/>
                    <a:pt x="4779" y="11496"/>
                  </a:cubicBezTo>
                  <a:cubicBezTo>
                    <a:pt x="3475" y="10198"/>
                    <a:pt x="2475" y="9014"/>
                    <a:pt x="1800" y="7975"/>
                  </a:cubicBezTo>
                  <a:lnTo>
                    <a:pt x="5178" y="7975"/>
                  </a:lnTo>
                  <a:cubicBezTo>
                    <a:pt x="5345" y="7975"/>
                    <a:pt x="5492" y="7864"/>
                    <a:pt x="5540" y="7702"/>
                  </a:cubicBezTo>
                  <a:lnTo>
                    <a:pt x="6199" y="5404"/>
                  </a:lnTo>
                  <a:lnTo>
                    <a:pt x="8025" y="11252"/>
                  </a:lnTo>
                  <a:cubicBezTo>
                    <a:pt x="8073" y="11410"/>
                    <a:pt x="8220" y="11517"/>
                    <a:pt x="8384" y="11517"/>
                  </a:cubicBezTo>
                  <a:cubicBezTo>
                    <a:pt x="8550" y="11517"/>
                    <a:pt x="8695" y="11410"/>
                    <a:pt x="8745" y="11252"/>
                  </a:cubicBezTo>
                  <a:lnTo>
                    <a:pt x="9756" y="8013"/>
                  </a:lnTo>
                  <a:lnTo>
                    <a:pt x="11440" y="8013"/>
                  </a:lnTo>
                  <a:cubicBezTo>
                    <a:pt x="11443" y="8013"/>
                    <a:pt x="11446" y="8013"/>
                    <a:pt x="11449" y="8013"/>
                  </a:cubicBezTo>
                  <a:cubicBezTo>
                    <a:pt x="11656" y="8013"/>
                    <a:pt x="11827" y="7844"/>
                    <a:pt x="11827" y="7636"/>
                  </a:cubicBezTo>
                  <a:cubicBezTo>
                    <a:pt x="11827" y="7427"/>
                    <a:pt x="11656" y="7258"/>
                    <a:pt x="11449" y="7258"/>
                  </a:cubicBezTo>
                  <a:cubicBezTo>
                    <a:pt x="11446" y="7258"/>
                    <a:pt x="11443" y="7258"/>
                    <a:pt x="11440" y="7258"/>
                  </a:cubicBezTo>
                  <a:lnTo>
                    <a:pt x="9478" y="7258"/>
                  </a:lnTo>
                  <a:cubicBezTo>
                    <a:pt x="9313" y="7258"/>
                    <a:pt x="9167" y="7366"/>
                    <a:pt x="9119" y="7523"/>
                  </a:cubicBezTo>
                  <a:lnTo>
                    <a:pt x="8384" y="9873"/>
                  </a:lnTo>
                  <a:lnTo>
                    <a:pt x="6543" y="3978"/>
                  </a:lnTo>
                  <a:cubicBezTo>
                    <a:pt x="6495" y="3819"/>
                    <a:pt x="6349" y="3713"/>
                    <a:pt x="6185" y="3713"/>
                  </a:cubicBezTo>
                  <a:cubicBezTo>
                    <a:pt x="6183" y="3713"/>
                    <a:pt x="6180" y="3713"/>
                    <a:pt x="6178" y="3713"/>
                  </a:cubicBezTo>
                  <a:cubicBezTo>
                    <a:pt x="6012" y="3714"/>
                    <a:pt x="5866" y="3825"/>
                    <a:pt x="5820" y="3986"/>
                  </a:cubicBezTo>
                  <a:lnTo>
                    <a:pt x="4892" y="7222"/>
                  </a:lnTo>
                  <a:lnTo>
                    <a:pt x="1351" y="7222"/>
                  </a:lnTo>
                  <a:cubicBezTo>
                    <a:pt x="962" y="6485"/>
                    <a:pt x="762" y="5835"/>
                    <a:pt x="762" y="5287"/>
                  </a:cubicBezTo>
                  <a:cubicBezTo>
                    <a:pt x="762" y="2787"/>
                    <a:pt x="2740" y="755"/>
                    <a:pt x="5171" y="755"/>
                  </a:cubicBezTo>
                  <a:cubicBezTo>
                    <a:pt x="6393" y="755"/>
                    <a:pt x="7530" y="1258"/>
                    <a:pt x="8371" y="2170"/>
                  </a:cubicBezTo>
                  <a:cubicBezTo>
                    <a:pt x="8445" y="2251"/>
                    <a:pt x="8547" y="2292"/>
                    <a:pt x="8648" y="2292"/>
                  </a:cubicBezTo>
                  <a:cubicBezTo>
                    <a:pt x="8749" y="2292"/>
                    <a:pt x="8851" y="2251"/>
                    <a:pt x="8925" y="2170"/>
                  </a:cubicBezTo>
                  <a:cubicBezTo>
                    <a:pt x="9766" y="1258"/>
                    <a:pt x="10903" y="755"/>
                    <a:pt x="12125" y="755"/>
                  </a:cubicBezTo>
                  <a:cubicBezTo>
                    <a:pt x="14227" y="755"/>
                    <a:pt x="16015" y="2271"/>
                    <a:pt x="16438" y="4345"/>
                  </a:cubicBezTo>
                  <a:cubicBezTo>
                    <a:pt x="16294" y="4327"/>
                    <a:pt x="16150" y="4317"/>
                    <a:pt x="16005" y="4317"/>
                  </a:cubicBezTo>
                  <a:cubicBezTo>
                    <a:pt x="14174" y="4317"/>
                    <a:pt x="12684" y="5807"/>
                    <a:pt x="12684" y="7637"/>
                  </a:cubicBezTo>
                  <a:cubicBezTo>
                    <a:pt x="12684" y="9468"/>
                    <a:pt x="14174" y="10958"/>
                    <a:pt x="16005" y="10958"/>
                  </a:cubicBezTo>
                  <a:cubicBezTo>
                    <a:pt x="17835" y="10958"/>
                    <a:pt x="19325" y="9468"/>
                    <a:pt x="19325" y="7637"/>
                  </a:cubicBezTo>
                  <a:cubicBezTo>
                    <a:pt x="19325" y="6242"/>
                    <a:pt x="18461" y="5045"/>
                    <a:pt x="17240" y="4554"/>
                  </a:cubicBezTo>
                  <a:cubicBezTo>
                    <a:pt x="16889" y="1948"/>
                    <a:pt x="14710" y="0"/>
                    <a:pt x="12125" y="0"/>
                  </a:cubicBezTo>
                  <a:cubicBezTo>
                    <a:pt x="10821" y="0"/>
                    <a:pt x="9601" y="487"/>
                    <a:pt x="8649" y="1377"/>
                  </a:cubicBezTo>
                  <a:cubicBezTo>
                    <a:pt x="7697" y="487"/>
                    <a:pt x="6477" y="0"/>
                    <a:pt x="5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941;p47">
            <a:extLst>
              <a:ext uri="{FF2B5EF4-FFF2-40B4-BE49-F238E27FC236}">
                <a16:creationId xmlns:a16="http://schemas.microsoft.com/office/drawing/2014/main" id="{3305CD16-3DD1-2794-BDA8-04E843020CF1}"/>
              </a:ext>
            </a:extLst>
          </p:cNvPr>
          <p:cNvSpPr/>
          <p:nvPr/>
        </p:nvSpPr>
        <p:spPr>
          <a:xfrm>
            <a:off x="6371159" y="3427170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" name="Google Shape;1944;p47">
            <a:extLst>
              <a:ext uri="{FF2B5EF4-FFF2-40B4-BE49-F238E27FC236}">
                <a16:creationId xmlns:a16="http://schemas.microsoft.com/office/drawing/2014/main" id="{23A43945-5709-89FB-5E15-5BBBEC06EF18}"/>
              </a:ext>
            </a:extLst>
          </p:cNvPr>
          <p:cNvCxnSpPr>
            <a:cxnSpLocks/>
            <a:stCxn id="4" idx="0"/>
            <a:endCxn id="1941" idx="4"/>
          </p:cNvCxnSpPr>
          <p:nvPr/>
        </p:nvCxnSpPr>
        <p:spPr>
          <a:xfrm rot="5400000" flipH="1" flipV="1">
            <a:off x="6884354" y="2736493"/>
            <a:ext cx="571683" cy="80967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1930;p47">
                <a:extLst>
                  <a:ext uri="{FF2B5EF4-FFF2-40B4-BE49-F238E27FC236}">
                    <a16:creationId xmlns:a16="http://schemas.microsoft.com/office/drawing/2014/main" id="{92416E83-2FF6-1824-23B6-CB616C70BB6A}"/>
                  </a:ext>
                </a:extLst>
              </p:cNvPr>
              <p:cNvSpPr txBox="1"/>
              <p:nvPr/>
            </p:nvSpPr>
            <p:spPr>
              <a:xfrm flipH="1">
                <a:off x="4003542" y="4261877"/>
                <a:ext cx="21672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latin typeface="Lexend Light" panose="020B0604020202020204" charset="0"/>
                  </a:rPr>
                  <a:t>Ability to correctly identify healthy (negative) cases.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Y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Lexend Light" panose="020B0604020202020204" charset="0"/>
                  <a:ea typeface="Lexend Light"/>
                  <a:cs typeface="Lexend Light"/>
                  <a:sym typeface="Lexend Light"/>
                </a:endParaRPr>
              </a:p>
            </p:txBody>
          </p:sp>
        </mc:Choice>
        <mc:Fallback xmlns="">
          <p:sp>
            <p:nvSpPr>
              <p:cNvPr id="14" name="Google Shape;1930;p47">
                <a:extLst>
                  <a:ext uri="{FF2B5EF4-FFF2-40B4-BE49-F238E27FC236}">
                    <a16:creationId xmlns:a16="http://schemas.microsoft.com/office/drawing/2014/main" id="{92416E83-2FF6-1824-23B6-CB616C70B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03542" y="4261877"/>
                <a:ext cx="2167200" cy="572700"/>
              </a:xfrm>
              <a:prstGeom prst="rect">
                <a:avLst/>
              </a:prstGeom>
              <a:blipFill>
                <a:blip r:embed="rId4"/>
                <a:stretch>
                  <a:fillRect t="-144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1937;p47">
            <a:extLst>
              <a:ext uri="{FF2B5EF4-FFF2-40B4-BE49-F238E27FC236}">
                <a16:creationId xmlns:a16="http://schemas.microsoft.com/office/drawing/2014/main" id="{54FC4CFD-47F3-FEB8-45EF-2C1410377B0F}"/>
              </a:ext>
            </a:extLst>
          </p:cNvPr>
          <p:cNvSpPr txBox="1"/>
          <p:nvPr/>
        </p:nvSpPr>
        <p:spPr>
          <a:xfrm flipH="1">
            <a:off x="5654926" y="4228158"/>
            <a:ext cx="21672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F1-Score</a:t>
            </a:r>
            <a:endParaRPr sz="2000" b="1" dirty="0">
              <a:solidFill>
                <a:schemeClr val="dk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79439-D904-85A2-8352-B187AB7123EE}"/>
              </a:ext>
            </a:extLst>
          </p:cNvPr>
          <p:cNvSpPr txBox="1"/>
          <p:nvPr/>
        </p:nvSpPr>
        <p:spPr>
          <a:xfrm>
            <a:off x="5753399" y="4473773"/>
            <a:ext cx="18496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Lexend Light" panose="020B0604020202020204" charset="0"/>
              </a:rPr>
              <a:t>Balance between</a:t>
            </a:r>
          </a:p>
          <a:p>
            <a:pPr algn="ctr"/>
            <a:r>
              <a:rPr lang="en-GB" dirty="0">
                <a:latin typeface="Lexend Light" panose="020B0604020202020204" charset="0"/>
              </a:rPr>
              <a:t> precision and sensitivity</a:t>
            </a:r>
            <a:endParaRPr lang="en-CY" dirty="0">
              <a:latin typeface="Lexend Light" panose="020B0604020202020204" charset="0"/>
            </a:endParaRPr>
          </a:p>
        </p:txBody>
      </p:sp>
      <p:grpSp>
        <p:nvGrpSpPr>
          <p:cNvPr id="1945" name="Google Shape;1945;p47"/>
          <p:cNvGrpSpPr/>
          <p:nvPr/>
        </p:nvGrpSpPr>
        <p:grpSpPr>
          <a:xfrm>
            <a:off x="6521717" y="3609610"/>
            <a:ext cx="455130" cy="454211"/>
            <a:chOff x="6897200" y="3459200"/>
            <a:chExt cx="483975" cy="482998"/>
          </a:xfrm>
        </p:grpSpPr>
        <p:sp>
          <p:nvSpPr>
            <p:cNvPr id="1946" name="Google Shape;1946;p47"/>
            <p:cNvSpPr/>
            <p:nvPr/>
          </p:nvSpPr>
          <p:spPr>
            <a:xfrm>
              <a:off x="7191300" y="3612450"/>
              <a:ext cx="58000" cy="57550"/>
            </a:xfrm>
            <a:custGeom>
              <a:avLst/>
              <a:gdLst/>
              <a:ahLst/>
              <a:cxnLst/>
              <a:rect l="l" t="t" r="r" b="b"/>
              <a:pathLst>
                <a:path w="2320" h="2302" extrusionOk="0">
                  <a:moveTo>
                    <a:pt x="1161" y="0"/>
                  </a:moveTo>
                  <a:cubicBezTo>
                    <a:pt x="952" y="0"/>
                    <a:pt x="784" y="169"/>
                    <a:pt x="784" y="378"/>
                  </a:cubicBezTo>
                  <a:lnTo>
                    <a:pt x="784" y="773"/>
                  </a:lnTo>
                  <a:lnTo>
                    <a:pt x="388" y="773"/>
                  </a:lnTo>
                  <a:cubicBezTo>
                    <a:pt x="385" y="773"/>
                    <a:pt x="382" y="773"/>
                    <a:pt x="379" y="773"/>
                  </a:cubicBezTo>
                  <a:cubicBezTo>
                    <a:pt x="171" y="773"/>
                    <a:pt x="1" y="942"/>
                    <a:pt x="1" y="1151"/>
                  </a:cubicBezTo>
                  <a:cubicBezTo>
                    <a:pt x="1" y="1360"/>
                    <a:pt x="171" y="1528"/>
                    <a:pt x="379" y="1528"/>
                  </a:cubicBezTo>
                  <a:cubicBezTo>
                    <a:pt x="382" y="1528"/>
                    <a:pt x="385" y="1528"/>
                    <a:pt x="388" y="1528"/>
                  </a:cubicBezTo>
                  <a:lnTo>
                    <a:pt x="782" y="1528"/>
                  </a:lnTo>
                  <a:lnTo>
                    <a:pt x="782" y="1924"/>
                  </a:lnTo>
                  <a:cubicBezTo>
                    <a:pt x="782" y="2132"/>
                    <a:pt x="951" y="2301"/>
                    <a:pt x="1159" y="2301"/>
                  </a:cubicBezTo>
                  <a:cubicBezTo>
                    <a:pt x="1368" y="2301"/>
                    <a:pt x="1537" y="2132"/>
                    <a:pt x="1537" y="1924"/>
                  </a:cubicBezTo>
                  <a:lnTo>
                    <a:pt x="1537" y="1528"/>
                  </a:lnTo>
                  <a:lnTo>
                    <a:pt x="1932" y="1528"/>
                  </a:lnTo>
                  <a:cubicBezTo>
                    <a:pt x="1935" y="1528"/>
                    <a:pt x="1938" y="1528"/>
                    <a:pt x="1941" y="1528"/>
                  </a:cubicBezTo>
                  <a:cubicBezTo>
                    <a:pt x="2149" y="1528"/>
                    <a:pt x="2320" y="1360"/>
                    <a:pt x="2320" y="1151"/>
                  </a:cubicBezTo>
                  <a:cubicBezTo>
                    <a:pt x="2320" y="942"/>
                    <a:pt x="2149" y="773"/>
                    <a:pt x="1941" y="773"/>
                  </a:cubicBezTo>
                  <a:cubicBezTo>
                    <a:pt x="1938" y="773"/>
                    <a:pt x="1935" y="773"/>
                    <a:pt x="1932" y="773"/>
                  </a:cubicBezTo>
                  <a:lnTo>
                    <a:pt x="1538" y="773"/>
                  </a:lnTo>
                  <a:lnTo>
                    <a:pt x="1538" y="378"/>
                  </a:lnTo>
                  <a:cubicBezTo>
                    <a:pt x="1538" y="169"/>
                    <a:pt x="1370" y="0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>
              <a:off x="6897626" y="3587998"/>
              <a:ext cx="482976" cy="354200"/>
            </a:xfrm>
            <a:custGeom>
              <a:avLst/>
              <a:gdLst/>
              <a:ahLst/>
              <a:cxnLst/>
              <a:rect l="l" t="t" r="r" b="b"/>
              <a:pathLst>
                <a:path w="19319" h="14168" extrusionOk="0">
                  <a:moveTo>
                    <a:pt x="12904" y="762"/>
                  </a:moveTo>
                  <a:cubicBezTo>
                    <a:pt x="13858" y="762"/>
                    <a:pt x="14812" y="1054"/>
                    <a:pt x="15616" y="1637"/>
                  </a:cubicBezTo>
                  <a:lnTo>
                    <a:pt x="15128" y="3503"/>
                  </a:lnTo>
                  <a:lnTo>
                    <a:pt x="10680" y="3503"/>
                  </a:lnTo>
                  <a:lnTo>
                    <a:pt x="10193" y="1637"/>
                  </a:lnTo>
                  <a:cubicBezTo>
                    <a:pt x="10996" y="1054"/>
                    <a:pt x="11950" y="762"/>
                    <a:pt x="12904" y="762"/>
                  </a:cubicBezTo>
                  <a:close/>
                  <a:moveTo>
                    <a:pt x="6179" y="6585"/>
                  </a:moveTo>
                  <a:lnTo>
                    <a:pt x="6179" y="7454"/>
                  </a:lnTo>
                  <a:lnTo>
                    <a:pt x="3028" y="7454"/>
                  </a:lnTo>
                  <a:lnTo>
                    <a:pt x="3028" y="6585"/>
                  </a:lnTo>
                  <a:close/>
                  <a:moveTo>
                    <a:pt x="15037" y="4257"/>
                  </a:moveTo>
                  <a:lnTo>
                    <a:pt x="15037" y="5193"/>
                  </a:lnTo>
                  <a:cubicBezTo>
                    <a:pt x="15037" y="6431"/>
                    <a:pt x="14125" y="7490"/>
                    <a:pt x="12905" y="7679"/>
                  </a:cubicBezTo>
                  <a:cubicBezTo>
                    <a:pt x="11685" y="7490"/>
                    <a:pt x="10773" y="6431"/>
                    <a:pt x="10773" y="5193"/>
                  </a:cubicBezTo>
                  <a:lnTo>
                    <a:pt x="10773" y="4257"/>
                  </a:lnTo>
                  <a:close/>
                  <a:moveTo>
                    <a:pt x="13757" y="8218"/>
                  </a:moveTo>
                  <a:lnTo>
                    <a:pt x="13757" y="8703"/>
                  </a:lnTo>
                  <a:lnTo>
                    <a:pt x="12905" y="11984"/>
                  </a:lnTo>
                  <a:lnTo>
                    <a:pt x="12052" y="8703"/>
                  </a:lnTo>
                  <a:lnTo>
                    <a:pt x="12052" y="8218"/>
                  </a:lnTo>
                  <a:cubicBezTo>
                    <a:pt x="12309" y="8324"/>
                    <a:pt x="12579" y="8397"/>
                    <a:pt x="12853" y="8433"/>
                  </a:cubicBezTo>
                  <a:cubicBezTo>
                    <a:pt x="12870" y="8436"/>
                    <a:pt x="12887" y="8437"/>
                    <a:pt x="12904" y="8437"/>
                  </a:cubicBezTo>
                  <a:cubicBezTo>
                    <a:pt x="12921" y="8437"/>
                    <a:pt x="12938" y="8436"/>
                    <a:pt x="12954" y="8433"/>
                  </a:cubicBezTo>
                  <a:cubicBezTo>
                    <a:pt x="13229" y="8397"/>
                    <a:pt x="13499" y="8324"/>
                    <a:pt x="13757" y="8218"/>
                  </a:cubicBezTo>
                  <a:close/>
                  <a:moveTo>
                    <a:pt x="11367" y="9067"/>
                  </a:moveTo>
                  <a:lnTo>
                    <a:pt x="12496" y="13412"/>
                  </a:lnTo>
                  <a:lnTo>
                    <a:pt x="7244" y="13412"/>
                  </a:lnTo>
                  <a:lnTo>
                    <a:pt x="7244" y="11578"/>
                  </a:lnTo>
                  <a:cubicBezTo>
                    <a:pt x="7244" y="10724"/>
                    <a:pt x="7823" y="9978"/>
                    <a:pt x="8651" y="9766"/>
                  </a:cubicBezTo>
                  <a:lnTo>
                    <a:pt x="11367" y="9067"/>
                  </a:lnTo>
                  <a:close/>
                  <a:moveTo>
                    <a:pt x="14442" y="9067"/>
                  </a:moveTo>
                  <a:lnTo>
                    <a:pt x="17159" y="9766"/>
                  </a:lnTo>
                  <a:cubicBezTo>
                    <a:pt x="17986" y="9978"/>
                    <a:pt x="18566" y="10724"/>
                    <a:pt x="18566" y="11578"/>
                  </a:cubicBezTo>
                  <a:lnTo>
                    <a:pt x="18564" y="13412"/>
                  </a:lnTo>
                  <a:lnTo>
                    <a:pt x="13314" y="13412"/>
                  </a:lnTo>
                  <a:lnTo>
                    <a:pt x="14442" y="9067"/>
                  </a:lnTo>
                  <a:close/>
                  <a:moveTo>
                    <a:pt x="12904" y="0"/>
                  </a:moveTo>
                  <a:cubicBezTo>
                    <a:pt x="11708" y="0"/>
                    <a:pt x="10511" y="399"/>
                    <a:pt x="9526" y="1197"/>
                  </a:cubicBezTo>
                  <a:cubicBezTo>
                    <a:pt x="9412" y="1289"/>
                    <a:pt x="9361" y="1442"/>
                    <a:pt x="9399" y="1584"/>
                  </a:cubicBezTo>
                  <a:lnTo>
                    <a:pt x="10023" y="3976"/>
                  </a:lnTo>
                  <a:cubicBezTo>
                    <a:pt x="10023" y="3979"/>
                    <a:pt x="10025" y="3981"/>
                    <a:pt x="10026" y="3984"/>
                  </a:cubicBezTo>
                  <a:cubicBezTo>
                    <a:pt x="10020" y="4011"/>
                    <a:pt x="10016" y="4037"/>
                    <a:pt x="10016" y="4065"/>
                  </a:cubicBezTo>
                  <a:lnTo>
                    <a:pt x="10016" y="5193"/>
                  </a:lnTo>
                  <a:cubicBezTo>
                    <a:pt x="10018" y="6207"/>
                    <a:pt x="10491" y="7164"/>
                    <a:pt x="11297" y="7783"/>
                  </a:cubicBezTo>
                  <a:lnTo>
                    <a:pt x="11297" y="8306"/>
                  </a:lnTo>
                  <a:lnTo>
                    <a:pt x="8462" y="9034"/>
                  </a:lnTo>
                  <a:cubicBezTo>
                    <a:pt x="7300" y="9332"/>
                    <a:pt x="6489" y="10380"/>
                    <a:pt x="6489" y="11580"/>
                  </a:cubicBezTo>
                  <a:lnTo>
                    <a:pt x="6489" y="13412"/>
                  </a:lnTo>
                  <a:lnTo>
                    <a:pt x="755" y="13412"/>
                  </a:lnTo>
                  <a:lnTo>
                    <a:pt x="755" y="9978"/>
                  </a:lnTo>
                  <a:lnTo>
                    <a:pt x="2273" y="9978"/>
                  </a:lnTo>
                  <a:lnTo>
                    <a:pt x="2273" y="10241"/>
                  </a:lnTo>
                  <a:cubicBezTo>
                    <a:pt x="2273" y="10450"/>
                    <a:pt x="2442" y="10618"/>
                    <a:pt x="2650" y="10618"/>
                  </a:cubicBezTo>
                  <a:cubicBezTo>
                    <a:pt x="2859" y="10618"/>
                    <a:pt x="3028" y="10450"/>
                    <a:pt x="3028" y="10241"/>
                  </a:cubicBezTo>
                  <a:lnTo>
                    <a:pt x="3028" y="9978"/>
                  </a:lnTo>
                  <a:lnTo>
                    <a:pt x="5421" y="9978"/>
                  </a:lnTo>
                  <a:cubicBezTo>
                    <a:pt x="5424" y="9978"/>
                    <a:pt x="5427" y="9978"/>
                    <a:pt x="5430" y="9978"/>
                  </a:cubicBezTo>
                  <a:cubicBezTo>
                    <a:pt x="5637" y="9978"/>
                    <a:pt x="5807" y="9809"/>
                    <a:pt x="5807" y="9600"/>
                  </a:cubicBezTo>
                  <a:cubicBezTo>
                    <a:pt x="5807" y="9392"/>
                    <a:pt x="5637" y="9223"/>
                    <a:pt x="5430" y="9223"/>
                  </a:cubicBezTo>
                  <a:cubicBezTo>
                    <a:pt x="5427" y="9223"/>
                    <a:pt x="5424" y="9223"/>
                    <a:pt x="5421" y="9223"/>
                  </a:cubicBezTo>
                  <a:lnTo>
                    <a:pt x="3010" y="9223"/>
                  </a:lnTo>
                  <a:cubicBezTo>
                    <a:pt x="2954" y="9047"/>
                    <a:pt x="2802" y="8959"/>
                    <a:pt x="2650" y="8959"/>
                  </a:cubicBezTo>
                  <a:cubicBezTo>
                    <a:pt x="2497" y="8959"/>
                    <a:pt x="2345" y="9047"/>
                    <a:pt x="2290" y="9223"/>
                  </a:cubicBezTo>
                  <a:lnTo>
                    <a:pt x="755" y="9223"/>
                  </a:lnTo>
                  <a:lnTo>
                    <a:pt x="755" y="8516"/>
                  </a:lnTo>
                  <a:cubicBezTo>
                    <a:pt x="755" y="8344"/>
                    <a:pt x="893" y="8205"/>
                    <a:pt x="1065" y="8205"/>
                  </a:cubicBezTo>
                  <a:lnTo>
                    <a:pt x="8141" y="8205"/>
                  </a:lnTo>
                  <a:cubicBezTo>
                    <a:pt x="8144" y="8205"/>
                    <a:pt x="8147" y="8205"/>
                    <a:pt x="8150" y="8205"/>
                  </a:cubicBezTo>
                  <a:cubicBezTo>
                    <a:pt x="8358" y="8205"/>
                    <a:pt x="8527" y="8036"/>
                    <a:pt x="8527" y="7828"/>
                  </a:cubicBezTo>
                  <a:cubicBezTo>
                    <a:pt x="8527" y="7619"/>
                    <a:pt x="8358" y="7452"/>
                    <a:pt x="8150" y="7452"/>
                  </a:cubicBezTo>
                  <a:cubicBezTo>
                    <a:pt x="8147" y="7452"/>
                    <a:pt x="8144" y="7452"/>
                    <a:pt x="8141" y="7452"/>
                  </a:cubicBezTo>
                  <a:lnTo>
                    <a:pt x="6933" y="7452"/>
                  </a:lnTo>
                  <a:lnTo>
                    <a:pt x="6933" y="6512"/>
                  </a:lnTo>
                  <a:cubicBezTo>
                    <a:pt x="6933" y="6134"/>
                    <a:pt x="6626" y="5828"/>
                    <a:pt x="6251" y="5828"/>
                  </a:cubicBezTo>
                  <a:lnTo>
                    <a:pt x="2953" y="5828"/>
                  </a:lnTo>
                  <a:cubicBezTo>
                    <a:pt x="2578" y="5828"/>
                    <a:pt x="2271" y="6134"/>
                    <a:pt x="2271" y="6512"/>
                  </a:cubicBezTo>
                  <a:lnTo>
                    <a:pt x="2271" y="7454"/>
                  </a:lnTo>
                  <a:lnTo>
                    <a:pt x="1065" y="7454"/>
                  </a:lnTo>
                  <a:cubicBezTo>
                    <a:pt x="477" y="7454"/>
                    <a:pt x="0" y="7930"/>
                    <a:pt x="0" y="8518"/>
                  </a:cubicBezTo>
                  <a:lnTo>
                    <a:pt x="0" y="13445"/>
                  </a:lnTo>
                  <a:cubicBezTo>
                    <a:pt x="0" y="13844"/>
                    <a:pt x="323" y="14167"/>
                    <a:pt x="720" y="14167"/>
                  </a:cubicBezTo>
                  <a:lnTo>
                    <a:pt x="18941" y="14167"/>
                  </a:lnTo>
                  <a:cubicBezTo>
                    <a:pt x="19150" y="14167"/>
                    <a:pt x="19319" y="13998"/>
                    <a:pt x="19319" y="13790"/>
                  </a:cubicBezTo>
                  <a:lnTo>
                    <a:pt x="19319" y="11578"/>
                  </a:lnTo>
                  <a:cubicBezTo>
                    <a:pt x="19319" y="10380"/>
                    <a:pt x="18508" y="9332"/>
                    <a:pt x="17346" y="9034"/>
                  </a:cubicBezTo>
                  <a:lnTo>
                    <a:pt x="14510" y="8306"/>
                  </a:lnTo>
                  <a:lnTo>
                    <a:pt x="14510" y="7783"/>
                  </a:lnTo>
                  <a:cubicBezTo>
                    <a:pt x="15316" y="7164"/>
                    <a:pt x="15788" y="6207"/>
                    <a:pt x="15791" y="5193"/>
                  </a:cubicBezTo>
                  <a:lnTo>
                    <a:pt x="15791" y="4065"/>
                  </a:lnTo>
                  <a:cubicBezTo>
                    <a:pt x="15790" y="4037"/>
                    <a:pt x="15788" y="4011"/>
                    <a:pt x="15781" y="3984"/>
                  </a:cubicBezTo>
                  <a:cubicBezTo>
                    <a:pt x="15781" y="3981"/>
                    <a:pt x="15783" y="3979"/>
                    <a:pt x="15785" y="3976"/>
                  </a:cubicBezTo>
                  <a:lnTo>
                    <a:pt x="16409" y="1584"/>
                  </a:lnTo>
                  <a:cubicBezTo>
                    <a:pt x="16445" y="1442"/>
                    <a:pt x="16396" y="1289"/>
                    <a:pt x="16281" y="1197"/>
                  </a:cubicBezTo>
                  <a:cubicBezTo>
                    <a:pt x="15296" y="399"/>
                    <a:pt x="14100" y="0"/>
                    <a:pt x="12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47"/>
            <p:cNvSpPr/>
            <p:nvPr/>
          </p:nvSpPr>
          <p:spPr>
            <a:xfrm>
              <a:off x="6897200" y="3496950"/>
              <a:ext cx="216875" cy="128425"/>
            </a:xfrm>
            <a:custGeom>
              <a:avLst/>
              <a:gdLst/>
              <a:ahLst/>
              <a:cxnLst/>
              <a:rect l="l" t="t" r="r" b="b"/>
              <a:pathLst>
                <a:path w="8675" h="5137" extrusionOk="0">
                  <a:moveTo>
                    <a:pt x="2871" y="754"/>
                  </a:moveTo>
                  <a:lnTo>
                    <a:pt x="2871" y="1282"/>
                  </a:lnTo>
                  <a:lnTo>
                    <a:pt x="1517" y="1282"/>
                  </a:lnTo>
                  <a:lnTo>
                    <a:pt x="1517" y="754"/>
                  </a:lnTo>
                  <a:close/>
                  <a:moveTo>
                    <a:pt x="5837" y="754"/>
                  </a:moveTo>
                  <a:lnTo>
                    <a:pt x="5837" y="1282"/>
                  </a:lnTo>
                  <a:lnTo>
                    <a:pt x="4483" y="1282"/>
                  </a:lnTo>
                  <a:lnTo>
                    <a:pt x="4483" y="754"/>
                  </a:lnTo>
                  <a:close/>
                  <a:moveTo>
                    <a:pt x="2717" y="2038"/>
                  </a:moveTo>
                  <a:lnTo>
                    <a:pt x="2717" y="2171"/>
                  </a:lnTo>
                  <a:cubicBezTo>
                    <a:pt x="2715" y="2296"/>
                    <a:pt x="2778" y="2414"/>
                    <a:pt x="2884" y="2483"/>
                  </a:cubicBezTo>
                  <a:lnTo>
                    <a:pt x="3176" y="2679"/>
                  </a:lnTo>
                  <a:cubicBezTo>
                    <a:pt x="3252" y="2732"/>
                    <a:pt x="3300" y="2818"/>
                    <a:pt x="3300" y="2912"/>
                  </a:cubicBezTo>
                  <a:lnTo>
                    <a:pt x="3300" y="4380"/>
                  </a:lnTo>
                  <a:lnTo>
                    <a:pt x="1087" y="4380"/>
                  </a:lnTo>
                  <a:lnTo>
                    <a:pt x="1087" y="2912"/>
                  </a:lnTo>
                  <a:cubicBezTo>
                    <a:pt x="1087" y="2818"/>
                    <a:pt x="1133" y="2730"/>
                    <a:pt x="1211" y="2679"/>
                  </a:cubicBezTo>
                  <a:lnTo>
                    <a:pt x="1502" y="2483"/>
                  </a:lnTo>
                  <a:cubicBezTo>
                    <a:pt x="1606" y="2414"/>
                    <a:pt x="1669" y="2296"/>
                    <a:pt x="1669" y="2171"/>
                  </a:cubicBezTo>
                  <a:lnTo>
                    <a:pt x="1669" y="2038"/>
                  </a:lnTo>
                  <a:close/>
                  <a:moveTo>
                    <a:pt x="5685" y="2038"/>
                  </a:moveTo>
                  <a:lnTo>
                    <a:pt x="5685" y="2171"/>
                  </a:lnTo>
                  <a:cubicBezTo>
                    <a:pt x="5683" y="2296"/>
                    <a:pt x="5746" y="2414"/>
                    <a:pt x="5852" y="2483"/>
                  </a:cubicBezTo>
                  <a:lnTo>
                    <a:pt x="6142" y="2679"/>
                  </a:lnTo>
                  <a:cubicBezTo>
                    <a:pt x="6220" y="2730"/>
                    <a:pt x="6266" y="2818"/>
                    <a:pt x="6266" y="2912"/>
                  </a:cubicBezTo>
                  <a:lnTo>
                    <a:pt x="6266" y="4380"/>
                  </a:lnTo>
                  <a:lnTo>
                    <a:pt x="4055" y="4380"/>
                  </a:lnTo>
                  <a:lnTo>
                    <a:pt x="4055" y="2912"/>
                  </a:lnTo>
                  <a:cubicBezTo>
                    <a:pt x="4055" y="2818"/>
                    <a:pt x="4101" y="2730"/>
                    <a:pt x="4179" y="2679"/>
                  </a:cubicBezTo>
                  <a:lnTo>
                    <a:pt x="4470" y="2483"/>
                  </a:lnTo>
                  <a:cubicBezTo>
                    <a:pt x="4574" y="2414"/>
                    <a:pt x="4637" y="2296"/>
                    <a:pt x="4637" y="2171"/>
                  </a:cubicBezTo>
                  <a:lnTo>
                    <a:pt x="4637" y="2038"/>
                  </a:lnTo>
                  <a:close/>
                  <a:moveTo>
                    <a:pt x="1290" y="1"/>
                  </a:moveTo>
                  <a:cubicBezTo>
                    <a:pt x="997" y="1"/>
                    <a:pt x="761" y="239"/>
                    <a:pt x="761" y="532"/>
                  </a:cubicBezTo>
                  <a:lnTo>
                    <a:pt x="761" y="1508"/>
                  </a:lnTo>
                  <a:cubicBezTo>
                    <a:pt x="761" y="1648"/>
                    <a:pt x="815" y="1782"/>
                    <a:pt x="913" y="1881"/>
                  </a:cubicBezTo>
                  <a:lnTo>
                    <a:pt x="913" y="1970"/>
                  </a:lnTo>
                  <a:lnTo>
                    <a:pt x="789" y="2053"/>
                  </a:lnTo>
                  <a:cubicBezTo>
                    <a:pt x="502" y="2243"/>
                    <a:pt x="330" y="2566"/>
                    <a:pt x="332" y="2912"/>
                  </a:cubicBezTo>
                  <a:lnTo>
                    <a:pt x="332" y="4387"/>
                  </a:lnTo>
                  <a:cubicBezTo>
                    <a:pt x="138" y="4418"/>
                    <a:pt x="1" y="4594"/>
                    <a:pt x="17" y="4789"/>
                  </a:cubicBezTo>
                  <a:cubicBezTo>
                    <a:pt x="34" y="4986"/>
                    <a:pt x="196" y="5135"/>
                    <a:pt x="393" y="5137"/>
                  </a:cubicBezTo>
                  <a:lnTo>
                    <a:pt x="8307" y="5137"/>
                  </a:lnTo>
                  <a:cubicBezTo>
                    <a:pt x="8510" y="5132"/>
                    <a:pt x="8674" y="4963"/>
                    <a:pt x="8674" y="4759"/>
                  </a:cubicBezTo>
                  <a:cubicBezTo>
                    <a:pt x="8674" y="4554"/>
                    <a:pt x="8510" y="4387"/>
                    <a:pt x="8307" y="4382"/>
                  </a:cubicBezTo>
                  <a:lnTo>
                    <a:pt x="8307" y="4380"/>
                  </a:lnTo>
                  <a:lnTo>
                    <a:pt x="7021" y="4380"/>
                  </a:lnTo>
                  <a:lnTo>
                    <a:pt x="7021" y="2912"/>
                  </a:lnTo>
                  <a:cubicBezTo>
                    <a:pt x="7021" y="2566"/>
                    <a:pt x="6849" y="2243"/>
                    <a:pt x="6562" y="2053"/>
                  </a:cubicBezTo>
                  <a:lnTo>
                    <a:pt x="6438" y="1970"/>
                  </a:lnTo>
                  <a:lnTo>
                    <a:pt x="6438" y="1881"/>
                  </a:lnTo>
                  <a:cubicBezTo>
                    <a:pt x="6536" y="1782"/>
                    <a:pt x="6590" y="1648"/>
                    <a:pt x="6590" y="1508"/>
                  </a:cubicBezTo>
                  <a:lnTo>
                    <a:pt x="6590" y="532"/>
                  </a:lnTo>
                  <a:cubicBezTo>
                    <a:pt x="6590" y="239"/>
                    <a:pt x="6352" y="1"/>
                    <a:pt x="6061" y="1"/>
                  </a:cubicBezTo>
                  <a:lnTo>
                    <a:pt x="4258" y="1"/>
                  </a:lnTo>
                  <a:cubicBezTo>
                    <a:pt x="3965" y="1"/>
                    <a:pt x="3727" y="239"/>
                    <a:pt x="3727" y="532"/>
                  </a:cubicBezTo>
                  <a:lnTo>
                    <a:pt x="3727" y="1508"/>
                  </a:lnTo>
                  <a:cubicBezTo>
                    <a:pt x="3727" y="1648"/>
                    <a:pt x="3783" y="1782"/>
                    <a:pt x="3881" y="1881"/>
                  </a:cubicBezTo>
                  <a:lnTo>
                    <a:pt x="3881" y="1970"/>
                  </a:lnTo>
                  <a:lnTo>
                    <a:pt x="3757" y="2053"/>
                  </a:lnTo>
                  <a:cubicBezTo>
                    <a:pt x="3728" y="2071"/>
                    <a:pt x="3702" y="2091"/>
                    <a:pt x="3676" y="2113"/>
                  </a:cubicBezTo>
                  <a:cubicBezTo>
                    <a:pt x="3649" y="2091"/>
                    <a:pt x="3623" y="2071"/>
                    <a:pt x="3594" y="2053"/>
                  </a:cubicBezTo>
                  <a:lnTo>
                    <a:pt x="3470" y="1970"/>
                  </a:lnTo>
                  <a:lnTo>
                    <a:pt x="3470" y="1881"/>
                  </a:lnTo>
                  <a:cubicBezTo>
                    <a:pt x="3568" y="1782"/>
                    <a:pt x="3624" y="1648"/>
                    <a:pt x="3624" y="1508"/>
                  </a:cubicBezTo>
                  <a:lnTo>
                    <a:pt x="3624" y="532"/>
                  </a:lnTo>
                  <a:cubicBezTo>
                    <a:pt x="3623" y="239"/>
                    <a:pt x="3386" y="1"/>
                    <a:pt x="3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7"/>
            <p:cNvSpPr/>
            <p:nvPr/>
          </p:nvSpPr>
          <p:spPr>
            <a:xfrm>
              <a:off x="7127750" y="3459200"/>
              <a:ext cx="253425" cy="94350"/>
            </a:xfrm>
            <a:custGeom>
              <a:avLst/>
              <a:gdLst/>
              <a:ahLst/>
              <a:cxnLst/>
              <a:rect l="l" t="t" r="r" b="b"/>
              <a:pathLst>
                <a:path w="10137" h="3774" extrusionOk="0">
                  <a:moveTo>
                    <a:pt x="4981" y="756"/>
                  </a:moveTo>
                  <a:lnTo>
                    <a:pt x="4981" y="3018"/>
                  </a:lnTo>
                  <a:lnTo>
                    <a:pt x="1698" y="3018"/>
                  </a:lnTo>
                  <a:lnTo>
                    <a:pt x="1698" y="756"/>
                  </a:lnTo>
                  <a:close/>
                  <a:moveTo>
                    <a:pt x="9069" y="756"/>
                  </a:moveTo>
                  <a:lnTo>
                    <a:pt x="9069" y="3018"/>
                  </a:lnTo>
                  <a:lnTo>
                    <a:pt x="6805" y="3018"/>
                  </a:lnTo>
                  <a:lnTo>
                    <a:pt x="6805" y="756"/>
                  </a:lnTo>
                  <a:close/>
                  <a:moveTo>
                    <a:pt x="1698" y="1"/>
                  </a:moveTo>
                  <a:cubicBezTo>
                    <a:pt x="1281" y="1"/>
                    <a:pt x="944" y="339"/>
                    <a:pt x="944" y="756"/>
                  </a:cubicBezTo>
                  <a:lnTo>
                    <a:pt x="944" y="3018"/>
                  </a:lnTo>
                  <a:lnTo>
                    <a:pt x="378" y="3018"/>
                  </a:lnTo>
                  <a:cubicBezTo>
                    <a:pt x="169" y="3018"/>
                    <a:pt x="0" y="3187"/>
                    <a:pt x="0" y="3396"/>
                  </a:cubicBezTo>
                  <a:cubicBezTo>
                    <a:pt x="0" y="3604"/>
                    <a:pt x="169" y="3773"/>
                    <a:pt x="378" y="3773"/>
                  </a:cubicBezTo>
                  <a:lnTo>
                    <a:pt x="9736" y="3773"/>
                  </a:lnTo>
                  <a:cubicBezTo>
                    <a:pt x="9737" y="3773"/>
                    <a:pt x="9738" y="3773"/>
                    <a:pt x="9740" y="3773"/>
                  </a:cubicBezTo>
                  <a:cubicBezTo>
                    <a:pt x="9930" y="3773"/>
                    <a:pt x="10092" y="3630"/>
                    <a:pt x="10114" y="3441"/>
                  </a:cubicBezTo>
                  <a:cubicBezTo>
                    <a:pt x="10137" y="3249"/>
                    <a:pt x="10011" y="3071"/>
                    <a:pt x="9824" y="3028"/>
                  </a:cubicBezTo>
                  <a:lnTo>
                    <a:pt x="9824" y="3018"/>
                  </a:lnTo>
                  <a:lnTo>
                    <a:pt x="9824" y="756"/>
                  </a:lnTo>
                  <a:cubicBezTo>
                    <a:pt x="9822" y="339"/>
                    <a:pt x="9485" y="1"/>
                    <a:pt x="9069" y="1"/>
                  </a:cubicBezTo>
                  <a:lnTo>
                    <a:pt x="6805" y="1"/>
                  </a:lnTo>
                  <a:cubicBezTo>
                    <a:pt x="6388" y="1"/>
                    <a:pt x="6050" y="339"/>
                    <a:pt x="6050" y="756"/>
                  </a:cubicBezTo>
                  <a:lnTo>
                    <a:pt x="6050" y="3018"/>
                  </a:lnTo>
                  <a:lnTo>
                    <a:pt x="5734" y="3018"/>
                  </a:lnTo>
                  <a:lnTo>
                    <a:pt x="5734" y="756"/>
                  </a:lnTo>
                  <a:cubicBezTo>
                    <a:pt x="5734" y="339"/>
                    <a:pt x="5396" y="1"/>
                    <a:pt x="4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>
              <a:off x="7185225" y="3484050"/>
              <a:ext cx="19925" cy="18900"/>
            </a:xfrm>
            <a:custGeom>
              <a:avLst/>
              <a:gdLst/>
              <a:ahLst/>
              <a:cxnLst/>
              <a:rect l="l" t="t" r="r" b="b"/>
              <a:pathLst>
                <a:path w="797" h="756" extrusionOk="0">
                  <a:moveTo>
                    <a:pt x="417" y="0"/>
                  </a:moveTo>
                  <a:cubicBezTo>
                    <a:pt x="344" y="0"/>
                    <a:pt x="271" y="21"/>
                    <a:pt x="207" y="65"/>
                  </a:cubicBezTo>
                  <a:cubicBezTo>
                    <a:pt x="58" y="166"/>
                    <a:pt x="0" y="358"/>
                    <a:pt x="70" y="523"/>
                  </a:cubicBezTo>
                  <a:cubicBezTo>
                    <a:pt x="130" y="667"/>
                    <a:pt x="269" y="756"/>
                    <a:pt x="419" y="756"/>
                  </a:cubicBezTo>
                  <a:cubicBezTo>
                    <a:pt x="444" y="756"/>
                    <a:pt x="469" y="753"/>
                    <a:pt x="494" y="748"/>
                  </a:cubicBezTo>
                  <a:cubicBezTo>
                    <a:pt x="671" y="712"/>
                    <a:pt x="797" y="556"/>
                    <a:pt x="797" y="376"/>
                  </a:cubicBezTo>
                  <a:cubicBezTo>
                    <a:pt x="795" y="277"/>
                    <a:pt x="755" y="181"/>
                    <a:pt x="686" y="109"/>
                  </a:cubicBezTo>
                  <a:lnTo>
                    <a:pt x="684" y="111"/>
                  </a:lnTo>
                  <a:cubicBezTo>
                    <a:pt x="611" y="38"/>
                    <a:pt x="514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>
              <a:off x="7216375" y="3484050"/>
              <a:ext cx="19900" cy="18850"/>
            </a:xfrm>
            <a:custGeom>
              <a:avLst/>
              <a:gdLst/>
              <a:ahLst/>
              <a:cxnLst/>
              <a:rect l="l" t="t" r="r" b="b"/>
              <a:pathLst>
                <a:path w="796" h="754" extrusionOk="0">
                  <a:moveTo>
                    <a:pt x="417" y="0"/>
                  </a:moveTo>
                  <a:cubicBezTo>
                    <a:pt x="345" y="0"/>
                    <a:pt x="273" y="21"/>
                    <a:pt x="209" y="63"/>
                  </a:cubicBezTo>
                  <a:cubicBezTo>
                    <a:pt x="59" y="164"/>
                    <a:pt x="1" y="356"/>
                    <a:pt x="70" y="522"/>
                  </a:cubicBezTo>
                  <a:cubicBezTo>
                    <a:pt x="130" y="664"/>
                    <a:pt x="269" y="754"/>
                    <a:pt x="419" y="754"/>
                  </a:cubicBezTo>
                  <a:cubicBezTo>
                    <a:pt x="443" y="754"/>
                    <a:pt x="468" y="751"/>
                    <a:pt x="492" y="747"/>
                  </a:cubicBezTo>
                  <a:cubicBezTo>
                    <a:pt x="668" y="712"/>
                    <a:pt x="795" y="556"/>
                    <a:pt x="795" y="378"/>
                  </a:cubicBezTo>
                  <a:cubicBezTo>
                    <a:pt x="795" y="277"/>
                    <a:pt x="756" y="181"/>
                    <a:pt x="684" y="111"/>
                  </a:cubicBezTo>
                  <a:cubicBezTo>
                    <a:pt x="611" y="38"/>
                    <a:pt x="514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7"/>
            <p:cNvSpPr/>
            <p:nvPr/>
          </p:nvSpPr>
          <p:spPr>
            <a:xfrm>
              <a:off x="7185225" y="3507300"/>
              <a:ext cx="19875" cy="18900"/>
            </a:xfrm>
            <a:custGeom>
              <a:avLst/>
              <a:gdLst/>
              <a:ahLst/>
              <a:cxnLst/>
              <a:rect l="l" t="t" r="r" b="b"/>
              <a:pathLst>
                <a:path w="795" h="756" extrusionOk="0">
                  <a:moveTo>
                    <a:pt x="416" y="0"/>
                  </a:moveTo>
                  <a:cubicBezTo>
                    <a:pt x="344" y="0"/>
                    <a:pt x="271" y="21"/>
                    <a:pt x="207" y="63"/>
                  </a:cubicBezTo>
                  <a:cubicBezTo>
                    <a:pt x="58" y="164"/>
                    <a:pt x="0" y="356"/>
                    <a:pt x="68" y="522"/>
                  </a:cubicBezTo>
                  <a:cubicBezTo>
                    <a:pt x="128" y="666"/>
                    <a:pt x="268" y="756"/>
                    <a:pt x="417" y="756"/>
                  </a:cubicBezTo>
                  <a:cubicBezTo>
                    <a:pt x="442" y="756"/>
                    <a:pt x="466" y="753"/>
                    <a:pt x="490" y="749"/>
                  </a:cubicBezTo>
                  <a:cubicBezTo>
                    <a:pt x="667" y="714"/>
                    <a:pt x="795" y="558"/>
                    <a:pt x="795" y="378"/>
                  </a:cubicBezTo>
                  <a:cubicBezTo>
                    <a:pt x="795" y="278"/>
                    <a:pt x="755" y="182"/>
                    <a:pt x="684" y="111"/>
                  </a:cubicBezTo>
                  <a:cubicBezTo>
                    <a:pt x="611" y="38"/>
                    <a:pt x="514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7"/>
            <p:cNvSpPr/>
            <p:nvPr/>
          </p:nvSpPr>
          <p:spPr>
            <a:xfrm>
              <a:off x="7216375" y="3507300"/>
              <a:ext cx="19900" cy="18875"/>
            </a:xfrm>
            <a:custGeom>
              <a:avLst/>
              <a:gdLst/>
              <a:ahLst/>
              <a:cxnLst/>
              <a:rect l="l" t="t" r="r" b="b"/>
              <a:pathLst>
                <a:path w="796" h="755" extrusionOk="0">
                  <a:moveTo>
                    <a:pt x="418" y="1"/>
                  </a:moveTo>
                  <a:cubicBezTo>
                    <a:pt x="346" y="1"/>
                    <a:pt x="273" y="22"/>
                    <a:pt x="209" y="65"/>
                  </a:cubicBezTo>
                  <a:cubicBezTo>
                    <a:pt x="59" y="164"/>
                    <a:pt x="1" y="356"/>
                    <a:pt x="70" y="522"/>
                  </a:cubicBezTo>
                  <a:cubicBezTo>
                    <a:pt x="130" y="665"/>
                    <a:pt x="267" y="755"/>
                    <a:pt x="416" y="755"/>
                  </a:cubicBezTo>
                  <a:cubicBezTo>
                    <a:pt x="441" y="755"/>
                    <a:pt x="467" y="752"/>
                    <a:pt x="492" y="747"/>
                  </a:cubicBezTo>
                  <a:cubicBezTo>
                    <a:pt x="668" y="712"/>
                    <a:pt x="795" y="558"/>
                    <a:pt x="795" y="378"/>
                  </a:cubicBezTo>
                  <a:cubicBezTo>
                    <a:pt x="795" y="278"/>
                    <a:pt x="756" y="182"/>
                    <a:pt x="684" y="111"/>
                  </a:cubicBezTo>
                  <a:cubicBezTo>
                    <a:pt x="611" y="38"/>
                    <a:pt x="51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7"/>
            <p:cNvSpPr/>
            <p:nvPr/>
          </p:nvSpPr>
          <p:spPr>
            <a:xfrm>
              <a:off x="6989000" y="3854450"/>
              <a:ext cx="50950" cy="50950"/>
            </a:xfrm>
            <a:custGeom>
              <a:avLst/>
              <a:gdLst/>
              <a:ahLst/>
              <a:cxnLst/>
              <a:rect l="l" t="t" r="r" b="b"/>
              <a:pathLst>
                <a:path w="2038" h="2038" extrusionOk="0">
                  <a:moveTo>
                    <a:pt x="1010" y="0"/>
                  </a:moveTo>
                  <a:cubicBezTo>
                    <a:pt x="801" y="0"/>
                    <a:pt x="633" y="169"/>
                    <a:pt x="633" y="377"/>
                  </a:cubicBezTo>
                  <a:lnTo>
                    <a:pt x="633" y="641"/>
                  </a:lnTo>
                  <a:lnTo>
                    <a:pt x="369" y="641"/>
                  </a:lnTo>
                  <a:cubicBezTo>
                    <a:pt x="164" y="646"/>
                    <a:pt x="0" y="813"/>
                    <a:pt x="0" y="1018"/>
                  </a:cubicBezTo>
                  <a:cubicBezTo>
                    <a:pt x="0" y="1223"/>
                    <a:pt x="164" y="1390"/>
                    <a:pt x="369" y="1395"/>
                  </a:cubicBezTo>
                  <a:lnTo>
                    <a:pt x="633" y="1395"/>
                  </a:lnTo>
                  <a:lnTo>
                    <a:pt x="633" y="1660"/>
                  </a:lnTo>
                  <a:cubicBezTo>
                    <a:pt x="633" y="1869"/>
                    <a:pt x="801" y="2038"/>
                    <a:pt x="1010" y="2038"/>
                  </a:cubicBezTo>
                  <a:cubicBezTo>
                    <a:pt x="1218" y="2038"/>
                    <a:pt x="1387" y="1869"/>
                    <a:pt x="1387" y="1660"/>
                  </a:cubicBezTo>
                  <a:lnTo>
                    <a:pt x="1387" y="1395"/>
                  </a:lnTo>
                  <a:lnTo>
                    <a:pt x="1652" y="1395"/>
                  </a:lnTo>
                  <a:cubicBezTo>
                    <a:pt x="1655" y="1395"/>
                    <a:pt x="1658" y="1396"/>
                    <a:pt x="1661" y="1396"/>
                  </a:cubicBezTo>
                  <a:cubicBezTo>
                    <a:pt x="1867" y="1396"/>
                    <a:pt x="2038" y="1227"/>
                    <a:pt x="2038" y="1018"/>
                  </a:cubicBezTo>
                  <a:cubicBezTo>
                    <a:pt x="2038" y="809"/>
                    <a:pt x="1867" y="641"/>
                    <a:pt x="1661" y="641"/>
                  </a:cubicBezTo>
                  <a:cubicBezTo>
                    <a:pt x="1658" y="641"/>
                    <a:pt x="1655" y="641"/>
                    <a:pt x="1652" y="641"/>
                  </a:cubicBezTo>
                  <a:lnTo>
                    <a:pt x="1387" y="641"/>
                  </a:lnTo>
                  <a:lnTo>
                    <a:pt x="1387" y="377"/>
                  </a:lnTo>
                  <a:cubicBezTo>
                    <a:pt x="1387" y="169"/>
                    <a:pt x="1218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7"/>
            <p:cNvSpPr/>
            <p:nvPr/>
          </p:nvSpPr>
          <p:spPr>
            <a:xfrm>
              <a:off x="7315700" y="3496900"/>
              <a:ext cx="19975" cy="18950"/>
            </a:xfrm>
            <a:custGeom>
              <a:avLst/>
              <a:gdLst/>
              <a:ahLst/>
              <a:cxnLst/>
              <a:rect l="l" t="t" r="r" b="b"/>
              <a:pathLst>
                <a:path w="799" h="758" extrusionOk="0">
                  <a:moveTo>
                    <a:pt x="419" y="1"/>
                  </a:moveTo>
                  <a:cubicBezTo>
                    <a:pt x="346" y="1"/>
                    <a:pt x="273" y="22"/>
                    <a:pt x="209" y="64"/>
                  </a:cubicBezTo>
                  <a:cubicBezTo>
                    <a:pt x="58" y="163"/>
                    <a:pt x="0" y="357"/>
                    <a:pt x="70" y="524"/>
                  </a:cubicBezTo>
                  <a:cubicBezTo>
                    <a:pt x="128" y="667"/>
                    <a:pt x="268" y="758"/>
                    <a:pt x="419" y="758"/>
                  </a:cubicBezTo>
                  <a:cubicBezTo>
                    <a:pt x="443" y="758"/>
                    <a:pt x="468" y="755"/>
                    <a:pt x="492" y="751"/>
                  </a:cubicBezTo>
                  <a:cubicBezTo>
                    <a:pt x="669" y="714"/>
                    <a:pt x="798" y="559"/>
                    <a:pt x="798" y="378"/>
                  </a:cubicBezTo>
                  <a:cubicBezTo>
                    <a:pt x="796" y="279"/>
                    <a:pt x="757" y="183"/>
                    <a:pt x="687" y="112"/>
                  </a:cubicBezTo>
                  <a:cubicBezTo>
                    <a:pt x="614" y="39"/>
                    <a:pt x="517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7"/>
            <p:cNvSpPr/>
            <p:nvPr/>
          </p:nvSpPr>
          <p:spPr>
            <a:xfrm>
              <a:off x="7094425" y="3534650"/>
              <a:ext cx="19900" cy="18875"/>
            </a:xfrm>
            <a:custGeom>
              <a:avLst/>
              <a:gdLst/>
              <a:ahLst/>
              <a:cxnLst/>
              <a:rect l="l" t="t" r="r" b="b"/>
              <a:pathLst>
                <a:path w="796" h="755" extrusionOk="0">
                  <a:moveTo>
                    <a:pt x="417" y="0"/>
                  </a:moveTo>
                  <a:cubicBezTo>
                    <a:pt x="345" y="0"/>
                    <a:pt x="273" y="21"/>
                    <a:pt x="209" y="63"/>
                  </a:cubicBezTo>
                  <a:cubicBezTo>
                    <a:pt x="59" y="164"/>
                    <a:pt x="1" y="356"/>
                    <a:pt x="70" y="522"/>
                  </a:cubicBezTo>
                  <a:cubicBezTo>
                    <a:pt x="129" y="664"/>
                    <a:pt x="268" y="754"/>
                    <a:pt x="419" y="754"/>
                  </a:cubicBezTo>
                  <a:cubicBezTo>
                    <a:pt x="443" y="754"/>
                    <a:pt x="468" y="752"/>
                    <a:pt x="492" y="747"/>
                  </a:cubicBezTo>
                  <a:cubicBezTo>
                    <a:pt x="668" y="712"/>
                    <a:pt x="795" y="557"/>
                    <a:pt x="795" y="378"/>
                  </a:cubicBezTo>
                  <a:cubicBezTo>
                    <a:pt x="795" y="277"/>
                    <a:pt x="756" y="181"/>
                    <a:pt x="684" y="111"/>
                  </a:cubicBezTo>
                  <a:cubicBezTo>
                    <a:pt x="611" y="38"/>
                    <a:pt x="514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8" name="Picture 4">
            <a:extLst>
              <a:ext uri="{FF2B5EF4-FFF2-40B4-BE49-F238E27FC236}">
                <a16:creationId xmlns:a16="http://schemas.microsoft.com/office/drawing/2014/main" id="{78628FDF-C4EE-7288-6625-AE0A36817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732" y="2390216"/>
            <a:ext cx="651182" cy="65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16F3866-18B0-02AB-0C38-ACA9AD318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678" y="2224853"/>
            <a:ext cx="412802" cy="4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09DCCA-A459-0095-C60E-C6F772BBB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8" y="2810402"/>
            <a:ext cx="1190791" cy="1066949"/>
          </a:xfrm>
          <a:prstGeom prst="rect">
            <a:avLst/>
          </a:prstGeom>
        </p:spPr>
      </p:pic>
      <p:sp>
        <p:nvSpPr>
          <p:cNvPr id="1927" name="Google Shape;1927;p47"/>
          <p:cNvSpPr txBox="1"/>
          <p:nvPr/>
        </p:nvSpPr>
        <p:spPr>
          <a:xfrm flipH="1">
            <a:off x="-58376" y="2661425"/>
            <a:ext cx="21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exend Light" panose="020B0604020202020204" charset="0"/>
              </a:rPr>
              <a:t>Overall proportion of correctly classified cases.</a:t>
            </a:r>
            <a:endParaRPr dirty="0">
              <a:solidFill>
                <a:schemeClr val="dk1"/>
              </a:solidFill>
              <a:latin typeface="Lexend Light" panose="020B0604020202020204" charset="0"/>
              <a:ea typeface="Lexend Light"/>
              <a:cs typeface="Lexend Light"/>
              <a:sym typeface="Lexend Light"/>
            </a:endParaRPr>
          </a:p>
        </p:txBody>
      </p:sp>
      <p:sp>
        <p:nvSpPr>
          <p:cNvPr id="28" name="Google Shape;11450;p80">
            <a:extLst>
              <a:ext uri="{FF2B5EF4-FFF2-40B4-BE49-F238E27FC236}">
                <a16:creationId xmlns:a16="http://schemas.microsoft.com/office/drawing/2014/main" id="{786539D6-29ED-21E2-504D-771DD10DDF6C}"/>
              </a:ext>
            </a:extLst>
          </p:cNvPr>
          <p:cNvSpPr/>
          <p:nvPr/>
        </p:nvSpPr>
        <p:spPr>
          <a:xfrm>
            <a:off x="2948573" y="3373621"/>
            <a:ext cx="484777" cy="471978"/>
          </a:xfrm>
          <a:custGeom>
            <a:avLst/>
            <a:gdLst/>
            <a:ahLst/>
            <a:cxnLst/>
            <a:rect l="l" t="t" r="r" b="b"/>
            <a:pathLst>
              <a:path w="9704" h="11847" extrusionOk="0">
                <a:moveTo>
                  <a:pt x="7593" y="693"/>
                </a:moveTo>
                <a:lnTo>
                  <a:pt x="7593" y="1418"/>
                </a:lnTo>
                <a:lnTo>
                  <a:pt x="6900" y="1418"/>
                </a:lnTo>
                <a:lnTo>
                  <a:pt x="6900" y="693"/>
                </a:lnTo>
                <a:close/>
                <a:moveTo>
                  <a:pt x="7939" y="2080"/>
                </a:moveTo>
                <a:cubicBezTo>
                  <a:pt x="8160" y="2080"/>
                  <a:pt x="8317" y="2237"/>
                  <a:pt x="8317" y="2426"/>
                </a:cubicBezTo>
                <a:lnTo>
                  <a:pt x="8317" y="5577"/>
                </a:lnTo>
                <a:lnTo>
                  <a:pt x="6868" y="5577"/>
                </a:lnTo>
                <a:cubicBezTo>
                  <a:pt x="6900" y="5482"/>
                  <a:pt x="6931" y="5356"/>
                  <a:pt x="6931" y="5230"/>
                </a:cubicBezTo>
                <a:cubicBezTo>
                  <a:pt x="6931" y="4789"/>
                  <a:pt x="6648" y="4411"/>
                  <a:pt x="6207" y="4254"/>
                </a:cubicBezTo>
                <a:lnTo>
                  <a:pt x="6207" y="2426"/>
                </a:lnTo>
                <a:cubicBezTo>
                  <a:pt x="6207" y="2237"/>
                  <a:pt x="6364" y="2080"/>
                  <a:pt x="6585" y="2080"/>
                </a:cubicBezTo>
                <a:close/>
                <a:moveTo>
                  <a:pt x="5860" y="4915"/>
                </a:moveTo>
                <a:cubicBezTo>
                  <a:pt x="6049" y="4915"/>
                  <a:pt x="6207" y="5073"/>
                  <a:pt x="6207" y="5262"/>
                </a:cubicBezTo>
                <a:cubicBezTo>
                  <a:pt x="6207" y="5482"/>
                  <a:pt x="6049" y="5640"/>
                  <a:pt x="5860" y="5640"/>
                </a:cubicBezTo>
                <a:cubicBezTo>
                  <a:pt x="5671" y="5640"/>
                  <a:pt x="5513" y="5482"/>
                  <a:pt x="5513" y="5262"/>
                </a:cubicBezTo>
                <a:cubicBezTo>
                  <a:pt x="5545" y="5073"/>
                  <a:pt x="5671" y="4915"/>
                  <a:pt x="5860" y="4915"/>
                </a:cubicBezTo>
                <a:close/>
                <a:moveTo>
                  <a:pt x="8317" y="6270"/>
                </a:moveTo>
                <a:lnTo>
                  <a:pt x="8317" y="6616"/>
                </a:lnTo>
                <a:cubicBezTo>
                  <a:pt x="8317" y="6837"/>
                  <a:pt x="8160" y="6963"/>
                  <a:pt x="7939" y="6963"/>
                </a:cubicBezTo>
                <a:lnTo>
                  <a:pt x="6585" y="6963"/>
                </a:lnTo>
                <a:cubicBezTo>
                  <a:pt x="6364" y="6963"/>
                  <a:pt x="6207" y="6805"/>
                  <a:pt x="6207" y="6616"/>
                </a:cubicBezTo>
                <a:lnTo>
                  <a:pt x="6207" y="6270"/>
                </a:lnTo>
                <a:close/>
                <a:moveTo>
                  <a:pt x="7593" y="7688"/>
                </a:moveTo>
                <a:lnTo>
                  <a:pt x="7593" y="8381"/>
                </a:lnTo>
                <a:lnTo>
                  <a:pt x="6900" y="8381"/>
                </a:lnTo>
                <a:lnTo>
                  <a:pt x="6900" y="7688"/>
                </a:lnTo>
                <a:close/>
                <a:moveTo>
                  <a:pt x="5513" y="3529"/>
                </a:moveTo>
                <a:lnTo>
                  <a:pt x="5513" y="4285"/>
                </a:lnTo>
                <a:cubicBezTo>
                  <a:pt x="5198" y="4411"/>
                  <a:pt x="4946" y="4632"/>
                  <a:pt x="4883" y="4947"/>
                </a:cubicBezTo>
                <a:cubicBezTo>
                  <a:pt x="4064" y="5104"/>
                  <a:pt x="3434" y="5829"/>
                  <a:pt x="3434" y="6648"/>
                </a:cubicBezTo>
                <a:lnTo>
                  <a:pt x="3434" y="10113"/>
                </a:lnTo>
                <a:cubicBezTo>
                  <a:pt x="3434" y="10302"/>
                  <a:pt x="3592" y="10460"/>
                  <a:pt x="3781" y="10460"/>
                </a:cubicBezTo>
                <a:lnTo>
                  <a:pt x="5639" y="10460"/>
                </a:lnTo>
                <a:lnTo>
                  <a:pt x="5986" y="11185"/>
                </a:lnTo>
                <a:lnTo>
                  <a:pt x="2048" y="11185"/>
                </a:lnTo>
                <a:lnTo>
                  <a:pt x="2048" y="11153"/>
                </a:lnTo>
                <a:lnTo>
                  <a:pt x="2048" y="7309"/>
                </a:lnTo>
                <a:cubicBezTo>
                  <a:pt x="2048" y="5356"/>
                  <a:pt x="3592" y="3686"/>
                  <a:pt x="5513" y="3529"/>
                </a:cubicBezTo>
                <a:close/>
                <a:moveTo>
                  <a:pt x="5923" y="0"/>
                </a:moveTo>
                <a:cubicBezTo>
                  <a:pt x="5702" y="0"/>
                  <a:pt x="5545" y="158"/>
                  <a:pt x="5545" y="347"/>
                </a:cubicBezTo>
                <a:cubicBezTo>
                  <a:pt x="5545" y="536"/>
                  <a:pt x="5702" y="693"/>
                  <a:pt x="5923" y="693"/>
                </a:cubicBezTo>
                <a:lnTo>
                  <a:pt x="6270" y="693"/>
                </a:lnTo>
                <a:lnTo>
                  <a:pt x="6270" y="1450"/>
                </a:lnTo>
                <a:cubicBezTo>
                  <a:pt x="5860" y="1607"/>
                  <a:pt x="5545" y="1954"/>
                  <a:pt x="5545" y="2426"/>
                </a:cubicBezTo>
                <a:lnTo>
                  <a:pt x="5545" y="2836"/>
                </a:lnTo>
                <a:cubicBezTo>
                  <a:pt x="3245" y="3025"/>
                  <a:pt x="1386" y="4947"/>
                  <a:pt x="1386" y="7309"/>
                </a:cubicBezTo>
                <a:lnTo>
                  <a:pt x="1386" y="11153"/>
                </a:lnTo>
                <a:lnTo>
                  <a:pt x="347" y="11153"/>
                </a:lnTo>
                <a:cubicBezTo>
                  <a:pt x="158" y="11153"/>
                  <a:pt x="0" y="11311"/>
                  <a:pt x="0" y="11500"/>
                </a:cubicBezTo>
                <a:cubicBezTo>
                  <a:pt x="0" y="11689"/>
                  <a:pt x="158" y="11846"/>
                  <a:pt x="347" y="11846"/>
                </a:cubicBezTo>
                <a:lnTo>
                  <a:pt x="7971" y="11846"/>
                </a:lnTo>
                <a:cubicBezTo>
                  <a:pt x="8160" y="11846"/>
                  <a:pt x="8317" y="11689"/>
                  <a:pt x="8317" y="11500"/>
                </a:cubicBezTo>
                <a:cubicBezTo>
                  <a:pt x="8317" y="11311"/>
                  <a:pt x="8160" y="11153"/>
                  <a:pt x="7971" y="11153"/>
                </a:cubicBezTo>
                <a:lnTo>
                  <a:pt x="6774" y="11153"/>
                </a:lnTo>
                <a:lnTo>
                  <a:pt x="6427" y="10428"/>
                </a:lnTo>
                <a:lnTo>
                  <a:pt x="9326" y="10428"/>
                </a:lnTo>
                <a:cubicBezTo>
                  <a:pt x="9546" y="10428"/>
                  <a:pt x="9704" y="10271"/>
                  <a:pt x="9704" y="10082"/>
                </a:cubicBezTo>
                <a:cubicBezTo>
                  <a:pt x="9672" y="9924"/>
                  <a:pt x="9515" y="9767"/>
                  <a:pt x="9326" y="9767"/>
                </a:cubicBezTo>
                <a:lnTo>
                  <a:pt x="4127" y="9767"/>
                </a:lnTo>
                <a:lnTo>
                  <a:pt x="4127" y="6648"/>
                </a:lnTo>
                <a:cubicBezTo>
                  <a:pt x="4127" y="6175"/>
                  <a:pt x="4442" y="5797"/>
                  <a:pt x="4883" y="5671"/>
                </a:cubicBezTo>
                <a:cubicBezTo>
                  <a:pt x="5009" y="5955"/>
                  <a:pt x="5230" y="6175"/>
                  <a:pt x="5513" y="6270"/>
                </a:cubicBezTo>
                <a:lnTo>
                  <a:pt x="5513" y="6648"/>
                </a:lnTo>
                <a:cubicBezTo>
                  <a:pt x="5513" y="7089"/>
                  <a:pt x="5797" y="7467"/>
                  <a:pt x="6238" y="7625"/>
                </a:cubicBezTo>
                <a:lnTo>
                  <a:pt x="6238" y="8727"/>
                </a:lnTo>
                <a:cubicBezTo>
                  <a:pt x="6238" y="8948"/>
                  <a:pt x="6396" y="9105"/>
                  <a:pt x="6585" y="9105"/>
                </a:cubicBezTo>
                <a:lnTo>
                  <a:pt x="7971" y="9105"/>
                </a:lnTo>
                <a:cubicBezTo>
                  <a:pt x="8160" y="9105"/>
                  <a:pt x="8317" y="8948"/>
                  <a:pt x="8317" y="8727"/>
                </a:cubicBezTo>
                <a:lnTo>
                  <a:pt x="8317" y="7625"/>
                </a:lnTo>
                <a:cubicBezTo>
                  <a:pt x="8695" y="7467"/>
                  <a:pt x="9010" y="7120"/>
                  <a:pt x="9010" y="6648"/>
                </a:cubicBezTo>
                <a:lnTo>
                  <a:pt x="9010" y="2426"/>
                </a:lnTo>
                <a:cubicBezTo>
                  <a:pt x="9010" y="2017"/>
                  <a:pt x="8758" y="1607"/>
                  <a:pt x="8317" y="1450"/>
                </a:cubicBezTo>
                <a:lnTo>
                  <a:pt x="8317" y="693"/>
                </a:lnTo>
                <a:lnTo>
                  <a:pt x="8664" y="693"/>
                </a:lnTo>
                <a:cubicBezTo>
                  <a:pt x="8853" y="693"/>
                  <a:pt x="9010" y="536"/>
                  <a:pt x="9010" y="347"/>
                </a:cubicBezTo>
                <a:cubicBezTo>
                  <a:pt x="9010" y="158"/>
                  <a:pt x="8853" y="0"/>
                  <a:pt x="8664" y="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4" grpId="0"/>
      <p:bldP spid="1928" grpId="0"/>
      <p:bldP spid="1930" grpId="0"/>
      <p:bldP spid="1931" grpId="0"/>
      <p:bldP spid="1934" grpId="0"/>
      <p:bldP spid="1936" grpId="0"/>
      <p:bldP spid="1937" grpId="0"/>
      <p:bldP spid="1938" grpId="0" animBg="1"/>
      <p:bldP spid="1939" grpId="0" animBg="1"/>
      <p:bldP spid="1940" grpId="0" animBg="1"/>
      <p:bldP spid="1941" grpId="0" animBg="1"/>
      <p:bldP spid="4" grpId="0" animBg="1"/>
      <p:bldP spid="14" grpId="0"/>
      <p:bldP spid="16" grpId="0"/>
      <p:bldP spid="19" grpId="0"/>
      <p:bldP spid="19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FC1C-8D22-5967-1E67-0BF44EB1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highlight>
                  <a:schemeClr val="lt2"/>
                </a:highlight>
              </a:rPr>
              <a:t>Performance Metrics</a:t>
            </a:r>
            <a:r>
              <a:rPr lang="en" dirty="0"/>
              <a:t> Used</a:t>
            </a:r>
            <a:endParaRPr lang="en-C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6FC09-F59C-1CBA-1929-A8E505B03387}"/>
              </a:ext>
            </a:extLst>
          </p:cNvPr>
          <p:cNvSpPr txBox="1"/>
          <p:nvPr/>
        </p:nvSpPr>
        <p:spPr>
          <a:xfrm>
            <a:off x="1427758" y="1806498"/>
            <a:ext cx="73746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exend Light" panose="020B0604020202020204" charset="0"/>
              </a:rPr>
              <a:t>TP : </a:t>
            </a:r>
            <a:r>
              <a:rPr lang="en-US" sz="2400" dirty="0">
                <a:latin typeface="Lexend Light" panose="020B0604020202020204" charset="0"/>
              </a:rPr>
              <a:t>True Positive ( Unhealthy ) Cases</a:t>
            </a:r>
          </a:p>
          <a:p>
            <a:r>
              <a:rPr lang="en-US" sz="2400" b="1" dirty="0">
                <a:latin typeface="Lexend Light" panose="020B0604020202020204" charset="0"/>
              </a:rPr>
              <a:t>TN : </a:t>
            </a:r>
            <a:r>
              <a:rPr lang="en-US" sz="2400" dirty="0">
                <a:latin typeface="Lexend Light" panose="020B0604020202020204" charset="0"/>
              </a:rPr>
              <a:t>True Negative ( Healthy ) Cases</a:t>
            </a:r>
          </a:p>
          <a:p>
            <a:r>
              <a:rPr lang="en-US" sz="2400" b="1" dirty="0">
                <a:latin typeface="Lexend Light" panose="020B0604020202020204" charset="0"/>
              </a:rPr>
              <a:t>FN : </a:t>
            </a:r>
            <a:r>
              <a:rPr lang="en-US" sz="2400" dirty="0">
                <a:latin typeface="Lexend Light" panose="020B0604020202020204" charset="0"/>
              </a:rPr>
              <a:t>Unhealthy Images Classified as Healthy</a:t>
            </a:r>
          </a:p>
          <a:p>
            <a:r>
              <a:rPr lang="en-US" sz="2400" b="1" dirty="0">
                <a:latin typeface="Lexend Light" panose="020B0604020202020204" charset="0"/>
              </a:rPr>
              <a:t>FP : </a:t>
            </a:r>
            <a:r>
              <a:rPr lang="en-US" sz="2400" dirty="0">
                <a:latin typeface="Lexend Light" panose="020B0604020202020204" charset="0"/>
              </a:rPr>
              <a:t>Healthy Images Classified as Unhealthy </a:t>
            </a:r>
          </a:p>
          <a:p>
            <a:endParaRPr lang="en-CY" sz="1200" dirty="0">
              <a:latin typeface="Lexend Light" panose="020B0604020202020204" charset="0"/>
            </a:endParaRPr>
          </a:p>
        </p:txBody>
      </p:sp>
      <p:cxnSp>
        <p:nvCxnSpPr>
          <p:cNvPr id="4" name="Google Shape;1925;p47">
            <a:extLst>
              <a:ext uri="{FF2B5EF4-FFF2-40B4-BE49-F238E27FC236}">
                <a16:creationId xmlns:a16="http://schemas.microsoft.com/office/drawing/2014/main" id="{BB89FF3D-5D78-942F-20A1-9CD86F580C5C}"/>
              </a:ext>
            </a:extLst>
          </p:cNvPr>
          <p:cNvCxnSpPr/>
          <p:nvPr/>
        </p:nvCxnSpPr>
        <p:spPr>
          <a:xfrm>
            <a:off x="1667776" y="1160519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7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ADA3-90E5-ACF8-1F20-7B6B2DE6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CNNs</a:t>
            </a:r>
            <a:r>
              <a:rPr lang="en-GB" dirty="0"/>
              <a:t> – Why They Fall Short</a:t>
            </a:r>
            <a:br>
              <a:rPr lang="en-GB" dirty="0"/>
            </a:br>
            <a:endParaRPr lang="en-C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446D4-BF38-CE1C-2F1A-3273C3CC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642840"/>
            <a:ext cx="3267300" cy="2825400"/>
          </a:xfrm>
        </p:spPr>
        <p:txBody>
          <a:bodyPr/>
          <a:lstStyle/>
          <a:p>
            <a:pPr marL="152400" indent="0">
              <a:buNone/>
            </a:pPr>
            <a:r>
              <a:rPr lang="en-US" b="1" dirty="0"/>
              <a:t>What are </a:t>
            </a:r>
            <a:r>
              <a:rPr lang="en-US" b="1" dirty="0" err="1"/>
              <a:t>CNNs</a:t>
            </a:r>
            <a:r>
              <a:rPr lang="en-US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 Learning Models, widely used in image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They automatically extract hierarchical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Custom </a:t>
            </a:r>
            <a:r>
              <a:rPr lang="en-GB" dirty="0" err="1"/>
              <a:t>CNNs</a:t>
            </a:r>
            <a:r>
              <a:rPr lang="en-GB" dirty="0"/>
              <a:t> (e.g., </a:t>
            </a:r>
            <a:r>
              <a:rPr lang="en-GB" dirty="0" err="1"/>
              <a:t>BCCNN</a:t>
            </a:r>
            <a:r>
              <a:rPr lang="en-GB" dirty="0"/>
              <a:t>) reached </a:t>
            </a:r>
            <a:r>
              <a:rPr lang="en-GB" b="1" dirty="0"/>
              <a:t>98.28% </a:t>
            </a:r>
            <a:r>
              <a:rPr lang="en-GB" dirty="0"/>
              <a:t>F1-score using data balancing.</a:t>
            </a:r>
          </a:p>
          <a:p>
            <a:pPr marL="152400" indent="0">
              <a:buNone/>
            </a:pPr>
            <a:endParaRPr lang="en-GB" b="1" dirty="0"/>
          </a:p>
          <a:p>
            <a:pPr marL="152400" indent="0">
              <a:buNone/>
            </a:pPr>
            <a:r>
              <a:rPr lang="en-GB" b="1" dirty="0"/>
              <a:t>What are their Limitations?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Sensitive to class imbalance.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Patch-based approach = lose global context</a:t>
            </a:r>
            <a:r>
              <a:rPr lang="el-GR" dirty="0"/>
              <a:t>-&gt; </a:t>
            </a:r>
            <a:r>
              <a:rPr lang="en-US" dirty="0"/>
              <a:t>FPs.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Poor Generalization across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Rely on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They struggle with image quality and noise.</a:t>
            </a:r>
          </a:p>
        </p:txBody>
      </p:sp>
    </p:spTree>
    <p:extLst>
      <p:ext uri="{BB962C8B-B14F-4D97-AF65-F5344CB8AC3E}">
        <p14:creationId xmlns:p14="http://schemas.microsoft.com/office/powerpoint/2010/main" val="281034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2"/>
                </a:highlight>
              </a:rPr>
              <a:t>WHY</a:t>
            </a:r>
            <a:r>
              <a:rPr lang="en" dirty="0"/>
              <a:t> use Vision Transformers?</a:t>
            </a:r>
            <a:endParaRPr dirty="0"/>
          </a:p>
        </p:txBody>
      </p:sp>
      <p:graphicFrame>
        <p:nvGraphicFramePr>
          <p:cNvPr id="1633" name="Google Shape;1633;p37"/>
          <p:cNvGraphicFramePr/>
          <p:nvPr>
            <p:extLst>
              <p:ext uri="{D42A27DB-BD31-4B8C-83A1-F6EECF244321}">
                <p14:modId xmlns:p14="http://schemas.microsoft.com/office/powerpoint/2010/main" val="3851161500"/>
              </p:ext>
            </p:extLst>
          </p:nvPr>
        </p:nvGraphicFramePr>
        <p:xfrm>
          <a:off x="720000" y="1805950"/>
          <a:ext cx="7704000" cy="1401960"/>
        </p:xfrm>
        <a:graphic>
          <a:graphicData uri="http://schemas.openxmlformats.org/drawingml/2006/table">
            <a:tbl>
              <a:tblPr>
                <a:noFill/>
                <a:tableStyleId>{7F859DE8-8FF2-4821-8CBB-8642860E3E95}</a:tableStyleId>
              </a:tblPr>
              <a:tblGrid>
                <a:gridCol w="24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7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STEP 1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Divide Image Into Patches ( usually 16x16 or 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32x32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)</a:t>
                      </a:r>
                      <a:endParaRPr sz="10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STEP 2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latin typeface="Lexend Light" panose="020B0604020202020204" charset="0"/>
                        </a:rPr>
                        <a:t>Flatten, embed, and add positional info</a:t>
                      </a:r>
                      <a:endParaRPr sz="1000" dirty="0">
                        <a:solidFill>
                          <a:schemeClr val="tx1"/>
                        </a:solidFill>
                        <a:latin typeface="Lexend Light" panose="020B0604020202020204" charset="0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STEP 3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latin typeface="Lexend Light" panose="020B0604020202020204" charset="0"/>
                        </a:rPr>
                        <a:t>Use Transformer Encoder with Self-Attention</a:t>
                      </a:r>
                      <a:endParaRPr sz="1000" dirty="0">
                        <a:solidFill>
                          <a:schemeClr val="tx1"/>
                        </a:solidFill>
                        <a:latin typeface="Lexend Light" panose="020B0604020202020204" charset="0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7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STEP 4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latin typeface="Lexend Light" panose="020B0604020202020204" charset="0"/>
                        </a:rPr>
                        <a:t>[CLS] token encodes whole-image understanding</a:t>
                      </a:r>
                      <a:endParaRPr sz="1000" dirty="0">
                        <a:solidFill>
                          <a:schemeClr val="tx1"/>
                        </a:solidFill>
                        <a:latin typeface="Lexend Light" panose="020B0604020202020204" charset="0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34" name="Google Shape;1634;p37"/>
          <p:cNvSpPr txBox="1"/>
          <p:nvPr/>
        </p:nvSpPr>
        <p:spPr>
          <a:xfrm>
            <a:off x="713225" y="1099894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Lexend Light" panose="020B0604020202020204" charset="0"/>
                <a:ea typeface="Lexend Medium"/>
                <a:cs typeface="Lexend Medium"/>
                <a:sym typeface="Lexend Medium"/>
              </a:rPr>
              <a:t>Vision Transformers overcome CNN Limitations as they are </a:t>
            </a:r>
            <a:r>
              <a:rPr lang="en-GB" sz="1200" dirty="0">
                <a:solidFill>
                  <a:schemeClr val="tx1"/>
                </a:solidFill>
                <a:latin typeface="Lexend Light" panose="020B0604020202020204" charset="0"/>
              </a:rPr>
              <a:t>not biased toward local features, they’re more robust to imaging variations, and they model global structure from the start</a:t>
            </a:r>
            <a:r>
              <a:rPr lang="en-US" sz="1200" dirty="0">
                <a:solidFill>
                  <a:schemeClr val="tx1"/>
                </a:solidFill>
                <a:latin typeface="Lexend Light" panose="020B0604020202020204" charset="0"/>
                <a:ea typeface="Lexend Medium"/>
                <a:cs typeface="Lexend Medium"/>
                <a:sym typeface="Lexend Medium"/>
              </a:rPr>
              <a:t> </a:t>
            </a:r>
            <a:endParaRPr sz="1200" dirty="0">
              <a:solidFill>
                <a:schemeClr val="tx1"/>
              </a:solidFill>
              <a:latin typeface="Lexend Light" panose="020B0604020202020204" charset="0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1637" name="Google Shape;1637;p37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8" name="Google Shape;1638;p37"/>
          <p:cNvGrpSpPr/>
          <p:nvPr/>
        </p:nvGrpSpPr>
        <p:grpSpPr>
          <a:xfrm rot="-135519">
            <a:off x="7808746" y="2699987"/>
            <a:ext cx="2025370" cy="1737411"/>
            <a:chOff x="4770475" y="2910125"/>
            <a:chExt cx="548975" cy="470975"/>
          </a:xfrm>
        </p:grpSpPr>
        <p:sp>
          <p:nvSpPr>
            <p:cNvPr id="1639" name="Google Shape;1639;p3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2" grpId="0"/>
      <p:bldP spid="1634" grpId="0"/>
    </p:bldLst>
  </p:timing>
</p:sld>
</file>

<file path=ppt/theme/theme1.xml><?xml version="1.0" encoding="utf-8"?>
<a:theme xmlns:a="http://schemas.openxmlformats.org/drawingml/2006/main" name="Hand Drawn Style Healthcare Center by Slidesgo">
  <a:themeElements>
    <a:clrScheme name="Simple Light">
      <a:dk1>
        <a:srgbClr val="3F3F3F"/>
      </a:dk1>
      <a:lt1>
        <a:srgbClr val="FFFFFF"/>
      </a:lt1>
      <a:dk2>
        <a:srgbClr val="FFE6E6"/>
      </a:dk2>
      <a:lt2>
        <a:srgbClr val="F0B87E"/>
      </a:lt2>
      <a:accent1>
        <a:srgbClr val="A9E4D5"/>
      </a:accent1>
      <a:accent2>
        <a:srgbClr val="F38ADA"/>
      </a:accent2>
      <a:accent3>
        <a:srgbClr val="D6DBFF"/>
      </a:accent3>
      <a:accent4>
        <a:srgbClr val="DB7D7D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4426</Words>
  <Application>Microsoft Office PowerPoint</Application>
  <PresentationFormat>On-screen Show (16:9)</PresentationFormat>
  <Paragraphs>1021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Cambria Math</vt:lpstr>
      <vt:lpstr>Arial</vt:lpstr>
      <vt:lpstr>PT Sans</vt:lpstr>
      <vt:lpstr>Bebas Neue</vt:lpstr>
      <vt:lpstr>Times New Roman</vt:lpstr>
      <vt:lpstr>Lexend Light</vt:lpstr>
      <vt:lpstr>Lexend</vt:lpstr>
      <vt:lpstr>Aptos</vt:lpstr>
      <vt:lpstr>Fira Sans Condensed Medium</vt:lpstr>
      <vt:lpstr>Hand Drawn Style Healthcare Center by Slidesgo</vt:lpstr>
      <vt:lpstr>Dimitriana Georgiou</vt:lpstr>
      <vt:lpstr>Leveraging Vision Transformers for Early Breast Cancer Detection</vt:lpstr>
      <vt:lpstr>01</vt:lpstr>
      <vt:lpstr>WHY this matters</vt:lpstr>
      <vt:lpstr>Can ViTs classify thermal breast images?</vt:lpstr>
      <vt:lpstr>Performance Metrics Used</vt:lpstr>
      <vt:lpstr>Performance Metrics Used</vt:lpstr>
      <vt:lpstr>CNNs – Why They Fall Short </vt:lpstr>
      <vt:lpstr>WHY use Vision Transformers?</vt:lpstr>
      <vt:lpstr>PowerPoint Presentation</vt:lpstr>
      <vt:lpstr>DINOv2</vt:lpstr>
      <vt:lpstr>DMR-IR</vt:lpstr>
      <vt:lpstr>Dataset Imbalance</vt:lpstr>
      <vt:lpstr>Preprocessing for DINOv2</vt:lpstr>
      <vt:lpstr>Evaluation Setup</vt:lpstr>
      <vt:lpstr>Class Distribution Per Fold</vt:lpstr>
      <vt:lpstr>Classification Heads</vt:lpstr>
      <vt:lpstr>LINEAR HEAD RESULTS</vt:lpstr>
      <vt:lpstr>MLP(with frozen backbone) HEAD RESULTS</vt:lpstr>
      <vt:lpstr>LINEAR CLASSIFICATION vs MLP(frozen backbone) CLASSIFICATION</vt:lpstr>
      <vt:lpstr>LINEAR CLASSIFICATION vs MLP(frozen backbone) CLASSIFICATION</vt:lpstr>
      <vt:lpstr>LINEAR CLASSIFICATION vs MLP(frozen backbone) CLASSIFICATION</vt:lpstr>
      <vt:lpstr>LINEAR CLASSIFICATION vs MLP(frozen backbone) CLASSIFICATION</vt:lpstr>
      <vt:lpstr>Could the MLP Head be improved in  terms of Specificity?</vt:lpstr>
      <vt:lpstr>MLP(with partial fine-tuning) HEAD RESULTS</vt:lpstr>
      <vt:lpstr>PowerPoint Presentation</vt:lpstr>
      <vt:lpstr>PowerPoint Presentation</vt:lpstr>
      <vt:lpstr>PowerPoint Presentation</vt:lpstr>
      <vt:lpstr>What is causing the difference in specificity of the two MLP Classifiers?</vt:lpstr>
      <vt:lpstr>Which Classification Head is more suitable for early breast cancer detection between the three?</vt:lpstr>
      <vt:lpstr>Which Classification Head is more suitable for early breast cancer detection between the three?</vt:lpstr>
      <vt:lpstr>Which Classification Head is more suitable for early breast cancer detection between the three?</vt:lpstr>
      <vt:lpstr>Which Classification Head is more suitable for early breast cancer detection between the three?</vt:lpstr>
      <vt:lpstr>Teachable Machine Model</vt:lpstr>
      <vt:lpstr>Setup of Teachable Machine Model</vt:lpstr>
      <vt:lpstr>Results of Teachable Machine Model</vt:lpstr>
      <vt:lpstr>Conclusion</vt:lpstr>
      <vt:lpstr>References</vt:lpstr>
      <vt:lpstr> Acknowledgements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Demetriana Georgiou</dc:creator>
  <cp:lastModifiedBy>Demetriana Georgiou</cp:lastModifiedBy>
  <cp:revision>21</cp:revision>
  <dcterms:modified xsi:type="dcterms:W3CDTF">2025-05-27T11:49:28Z</dcterms:modified>
</cp:coreProperties>
</file>