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Nuni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3F3F01-E02E-4241-8637-3F18908DC7BA}">
  <a:tblStyle styleId="{693F3F01-E02E-4241-8637-3F18908DC7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c997130a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c997130a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c997130a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c997130a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c997130a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c997130a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c7f353ef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c7f353ef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c7f353ef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c7f353ef7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60833c6a6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60833c6a6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60833c6a6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60833c6a6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60833c6a6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60833c6a6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c7f353ef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c7f353ef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c7f353ef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c7f353ef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7f353ef7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7f353ef7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7f353ef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c7f353ef7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c997130a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c997130a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c997130a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c997130a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c7f353ef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c7f353ef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c997130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c997130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c997130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c997130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GcMZh4seomP-oBdxV_5XYFBA_w6Ahwkt/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565875" y="1303550"/>
            <a:ext cx="4547400" cy="19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Kingda Ka</a:t>
            </a:r>
            <a:endParaRPr sz="60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565875" y="3413150"/>
            <a:ext cx="40062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Darren George and Noah McDermott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817275" y="1177426"/>
            <a:ext cx="3511999" cy="278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5865900" y="4436150"/>
            <a:ext cx="18594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Calibri"/>
                <a:ea typeface="Calibri"/>
                <a:cs typeface="Calibri"/>
                <a:sym typeface="Calibri"/>
              </a:rPr>
              <a:t>Kingda Ka Photo [2]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819150" y="480800"/>
            <a:ext cx="7505700" cy="13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Model Variables- ini File</a:t>
            </a:r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6022650" y="1465225"/>
            <a:ext cx="2475900" cy="3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3">
            <a:alphaModFix/>
          </a:blip>
          <a:srcRect l="28733" t="27702" r="53695" b="22819"/>
          <a:stretch/>
        </p:blipFill>
        <p:spPr>
          <a:xfrm>
            <a:off x="1535975" y="1116825"/>
            <a:ext cx="2299627" cy="36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 rotWithShape="1">
          <a:blip r:embed="rId4">
            <a:alphaModFix/>
          </a:blip>
          <a:srcRect l="28291" t="27307" r="53916" b="21612"/>
          <a:stretch/>
        </p:blipFill>
        <p:spPr>
          <a:xfrm>
            <a:off x="5010325" y="1072350"/>
            <a:ext cx="2423698" cy="373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819150" y="757875"/>
            <a:ext cx="7505700" cy="1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body" idx="1"/>
          </p:nvPr>
        </p:nvSpPr>
        <p:spPr>
          <a:xfrm>
            <a:off x="819150" y="1586500"/>
            <a:ext cx="7505700" cy="28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Custom server block based on Server.cc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Original server schedules events at the current time plus the service time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KingdaServer schedules events at the next multiple of the service time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Example: If the service time is 4 seconds and a packet arrives at 10.56 seconds, it will be scheduled at 12 seconds</a:t>
            </a:r>
            <a:endParaRPr sz="1600"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75" y="3822113"/>
            <a:ext cx="3572325" cy="67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5230700" y="3106800"/>
            <a:ext cx="22266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KingaServer.cc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725" y="3529684"/>
            <a:ext cx="4781925" cy="126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/>
        </p:nvSpPr>
        <p:spPr>
          <a:xfrm>
            <a:off x="1851625" y="3149950"/>
            <a:ext cx="1320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Server.cc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344225" y="744550"/>
            <a:ext cx="29400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OMNetPP Model</a:t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375" y="438466"/>
            <a:ext cx="6063051" cy="42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324000" y="468550"/>
            <a:ext cx="2606400" cy="14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OMNetPP Model in Simulation</a:t>
            </a:r>
            <a:endParaRPr/>
          </a:p>
        </p:txBody>
      </p:sp>
      <p:pic>
        <p:nvPicPr>
          <p:cNvPr id="218" name="Google Shape;218;p25" title="Final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975" y="442375"/>
            <a:ext cx="5678326" cy="42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224" name="Google Shape;224;p26"/>
          <p:cNvGraphicFramePr/>
          <p:nvPr/>
        </p:nvGraphicFramePr>
        <p:xfrm>
          <a:off x="1104900" y="160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{693F3F01-E02E-4241-8637-3F18908DC7BA}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Queue Time (s)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Queue Time (s)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Queue Length (amount of people)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3775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6939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2097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7208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2152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3752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2085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3690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7115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3707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6997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2117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3600 [1]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7200 [1]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Results</a:t>
            </a:r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body" idx="1"/>
          </p:nvPr>
        </p:nvSpPr>
        <p:spPr>
          <a:xfrm>
            <a:off x="274975" y="2632150"/>
            <a:ext cx="2706600" cy="220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Average Queue Time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Mean: 3744.8s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St. Dev: 41.09s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95% CI: (3693.78, 3795.82)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99%CI: (3660.20, 3829.41)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STD Error: 18.37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Actual value: 3600s [1]</a:t>
            </a:r>
            <a:endParaRPr sz="1400"/>
          </a:p>
        </p:txBody>
      </p:sp>
      <p:sp>
        <p:nvSpPr>
          <p:cNvPr id="231" name="Google Shape;231;p27"/>
          <p:cNvSpPr txBox="1">
            <a:spLocks noGrp="1"/>
          </p:cNvSpPr>
          <p:nvPr>
            <p:ph type="body" idx="1"/>
          </p:nvPr>
        </p:nvSpPr>
        <p:spPr>
          <a:xfrm>
            <a:off x="3141800" y="2632150"/>
            <a:ext cx="2706600" cy="220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Maximum Queue Time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Mean: 7052.8s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St. Dev: 96.23s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95% CI: (6933.32, 7172.29)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99%CI: (6854.66, 7250.94)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STD Err: 43.03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Actual value: 7200s [1]</a:t>
            </a:r>
            <a:endParaRPr sz="1400"/>
          </a:p>
        </p:txBody>
      </p:sp>
      <p:sp>
        <p:nvSpPr>
          <p:cNvPr id="232" name="Google Shape;232;p27"/>
          <p:cNvSpPr txBox="1">
            <a:spLocks noGrp="1"/>
          </p:cNvSpPr>
          <p:nvPr>
            <p:ph type="body" idx="1"/>
          </p:nvPr>
        </p:nvSpPr>
        <p:spPr>
          <a:xfrm>
            <a:off x="6073075" y="2571750"/>
            <a:ext cx="2706600" cy="220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Maximum Queue Length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Mean: 2112 people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St. Dev: 23 people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95% CI: (2083, 2141)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99%CI: (2065, 2159)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STD Err: 10.17</a:t>
            </a:r>
            <a:endParaRPr sz="1400"/>
          </a:p>
        </p:txBody>
      </p:sp>
      <p:sp>
        <p:nvSpPr>
          <p:cNvPr id="233" name="Google Shape;233;p27"/>
          <p:cNvSpPr txBox="1"/>
          <p:nvPr/>
        </p:nvSpPr>
        <p:spPr>
          <a:xfrm>
            <a:off x="790125" y="1605175"/>
            <a:ext cx="2796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500" y="1407798"/>
            <a:ext cx="2047400" cy="10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600" y="1527138"/>
            <a:ext cx="1665803" cy="7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4675" y="1645425"/>
            <a:ext cx="1061570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Results- Percent Error</a:t>
            </a: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body" idx="1"/>
          </p:nvPr>
        </p:nvSpPr>
        <p:spPr>
          <a:xfrm>
            <a:off x="679200" y="1660400"/>
            <a:ext cx="3892800" cy="272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/>
              <a:t>Average Queue Time:</a:t>
            </a:r>
            <a:endParaRPr sz="1600" b="1"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Actual average queue time: 3600s [1]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Experimental found average queue time: 3744.8s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% error = (abs (actual - exp) / actual) * 100%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highlight>
                  <a:srgbClr val="FFFF00"/>
                </a:highlight>
              </a:rPr>
              <a:t>% error = 4.02%</a:t>
            </a:r>
            <a:endParaRPr sz="1600">
              <a:highlight>
                <a:srgbClr val="FFFF00"/>
              </a:highlight>
            </a:endParaRPr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4572000" y="1660400"/>
            <a:ext cx="3855600" cy="300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/>
              <a:t>Max Queue Time:</a:t>
            </a:r>
            <a:endParaRPr sz="1600" b="1"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Actual max queue time: 7200s [1]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Experimental found max queue time: 7052.8s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% error = (abs (actual - exp) / actual) * 100%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highlight>
                  <a:srgbClr val="FFFF00"/>
                </a:highlight>
              </a:rPr>
              <a:t>% error = 2.04% </a:t>
            </a:r>
            <a:endParaRPr sz="1600">
              <a:highlight>
                <a:srgbClr val="FFFF00"/>
              </a:highlight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790125" y="1605175"/>
            <a:ext cx="2796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819150" y="642475"/>
            <a:ext cx="7505700" cy="11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1"/>
          </p:nvPr>
        </p:nvSpPr>
        <p:spPr>
          <a:xfrm>
            <a:off x="819150" y="1319525"/>
            <a:ext cx="7505700" cy="31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Using information found online for Kingda Ka, we were able to successfully generate source arrive times that model the ride in OMNetPP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Some ways to improve the model would be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Using more sources to divide the arrival rates throughout the day to create a more accurate model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Conduct more simulation runs to get a smaller range of the confidence interval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 the end we were able to create the model and find that the max length of the queue for Kingda Ka with a </a:t>
            </a:r>
            <a:r>
              <a:rPr lang="en" sz="1600" b="1"/>
              <a:t>99% confidence interval is 2059 to 2161 people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With this information, Six Flags can have a better understanding of the layout for the physical queue as people wait for the ride and knowledge about the traffic Kingda Ka creates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92100" lvl="0" indent="-2794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[1]"Six Flags Great Adventure Strategies",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Theme Park Insider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2019. [Online]. Available: https://www.themeparkinsider.com/news/response.cfm?ID=945509801. [Accessed: 18- Dec- 2019].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lvl="0" indent="-27940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[2]"Kingda Ka | Six Flags Great Adventure &amp; Safari",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Six Flags Great Adventure &amp; Safari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2019. [Online]. Available: https://www.sixflags.com/greatadventure/attractions/kingda-ka. [Accessed: 18- Dec- 2019].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lvl="0" indent="-27940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[3]"Kingda Ka - Six Flags Great Adventure | Facts Sheet",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Ultimaterollercoaster.com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2004. [Online]. Available: https://www.ultimaterollercoaster.com/themeparks/new05/kingdaka/sfgadv_kingdaka_facts.shtml. [Accessed: 18- Dec- 2019].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9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819150" y="1546075"/>
            <a:ext cx="7505700" cy="28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To accurately model the line at Kingda Ka, the world's fastest roller coaster [2]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By accurately modeling the line, we can identify important performance metrics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information is very important to Six Flags as: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company needs to know how long the line will be to accommodate customers waiting in line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company needs all the information possible to find ways to drive revenue, knowing the amount of people in line can be very useful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Performance Metrics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819150" y="1667350"/>
            <a:ext cx="7505700" cy="27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Average time a person spends in the queue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Maximum time a person spends in the queue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Maximum amount of people waiting in the queue throughout the day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344225" y="410075"/>
            <a:ext cx="2940000" cy="12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Block Diagram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344225" y="1521625"/>
            <a:ext cx="3333900" cy="32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Each pair of sources correspond to certain time periods throughout the day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classifier allows “passiveQueue1” to be the priority queue as this is the fast pass customers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Each “kingdaServer” represents a seat on the ride, and “kingdaServer12” to “kingdaServer17” are the front 6 seats which are priority for fast pass users [2]</a:t>
            </a:r>
            <a:endParaRPr sz="14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125" y="868351"/>
            <a:ext cx="5084424" cy="357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Original vs Alternate Design- different time intervals</a:t>
            </a:r>
            <a:endParaRPr sz="2400"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819150" y="1481200"/>
            <a:ext cx="7505700" cy="29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3 pairs of 2 sources (one for regular pass, one for fast pass) for a total of 6 sources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b="1"/>
              <a:t>ORIGINAL DESIGN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First two sources operate from 10:30 am to 3 pm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Middle two sources operate from 3 pm to 6 pm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Last two sources operate from 6 pm to 9 pm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b="1"/>
              <a:t>ALTERNATE DESIGN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First two sources operate from 10:30 am to 9 pm (10.5 hours)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Middle two sources operate from 11:30 pm to 6:00 pm (6.5 hours)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Last two sources operate from 12:30 pm to 3:30 pm (3 hours)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Each source has an exponential arrival time, and during busier times of the day multiple pairs of sources can be running at the same time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819150" y="353675"/>
            <a:ext cx="75057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Why our alternate design is superior to our original design</a:t>
            </a:r>
            <a:endParaRPr sz="2200"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819150" y="879150"/>
            <a:ext cx="7505700" cy="3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Alternative design is better because it provides a more gradual increase and decrease in arrival rates and better models the actual queue increase of the ride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3" name="Google Shape;163;p18"/>
          <p:cNvSpPr txBox="1"/>
          <p:nvPr/>
        </p:nvSpPr>
        <p:spPr>
          <a:xfrm rot="-5400000">
            <a:off x="758629" y="2451831"/>
            <a:ext cx="1857300" cy="22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253413" y="1133113"/>
            <a:ext cx="2914425" cy="39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7850" y="1088425"/>
            <a:ext cx="2901725" cy="40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 rot="-5400000">
            <a:off x="5354672" y="2417370"/>
            <a:ext cx="2039400" cy="21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819150" y="551525"/>
            <a:ext cx="7505700" cy="12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Model Variables- Queues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444625" y="1167950"/>
            <a:ext cx="3466200" cy="32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2 passive queues with a classifier that favors the fast pass customers (“passiveQueue” is the regular line, “passiveQueue1” is the fast pass line)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classifier sends the priority packet (fast pass) down to the bottom queue, and sends the non-priority packet up to the passiveQueue, however, if the top queue still has packets while the bottom queue doesn’t, the regular packets can be assigned to the bottom 6 servers [2]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825" y="1167950"/>
            <a:ext cx="4902751" cy="34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819150" y="551525"/>
            <a:ext cx="7505700" cy="12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Model Variables- Servers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333475" y="1269000"/>
            <a:ext cx="4375500" cy="31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18 servers that represents each seat of the Kingda Ka ride [3]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All 18 seats can be occupied by regular customers, but the bottom 6 seats are designated when fast pass customers arrive [2]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 got the servers to send packets to the sink every 0.771 min, this was computed from the following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1,400 customers can ride per hour = 23.333 customers can ride per min [3]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18 seats per ride, so 23.333 / 18 gives us 1.296 rides per min, and the reciprocal (1/ 1.296 rides per min) gets us </a:t>
            </a:r>
            <a:r>
              <a:rPr lang="en" sz="1400" b="1" u="sng"/>
              <a:t>0.771 min between each ride</a:t>
            </a:r>
            <a:endParaRPr sz="1400" b="1" u="sng"/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l="23487" t="7645" r="5318" b="3346"/>
          <a:stretch/>
        </p:blipFill>
        <p:spPr>
          <a:xfrm>
            <a:off x="4708975" y="1198250"/>
            <a:ext cx="4020300" cy="35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Model Variables- Sources</a:t>
            </a:r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819150" y="1523550"/>
            <a:ext cx="5547000" cy="29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Each regular customer source has an </a:t>
            </a:r>
            <a:r>
              <a:rPr lang="en" b="1" u="sng"/>
              <a:t>exponential arrival time</a:t>
            </a:r>
            <a:r>
              <a:rPr lang="en" b="1"/>
              <a:t> </a:t>
            </a:r>
            <a:r>
              <a:rPr lang="en"/>
              <a:t>because the arrival of customers is a random, independent, process with a constant average rate (although the rate changes during the day)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Each fast pass customer source has a </a:t>
            </a:r>
            <a:r>
              <a:rPr lang="en" b="1" u="sng"/>
              <a:t>deterministic arrival time</a:t>
            </a:r>
            <a:r>
              <a:rPr lang="en"/>
              <a:t> because the fastpass system is a limited supply of tickets that allows fast pass users to pick times to enter a ride, and for Kingda Ka a max of 6 fast pass users can enter per ride [2]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only information we could find to help us assign values to the sources was that the average queue time is 1 hour and the maximum queue time is 2 hours [1]. With this information we had to guess and check source values to fit the model.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l="1259" t="9737" r="63255" b="11292"/>
          <a:stretch/>
        </p:blipFill>
        <p:spPr>
          <a:xfrm>
            <a:off x="6568325" y="1456625"/>
            <a:ext cx="2061450" cy="32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1309</Words>
  <Application>Microsoft Office PowerPoint</Application>
  <PresentationFormat>On-screen Show (16:9)</PresentationFormat>
  <Paragraphs>125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Nunito</vt:lpstr>
      <vt:lpstr>Calibri</vt:lpstr>
      <vt:lpstr>Arial</vt:lpstr>
      <vt:lpstr>Shift</vt:lpstr>
      <vt:lpstr>Kingda Ka</vt:lpstr>
      <vt:lpstr>Objective</vt:lpstr>
      <vt:lpstr>Important Performance Metrics</vt:lpstr>
      <vt:lpstr>System Block Diagram</vt:lpstr>
      <vt:lpstr>Original vs Alternate Design- different time intervals</vt:lpstr>
      <vt:lpstr>Why our alternate design is superior to our original design</vt:lpstr>
      <vt:lpstr>Mathematical Model Variables- Queues</vt:lpstr>
      <vt:lpstr>Mathematical Model Variables- Servers</vt:lpstr>
      <vt:lpstr>Mathematical Model Variables- Sources</vt:lpstr>
      <vt:lpstr>Mathematical Model Variables- ini File</vt:lpstr>
      <vt:lpstr>Code</vt:lpstr>
      <vt:lpstr>OMNetPP Model</vt:lpstr>
      <vt:lpstr>OMNetPP Model in Simulation</vt:lpstr>
      <vt:lpstr>Results</vt:lpstr>
      <vt:lpstr>Accuracy of Results</vt:lpstr>
      <vt:lpstr>Accuracy of Results- Percent Error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Kingda Ka</dc:title>
  <dc:creator>Darren George</dc:creator>
  <cp:lastModifiedBy>Darren George</cp:lastModifiedBy>
  <cp:revision>1</cp:revision>
  <dcterms:modified xsi:type="dcterms:W3CDTF">2020-09-01T15:45:17Z</dcterms:modified>
</cp:coreProperties>
</file>