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49" r:id="rId32"/>
    <p:sldId id="335" r:id="rId33"/>
    <p:sldId id="327" r:id="rId34"/>
    <p:sldId id="326" r:id="rId35"/>
    <p:sldId id="328" r:id="rId36"/>
    <p:sldId id="329" r:id="rId37"/>
    <p:sldId id="330" r:id="rId38"/>
    <p:sldId id="331" r:id="rId39"/>
    <p:sldId id="337" r:id="rId40"/>
    <p:sldId id="332" r:id="rId41"/>
    <p:sldId id="333" r:id="rId42"/>
    <p:sldId id="336" r:id="rId43"/>
    <p:sldId id="338" r:id="rId44"/>
    <p:sldId id="339" r:id="rId45"/>
    <p:sldId id="341" r:id="rId46"/>
    <p:sldId id="342" r:id="rId47"/>
    <p:sldId id="344" r:id="rId48"/>
    <p:sldId id="345" r:id="rId49"/>
    <p:sldId id="346" r:id="rId50"/>
    <p:sldId id="347" r:id="rId51"/>
    <p:sldId id="348" r:id="rId5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9550" autoAdjust="0"/>
  </p:normalViewPr>
  <p:slideViewPr>
    <p:cSldViewPr snapToGrid="0">
      <p:cViewPr varScale="1">
        <p:scale>
          <a:sx n="82" d="100"/>
          <a:sy n="82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51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8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098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42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06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972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904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039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11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70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55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60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42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83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1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481D6B-008E-4002-985D-D061C0365245}" type="datetimeFigureOut">
              <a:rPr lang="el-GR" smtClean="0"/>
              <a:t>17/10/2016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7AD7-EE79-4FF9-8AEA-84E7126D6F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566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844" y="1373365"/>
            <a:ext cx="8825658" cy="3329581"/>
          </a:xfrm>
        </p:spPr>
        <p:txBody>
          <a:bodyPr/>
          <a:lstStyle/>
          <a:p>
            <a:pPr algn="ctr"/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Βελτιστοποίηση μικροκυματικού δικτύου</a:t>
            </a:r>
            <a:b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τροφοδοσίας στοιχειοκεραίας με χρήση</a:t>
            </a:r>
            <a:b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εξελικτικών αλγορίθμων</a:t>
            </a:r>
            <a:b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Γεωργούλας Δημήτρης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Επίπεδες γραμμές μεταφοράς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42057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967185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1574721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Hybrid 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MMICs</a:t>
            </a:r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l-GR" sz="23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17717" y="3082725"/>
            <a:ext cx="5759450" cy="21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6" name="Picture 5" descr="directional coupl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77" y="2182257"/>
            <a:ext cx="3481329" cy="237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oplanar waveguid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70" y="1877457"/>
            <a:ext cx="3350370" cy="321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1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315596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μικροταινία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37" y="2428974"/>
            <a:ext cx="5641009" cy="28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84612" y="1205428"/>
                <a:ext cx="9740727" cy="4798765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Χρήση ενεργού διηλεκτρικής </a:t>
                </a:r>
                <a:r>
                  <a:rPr lang="el-GR" sz="23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σταθεράς</a:t>
                </a:r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r>
                  <a:rPr lang="en-US" sz="23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r,eff</a:t>
                </a:r>
                <a:endParaRPr lang="en-US" sz="23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baseline="-25000" dirty="0" smtClean="0">
                  <a:solidFill>
                    <a:schemeClr val="tx1"/>
                  </a:solidFill>
                </a:endParaRPr>
              </a:p>
              <a:p>
                <a:endParaRPr lang="en-US" sz="2300" baseline="-25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4.6</m:t>
                          </m:r>
                        </m:den>
                      </m:f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endParaRPr lang="en-US" sz="23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l-G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+0.04</m:t>
                              </m:r>
                              <m:sSup>
                                <m:sSupPr>
                                  <m:ctrlP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num>
                                        <m:den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,  </m:t>
                              </m:r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f>
                                <m:fPr>
                                  <m:ctrlP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l-G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l-GR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,                                           </m:t>
                              </m:r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l-G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l-G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2" y="1205428"/>
                <a:ext cx="9740727" cy="4798765"/>
              </a:xfrm>
              <a:prstGeom prst="rect">
                <a:avLst/>
              </a:prstGeom>
              <a:blipFill rotWithShape="0">
                <a:blip r:embed="rId2"/>
                <a:stretch>
                  <a:fillRect l="-939" t="-11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10154" y="1410355"/>
                <a:ext cx="8452517" cy="4809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𝛧</m:t>
                          </m:r>
                        </m:e>
                        <m:sub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𝜊</m:t>
                          </m:r>
                        </m:sub>
                      </m:sSub>
                      <m: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𝑒𝑓𝑓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l-G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l-G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      </m:t>
                                  </m:r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𝛾𝜄𝛼</m:t>
                                  </m:r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f>
                                    <m:fPr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𝑒𝑓𝑓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l-G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+1.393+0.667</m:t>
                                      </m:r>
                                      <m:func>
                                        <m:func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l-G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l-GR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l-GR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+1.444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όπου </a:t>
                </a:r>
                <a:r>
                  <a:rPr lang="en-US" dirty="0">
                    <a:solidFill>
                      <a:schemeClr val="tx1"/>
                    </a:solidFill>
                  </a:rPr>
                  <a:t>W</a:t>
                </a:r>
                <a:r>
                  <a:rPr lang="el-GR" dirty="0">
                    <a:solidFill>
                      <a:schemeClr val="tx1"/>
                    </a:solidFill>
                  </a:rPr>
                  <a:t>’=</a:t>
                </a:r>
                <a:r>
                  <a:rPr lang="en-US" dirty="0">
                    <a:solidFill>
                      <a:schemeClr val="tx1"/>
                    </a:solidFill>
                  </a:rPr>
                  <a:t>W </a:t>
                </a:r>
                <a:r>
                  <a:rPr lang="el-GR" dirty="0">
                    <a:solidFill>
                      <a:schemeClr val="tx1"/>
                    </a:solidFill>
                  </a:rPr>
                  <a:t>για </a:t>
                </a:r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l-GR" dirty="0">
                    <a:solidFill>
                      <a:schemeClr val="tx1"/>
                    </a:solidFill>
                  </a:rPr>
                  <a:t>&lt;&lt;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και</a:t>
                </a:r>
              </a:p>
              <a:p>
                <a:endParaRPr lang="en-US" i="1" dirty="0" smtClean="0">
                  <a:solidFill>
                    <a:schemeClr val="tx1"/>
                  </a:solidFill>
                </a:endParaRPr>
              </a:p>
              <a:p>
                <a:endParaRPr lang="el-GR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num>
                                <m:den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1.25</m:t>
                                      </m:r>
                                    </m:num>
                                    <m:den>
                                      <m: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l-G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eqArr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el-GR" dirty="0">
                  <a:solidFill>
                    <a:schemeClr val="tx1"/>
                  </a:solidFill>
                </a:endParaRPr>
              </a:p>
              <a:p>
                <a:endParaRPr lang="el-GR" dirty="0">
                  <a:solidFill>
                    <a:schemeClr val="tx1"/>
                  </a:solidFill>
                </a:endParaRPr>
              </a:p>
              <a:p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4" y="1410355"/>
                <a:ext cx="8452517" cy="4809265"/>
              </a:xfrm>
              <a:prstGeom prst="rect">
                <a:avLst/>
              </a:prstGeom>
              <a:blipFill rotWithShape="0"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2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84613" y="1877457"/>
                <a:ext cx="8825658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Απώλειες διηλεκτρικού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endParaRPr lang="en-US" sz="2300" dirty="0">
                  <a:solidFill>
                    <a:schemeClr val="tx1"/>
                  </a:solidFill>
                </a:endParaRPr>
              </a:p>
              <a:p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Απώλειες αγωγών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𝛧</m:t>
                            </m:r>
                          </m:e>
                          <m:sub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𝜊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 </a:t>
                </a:r>
                <a:endParaRPr lang="el-GR" sz="2300" dirty="0" smtClean="0">
                  <a:solidFill>
                    <a:schemeClr val="tx1"/>
                  </a:solidFill>
                </a:endParaRPr>
              </a:p>
              <a:p>
                <a:endParaRPr lang="el-GR" sz="2300" dirty="0" smtClean="0">
                  <a:solidFill>
                    <a:schemeClr val="tx1"/>
                  </a:solidFill>
                </a:endParaRPr>
              </a:p>
              <a:p>
                <a:endParaRPr lang="el-GR" sz="2300" dirty="0">
                  <a:solidFill>
                    <a:schemeClr val="tx1"/>
                  </a:solidFill>
                </a:endParaRPr>
              </a:p>
              <a:p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ή</a:t>
                </a:r>
              </a:p>
              <a:p>
                <a:endParaRPr lang="el-GR" sz="2300" dirty="0">
                  <a:solidFill>
                    <a:schemeClr val="tx1"/>
                  </a:solidFill>
                </a:endParaRPr>
              </a:p>
              <a:p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3" y="1877457"/>
                <a:ext cx="8825658" cy="3329581"/>
              </a:xfrm>
              <a:prstGeom prst="rect">
                <a:avLst/>
              </a:prstGeom>
              <a:blipFill rotWithShape="0">
                <a:blip r:embed="rId2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25412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101687" y="939187"/>
                <a:ext cx="9427934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l-GR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1.38</m:t>
                                  </m:r>
                                  <m:sSub>
                                    <m:sSub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32−</m:t>
                                      </m:r>
                                      <m:sSup>
                                        <m:sSupPr>
                                          <m:ctrlP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l-G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l-GR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l-GR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𝛬</m:t>
                                  </m:r>
                                </m:num>
                                <m:den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32+</m:t>
                                  </m:r>
                                  <m:sSup>
                                    <m:sSup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l-G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l-GR" sz="22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  ,            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6.1∗</m:t>
                              </m:r>
                              <m:f>
                                <m:fPr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l-G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0.667</m:t>
                                      </m:r>
                                      <m:sSup>
                                        <m:sSupPr>
                                          <m:ctrlP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l-G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l-G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l-G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+1.444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  ,     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𝛾𝜄𝛼</m:t>
                              </m:r>
                              <m:f>
                                <m:fPr>
                                  <m:ctrl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el-GR" sz="2200" dirty="0" smtClean="0"/>
              </a:p>
              <a:p>
                <a:endParaRPr lang="el-GR" sz="2200" dirty="0" smtClean="0"/>
              </a:p>
              <a:p>
                <a:endParaRPr lang="el-GR" sz="2200" dirty="0"/>
              </a:p>
              <a:p>
                <a:endParaRPr lang="el-GR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num>
                                <m:den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) ,     </m:t>
                                  </m:r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𝛾𝜄𝛼</m:t>
                                  </m:r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num>
                                <m:den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),    </m:t>
                                  </m:r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𝛾𝜄𝛼</m:t>
                                  </m:r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l-GR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l-GR" sz="22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87" y="939187"/>
                <a:ext cx="9427934" cy="3329581"/>
              </a:xfrm>
              <a:prstGeom prst="rect">
                <a:avLst/>
              </a:prstGeom>
              <a:blipFill rotWithShape="0">
                <a:blip r:embed="rId2"/>
                <a:stretch>
                  <a:fillRect b="-608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1915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318542" y="1431181"/>
            <a:ext cx="535114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αλγόριθμος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</a:t>
            </a:r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432212" y="1133792"/>
            <a:ext cx="98710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Μιμείται τη συμπεριφορά των σμηνών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l-GR" sz="23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Ο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πληθυσμός του σμήνους θα μπορεί να είναι ικανός να πραγματοποιεί υπολογισμούς στις διαστάσεις του χώρου και του χρόνου.</a:t>
            </a:r>
          </a:p>
          <a:p>
            <a:pPr marL="457200" algn="just">
              <a:spcAft>
                <a:spcPts val="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Το σμήνος θα πρέπει να μπορεί να ανταποκρίνεται στις αλλαγές του περιβάλλοντος.</a:t>
            </a:r>
          </a:p>
          <a:p>
            <a:pPr marL="457200" algn="just">
              <a:spcAft>
                <a:spcPts val="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Ο πληθυσμός πρέπει να μην περιορίζεται σε πολύ μικρές περιοχές.</a:t>
            </a:r>
          </a:p>
          <a:p>
            <a:pPr marL="457200" algn="just">
              <a:spcAft>
                <a:spcPts val="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Ο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πληθυσμός θα πρέπει να μπορεί να αλλάζει συμπεριφορά όταν ο στόχος είναι αρκετά σημαντικός. 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Γενικές πληροφορίες για τις γραμμές μεταφοράς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Επίπεδες γραμμές μεταφοράς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 αλγόριθμος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</a:t>
            </a:r>
            <a:endParaRPr lang="el-GR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Προσδιορισμός του προβλήματος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Παράρτημα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Ανοιχτά θέματα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Βιβλιογραφία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9316" y="1042930"/>
            <a:ext cx="8825658" cy="44689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Constriction Factor PSO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859316" y="2182257"/>
                <a:ext cx="10007976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23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3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l-GR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l-GR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3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l-GR" sz="2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rad>
                          </m:e>
                        </m:d>
                      </m:den>
                    </m:f>
                    <m:r>
                      <a:rPr lang="el-G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=0.73</m:t>
                    </m:r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sz="2300" dirty="0" smtClean="0">
                  <a:solidFill>
                    <a:schemeClr val="tx1"/>
                  </a:solidFill>
                </a:endParaRPr>
              </a:p>
              <a:p>
                <a:endParaRPr lang="el-GR" sz="2300" dirty="0" smtClean="0">
                  <a:solidFill>
                    <a:schemeClr val="tx1"/>
                  </a:solidFill>
                </a:endParaRPr>
              </a:p>
              <a:p>
                <a:r>
                  <a:rPr lang="el-GR" sz="2300" dirty="0" smtClean="0">
                    <a:solidFill>
                      <a:schemeClr val="tx1"/>
                    </a:solidFill>
                  </a:rPr>
                  <a:t> </a:t>
                </a:r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16" y="2182257"/>
                <a:ext cx="10007976" cy="3329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3086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003967" y="2953302"/>
            <a:ext cx="8471230" cy="327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γ) Δημιουργία τυχαίων αρχικών ταχυτήτων για κάθε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δ) Υπολογίζεται η τιμή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της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συνάρτησης για κάθε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ε) Θέτουμε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ζ) Εντοπίζεται η ελάχιστη τιμή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23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(για πρόβλημα ελαχιστοποίησης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από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τις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η θέση που δίνει την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η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gbest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θέση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l-GR" sz="2300" dirty="0"/>
          </a:p>
        </p:txBody>
      </p:sp>
      <p:sp>
        <p:nvSpPr>
          <p:cNvPr id="3" name="Rectangle 2"/>
          <p:cNvSpPr/>
          <p:nvPr/>
        </p:nvSpPr>
        <p:spPr>
          <a:xfrm>
            <a:off x="89566" y="853373"/>
            <a:ext cx="92068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Εκκίνηση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(α) Καθορισμός παραμέτρων 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Ν,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Κ,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l-GR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l-GR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Δημιουργία τυχαίων αρχικών θέσεων για κάθε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particle.</a:t>
            </a:r>
          </a:p>
        </p:txBody>
      </p:sp>
    </p:spTree>
    <p:extLst>
      <p:ext uri="{BB962C8B-B14F-4D97-AF65-F5344CB8AC3E}">
        <p14:creationId xmlns:p14="http://schemas.microsoft.com/office/powerpoint/2010/main" val="39196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432213" y="919234"/>
            <a:ext cx="8342772" cy="641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Βελτιστοποίηση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(α) Για κάθε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εντοπίζονται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γείτονες.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(β) Για κάθε γειτονιά του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εντοπίζεται η ελάχιστη τιμή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lbest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που δίνει την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l-GR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(γ) Υπολογίζονται οι νέες ταχύτητες των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ενώ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&lt;-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=-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3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</a:pP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(δ) Υπολογίζονται οι νέες θέσεις των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εφαρμόζεται η συνθήκη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absorbing walls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(ε) Υπολογίζονται οι τιμές της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συνάρτησης για τις νέες θέσεις των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068797" y="1197504"/>
            <a:ext cx="832138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(ζ) Για καθένα από τα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­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(η) Για καθένα από τα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(θ) Αν έχει επιτευχθεί ο μέγιστος αριθμός επαναλήψεων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ο αλγόριθμος τερματίζεται. Σε αντίθετη περίπτωση, ο αλγόριθμος συνεχίζεται από το βήμα 2(α).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808891" y="1045118"/>
                <a:ext cx="9038493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Comprehensive Learning PSO</a:t>
                </a:r>
              </a:p>
              <a:p>
                <a:endParaRPr lang="en-US" sz="23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sz="23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𝑤𝑣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𝑐𝑟𝑎𝑛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l-GR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1" y="1045118"/>
                <a:ext cx="9038493" cy="3329581"/>
              </a:xfrm>
              <a:prstGeom prst="rect">
                <a:avLst/>
              </a:prstGeom>
              <a:blipFill rotWithShape="0">
                <a:blip r:embed="rId2"/>
                <a:stretch>
                  <a:fillRect l="-810" t="-14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4613" y="1185796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PSO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178495" y="2440164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01260" y="2195726"/>
                <a:ext cx="9483971" cy="211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spcAft>
                    <a:spcPts val="0"/>
                  </a:spcAft>
                </a:pPr>
                <a:r>
                  <a:rPr lang="el-GR" sz="2300" dirty="0" smtClean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r>
                      <a:rPr lang="en-US" sz="23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𝑖𝑑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𝑖𝑑</m:t>
                            </m:r>
                          </m:sub>
                        </m:sSub>
                        <m:d>
                          <m:d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l-GR" sz="23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𝑖𝑑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𝑖𝑑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0"/>
                  </a:spcAft>
                </a:pPr>
                <a:r>
                  <a:rPr lang="el-G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l-GR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0"/>
                  </a:spcAft>
                </a:pPr>
                <a:r>
                  <a:rPr lang="el-G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l-GR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0"/>
                  </a:spcAft>
                </a:pPr>
                <a:r>
                  <a:rPr lang="el-G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l-GR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300"/>
                  </a:spcAft>
                </a:pPr>
                <a:r>
                  <a:rPr lang="el-GR" sz="2300" dirty="0" smtClean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d>
                      <m:dPr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</m:t>
                    </m:r>
                  </m:oMath>
                </a14:m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0" y="2195726"/>
                <a:ext cx="9483971" cy="2114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008185" y="1264700"/>
            <a:ext cx="992944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(α) Ορίζονται οι τιμές 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Ν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3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(β) Ορίζονται τυχαίες αρχικές τιμές θέσεων και ταχυτήτων.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(γ) Εφαρμόζεται η διεργασία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Negative Selection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στο διάνυσμα της ταχύτητας για κάθε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(δ) Υπολογίζονται οι τιμές της αντικειμενικής συνάρτησης για κάθε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και εντοπίζεται η ελάχιστη τιμή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Η θέση στο Ν-διάστατο χώρο που δίνει την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sz="23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είναι το αρχικό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(ε) Θέτουμε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δηλαδή οι αρχικές θέσεις είναι και οι καλύτερες μέχρι στιγμής.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926123" y="1252606"/>
            <a:ext cx="935701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(ζ) Υπολογίζονται οι νέες ταχύτητες των 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particles</a:t>
            </a: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(η) Εφαρμόζεται η διεργασία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Negative Selection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στο διάνυσμα της ταχύτητας για κάθε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(θ) Υπολογίζονται οι </a:t>
            </a: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νέες θέσεις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των </a:t>
            </a: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particles.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(ι) Υπολογίζονται οι τιμές της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fitness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συνάρτησης για τις νέες θέσεις των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(κ) Για καθένα από τα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­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432213" y="1328921"/>
            <a:ext cx="84994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(λ) Για καθένα από τα 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particles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αν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3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&lt;F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300"/>
              </a:spcAft>
            </a:pP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(μ) Αν έχει επιτευχθεί ο μέγιστος αριθμός επαναλήψεων </a:t>
            </a:r>
            <a:r>
              <a:rPr lang="en-US" sz="2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3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τότε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ο αλγόριθμος τερματίζεται. Σε αντίθετη περίπτωση, ο αλγόριθμος συνεχίζεται από το βήμα (ζ).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5690" y="1431981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PSO </a:t>
            </a: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μετάλλαξη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ταχύτητας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Μετάλλαξη ταχύτητας μετά το βήμα (η)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62908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Γενικές πληροφορίες για τις γραμμές μεταφοράς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29877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432213" y="1725057"/>
            <a:ext cx="4171976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Προσδιορισμός του 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προβλήματος</a:t>
            </a:r>
          </a:p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388859" y="811340"/>
            <a:ext cx="85684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Κεραίες μικροταινίας (εύκολη κατασκευή, χαμηλό κόστος, χαμηλή</a:t>
            </a:r>
          </a:p>
          <a:p>
            <a:pPr lvl="1"/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ποδοτικότητα, μικρό εύρος ζώνης)</a:t>
            </a:r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38" y="2829762"/>
            <a:ext cx="4323715" cy="253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83" y="2829762"/>
            <a:ext cx="5459363" cy="25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69159" y="2029856"/>
            <a:ext cx="5761366" cy="3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587242" y="1396811"/>
                <a:ext cx="11125199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Προδιαγραφές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SWR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&lt;= 1.1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Ρεύματα </a:t>
                </a:r>
                <a:r>
                  <a:rPr lang="en-US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φορτίων με κατανομή 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 </a:t>
                </a:r>
                <a:r>
                  <a:rPr lang="el-GR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και </a:t>
                </a:r>
                <a:r>
                  <a:rPr lang="en-US" sz="23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SLL</a:t>
                </a:r>
                <a:r>
                  <a:rPr lang="en-US" sz="23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-20 </a:t>
                </a:r>
                <a:r>
                  <a:rPr lang="en-US" sz="23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dB.</a:t>
                </a:r>
                <a:endParaRPr lang="en-US" sz="23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300" dirty="0">
                  <a:solidFill>
                    <a:schemeClr val="tx1"/>
                  </a:solidFill>
                </a:endParaRPr>
              </a:p>
              <a:p>
                <a:endParaRPr lang="en-US" sz="23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𝑓𝑖𝑡𝑛𝑒</m:t>
                      </m:r>
                      <m: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1.1,</m:t>
                              </m:r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𝑆𝑊𝑅</m:t>
                              </m:r>
                            </m:e>
                          </m:d>
                        </m:e>
                      </m:func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</m:t>
                                      </m:r>
                                    </m:sub>
                                  </m:sSub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𝑟𝑒𝑎𝑙</m:t>
                                      </m:r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𝑖𝑚𝑎𝑔</m:t>
                                  </m:r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</m:t>
                                      </m:r>
                                    </m:sub>
                                  </m:sSub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𝑖𝑚𝑎𝑔</m:t>
                                      </m:r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23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2" y="1396811"/>
                <a:ext cx="11125199" cy="3329581"/>
              </a:xfrm>
              <a:prstGeom prst="rect">
                <a:avLst/>
              </a:prstGeom>
              <a:blipFill rotWithShape="0">
                <a:blip r:embed="rId2"/>
                <a:stretch>
                  <a:fillRect l="-767" t="-14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42483" y="5136300"/>
            <a:ext cx="437171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300"/>
              </a:spcAft>
            </a:pPr>
            <a:r>
              <a:rPr lang="en-US" sz="2300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300" i="1" baseline="-25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en-US" sz="23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0.5799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0.6603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l-GR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0.8751</a:t>
            </a: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1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6" name="Picture 5" descr="Cap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92" y="746293"/>
            <a:ext cx="8364700" cy="559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58702" y="1351466"/>
                <a:ext cx="3765903" cy="841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𝛧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sz="2300" i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02" y="1351466"/>
                <a:ext cx="3765903" cy="8412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77005" y="1341001"/>
                <a:ext cx="3765903" cy="841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𝛧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sz="2300" i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05" y="1341001"/>
                <a:ext cx="3765903" cy="841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8702" y="2661975"/>
                <a:ext cx="2743380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02" y="2661975"/>
                <a:ext cx="2743380" cy="81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8702" y="4385229"/>
                <a:ext cx="1912575" cy="824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300" i="1" smtClean="0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𝛧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−50</m:t>
                          </m:r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+50</m:t>
                          </m:r>
                        </m:den>
                      </m:f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02" y="4385229"/>
                <a:ext cx="1912575" cy="824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02082" y="4458999"/>
                <a:ext cx="2016321" cy="701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5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𝑆𝑊𝑅</m:t>
                    </m:r>
                    <m:r>
                      <a:rPr lang="el-GR" sz="25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25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5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𝛤</m:t>
                            </m:r>
                          </m:e>
                        </m:d>
                      </m:num>
                      <m:den>
                        <m:r>
                          <a:rPr lang="el-GR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5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𝛤</m:t>
                            </m:r>
                          </m:e>
                        </m:d>
                      </m:den>
                    </m:f>
                    <m:r>
                      <a:rPr lang="el-GR" sz="25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l-GR" sz="25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82" y="4458999"/>
                <a:ext cx="2016321" cy="7010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35316" y="1399659"/>
                <a:ext cx="144873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l-GR" sz="23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16" y="1399659"/>
                <a:ext cx="1448730" cy="446276"/>
              </a:xfrm>
              <a:prstGeom prst="rect">
                <a:avLst/>
              </a:prstGeom>
              <a:blipFill rotWithShape="0">
                <a:blip r:embed="rId2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03551" y="1255453"/>
                <a:ext cx="1438022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51" y="1255453"/>
                <a:ext cx="1438022" cy="81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35316" y="2629791"/>
                <a:ext cx="4667432" cy="1217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l-GR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l-GR" sz="23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l-GR" sz="23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16" y="2629791"/>
                <a:ext cx="4667432" cy="1217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35316" y="4680341"/>
                <a:ext cx="2179123" cy="842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𝛪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𝛪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𝛧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16" y="4680341"/>
                <a:ext cx="2179123" cy="8422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1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25774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89413" y="1340309"/>
                <a:ext cx="1228093" cy="855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413" y="1340309"/>
                <a:ext cx="1228093" cy="8554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89413" y="2401503"/>
                <a:ext cx="1300612" cy="85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413" y="2401503"/>
                <a:ext cx="1300612" cy="8558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89413" y="3502112"/>
                <a:ext cx="1300612" cy="85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413" y="3502112"/>
                <a:ext cx="1300612" cy="8558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89413" y="4746347"/>
                <a:ext cx="1781898" cy="855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l-GR" sz="23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23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l-GR" sz="23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l-G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3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l-GR" sz="23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l-GR" sz="23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23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413" y="4746347"/>
                <a:ext cx="1781898" cy="855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Rectangle 1"/>
          <p:cNvSpPr/>
          <p:nvPr/>
        </p:nvSpPr>
        <p:spPr>
          <a:xfrm>
            <a:off x="1584613" y="1278781"/>
            <a:ext cx="194636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32907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798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9997" y="1877456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3" name="Rectangle 2"/>
          <p:cNvSpPr/>
          <p:nvPr/>
        </p:nvSpPr>
        <p:spPr>
          <a:xfrm>
            <a:off x="1494871" y="1372422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functions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Ackley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Beale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CrossInTray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Easom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Eggholder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Rastrigin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Rosenbrock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SchafferN4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Shekel</a:t>
            </a:r>
            <a:endParaRPr lang="el-GR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Sphere</a:t>
            </a:r>
            <a:endParaRPr lang="el-GR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447799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Γραμμές 2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αγωγών, ομογενές διηλεκτρικό.</a:t>
            </a:r>
          </a:p>
          <a:p>
            <a:pPr lvl="0"/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Γραμμές 2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αγωγών, μη ομογενές διηλεκτρικό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Γραμμές μεταφοράς ενός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αγωγού.</a:t>
            </a:r>
          </a:p>
          <a:p>
            <a:pPr lvl="0"/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Γραμμές που δεν περιλαμβάνουν αγωγούς αλλά αποτελούνται μόνο από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διηλεκτρικό</a:t>
            </a:r>
            <a:endParaRPr lang="el-GR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</p:spTree>
    <p:extLst>
      <p:ext uri="{BB962C8B-B14F-4D97-AF65-F5344CB8AC3E}">
        <p14:creationId xmlns:p14="http://schemas.microsoft.com/office/powerpoint/2010/main" val="29183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1554291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Εκτέλεση 13 πειραμάτων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Συγκρίσεις αλγορίθμων για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3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πραγματικό/μιγαδικό.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Συγκρίσεις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cfpso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διάφορες τιμές των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Συγκρίσεις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clpso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διάφορες τιμές των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Συγκρίσεις 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bpso-vm </a:t>
            </a:r>
            <a:r>
              <a:rPr lang="el-GR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διάφορες τιμές των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3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300" baseline="-2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9442" y="4620533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M.O 20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επαναλήψεων </a:t>
            </a:r>
          </a:p>
          <a:p>
            <a:pPr algn="ctr"/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εγκυρότητα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20235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73929"/>
              </p:ext>
            </p:extLst>
          </p:nvPr>
        </p:nvGraphicFramePr>
        <p:xfrm>
          <a:off x="1432213" y="1606061"/>
          <a:ext cx="6051476" cy="68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84"/>
                <a:gridCol w="671984"/>
                <a:gridCol w="671984"/>
                <a:gridCol w="671984"/>
                <a:gridCol w="672708"/>
                <a:gridCol w="672708"/>
                <a:gridCol w="672708"/>
                <a:gridCol w="735817"/>
                <a:gridCol w="609599"/>
              </a:tblGrid>
              <a:tr h="327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tmax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91555"/>
              </p:ext>
            </p:extLst>
          </p:nvPr>
        </p:nvGraphicFramePr>
        <p:xfrm>
          <a:off x="1432213" y="3078563"/>
          <a:ext cx="4089354" cy="6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59"/>
                <a:gridCol w="681559"/>
                <a:gridCol w="681559"/>
                <a:gridCol w="681559"/>
                <a:gridCol w="681559"/>
                <a:gridCol w="681559"/>
              </a:tblGrid>
              <a:tr h="30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vmax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mr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C1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 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12055"/>
              </p:ext>
            </p:extLst>
          </p:nvPr>
        </p:nvGraphicFramePr>
        <p:xfrm>
          <a:off x="1387318" y="1246399"/>
          <a:ext cx="3421140" cy="4113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380"/>
                <a:gridCol w="1140380"/>
                <a:gridCol w="1140380"/>
              </a:tblGrid>
              <a:tr h="514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Διάσταση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</a:t>
                      </a:r>
                      <a:r>
                        <a:rPr lang="en-US" sz="1200" baseline="-25000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  (m)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sz="1200" baseline="-25000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  (m)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0.3e-3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9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1e-2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10e-2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77846"/>
              </p:ext>
            </p:extLst>
          </p:nvPr>
        </p:nvGraphicFramePr>
        <p:xfrm>
          <a:off x="5908945" y="1263247"/>
          <a:ext cx="4806126" cy="9712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03063"/>
                <a:gridCol w="2403063"/>
              </a:tblGrid>
              <a:tr h="242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Πάχος </a:t>
                      </a:r>
                      <a:r>
                        <a:rPr lang="en-US" sz="1200">
                          <a:effectLst/>
                        </a:rPr>
                        <a:t>(m)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18e-6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Αγωγιμ</a:t>
                      </a:r>
                      <a:r>
                        <a:rPr lang="el-GR" sz="1200" dirty="0">
                          <a:effectLst/>
                        </a:rPr>
                        <a:t>ότητα (</a:t>
                      </a:r>
                      <a:r>
                        <a:rPr lang="en-US" sz="1200" dirty="0">
                          <a:effectLst/>
                        </a:rPr>
                        <a:t>S)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5</a:t>
                      </a:r>
                      <a:r>
                        <a:rPr lang="en-US" sz="1200">
                          <a:effectLst/>
                        </a:rPr>
                        <a:t>e7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5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Μαγνητική επιδεκτικότητα (H/</a:t>
                      </a:r>
                      <a:r>
                        <a:rPr lang="en-US" sz="1200">
                          <a:effectLst/>
                        </a:rPr>
                        <a:t>m</a:t>
                      </a:r>
                      <a:r>
                        <a:rPr lang="el-GR" sz="1200">
                          <a:effectLst/>
                        </a:rPr>
                        <a:t>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1.256e-6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04489"/>
              </p:ext>
            </p:extLst>
          </p:nvPr>
        </p:nvGraphicFramePr>
        <p:xfrm>
          <a:off x="5908945" y="2760728"/>
          <a:ext cx="3553460" cy="1036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76730"/>
                <a:gridCol w="1776730"/>
              </a:tblGrid>
              <a:tr h="304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Διηλεκτρική σταθερά 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Πάχος διηλεκτρικού (m)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1.55e-3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Εφαπτομένη απωλειών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0.02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97442" y="4448739"/>
                <a:ext cx="3957174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l-GR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rad>
                    <m:r>
                      <a:rPr lang="el-GR" i="0">
                        <a:latin typeface="Cambria Math" panose="02040503050406030204" pitchFamily="18" charset="0"/>
                      </a:rPr>
                      <m:t>=0.0046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l-GR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(@300 MHz)</a:t>
                </a:r>
                <a:endParaRPr lang="el-G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442" y="4448739"/>
                <a:ext cx="3957174" cy="656013"/>
              </a:xfrm>
              <a:prstGeom prst="rect">
                <a:avLst/>
              </a:prstGeom>
              <a:blipFill rotWithShape="0">
                <a:blip r:embed="rId2"/>
                <a:stretch>
                  <a:fillRect r="-6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2581" y="599643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Περίπτωση</a:t>
            </a:r>
            <a:r>
              <a:rPr lang="el-GR" sz="2300" dirty="0" smtClean="0"/>
              <a:t> 1 (Ζ</a:t>
            </a:r>
            <a:r>
              <a:rPr lang="en-US" sz="2300" baseline="-25000" dirty="0" smtClean="0"/>
              <a:t>r</a:t>
            </a:r>
            <a:r>
              <a:rPr lang="en-US" sz="2300" dirty="0" smtClean="0"/>
              <a:t> </a:t>
            </a:r>
            <a:r>
              <a:rPr lang="el-GR" sz="2300" dirty="0" smtClean="0"/>
              <a:t>πραγματικό)</a:t>
            </a:r>
            <a:endParaRPr lang="el-GR" sz="2300" dirty="0"/>
          </a:p>
        </p:txBody>
      </p:sp>
      <p:pic>
        <p:nvPicPr>
          <p:cNvPr id="6" name="Picture 5" descr="Case1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76" y="1290981"/>
            <a:ext cx="8400317" cy="4737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32213" y="691648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Περίπτωση</a:t>
            </a:r>
            <a:r>
              <a:rPr lang="el-GR" sz="2300" dirty="0" smtClean="0"/>
              <a:t> 3 (</a:t>
            </a:r>
            <a:r>
              <a:rPr lang="en-US" sz="2300" dirty="0" smtClean="0"/>
              <a:t>S=20, 30, 50)</a:t>
            </a:r>
            <a:endParaRPr lang="el-GR" sz="2300" dirty="0"/>
          </a:p>
        </p:txBody>
      </p:sp>
      <p:pic>
        <p:nvPicPr>
          <p:cNvPr id="6" name="Picture 5" descr="Case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92" y="1376694"/>
            <a:ext cx="8648900" cy="4635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/>
              <a:t>Περίπτωση 7 (</a:t>
            </a:r>
            <a:r>
              <a:rPr lang="en-US" sz="2300" dirty="0" smtClean="0"/>
              <a:t>w=0.33, 0.66, 1)</a:t>
            </a:r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7" name="Picture 6" descr="case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67" y="1529434"/>
            <a:ext cx="8058942" cy="4380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1481" y="205506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1359877" y="773723"/>
            <a:ext cx="49023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Περίπτωση 10 (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0.04, 0.15, 0.3)</a:t>
            </a:r>
          </a:p>
        </p:txBody>
      </p:sp>
      <p:pic>
        <p:nvPicPr>
          <p:cNvPr id="6" name="Picture 5" descr="Case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16" y="1382270"/>
            <a:ext cx="8422954" cy="4784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03388"/>
              </p:ext>
            </p:extLst>
          </p:nvPr>
        </p:nvGraphicFramePr>
        <p:xfrm>
          <a:off x="1652954" y="1034525"/>
          <a:ext cx="8124091" cy="5073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4499"/>
                <a:gridCol w="2009575"/>
                <a:gridCol w="2009575"/>
                <a:gridCol w="2010442"/>
              </a:tblGrid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CFPSO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0.0571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0.0395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0.0335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0.4111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0.3723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0.0301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0.0766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0.1099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0.4861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0.5206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9.1775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6.6726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6.3354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6.6131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7.3486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2.982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2.7873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5.3101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8.1776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7.3813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9.9121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8.2907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Fbest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5.6e-4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0.0139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0.5923&lt; -1.073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0.6145&lt; -0.755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0.5833&lt; 3.744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0.6547&lt; 0.603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0.64&lt; 1.405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0.5982&lt; 2.356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0.8713&lt; 0.072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0.8906&lt; -0.276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0.8833&lt; 6.669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SWR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1.0997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1.0813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η 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0.794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0.7216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44869"/>
              </p:ext>
            </p:extLst>
          </p:nvPr>
        </p:nvGraphicFramePr>
        <p:xfrm>
          <a:off x="1629507" y="1148863"/>
          <a:ext cx="8124092" cy="4921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460"/>
                <a:gridCol w="2030586"/>
                <a:gridCol w="2030586"/>
                <a:gridCol w="2031460"/>
              </a:tblGrid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CFPSO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BPSO (cm)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0.7935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0.1283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0.0936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0.0499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0.1522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0.2875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0.0528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Πλάτος 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0.3784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0.4047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2.945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3.6853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3.6364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Μήκος 3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7.3583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3.5552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7.3608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7.6657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6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4.6237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6.9583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7.6538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Μήκος 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9.121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8.8842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Fbest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0.0167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33350" algn="l"/>
                          <a:tab pos="668020" algn="ctr"/>
                        </a:tabLst>
                      </a:pPr>
                      <a:r>
                        <a:rPr lang="en-US" sz="1200" dirty="0">
                          <a:effectLst/>
                        </a:rPr>
                        <a:t>		</a:t>
                      </a:r>
                      <a:r>
                        <a:rPr lang="el-GR" sz="1200" dirty="0" smtClean="0">
                          <a:effectLst/>
                        </a:rPr>
                        <a:t>       </a:t>
                      </a:r>
                      <a:r>
                        <a:rPr lang="en-US" sz="1200" dirty="0" smtClean="0">
                          <a:effectLst/>
                        </a:rPr>
                        <a:t>0.6076</a:t>
                      </a:r>
                      <a:r>
                        <a:rPr lang="en-US" sz="1200" dirty="0">
                          <a:effectLst/>
                        </a:rPr>
                        <a:t>&lt; -1.518</a:t>
                      </a:r>
                      <a:r>
                        <a:rPr lang="en-US" sz="1200" baseline="30000" dirty="0">
                          <a:effectLst/>
                        </a:rPr>
                        <a:t>o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0.6&lt; -1.555</a:t>
                      </a:r>
                      <a:r>
                        <a:rPr lang="en-US" sz="1200" baseline="30000" dirty="0">
                          <a:effectLst/>
                        </a:rPr>
                        <a:t>o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0.668&lt; -8.06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0.6469&lt; 0.823</a:t>
                      </a:r>
                      <a:r>
                        <a:rPr lang="en-US" sz="1200" baseline="30000" dirty="0">
                          <a:effectLst/>
                        </a:rPr>
                        <a:t>o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0.643&lt; 1.148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0.683&lt; -6.605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0.878&lt; -0.261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0.8816&lt; -0.259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0.935&lt; 2.708</a:t>
                      </a:r>
                      <a:r>
                        <a:rPr lang="en-US" sz="1200" baseline="30000">
                          <a:effectLst/>
                        </a:rPr>
                        <a:t>o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SWR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1.0995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1.1163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η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0.8103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0.8174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0.5329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1737013" y="1586143"/>
            <a:ext cx="737181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Ανοιχτά Θέματα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Προσθήκη επιπλέον πειραμάτων (πχ κύριος λοβός στις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l-GR" sz="23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lang="el-GR" sz="23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ή -10</a:t>
            </a:r>
            <a:r>
              <a:rPr lang="el-GR" sz="23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el-GR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Παραλληλοποίηση κώδικα.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προγράμματος προσομοίωσης (κατασκευή κυκλώματος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;)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1085868"/>
            <a:ext cx="8825658" cy="47424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300" dirty="0" smtClean="0">
                <a:solidFill>
                  <a:schemeClr val="tx1"/>
                </a:solidFill>
              </a:rPr>
              <a:t>Κυκλωματικό ισοδύναμο</a:t>
            </a:r>
          </a:p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17" y="2113497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775899" y="1340373"/>
            <a:ext cx="10747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Βιβλιογραφία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Τραϊανός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Β. Γιούλτσης. Εμμανουήλ Ε.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Κριεζής,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Μικροκύματα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Τόμος Ι &amp; ΙΙ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εκδοτικός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οίκος αδελφών Κυριακίδη </a:t>
            </a:r>
            <a:r>
              <a:rPr lang="el-G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α.ε.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 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shaping of a mobile base station antenna array using a particle swarm optimization based technique,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endParaRPr lang="el-G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Milonas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Swarms, phase transitions, and collective intelligence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endParaRPr lang="el-G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Constantine A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Balanis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Κεραίες Ανάλυση &amp; Σχεδίαση,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πρώτη Ελληνική έκδοση, εκδόσεις Ίων,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751" y="946372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77233" y="39027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3" name="Rectangle 2"/>
          <p:cNvSpPr/>
          <p:nvPr/>
        </p:nvSpPr>
        <p:spPr>
          <a:xfrm>
            <a:off x="1133363" y="1727675"/>
            <a:ext cx="1003295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Z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Zaharis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adaptive beamforming technique applied on linear antenna arrays using adaptive mutated Boolean PSO,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Electromagnetic Research, June 2011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Z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Zaharis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Thinned planar array design using Boolean PSO with velocity mutation,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Magnetics, March 2009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Sotirios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Goudos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Zaharis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Konstantinos B.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Baltzis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Applied to Antenna and 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Problems,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for Electric and Electronic Engineering, 2013.</a:t>
            </a:r>
            <a:endParaRPr lang="el-G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4613" y="18774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49442" y="921284"/>
                <a:ext cx="6096000" cy="5855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𝑉</m:t>
                      </m:r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  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n-US" sz="23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</m:t>
                      </m:r>
                      <m:r>
                        <a:rPr lang="en-US" sz="23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 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el-GR" sz="23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spcAft>
                    <a:spcPts val="300"/>
                  </a:spcAft>
                </a:pPr>
                <a:r>
                  <a:rPr lang="en-US" sz="23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el-GR" sz="23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Όπου </a:t>
                </a:r>
                <a:r>
                  <a:rPr lang="el-GR" sz="23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𝛾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)(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  <m:r>
                          <a:rPr lang="el-GR" sz="23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rad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  <m:r>
                      <a:rPr lang="el-GR" sz="23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endParaRPr lang="el-GR" sz="23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:endParaRPr lang="el-GR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:endParaRPr lang="el-GR" sz="23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  <a:p>
                <a:r>
                  <a:rPr lang="el-GR" sz="2300" dirty="0">
                    <a:solidFill>
                      <a:schemeClr val="tx1"/>
                    </a:solidFill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300"/>
                  </a:spcAft>
                </a:pPr>
                <a:endParaRPr lang="el-GR" sz="2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el-GR" sz="23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42" y="921284"/>
                <a:ext cx="6096000" cy="58555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84612" y="3133380"/>
                <a:ext cx="8825658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2" y="3133380"/>
                <a:ext cx="8825658" cy="3329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92060" y="1574507"/>
                <a:ext cx="3790140" cy="1138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l-GR" sz="23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l-GR" sz="23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l-GR" sz="23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l-GR" sz="23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l-GR" sz="23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  <m:r>
                        <a:rPr lang="el-GR" sz="23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60" y="1574507"/>
                <a:ext cx="3790140" cy="1138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84613" y="3844749"/>
                <a:ext cx="8825658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𝑊𝑅</m:t>
                      </m:r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</m:d>
                        </m:num>
                        <m:den>
                          <m: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</m:d>
                        </m:den>
                      </m:f>
                      <m: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3" y="3844749"/>
                <a:ext cx="8825658" cy="3329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04" y="1082499"/>
            <a:ext cx="5934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84613" y="1877457"/>
                <a:ext cx="8825658" cy="332958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𝛧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l-GR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l-G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13" y="1877457"/>
                <a:ext cx="8825658" cy="3329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737013" y="20298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9413" y="2182257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l-GR" sz="23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77072" y="3542247"/>
                <a:ext cx="3640740" cy="765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𝛵</m:t>
                      </m:r>
                      <m:r>
                        <a:rPr lang="el-GR" sz="23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l-GR" sz="23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l-GR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e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l-GR" sz="23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l-GR" sz="23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72" y="3542247"/>
                <a:ext cx="3640740" cy="7657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1002</TotalTime>
  <Words>864</Words>
  <Application>Microsoft Office PowerPoint</Application>
  <PresentationFormat>Widescreen</PresentationFormat>
  <Paragraphs>480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Century Gothic</vt:lpstr>
      <vt:lpstr>Symbol</vt:lpstr>
      <vt:lpstr>Times New Roman</vt:lpstr>
      <vt:lpstr>Wingdings 3</vt:lpstr>
      <vt:lpstr>Ion</vt:lpstr>
      <vt:lpstr>Βελτιστοποίηση μικροκυματικού δικτύου τροφοδοσίας στοιχειοκεραίας με χρήση εξελικτικών αλγορίθμων    Γεωργούλας Δημήτρης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Βελτιστοποίηση μικροκυματικού δικτύου τροφοδοσίας στοιχειοκεραίας με χρήση εξελικτικών αλγορίθμων    Γεωργούλας Δημήτρης</dc:title>
  <dc:creator>Dimitris</dc:creator>
  <cp:lastModifiedBy>Dimitris</cp:lastModifiedBy>
  <cp:revision>62</cp:revision>
  <dcterms:created xsi:type="dcterms:W3CDTF">2016-10-01T07:36:40Z</dcterms:created>
  <dcterms:modified xsi:type="dcterms:W3CDTF">2016-10-17T07:49:28Z</dcterms:modified>
</cp:coreProperties>
</file>