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l-GR" smtClean="0"/>
              <a:t>Στυλ κύριου τίτλου</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l-GR" smtClean="0"/>
              <a:t>Στυλ κύριου τίτλου</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18C79C5D-2A6F-F04D-97DA-BEF2467B64E4}"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l-GR" smtClean="0"/>
              <a:t>Στυλ κύριου τίτλου</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8DFA1846-DA80-1C48-A609-854EA85C59AD}"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l-GR" smtClean="0"/>
              <a:t>Στυλ κύριου τίτλου</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l-GR" smtClean="0"/>
              <a:t>Στυλ υποδείγματος κειμένου</a:t>
            </a:r>
          </a:p>
        </p:txBody>
      </p:sp>
      <p:sp>
        <p:nvSpPr>
          <p:cNvPr id="2" name="Date Placeholder 1"/>
          <p:cNvSpPr>
            <a:spLocks noGrp="1"/>
          </p:cNvSpPr>
          <p:nvPr>
            <p:ph type="dt" sz="half" idx="10"/>
          </p:nvPr>
        </p:nvSpPr>
        <p:spPr/>
        <p:txBody>
          <a:bodyPr/>
          <a:lstStyle/>
          <a:p>
            <a:fld id="{FBF54567-0DE4-3F47-BF90-CB84690072F9}" type="datetimeFigureOut">
              <a:rPr lang="en-US" dirty="0"/>
              <a:pPr/>
              <a:t>4/27/2018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l-GR" smtClean="0"/>
              <a:t>Στυλ κύριου τίτλου</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l-GR" smtClean="0"/>
              <a:t>Στυλ κύριου τίτλου</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Date Placeholder 3"/>
          <p:cNvSpPr>
            <a:spLocks noGrp="1"/>
          </p:cNvSpPr>
          <p:nvPr>
            <p:ph type="dt" sz="half" idx="10"/>
          </p:nvPr>
        </p:nvSpPr>
        <p:spPr/>
        <p:txBody>
          <a:bodyPr/>
          <a:lstStyle/>
          <a:p>
            <a:fld id="{8DFA1846-DA80-1C48-A609-854EA85C59AD}" type="datetimeFigureOut">
              <a:rPr lang="en-US" dirty="0"/>
              <a:pPr/>
              <a:t>4/27/2018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l-GR" smtClean="0"/>
              <a:t>Στυλ κύριου τίτλου</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l-GR" smtClean="0"/>
              <a:t>Στυλ κύριου τίτλου</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l-GR" smtClean="0"/>
              <a:t>Στυλ κύριου τίτλου</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p:txBody>
          <a:bodyPr/>
          <a:lstStyle/>
          <a:p>
            <a:fld id="{D0DF5E60-9974-AC48-9591-99C2BB44B7CF}" type="datetimeFigureOut">
              <a:rPr lang="en-US" dirty="0"/>
              <a:pPr/>
              <a:t>4/27/2018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l-GR" smtClean="0"/>
              <a:t>Στυλ κύριου τίτλου</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4/27/2018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4/27/2018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l-GR" sz="3600" dirty="0" smtClean="0"/>
              <a:t>Σχεδίαση, υλοποίηση και αξιολόγηση εφαρμογών καταγραφής προσβασμότητας δρόμων</a:t>
            </a:r>
            <a:endParaRPr lang="el-GR" sz="3600" dirty="0"/>
          </a:p>
        </p:txBody>
      </p:sp>
      <p:sp>
        <p:nvSpPr>
          <p:cNvPr id="3" name="Υπότιτλος 2"/>
          <p:cNvSpPr>
            <a:spLocks noGrp="1"/>
          </p:cNvSpPr>
          <p:nvPr>
            <p:ph type="subTitle" idx="1"/>
          </p:nvPr>
        </p:nvSpPr>
        <p:spPr/>
        <p:txBody>
          <a:bodyPr>
            <a:normAutofit/>
          </a:bodyPr>
          <a:lstStyle/>
          <a:p>
            <a:r>
              <a:rPr lang="el-GR" dirty="0" smtClean="0"/>
              <a:t>Από τους : Ευάγγελο Παπαδημητρίου και Δημήτριο Γεροντόπουλο</a:t>
            </a:r>
            <a:endParaRPr lang="el-GR" dirty="0"/>
          </a:p>
        </p:txBody>
      </p:sp>
    </p:spTree>
    <p:extLst>
      <p:ext uri="{BB962C8B-B14F-4D97-AF65-F5344CB8AC3E}">
        <p14:creationId xmlns:p14="http://schemas.microsoft.com/office/powerpoint/2010/main" val="1635893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Διαχείριση και ανάλυση</a:t>
            </a:r>
            <a:endParaRPr lang="el-GR" dirty="0"/>
          </a:p>
        </p:txBody>
      </p:sp>
      <p:sp>
        <p:nvSpPr>
          <p:cNvPr id="3" name="Θέση περιεχομένου 2"/>
          <p:cNvSpPr>
            <a:spLocks noGrp="1"/>
          </p:cNvSpPr>
          <p:nvPr>
            <p:ph idx="1"/>
          </p:nvPr>
        </p:nvSpPr>
        <p:spPr/>
        <p:txBody>
          <a:bodyPr>
            <a:normAutofit fontScale="85000" lnSpcReduction="10000"/>
          </a:bodyPr>
          <a:lstStyle/>
          <a:p>
            <a:pPr algn="just"/>
            <a:r>
              <a:rPr lang="el-GR" dirty="0" smtClean="0">
                <a:latin typeface="American Typewriter"/>
                <a:cs typeface="American Typewriter"/>
              </a:rPr>
              <a:t>Για την διαχείριση της εργασίας χρησιμοποιήσαμε την μέθοδο </a:t>
            </a:r>
            <a:r>
              <a:rPr lang="en-US" dirty="0" smtClean="0">
                <a:latin typeface="American Typewriter"/>
                <a:cs typeface="American Typewriter"/>
              </a:rPr>
              <a:t>Agile Scrum </a:t>
            </a:r>
            <a:r>
              <a:rPr lang="el-GR" dirty="0" smtClean="0">
                <a:latin typeface="American Typewriter"/>
                <a:cs typeface="American Typewriter"/>
              </a:rPr>
              <a:t>και την προσαρμόσαμε στις  συνθήκες που υπήρχαν κατά την διάρκεια της εργασίας.</a:t>
            </a:r>
          </a:p>
          <a:p>
            <a:pPr algn="just"/>
            <a:r>
              <a:rPr lang="el-GR" dirty="0" smtClean="0">
                <a:latin typeface="American Typewriter"/>
                <a:cs typeface="American Typewriter"/>
              </a:rPr>
              <a:t>Είχαμε καθημερινές σύντομες συναντήσεις των μελών της ομάδας (των 10-15 λεπτών με κάποιες μεγαλύτερης διάρκειας όταν αυτό ήταν αναγκαίο) για να συζητήσουμε τα προβλήματα αλλά και την πρόοδο των εργασιών που ανέλαβε το κάθε μέλος της ομάδας.</a:t>
            </a:r>
          </a:p>
          <a:p>
            <a:pPr algn="just"/>
            <a:r>
              <a:rPr lang="el-GR" dirty="0" smtClean="0">
                <a:latin typeface="American Typewriter"/>
                <a:cs typeface="American Typewriter"/>
              </a:rPr>
              <a:t>Για την ανάλυση της εφαρμογής τα μέλη της ομάδας συγκέντρωσαν υλικό από ερευνητικές εργασίες Ελλήνων και ξένων ερευνητών καθώς και έτοιμων εφαρμογών από ερευνητικά προγράμματα, εφαρμογές ανοικτού κώδικα και εμπορικές εφαρμογές.</a:t>
            </a:r>
          </a:p>
          <a:p>
            <a:pPr algn="just"/>
            <a:r>
              <a:rPr lang="el-GR" dirty="0" smtClean="0">
                <a:latin typeface="American Typewriter"/>
                <a:cs typeface="American Typewriter"/>
              </a:rPr>
              <a:t>Προσπαθήσαμε να συγκεντρώσουμε τα πιο ενδιαφέροντα </a:t>
            </a:r>
            <a:r>
              <a:rPr lang="el-GR" dirty="0" smtClean="0">
                <a:latin typeface="American Typewriter"/>
                <a:cs typeface="American Typewriter"/>
              </a:rPr>
              <a:t>χαρακτηριστικά </a:t>
            </a:r>
            <a:r>
              <a:rPr lang="el-GR" dirty="0" smtClean="0">
                <a:latin typeface="American Typewriter"/>
                <a:cs typeface="American Typewriter"/>
              </a:rPr>
              <a:t>αλληλεπίδρασης που διέθεταν οι εφαρμογές και τα οποία πιστεύαμε ότι μπορούσαμε να υλοποιήσουμε στο χρονικό διάστημα που είχαμε στην διάθεση μας.</a:t>
            </a:r>
          </a:p>
          <a:p>
            <a:pPr algn="just"/>
            <a:r>
              <a:rPr lang="el-GR" dirty="0" smtClean="0">
                <a:latin typeface="American Typewriter"/>
                <a:cs typeface="American Typewriter"/>
              </a:rPr>
              <a:t>Ορίσαμε κάποια βασικά χαρακτηριστικά που θέλαμε να έχουν οι εφαρμογές μας ανάλογα με τον τύπο τους (</a:t>
            </a:r>
            <a:r>
              <a:rPr lang="el-GR" dirty="0" smtClean="0">
                <a:latin typeface="American Typewriter"/>
                <a:cs typeface="American Typewriter"/>
              </a:rPr>
              <a:t>επιτραπέζια </a:t>
            </a:r>
            <a:r>
              <a:rPr lang="el-GR" dirty="0" smtClean="0">
                <a:latin typeface="American Typewriter"/>
                <a:cs typeface="American Typewriter"/>
              </a:rPr>
              <a:t>ή κινητή) π.χ. η βαθμολογία στην παιχνιδοποίηση ήταν διοφορετική για την επιτραπέζια και για την κινητή εφαρμογή, αφού φροντίζαμε στην επιτραπέζια η απόσταση να μην δίνει πολλούς βαθμούς σε σχέση με τα σημεία ενδιαφέροντος ενώ στην κινητή να δίνει αρκετούς.</a:t>
            </a:r>
            <a:endParaRPr lang="el-GR" dirty="0">
              <a:latin typeface="American Typewriter"/>
              <a:cs typeface="American Typewriter"/>
            </a:endParaRPr>
          </a:p>
        </p:txBody>
      </p:sp>
    </p:spTree>
    <p:extLst>
      <p:ext uri="{BB962C8B-B14F-4D97-AF65-F5344CB8AC3E}">
        <p14:creationId xmlns:p14="http://schemas.microsoft.com/office/powerpoint/2010/main" val="40849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Σχεδίαση και υλοποίηση</a:t>
            </a:r>
            <a:endParaRPr lang="el-GR" dirty="0"/>
          </a:p>
        </p:txBody>
      </p:sp>
      <p:sp>
        <p:nvSpPr>
          <p:cNvPr id="3" name="Θέση περιεχομένου 2"/>
          <p:cNvSpPr>
            <a:spLocks noGrp="1"/>
          </p:cNvSpPr>
          <p:nvPr>
            <p:ph idx="1"/>
          </p:nvPr>
        </p:nvSpPr>
        <p:spPr/>
        <p:txBody>
          <a:bodyPr>
            <a:normAutofit lnSpcReduction="10000"/>
          </a:bodyPr>
          <a:lstStyle/>
          <a:p>
            <a:pPr algn="just"/>
            <a:r>
              <a:rPr lang="el-GR" dirty="0" smtClean="0">
                <a:latin typeface="American Typewriter"/>
                <a:cs typeface="American Typewriter"/>
              </a:rPr>
              <a:t>Λόγο περιορισμένων ανθρωποωρών αποφασίσαμε να σχεδιάσουμε την επιτραπέζια</a:t>
            </a:r>
            <a:r>
              <a:rPr lang="en-US" dirty="0" smtClean="0">
                <a:latin typeface="American Typewriter"/>
                <a:cs typeface="American Typewriter"/>
              </a:rPr>
              <a:t> </a:t>
            </a:r>
            <a:r>
              <a:rPr lang="el-GR" dirty="0" smtClean="0">
                <a:latin typeface="American Typewriter"/>
                <a:cs typeface="American Typewriter"/>
              </a:rPr>
              <a:t>και την κινητή  εφαρμογή με την χρήση </a:t>
            </a:r>
            <a:r>
              <a:rPr lang="en-US" dirty="0" smtClean="0">
                <a:latin typeface="American Typewriter"/>
                <a:cs typeface="American Typewriter"/>
              </a:rPr>
              <a:t>responsive html</a:t>
            </a:r>
            <a:r>
              <a:rPr lang="el-GR" dirty="0" smtClean="0">
                <a:latin typeface="American Typewriter"/>
                <a:cs typeface="American Typewriter"/>
              </a:rPr>
              <a:t>.</a:t>
            </a:r>
          </a:p>
          <a:p>
            <a:pPr algn="just"/>
            <a:r>
              <a:rPr lang="el-GR" dirty="0" smtClean="0">
                <a:latin typeface="American Typewriter"/>
                <a:cs typeface="American Typewriter"/>
              </a:rPr>
              <a:t>Στην συνέχεια προσπαθήσαμε να δημιουργήσουμε κάποιες πρότυπες οθόνες αλληλεπίδρασης των εφαρμογών μας με τους χρήστες </a:t>
            </a:r>
            <a:r>
              <a:rPr lang="en-US" dirty="0" smtClean="0">
                <a:latin typeface="American Typewriter"/>
                <a:cs typeface="American Typewriter"/>
              </a:rPr>
              <a:t> </a:t>
            </a:r>
            <a:r>
              <a:rPr lang="el-GR" dirty="0" smtClean="0">
                <a:latin typeface="American Typewriter"/>
                <a:cs typeface="American Typewriter"/>
              </a:rPr>
              <a:t>ώστε να προετοιμάσουμε το στάδιο της υλοποίησης.</a:t>
            </a:r>
            <a:endParaRPr lang="en-US" dirty="0" smtClean="0">
              <a:latin typeface="American Typewriter"/>
              <a:cs typeface="American Typewriter"/>
            </a:endParaRPr>
          </a:p>
          <a:p>
            <a:pPr algn="just"/>
            <a:r>
              <a:rPr lang="el-GR" dirty="0" smtClean="0">
                <a:latin typeface="American Typewriter"/>
                <a:cs typeface="American Typewriter"/>
              </a:rPr>
              <a:t>Φροντίσαμε να σχεδιάσουμε έτσι την εφαρμογή μας ώστε να περιλαμβάνει και το στοιχείο της παιχνιδοποίησης για να προσπαθήσουμε να κεντρίσουμε το ενδιαφέρον των χρηστών, χωρίς όμως να τους αποσπούμε την προσοχή από την κύρια λειτουργία της εφαρμογής.</a:t>
            </a:r>
          </a:p>
          <a:p>
            <a:pPr algn="just"/>
            <a:r>
              <a:rPr lang="el-GR" dirty="0" smtClean="0">
                <a:latin typeface="American Typewriter"/>
                <a:cs typeface="American Typewriter"/>
              </a:rPr>
              <a:t>Δεν καταφέραμε να υλοποιήσουμε την εφαρμογή σε </a:t>
            </a:r>
            <a:r>
              <a:rPr lang="en-US" dirty="0" smtClean="0">
                <a:latin typeface="American Typewriter"/>
                <a:cs typeface="American Typewriter"/>
              </a:rPr>
              <a:t>responsive html </a:t>
            </a:r>
            <a:r>
              <a:rPr lang="el-GR" dirty="0" smtClean="0">
                <a:latin typeface="American Typewriter"/>
                <a:cs typeface="American Typewriter"/>
              </a:rPr>
              <a:t>και για αυτό αναγκαστήκαμε να δημιουργήσουμε μια απλή </a:t>
            </a:r>
            <a:r>
              <a:rPr lang="en-US" dirty="0" smtClean="0">
                <a:latin typeface="American Typewriter"/>
                <a:cs typeface="American Typewriter"/>
              </a:rPr>
              <a:t>web </a:t>
            </a:r>
            <a:r>
              <a:rPr lang="el-GR" dirty="0" smtClean="0">
                <a:latin typeface="American Typewriter"/>
                <a:cs typeface="American Typewriter"/>
              </a:rPr>
              <a:t>επιτραπέζια</a:t>
            </a:r>
            <a:r>
              <a:rPr lang="en-US" dirty="0" smtClean="0">
                <a:latin typeface="American Typewriter"/>
                <a:cs typeface="American Typewriter"/>
              </a:rPr>
              <a:t> </a:t>
            </a:r>
            <a:r>
              <a:rPr lang="el-GR" dirty="0" smtClean="0">
                <a:latin typeface="American Typewriter"/>
                <a:cs typeface="American Typewriter"/>
              </a:rPr>
              <a:t>εφαρμογή με </a:t>
            </a:r>
            <a:r>
              <a:rPr lang="en-US" dirty="0" err="1" smtClean="0">
                <a:latin typeface="American Typewriter"/>
                <a:cs typeface="American Typewriter"/>
              </a:rPr>
              <a:t>javascript</a:t>
            </a:r>
            <a:r>
              <a:rPr lang="el-GR" dirty="0" smtClean="0">
                <a:latin typeface="American Typewriter"/>
                <a:cs typeface="American Typewriter"/>
              </a:rPr>
              <a:t> και </a:t>
            </a:r>
            <a:r>
              <a:rPr lang="en-US" dirty="0" err="1" smtClean="0">
                <a:latin typeface="American Typewriter"/>
                <a:cs typeface="American Typewriter"/>
              </a:rPr>
              <a:t>php</a:t>
            </a:r>
            <a:r>
              <a:rPr lang="el-GR" dirty="0" smtClean="0">
                <a:latin typeface="American Typewriter"/>
                <a:cs typeface="American Typewriter"/>
              </a:rPr>
              <a:t>, μια </a:t>
            </a:r>
            <a:r>
              <a:rPr lang="en-US" dirty="0" smtClean="0">
                <a:latin typeface="American Typewriter"/>
                <a:cs typeface="American Typewriter"/>
              </a:rPr>
              <a:t>web </a:t>
            </a:r>
            <a:r>
              <a:rPr lang="el-GR" dirty="0" smtClean="0">
                <a:latin typeface="American Typewriter"/>
                <a:cs typeface="American Typewriter"/>
              </a:rPr>
              <a:t>εφαρμογή για την εμφάνιση των σκορ των παικτών</a:t>
            </a:r>
            <a:r>
              <a:rPr lang="en-US" dirty="0" smtClean="0">
                <a:latin typeface="American Typewriter"/>
                <a:cs typeface="American Typewriter"/>
              </a:rPr>
              <a:t>  </a:t>
            </a:r>
            <a:r>
              <a:rPr lang="el-GR" dirty="0" smtClean="0">
                <a:latin typeface="American Typewriter"/>
                <a:cs typeface="American Typewriter"/>
              </a:rPr>
              <a:t>καθώς και να δανειστούμε μια εφαρμογή ανοικτού κώδικα για </a:t>
            </a:r>
            <a:r>
              <a:rPr lang="en-US" dirty="0" smtClean="0">
                <a:latin typeface="American Typewriter"/>
                <a:cs typeface="American Typewriter"/>
              </a:rPr>
              <a:t>android </a:t>
            </a:r>
            <a:r>
              <a:rPr lang="el-GR" dirty="0" smtClean="0">
                <a:latin typeface="American Typewriter"/>
                <a:cs typeface="American Typewriter"/>
              </a:rPr>
              <a:t>την οποία τροποποιήσαμε ελαφρώς ώστε να υλοποιήσουμε την αξιολόγηση της εργασίας μας που ήταν και το κύριο ζητούμενο.</a:t>
            </a:r>
            <a:endParaRPr lang="el-GR" dirty="0">
              <a:latin typeface="American Typewriter"/>
              <a:cs typeface="American Typewriter"/>
            </a:endParaRPr>
          </a:p>
        </p:txBody>
      </p:sp>
    </p:spTree>
    <p:extLst>
      <p:ext uri="{BB962C8B-B14F-4D97-AF65-F5344CB8AC3E}">
        <p14:creationId xmlns:p14="http://schemas.microsoft.com/office/powerpoint/2010/main" val="1768814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Επιλογή τρόπου αξιολόγησης εφαρμογής</a:t>
            </a:r>
            <a:endParaRPr lang="el-GR" dirty="0"/>
          </a:p>
        </p:txBody>
      </p:sp>
      <p:sp>
        <p:nvSpPr>
          <p:cNvPr id="3" name="Θέση περιεχομένου 2"/>
          <p:cNvSpPr>
            <a:spLocks noGrp="1"/>
          </p:cNvSpPr>
          <p:nvPr>
            <p:ph idx="1"/>
          </p:nvPr>
        </p:nvSpPr>
        <p:spPr>
          <a:xfrm>
            <a:off x="129396" y="1828800"/>
            <a:ext cx="11826814" cy="4942937"/>
          </a:xfrm>
        </p:spPr>
        <p:txBody>
          <a:bodyPr>
            <a:normAutofit/>
          </a:bodyPr>
          <a:lstStyle/>
          <a:p>
            <a:pPr marL="0" marR="6985" indent="0" algn="just">
              <a:lnSpc>
                <a:spcPts val="1500"/>
              </a:lnSpc>
              <a:spcAft>
                <a:spcPts val="0"/>
              </a:spcAft>
              <a:buNone/>
            </a:pPr>
            <a:r>
              <a:rPr lang="el-GR" sz="1400" dirty="0" smtClean="0">
                <a:latin typeface="Arial Black" panose="020B0A04020102020204" pitchFamily="34" charset="0"/>
                <a:ea typeface="Times New Roman" panose="02020603050405020304" pitchFamily="18" charset="0"/>
              </a:rPr>
              <a:t>  </a:t>
            </a:r>
            <a:r>
              <a:rPr lang="el-GR" sz="1400" dirty="0" smtClean="0">
                <a:latin typeface="American Typewriter"/>
                <a:ea typeface="Times New Roman" panose="02020603050405020304" pitchFamily="18" charset="0"/>
                <a:cs typeface="American Typewriter"/>
              </a:rPr>
              <a:t>Αρχικά η αξιολόγηση της εφαρμογής πραγματοποιήθηκε από την ομάδα υλοποίησης της εφαρμογής με συνεχείς δοκιμές και στα δύο περιβάλλοντα χρήσης της, σταθερό υπολογιστή και κινητή συσκευή. Έτσι ώστε να εντοπιστούν λάθη και παραλείψεις και να διορθωθούν πριν δοθεί για αξιολόγηση στο κοινό.</a:t>
            </a:r>
          </a:p>
          <a:p>
            <a:pPr marL="0" marR="6985" indent="0" algn="just">
              <a:lnSpc>
                <a:spcPts val="1500"/>
              </a:lnSpc>
              <a:spcAft>
                <a:spcPts val="0"/>
              </a:spcAft>
              <a:buNone/>
            </a:pPr>
            <a:r>
              <a:rPr lang="el-GR" sz="1400" dirty="0">
                <a:latin typeface="American Typewriter"/>
                <a:ea typeface="Times New Roman" panose="02020603050405020304" pitchFamily="18" charset="0"/>
                <a:cs typeface="American Typewriter"/>
              </a:rPr>
              <a:t> </a:t>
            </a:r>
            <a:r>
              <a:rPr lang="el-GR" sz="1400" dirty="0" smtClean="0">
                <a:latin typeface="American Typewriter"/>
                <a:ea typeface="Times New Roman" panose="02020603050405020304" pitchFamily="18" charset="0"/>
                <a:cs typeface="American Typewriter"/>
              </a:rPr>
              <a:t> Κατά την αξιολόγηση της εφαρμογής από τους χρήστες θα εφαρμόσουμε εκτός των άλλων που θα σας περιγράψουμε παρακάτω και τη μέθοδο της δομημένης παρατήρησης διότι είναι προγραμματισμένη και εστιασμένη στους χρήστες και στις αντιδράσεις τους κατά τη διάρκεια χρήσης της εφαρμογής. Επίσης θα γίνει και καταγραφή, με την γραπτή αποτύπωση και καταχώρηση των πληροφοριών που συλλέχτηκαν μέσω της παρατήρησης.</a:t>
            </a:r>
          </a:p>
          <a:p>
            <a:pPr marL="0" marR="6985" indent="0" algn="just">
              <a:lnSpc>
                <a:spcPts val="1500"/>
              </a:lnSpc>
              <a:spcAft>
                <a:spcPts val="0"/>
              </a:spcAft>
              <a:buNone/>
            </a:pPr>
            <a:r>
              <a:rPr lang="el-GR" sz="1400" dirty="0">
                <a:latin typeface="American Typewriter"/>
                <a:ea typeface="Times New Roman" panose="02020603050405020304" pitchFamily="18" charset="0"/>
                <a:cs typeface="American Typewriter"/>
              </a:rPr>
              <a:t> </a:t>
            </a:r>
            <a:r>
              <a:rPr lang="el-GR" sz="1400" dirty="0" smtClean="0">
                <a:latin typeface="American Typewriter"/>
                <a:ea typeface="Times New Roman" panose="02020603050405020304" pitchFamily="18" charset="0"/>
                <a:cs typeface="American Typewriter"/>
              </a:rPr>
              <a:t> Στην αξιολόγηση της εφαρμογής,</a:t>
            </a:r>
            <a:r>
              <a:rPr lang="en-US" sz="1400" dirty="0" smtClean="0">
                <a:latin typeface="American Typewriter"/>
                <a:ea typeface="Times New Roman" panose="02020603050405020304" pitchFamily="18" charset="0"/>
                <a:cs typeface="American Typewriter"/>
              </a:rPr>
              <a:t> </a:t>
            </a:r>
            <a:r>
              <a:rPr lang="el-GR" sz="1400" dirty="0" smtClean="0">
                <a:latin typeface="American Typewriter"/>
                <a:ea typeface="Times New Roman" panose="02020603050405020304" pitchFamily="18" charset="0"/>
                <a:cs typeface="American Typewriter"/>
              </a:rPr>
              <a:t>χρησιμοποιήσαμε το ερωτηματολόγιο διότι έχει χαμηλό κόστος, είναι </a:t>
            </a:r>
            <a:r>
              <a:rPr lang="el-GR" sz="1400" dirty="0">
                <a:latin typeface="American Typewriter"/>
                <a:ea typeface="Times New Roman" panose="02020603050405020304" pitchFamily="18" charset="0"/>
                <a:cs typeface="American Typewriter"/>
              </a:rPr>
              <a:t>εύκολη η κατασκευή και η χρήση </a:t>
            </a:r>
            <a:r>
              <a:rPr lang="el-GR" sz="1400" dirty="0" smtClean="0">
                <a:latin typeface="American Typewriter"/>
                <a:ea typeface="Times New Roman" panose="02020603050405020304" pitchFamily="18" charset="0"/>
                <a:cs typeface="American Typewriter"/>
              </a:rPr>
              <a:t>του, οι </a:t>
            </a:r>
            <a:r>
              <a:rPr lang="el-GR" sz="1400" dirty="0">
                <a:latin typeface="American Typewriter"/>
                <a:ea typeface="Times New Roman" panose="02020603050405020304" pitchFamily="18" charset="0"/>
                <a:cs typeface="American Typewriter"/>
              </a:rPr>
              <a:t>ερωτώμενοι μπορούν να εκφραστούν ελεύθερα </a:t>
            </a:r>
            <a:r>
              <a:rPr lang="el-GR" sz="1400" dirty="0" smtClean="0">
                <a:latin typeface="American Typewriter"/>
                <a:ea typeface="Times New Roman" panose="02020603050405020304" pitchFamily="18" charset="0"/>
                <a:cs typeface="American Typewriter"/>
              </a:rPr>
              <a:t>λόγω της έλλειψης  </a:t>
            </a:r>
            <a:r>
              <a:rPr lang="el-GR" sz="1400" dirty="0">
                <a:latin typeface="American Typewriter"/>
                <a:ea typeface="Times New Roman" panose="02020603050405020304" pitchFamily="18" charset="0"/>
                <a:cs typeface="American Typewriter"/>
              </a:rPr>
              <a:t>άμεσης </a:t>
            </a:r>
            <a:r>
              <a:rPr lang="el-GR" sz="1400" dirty="0" smtClean="0">
                <a:latin typeface="American Typewriter"/>
                <a:ea typeface="Times New Roman" panose="02020603050405020304" pitchFamily="18" charset="0"/>
                <a:cs typeface="American Typewriter"/>
              </a:rPr>
              <a:t>επικοινωνίας</a:t>
            </a:r>
            <a:r>
              <a:rPr lang="el-GR" sz="1400" dirty="0">
                <a:latin typeface="American Typewriter"/>
                <a:ea typeface="Times New Roman" panose="02020603050405020304" pitchFamily="18" charset="0"/>
                <a:cs typeface="American Typewriter"/>
              </a:rPr>
              <a:t> </a:t>
            </a:r>
            <a:r>
              <a:rPr lang="el-GR" sz="1400" dirty="0" smtClean="0">
                <a:latin typeface="American Typewriter"/>
                <a:ea typeface="Times New Roman" panose="02020603050405020304" pitchFamily="18" charset="0"/>
                <a:cs typeface="American Typewriter"/>
              </a:rPr>
              <a:t>με τον αξιολογητή, υπάρχουν τυποποιημένοι </a:t>
            </a:r>
            <a:r>
              <a:rPr lang="el-GR" sz="1400" dirty="0">
                <a:latin typeface="American Typewriter"/>
                <a:ea typeface="Times New Roman" panose="02020603050405020304" pitchFamily="18" charset="0"/>
                <a:cs typeface="American Typewriter"/>
              </a:rPr>
              <a:t>τρόποι ανάλυσης του </a:t>
            </a:r>
            <a:r>
              <a:rPr lang="el-GR" sz="1400" dirty="0" smtClean="0">
                <a:latin typeface="American Typewriter"/>
                <a:ea typeface="Times New Roman" panose="02020603050405020304" pitchFamily="18" charset="0"/>
                <a:cs typeface="American Typewriter"/>
              </a:rPr>
              <a:t>υλικού που προκύπτει από τις ερωτήσεις, ο εκάστοτε </a:t>
            </a:r>
            <a:r>
              <a:rPr lang="el-GR" sz="1400" dirty="0">
                <a:latin typeface="American Typewriter"/>
                <a:ea typeface="Times New Roman" panose="02020603050405020304" pitchFamily="18" charset="0"/>
                <a:cs typeface="American Typewriter"/>
              </a:rPr>
              <a:t>ερευνητής δεν μπορεί να επηρεάσει τις </a:t>
            </a:r>
            <a:r>
              <a:rPr lang="el-GR" sz="1400" dirty="0" smtClean="0">
                <a:latin typeface="American Typewriter"/>
                <a:ea typeface="Times New Roman" panose="02020603050405020304" pitchFamily="18" charset="0"/>
                <a:cs typeface="American Typewriter"/>
              </a:rPr>
              <a:t>απαντήσεις που δίνονται, και είναι </a:t>
            </a:r>
            <a:r>
              <a:rPr lang="el-GR" sz="1400" dirty="0">
                <a:latin typeface="American Typewriter"/>
                <a:ea typeface="Times New Roman" panose="02020603050405020304" pitchFamily="18" charset="0"/>
                <a:cs typeface="American Typewriter"/>
              </a:rPr>
              <a:t>η λιγότερο χρονοβόρα </a:t>
            </a:r>
            <a:r>
              <a:rPr lang="el-GR" sz="1400" dirty="0" smtClean="0">
                <a:latin typeface="American Typewriter"/>
                <a:ea typeface="Times New Roman" panose="02020603050405020304" pitchFamily="18" charset="0"/>
                <a:cs typeface="American Typewriter"/>
              </a:rPr>
              <a:t>μέθοδος.</a:t>
            </a:r>
          </a:p>
          <a:p>
            <a:pPr marL="0" indent="0" algn="just">
              <a:lnSpc>
                <a:spcPts val="1500"/>
              </a:lnSpc>
              <a:spcAft>
                <a:spcPts val="0"/>
              </a:spcAft>
              <a:buNone/>
            </a:pPr>
            <a:r>
              <a:rPr lang="el-GR" sz="1400" dirty="0" smtClean="0">
                <a:latin typeface="American Typewriter"/>
                <a:ea typeface="Times New Roman" panose="02020603050405020304" pitchFamily="18" charset="0"/>
                <a:cs typeface="American Typewriter"/>
              </a:rPr>
              <a:t>  Επίσης χρησιμοποιήσαμε και την </a:t>
            </a:r>
            <a:r>
              <a:rPr lang="el-GR" sz="1400" dirty="0">
                <a:latin typeface="American Typewriter"/>
                <a:ea typeface="Times New Roman" panose="02020603050405020304" pitchFamily="18" charset="0"/>
                <a:cs typeface="American Typewriter"/>
              </a:rPr>
              <a:t>συνέντευξη των χρηστών για την εμπειρία </a:t>
            </a:r>
            <a:r>
              <a:rPr lang="el-GR" sz="1400" dirty="0" smtClean="0">
                <a:latin typeface="American Typewriter"/>
                <a:ea typeface="Times New Roman" panose="02020603050405020304" pitchFamily="18" charset="0"/>
                <a:cs typeface="American Typewriter"/>
              </a:rPr>
              <a:t>που είχαν με τη χρήση της εφαρμογής παρέχοντας ένα άμεσο </a:t>
            </a:r>
            <a:r>
              <a:rPr lang="el-GR" sz="1400" dirty="0">
                <a:latin typeface="American Typewriter"/>
                <a:ea typeface="Times New Roman" panose="02020603050405020304" pitchFamily="18" charset="0"/>
                <a:cs typeface="American Typewriter"/>
              </a:rPr>
              <a:t>και δομημένο τρόπο συλλογής </a:t>
            </a:r>
            <a:r>
              <a:rPr lang="el-GR" sz="1400" dirty="0" smtClean="0">
                <a:latin typeface="American Typewriter"/>
                <a:ea typeface="Times New Roman" panose="02020603050405020304" pitchFamily="18" charset="0"/>
                <a:cs typeface="American Typewriter"/>
              </a:rPr>
              <a:t>πληροφοριών. </a:t>
            </a:r>
            <a:r>
              <a:rPr lang="el-GR" sz="1400" dirty="0">
                <a:latin typeface="American Typewriter"/>
                <a:ea typeface="Times New Roman" panose="02020603050405020304" pitchFamily="18" charset="0"/>
                <a:cs typeface="American Typewriter"/>
              </a:rPr>
              <a:t>Τ</a:t>
            </a:r>
            <a:r>
              <a:rPr lang="el-GR" sz="1400" dirty="0" smtClean="0">
                <a:latin typeface="American Typewriter"/>
                <a:ea typeface="Times New Roman" panose="02020603050405020304" pitchFamily="18" charset="0"/>
                <a:cs typeface="American Typewriter"/>
              </a:rPr>
              <a:t>ο </a:t>
            </a:r>
            <a:r>
              <a:rPr lang="el-GR" sz="1400" dirty="0">
                <a:latin typeface="American Typewriter"/>
                <a:ea typeface="Times New Roman" panose="02020603050405020304" pitchFamily="18" charset="0"/>
                <a:cs typeface="American Typewriter"/>
              </a:rPr>
              <a:t>επίπεδο των </a:t>
            </a:r>
            <a:r>
              <a:rPr lang="el-GR" sz="1400" dirty="0" smtClean="0">
                <a:latin typeface="American Typewriter"/>
                <a:ea typeface="Times New Roman" panose="02020603050405020304" pitchFamily="18" charset="0"/>
                <a:cs typeface="American Typewriter"/>
              </a:rPr>
              <a:t>ερωτήσεων που χρησιμοποιήσαμε ποικίλει με σκοπό να διερευνήσουμε πιο </a:t>
            </a:r>
            <a:r>
              <a:rPr lang="el-GR" sz="1400" dirty="0">
                <a:latin typeface="American Typewriter"/>
                <a:ea typeface="Times New Roman" panose="02020603050405020304" pitchFamily="18" charset="0"/>
                <a:cs typeface="American Typewriter"/>
              </a:rPr>
              <a:t>βαθιά</a:t>
            </a:r>
            <a:r>
              <a:rPr lang="el-GR" sz="1400" dirty="0" smtClean="0">
                <a:latin typeface="American Typewriter"/>
                <a:ea typeface="Times New Roman" panose="02020603050405020304" pitchFamily="18" charset="0"/>
                <a:cs typeface="American Typewriter"/>
              </a:rPr>
              <a:t> τις απόψεις του χρήστη σχετικά με </a:t>
            </a:r>
            <a:r>
              <a:rPr lang="el-GR" sz="1400" dirty="0">
                <a:latin typeface="American Typewriter"/>
                <a:ea typeface="Times New Roman" panose="02020603050405020304" pitchFamily="18" charset="0"/>
                <a:cs typeface="American Typewriter"/>
              </a:rPr>
              <a:t>θέματα που </a:t>
            </a:r>
            <a:r>
              <a:rPr lang="el-GR" sz="1400" dirty="0" smtClean="0">
                <a:latin typeface="American Typewriter"/>
                <a:ea typeface="Times New Roman" panose="02020603050405020304" pitchFamily="18" charset="0"/>
                <a:cs typeface="American Typewriter"/>
              </a:rPr>
              <a:t>προκύψαν από τη χρήση της εφαρμογής, </a:t>
            </a:r>
            <a:r>
              <a:rPr lang="el-GR" sz="1400" dirty="0">
                <a:latin typeface="American Typewriter"/>
                <a:ea typeface="Times New Roman" panose="02020603050405020304" pitchFamily="18" charset="0"/>
                <a:cs typeface="American Typewriter"/>
              </a:rPr>
              <a:t>ξεκινώντας </a:t>
            </a:r>
            <a:r>
              <a:rPr lang="el-GR" sz="1400" dirty="0" smtClean="0">
                <a:latin typeface="American Typewriter"/>
                <a:ea typeface="Times New Roman" panose="02020603050405020304" pitchFamily="18" charset="0"/>
                <a:cs typeface="American Typewriter"/>
              </a:rPr>
              <a:t>αρχικά από γενικές ερωτήσεις </a:t>
            </a:r>
            <a:r>
              <a:rPr lang="el-GR" sz="1400" dirty="0">
                <a:latin typeface="American Typewriter"/>
                <a:ea typeface="Times New Roman" panose="02020603050405020304" pitchFamily="18" charset="0"/>
                <a:cs typeface="American Typewriter"/>
              </a:rPr>
              <a:t>σχετικά </a:t>
            </a:r>
            <a:r>
              <a:rPr lang="el-GR" sz="1400" dirty="0" smtClean="0">
                <a:latin typeface="American Typewriter"/>
                <a:ea typeface="Times New Roman" panose="02020603050405020304" pitchFamily="18" charset="0"/>
                <a:cs typeface="American Typewriter"/>
              </a:rPr>
              <a:t>με την εφαρμογή και στη συνέχεια προχωρώντας σε ερωτήσεις αιτιολόγησης και προτροπής για προτάσεις βελτίωσης της εφαρμογής, δίνοντας τη δυνατότητα </a:t>
            </a:r>
            <a:r>
              <a:rPr lang="el-GR" sz="1400" dirty="0">
                <a:latin typeface="American Typewriter"/>
                <a:ea typeface="Times New Roman" panose="02020603050405020304" pitchFamily="18" charset="0"/>
                <a:cs typeface="American Typewriter"/>
              </a:rPr>
              <a:t>να </a:t>
            </a:r>
            <a:r>
              <a:rPr lang="el-GR" sz="1400" dirty="0" smtClean="0">
                <a:latin typeface="American Typewriter"/>
                <a:ea typeface="Times New Roman" panose="02020603050405020304" pitchFamily="18" charset="0"/>
                <a:cs typeface="American Typewriter"/>
              </a:rPr>
              <a:t>αποκαλυφθούν προβλήματα </a:t>
            </a:r>
            <a:r>
              <a:rPr lang="el-GR" sz="1400" dirty="0">
                <a:latin typeface="American Typewriter"/>
                <a:ea typeface="Times New Roman" panose="02020603050405020304" pitchFamily="18" charset="0"/>
                <a:cs typeface="American Typewriter"/>
              </a:rPr>
              <a:t>που δεν έχουν προβλεφθεί από τον σχεδιαστή ή που δεν </a:t>
            </a:r>
            <a:r>
              <a:rPr lang="el-GR" sz="1400" dirty="0" smtClean="0">
                <a:latin typeface="American Typewriter"/>
                <a:ea typeface="Times New Roman" panose="02020603050405020304" pitchFamily="18" charset="0"/>
                <a:cs typeface="American Typewriter"/>
              </a:rPr>
              <a:t>έγιναν αντιληπτά κατά την παρακολούθηση. </a:t>
            </a:r>
          </a:p>
          <a:p>
            <a:pPr marL="0" indent="0" algn="just">
              <a:lnSpc>
                <a:spcPts val="1500"/>
              </a:lnSpc>
              <a:spcAft>
                <a:spcPts val="0"/>
              </a:spcAft>
              <a:buNone/>
            </a:pPr>
            <a:r>
              <a:rPr lang="el-GR" sz="1400" dirty="0">
                <a:latin typeface="American Typewriter"/>
                <a:ea typeface="Times New Roman" panose="02020603050405020304" pitchFamily="18" charset="0"/>
                <a:cs typeface="American Typewriter"/>
              </a:rPr>
              <a:t> </a:t>
            </a:r>
            <a:r>
              <a:rPr lang="el-GR" sz="1400" dirty="0" smtClean="0">
                <a:latin typeface="American Typewriter"/>
                <a:ea typeface="Times New Roman" panose="02020603050405020304" pitchFamily="18" charset="0"/>
                <a:cs typeface="American Typewriter"/>
              </a:rPr>
              <a:t> Η επιλογή των χρηστών με ορισμένα κριτήρια επέτρεψε τη συλλογή ενός καθαρού συνόλου δεδομένων και</a:t>
            </a:r>
            <a:r>
              <a:rPr lang="en-US" sz="1400" dirty="0" smtClean="0">
                <a:latin typeface="American Typewriter"/>
                <a:ea typeface="Times New Roman" panose="02020603050405020304" pitchFamily="18" charset="0"/>
                <a:cs typeface="American Typewriter"/>
              </a:rPr>
              <a:t> </a:t>
            </a:r>
            <a:r>
              <a:rPr lang="el-GR" sz="1400" dirty="0" smtClean="0">
                <a:latin typeface="American Typewriter"/>
                <a:ea typeface="Times New Roman" panose="02020603050405020304" pitchFamily="18" charset="0"/>
                <a:cs typeface="American Typewriter"/>
              </a:rPr>
              <a:t>την ελαχιστοποίηση λανθασμένων υποθέσεων σχετικά με τις επιλεγμένες διαδρομές. Ειδικότερα,</a:t>
            </a:r>
            <a:r>
              <a:rPr lang="en-US" sz="1400" dirty="0" smtClean="0">
                <a:latin typeface="American Typewriter"/>
                <a:ea typeface="Times New Roman" panose="02020603050405020304" pitchFamily="18" charset="0"/>
                <a:cs typeface="American Typewriter"/>
              </a:rPr>
              <a:t> </a:t>
            </a:r>
            <a:r>
              <a:rPr lang="el-GR" sz="1400" dirty="0" smtClean="0">
                <a:latin typeface="American Typewriter"/>
                <a:ea typeface="Times New Roman" panose="02020603050405020304" pitchFamily="18" charset="0"/>
                <a:cs typeface="American Typewriter"/>
              </a:rPr>
              <a:t>οι συμμετέχοντες απολαμβάνουν και έχουν συνήθεια να περπατούν  στην πόλη των Τρικάλων,  έχουν καλή γνώση των δρόμων της πόλης, είναι υγιείς και μπορούν να περπατήσουν τουλάχιστον ένα χιλιόμετρο, είναι ενήλικοι και όχι πάνω από 70 ετών.</a:t>
            </a:r>
            <a:endParaRPr lang="el-GR" sz="1900" dirty="0">
              <a:latin typeface="American Typewriter"/>
              <a:ea typeface="Times New Roman" panose="02020603050405020304" pitchFamily="18" charset="0"/>
              <a:cs typeface="American Typewriter"/>
            </a:endParaRPr>
          </a:p>
        </p:txBody>
      </p:sp>
    </p:spTree>
    <p:extLst>
      <p:ext uri="{BB962C8B-B14F-4D97-AF65-F5344CB8AC3E}">
        <p14:creationId xmlns:p14="http://schemas.microsoft.com/office/powerpoint/2010/main" val="654529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Περιγραφή τρόπου αξιολόγησης</a:t>
            </a:r>
            <a:endParaRPr lang="el-GR" dirty="0"/>
          </a:p>
        </p:txBody>
      </p:sp>
      <p:sp>
        <p:nvSpPr>
          <p:cNvPr id="3" name="Θέση περιεχομένου 2"/>
          <p:cNvSpPr>
            <a:spLocks noGrp="1"/>
          </p:cNvSpPr>
          <p:nvPr>
            <p:ph idx="1"/>
          </p:nvPr>
        </p:nvSpPr>
        <p:spPr/>
        <p:txBody>
          <a:bodyPr>
            <a:normAutofit fontScale="77500" lnSpcReduction="20000"/>
          </a:bodyPr>
          <a:lstStyle/>
          <a:p>
            <a:pPr algn="just"/>
            <a:r>
              <a:rPr lang="el-GR" dirty="0" smtClean="0"/>
              <a:t>Κατά τη διάρκεια της αξιολόγησης εφαρμόσαμε κάποιες αρχές. Προσπαθήσαμε στο μικρό δείγμα που είχαμε να συμπεριλάβουμε και τα δύο φύλα  αλλά και διαφορετικές ηλικιακές κατηγορίες. Επίσης τα άτομα που συμμετείχαν στην αξιολόγηση ήταν διαφορετικού μορφωτικού επιπέδου αλλά και επαγγελματικής απασχόλησης.</a:t>
            </a:r>
          </a:p>
          <a:p>
            <a:pPr algn="just"/>
            <a:r>
              <a:rPr lang="el-GR" dirty="0" smtClean="0"/>
              <a:t>Το ερωτηματολόγιο που έπρεπε να συμπληρώσουν οι χρήστες της εφαρμογής ήταν χωρισμένο σε κατηγορίες. Οι κατηγορίες αυτές αφορούσαν την χρησιμότητα της εφαρμογής , την παιχνιδοποιήση της εφαρμογής, την ευκολία στη χρήση της εφαρμογής, την ευκολία μάθησης και την ικανοποίηση από την εφαρμογή. Επίσης στο τέλος του ερωτηματολογίου τους ζητήθηκε να καταγράψουν την πιο αρνητική και την πιο θετική πλευρά της εφαρμογής.</a:t>
            </a:r>
          </a:p>
          <a:p>
            <a:pPr algn="just"/>
            <a:r>
              <a:rPr lang="el-GR" dirty="0" smtClean="0"/>
              <a:t>Στη συνέχεια όλοι οι χρήστες ερωτήθηκαν σε συνέντευξη έτσι ώστε να μπορέσουμε να αποκομίσουμε περισσότερα στοιχεία από την εντύπωση που τους προκάλεσε η εφαρμογή. Οι ερωτήσεις ήταν ανοιχτού και κλειστού τύπου δίνοντας στους ερωτώμενους τη δυνατότητα να εκφράσουν και να αναπτύξουν  ιδέες </a:t>
            </a:r>
            <a:r>
              <a:rPr lang="el-GR" dirty="0" smtClean="0"/>
              <a:t>βελτίωσης τους </a:t>
            </a:r>
            <a:r>
              <a:rPr lang="el-GR" dirty="0" smtClean="0"/>
              <a:t>αλλά και αλλαγών που χρειάζονται να γίνουν για να </a:t>
            </a:r>
            <a:r>
              <a:rPr lang="el-GR" dirty="0" smtClean="0"/>
              <a:t>γίνουν </a:t>
            </a:r>
            <a:r>
              <a:rPr lang="el-GR" dirty="0" smtClean="0"/>
              <a:t>πιο </a:t>
            </a:r>
            <a:r>
              <a:rPr lang="el-GR" dirty="0" smtClean="0"/>
              <a:t>λειτουργικές.</a:t>
            </a:r>
            <a:endParaRPr lang="el-GR" dirty="0" smtClean="0"/>
          </a:p>
          <a:p>
            <a:pPr algn="just"/>
            <a:r>
              <a:rPr lang="el-GR" dirty="0" smtClean="0"/>
              <a:t>Επειδή οι χρήστες αξιολογούσαν την εφαρμογή σε δύο μορφές, την σταθερή και την κινητή. Ακόμα εφαρμόσαμε και το εναλλάξ ξεκίνημα των χρήσεων, δηλαδή άλλοι ξεκίνησαν με το κινητό και άλλοι με το σταθερό υπολογιστή. </a:t>
            </a:r>
          </a:p>
          <a:p>
            <a:pPr algn="just"/>
            <a:r>
              <a:rPr lang="el-GR" dirty="0" smtClean="0"/>
              <a:t>Επίσης σε κάθε χρήση της εφαρμογής ήταν πάντα δίπλα τους ο αξιολογητής  ο οποίος παρατηρούσε τον τρόπο που χρησιμοποιούσαν τις εφαρμογές , καταγράφοντας τις δυσκολίες που αντιμετώπιζαν αλλά και τον ενθουσιασμό τους κατά τη διάρκεια χρήσης τους.</a:t>
            </a:r>
            <a:endParaRPr lang="el-GR" dirty="0"/>
          </a:p>
        </p:txBody>
      </p:sp>
    </p:spTree>
    <p:extLst>
      <p:ext uri="{BB962C8B-B14F-4D97-AF65-F5344CB8AC3E}">
        <p14:creationId xmlns:p14="http://schemas.microsoft.com/office/powerpoint/2010/main" val="3397038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Αποτελέσματα αξιολόγησης</a:t>
            </a:r>
            <a:endParaRPr lang="en-US" dirty="0"/>
          </a:p>
        </p:txBody>
      </p:sp>
      <p:sp>
        <p:nvSpPr>
          <p:cNvPr id="3" name="Content Placeholder 2"/>
          <p:cNvSpPr>
            <a:spLocks noGrp="1"/>
          </p:cNvSpPr>
          <p:nvPr>
            <p:ph idx="1"/>
          </p:nvPr>
        </p:nvSpPr>
        <p:spPr>
          <a:xfrm>
            <a:off x="818712" y="1932317"/>
            <a:ext cx="10554574" cy="4753155"/>
          </a:xfrm>
        </p:spPr>
        <p:txBody>
          <a:bodyPr>
            <a:normAutofit fontScale="62500" lnSpcReduction="20000"/>
          </a:bodyPr>
          <a:lstStyle/>
          <a:p>
            <a:pPr algn="just"/>
            <a:r>
              <a:rPr lang="el-GR" dirty="0" smtClean="0"/>
              <a:t>Από τις συνεντεύξεις των χρηστών για τη χρήση της εφαρμογής στο σταθερό υπολογιστή προέκυψαν οι προτροπές για πιο ενημερωμένους χάρτες διότι οι εικόνες από το </a:t>
            </a:r>
            <a:r>
              <a:rPr lang="en-US" dirty="0" err="1" smtClean="0"/>
              <a:t>Streetview</a:t>
            </a:r>
            <a:r>
              <a:rPr lang="en-US" dirty="0" smtClean="0"/>
              <a:t> </a:t>
            </a:r>
            <a:r>
              <a:rPr lang="el-GR" dirty="0" smtClean="0"/>
              <a:t>ήταν παλιές και πολλά είχαν αλλάξει στην πόλη άλλες φορές προς το καλύτερο και άλλες προς το χειρότερο, σε δρόμους και πεζοδρόμια. </a:t>
            </a:r>
            <a:r>
              <a:rPr lang="el-GR" dirty="0" err="1" smtClean="0"/>
              <a:t>π.χ</a:t>
            </a:r>
            <a:r>
              <a:rPr lang="el-GR" dirty="0" smtClean="0"/>
              <a:t> ύπαρξη ποδηλατοδρόμου σβησμένες γραμμές διαβάσεων</a:t>
            </a:r>
            <a:r>
              <a:rPr lang="el-GR" dirty="0" smtClean="0"/>
              <a:t>.</a:t>
            </a:r>
          </a:p>
          <a:p>
            <a:pPr algn="just"/>
            <a:r>
              <a:rPr lang="el-GR" dirty="0" smtClean="0"/>
              <a:t>Από τα στοιχεία που καταγράψαμε με την χρήση των ημερολογίων των συμβάντων των εφαρμογών εξαγάγαμε κάποια συμπεράσματα σχετικά με την παραγωγικότητα των χρηστών ανάμεσα </a:t>
            </a:r>
            <a:r>
              <a:rPr lang="el-GR" smtClean="0"/>
              <a:t>στην χρήση </a:t>
            </a:r>
            <a:r>
              <a:rPr lang="el-GR" dirty="0" smtClean="0"/>
              <a:t>της κινητ</a:t>
            </a:r>
            <a:r>
              <a:rPr lang="el-GR" dirty="0" smtClean="0"/>
              <a:t>ής και της επιτραπέζιας εφαρμογής. Οι χρήστες όταν χρησιμοποίησαν την κινητή εφαρμογή κατέγραψαν περισσότερα σημεία ενδιαφέροντος από ότι οι χρήστες με την επιτραπέζια εφαρμογή, αλλά διένυσαν μικρότερες αποστάσεις.</a:t>
            </a:r>
            <a:endParaRPr lang="el-GR" dirty="0" smtClean="0"/>
          </a:p>
          <a:p>
            <a:pPr algn="just"/>
            <a:r>
              <a:rPr lang="el-GR" dirty="0" smtClean="0"/>
              <a:t>Ήθελαν να υπήρχε η δυνατότητα άμεσης ενημέρωσης των αρμόδιων αρχών για τις κακοτεχνίες που επισήμαναν αλλά και της </a:t>
            </a:r>
            <a:r>
              <a:rPr lang="el-GR" dirty="0"/>
              <a:t>δ</a:t>
            </a:r>
            <a:r>
              <a:rPr lang="el-GR" dirty="0" smtClean="0"/>
              <a:t>υνατότητας για ανατροφοδότηση στην περίπτωση επίλυσης ή μη μετά από κάποιο χρονικό διάστημα.</a:t>
            </a:r>
          </a:p>
          <a:p>
            <a:pPr algn="just"/>
            <a:r>
              <a:rPr lang="el-GR" dirty="0" smtClean="0"/>
              <a:t>Επίσης ήθελαν να έχουν δυνατότητα αναίρεσης κάποιων επιλογών ανά πάσα στιγμή, όπως και να εμφανίζονται οι πόντοι που κερδίζουν κατά τη διάρκεια της διαδρομής και όχι στο τέλος της. Πάντως και χωρίς την παιχνιδοποιήση της εφαρμογής θα τους άρεσε γιατί πιστεύουν ότι η βελτίωση της προσβασιμότητας στην πόλη είναι η μεγάλη τους ανταμοιβή.</a:t>
            </a:r>
          </a:p>
          <a:p>
            <a:pPr algn="just"/>
            <a:r>
              <a:rPr lang="el-GR" dirty="0" smtClean="0"/>
              <a:t>Στην κινητή εφαρμογή τους άρεσε η αμεσότητα για τον εντοπισμό των προβλημάτων αλλά και η δυνατότητα επισήμανσης των τοποθεσιών που έχουν εύκολη προσβασιμότητα. Τους άρεσε επίσης η παιχνιδοποιήση της εφαρμογής και η δυνατότητα ανταγωνισμού μεταξύ των συμμετεχόντων.</a:t>
            </a:r>
          </a:p>
          <a:p>
            <a:pPr algn="just"/>
            <a:r>
              <a:rPr lang="el-GR" dirty="0" smtClean="0"/>
              <a:t>Ήθελαν όμως να υπάρχει σύνδεση με τα κοινωνικά δίκτυα ώστε να προβάλλονται σε όλους οι ενέργειες που έκαναν και φυσικά  η ενημέρωση των αρμόδιών αρχών.  Σχεδόν όλοι διαμαρτυρήθηκαν για τον μη σωστό εντοπισμό του κινητού από το δορυφόρο που έγινε κάποιες φορές, το οποίο είναι φυσιολογικό για σημεία που περιβάλλονται από ψηλά κτίρια.</a:t>
            </a:r>
          </a:p>
          <a:p>
            <a:pPr algn="just"/>
            <a:r>
              <a:rPr lang="el-GR" dirty="0" smtClean="0"/>
              <a:t>Όσοι χρησιμοποιήσαν την κινητή εφαρμογή μετά τον σταθερό υπολογιστή επισήμαναν την μικρή οθόνη του κινητού και το δυσκολότερο χειρισμό της, διότι δεν έβλεπαν καλά( ιδιαίτερα άτομα μεγαλύτερης ηλικίας). Το οποίο έγινε αντιληπτό και από τον αξιολογητή που τους παρατηρούσε Κάποιοι πρότειναν για αυτό τη χρήση φωνητικών εντολών κατά τη χρήση όλης της εφαρμογής.</a:t>
            </a:r>
          </a:p>
          <a:p>
            <a:pPr algn="just"/>
            <a:r>
              <a:rPr lang="el-GR" dirty="0" smtClean="0"/>
              <a:t>Από  την παρατήρηση και από το ερωτηματολόγιο φάνηκε ότι έμειναν ικανοποιημένοι από την εφαρμογή, δεν δυσκολευτήκαν να τη μάθουν και την βρήκαν σχετικά εύκολη με εξαίρεση τα άτομα μεγαλύτερης ηλικίας για την κινητή εφαρμογή. Τους άρεσε η παιχνιδοποιήση της, που έδωσε ένα επιπλέον ενδιαφέρον αλλά κυρίως η χρησιμότητα της, τους ενθουσίασέ γιατί πιστεύουν ότι θα βελτιώσει την προσβασιμότητα στην πόλη τους, Αποτέλεσμα όλοι θα τη συνιστούσαν ανεπιφύλακτα σε έναν φίλο τους.</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Συζήτηση - Ερωτήσεις</a:t>
            </a:r>
            <a:endParaRPr lang="en-US" dirty="0"/>
          </a:p>
        </p:txBody>
      </p:sp>
      <p:sp>
        <p:nvSpPr>
          <p:cNvPr id="3" name="Content Placeholder 2"/>
          <p:cNvSpPr>
            <a:spLocks noGrp="1"/>
          </p:cNvSpPr>
          <p:nvPr>
            <p:ph idx="1"/>
          </p:nvPr>
        </p:nvSpPr>
        <p:spPr/>
        <p:txBody>
          <a:bodyPr/>
          <a:lstStyle/>
          <a:p>
            <a:pPr>
              <a:buNone/>
            </a:pPr>
            <a:endParaRPr lang="el-GR" dirty="0" smtClean="0"/>
          </a:p>
          <a:p>
            <a:endParaRPr lang="el-GR" dirty="0" smtClean="0"/>
          </a:p>
          <a:p>
            <a:endParaRPr lang="el-GR" dirty="0" smtClean="0"/>
          </a:p>
          <a:p>
            <a:pPr algn="ctr">
              <a:buNone/>
            </a:pPr>
            <a:endParaRPr lang="el-GR" b="1" u="sng" dirty="0" smtClean="0">
              <a:solidFill>
                <a:schemeClr val="accent5"/>
              </a:solidFill>
            </a:endParaRPr>
          </a:p>
          <a:p>
            <a:pPr algn="ctr">
              <a:buNone/>
            </a:pPr>
            <a:r>
              <a:rPr lang="el-GR" b="1" u="sng" dirty="0" smtClean="0">
                <a:solidFill>
                  <a:schemeClr val="accent5">
                    <a:lumMod val="75000"/>
                  </a:schemeClr>
                </a:solidFill>
              </a:rPr>
              <a:t>Ευχαριστούμε πολύ  για την προσοχή σας.</a:t>
            </a:r>
            <a:endParaRPr lang="en-US" b="1" u="sng" dirty="0">
              <a:solidFill>
                <a:schemeClr val="accent5">
                  <a:lumMod val="75000"/>
                </a:schemeClr>
              </a:solidFill>
            </a:endParaRPr>
          </a:p>
        </p:txBody>
      </p:sp>
      <p:pic>
        <p:nvPicPr>
          <p:cNvPr id="4" name="Picture 3" descr="index.png"/>
          <p:cNvPicPr>
            <a:picLocks noChangeAspect="1"/>
          </p:cNvPicPr>
          <p:nvPr/>
        </p:nvPicPr>
        <p:blipFill>
          <a:blip r:embed="rId2"/>
          <a:stretch>
            <a:fillRect/>
          </a:stretch>
        </p:blipFill>
        <p:spPr>
          <a:xfrm>
            <a:off x="3930650" y="2489200"/>
            <a:ext cx="4330700" cy="18796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Αξιομνημόνευτο">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TM03457503[[fn=Αξιομνημόνευτο]]</Template>
  <TotalTime>6354</TotalTime>
  <Words>1395</Words>
  <Application>Microsoft Office PowerPoint</Application>
  <PresentationFormat>Ευρεία οθόνη</PresentationFormat>
  <Paragraphs>40</Paragraphs>
  <Slides>7</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7</vt:i4>
      </vt:variant>
    </vt:vector>
  </HeadingPairs>
  <TitlesOfParts>
    <vt:vector size="13" baseType="lpstr">
      <vt:lpstr>American Typewriter</vt:lpstr>
      <vt:lpstr>Arial Black</vt:lpstr>
      <vt:lpstr>Century Gothic</vt:lpstr>
      <vt:lpstr>Times New Roman</vt:lpstr>
      <vt:lpstr>Wingdings 2</vt:lpstr>
      <vt:lpstr>Αξιομνημόνευτο</vt:lpstr>
      <vt:lpstr>Σχεδίαση, υλοποίηση και αξιολόγηση εφαρμογών καταγραφής προσβασμότητας δρόμων</vt:lpstr>
      <vt:lpstr>Διαχείριση και ανάλυση</vt:lpstr>
      <vt:lpstr>Σχεδίαση και υλοποίηση</vt:lpstr>
      <vt:lpstr>Επιλογή τρόπου αξιολόγησης εφαρμογής</vt:lpstr>
      <vt:lpstr>Περιγραφή τρόπου αξιολόγησης</vt:lpstr>
      <vt:lpstr>Αποτελέσματα αξιολόγησης</vt:lpstr>
      <vt:lpstr>Συζήτηση - Ερωτήσεις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Αξιολόγηση Εφαρμογής</dc:title>
  <dc:creator>vanpapvaio</dc:creator>
  <cp:lastModifiedBy>vanpapvaio</cp:lastModifiedBy>
  <cp:revision>35</cp:revision>
  <dcterms:created xsi:type="dcterms:W3CDTF">2018-04-25T20:21:20Z</dcterms:created>
  <dcterms:modified xsi:type="dcterms:W3CDTF">2018-04-27T20:04:41Z</dcterms:modified>
</cp:coreProperties>
</file>