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9" r:id="rId5"/>
    <p:sldId id="264" r:id="rId6"/>
    <p:sldId id="265" r:id="rId7"/>
    <p:sldId id="263"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5EEC3C"/>
    <a:srgbClr val="FFCC66"/>
    <a:srgbClr val="007033"/>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2E370-9BE7-427F-B73F-359EA0922C50}"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D1955-3794-46D5-A564-B46431CFDEA9}" type="slidenum">
              <a:rPr lang="en-US" smtClean="0"/>
              <a:t>‹#›</a:t>
            </a:fld>
            <a:endParaRPr lang="en-US"/>
          </a:p>
        </p:txBody>
      </p:sp>
    </p:spTree>
    <p:extLst>
      <p:ext uri="{BB962C8B-B14F-4D97-AF65-F5344CB8AC3E}">
        <p14:creationId xmlns:p14="http://schemas.microsoft.com/office/powerpoint/2010/main" val="244668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a:t>
            </a:r>
            <a:r>
              <a:rPr lang="el-GR" baseline="0" dirty="0" smtClean="0"/>
              <a:t> αύξηση των παγκόσμιων ενεργειακών αναγκών και του κόστους παραγωγής τους καθώς και οι περιορισμένοι φυσικού πόροι οδηγούν τα νοικοκυριά σε μια πιο συνειδητή διαχείριση της κατανάλωσης των φυσικών πόρων (ενέργεια, νερό κ.τ.λ.). Το άρθρο διερευνά τις δυνατότητες που υπάρχουν στα συστήματα διάχυτου υπολογισμού για παρουσίαση σε πραγματικό χρόνο της κατανάλωσης των πόρων στους ενοίκους των σπιτιών με σκοπό την εξοικονόμηση πόρων για το σύνολο και χρημάτων για τους ίδιους σε ένα άνετο για αυτούς και φιλικό για το περιβάλλον σπίτι. Ένα χαρακτηριστικό των λύσεων διάχυτου υπολογισμού που είναι σημαντικό ώστε να μην δημιουργηθεί ένα χάσμα ανάμεσα στα νοικοκυριά είναι το κόστος, αφού αν αυτό είναι υψηλό θα αποκλείσει μια πολύ μεγάλη μερίδα των νοικοκυριών-χρηστών με συνέπεια να δημιουργηθεί ένα χάσμα (</a:t>
            </a:r>
            <a:r>
              <a:rPr lang="en-US" baseline="0" dirty="0" smtClean="0"/>
              <a:t>green divide) </a:t>
            </a:r>
            <a:r>
              <a:rPr lang="el-GR" baseline="0" dirty="0" smtClean="0"/>
              <a:t>μεταξύ τους κάτι που δεν θα βοηθήσει ιδιαίτερα το σύνολο και χρειάζεται προσοχή.</a:t>
            </a:r>
            <a:r>
              <a:rPr lang="en-US" baseline="0" dirty="0" smtClean="0"/>
              <a:t> </a:t>
            </a:r>
            <a:r>
              <a:rPr lang="el-GR" baseline="0" dirty="0" smtClean="0"/>
              <a:t>Τα συστήματα διάχυτου υπολογισμού θα πρέπει να είναι σχεδιασμένα με σκοπό να εξοικονομούν ενέργεια κατά την δικιά τους λειτουργία ή/και να έχουν δυνατότητα παραγωγής της ηλεκτρικής ενέργεια που απαιτείται για την λειτουργία τους με την μετατροπή μηχανικής, ηλιακής, χημικής ή και άλλου τύπου ενέργειας σε ηλεκτρική. Αυτό είναι κάτι το οποίο ενσωματώνει ξεχωριστές αξίες (</a:t>
            </a:r>
            <a:r>
              <a:rPr lang="en-US" baseline="0" dirty="0" smtClean="0"/>
              <a:t>green values)</a:t>
            </a:r>
            <a:r>
              <a:rPr lang="el-GR" baseline="0" dirty="0" smtClean="0"/>
              <a:t> τόσο για το περιβάλλον όσο και για τον διάχυτο υπολογισμό αλλά και τους καταναλωτές. Πραγματοποιήθηκε μια σχετική έρευνα που αφορούσε περιβαλλοντικά θέματα, διαχείριση των πόρων των νοικοκυριών και για την γενικότερη σχεδίαση ενός περιβαλλοντικά φιλικού σπιτιού που να είναι άνετο για τα μέλη του νοικοκυριού.</a:t>
            </a:r>
            <a:endParaRPr lang="en-US" dirty="0"/>
          </a:p>
        </p:txBody>
      </p:sp>
      <p:sp>
        <p:nvSpPr>
          <p:cNvPr id="4" name="Θέση αριθμού διαφάνειας 3"/>
          <p:cNvSpPr>
            <a:spLocks noGrp="1"/>
          </p:cNvSpPr>
          <p:nvPr>
            <p:ph type="sldNum" sz="quarter" idx="10"/>
          </p:nvPr>
        </p:nvSpPr>
        <p:spPr/>
        <p:txBody>
          <a:bodyPr/>
          <a:lstStyle/>
          <a:p>
            <a:fld id="{7A6D1955-3794-46D5-A564-B46431CFDEA9}" type="slidenum">
              <a:rPr lang="en-US" smtClean="0"/>
              <a:t>2</a:t>
            </a:fld>
            <a:endParaRPr lang="en-US"/>
          </a:p>
        </p:txBody>
      </p:sp>
    </p:spTree>
    <p:extLst>
      <p:ext uri="{BB962C8B-B14F-4D97-AF65-F5344CB8AC3E}">
        <p14:creationId xmlns:p14="http://schemas.microsoft.com/office/powerpoint/2010/main" val="8121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75742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640685"/>
            <a:ext cx="8551479" cy="610820"/>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96260" y="4251505"/>
            <a:ext cx="8551479" cy="458116"/>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FF29BA06-5941-41B9-8B58-A738297418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24432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433880"/>
            <a:ext cx="6104234" cy="572644"/>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044700"/>
            <a:ext cx="6104234"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2636"/>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2636"/>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1/19/2018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9527A9BA-A19D-4972-96D6-A17B84ACD75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“Getting to Green: Understanding Resource Consumption in the Home”</a:t>
            </a:r>
            <a:endParaRPr lang="en-US" dirty="0"/>
          </a:p>
        </p:txBody>
      </p:sp>
      <p:sp>
        <p:nvSpPr>
          <p:cNvPr id="3" name="Subtitle 2"/>
          <p:cNvSpPr>
            <a:spLocks noGrp="1"/>
          </p:cNvSpPr>
          <p:nvPr>
            <p:ph type="subTitle" idx="1"/>
          </p:nvPr>
        </p:nvSpPr>
        <p:spPr>
          <a:xfrm>
            <a:off x="296259" y="4404210"/>
            <a:ext cx="8551479" cy="458116"/>
          </a:xfrm>
        </p:spPr>
        <p:txBody>
          <a:bodyPr>
            <a:normAutofit fontScale="92500" lnSpcReduction="10000"/>
          </a:bodyPr>
          <a:lstStyle/>
          <a:p>
            <a:r>
              <a:rPr lang="en-US" dirty="0" err="1" smtClean="0"/>
              <a:t>Marshini</a:t>
            </a:r>
            <a:r>
              <a:rPr lang="en-US" dirty="0" smtClean="0"/>
              <a:t> </a:t>
            </a:r>
            <a:r>
              <a:rPr lang="en-US" dirty="0" err="1" smtClean="0"/>
              <a:t>Chetty</a:t>
            </a:r>
            <a:r>
              <a:rPr lang="en-US" dirty="0" smtClean="0"/>
              <a:t>, David Tran, Rebecca E. </a:t>
            </a:r>
            <a:r>
              <a:rPr lang="en-US" dirty="0" err="1" smtClean="0"/>
              <a:t>Grinter</a:t>
            </a:r>
            <a:r>
              <a:rPr lang="el-GR" dirty="0" smtClean="0"/>
              <a:t> (2008)</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Εισαγωγή </a:t>
            </a:r>
            <a:r>
              <a:rPr lang="en-US" dirty="0" smtClean="0"/>
              <a:t>Getting to Green</a:t>
            </a:r>
            <a:endParaRPr lang="en-US" dirty="0"/>
          </a:p>
        </p:txBody>
      </p:sp>
      <p:sp>
        <p:nvSpPr>
          <p:cNvPr id="3" name="Content Placeholder 2"/>
          <p:cNvSpPr>
            <a:spLocks noGrp="1"/>
          </p:cNvSpPr>
          <p:nvPr>
            <p:ph idx="1"/>
          </p:nvPr>
        </p:nvSpPr>
        <p:spPr>
          <a:xfrm>
            <a:off x="448965" y="1655520"/>
            <a:ext cx="8198620" cy="2748685"/>
          </a:xfrm>
        </p:spPr>
        <p:txBody>
          <a:bodyPr>
            <a:normAutofit fontScale="55000" lnSpcReduction="20000"/>
          </a:bodyPr>
          <a:lstStyle/>
          <a:p>
            <a:pPr algn="just"/>
            <a:r>
              <a:rPr lang="el-GR" dirty="0" smtClean="0"/>
              <a:t>Αύξηση παγκόσμιων ενεργειακών αναγκών</a:t>
            </a:r>
            <a:r>
              <a:rPr lang="el-GR" dirty="0"/>
              <a:t> </a:t>
            </a:r>
            <a:r>
              <a:rPr lang="el-GR" dirty="0" smtClean="0"/>
              <a:t>και του κόστους παραγωγής και οι περιορισμένοι φυσικοί πόροι.</a:t>
            </a:r>
          </a:p>
          <a:p>
            <a:pPr algn="just"/>
            <a:r>
              <a:rPr lang="el-GR" dirty="0" smtClean="0"/>
              <a:t>Δυνατότητα του διάχυτου υπολογισμού για παρουσίαση σε πραγματικό χρόνο της κατανάλωσης των πόρων στους ενοίκους των σπιτιών με σκοπό την εξοικονόμηση πόρων και χρημάτων σε ένα άνετο και φιλικό στο περιβάλλον σπίτι.</a:t>
            </a:r>
            <a:endParaRPr lang="en-US" dirty="0"/>
          </a:p>
          <a:p>
            <a:pPr algn="just"/>
            <a:r>
              <a:rPr lang="el-GR" dirty="0" smtClean="0"/>
              <a:t>Προσοχή στο κόστος των λύσεων του διάχυτου υπολογισμού, είναι σημαντικό στην δημιουργία ή όχι χάσματος (</a:t>
            </a:r>
            <a:r>
              <a:rPr lang="en-US" dirty="0" smtClean="0"/>
              <a:t>green divide) </a:t>
            </a:r>
            <a:r>
              <a:rPr lang="el-GR" dirty="0" smtClean="0"/>
              <a:t>μεταξύ των χρηστών.</a:t>
            </a:r>
            <a:endParaRPr lang="en-US" dirty="0"/>
          </a:p>
          <a:p>
            <a:pPr algn="just"/>
            <a:r>
              <a:rPr lang="el-GR" dirty="0" smtClean="0"/>
              <a:t>Η σχεδίαση χρήσης μηχανισμών εξοικονόμησης ενέργειας ή/και η παραγωγής της από τα συστήματα διάχυτου υπολογισμού για την λειτουργία τους ενσωματώνει ξεχωριστές αξίες τόσο για τον διάχυτο υπολογισμό όσο και για το περιβάλλον (</a:t>
            </a:r>
            <a:r>
              <a:rPr lang="en-US" dirty="0" smtClean="0"/>
              <a:t>green values)</a:t>
            </a:r>
            <a:r>
              <a:rPr lang="el-GR" dirty="0" smtClean="0"/>
              <a:t>.</a:t>
            </a:r>
            <a:endParaRPr lang="en-US" dirty="0"/>
          </a:p>
          <a:p>
            <a:pPr algn="just"/>
            <a:r>
              <a:rPr lang="el-GR" dirty="0" smtClean="0"/>
              <a:t>Παρουσίαση σχετικής έρευνας με περιβαλλοντικά θέματα, διαχείριση πόρων των νοικοκυριών και σχεδίαση για το περιβαλλοντικά φιλικό και άνετο σπίτι γενικότερα.</a:t>
            </a: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19909" y="739290"/>
            <a:ext cx="8704184" cy="610820"/>
          </a:xfrm>
        </p:spPr>
        <p:txBody>
          <a:bodyPr>
            <a:normAutofit fontScale="90000"/>
          </a:bodyPr>
          <a:lstStyle/>
          <a:p>
            <a:r>
              <a:rPr lang="el-GR" dirty="0" smtClean="0"/>
              <a:t>Μέθοδος, ευρήματα, συζήτηση και συμπεράσματα</a:t>
            </a:r>
            <a:endParaRPr lang="en-US" dirty="0"/>
          </a:p>
        </p:txBody>
      </p:sp>
      <p:sp>
        <p:nvSpPr>
          <p:cNvPr id="3" name="Θέση περιεχομένου 2"/>
          <p:cNvSpPr>
            <a:spLocks noGrp="1"/>
          </p:cNvSpPr>
          <p:nvPr>
            <p:ph idx="1"/>
          </p:nvPr>
        </p:nvSpPr>
        <p:spPr>
          <a:xfrm>
            <a:off x="448966" y="1502815"/>
            <a:ext cx="8246069" cy="3206805"/>
          </a:xfrm>
        </p:spPr>
        <p:txBody>
          <a:bodyPr>
            <a:normAutofit fontScale="77500" lnSpcReduction="20000"/>
          </a:bodyPr>
          <a:lstStyle/>
          <a:p>
            <a:pPr algn="just"/>
            <a:r>
              <a:rPr lang="el-GR" sz="1500" dirty="0" smtClean="0"/>
              <a:t>Ποιοτική μελέτη με 15 νοικοκυριά (από ένα σύνολο 40 νοικοκυριών) με 33 συμμετέχοντες σε ένα διάστημα 3 μηνών,</a:t>
            </a:r>
            <a:r>
              <a:rPr lang="en-US" sz="1500" dirty="0" smtClean="0"/>
              <a:t> </a:t>
            </a:r>
            <a:r>
              <a:rPr lang="el-GR" sz="1500" dirty="0" smtClean="0"/>
              <a:t>στρατολόγηση από στόμα σε στόμα, με </a:t>
            </a:r>
            <a:r>
              <a:rPr lang="en-US" sz="1500" dirty="0" smtClean="0"/>
              <a:t>email</a:t>
            </a:r>
            <a:r>
              <a:rPr lang="el-GR" sz="1500" dirty="0" smtClean="0"/>
              <a:t> και </a:t>
            </a:r>
            <a:r>
              <a:rPr lang="en-US" sz="1500" dirty="0" smtClean="0"/>
              <a:t>online </a:t>
            </a:r>
            <a:r>
              <a:rPr lang="el-GR" sz="1500" dirty="0" smtClean="0"/>
              <a:t>δημοσιεύσεις και με κάποιες μικρές αποζημιώσεις για το κάθε νοικοκυριό. Επισκέψεις στα σπίτια, ηχογραφημένες </a:t>
            </a:r>
            <a:r>
              <a:rPr lang="el-GR" sz="1500" dirty="0" err="1" smtClean="0"/>
              <a:t>ημι</a:t>
            </a:r>
            <a:r>
              <a:rPr lang="el-GR" sz="1500" dirty="0" smtClean="0"/>
              <a:t>-δομημένες συνεντεύξεις και φωτογραφίες φαινομένων με σχετικό ενδιαφέρον.</a:t>
            </a:r>
          </a:p>
          <a:p>
            <a:pPr algn="just"/>
            <a:r>
              <a:rPr lang="el-GR" sz="1500" dirty="0" smtClean="0"/>
              <a:t>Αλλαγές για διαχείριση πόρων:</a:t>
            </a:r>
          </a:p>
          <a:p>
            <a:pPr marL="685800" lvl="1" algn="just"/>
            <a:r>
              <a:rPr lang="el-GR" sz="1500" dirty="0" smtClean="0"/>
              <a:t>Μικρές αλλαγές που έκαναν </a:t>
            </a:r>
            <a:r>
              <a:rPr lang="el-GR" sz="1500" dirty="0" smtClean="0"/>
              <a:t>τα μέλη των νοικοκυριών </a:t>
            </a:r>
            <a:r>
              <a:rPr lang="el-GR" sz="1500" dirty="0" smtClean="0"/>
              <a:t>στο σπίτι τους και στη συμπεριφορά τους</a:t>
            </a:r>
          </a:p>
          <a:p>
            <a:pPr marL="685800" lvl="1" algn="just"/>
            <a:r>
              <a:rPr lang="el-GR" sz="1500" dirty="0" smtClean="0"/>
              <a:t>Αλλαγές που επηρεάζονται από τις </a:t>
            </a:r>
            <a:r>
              <a:rPr lang="el-GR" sz="1500" dirty="0"/>
              <a:t>υ</a:t>
            </a:r>
            <a:r>
              <a:rPr lang="el-GR" sz="1500" dirty="0" smtClean="0"/>
              <a:t>ποδομές.</a:t>
            </a:r>
          </a:p>
          <a:p>
            <a:pPr algn="just"/>
            <a:r>
              <a:rPr lang="el-GR" sz="1500" dirty="0" smtClean="0"/>
              <a:t> </a:t>
            </a:r>
            <a:r>
              <a:rPr lang="el-GR" sz="1500" dirty="0"/>
              <a:t>Κ</a:t>
            </a:r>
            <a:r>
              <a:rPr lang="el-GR" sz="1500" dirty="0" smtClean="0"/>
              <a:t>ίνητρα για διαχείριση κατανάλωσης πόρων</a:t>
            </a:r>
            <a:r>
              <a:rPr lang="en-US" sz="1500" dirty="0" smtClean="0"/>
              <a:t>: </a:t>
            </a:r>
            <a:r>
              <a:rPr lang="el-GR" sz="1500" dirty="0" smtClean="0"/>
              <a:t>Άνεση, οικονομικοί λόγοι και (λιγότερο) περιβαλλοντική ευαισθησία.</a:t>
            </a:r>
          </a:p>
          <a:p>
            <a:pPr algn="just"/>
            <a:r>
              <a:rPr lang="el-GR" sz="1500" dirty="0" smtClean="0"/>
              <a:t>Οπτικοποίηση κατανάλωσης πόρων:</a:t>
            </a:r>
          </a:p>
          <a:p>
            <a:pPr lvl="1" algn="just"/>
            <a:r>
              <a:rPr lang="el-GR" sz="1500" dirty="0" smtClean="0"/>
              <a:t>Μέσα στο σπίτι: ανεπάρκειες των υπαρχόντων μεθόδων παρακολούθησης, σύνδεση της χρήσης των πόρων με την επίδραση τους, δημιουργική ενασχόληση με την χρήση των πόρων, πληροφορίες με επίγνωση πλαισίου.</a:t>
            </a:r>
          </a:p>
          <a:p>
            <a:pPr lvl="1" algn="just"/>
            <a:r>
              <a:rPr lang="el-GR" sz="1500" dirty="0" smtClean="0"/>
              <a:t>Μεταξύ σπιτιών: πληροφορίες επιδόσεων άλλων σπιτιών για σύγκριση, θέματα ιδιωτικότητας και διαχείρισης ταυτότητας. </a:t>
            </a:r>
          </a:p>
          <a:p>
            <a:pPr algn="just"/>
            <a:r>
              <a:rPr lang="el-GR" sz="1500" dirty="0" smtClean="0"/>
              <a:t>Σχεδίαση για οπτικοποίηση της κατανάλωσης πόρων, για ατομική και ομαδική υπηρεσία, αποτροπή του χάσματος των χρηστών (</a:t>
            </a:r>
            <a:r>
              <a:rPr lang="en-US" sz="1500" dirty="0" smtClean="0"/>
              <a:t>green divide), </a:t>
            </a:r>
            <a:r>
              <a:rPr lang="el-GR" sz="1500" dirty="0" smtClean="0"/>
              <a:t>ενσωμάτωση της βιωσιμότητας ως κεντρικής αξίας.</a:t>
            </a:r>
          </a:p>
          <a:p>
            <a:pPr algn="just"/>
            <a:r>
              <a:rPr lang="el-GR" sz="1500" dirty="0" smtClean="0"/>
              <a:t>Ανάγκη για διερεύνηση νέων και βελτιωμένων μεθόδων για την δημιουργία συζητήσεων και συλλογή δεδομένων χωρίς την αποξένωση αυτών που μας παρέχουν πληροφορίες (δηλ. των μελών των νοικοκυριών) για πιο αληθινή πληροφορία. </a:t>
            </a:r>
          </a:p>
          <a:p>
            <a:pPr marL="0" indent="0">
              <a:buNone/>
            </a:pPr>
            <a:endParaRPr lang="el-GR" sz="1500" dirty="0" smtClean="0"/>
          </a:p>
          <a:p>
            <a:endParaRPr lang="el-GR" dirty="0" smtClean="0"/>
          </a:p>
          <a:p>
            <a:endParaRPr lang="en-US" dirty="0"/>
          </a:p>
        </p:txBody>
      </p:sp>
    </p:spTree>
    <p:extLst>
      <p:ext uri="{BB962C8B-B14F-4D97-AF65-F5344CB8AC3E}">
        <p14:creationId xmlns:p14="http://schemas.microsoft.com/office/powerpoint/2010/main" val="3686190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l-GR" dirty="0"/>
              <a:t>Α</a:t>
            </a:r>
            <a:r>
              <a:rPr lang="el-GR" dirty="0" smtClean="0"/>
              <a:t>νάλυση </a:t>
            </a:r>
            <a:r>
              <a:rPr lang="el-GR" dirty="0"/>
              <a:t>του άρθρου </a:t>
            </a:r>
            <a:endParaRPr lang="en-US" dirty="0"/>
          </a:p>
        </p:txBody>
      </p:sp>
      <p:sp>
        <p:nvSpPr>
          <p:cNvPr id="5" name="Content Placeholder 4"/>
          <p:cNvSpPr>
            <a:spLocks noGrp="1"/>
          </p:cNvSpPr>
          <p:nvPr>
            <p:ph idx="1"/>
          </p:nvPr>
        </p:nvSpPr>
        <p:spPr/>
        <p:txBody>
          <a:bodyPr>
            <a:normAutofit fontScale="92500" lnSpcReduction="10000"/>
          </a:bodyPr>
          <a:lstStyle/>
          <a:p>
            <a:pPr algn="just"/>
            <a:r>
              <a:rPr lang="el-GR" sz="1500" dirty="0" smtClean="0"/>
              <a:t>Το άρθρο στην ουσία είναι μία βασική ανάλυση αναγκών των χρηστών για την δημιουργία εφαρμογών διαχείρισης πόρων</a:t>
            </a:r>
            <a:r>
              <a:rPr lang="el-GR" sz="1500" dirty="0"/>
              <a:t> (ενέργειας</a:t>
            </a:r>
            <a:r>
              <a:rPr lang="el-GR" sz="1500" dirty="0" smtClean="0"/>
              <a:t>, νερού κ.τ.λ.) των νοικοκυριών με την χρήση διάχυτου υπολογισμού για την περιβαλλοντικά και οικονομικά σωστή χρήση και κατανάλωση τους.</a:t>
            </a:r>
            <a:endParaRPr lang="en-US" sz="1500" dirty="0"/>
          </a:p>
          <a:p>
            <a:pPr algn="just"/>
            <a:r>
              <a:rPr lang="el-GR" sz="1500" dirty="0" smtClean="0"/>
              <a:t>Αναγνωρίζει και αναλύει το πρόβλημα της μη εύκολης πρόσβασης στις πραγματικού χρόνου πληροφορίες κατανάλωσης πόρων που αντιμετωπίζουν τα νοικοκυριά καθώς και τα προβλήματα που αυτό δημιουργεί στην σωστή διαχείριση των πόρων.</a:t>
            </a:r>
            <a:endParaRPr lang="en-US" sz="1500" dirty="0"/>
          </a:p>
          <a:p>
            <a:pPr algn="just"/>
            <a:r>
              <a:rPr lang="el-GR" sz="1500" dirty="0" smtClean="0"/>
              <a:t>Μέσα από την συζήτηση που γίνεται με τα μέλη των νοικοκυριών προκύπτουν οι ανάγκες που καλούνται να καλύψουν τα συστήματα διάχυτου υπολογισμού καθώς και πληροφορίες σχεδίασης όπως π.χ. η χρήση μεθόδων αντιστοίχισης των πληροφοριών με την χρήση πιο εύκολα αντιληπτών μεγεθών από τις μονάδες μέτρησης ενέργειας (δηλαδή η αντιστοίχιση με χρήματα ή με ξύλα ή με κάρβουνα κ.τ.λ.) για να είναι εύκολη η συσχέτιση με το περιβάλλον ή/και το κόστος χρήσης τους από τους χρήστες.</a:t>
            </a:r>
            <a:endParaRPr lang="en-US" sz="1500" dirty="0"/>
          </a:p>
          <a:p>
            <a:pPr algn="just"/>
            <a:endParaRPr lang="en-US" sz="15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l-GR" dirty="0"/>
              <a:t>Α</a:t>
            </a:r>
            <a:r>
              <a:rPr lang="el-GR" dirty="0" smtClean="0"/>
              <a:t>νάλυση και κριτική του </a:t>
            </a:r>
            <a:r>
              <a:rPr lang="el-GR" dirty="0"/>
              <a:t>άρθρου </a:t>
            </a:r>
            <a:endParaRPr lang="en-US" dirty="0"/>
          </a:p>
        </p:txBody>
      </p:sp>
      <p:sp>
        <p:nvSpPr>
          <p:cNvPr id="5" name="Content Placeholder 4"/>
          <p:cNvSpPr>
            <a:spLocks noGrp="1"/>
          </p:cNvSpPr>
          <p:nvPr>
            <p:ph idx="1"/>
          </p:nvPr>
        </p:nvSpPr>
        <p:spPr/>
        <p:txBody>
          <a:bodyPr>
            <a:normAutofit/>
          </a:bodyPr>
          <a:lstStyle/>
          <a:p>
            <a:pPr algn="just"/>
            <a:r>
              <a:rPr lang="el-GR" sz="1500" dirty="0" smtClean="0"/>
              <a:t>Γίνεται αναγνώριση των τρόπων λειτουργίας των νοικοκυριών και πως αυτά προσπαθούν να διαχειριστούν την κατανάλωση των πόρων καθώς και τα κίνητρα που έχουν για να το κάνουν. </a:t>
            </a:r>
            <a:endParaRPr lang="el-GR" sz="1500" dirty="0" smtClean="0"/>
          </a:p>
          <a:p>
            <a:pPr algn="just"/>
            <a:r>
              <a:rPr lang="el-GR" sz="1500" dirty="0" smtClean="0"/>
              <a:t>Το άρθρο είναι ολοκληρωμένο όσο αφορά την ανάλυση των αναγκών των νοικοκυριών και των υποδομών για την εποχή του αλλά δεν παρουσιάζει καμία πρόταση για την σχεδίαση στην υποβοήθηση της συμπεριφοράς των μελών των νοικοκυριών από τα συστήματα διάχυτου υπολογισμού. Επίσης δεν παρουσιάζει προτάσεις σχεδίασης για αυτόνομη διαχείριση των πόρων από τα ΣΔΥ με βάση τις ανάγκες των μελών των νοικοκυριών παρά μόνο την παρουσίαση των πληροφοριών για την διαχείριση των πόρων από τα μέλη των νοικοκυριών.</a:t>
            </a:r>
            <a:endParaRPr lang="el-GR" sz="1500" dirty="0" smtClean="0"/>
          </a:p>
          <a:p>
            <a:pPr algn="just"/>
            <a:endParaRPr lang="en-US" sz="1500" dirty="0"/>
          </a:p>
        </p:txBody>
      </p:sp>
    </p:spTree>
    <p:extLst>
      <p:ext uri="{BB962C8B-B14F-4D97-AF65-F5344CB8AC3E}">
        <p14:creationId xmlns:p14="http://schemas.microsoft.com/office/powerpoint/2010/main" val="2226602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l-GR" dirty="0"/>
              <a:t>Κ</a:t>
            </a:r>
            <a:r>
              <a:rPr lang="el-GR" dirty="0" smtClean="0"/>
              <a:t>ριτική του </a:t>
            </a:r>
            <a:r>
              <a:rPr lang="el-GR" dirty="0"/>
              <a:t>άρθρου </a:t>
            </a:r>
            <a:endParaRPr lang="en-US" dirty="0"/>
          </a:p>
        </p:txBody>
      </p:sp>
      <p:sp>
        <p:nvSpPr>
          <p:cNvPr id="5" name="Content Placeholder 4"/>
          <p:cNvSpPr>
            <a:spLocks noGrp="1"/>
          </p:cNvSpPr>
          <p:nvPr>
            <p:ph idx="1"/>
          </p:nvPr>
        </p:nvSpPr>
        <p:spPr/>
        <p:txBody>
          <a:bodyPr>
            <a:normAutofit fontScale="77500" lnSpcReduction="20000"/>
          </a:bodyPr>
          <a:lstStyle/>
          <a:p>
            <a:pPr marL="285750" indent="-285750" algn="just"/>
            <a:r>
              <a:rPr lang="el-GR" sz="1600" dirty="0"/>
              <a:t>Το άρθρο δεν αναφέρει μελλοντική έρευνα που προφανώς θα ήταν η δημιουργία ενός πρωτοτύπου συστήματος διάχυτου υπολογισμού διαχείρισης πόρων των νοικοκυριών με το οποίο θα γινόταν μια μελέτη των επιπτώσεων (θετικών και αρνητικών) που θα έχει η χρήση του στην κατανάλωση των πόρων από τα νοικοκυριά.</a:t>
            </a:r>
          </a:p>
          <a:p>
            <a:pPr marL="285750" indent="-285750" algn="just"/>
            <a:r>
              <a:rPr lang="el-GR" sz="1600" dirty="0"/>
              <a:t>Το έτος έκδοσης του άρθρου είναι το 2008 που σημαίνει ότι έχει περάσει μια δεκαετία από τότε. Αυτό σημαίνει ότι έχουν αλλάξει αρκετά τα πράγματα ώστε να είναι ευκολότερο σήμερα η συγκεκριμένη μελέτη να περιέχει και ένα τουλάχιστον σπίτι το οποίο να ενσωματώνει ως ένα βαθμό κάποιο σύστημα διάχυτου υπολογισμού. Οι έξυπνες συσκευές για το σπίτι με δυνατότητες εξοικονόμησης ενέργειας και παροχής πληροφοριών είναι ήδη πραγματικότητα, αλλά επίσης υπάρχουν εύκολα και οικονομικά συστήματα προτυποποίησης υλικού και λογισμικό ανοικτού κώδικα για την εξυπηρέτηση και την οπτικοποίηση των δεδομένων και κατάλληλες υποδομές για την διασύνδεση και μετάδοση των πληροφοριών εντός του νοικοκυριού αλλά και εκτός για την σύγκριση των στοιχείων με άλλα νοικοκυριά</a:t>
            </a:r>
            <a:r>
              <a:rPr lang="el-GR" sz="1600" dirty="0" smtClean="0"/>
              <a:t>.</a:t>
            </a:r>
          </a:p>
          <a:p>
            <a:pPr marL="285750" indent="-285750" algn="just"/>
            <a:r>
              <a:rPr lang="el-GR" sz="1600" dirty="0" smtClean="0"/>
              <a:t>Αν και το άρθρο αναφέρεται στις κοινωνικές επεκτάσεις του θέματος δεν αναφέρει κάποιον τρόπο με τον οποίο θα μπορούσαν να εξαχθούν κάποια συμπεράσματα σχετικά με καλές συμπεριφορές κατανάλωσης πόρων στο σπίτι, οι οποίες θα μπορούσαν να προβληθούν στην κοινωνία και να βοηθήσουν στην εξοικονόμηση πόρων (ενέργειας, νερού κ.τ.λ.) πέραν από τις γνωστές.</a:t>
            </a:r>
            <a:endParaRPr lang="en-US" sz="1600" dirty="0"/>
          </a:p>
        </p:txBody>
      </p:sp>
    </p:spTree>
    <p:extLst>
      <p:ext uri="{BB962C8B-B14F-4D97-AF65-F5344CB8AC3E}">
        <p14:creationId xmlns:p14="http://schemas.microsoft.com/office/powerpoint/2010/main" val="359855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l-GR" dirty="0" smtClean="0"/>
              <a:t>Ερωτήσεις - Συζήτηση</a:t>
            </a:r>
            <a:endParaRPr lang="en-US" dirty="0"/>
          </a:p>
        </p:txBody>
      </p:sp>
      <p:pic>
        <p:nvPicPr>
          <p:cNvPr id="7" name="Εικόνα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4130" y="1960930"/>
            <a:ext cx="2926080" cy="2063496"/>
          </a:xfrm>
          <a:prstGeom prst="rect">
            <a:avLst/>
          </a:prstGeom>
        </p:spPr>
      </p:pic>
    </p:spTree>
    <p:extLst>
      <p:ext uri="{BB962C8B-B14F-4D97-AF65-F5344CB8AC3E}">
        <p14:creationId xmlns:p14="http://schemas.microsoft.com/office/powerpoint/2010/main" val="300472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9540" y="3029865"/>
            <a:ext cx="3512215" cy="461665"/>
          </a:xfrm>
          <a:prstGeom prst="rect">
            <a:avLst/>
          </a:prstGeom>
          <a:noFill/>
        </p:spPr>
        <p:txBody>
          <a:bodyPr wrap="square" rtlCol="0">
            <a:spAutoFit/>
          </a:bodyPr>
          <a:lstStyle/>
          <a:p>
            <a:pPr algn="ctr"/>
            <a:r>
              <a:rPr lang="el-GR" sz="2400" dirty="0" smtClean="0"/>
              <a:t>Ευχαριστώ </a:t>
            </a:r>
            <a:endParaRPr lang="en-US" sz="2400" dirty="0"/>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3024</TotalTime>
  <Words>1134</Words>
  <Application>Microsoft Office PowerPoint</Application>
  <PresentationFormat>Προβολή στην οθόνη (16:9)</PresentationFormat>
  <Paragraphs>36</Paragraphs>
  <Slides>8</Slides>
  <Notes>2</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8</vt:i4>
      </vt:variant>
    </vt:vector>
  </HeadingPairs>
  <TitlesOfParts>
    <vt:vector size="11" baseType="lpstr">
      <vt:lpstr>Arial</vt:lpstr>
      <vt:lpstr>Calibri</vt:lpstr>
      <vt:lpstr>Office Theme</vt:lpstr>
      <vt:lpstr>“Getting to Green: Understanding Resource Consumption in the Home”</vt:lpstr>
      <vt:lpstr>Εισαγωγή Getting to Green</vt:lpstr>
      <vt:lpstr>Μέθοδος, ευρήματα, συζήτηση και συμπεράσματα</vt:lpstr>
      <vt:lpstr>Ανάλυση του άρθρου </vt:lpstr>
      <vt:lpstr>Ανάλυση και κριτική του άρθρου </vt:lpstr>
      <vt:lpstr>Κριτική του άρθρου </vt:lpstr>
      <vt:lpstr>Ερωτήσεις - Συζήτηση</vt:lpstr>
      <vt:lpstr>Παρουσίαση του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Δημήτριος Γεροντόπουλος</cp:lastModifiedBy>
  <cp:revision>168</cp:revision>
  <dcterms:created xsi:type="dcterms:W3CDTF">2013-08-21T19:17:07Z</dcterms:created>
  <dcterms:modified xsi:type="dcterms:W3CDTF">2018-01-19T22:14:13Z</dcterms:modified>
</cp:coreProperties>
</file>