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65" r:id="rId6"/>
    <p:sldId id="276" r:id="rId7"/>
    <p:sldId id="274" r:id="rId8"/>
    <p:sldId id="277" r:id="rId9"/>
    <p:sldId id="278" r:id="rId10"/>
    <p:sldId id="279" r:id="rId11"/>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6" d="100"/>
          <a:sy n="116" d="100"/>
        </p:scale>
        <p:origin x="336" y="10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3C96D9CD-B982-4916-BEBD-26B378CC7220}" type="datetime1">
              <a:rPr lang="el-GR" smtClean="0"/>
              <a:t>9/3/2018</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l-GR" dirty="0"/>
          </a:p>
        </p:txBody>
      </p:sp>
      <p:sp>
        <p:nvSpPr>
          <p:cNvPr id="5" name="Σύμβολο κράτησης θέσης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l-GR"/>
              <a:pPr algn="r" rtl="0"/>
              <a:t>‹#›</a:t>
            </a:fld>
            <a:endParaRPr lang="el-G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E5F56C90-AA3E-43D7-96F5-BDA4E177F1F6}" type="datetime1">
              <a:rPr lang="el-GR" smtClean="0"/>
              <a:pPr/>
              <a:t>9/3/2018</a:t>
            </a:fld>
            <a:endParaRPr lang="el-GR" dirty="0"/>
          </a:p>
        </p:txBody>
      </p:sp>
      <p:sp>
        <p:nvSpPr>
          <p:cNvPr id="4" name="Σύμβολο κράτησης θέσης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Σύμβολο κράτησης θέσης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Σύμβολο κράτησης θέσης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l-GR" noProof="0" dirty="0"/>
          </a:p>
        </p:txBody>
      </p:sp>
      <p:sp>
        <p:nvSpPr>
          <p:cNvPr id="7" name="Σύμβολο κράτησης θέσης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l-GR" smtClean="0"/>
              <a:pPr/>
              <a:t>‹#›</a:t>
            </a:fld>
            <a:endParaRPr lang="el-G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5EE2CF44-2B13-41B4-A334-1CDF534EEBBF}" type="slidenum">
              <a:rPr lang="el-GR" smtClean="0"/>
              <a:pPr/>
              <a:t>1</a:t>
            </a:fld>
            <a:endParaRPr lang="el-GR" dirty="0"/>
          </a:p>
        </p:txBody>
      </p:sp>
    </p:spTree>
    <p:extLst>
      <p:ext uri="{BB962C8B-B14F-4D97-AF65-F5344CB8AC3E}">
        <p14:creationId xmlns:p14="http://schemas.microsoft.com/office/powerpoint/2010/main" val="3776305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7" name="Ορθογώνιο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l-GR" smtClean="0"/>
              <a:t>Στυλ κύριου τίτλου</a:t>
            </a:r>
            <a:endParaRPr lang="el-GR" noProof="0" dirty="0"/>
          </a:p>
        </p:txBody>
      </p:sp>
      <p:sp>
        <p:nvSpPr>
          <p:cNvPr id="3" name="Υπότιτλος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l-GR" noProof="0" smtClean="0"/>
              <a:t>Στυλ κύριου υπότιτλου</a:t>
            </a:r>
            <a:endParaRPr lang="el-G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55BA9FC5-A3A6-4CBE-9556-1F83F2A469F6}" type="datetime1">
              <a:rPr lang="el-GR" smtClean="0"/>
              <a:pPr/>
              <a:t>9/3/2018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457199"/>
            <a:ext cx="1943100" cy="5638801"/>
          </a:xfrm>
        </p:spPr>
        <p:txBody>
          <a:bodyPr vert="eaVert"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a:xfrm>
            <a:off x="1524000" y="457199"/>
            <a:ext cx="7048500" cy="5638801"/>
          </a:xfrm>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DA0751EF-4BBD-435C-AE82-0638D2DFD9E2}" type="datetime1">
              <a:rPr lang="el-GR" smtClean="0"/>
              <a:pPr/>
              <a:t>9/3/2018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p:txBody>
          <a:bodyPr rtlCol="0"/>
          <a:lstStyle>
            <a:lvl5pPr algn="l" rtl="0">
              <a:defRPr/>
            </a:lvl5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BDA92D01-CE97-418C-B431-419EC818AE9B}" type="datetime1">
              <a:rPr lang="el-GR" smtClean="0"/>
              <a:pPr/>
              <a:t>9/3/2018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l-GR" noProof="0" smtClean="0"/>
              <a:t>Στυλ υποδείγματος κειμένου</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περιεχομένου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62D98824-FEA3-4E68-9C5C-4E0145FB8BC2}" type="datetime1">
              <a:rPr lang="el-GR" smtClean="0"/>
              <a:pPr/>
              <a:t>9/3/2018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4" name="Σύμβολο κράτησης θέσης περιεχομένου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κειμένου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6" name="Σύμβολο κράτησης θέσης περιεχομένου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7" name="Σύμβολο κράτησης θέσης ημερομηνίας 6"/>
          <p:cNvSpPr>
            <a:spLocks noGrp="1"/>
          </p:cNvSpPr>
          <p:nvPr>
            <p:ph type="dt" sz="half" idx="10"/>
          </p:nvPr>
        </p:nvSpPr>
        <p:spPr/>
        <p:txBody>
          <a:bodyPr rtlCol="0"/>
          <a:lstStyle>
            <a:lvl1pPr>
              <a:defRPr/>
            </a:lvl1pPr>
          </a:lstStyle>
          <a:p>
            <a:fld id="{471E2D3E-D125-41E7-A78D-7D9F25D45A13}" type="datetime1">
              <a:rPr lang="el-GR" smtClean="0"/>
              <a:pPr/>
              <a:t>9/3/2018</a:t>
            </a:fld>
            <a:endParaRPr lang="el-GR" dirty="0"/>
          </a:p>
        </p:txBody>
      </p:sp>
      <p:sp>
        <p:nvSpPr>
          <p:cNvPr id="8" name="Σύμβολο κράτησης θέσης υποσέλιδου 7"/>
          <p:cNvSpPr>
            <a:spLocks noGrp="1"/>
          </p:cNvSpPr>
          <p:nvPr>
            <p:ph type="ftr" sz="quarter" idx="11"/>
          </p:nvPr>
        </p:nvSpPr>
        <p:spPr/>
        <p:txBody>
          <a:bodyPr rtlCol="0"/>
          <a:lstStyle/>
          <a:p>
            <a:pPr rtl="0"/>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ημερομηνίας 2"/>
          <p:cNvSpPr>
            <a:spLocks noGrp="1"/>
          </p:cNvSpPr>
          <p:nvPr>
            <p:ph type="dt" sz="half" idx="10"/>
          </p:nvPr>
        </p:nvSpPr>
        <p:spPr/>
        <p:txBody>
          <a:bodyPr rtlCol="0"/>
          <a:lstStyle>
            <a:lvl1pPr>
              <a:defRPr/>
            </a:lvl1pPr>
          </a:lstStyle>
          <a:p>
            <a:fld id="{42B653D3-9B65-49CD-8860-759CA43E2BB4}" type="datetime1">
              <a:rPr lang="el-GR" smtClean="0"/>
              <a:pPr/>
              <a:t>9/3/2018</a:t>
            </a:fld>
            <a:endParaRPr lang="el-GR" dirty="0"/>
          </a:p>
        </p:txBody>
      </p:sp>
      <p:sp>
        <p:nvSpPr>
          <p:cNvPr id="4" name="Σύμβολο κράτησης θέσης υποσέλιδου 3"/>
          <p:cNvSpPr>
            <a:spLocks noGrp="1"/>
          </p:cNvSpPr>
          <p:nvPr>
            <p:ph type="ftr" sz="quarter" idx="11"/>
          </p:nvPr>
        </p:nvSpPr>
        <p:spPr/>
        <p:txBody>
          <a:bodyPr rtlCol="0"/>
          <a:lstStyle/>
          <a:p>
            <a:pPr rtl="0"/>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Σύμβολο κράτησης θέσης ημερομηνίας 1"/>
          <p:cNvSpPr>
            <a:spLocks noGrp="1"/>
          </p:cNvSpPr>
          <p:nvPr>
            <p:ph type="dt" sz="half" idx="10"/>
          </p:nvPr>
        </p:nvSpPr>
        <p:spPr/>
        <p:txBody>
          <a:bodyPr rtlCol="0"/>
          <a:lstStyle>
            <a:lvl1pPr>
              <a:defRPr/>
            </a:lvl1pPr>
          </a:lstStyle>
          <a:p>
            <a:fld id="{647593B7-52AC-48AF-BE49-7BEB297191F0}" type="datetime1">
              <a:rPr lang="el-GR" smtClean="0"/>
              <a:pPr/>
              <a:t>9/3/2018</a:t>
            </a:fld>
            <a:endParaRPr lang="el-GR" dirty="0"/>
          </a:p>
        </p:txBody>
      </p:sp>
      <p:sp>
        <p:nvSpPr>
          <p:cNvPr id="3" name="Σύμβολο κράτησης θέσης υποσέλιδου 2"/>
          <p:cNvSpPr>
            <a:spLocks noGrp="1"/>
          </p:cNvSpPr>
          <p:nvPr>
            <p:ph type="ftr" sz="quarter" idx="11"/>
          </p:nvPr>
        </p:nvSpPr>
        <p:spPr/>
        <p:txBody>
          <a:bodyPr rtlCol="0"/>
          <a:lstStyle/>
          <a:p>
            <a:pPr rtl="0"/>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κειμένου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A0AC30EE-BA32-4E43-9B58-36E86E34E584}" type="datetime1">
              <a:rPr lang="el-GR" smtClean="0"/>
              <a:pPr/>
              <a:t>9/3/2018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8" name="Ορθογώνιο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600" noProof="0" dirty="0"/>
          </a:p>
        </p:txBody>
      </p:sp>
      <p:sp>
        <p:nvSpPr>
          <p:cNvPr id="2" name="Τίτλος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l-GR" smtClean="0"/>
              <a:t>Στυλ κύριου τίτλου</a:t>
            </a:r>
            <a:endParaRPr lang="el-GR" noProof="0" dirty="0"/>
          </a:p>
        </p:txBody>
      </p:sp>
      <p:sp>
        <p:nvSpPr>
          <p:cNvPr id="3" name="Σύμβολο κράτησης θέσης εικόνας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l-GR" noProof="0" smtClean="0"/>
              <a:t>Κάντε κλικ στο εικονίδιο για να προσθέσετε εικόνα</a:t>
            </a:r>
            <a:endParaRPr lang="el-GR" noProof="0" dirty="0"/>
          </a:p>
        </p:txBody>
      </p:sp>
      <p:sp>
        <p:nvSpPr>
          <p:cNvPr id="4" name="Σύμβολο κράτησης θέσης κειμένου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7C9023E8-5661-42CD-B8FB-CA2D42CCC54C}" type="datetime1">
              <a:rPr lang="el-GR" smtClean="0"/>
              <a:pPr/>
              <a:t>9/3/2018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l-GR" dirty="0"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Σύμβολο κράτησης θέσης ημερομηνίας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C91F4080-4625-4F40-A435-FFBEAD18009D}" type="datetime1">
              <a:rPr lang="el-GR" smtClean="0"/>
              <a:pPr/>
              <a:t>9/3/2018</a:t>
            </a:fld>
            <a:endParaRPr lang="el-GR" dirty="0"/>
          </a:p>
        </p:txBody>
      </p:sp>
      <p:sp>
        <p:nvSpPr>
          <p:cNvPr id="5" name="Σύμβολο κράτησης θέσης υποσέλιδου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l-GR" noProof="0" dirty="0"/>
          </a:p>
        </p:txBody>
      </p:sp>
      <p:sp>
        <p:nvSpPr>
          <p:cNvPr id="6" name="Σύμβολο κράτησης θέσης αριθμού διαφάνειας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el-GR" smtClean="0"/>
              <a:pPr/>
              <a:t>‹#›</a:t>
            </a:fld>
            <a:endParaRPr lang="el-G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19336" y="3165763"/>
            <a:ext cx="12072664" cy="1711037"/>
          </a:xfrm>
        </p:spPr>
        <p:txBody>
          <a:bodyPr rtlCol="0">
            <a:normAutofit/>
          </a:bodyPr>
          <a:lstStyle/>
          <a:p>
            <a:r>
              <a:rPr lang="en-US" sz="3600" b="1" dirty="0" smtClean="0"/>
              <a:t>“Interweaving </a:t>
            </a:r>
            <a:r>
              <a:rPr lang="en-US" sz="3600" b="1" dirty="0"/>
              <a:t>Mobile Games With Everyday </a:t>
            </a:r>
            <a:r>
              <a:rPr lang="en-US" sz="3600" b="1" dirty="0" smtClean="0"/>
              <a:t>Life”</a:t>
            </a:r>
            <a:endParaRPr lang="el-GR" sz="3600" dirty="0"/>
          </a:p>
        </p:txBody>
      </p:sp>
      <p:sp>
        <p:nvSpPr>
          <p:cNvPr id="3" name="Υπότιτλος 2"/>
          <p:cNvSpPr>
            <a:spLocks noGrp="1"/>
          </p:cNvSpPr>
          <p:nvPr>
            <p:ph type="subTitle" idx="1"/>
          </p:nvPr>
        </p:nvSpPr>
        <p:spPr/>
        <p:txBody>
          <a:bodyPr rtlCol="0"/>
          <a:lstStyle/>
          <a:p>
            <a:r>
              <a:rPr lang="en-US" dirty="0" smtClean="0"/>
              <a:t>By</a:t>
            </a:r>
            <a:r>
              <a:rPr lang="en-US" dirty="0"/>
              <a:t>: </a:t>
            </a:r>
            <a:r>
              <a:rPr lang="en-US" dirty="0" smtClean="0"/>
              <a:t>Bell </a:t>
            </a:r>
            <a:r>
              <a:rPr lang="en-US" dirty="0"/>
              <a:t>M., </a:t>
            </a:r>
            <a:r>
              <a:rPr lang="en-US" dirty="0" smtClean="0"/>
              <a:t>Chalmers </a:t>
            </a:r>
            <a:r>
              <a:rPr lang="en-US" dirty="0"/>
              <a:t>M., </a:t>
            </a:r>
            <a:r>
              <a:rPr lang="en-US" dirty="0" err="1" smtClean="0"/>
              <a:t>Barkhuus</a:t>
            </a:r>
            <a:r>
              <a:rPr lang="en-US" dirty="0" smtClean="0"/>
              <a:t> </a:t>
            </a:r>
            <a:r>
              <a:rPr lang="en-US" dirty="0"/>
              <a:t>L., </a:t>
            </a:r>
            <a:r>
              <a:rPr lang="en-US" dirty="0" smtClean="0"/>
              <a:t>Hall </a:t>
            </a:r>
            <a:r>
              <a:rPr lang="en-US" dirty="0"/>
              <a:t>M., </a:t>
            </a:r>
            <a:r>
              <a:rPr lang="en-US" dirty="0" smtClean="0"/>
              <a:t>Sherwood </a:t>
            </a:r>
            <a:r>
              <a:rPr lang="en-US" dirty="0"/>
              <a:t>S., </a:t>
            </a:r>
            <a:r>
              <a:rPr lang="en-US" dirty="0" smtClean="0"/>
              <a:t>Tennent P</a:t>
            </a:r>
            <a:r>
              <a:rPr lang="en-US" dirty="0"/>
              <a:t>., ... &amp; </a:t>
            </a:r>
            <a:r>
              <a:rPr lang="en-US" dirty="0" smtClean="0"/>
              <a:t>Hampshire </a:t>
            </a:r>
            <a:r>
              <a:rPr lang="en-US" dirty="0"/>
              <a:t>A. (2006, April)</a:t>
            </a:r>
            <a:endParaRPr lang="el-G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a:xfrm>
            <a:off x="623392" y="404664"/>
            <a:ext cx="9900592" cy="1143000"/>
          </a:xfrm>
        </p:spPr>
        <p:txBody>
          <a:bodyPr rtlCol="0"/>
          <a:lstStyle/>
          <a:p>
            <a:pPr rtl="0"/>
            <a:r>
              <a:rPr lang="el-GR" dirty="0" smtClean="0"/>
              <a:t>ΕΙΣΑΓΩΓΗ-ΣΧΕΔΙΑΣΗ </a:t>
            </a:r>
            <a:endParaRPr lang="el-GR" dirty="0"/>
          </a:p>
        </p:txBody>
      </p:sp>
      <p:sp>
        <p:nvSpPr>
          <p:cNvPr id="14" name="Σύμβολο κράτησης θέσης περιεχομένου 13"/>
          <p:cNvSpPr>
            <a:spLocks noGrp="1"/>
          </p:cNvSpPr>
          <p:nvPr>
            <p:ph idx="1"/>
          </p:nvPr>
        </p:nvSpPr>
        <p:spPr>
          <a:xfrm>
            <a:off x="551384" y="1828800"/>
            <a:ext cx="8208912" cy="4267200"/>
          </a:xfrm>
        </p:spPr>
        <p:txBody>
          <a:bodyPr rtlCol="0">
            <a:normAutofit fontScale="92500" lnSpcReduction="10000"/>
          </a:bodyPr>
          <a:lstStyle/>
          <a:p>
            <a:pPr algn="just" rtl="0"/>
            <a:r>
              <a:rPr lang="el-GR" sz="1900" dirty="0" smtClean="0"/>
              <a:t>Το άρθρο πραγματεύεται την δημιουργία του χώρο-ευαίσθητου παιχνιδιού ταΐστε το </a:t>
            </a:r>
            <a:r>
              <a:rPr lang="en-US" sz="1900" dirty="0" smtClean="0"/>
              <a:t>Yoshi.</a:t>
            </a:r>
            <a:endParaRPr lang="el-GR" sz="1900" dirty="0"/>
          </a:p>
          <a:p>
            <a:pPr algn="just" rtl="0"/>
            <a:r>
              <a:rPr lang="el-GR" sz="1900" dirty="0" smtClean="0"/>
              <a:t>Χρήση του </a:t>
            </a:r>
            <a:r>
              <a:rPr lang="en-US" sz="1900" dirty="0" smtClean="0"/>
              <a:t>Seamful Design (ubicomp - M. Weiser) </a:t>
            </a:r>
            <a:r>
              <a:rPr lang="el-GR" sz="1900" dirty="0" smtClean="0"/>
              <a:t>για την σχεδίαση του.</a:t>
            </a:r>
            <a:endParaRPr lang="en-US" sz="1900" dirty="0" smtClean="0"/>
          </a:p>
          <a:p>
            <a:pPr algn="just" rtl="0"/>
            <a:r>
              <a:rPr lang="el-GR" sz="1900" dirty="0" smtClean="0"/>
              <a:t>Διασύνδεση της καθημερινότητας με την εμπειρία του παιχνιδιού.</a:t>
            </a:r>
          </a:p>
          <a:p>
            <a:pPr algn="just" rtl="0"/>
            <a:r>
              <a:rPr lang="el-GR" sz="1900" dirty="0" smtClean="0"/>
              <a:t>Παιχνίδι για πολλούς χρήστες-ομάδες (4 ομάδες των 4 ατόμων σε 3 πόλεις, διάρκειας μιας εβδομάδας με μη συνεχόμενη χρήση.</a:t>
            </a:r>
          </a:p>
          <a:p>
            <a:pPr algn="just" rtl="0"/>
            <a:r>
              <a:rPr lang="el-GR" sz="1900" dirty="0" smtClean="0"/>
              <a:t>Το παιχνίδι απαιτεί την εξερεύνηση δημόσιων(φυτ</a:t>
            </a:r>
            <a:r>
              <a:rPr lang="el-GR" sz="1900" dirty="0"/>
              <a:t>ε</a:t>
            </a:r>
            <a:r>
              <a:rPr lang="el-GR" sz="1900" dirty="0" smtClean="0"/>
              <a:t>ίες) και ιδιωτικών ασύρματων(</a:t>
            </a:r>
            <a:r>
              <a:rPr lang="en-US" sz="1900" dirty="0" err="1" smtClean="0"/>
              <a:t>Yoshis</a:t>
            </a:r>
            <a:r>
              <a:rPr lang="en-US" sz="1900" dirty="0" smtClean="0"/>
              <a:t>)</a:t>
            </a:r>
            <a:r>
              <a:rPr lang="el-GR" sz="1900" dirty="0" smtClean="0"/>
              <a:t> δικτύων 802.11.</a:t>
            </a:r>
          </a:p>
          <a:p>
            <a:pPr algn="just" rtl="0"/>
            <a:r>
              <a:rPr lang="el-GR" sz="1900" dirty="0" smtClean="0"/>
              <a:t>Σκοπός του παιχνιδιού είναι οι συγκέντρωση τ</a:t>
            </a:r>
            <a:r>
              <a:rPr lang="el-GR" sz="1900" dirty="0"/>
              <a:t>ω</a:t>
            </a:r>
            <a:r>
              <a:rPr lang="el-GR" sz="1900" dirty="0" smtClean="0"/>
              <a:t>ν περισσότερων πόντων από κάθε ομάδα</a:t>
            </a:r>
            <a:r>
              <a:rPr lang="en-US" sz="1900" dirty="0" smtClean="0"/>
              <a:t> </a:t>
            </a:r>
            <a:r>
              <a:rPr lang="el-GR" sz="1900" dirty="0" smtClean="0"/>
              <a:t>ταΐζοντας τα </a:t>
            </a:r>
            <a:r>
              <a:rPr lang="en-US" sz="1900" dirty="0" smtClean="0"/>
              <a:t>Yoshi </a:t>
            </a:r>
            <a:r>
              <a:rPr lang="el-GR" sz="1900" dirty="0" smtClean="0"/>
              <a:t>με τα φρούτα που επιθυμούν.</a:t>
            </a:r>
          </a:p>
          <a:p>
            <a:pPr algn="just" rtl="0"/>
            <a:r>
              <a:rPr lang="el-GR" sz="1900" dirty="0" smtClean="0"/>
              <a:t>Χρήση ηχητικών μηνυμάτων, εικονιδίων και </a:t>
            </a:r>
            <a:r>
              <a:rPr lang="en-US" sz="1900" dirty="0" smtClean="0"/>
              <a:t>pull down </a:t>
            </a:r>
            <a:r>
              <a:rPr lang="el-GR" sz="1900" dirty="0" smtClean="0"/>
              <a:t>μενού για ενημέρωση του χρήστη για φυτείες και </a:t>
            </a:r>
            <a:r>
              <a:rPr lang="en-US" sz="1900" dirty="0" err="1" smtClean="0"/>
              <a:t>Yoshis</a:t>
            </a:r>
            <a:r>
              <a:rPr lang="en-US" sz="1900" dirty="0" smtClean="0"/>
              <a:t>.</a:t>
            </a:r>
            <a:endParaRPr lang="el-GR" sz="1900" dirty="0"/>
          </a:p>
          <a:p>
            <a:pPr rtl="0"/>
            <a:endParaRPr lang="el-GR" dirty="0"/>
          </a:p>
        </p:txBody>
      </p:sp>
      <p:pic>
        <p:nvPicPr>
          <p:cNvPr id="2" name="Εικόνα 1"/>
          <p:cNvPicPr>
            <a:picLocks noChangeAspect="1"/>
          </p:cNvPicPr>
          <p:nvPr/>
        </p:nvPicPr>
        <p:blipFill>
          <a:blip r:embed="rId2"/>
          <a:stretch>
            <a:fillRect/>
          </a:stretch>
        </p:blipFill>
        <p:spPr>
          <a:xfrm>
            <a:off x="8760296" y="1683890"/>
            <a:ext cx="3312368" cy="4421736"/>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a:xfrm>
            <a:off x="590792" y="476672"/>
            <a:ext cx="9900592" cy="1143000"/>
          </a:xfrm>
        </p:spPr>
        <p:txBody>
          <a:bodyPr rtlCol="0"/>
          <a:lstStyle/>
          <a:p>
            <a:pPr rtl="0"/>
            <a:r>
              <a:rPr lang="el-GR" dirty="0" smtClean="0"/>
              <a:t>ΣΧΕΔΙΑΣΗ - ΑΞΙΟΛΟΓΗΣΗ</a:t>
            </a:r>
            <a:endParaRPr lang="el-GR" dirty="0"/>
          </a:p>
        </p:txBody>
      </p:sp>
      <p:sp>
        <p:nvSpPr>
          <p:cNvPr id="14" name="Σύμβολο κράτησης θέσης περιεχομένου 13"/>
          <p:cNvSpPr>
            <a:spLocks noGrp="1"/>
          </p:cNvSpPr>
          <p:nvPr>
            <p:ph idx="1"/>
          </p:nvPr>
        </p:nvSpPr>
        <p:spPr>
          <a:xfrm>
            <a:off x="551384" y="1828800"/>
            <a:ext cx="8280920" cy="4267200"/>
          </a:xfrm>
        </p:spPr>
        <p:txBody>
          <a:bodyPr rtlCol="0">
            <a:normAutofit/>
          </a:bodyPr>
          <a:lstStyle/>
          <a:p>
            <a:pPr algn="just" rtl="0"/>
            <a:r>
              <a:rPr lang="el-GR" sz="1800" dirty="0" smtClean="0"/>
              <a:t>Σύστημα απόδοσης πόντων (10 πόντοι/φρούτο, 150 πόντοι/συνδυασμό 5 φρούτων και -10 πόντοι για λάθος φρούτο) – δικτυακός τόπος  παιχνιδιού με πίνακα βαθμολογίας – μη </a:t>
            </a:r>
            <a:r>
              <a:rPr lang="en-US" sz="1800" dirty="0" smtClean="0"/>
              <a:t>on-line </a:t>
            </a:r>
            <a:r>
              <a:rPr lang="el-GR" sz="1800" dirty="0" smtClean="0"/>
              <a:t>ενημέρωση μέσω δημόσιων δικτύων λόγο τοπικών νόμων.</a:t>
            </a:r>
            <a:endParaRPr lang="el-GR" sz="1800" dirty="0"/>
          </a:p>
          <a:p>
            <a:pPr algn="just" rtl="0"/>
            <a:r>
              <a:rPr lang="el-GR" sz="1800" dirty="0" smtClean="0"/>
              <a:t>Σχεδίαση για ενδυνάμωση σχέσεων μεταξύ των μελών των ομάδων και δημιουργία καινούργιων σχέσεων με μέλη άλλων ομάδων.</a:t>
            </a:r>
            <a:endParaRPr lang="en-US" sz="1800" dirty="0" smtClean="0"/>
          </a:p>
          <a:p>
            <a:pPr algn="just" rtl="0"/>
            <a:r>
              <a:rPr lang="el-GR" sz="1800" dirty="0" smtClean="0"/>
              <a:t>Αξιολόγηση με προσέγγιση εθνογραφικής μελέτης. </a:t>
            </a:r>
            <a:r>
              <a:rPr lang="el-GR" sz="1800" dirty="0"/>
              <a:t> </a:t>
            </a:r>
            <a:r>
              <a:rPr lang="el-GR" sz="1800" dirty="0" smtClean="0"/>
              <a:t>Χρήση συνεντεύξεων με κάθε χρήστη, κομμάτια βίντεο από την χρήση του παιχνιδιού, ημερολόγιο παιχνιδιού χρήστη και ημερολόγιο παιχνιδιού συστήματος (</a:t>
            </a:r>
            <a:r>
              <a:rPr lang="en-US" sz="1800" dirty="0" smtClean="0"/>
              <a:t>game log files)</a:t>
            </a:r>
            <a:r>
              <a:rPr lang="el-GR" sz="1800" dirty="0" smtClean="0"/>
              <a:t>.</a:t>
            </a:r>
          </a:p>
          <a:p>
            <a:pPr algn="just" rtl="0"/>
            <a:r>
              <a:rPr lang="el-GR" sz="1800" dirty="0" smtClean="0"/>
              <a:t>Ποιοτική αξιολόγηση. Αξιολόγηση της επίδρασης των τοποθεσιών, της αίσθησης του παιχνιδιού, της ανάπτυξη σχέσεων φιλίας και συνεργασίας και της προσαρμογής του παιχνιδιού στην καθημερινότητα των παικτών.</a:t>
            </a:r>
          </a:p>
          <a:p>
            <a:pPr rtl="0"/>
            <a:endParaRPr lang="el-GR" dirty="0" smtClean="0"/>
          </a:p>
          <a:p>
            <a:pPr rtl="0"/>
            <a:endParaRPr lang="el-GR" dirty="0"/>
          </a:p>
        </p:txBody>
      </p:sp>
      <p:pic>
        <p:nvPicPr>
          <p:cNvPr id="2" name="Εικόνα 1"/>
          <p:cNvPicPr>
            <a:picLocks noChangeAspect="1"/>
          </p:cNvPicPr>
          <p:nvPr/>
        </p:nvPicPr>
        <p:blipFill>
          <a:blip r:embed="rId2"/>
          <a:stretch>
            <a:fillRect/>
          </a:stretch>
        </p:blipFill>
        <p:spPr>
          <a:xfrm>
            <a:off x="8904312" y="1412776"/>
            <a:ext cx="3174144" cy="4581584"/>
          </a:xfrm>
          <a:prstGeom prst="rect">
            <a:avLst/>
          </a:prstGeom>
        </p:spPr>
      </p:pic>
    </p:spTree>
    <p:extLst>
      <p:ext uri="{BB962C8B-B14F-4D97-AF65-F5344CB8AC3E}">
        <p14:creationId xmlns:p14="http://schemas.microsoft.com/office/powerpoint/2010/main" val="27352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79377" y="260648"/>
            <a:ext cx="10644276" cy="1224136"/>
          </a:xfrm>
        </p:spPr>
        <p:txBody>
          <a:bodyPr rtlCol="0"/>
          <a:lstStyle/>
          <a:p>
            <a:pPr rtl="0"/>
            <a:r>
              <a:rPr lang="el-GR" dirty="0" smtClean="0"/>
              <a:t>ΚΡΙΤΙΚΗ ΣΧΕΔΙΑΣΗΣ</a:t>
            </a:r>
            <a:endParaRPr lang="el-GR" dirty="0"/>
          </a:p>
        </p:txBody>
      </p:sp>
      <p:sp>
        <p:nvSpPr>
          <p:cNvPr id="4" name="Σύμβολο κράτησης θέσης κειμένου 3"/>
          <p:cNvSpPr>
            <a:spLocks noGrp="1"/>
          </p:cNvSpPr>
          <p:nvPr>
            <p:ph type="body" sz="half" idx="2"/>
          </p:nvPr>
        </p:nvSpPr>
        <p:spPr>
          <a:xfrm>
            <a:off x="479377" y="1628800"/>
            <a:ext cx="10645823" cy="4752528"/>
          </a:xfrm>
        </p:spPr>
        <p:txBody>
          <a:bodyPr rtlCol="0">
            <a:normAutofit fontScale="92500" lnSpcReduction="10000"/>
          </a:bodyPr>
          <a:lstStyle/>
          <a:p>
            <a:pPr marL="285750" indent="-285750" algn="just" rtl="0">
              <a:buFont typeface="Arial" panose="020B0604020202020204" pitchFamily="34" charset="0"/>
              <a:buChar char="•"/>
            </a:pPr>
            <a:r>
              <a:rPr lang="el-GR" sz="1900" dirty="0" smtClean="0"/>
              <a:t>Η μηχανική παιχνιδιών που χρησιμοποιήθηκε λειτούργησε ικανοποιητικά και ήταν αρκετή για να ενεργοποιήσει τους χρήστες σχεδόν σε όλες τις περιπτώσεις. Ο σκοπός του παιχνιδιού είναι ξεκάθαρος. Ο τρόπος απόκτησης των πόντων δεν ήταν πολύπλοκος. Η διάρκεια του ήταν ικανοποιητική. Η διασύνδεση με την καθημερινότητα των παικτών επιτευχθεί στις περισσότερες περιπτώσεις.</a:t>
            </a:r>
            <a:endParaRPr lang="en-US" sz="1900" dirty="0" smtClean="0"/>
          </a:p>
          <a:p>
            <a:pPr algn="just" rtl="0"/>
            <a:endParaRPr lang="el-GR" sz="1900" dirty="0" smtClean="0"/>
          </a:p>
          <a:p>
            <a:pPr marL="285750" indent="-285750" algn="just">
              <a:buFont typeface="Arial" panose="020B0604020202020204" pitchFamily="34" charset="0"/>
              <a:buChar char="•"/>
            </a:pPr>
            <a:r>
              <a:rPr lang="el-GR" sz="1900" dirty="0" smtClean="0"/>
              <a:t>Όμως η γενικότερη δομή του παιχνιδιού είχε κάποια ελαττώματα όπως αναγνωρίσαν και οι σχεδιαστές του.  Η ευκολία που </a:t>
            </a:r>
            <a:r>
              <a:rPr lang="el-GR" sz="1900" dirty="0" smtClean="0"/>
              <a:t>μπορούσε </a:t>
            </a:r>
            <a:r>
              <a:rPr lang="el-GR" sz="1900" dirty="0" smtClean="0"/>
              <a:t>κάποια ομάδα παικτών να συγκεντρώσει πόντους λόγο της καθημερινότητας των μελών της, της πόλης-περιοχής –γειτονιάς </a:t>
            </a:r>
            <a:r>
              <a:rPr lang="el-GR" sz="1900" dirty="0"/>
              <a:t>που </a:t>
            </a:r>
            <a:r>
              <a:rPr lang="el-GR" sz="1900" dirty="0" smtClean="0"/>
              <a:t>εργαζόταν </a:t>
            </a:r>
            <a:r>
              <a:rPr lang="el-GR" sz="1900" dirty="0"/>
              <a:t>και </a:t>
            </a:r>
            <a:r>
              <a:rPr lang="el-GR" sz="1900" dirty="0" smtClean="0"/>
              <a:t>διαβιούσαν</a:t>
            </a:r>
            <a:r>
              <a:rPr lang="el-GR" sz="1900" dirty="0" smtClean="0"/>
              <a:t>, του είδους της εργασίας τους και επειδή οι φυτείες δεν εξαντλούνταν και τα φρούτα που προτιμούσαν τα </a:t>
            </a:r>
            <a:r>
              <a:rPr lang="en-US" sz="1900" dirty="0" err="1" smtClean="0"/>
              <a:t>Yoshis</a:t>
            </a:r>
            <a:r>
              <a:rPr lang="en-US" sz="1900" dirty="0" smtClean="0"/>
              <a:t> </a:t>
            </a:r>
            <a:r>
              <a:rPr lang="el-GR" sz="1900" dirty="0" smtClean="0"/>
              <a:t>δεν μεταβάλλονταν, μπορεί να ευνόησε κάποιες ομάδες που </a:t>
            </a:r>
            <a:r>
              <a:rPr lang="el-GR" sz="1900" dirty="0" smtClean="0"/>
              <a:t>ανακαλύψαν </a:t>
            </a:r>
            <a:r>
              <a:rPr lang="el-GR" sz="1900" dirty="0" smtClean="0"/>
              <a:t>γρήγορα κάποιες καλές περιοχές και να αποθαρρύναν κάποιες άλλες που δεν </a:t>
            </a:r>
            <a:r>
              <a:rPr lang="el-GR" sz="1900" dirty="0" smtClean="0"/>
              <a:t>το </a:t>
            </a:r>
            <a:r>
              <a:rPr lang="el-GR" sz="1900" dirty="0" smtClean="0"/>
              <a:t>έκαναν.</a:t>
            </a:r>
            <a:endParaRPr lang="en-US" sz="1900" dirty="0" smtClean="0"/>
          </a:p>
          <a:p>
            <a:pPr algn="just"/>
            <a:endParaRPr lang="el-GR" sz="1900" dirty="0" smtClean="0"/>
          </a:p>
          <a:p>
            <a:pPr marL="285750" indent="-285750" algn="just" rtl="0">
              <a:buFont typeface="Arial" panose="020B0604020202020204" pitchFamily="34" charset="0"/>
              <a:buChar char="•"/>
            </a:pPr>
            <a:r>
              <a:rPr lang="el-GR" sz="1900" dirty="0" smtClean="0"/>
              <a:t>Η χρήση σαν αντικείμενα του παιχνιδιού μόνο των δημόσιων και ιδιωτικών ασυρμάτων δικτύων περιορίζει την δυνατότητα των παικτών να παίζουν το παιχνίδι ενώ μεταφέρονται με κάποιο όχημα (μέσα μαζικής μεταφοράς, αυτοκίνητα κ.τ.λ.) κάτι το οποίο θα ήταν θεμιτό (εκτός αν ο παίκτης οδηγούσε το όχημα). Σήμερα θα μπορούσαν να χρησιμοποιήσουν κάποια </a:t>
            </a:r>
            <a:r>
              <a:rPr lang="en-US" sz="1900" dirty="0" smtClean="0"/>
              <a:t>location-markers </a:t>
            </a:r>
            <a:r>
              <a:rPr lang="el-GR" sz="1900" dirty="0" smtClean="0"/>
              <a:t>κοντά σε στάσεις και σε σηματοδότες κυκλοφορίας ή κάποιους δισδιάστατους κώδικες</a:t>
            </a:r>
            <a:r>
              <a:rPr lang="en-US" sz="1900" dirty="0" smtClean="0"/>
              <a:t> </a:t>
            </a:r>
            <a:r>
              <a:rPr lang="el-GR" sz="1900" dirty="0" smtClean="0"/>
              <a:t>που μπορεί να  είναι τοποθετημένοι στα οχήματα ή/και την χρήση αναγνώρισης εικόνας για την υλοποίηση αντικειμένων που θα ενσωματώνονταν και θα εμπλούτιζαν το παιχνίδι.</a:t>
            </a:r>
            <a:endParaRPr lang="en-US" sz="1900" dirty="0" smtClean="0"/>
          </a:p>
          <a:p>
            <a:pPr algn="just" rtl="0"/>
            <a:endParaRPr lang="el-GR" dirty="0" smtClean="0"/>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79377" y="260648"/>
            <a:ext cx="10644276" cy="1224136"/>
          </a:xfrm>
        </p:spPr>
        <p:txBody>
          <a:bodyPr rtlCol="0"/>
          <a:lstStyle/>
          <a:p>
            <a:pPr rtl="0"/>
            <a:r>
              <a:rPr lang="el-GR" dirty="0" smtClean="0"/>
              <a:t>ΚΡΙΤΙΚΗ ΣΧΕΔΙΑΣΗΣ - ΑΞΙΟΛΟΓΗΣΗΣ</a:t>
            </a:r>
            <a:endParaRPr lang="el-GR" dirty="0"/>
          </a:p>
        </p:txBody>
      </p:sp>
      <p:sp>
        <p:nvSpPr>
          <p:cNvPr id="4" name="Σύμβολο κράτησης θέσης κειμένου 3"/>
          <p:cNvSpPr>
            <a:spLocks noGrp="1"/>
          </p:cNvSpPr>
          <p:nvPr>
            <p:ph type="body" sz="half" idx="2"/>
          </p:nvPr>
        </p:nvSpPr>
        <p:spPr>
          <a:xfrm>
            <a:off x="479377" y="1628800"/>
            <a:ext cx="10645823" cy="4752528"/>
          </a:xfrm>
        </p:spPr>
        <p:txBody>
          <a:bodyPr rtlCol="0">
            <a:normAutofit/>
          </a:bodyPr>
          <a:lstStyle/>
          <a:p>
            <a:pPr marL="285750" indent="-285750" algn="just">
              <a:buFont typeface="Arial" panose="020B0604020202020204" pitchFamily="34" charset="0"/>
              <a:buChar char="•"/>
            </a:pPr>
            <a:r>
              <a:rPr lang="el-GR" sz="1800" dirty="0"/>
              <a:t>Με την τρέχουσα τεχνολογία υλικού και λογισμικού τα </a:t>
            </a:r>
            <a:r>
              <a:rPr lang="en-US" sz="1800" dirty="0" err="1"/>
              <a:t>Yoshis</a:t>
            </a:r>
            <a:r>
              <a:rPr lang="en-US" sz="1800" dirty="0"/>
              <a:t> </a:t>
            </a:r>
            <a:r>
              <a:rPr lang="el-GR" sz="1800" dirty="0"/>
              <a:t>και οι φυτείες θα μπορούσαν να είναι διαδραστικά και να έχουν συμπεριφορά που να προσομοιώνει την  </a:t>
            </a:r>
            <a:r>
              <a:rPr lang="el-GR" sz="1800" dirty="0" smtClean="0"/>
              <a:t>«πραγματικότητα» </a:t>
            </a:r>
            <a:r>
              <a:rPr lang="el-GR" sz="1800" dirty="0"/>
              <a:t>ώστε να δίνετε μια πιο φυσική αίσθηση στο παιχνίδι.</a:t>
            </a:r>
            <a:endParaRPr lang="en-US" sz="1800" dirty="0"/>
          </a:p>
          <a:p>
            <a:pPr algn="just"/>
            <a:endParaRPr lang="el-GR" sz="1800" dirty="0"/>
          </a:p>
          <a:p>
            <a:pPr marL="285750" indent="-285750" algn="just">
              <a:buFont typeface="Arial" panose="020B0604020202020204" pitchFamily="34" charset="0"/>
              <a:buChar char="•"/>
            </a:pPr>
            <a:r>
              <a:rPr lang="el-GR" sz="1800" dirty="0"/>
              <a:t>Η χρήση των δεδομένων κινητής τηλεφωνίας που είναι διαδεδομένη στις μέρας μας θα μπορούσε να χρησιμοποιηθεί για την </a:t>
            </a:r>
            <a:r>
              <a:rPr lang="en-US" sz="1800" dirty="0"/>
              <a:t>on-line </a:t>
            </a:r>
            <a:r>
              <a:rPr lang="el-GR" sz="1800" dirty="0"/>
              <a:t>ενημέρωση από τις συσκευές των παικτών του διακομιστή του παιχνιδιού </a:t>
            </a:r>
            <a:r>
              <a:rPr lang="en-US" sz="1800" dirty="0"/>
              <a:t> </a:t>
            </a:r>
            <a:r>
              <a:rPr lang="el-GR" sz="1800" dirty="0"/>
              <a:t>για την βαθμολογία αλλά και </a:t>
            </a:r>
            <a:r>
              <a:rPr lang="el-GR" sz="1800" dirty="0" smtClean="0"/>
              <a:t>αντίστροφα χωρίς την ύπαρξη νομικών κολλημάτων.</a:t>
            </a:r>
            <a:endParaRPr lang="el-GR" sz="1800" dirty="0"/>
          </a:p>
          <a:p>
            <a:pPr marL="285750" indent="-285750" algn="just" rtl="0">
              <a:buFont typeface="Arial" panose="020B0604020202020204" pitchFamily="34" charset="0"/>
              <a:buChar char="•"/>
            </a:pPr>
            <a:endParaRPr lang="en-US" sz="1800" dirty="0" smtClean="0"/>
          </a:p>
          <a:p>
            <a:pPr marL="285750" indent="-285750" algn="just" rtl="0">
              <a:buFont typeface="Arial" panose="020B0604020202020204" pitchFamily="34" charset="0"/>
              <a:buChar char="•"/>
            </a:pPr>
            <a:r>
              <a:rPr lang="el-GR" sz="1800" dirty="0" smtClean="0"/>
              <a:t>Η χρήση της τεχνολογίας επαυξημένης πραγματικότητας θα μπορούσε να βοηθήσει στην ασφάλεια των παικτών και των γύρω τους(π.χ. οι παίκτες να μην συγκρούονται με τους περαστικούς όταν προσπαθούν να εντοπίζουν την ακριβή θέση των </a:t>
            </a:r>
            <a:r>
              <a:rPr lang="en-US" sz="1800" dirty="0" err="1" smtClean="0"/>
              <a:t>Yoshis</a:t>
            </a:r>
            <a:r>
              <a:rPr lang="en-US" sz="1800" dirty="0" smtClean="0"/>
              <a:t> </a:t>
            </a:r>
            <a:r>
              <a:rPr lang="el-GR" sz="1800" dirty="0" smtClean="0"/>
              <a:t>και των φυτειών).</a:t>
            </a:r>
            <a:endParaRPr lang="en-US" sz="1800" dirty="0" smtClean="0"/>
          </a:p>
          <a:p>
            <a:pPr marL="285750" indent="-285750" algn="just" rtl="0">
              <a:buFont typeface="Arial" panose="020B0604020202020204" pitchFamily="34" charset="0"/>
              <a:buChar char="•"/>
            </a:pPr>
            <a:endParaRPr lang="el-GR" sz="1800" dirty="0" smtClean="0"/>
          </a:p>
          <a:p>
            <a:pPr marL="285750" indent="-285750" algn="just" rtl="0">
              <a:buFont typeface="Arial" panose="020B0604020202020204" pitchFamily="34" charset="0"/>
              <a:buChar char="•"/>
            </a:pPr>
            <a:r>
              <a:rPr lang="el-GR" sz="1800" dirty="0" smtClean="0"/>
              <a:t>Παρόλα τα παραπάνω το παιχνίδι επιτυγχάνει να υλοποιήσει την αρχή σχεδίασης </a:t>
            </a:r>
            <a:r>
              <a:rPr lang="en-US" sz="1800" dirty="0" smtClean="0"/>
              <a:t>Seamful Design</a:t>
            </a:r>
            <a:r>
              <a:rPr lang="el-GR" sz="1800" dirty="0" smtClean="0"/>
              <a:t> που ήταν μια από τις προτεραιότητες της σχεδίασης του.</a:t>
            </a:r>
            <a:endParaRPr lang="en-US" sz="1800" dirty="0" smtClean="0"/>
          </a:p>
          <a:p>
            <a:pPr algn="just" rtl="0"/>
            <a:endParaRPr lang="el-GR" sz="1800" dirty="0" smtClean="0"/>
          </a:p>
          <a:p>
            <a:pPr marL="285750" indent="-285750" algn="just" rtl="0">
              <a:buFont typeface="Arial" panose="020B0604020202020204" pitchFamily="34" charset="0"/>
              <a:buChar char="•"/>
            </a:pPr>
            <a:r>
              <a:rPr lang="el-GR" sz="1800" dirty="0" smtClean="0"/>
              <a:t>Το παιχνίδι δεν διέθετε κάποιο σενάριο πάνω στο οποίο να κινείται και ο μοναδικός σκοπός του ήταν να συγκεντρώσουν οι παίκτες-ομάδες του περισσότερους πόντους χωρίς να χρησιμοποιήσουν κάποιες </a:t>
            </a:r>
            <a:r>
              <a:rPr lang="el-GR" sz="1800" smtClean="0"/>
              <a:t>ιδιαίτερες δεξιότητες.</a:t>
            </a:r>
            <a:endParaRPr lang="el-GR" sz="1800" dirty="0" smtClean="0"/>
          </a:p>
          <a:p>
            <a:pPr algn="just" rtl="0"/>
            <a:endParaRPr lang="el-GR" dirty="0"/>
          </a:p>
        </p:txBody>
      </p:sp>
    </p:spTree>
    <p:extLst>
      <p:ext uri="{BB962C8B-B14F-4D97-AF65-F5344CB8AC3E}">
        <p14:creationId xmlns:p14="http://schemas.microsoft.com/office/powerpoint/2010/main" val="104432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79377" y="260648"/>
            <a:ext cx="10644276" cy="1224136"/>
          </a:xfrm>
        </p:spPr>
        <p:txBody>
          <a:bodyPr rtlCol="0"/>
          <a:lstStyle/>
          <a:p>
            <a:pPr rtl="0"/>
            <a:r>
              <a:rPr lang="el-GR" dirty="0" smtClean="0"/>
              <a:t>ΚΡΙΤΙΚΗ ΑΞΙΟΛΟΓΗΣΗΣ</a:t>
            </a:r>
            <a:endParaRPr lang="el-GR" dirty="0"/>
          </a:p>
        </p:txBody>
      </p:sp>
      <p:sp>
        <p:nvSpPr>
          <p:cNvPr id="4" name="Σύμβολο κράτησης θέσης κειμένου 3"/>
          <p:cNvSpPr>
            <a:spLocks noGrp="1"/>
          </p:cNvSpPr>
          <p:nvPr>
            <p:ph type="body" sz="half" idx="2"/>
          </p:nvPr>
        </p:nvSpPr>
        <p:spPr>
          <a:xfrm>
            <a:off x="479377" y="1628800"/>
            <a:ext cx="10645823" cy="4752528"/>
          </a:xfrm>
        </p:spPr>
        <p:txBody>
          <a:bodyPr rtlCol="0"/>
          <a:lstStyle/>
          <a:p>
            <a:pPr marL="285750" indent="-285750" algn="just">
              <a:buFont typeface="Arial" panose="020B0604020202020204" pitchFamily="34" charset="0"/>
              <a:buChar char="•"/>
            </a:pPr>
            <a:r>
              <a:rPr lang="el-GR" dirty="0"/>
              <a:t>Η αξιολόγηση ήταν ικανοποιητική όπως και τα συμπεράσματα που βγήκαν σε ποιοτικό επίπεδο για το παιχνίδι.</a:t>
            </a:r>
            <a:endParaRPr lang="en-US" dirty="0"/>
          </a:p>
          <a:p>
            <a:pPr marL="285750" indent="-285750" algn="just">
              <a:buFont typeface="Arial" panose="020B0604020202020204" pitchFamily="34" charset="0"/>
              <a:buChar char="•"/>
            </a:pPr>
            <a:endParaRPr lang="el-GR" dirty="0" smtClean="0"/>
          </a:p>
          <a:p>
            <a:pPr marL="285750" indent="-285750" algn="just">
              <a:buFont typeface="Arial" panose="020B0604020202020204" pitchFamily="34" charset="0"/>
              <a:buChar char="•"/>
            </a:pPr>
            <a:r>
              <a:rPr lang="el-GR" dirty="0" smtClean="0"/>
              <a:t>Αν </a:t>
            </a:r>
            <a:r>
              <a:rPr lang="el-GR" dirty="0"/>
              <a:t>και το παιχνίδι κρατούσε και ποσοτικά στοιχεία με την χρήση του αρχείου καταγραφής συστήματος, που θα μπορούσαν να χρησιμοποιηθούν για μια ποσοτική ανάλυση της διάδρασης του παίκτη με το παιχνίδι, αυτό δεν υλοποιήθηκε παρά χρησιμοποιήθηκαν μόνο για να εξαχθούν συμπεράσματα για τα μοτίβα κίνησης των παικτών και των ομάδων.</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l-GR" dirty="0" smtClean="0"/>
              <a:t>Η </a:t>
            </a:r>
            <a:r>
              <a:rPr lang="el-GR" dirty="0"/>
              <a:t>μελέτη αναφέρει περισσότερο το τι καταγράφηκε στις συνεντεύξεις, τα ημερολόγια </a:t>
            </a:r>
            <a:r>
              <a:rPr lang="el-GR" dirty="0" smtClean="0"/>
              <a:t>των παικτών και </a:t>
            </a:r>
            <a:r>
              <a:rPr lang="el-GR" dirty="0"/>
              <a:t>στα βίντεο κλιπ του παιχνιδιού και καθόλου στα ερωτηματολόγια</a:t>
            </a:r>
            <a:r>
              <a:rPr lang="el-GR" dirty="0" smtClean="0"/>
              <a:t>.</a:t>
            </a:r>
            <a:endParaRPr lang="en-US" dirty="0" smtClean="0"/>
          </a:p>
          <a:p>
            <a:pPr marL="285750" indent="-285750" algn="just">
              <a:buFont typeface="Arial" panose="020B0604020202020204" pitchFamily="34" charset="0"/>
              <a:buChar char="•"/>
            </a:pPr>
            <a:endParaRPr lang="el-GR" dirty="0"/>
          </a:p>
          <a:p>
            <a:pPr marL="285750" indent="-285750" algn="just">
              <a:buFont typeface="Arial" panose="020B0604020202020204" pitchFamily="34" charset="0"/>
              <a:buChar char="•"/>
            </a:pPr>
            <a:r>
              <a:rPr lang="el-GR" dirty="0"/>
              <a:t>Δεν μας αναφέρεται αν υπήρχε ένα η περισσότερα ερωτηματολόγια (π.χ. πριν και μετά το παιχνίδι) . Τι ερωτήσεις περιείχε(αν), αν ήταν χωρισμένο σε κατηγορίες ερωτήσεων και ποιες ήταν αυτές. Αν ήταν αναλυτικό ή περιληπτικό και αν χρησιμοποιούσε κάποια κλίμακα ή αν ζητούσε απαντήσεις με κείμενο</a:t>
            </a:r>
            <a:r>
              <a:rPr lang="el-GR" dirty="0" smtClean="0"/>
              <a:t>.</a:t>
            </a:r>
            <a:endParaRPr lang="en-US" dirty="0" smtClean="0"/>
          </a:p>
          <a:p>
            <a:pPr marL="285750" indent="-285750" algn="just">
              <a:buFont typeface="Arial" panose="020B0604020202020204" pitchFamily="34" charset="0"/>
              <a:buChar char="•"/>
            </a:pPr>
            <a:endParaRPr lang="el-GR" dirty="0"/>
          </a:p>
          <a:p>
            <a:pPr marL="285750" indent="-285750" algn="just">
              <a:buFont typeface="Arial" panose="020B0604020202020204" pitchFamily="34" charset="0"/>
              <a:buChar char="•"/>
            </a:pPr>
            <a:r>
              <a:rPr lang="el-GR" dirty="0"/>
              <a:t>Στην συγκεκριμένη μελέτη αρκετοί από τους παίκτες ήταν εξοικειωμένοι με τον εξοπλισμό και οι μισοί από αυτούς έπαιζαν παιχνίδια σχετικά συχνά, όμως κανένας από αυτούς δεν ήταν σχετικός με το αντικείμενο των υπολογιστών και πολύ περισσότερο με τον τομέα των παιχνιδιών ώστε να θεωρηθεί «ειδικός». Πριν την υλοποίηση της αξιολόγησης καλό θα ήταν να δοκιμαστεί το παιχνίδι και από μια ομάδα «ειδικών» ώστε να ανιχνευθούν κάποια βασικά προβλήματα στην πλοκή και να αντιμετωπιστούν πριν ολοκληρωθεί η υλοποίηση της.</a:t>
            </a:r>
          </a:p>
          <a:p>
            <a:pPr algn="just" rtl="0"/>
            <a:endParaRPr lang="el-GR" dirty="0"/>
          </a:p>
        </p:txBody>
      </p:sp>
    </p:spTree>
    <p:extLst>
      <p:ext uri="{BB962C8B-B14F-4D97-AF65-F5344CB8AC3E}">
        <p14:creationId xmlns:p14="http://schemas.microsoft.com/office/powerpoint/2010/main" val="216850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79377" y="260648"/>
            <a:ext cx="10644276" cy="1224136"/>
          </a:xfrm>
        </p:spPr>
        <p:txBody>
          <a:bodyPr rtlCol="0"/>
          <a:lstStyle/>
          <a:p>
            <a:pPr rtl="0"/>
            <a:r>
              <a:rPr lang="el-GR" dirty="0" smtClean="0"/>
              <a:t>ΕΡΩΤΗΣΕΙΣ - ΣΥΖΗΤΗΣΗ</a:t>
            </a:r>
            <a:endParaRPr lang="el-GR" dirty="0"/>
          </a:p>
        </p:txBody>
      </p:sp>
      <p:sp>
        <p:nvSpPr>
          <p:cNvPr id="4" name="Σύμβολο κράτησης θέσης κειμένου 3"/>
          <p:cNvSpPr>
            <a:spLocks noGrp="1"/>
          </p:cNvSpPr>
          <p:nvPr>
            <p:ph type="body" sz="half" idx="2"/>
          </p:nvPr>
        </p:nvSpPr>
        <p:spPr>
          <a:xfrm>
            <a:off x="479377" y="1628800"/>
            <a:ext cx="10645823" cy="4752528"/>
          </a:xfrm>
        </p:spPr>
        <p:txBody>
          <a:bodyPr rtlCol="0"/>
          <a:lstStyle/>
          <a:p>
            <a:pPr algn="just" rtl="0"/>
            <a:endParaRPr lang="el-GR" dirty="0" smtClean="0"/>
          </a:p>
          <a:p>
            <a:pPr algn="just" rtl="0"/>
            <a:endParaRPr lang="el-GR" dirty="0"/>
          </a:p>
          <a:p>
            <a:pPr algn="just" rtl="0"/>
            <a:endParaRPr lang="el-GR" dirty="0" smtClean="0"/>
          </a:p>
          <a:p>
            <a:pPr algn="just" rtl="0"/>
            <a:endParaRPr lang="el-GR" dirty="0"/>
          </a:p>
          <a:p>
            <a:pPr algn="just" rtl="0"/>
            <a:endParaRPr lang="el-GR" dirty="0" smtClean="0"/>
          </a:p>
          <a:p>
            <a:pPr algn="just" rtl="0"/>
            <a:endParaRPr lang="el-GR" dirty="0"/>
          </a:p>
          <a:p>
            <a:pPr algn="just" rtl="0"/>
            <a:endParaRPr lang="el-GR" dirty="0" smtClean="0"/>
          </a:p>
          <a:p>
            <a:pPr algn="just" rtl="0"/>
            <a:endParaRPr lang="el-GR" dirty="0" smtClean="0"/>
          </a:p>
          <a:p>
            <a:pPr algn="just" rtl="0"/>
            <a:endParaRPr lang="el-GR" dirty="0"/>
          </a:p>
          <a:p>
            <a:pPr algn="just" rtl="0"/>
            <a:endParaRPr lang="el-GR" dirty="0" smtClean="0"/>
          </a:p>
          <a:p>
            <a:pPr algn="just" rtl="0"/>
            <a:endParaRPr lang="el-GR" dirty="0"/>
          </a:p>
          <a:p>
            <a:pPr algn="just" rtl="0"/>
            <a:endParaRPr lang="el-GR" dirty="0" smtClean="0"/>
          </a:p>
          <a:p>
            <a:pPr algn="ctr" rtl="0"/>
            <a:endParaRPr lang="el-GR" dirty="0" smtClean="0"/>
          </a:p>
          <a:p>
            <a:pPr algn="ctr" rtl="0"/>
            <a:endParaRPr lang="el-GR" dirty="0"/>
          </a:p>
          <a:p>
            <a:pPr algn="ctr" rtl="0"/>
            <a:r>
              <a:rPr lang="el-GR" dirty="0" smtClean="0"/>
              <a:t>Ευχαριστώ πολύ.</a:t>
            </a:r>
            <a:endParaRPr lang="el-GR" dirty="0"/>
          </a:p>
        </p:txBody>
      </p:sp>
      <p:pic>
        <p:nvPicPr>
          <p:cNvPr id="3" name="Εικόνα 2"/>
          <p:cNvPicPr>
            <a:picLocks noChangeAspect="1"/>
          </p:cNvPicPr>
          <p:nvPr/>
        </p:nvPicPr>
        <p:blipFill>
          <a:blip r:embed="rId2"/>
          <a:stretch>
            <a:fillRect/>
          </a:stretch>
        </p:blipFill>
        <p:spPr>
          <a:xfrm>
            <a:off x="4295800" y="2319139"/>
            <a:ext cx="2705100" cy="1685925"/>
          </a:xfrm>
          <a:prstGeom prst="rect">
            <a:avLst/>
          </a:prstGeom>
        </p:spPr>
      </p:pic>
    </p:spTree>
    <p:extLst>
      <p:ext uri="{BB962C8B-B14F-4D97-AF65-F5344CB8AC3E}">
        <p14:creationId xmlns:p14="http://schemas.microsoft.com/office/powerpoint/2010/main" val="2903713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Τεχνολογία υπολογιστή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3_TF02901026_TF02901026" id="{882879E4-5E18-47BA-BB04-FFAFF287A277}" vid="{4BBB8404-FA38-4001-BF69-75199B0A0637}"/>
    </a:ext>
  </a:extLst>
</a:theme>
</file>

<file path=ppt/theme/theme2.xml><?xml version="1.0" encoding="utf-8"?>
<a:theme xmlns:a="http://schemas.openxmlformats.org/drawingml/2006/main" name="Θέμα του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Επαγγελματική παρουσίαση τεχνολογίας με σχεδίαση πλακέτας κυκλώματος (ευρεία οθόνη)</Template>
  <TotalTime>0</TotalTime>
  <Words>923</Words>
  <Application>Microsoft Office PowerPoint</Application>
  <PresentationFormat>Ευρεία οθόνη</PresentationFormat>
  <Paragraphs>58</Paragraphs>
  <Slides>7</Slides>
  <Notes>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7</vt:i4>
      </vt:variant>
    </vt:vector>
  </HeadingPairs>
  <TitlesOfParts>
    <vt:vector size="11" baseType="lpstr">
      <vt:lpstr>Arial</vt:lpstr>
      <vt:lpstr>Candara</vt:lpstr>
      <vt:lpstr>Consolas</vt:lpstr>
      <vt:lpstr>Τεχνολογία υπολογιστή 16x9</vt:lpstr>
      <vt:lpstr>“Interweaving Mobile Games With Everyday Life”</vt:lpstr>
      <vt:lpstr>ΕΙΣΑΓΩΓΗ-ΣΧΕΔΙΑΣΗ </vt:lpstr>
      <vt:lpstr>ΣΧΕΔΙΑΣΗ - ΑΞΙΟΛΟΓΗΣΗ</vt:lpstr>
      <vt:lpstr>ΚΡΙΤΙΚΗ ΣΧΕΔΙΑΣΗΣ</vt:lpstr>
      <vt:lpstr>ΚΡΙΤΙΚΗ ΣΧΕΔΙΑΣΗΣ - ΑΞΙΟΛΟΓΗΣΗΣ</vt:lpstr>
      <vt:lpstr>ΚΡΙΤΙΚΗ ΑΞΙΟΛΟΓΗΣΗΣ</vt:lpstr>
      <vt:lpstr>ΕΡΩΤΗΣΕΙΣ - ΣΥΖΗΤΗΣΗ</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2018-03-09T01:02:03Z</dcterms:created>
  <dcterms:modified xsi:type="dcterms:W3CDTF">2018-03-09T23:05:08Z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