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Oswald Light"/>
      <p:regular r:id="rId29"/>
      <p:bold r:id="rId30"/>
    </p:embeddedFon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verage-regular.fntdata"/><Relationship Id="rId30" Type="http://schemas.openxmlformats.org/officeDocument/2006/relationships/font" Target="fonts/OswaldLight-bold.fntdata"/><Relationship Id="rId11" Type="http://schemas.openxmlformats.org/officeDocument/2006/relationships/slide" Target="slides/slide5.xml"/><Relationship Id="rId33" Type="http://schemas.openxmlformats.org/officeDocument/2006/relationships/font" Target="fonts/Oswald-bold.fntdata"/><Relationship Id="rId10" Type="http://schemas.openxmlformats.org/officeDocument/2006/relationships/slide" Target="slides/slide4.xml"/><Relationship Id="rId32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faaedde6b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faaedde6b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69e26a95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69e26a95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69e26a95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69e26a95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69e26a95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69e26a95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69e26a95f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69e26a95f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69e26a95f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69e26a95f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69e26a95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69e26a95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69e26a95f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369e26a95f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69e26a95f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69e26a95f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69e26a95f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69e26a95f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69e26a95f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69e26a95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69e26a9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69e26a9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69e26a95f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69e26a95f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69e26a95f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69e26a95f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8a7fb2d4b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8a7fb2d4b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69e26a95f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69e26a95f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69e26a95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69e26a95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69e26a95f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69e26a95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69e26a95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69e26a95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69e26a95f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69e26a95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69e26a95f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69e26a95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69e26a95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69e26a95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aditya@utoronto.c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D3viRo1pfSU" TargetMode="External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13" y="320074"/>
            <a:ext cx="85206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980000"/>
                </a:solidFill>
              </a:rPr>
              <a:t>Introduction to gravitational-wave population inference</a:t>
            </a:r>
            <a:endParaRPr sz="35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980000"/>
              </a:solidFill>
            </a:endParaRPr>
          </a:p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5"/>
          <p:cNvSpPr txBox="1"/>
          <p:nvPr/>
        </p:nvSpPr>
        <p:spPr>
          <a:xfrm>
            <a:off x="2066850" y="1823225"/>
            <a:ext cx="50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550" y="3144625"/>
            <a:ext cx="4834924" cy="13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311688" y="1556225"/>
            <a:ext cx="85206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600">
                <a:latin typeface="Oswald Light"/>
                <a:ea typeface="Oswald Light"/>
                <a:cs typeface="Oswald Light"/>
                <a:sym typeface="Oswald Light"/>
              </a:rPr>
              <a:t>Aditya Vijaykumar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2066850" y="2168825"/>
            <a:ext cx="501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Oswald Light"/>
                <a:ea typeface="Oswald Light"/>
                <a:cs typeface="Oswald Light"/>
                <a:sym typeface="Oswald Light"/>
              </a:rPr>
              <a:t>Scientific Machine Learning for Gravitational Wave Astronomy</a:t>
            </a:r>
            <a:br>
              <a:rPr lang="en-GB" sz="1800">
                <a:solidFill>
                  <a:srgbClr val="980000"/>
                </a:solidFill>
                <a:latin typeface="Oswald Light"/>
                <a:ea typeface="Oswald Light"/>
                <a:cs typeface="Oswald Light"/>
                <a:sym typeface="Oswald Light"/>
              </a:rPr>
            </a:br>
            <a:r>
              <a:rPr lang="en-GB" sz="1600">
                <a:solidFill>
                  <a:srgbClr val="980000"/>
                </a:solidFill>
                <a:latin typeface="Oswald Light"/>
                <a:ea typeface="Oswald Light"/>
                <a:cs typeface="Oswald Light"/>
                <a:sym typeface="Oswald Light"/>
              </a:rPr>
              <a:t>5th June 2025</a:t>
            </a:r>
            <a:endParaRPr sz="1600">
              <a:solidFill>
                <a:srgbClr val="98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Population Likelihood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448475" y="1152400"/>
            <a:ext cx="80418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The arrival of GWs at our detectors is a </a:t>
            </a:r>
            <a:r>
              <a:rPr lang="en-GB" sz="1600">
                <a:solidFill>
                  <a:srgbClr val="980000"/>
                </a:solidFill>
              </a:rPr>
              <a:t>Poisson process</a:t>
            </a:r>
            <a:r>
              <a:rPr lang="en-GB" sz="1600">
                <a:solidFill>
                  <a:srgbClr val="000000"/>
                </a:solidFill>
              </a:rPr>
              <a:t>, so we might think</a:t>
            </a: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r>
              <a:rPr lang="en-GB" sz="1600">
                <a:solidFill>
                  <a:srgbClr val="980000"/>
                </a:solidFill>
              </a:rPr>
              <a:t>N</a:t>
            </a:r>
            <a:r>
              <a:rPr baseline="-25000" lang="en-GB" sz="1600">
                <a:solidFill>
                  <a:srgbClr val="980000"/>
                </a:solidFill>
              </a:rPr>
              <a:t>ev</a:t>
            </a:r>
            <a:r>
              <a:rPr lang="en-GB" sz="1600">
                <a:solidFill>
                  <a:srgbClr val="980000"/>
                </a:solidFill>
              </a:rPr>
              <a:t> is the number of events observed</a:t>
            </a:r>
            <a:r>
              <a:rPr lang="en-GB" sz="1600">
                <a:solidFill>
                  <a:srgbClr val="000000"/>
                </a:solidFill>
              </a:rPr>
              <a:t>, and </a:t>
            </a:r>
            <a:r>
              <a:rPr lang="en-GB" sz="1600">
                <a:solidFill>
                  <a:srgbClr val="980000"/>
                </a:solidFill>
              </a:rPr>
              <a:t>N</a:t>
            </a:r>
            <a:r>
              <a:rPr baseline="-25000" lang="en-GB" sz="1600">
                <a:solidFill>
                  <a:srgbClr val="980000"/>
                </a:solidFill>
              </a:rPr>
              <a:t>exp</a:t>
            </a:r>
            <a:r>
              <a:rPr lang="en-GB" sz="1600">
                <a:solidFill>
                  <a:srgbClr val="980000"/>
                </a:solidFill>
              </a:rPr>
              <a:t> is the number of events expected </a:t>
            </a:r>
            <a:r>
              <a:rPr lang="en-GB" sz="1600">
                <a:solidFill>
                  <a:srgbClr val="000000"/>
                </a:solidFill>
              </a:rPr>
              <a:t>given a population model parameterized by Λ.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…But it is </a:t>
            </a:r>
            <a:r>
              <a:rPr i="1" lang="en-GB" sz="1600">
                <a:solidFill>
                  <a:srgbClr val="980000"/>
                </a:solidFill>
              </a:rPr>
              <a:t>not</a:t>
            </a:r>
            <a:r>
              <a:rPr lang="en-GB" sz="1600">
                <a:solidFill>
                  <a:srgbClr val="980000"/>
                </a:solidFill>
              </a:rPr>
              <a:t> a homogeneous Poisson process</a:t>
            </a:r>
            <a:r>
              <a:rPr lang="en-GB" sz="1600">
                <a:solidFill>
                  <a:srgbClr val="000000"/>
                </a:solidFill>
              </a:rPr>
              <a:t>: N</a:t>
            </a:r>
            <a:r>
              <a:rPr baseline="-25000" lang="en-GB" sz="1600">
                <a:solidFill>
                  <a:srgbClr val="000000"/>
                </a:solidFill>
              </a:rPr>
              <a:t>exp</a:t>
            </a:r>
            <a:r>
              <a:rPr lang="en-GB" sz="1600">
                <a:solidFill>
                  <a:srgbClr val="000000"/>
                </a:solidFill>
              </a:rPr>
              <a:t> depends on the </a:t>
            </a:r>
            <a:r>
              <a:rPr lang="en-GB" sz="1600">
                <a:solidFill>
                  <a:srgbClr val="980000"/>
                </a:solidFill>
              </a:rPr>
              <a:t>population model </a:t>
            </a:r>
            <a:r>
              <a:rPr i="1" lang="en-GB" sz="1600">
                <a:solidFill>
                  <a:srgbClr val="980000"/>
                </a:solidFill>
              </a:rPr>
              <a:t>and </a:t>
            </a:r>
            <a:r>
              <a:rPr lang="en-GB" sz="1600">
                <a:solidFill>
                  <a:srgbClr val="980000"/>
                </a:solidFill>
              </a:rPr>
              <a:t>the detector sensitivity</a:t>
            </a:r>
            <a:r>
              <a:rPr lang="en-GB" sz="1600">
                <a:solidFill>
                  <a:srgbClr val="000000"/>
                </a:solidFill>
              </a:rPr>
              <a:t> to each member of the population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GB" sz="1600">
                <a:solidFill>
                  <a:srgbClr val="000000"/>
                </a:solidFill>
              </a:rPr>
              <a:t>e.g. some population model might predict 5 Msun and 50 Msun BHs at the same rate, but selection effects mean we’ll detect more 50 Msun BHs.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675" y="1730000"/>
            <a:ext cx="3274650" cy="7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Population Likelihood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448475" y="1152400"/>
            <a:ext cx="80418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Assuming a inhomogeneous Poisson process, the population likelihood can be written as</a:t>
            </a:r>
            <a:endParaRPr sz="1600">
              <a:solidFill>
                <a:srgbClr val="000000"/>
              </a:solidFill>
            </a:endParaRPr>
          </a:p>
        </p:txBody>
      </p:sp>
      <p:cxnSp>
        <p:nvCxnSpPr>
          <p:cNvPr id="216" name="Google Shape;216;p35"/>
          <p:cNvCxnSpPr/>
          <p:nvPr/>
        </p:nvCxnSpPr>
        <p:spPr>
          <a:xfrm flipH="1" rot="10800000">
            <a:off x="5857125" y="2826075"/>
            <a:ext cx="47400" cy="426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5203125" y="3252075"/>
            <a:ext cx="1247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Single-event PE likelihood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913" y="2212472"/>
            <a:ext cx="6246266" cy="79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5"/>
          <p:cNvCxnSpPr/>
          <p:nvPr/>
        </p:nvCxnSpPr>
        <p:spPr>
          <a:xfrm flipH="1" rot="10800000">
            <a:off x="7286650" y="2826075"/>
            <a:ext cx="47400" cy="426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6632650" y="3252075"/>
            <a:ext cx="1247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Population model</a:t>
            </a:r>
            <a:endParaRPr sz="1400">
              <a:solidFill>
                <a:srgbClr val="980000"/>
              </a:solidFill>
            </a:endParaRPr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6086950" y="1675925"/>
            <a:ext cx="1247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Intrinsic rate</a:t>
            </a:r>
            <a:endParaRPr sz="1400">
              <a:solidFill>
                <a:srgbClr val="980000"/>
              </a:solidFill>
            </a:endParaRPr>
          </a:p>
        </p:txBody>
      </p:sp>
      <p:cxnSp>
        <p:nvCxnSpPr>
          <p:cNvPr id="222" name="Google Shape;222;p35"/>
          <p:cNvCxnSpPr/>
          <p:nvPr/>
        </p:nvCxnSpPr>
        <p:spPr>
          <a:xfrm flipH="1">
            <a:off x="6632650" y="2031125"/>
            <a:ext cx="33600" cy="407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5"/>
          <p:cNvCxnSpPr/>
          <p:nvPr/>
        </p:nvCxnSpPr>
        <p:spPr>
          <a:xfrm rot="10800000">
            <a:off x="6590025" y="4467900"/>
            <a:ext cx="569100" cy="1014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5750400" y="4465825"/>
            <a:ext cx="2860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Probability of detecting a signal with parameters θ. Is either 1 or 0.</a:t>
            </a:r>
            <a:endParaRPr sz="1400">
              <a:solidFill>
                <a:srgbClr val="980000"/>
              </a:solidFill>
            </a:endParaRPr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119775" y="3143475"/>
            <a:ext cx="22980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For a full derivation, see </a:t>
            </a:r>
            <a:r>
              <a:rPr lang="en-GB" sz="1600">
                <a:solidFill>
                  <a:srgbClr val="980000"/>
                </a:solidFill>
              </a:rPr>
              <a:t>Vitale et al 2020</a:t>
            </a:r>
            <a:endParaRPr sz="1600">
              <a:solidFill>
                <a:srgbClr val="980000"/>
              </a:solidFill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3508" y="4016850"/>
            <a:ext cx="4814143" cy="6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Approximating the population l</a:t>
            </a:r>
            <a:r>
              <a:rPr lang="en-GB">
                <a:solidFill>
                  <a:srgbClr val="980000"/>
                </a:solidFill>
              </a:rPr>
              <a:t>ikelihood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688" y="1416472"/>
            <a:ext cx="6246266" cy="7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658" y="2442300"/>
            <a:ext cx="4814143" cy="6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1874700" y="3458375"/>
            <a:ext cx="55815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  Both these expressions involve </a:t>
            </a:r>
            <a:r>
              <a:rPr lang="en-GB" sz="1600">
                <a:solidFill>
                  <a:srgbClr val="980000"/>
                </a:solidFill>
              </a:rPr>
              <a:t>integrals in </a:t>
            </a:r>
            <a:r>
              <a:rPr lang="en-GB" sz="1600">
                <a:solidFill>
                  <a:srgbClr val="980000"/>
                </a:solidFill>
              </a:rPr>
              <a:t>high</a:t>
            </a:r>
            <a:r>
              <a:rPr lang="en-GB" sz="1600">
                <a:solidFill>
                  <a:srgbClr val="980000"/>
                </a:solidFill>
              </a:rPr>
              <a:t> dimensions</a:t>
            </a:r>
            <a:r>
              <a:rPr lang="en-GB" sz="1600">
                <a:solidFill>
                  <a:srgbClr val="000000"/>
                </a:solidFill>
              </a:rPr>
              <a:t>.</a:t>
            </a:r>
            <a:br>
              <a:rPr lang="en-GB" sz="1600">
                <a:solidFill>
                  <a:srgbClr val="000000"/>
                </a:solidFill>
              </a:rPr>
            </a:br>
            <a:r>
              <a:rPr lang="en-GB" sz="1600">
                <a:solidFill>
                  <a:srgbClr val="000000"/>
                </a:solidFill>
              </a:rPr>
              <a:t>Solution: Convert integrals into </a:t>
            </a:r>
            <a:r>
              <a:rPr lang="en-GB" sz="1600">
                <a:solidFill>
                  <a:srgbClr val="980000"/>
                </a:solidFill>
              </a:rPr>
              <a:t>Monte Carlo sums</a:t>
            </a:r>
            <a:r>
              <a:rPr lang="en-GB" sz="1600">
                <a:solidFill>
                  <a:srgbClr val="000000"/>
                </a:solidFill>
              </a:rPr>
              <a:t>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Approximating the population likelihood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924300" y="3012250"/>
            <a:ext cx="72954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Integrals like these are </a:t>
            </a:r>
            <a:r>
              <a:rPr lang="en-GB" sz="1600">
                <a:solidFill>
                  <a:srgbClr val="980000"/>
                </a:solidFill>
              </a:rPr>
              <a:t>expectation values</a:t>
            </a:r>
            <a:r>
              <a:rPr lang="en-GB" sz="1600">
                <a:solidFill>
                  <a:srgbClr val="000000"/>
                </a:solidFill>
              </a:rPr>
              <a:t> of a function f(x) under some probability distribution p(x).</a:t>
            </a: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r>
              <a:rPr lang="en-GB" sz="1600">
                <a:solidFill>
                  <a:srgbClr val="000000"/>
                </a:solidFill>
              </a:rPr>
              <a:t>Can be approximated by </a:t>
            </a:r>
            <a:r>
              <a:rPr lang="en-GB" sz="1600">
                <a:solidFill>
                  <a:srgbClr val="980000"/>
                </a:solidFill>
              </a:rPr>
              <a:t>drawing samples</a:t>
            </a:r>
            <a:r>
              <a:rPr lang="en-GB" sz="1600">
                <a:solidFill>
                  <a:srgbClr val="000000"/>
                </a:solidFill>
              </a:rPr>
              <a:t> from p(x), and </a:t>
            </a:r>
            <a:r>
              <a:rPr lang="en-GB" sz="1600">
                <a:solidFill>
                  <a:srgbClr val="980000"/>
                </a:solidFill>
              </a:rPr>
              <a:t>calculating an average</a:t>
            </a:r>
            <a:r>
              <a:rPr lang="en-GB" sz="1600">
                <a:solidFill>
                  <a:srgbClr val="000000"/>
                </a:solidFill>
              </a:rPr>
              <a:t> of the f(x) over those samples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50" y="1575390"/>
            <a:ext cx="8067301" cy="103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Approximating the population likelihood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50" y="1397550"/>
            <a:ext cx="8230999" cy="7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238" y="2558126"/>
            <a:ext cx="4697024" cy="8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108300" y="3659550"/>
            <a:ext cx="88086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Choose a </a:t>
            </a:r>
            <a:r>
              <a:rPr lang="en-GB" sz="1600">
                <a:solidFill>
                  <a:srgbClr val="980000"/>
                </a:solidFill>
              </a:rPr>
              <a:t>fiducial draw population distribution</a:t>
            </a:r>
            <a:r>
              <a:rPr lang="en-GB" sz="1600">
                <a:solidFill>
                  <a:srgbClr val="000000"/>
                </a:solidFill>
              </a:rPr>
              <a:t> → simulate and </a:t>
            </a:r>
            <a:r>
              <a:rPr lang="en-GB" sz="1600">
                <a:solidFill>
                  <a:srgbClr val="980000"/>
                </a:solidFill>
              </a:rPr>
              <a:t>inject event parameters</a:t>
            </a:r>
            <a:r>
              <a:rPr lang="en-GB" sz="1600">
                <a:solidFill>
                  <a:srgbClr val="000000"/>
                </a:solidFill>
              </a:rPr>
              <a:t> → check if they are  detected.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Approximate </a:t>
            </a:r>
            <a:r>
              <a:rPr lang="en-GB" sz="1600">
                <a:solidFill>
                  <a:srgbClr val="000000"/>
                </a:solidFill>
              </a:rPr>
              <a:t>N</a:t>
            </a:r>
            <a:r>
              <a:rPr baseline="-25000" lang="en-GB" sz="1600">
                <a:solidFill>
                  <a:srgbClr val="000000"/>
                </a:solidFill>
              </a:rPr>
              <a:t>exp </a:t>
            </a:r>
            <a:r>
              <a:rPr lang="en-GB" sz="1600">
                <a:solidFill>
                  <a:srgbClr val="000000"/>
                </a:solidFill>
              </a:rPr>
              <a:t>as a </a:t>
            </a:r>
            <a:r>
              <a:rPr lang="en-GB" sz="1600">
                <a:solidFill>
                  <a:srgbClr val="980000"/>
                </a:solidFill>
              </a:rPr>
              <a:t>sum over “found” injections</a:t>
            </a:r>
            <a:r>
              <a:rPr lang="en-GB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Approximating the population likelihood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3800"/>
            <a:ext cx="8839204" cy="86320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167700" y="2553075"/>
            <a:ext cx="88086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Similarly, the integral over individual event likelihoods can be approximated using </a:t>
            </a:r>
            <a:r>
              <a:rPr lang="en-GB" sz="1600">
                <a:solidFill>
                  <a:srgbClr val="980000"/>
                </a:solidFill>
              </a:rPr>
              <a:t>single event posterior samples</a:t>
            </a:r>
            <a:r>
              <a:rPr lang="en-GB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Approximating the population likelihood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588" y="1845072"/>
            <a:ext cx="6246266" cy="7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167700" y="1240950"/>
            <a:ext cx="88086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We now have everything to calculate the likelihood!</a:t>
            </a:r>
            <a:endParaRPr sz="1600">
              <a:solidFill>
                <a:srgbClr val="000000"/>
              </a:solidFill>
            </a:endParaRPr>
          </a:p>
        </p:txBody>
      </p:sp>
      <p:cxnSp>
        <p:nvCxnSpPr>
          <p:cNvPr id="269" name="Google Shape;269;p40"/>
          <p:cNvCxnSpPr/>
          <p:nvPr/>
        </p:nvCxnSpPr>
        <p:spPr>
          <a:xfrm flipH="1" rot="10800000">
            <a:off x="4063900" y="2309975"/>
            <a:ext cx="47400" cy="426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2959975" y="2735975"/>
            <a:ext cx="1828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Approximate using simulated “injections”</a:t>
            </a:r>
            <a:endParaRPr sz="1400">
              <a:solidFill>
                <a:srgbClr val="980000"/>
              </a:solidFill>
            </a:endParaRPr>
          </a:p>
        </p:txBody>
      </p:sp>
      <p:cxnSp>
        <p:nvCxnSpPr>
          <p:cNvPr id="271" name="Google Shape;271;p40"/>
          <p:cNvCxnSpPr/>
          <p:nvPr/>
        </p:nvCxnSpPr>
        <p:spPr>
          <a:xfrm flipH="1" rot="10800000">
            <a:off x="6219475" y="2403550"/>
            <a:ext cx="47400" cy="426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5114125" y="2829550"/>
            <a:ext cx="2258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Approximate using single-event PE samples</a:t>
            </a:r>
            <a:endParaRPr sz="1400">
              <a:solidFill>
                <a:srgbClr val="980000"/>
              </a:solidFill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211425" y="3542275"/>
            <a:ext cx="88086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However, </a:t>
            </a:r>
            <a:r>
              <a:rPr lang="en-GB" sz="1600">
                <a:solidFill>
                  <a:srgbClr val="980000"/>
                </a:solidFill>
              </a:rPr>
              <a:t>Monte Carlo sums have uncertainties</a:t>
            </a:r>
            <a:r>
              <a:rPr lang="en-GB" sz="1600">
                <a:solidFill>
                  <a:srgbClr val="000000"/>
                </a:solidFill>
              </a:rPr>
              <a:t>, which become important especially when the population model has sharp features [Essick and Farr 2022, Talbot and Golomb 2023].</a:t>
            </a: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r>
              <a:rPr lang="en-GB" sz="1600">
                <a:solidFill>
                  <a:srgbClr val="000000"/>
                </a:solidFill>
              </a:rPr>
              <a:t>Typical strategy: </a:t>
            </a:r>
            <a:r>
              <a:rPr lang="en-GB" sz="1600">
                <a:solidFill>
                  <a:srgbClr val="980000"/>
                </a:solidFill>
              </a:rPr>
              <a:t>set likelihood to 0</a:t>
            </a:r>
            <a:r>
              <a:rPr lang="en-GB" sz="1600">
                <a:solidFill>
                  <a:srgbClr val="000000"/>
                </a:solidFill>
              </a:rPr>
              <a:t> when variance in the Monte Carlo Estimator is above a threshold.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Example: Power law slope and maximum mass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750" y="1152650"/>
            <a:ext cx="3691075" cy="369787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1"/>
          <p:cNvSpPr/>
          <p:nvPr/>
        </p:nvSpPr>
        <p:spPr>
          <a:xfrm>
            <a:off x="4910525" y="1353825"/>
            <a:ext cx="1854600" cy="50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4234675" y="3282000"/>
            <a:ext cx="757200" cy="50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4368325" y="3050875"/>
            <a:ext cx="1247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	α</a:t>
            </a:r>
            <a:endParaRPr sz="1400">
              <a:solidFill>
                <a:srgbClr val="980000"/>
              </a:solidFill>
            </a:endParaRPr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5701725" y="3946800"/>
            <a:ext cx="1247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M</a:t>
            </a:r>
            <a:r>
              <a:rPr baseline="-25000" lang="en-GB" sz="1400">
                <a:solidFill>
                  <a:srgbClr val="980000"/>
                </a:solidFill>
              </a:rPr>
              <a:t>max</a:t>
            </a:r>
            <a:endParaRPr baseline="-25000" sz="1400">
              <a:solidFill>
                <a:srgbClr val="980000"/>
              </a:solidFill>
            </a:endParaRPr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73" y="2255900"/>
            <a:ext cx="1443850" cy="2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7097525" y="2697000"/>
            <a:ext cx="1521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Abbott et al 2020 (GWTC-2 Population paper)</a:t>
            </a:r>
            <a:endParaRPr sz="1400">
              <a:solidFill>
                <a:srgbClr val="980000"/>
              </a:solidFill>
            </a:endParaRPr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176450" y="1664350"/>
            <a:ext cx="2940900" cy="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The mass function of stars is a </a:t>
            </a:r>
            <a:r>
              <a:rPr lang="en-GB" sz="1600">
                <a:solidFill>
                  <a:srgbClr val="980000"/>
                </a:solidFill>
              </a:rPr>
              <a:t>power law with exponent 2.3 with a </a:t>
            </a:r>
            <a:r>
              <a:rPr lang="en-GB" sz="1600">
                <a:solidFill>
                  <a:srgbClr val="980000"/>
                </a:solidFill>
              </a:rPr>
              <a:t>M</a:t>
            </a:r>
            <a:r>
              <a:rPr baseline="-25000" lang="en-GB" sz="1600">
                <a:solidFill>
                  <a:srgbClr val="980000"/>
                </a:solidFill>
              </a:rPr>
              <a:t>max</a:t>
            </a:r>
            <a:r>
              <a:rPr lang="en-GB" sz="1600">
                <a:solidFill>
                  <a:srgbClr val="980000"/>
                </a:solidFill>
              </a:rPr>
              <a:t>~300 Msun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What are the corresponding numbers for black holes?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Example: Power law slope and maximum mass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7097525" y="2697000"/>
            <a:ext cx="1521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Fishbach and Holz 2017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Used only the first 6 reported GW detections</a:t>
            </a:r>
            <a:endParaRPr sz="1400">
              <a:solidFill>
                <a:srgbClr val="980000"/>
              </a:solidFill>
            </a:endParaRPr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593125" y="2425225"/>
            <a:ext cx="1521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980000"/>
                </a:solidFill>
              </a:rPr>
              <a:t>Λ = {</a:t>
            </a:r>
            <a:r>
              <a:rPr lang="en-GB" sz="1600">
                <a:solidFill>
                  <a:srgbClr val="980000"/>
                </a:solidFill>
              </a:rPr>
              <a:t>α</a:t>
            </a:r>
            <a:r>
              <a:rPr lang="en-GB" sz="1600">
                <a:solidFill>
                  <a:srgbClr val="980000"/>
                </a:solidFill>
              </a:rPr>
              <a:t>, M</a:t>
            </a:r>
            <a:r>
              <a:rPr baseline="-25000" lang="en-GB" sz="1600">
                <a:solidFill>
                  <a:srgbClr val="980000"/>
                </a:solidFill>
              </a:rPr>
              <a:t>max</a:t>
            </a:r>
            <a:r>
              <a:rPr lang="en-GB" sz="1600">
                <a:solidFill>
                  <a:srgbClr val="980000"/>
                </a:solidFill>
              </a:rPr>
              <a:t>}</a:t>
            </a:r>
            <a:endParaRPr sz="1600">
              <a:solidFill>
                <a:srgbClr val="980000"/>
              </a:solidFill>
            </a:endParaRPr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425" y="1170125"/>
            <a:ext cx="44607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Example: Power law slope and maximum mass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02" name="Google Shape;3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3" name="Google Shape;303;p43"/>
          <p:cNvSpPr txBox="1"/>
          <p:nvPr>
            <p:ph idx="1" type="body"/>
          </p:nvPr>
        </p:nvSpPr>
        <p:spPr>
          <a:xfrm>
            <a:off x="169525" y="2171550"/>
            <a:ext cx="2097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With more data, we now know that a simple power law is not a good fit to the data.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(Power law + Peak model)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425" y="1633725"/>
            <a:ext cx="4677700" cy="26652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7097525" y="2697000"/>
            <a:ext cx="1521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Abbott et al 2021 (GWTC-3 Population paper)</a:t>
            </a:r>
            <a:endParaRPr sz="1400">
              <a:solidFill>
                <a:srgbClr val="980000"/>
              </a:solidFill>
            </a:endParaRPr>
          </a:p>
        </p:txBody>
      </p:sp>
      <p:cxnSp>
        <p:nvCxnSpPr>
          <p:cNvPr id="306" name="Google Shape;306;p43"/>
          <p:cNvCxnSpPr/>
          <p:nvPr/>
        </p:nvCxnSpPr>
        <p:spPr>
          <a:xfrm flipH="1" rot="10800000">
            <a:off x="4076350" y="2981950"/>
            <a:ext cx="47400" cy="426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43"/>
          <p:cNvCxnSpPr/>
          <p:nvPr/>
        </p:nvCxnSpPr>
        <p:spPr>
          <a:xfrm flipH="1" rot="10800000">
            <a:off x="5400900" y="3745600"/>
            <a:ext cx="47400" cy="4260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Recap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75" y="1401550"/>
            <a:ext cx="3836325" cy="23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/>
          <p:nvPr/>
        </p:nvSpPr>
        <p:spPr>
          <a:xfrm>
            <a:off x="4369275" y="2555063"/>
            <a:ext cx="1034400" cy="28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750" y="1323025"/>
            <a:ext cx="3207378" cy="319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698550" y="2061000"/>
            <a:ext cx="26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verage"/>
                <a:ea typeface="Average"/>
                <a:cs typeface="Average"/>
                <a:sym typeface="Average"/>
              </a:rPr>
              <a:t>Time Series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402825" y="3426350"/>
            <a:ext cx="20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7399025" y="1323025"/>
            <a:ext cx="1281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verage"/>
                <a:ea typeface="Average"/>
                <a:cs typeface="Average"/>
                <a:sym typeface="Average"/>
              </a:rPr>
              <a:t>Measurement of Parameters</a:t>
            </a:r>
            <a:br>
              <a:rPr b="1" lang="en-GB">
                <a:latin typeface="Average"/>
                <a:ea typeface="Average"/>
                <a:cs typeface="Average"/>
                <a:sym typeface="Average"/>
              </a:rPr>
            </a:br>
            <a:r>
              <a:rPr b="1" lang="en-GB">
                <a:latin typeface="Average"/>
                <a:ea typeface="Average"/>
                <a:cs typeface="Average"/>
                <a:sym typeface="Average"/>
              </a:rPr>
              <a:t> (Posterior Distribution)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2643075" y="3972175"/>
            <a:ext cx="276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980000"/>
                </a:solidFill>
              </a:rPr>
              <a:t>Abbott+ 2016, arXiv:1602.03837, arXiv:1602.03840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813" y="2064300"/>
            <a:ext cx="1371311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1279125" y="3320450"/>
            <a:ext cx="276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980000"/>
                </a:solidFill>
              </a:rPr>
              <a:t>GW150914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98" y="1335613"/>
            <a:ext cx="7383976" cy="26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Example: Power law slope and maximum mass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14" name="Google Shape;314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312038" y="4070850"/>
            <a:ext cx="8346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Abundance of structure in the BH mass distribution → “non-parametric” approaches</a:t>
            </a:r>
            <a:endParaRPr sz="1400">
              <a:solidFill>
                <a:srgbClr val="980000"/>
              </a:solidFill>
            </a:endParaRPr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6257750" y="2242150"/>
            <a:ext cx="1521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Edelman et al 2023</a:t>
            </a:r>
            <a:endParaRPr sz="14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Summary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22" name="Google Shape;322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3" name="Google Shape;323;p45"/>
          <p:cNvSpPr txBox="1"/>
          <p:nvPr>
            <p:ph idx="1" type="body"/>
          </p:nvPr>
        </p:nvSpPr>
        <p:spPr>
          <a:xfrm>
            <a:off x="448475" y="1152400"/>
            <a:ext cx="80418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Thinking beyond single-event parameters and </a:t>
            </a:r>
            <a:r>
              <a:rPr lang="en-GB" sz="1600">
                <a:solidFill>
                  <a:srgbClr val="980000"/>
                </a:solidFill>
              </a:rPr>
              <a:t>viewing events as a population can help us constrain astrophysical properties</a:t>
            </a:r>
            <a:r>
              <a:rPr lang="en-GB" sz="1600">
                <a:solidFill>
                  <a:srgbClr val="000000"/>
                </a:solidFill>
              </a:rPr>
              <a:t>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Need to </a:t>
            </a:r>
            <a:r>
              <a:rPr lang="en-GB" sz="1600">
                <a:solidFill>
                  <a:srgbClr val="980000"/>
                </a:solidFill>
              </a:rPr>
              <a:t>correct</a:t>
            </a:r>
            <a:r>
              <a:rPr lang="en-GB" sz="1600">
                <a:solidFill>
                  <a:srgbClr val="980000"/>
                </a:solidFill>
              </a:rPr>
              <a:t> for selection effects</a:t>
            </a:r>
            <a:r>
              <a:rPr lang="en-GB" sz="1600">
                <a:solidFill>
                  <a:srgbClr val="000000"/>
                </a:solidFill>
              </a:rPr>
              <a:t> in order to estimate population </a:t>
            </a:r>
            <a:r>
              <a:rPr lang="en-GB" sz="1600">
                <a:solidFill>
                  <a:srgbClr val="000000"/>
                </a:solidFill>
              </a:rPr>
              <a:t>properties.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Population likelihood is approximated using </a:t>
            </a:r>
            <a:r>
              <a:rPr lang="en-GB" sz="1600">
                <a:solidFill>
                  <a:srgbClr val="980000"/>
                </a:solidFill>
              </a:rPr>
              <a:t>Monte Carlo sums</a:t>
            </a:r>
            <a:r>
              <a:rPr lang="en-GB" sz="1600">
                <a:solidFill>
                  <a:srgbClr val="000000"/>
                </a:solidFill>
              </a:rPr>
              <a:t>.</a:t>
            </a:r>
            <a:br>
              <a:rPr lang="en-GB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Choice of population model can induce </a:t>
            </a:r>
            <a:r>
              <a:rPr lang="en-GB" sz="1600">
                <a:solidFill>
                  <a:srgbClr val="980000"/>
                </a:solidFill>
              </a:rPr>
              <a:t>modeling systematics</a:t>
            </a:r>
            <a:r>
              <a:rPr lang="en-GB" sz="1600">
                <a:solidFill>
                  <a:srgbClr val="000000"/>
                </a:solidFill>
              </a:rPr>
              <a:t>, might need flexible approaches.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311700" y="81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980000"/>
                </a:solidFill>
              </a:rPr>
              <a:t>Thanks for Listening!</a:t>
            </a:r>
            <a:endParaRPr sz="4200">
              <a:solidFill>
                <a:srgbClr val="980000"/>
              </a:solidFill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2013300" y="4304075"/>
            <a:ext cx="511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0" name="Google Shape;330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448450" y="1880050"/>
            <a:ext cx="80418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</a:rPr>
              <a:t>Get in Touch!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Website: </a:t>
            </a:r>
            <a:r>
              <a:rPr lang="en-GB" sz="1600" u="sng">
                <a:solidFill>
                  <a:srgbClr val="980000"/>
                </a:solidFill>
              </a:rPr>
              <a:t>adivijaykumar.github.io</a:t>
            </a:r>
            <a:endParaRPr sz="1600" u="sng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Email: </a:t>
            </a:r>
            <a:r>
              <a:rPr lang="en-GB" sz="1600" u="sng">
                <a:solidFill>
                  <a:srgbClr val="98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aditya@utoronto.ca</a:t>
            </a:r>
            <a:endParaRPr sz="1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Recap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cartoon animation of the compact binary coalescences (black hole and/or neutron star mergers) detected by the LIGO-Virgo Collaboration through the O3a observing run." id="131" name="Google Shape;131;p27" title="LIGO-Virgo Compact Binary Coalescences Through O3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75" y="1222600"/>
            <a:ext cx="6480000" cy="36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7027525" y="2265750"/>
            <a:ext cx="19332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980000"/>
                </a:solidFill>
              </a:rPr>
              <a:t>Credit: Zoheyr Doctor and LVK Collaboration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Population-level properties encode astrophysics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50" y="1161375"/>
            <a:ext cx="813240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5188575" y="1161375"/>
            <a:ext cx="276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980000"/>
                </a:solidFill>
              </a:rPr>
              <a:t>Farag+ 2022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1" name="Google Shape;141;p28"/>
          <p:cNvSpPr/>
          <p:nvPr/>
        </p:nvSpPr>
        <p:spPr>
          <a:xfrm>
            <a:off x="3309875" y="1205150"/>
            <a:ext cx="1697100" cy="349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Population-level properties encode astrophysics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35191" cy="3358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2207850" y="4528600"/>
            <a:ext cx="45243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980000"/>
                </a:solidFill>
              </a:rPr>
              <a:t>https://www.nature.com/articles/548397a/figures/1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605200" y="3500100"/>
            <a:ext cx="20082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Isolated Formation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5889175" y="3617525"/>
            <a:ext cx="20082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Dynamical Formation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Today’s morning sessions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30"/>
          <p:cNvSpPr txBox="1"/>
          <p:nvPr/>
        </p:nvSpPr>
        <p:spPr>
          <a:xfrm>
            <a:off x="110625" y="3302250"/>
            <a:ext cx="15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85" y="2156948"/>
            <a:ext cx="780175" cy="92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364" y="3086672"/>
            <a:ext cx="587766" cy="69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768" y="3302246"/>
            <a:ext cx="780175" cy="92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05" y="3343745"/>
            <a:ext cx="848835" cy="1001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09" y="1191522"/>
            <a:ext cx="607416" cy="71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96" y="2210637"/>
            <a:ext cx="817034" cy="964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0" y="889150"/>
            <a:ext cx="848835" cy="1001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419" y="1944398"/>
            <a:ext cx="780180" cy="92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/>
          <p:nvPr/>
        </p:nvSpPr>
        <p:spPr>
          <a:xfrm>
            <a:off x="3532688" y="2531538"/>
            <a:ext cx="1034400" cy="28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1267350" y="4350350"/>
            <a:ext cx="17382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80000"/>
                </a:solidFill>
              </a:rPr>
              <a:t>Many uncertain measurements from different sources</a:t>
            </a:r>
            <a:endParaRPr sz="12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980000"/>
              </a:solidFill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000" y="1641875"/>
            <a:ext cx="4062750" cy="231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6081275" y="4069000"/>
            <a:ext cx="17382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980000"/>
                </a:solidFill>
              </a:rPr>
              <a:t>Measurements of population properties [LVK+, arXiv:2111.0363]</a:t>
            </a:r>
            <a:endParaRPr sz="1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The GW population is obscured by selection effects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00" y="1808700"/>
            <a:ext cx="1764100" cy="7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2608175"/>
            <a:ext cx="25152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980000"/>
                </a:solidFill>
              </a:rPr>
              <a:t>Inherently easier to detect massive binaries, and binaries that are close by.</a:t>
            </a:r>
            <a:br>
              <a:rPr lang="en-GB">
                <a:solidFill>
                  <a:srgbClr val="980000"/>
                </a:solidFill>
              </a:rPr>
            </a:br>
            <a:br>
              <a:rPr lang="en-GB">
                <a:solidFill>
                  <a:srgbClr val="980000"/>
                </a:solidFill>
              </a:rPr>
            </a:br>
            <a:r>
              <a:rPr lang="en-GB">
                <a:solidFill>
                  <a:srgbClr val="980000"/>
                </a:solidFill>
              </a:rPr>
              <a:t>…but we can correct for this!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900" y="1210413"/>
            <a:ext cx="6057825" cy="340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Ingredients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86" name="Google Shape;186;p32"/>
          <p:cNvCxnSpPr/>
          <p:nvPr/>
        </p:nvCxnSpPr>
        <p:spPr>
          <a:xfrm flipH="1" rot="10800000">
            <a:off x="2136575" y="2180200"/>
            <a:ext cx="61200" cy="594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150875" y="2775100"/>
            <a:ext cx="4260000" cy="19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Population parameters, could be:</a:t>
            </a:r>
            <a:endParaRPr sz="1400">
              <a:solidFill>
                <a:srgbClr val="98000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980000"/>
              </a:buClr>
              <a:buSzPts val="1400"/>
              <a:buAutoNum type="arabicPeriod"/>
            </a:pPr>
            <a:r>
              <a:rPr lang="en-GB" sz="1400">
                <a:solidFill>
                  <a:srgbClr val="980000"/>
                </a:solidFill>
              </a:rPr>
              <a:t>Slope of the mass distribution</a:t>
            </a:r>
            <a:endParaRPr sz="1400">
              <a:solidFill>
                <a:srgbClr val="98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AutoNum type="arabicPeriod"/>
            </a:pPr>
            <a:r>
              <a:rPr lang="en-GB" sz="1400">
                <a:solidFill>
                  <a:srgbClr val="980000"/>
                </a:solidFill>
              </a:rPr>
              <a:t>Minimum and maximum masses</a:t>
            </a:r>
            <a:endParaRPr sz="1400">
              <a:solidFill>
                <a:srgbClr val="98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AutoNum type="arabicPeriod"/>
            </a:pPr>
            <a:r>
              <a:rPr lang="en-GB" sz="1400">
                <a:solidFill>
                  <a:srgbClr val="980000"/>
                </a:solidFill>
              </a:rPr>
              <a:t>Location of e.g. “peaks” in the mass distribution</a:t>
            </a:r>
            <a:endParaRPr sz="1400">
              <a:solidFill>
                <a:srgbClr val="98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AutoNum type="arabicPeriod"/>
            </a:pPr>
            <a:r>
              <a:rPr lang="en-GB" sz="1400">
                <a:solidFill>
                  <a:srgbClr val="980000"/>
                </a:solidFill>
              </a:rPr>
              <a:t>Mean and variance of spin magnitudes</a:t>
            </a:r>
            <a:endParaRPr sz="1400">
              <a:solidFill>
                <a:srgbClr val="98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400"/>
              <a:buAutoNum type="arabicPeriod"/>
            </a:pPr>
            <a:r>
              <a:rPr lang="en-GB" sz="1400">
                <a:solidFill>
                  <a:srgbClr val="980000"/>
                </a:solidFill>
              </a:rPr>
              <a:t>…etc.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</p:txBody>
      </p:sp>
      <p:cxnSp>
        <p:nvCxnSpPr>
          <p:cNvPr id="188" name="Google Shape;188;p32"/>
          <p:cNvCxnSpPr/>
          <p:nvPr/>
        </p:nvCxnSpPr>
        <p:spPr>
          <a:xfrm flipH="1" rot="10800000">
            <a:off x="5035700" y="2251950"/>
            <a:ext cx="61200" cy="594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3907279" y="2846850"/>
            <a:ext cx="2230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Population Likelihood</a:t>
            </a:r>
            <a:endParaRPr sz="14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</p:txBody>
      </p:sp>
      <p:cxnSp>
        <p:nvCxnSpPr>
          <p:cNvPr id="190" name="Google Shape;190;p32"/>
          <p:cNvCxnSpPr/>
          <p:nvPr/>
        </p:nvCxnSpPr>
        <p:spPr>
          <a:xfrm flipH="1" rot="10800000">
            <a:off x="6823875" y="2251950"/>
            <a:ext cx="61200" cy="5949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6041026" y="2846850"/>
            <a:ext cx="1626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980000"/>
                </a:solidFill>
              </a:rPr>
              <a:t>Prior</a:t>
            </a:r>
            <a:endParaRPr sz="16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731" y="1428175"/>
            <a:ext cx="6692744" cy="5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80000"/>
                </a:solidFill>
              </a:rPr>
              <a:t>Population Likelihood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448475" y="1152400"/>
            <a:ext cx="80418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The arrival of GWs at our detectors is a </a:t>
            </a:r>
            <a:r>
              <a:rPr lang="en-GB" sz="1600">
                <a:solidFill>
                  <a:srgbClr val="980000"/>
                </a:solidFill>
              </a:rPr>
              <a:t>Poisson process</a:t>
            </a:r>
            <a:r>
              <a:rPr lang="en-GB" sz="1600">
                <a:solidFill>
                  <a:srgbClr val="000000"/>
                </a:solidFill>
              </a:rPr>
              <a:t>, so we might think</a:t>
            </a: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br>
              <a:rPr lang="en-GB" sz="1600">
                <a:solidFill>
                  <a:srgbClr val="000000"/>
                </a:solidFill>
              </a:rPr>
            </a:br>
            <a:r>
              <a:rPr lang="en-GB" sz="1600">
                <a:solidFill>
                  <a:srgbClr val="980000"/>
                </a:solidFill>
              </a:rPr>
              <a:t>N</a:t>
            </a:r>
            <a:r>
              <a:rPr baseline="-25000" lang="en-GB" sz="1600">
                <a:solidFill>
                  <a:srgbClr val="980000"/>
                </a:solidFill>
              </a:rPr>
              <a:t>ev</a:t>
            </a:r>
            <a:r>
              <a:rPr lang="en-GB" sz="1600">
                <a:solidFill>
                  <a:srgbClr val="980000"/>
                </a:solidFill>
              </a:rPr>
              <a:t> is the number of events observed</a:t>
            </a:r>
            <a:r>
              <a:rPr lang="en-GB" sz="1600">
                <a:solidFill>
                  <a:srgbClr val="000000"/>
                </a:solidFill>
              </a:rPr>
              <a:t>, and </a:t>
            </a:r>
            <a:r>
              <a:rPr lang="en-GB" sz="1600">
                <a:solidFill>
                  <a:srgbClr val="980000"/>
                </a:solidFill>
              </a:rPr>
              <a:t>N</a:t>
            </a:r>
            <a:r>
              <a:rPr baseline="-25000" lang="en-GB" sz="1600">
                <a:solidFill>
                  <a:srgbClr val="980000"/>
                </a:solidFill>
              </a:rPr>
              <a:t>exp</a:t>
            </a:r>
            <a:r>
              <a:rPr lang="en-GB" sz="1600">
                <a:solidFill>
                  <a:srgbClr val="980000"/>
                </a:solidFill>
              </a:rPr>
              <a:t> is the number of events expected </a:t>
            </a:r>
            <a:r>
              <a:rPr lang="en-GB" sz="1600">
                <a:solidFill>
                  <a:srgbClr val="000000"/>
                </a:solidFill>
              </a:rPr>
              <a:t>given a population model parameterized by Λ.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675" y="1730000"/>
            <a:ext cx="3274650" cy="7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