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78" r:id="rId7"/>
    <p:sldId id="274" r:id="rId8"/>
    <p:sldId id="261" r:id="rId9"/>
    <p:sldId id="275" r:id="rId10"/>
    <p:sldId id="262" r:id="rId11"/>
    <p:sldId id="263" r:id="rId12"/>
    <p:sldId id="264" r:id="rId13"/>
    <p:sldId id="265" r:id="rId14"/>
    <p:sldId id="266" r:id="rId15"/>
    <p:sldId id="270" r:id="rId16"/>
    <p:sldId id="269" r:id="rId17"/>
    <p:sldId id="271" r:id="rId18"/>
    <p:sldId id="273" r:id="rId19"/>
    <p:sldId id="279" r:id="rId20"/>
    <p:sldId id="268" r:id="rId21"/>
    <p:sldId id="272" r:id="rId22"/>
    <p:sldId id="280" r:id="rId23"/>
    <p:sldId id="27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아영" initials="이아" lastIdx="1" clrIdx="0">
    <p:extLst>
      <p:ext uri="{19B8F6BF-5375-455C-9EA6-DF929625EA0E}">
        <p15:presenceInfo xmlns:p15="http://schemas.microsoft.com/office/powerpoint/2012/main" userId="65027bf11ea66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9200" y="3974485"/>
            <a:ext cx="961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036236" y="992932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881331" y="4860133"/>
            <a:ext cx="1440000" cy="1326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2"/>
          <p:cNvCxnSpPr/>
          <p:nvPr/>
        </p:nvCxnSpPr>
        <p:spPr>
          <a:xfrm>
            <a:off x="11062324" y="3066475"/>
            <a:ext cx="0" cy="276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6034269" y="-1725157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9621739" y="2518247"/>
            <a:ext cx="1860000" cy="1714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676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6036236" y="-734013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926767" y="1315428"/>
            <a:ext cx="1326800" cy="14216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/>
          <p:nvPr/>
        </p:nvCxnSpPr>
        <p:spPr>
          <a:xfrm>
            <a:off x="11153733" y="1793733"/>
            <a:ext cx="0" cy="22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6034269" y="-2845348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9397567" y="3822540"/>
            <a:ext cx="1714000" cy="1836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28267" y="2012275"/>
            <a:ext cx="9607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264752" y="4145092"/>
            <a:ext cx="47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1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884800" y="3288800"/>
            <a:ext cx="8422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 sz="3200" b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29" name="Google Shape;29;p4"/>
          <p:cNvGrpSpPr/>
          <p:nvPr/>
        </p:nvGrpSpPr>
        <p:grpSpPr>
          <a:xfrm>
            <a:off x="5272588" y="1437725"/>
            <a:ext cx="1616141" cy="1544724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sz="2400"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9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61037" y="1653071"/>
            <a:ext cx="5326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308508" y="1653071"/>
            <a:ext cx="5326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7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D5D7-7D89-436C-B100-F5006820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97401-E4FD-4CD1-B0A4-E6BED685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82AA4-11FD-429E-BCF3-1874A11A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4BAF-063A-4DBE-BCDA-BBC6E89EF95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AE849-8361-4E12-B4F9-2321B533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98D14-1F8C-4B40-8A3C-817D39D9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89" y="0"/>
            <a:ext cx="121890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2267" y="128400"/>
            <a:ext cx="11954800" cy="659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500000"/>
            <a:ext cx="10972800" cy="4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E8208B8B-9932-4491-9FE4-B835CFDC0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269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9%80%EC%9D%B4%EC%96%B4%EC%83%A4%ED%81%AC" TargetMode="External"/><Relationship Id="rId2" Type="http://schemas.openxmlformats.org/officeDocument/2006/relationships/hyperlink" Target="https://webstone.tistory.com/103?category=34021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cchae.egloos.com/v/10977611" TargetMode="External"/><Relationship Id="rId5" Type="http://schemas.openxmlformats.org/officeDocument/2006/relationships/hyperlink" Target="http://apollo89.com/wordpress/?p=1936" TargetMode="External"/><Relationship Id="rId4" Type="http://schemas.openxmlformats.org/officeDocument/2006/relationships/hyperlink" Target="https://asec.ahnlab.com/ko/15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F6DE-83DE-487A-9830-EE352951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524" y="2191890"/>
            <a:ext cx="9346343" cy="1546400"/>
          </a:xfrm>
        </p:spPr>
        <p:txBody>
          <a:bodyPr anchor="ctr" anchorCtr="0"/>
          <a:lstStyle/>
          <a:p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</a:t>
            </a:r>
            <a:b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8C810-A584-4A1D-9138-0EA2D9F3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2667" y="4357364"/>
            <a:ext cx="4723200" cy="1046400"/>
          </a:xfrm>
        </p:spPr>
        <p:txBody>
          <a:bodyPr/>
          <a:lstStyle/>
          <a:p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2016152031</a:t>
            </a:r>
            <a:r>
              <a:rPr lang="ko-KR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이아영</a:t>
            </a:r>
            <a:endParaRPr lang="en-US" altLang="ko-KR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2016150035 </a:t>
            </a:r>
            <a:r>
              <a:rPr lang="ko-KR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정지용</a:t>
            </a:r>
          </a:p>
        </p:txBody>
      </p:sp>
    </p:spTree>
    <p:extLst>
      <p:ext uri="{BB962C8B-B14F-4D97-AF65-F5344CB8AC3E}">
        <p14:creationId xmlns:p14="http://schemas.microsoft.com/office/powerpoint/2010/main" val="417255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WireShark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패킷 캡처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_ICMP 2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9213597-C19D-4E3F-90C5-52B28D58A218}"/>
              </a:ext>
            </a:extLst>
          </p:cNvPr>
          <p:cNvGrpSpPr/>
          <p:nvPr/>
        </p:nvGrpSpPr>
        <p:grpSpPr>
          <a:xfrm>
            <a:off x="1364906" y="1468413"/>
            <a:ext cx="9820835" cy="4765099"/>
            <a:chOff x="625604" y="1789425"/>
            <a:chExt cx="9820835" cy="47650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09D2E-30F1-4733-B90C-CF3C6A39F5F2}"/>
                </a:ext>
              </a:extLst>
            </p:cNvPr>
            <p:cNvSpPr/>
            <p:nvPr/>
          </p:nvSpPr>
          <p:spPr>
            <a:xfrm>
              <a:off x="631246" y="1789426"/>
              <a:ext cx="4485503" cy="2181588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DC5703-8815-476B-A5BE-F1233E9E7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66" y="1789425"/>
              <a:ext cx="3202573" cy="218158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0D652-CACA-48F1-952C-494B14CB98E7}"/>
                </a:ext>
              </a:extLst>
            </p:cNvPr>
            <p:cNvSpPr txBox="1"/>
            <p:nvPr/>
          </p:nvSpPr>
          <p:spPr>
            <a:xfrm>
              <a:off x="631246" y="1931293"/>
              <a:ext cx="538044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노트북</a:t>
              </a:r>
              <a:br>
                <a:rPr lang="en-US" altLang="ko-KR" sz="2000" b="1" dirty="0">
                  <a:solidFill>
                    <a:schemeClr val="bg1"/>
                  </a:solidFill>
                </a:rPr>
              </a:br>
              <a:br>
                <a:rPr lang="en-US" altLang="ko-KR" sz="2000" b="1" dirty="0">
                  <a:solidFill>
                    <a:schemeClr val="bg1"/>
                  </a:solidFill>
                </a:rPr>
              </a:br>
              <a:r>
                <a:rPr lang="en-US" altLang="ko-KR" sz="2000" b="1" dirty="0">
                  <a:solidFill>
                    <a:schemeClr val="bg1"/>
                  </a:solidFill>
                </a:rPr>
                <a:t>ipv4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주소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	      : 192.168.0.10</a:t>
              </a:r>
              <a:br>
                <a:rPr lang="en-US" altLang="ko-KR" sz="2000" b="1" dirty="0">
                  <a:solidFill>
                    <a:schemeClr val="bg1"/>
                  </a:solidFill>
                </a:rPr>
              </a:br>
              <a:r>
                <a:rPr lang="ko-KR" altLang="en-US" sz="2000" b="1" dirty="0">
                  <a:solidFill>
                    <a:schemeClr val="bg1"/>
                  </a:solidFill>
                </a:rPr>
                <a:t>기본 게이트웨이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: 192.168.0.1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9" name="화살표: 왼쪽 8">
              <a:extLst>
                <a:ext uri="{FF2B5EF4-FFF2-40B4-BE49-F238E27FC236}">
                  <a16:creationId xmlns:a16="http://schemas.microsoft.com/office/drawing/2014/main" id="{22DA060B-EC90-492F-9CE6-66C355C5FF42}"/>
                </a:ext>
              </a:extLst>
            </p:cNvPr>
            <p:cNvSpPr/>
            <p:nvPr/>
          </p:nvSpPr>
          <p:spPr>
            <a:xfrm>
              <a:off x="5707973" y="1918006"/>
              <a:ext cx="944669" cy="384173"/>
            </a:xfrm>
            <a:prstGeom prst="leftArrow">
              <a:avLst>
                <a:gd name="adj1" fmla="val 39625"/>
                <a:gd name="adj2" fmla="val 50000"/>
              </a:avLst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099797-BEA6-4162-9DF5-2D26F110C278}"/>
                </a:ext>
              </a:extLst>
            </p:cNvPr>
            <p:cNvSpPr txBox="1"/>
            <p:nvPr/>
          </p:nvSpPr>
          <p:spPr>
            <a:xfrm>
              <a:off x="631246" y="4565305"/>
              <a:ext cx="53804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데스크탑</a:t>
              </a:r>
              <a:br>
                <a:rPr lang="en-US" altLang="ko-KR" sz="2400" b="1" dirty="0">
                  <a:solidFill>
                    <a:schemeClr val="bg1"/>
                  </a:solidFill>
                </a:rPr>
              </a:br>
              <a:br>
                <a:rPr lang="en-US" altLang="ko-KR" sz="2400" b="1" dirty="0">
                  <a:solidFill>
                    <a:schemeClr val="bg1"/>
                  </a:solidFill>
                </a:rPr>
              </a:br>
              <a:r>
                <a:rPr lang="ko-KR" altLang="en-US" sz="2000" b="1" dirty="0">
                  <a:solidFill>
                    <a:schemeClr val="bg1"/>
                  </a:solidFill>
                </a:rPr>
                <a:t>동일 네트워크 내 노트북 주소로</a:t>
              </a:r>
              <a:br>
                <a:rPr lang="en-US" altLang="ko-KR" sz="2000" b="1" dirty="0">
                  <a:solidFill>
                    <a:schemeClr val="bg1"/>
                  </a:solidFill>
                </a:rPr>
              </a:br>
              <a:r>
                <a:rPr lang="en-US" altLang="ko-KR" sz="2000" b="1" dirty="0">
                  <a:solidFill>
                    <a:schemeClr val="bg1"/>
                  </a:solidFill>
                </a:rPr>
                <a:t>ping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명령어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수행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화살표: 왼쪽 22">
              <a:extLst>
                <a:ext uri="{FF2B5EF4-FFF2-40B4-BE49-F238E27FC236}">
                  <a16:creationId xmlns:a16="http://schemas.microsoft.com/office/drawing/2014/main" id="{71AA9A9C-3135-4EF4-AF2F-F48ADF7EE352}"/>
                </a:ext>
              </a:extLst>
            </p:cNvPr>
            <p:cNvSpPr/>
            <p:nvPr/>
          </p:nvSpPr>
          <p:spPr>
            <a:xfrm flipH="1">
              <a:off x="5707973" y="4373219"/>
              <a:ext cx="944669" cy="384173"/>
            </a:xfrm>
            <a:prstGeom prst="leftArrow">
              <a:avLst>
                <a:gd name="adj1" fmla="val 39625"/>
                <a:gd name="adj2" fmla="val 50000"/>
              </a:avLst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D67174-F873-4179-8750-847889A1CAB3}"/>
                </a:ext>
              </a:extLst>
            </p:cNvPr>
            <p:cNvSpPr/>
            <p:nvPr/>
          </p:nvSpPr>
          <p:spPr>
            <a:xfrm>
              <a:off x="625604" y="4372936"/>
              <a:ext cx="4485503" cy="2181588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8BE7B00-4C4D-41B7-8D92-7C89461F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168" y="4051924"/>
            <a:ext cx="3212791" cy="2181589"/>
          </a:xfrm>
          <a:prstGeom prst="rect">
            <a:avLst/>
          </a:prstGeom>
        </p:spPr>
      </p:pic>
      <p:pic>
        <p:nvPicPr>
          <p:cNvPr id="25" name="그래픽 24" descr="컴퓨터">
            <a:extLst>
              <a:ext uri="{FF2B5EF4-FFF2-40B4-BE49-F238E27FC236}">
                <a16:creationId xmlns:a16="http://schemas.microsoft.com/office/drawing/2014/main" id="{9464979A-ABF4-4C5F-9327-4B4E0663A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603" y="4051924"/>
            <a:ext cx="714642" cy="714642"/>
          </a:xfrm>
          <a:prstGeom prst="rect">
            <a:avLst/>
          </a:prstGeom>
        </p:spPr>
      </p:pic>
      <p:pic>
        <p:nvPicPr>
          <p:cNvPr id="26" name="그래픽 25" descr="랩톱">
            <a:extLst>
              <a:ext uri="{FF2B5EF4-FFF2-40B4-BE49-F238E27FC236}">
                <a16:creationId xmlns:a16="http://schemas.microsoft.com/office/drawing/2014/main" id="{81D0CD50-7A82-4A74-AAD3-CB759BFFB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03" y="1431759"/>
            <a:ext cx="714642" cy="71464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A7B676-B608-499B-A60D-6885E5E87F2C}"/>
              </a:ext>
            </a:extLst>
          </p:cNvPr>
          <p:cNvGrpSpPr/>
          <p:nvPr/>
        </p:nvGrpSpPr>
        <p:grpSpPr>
          <a:xfrm>
            <a:off x="8859545" y="515290"/>
            <a:ext cx="1449818" cy="551201"/>
            <a:chOff x="4859235" y="482994"/>
            <a:chExt cx="1774428" cy="714642"/>
          </a:xfrm>
        </p:grpSpPr>
        <p:pic>
          <p:nvPicPr>
            <p:cNvPr id="16" name="그래픽 15" descr="컴퓨터">
              <a:extLst>
                <a:ext uri="{FF2B5EF4-FFF2-40B4-BE49-F238E27FC236}">
                  <a16:creationId xmlns:a16="http://schemas.microsoft.com/office/drawing/2014/main" id="{3BA68E62-82AD-4FE4-99DF-18326317B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59235" y="482994"/>
              <a:ext cx="714642" cy="714642"/>
            </a:xfrm>
            <a:prstGeom prst="rect">
              <a:avLst/>
            </a:prstGeom>
          </p:spPr>
        </p:pic>
        <p:pic>
          <p:nvPicPr>
            <p:cNvPr id="17" name="그래픽 16" descr="랩톱">
              <a:extLst>
                <a:ext uri="{FF2B5EF4-FFF2-40B4-BE49-F238E27FC236}">
                  <a16:creationId xmlns:a16="http://schemas.microsoft.com/office/drawing/2014/main" id="{9D31105C-3F01-4FE1-A6A9-5E3BEFE9E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19021" y="482994"/>
              <a:ext cx="714642" cy="714642"/>
            </a:xfrm>
            <a:prstGeom prst="rect">
              <a:avLst/>
            </a:prstGeom>
          </p:spPr>
        </p:pic>
        <p:sp>
          <p:nvSpPr>
            <p:cNvPr id="19" name="화살표: 왼쪽/오른쪽 18">
              <a:extLst>
                <a:ext uri="{FF2B5EF4-FFF2-40B4-BE49-F238E27FC236}">
                  <a16:creationId xmlns:a16="http://schemas.microsoft.com/office/drawing/2014/main" id="{09E37A6A-6F57-4C9D-908F-A09DC10F8BA8}"/>
                </a:ext>
              </a:extLst>
            </p:cNvPr>
            <p:cNvSpPr/>
            <p:nvPr/>
          </p:nvSpPr>
          <p:spPr>
            <a:xfrm>
              <a:off x="5521397" y="658443"/>
              <a:ext cx="536073" cy="337155"/>
            </a:xfrm>
            <a:prstGeom prst="leftRightArrow">
              <a:avLst>
                <a:gd name="adj1" fmla="val 29838"/>
                <a:gd name="adj2" fmla="val 50000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0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WireShark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패킷 캡처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_ICMP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171FE-46F4-4CE4-BBB2-6788A4461365}"/>
              </a:ext>
            </a:extLst>
          </p:cNvPr>
          <p:cNvSpPr txBox="1"/>
          <p:nvPr/>
        </p:nvSpPr>
        <p:spPr>
          <a:xfrm>
            <a:off x="631247" y="1256525"/>
            <a:ext cx="19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ICMP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35068F-4C37-4102-B24F-3CDE4F37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25" y="1928767"/>
            <a:ext cx="5730870" cy="42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 설계</a:t>
            </a:r>
            <a:b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DD48F-19D0-44CF-8DB1-00E100473FDA}"/>
              </a:ext>
            </a:extLst>
          </p:cNvPr>
          <p:cNvSpPr txBox="1"/>
          <p:nvPr/>
        </p:nvSpPr>
        <p:spPr>
          <a:xfrm>
            <a:off x="900560" y="1246665"/>
            <a:ext cx="5380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sniff()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ko-KR" altLang="en-US" sz="2400" b="1" dirty="0">
                <a:solidFill>
                  <a:schemeClr val="bg1"/>
                </a:solidFill>
              </a:rPr>
              <a:t>네트워크 패킷을 </a:t>
            </a:r>
            <a:r>
              <a:rPr lang="ko-KR" altLang="en-US" sz="2400" b="1" dirty="0" err="1">
                <a:solidFill>
                  <a:schemeClr val="bg1"/>
                </a:solidFill>
              </a:rPr>
              <a:t>스니핑</a:t>
            </a:r>
            <a:r>
              <a:rPr lang="ko-KR" altLang="en-US" sz="2400" b="1" dirty="0">
                <a:solidFill>
                  <a:schemeClr val="bg1"/>
                </a:solidFill>
              </a:rPr>
              <a:t> 하는 함수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0CD1E0-8F0E-483A-AF48-E8009DD8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96286"/>
              </p:ext>
            </p:extLst>
          </p:nvPr>
        </p:nvGraphicFramePr>
        <p:xfrm>
          <a:off x="900560" y="2270292"/>
          <a:ext cx="5541329" cy="4023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739">
                  <a:extLst>
                    <a:ext uri="{9D8B030D-6E8A-4147-A177-3AD203B41FA5}">
                      <a16:colId xmlns:a16="http://schemas.microsoft.com/office/drawing/2014/main" val="1445832102"/>
                    </a:ext>
                  </a:extLst>
                </a:gridCol>
                <a:gridCol w="4345590">
                  <a:extLst>
                    <a:ext uri="{9D8B030D-6E8A-4147-A177-3AD203B41FA5}">
                      <a16:colId xmlns:a16="http://schemas.microsoft.com/office/drawing/2014/main" val="3457421371"/>
                    </a:ext>
                  </a:extLst>
                </a:gridCol>
              </a:tblGrid>
              <a:tr h="388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인자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8402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패킷을 캡처하는 횟수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이면 중지할 때까지 캡처한다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669184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store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캡처한 패킷을 저장할 것인지 지정 모니터링만 원하면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으로 지정한다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996"/>
                  </a:ext>
                </a:extLst>
              </a:tr>
              <a:tr h="85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prn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캡처한 패킷을 처리하기 위한 함수 지정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지정한 함수의 인자는 캡처한 패킷으로 정해진다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123400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원하는 패킷만 볼 수 있는 필터를 지정한다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09357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timeout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</a:rPr>
                        <a:t>스니핑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 수행 시간을 지정한다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시간이 지나면 종료한다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09942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iface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네트워크 인터페이스를 지정한다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00203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7F20A20-F2D9-43DF-9325-5F140E1F7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17795"/>
              </p:ext>
            </p:extLst>
          </p:nvPr>
        </p:nvGraphicFramePr>
        <p:xfrm>
          <a:off x="6787068" y="2270292"/>
          <a:ext cx="4922331" cy="370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74">
                  <a:extLst>
                    <a:ext uri="{9D8B030D-6E8A-4147-A177-3AD203B41FA5}">
                      <a16:colId xmlns:a16="http://schemas.microsoft.com/office/drawing/2014/main" val="1445832102"/>
                    </a:ext>
                  </a:extLst>
                </a:gridCol>
                <a:gridCol w="3630757">
                  <a:extLst>
                    <a:ext uri="{9D8B030D-6E8A-4147-A177-3AD203B41FA5}">
                      <a16:colId xmlns:a16="http://schemas.microsoft.com/office/drawing/2014/main" val="3457421371"/>
                    </a:ext>
                  </a:extLst>
                </a:gridCol>
              </a:tblGrid>
              <a:tr h="421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8402"/>
                  </a:ext>
                </a:extLst>
              </a:tr>
              <a:tr h="843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packet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sniff()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가 캡처한 패킷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br>
                        <a:rPr lang="en-US" altLang="ko-KR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prn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인자로 지정된 함수의 인자로 전달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669184"/>
                  </a:ext>
                </a:extLst>
              </a:tr>
              <a:tr h="676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packet[0][0]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MAC address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996"/>
                  </a:ext>
                </a:extLst>
              </a:tr>
              <a:tr h="92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8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packet[0][1]</a:t>
                      </a:r>
                      <a:endParaRPr kumimoji="0" lang="ko-KR" altLang="en-US" sz="1867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IP Address, packet[IP]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로도 접근 가능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123400"/>
                  </a:ext>
                </a:extLst>
              </a:tr>
              <a:tr h="843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8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packet[0][2]</a:t>
                      </a:r>
                      <a:endParaRPr kumimoji="0" lang="ko-KR" altLang="en-US" sz="1867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TCP,UDP,ICMP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계층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각각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packet[TCP],packet[UDP],packet[ICMP]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로 접근가능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093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6EDD5E-77D9-4926-BC96-5CFDD3D9BFCA}"/>
              </a:ext>
            </a:extLst>
          </p:cNvPr>
          <p:cNvSpPr txBox="1"/>
          <p:nvPr/>
        </p:nvSpPr>
        <p:spPr>
          <a:xfrm>
            <a:off x="6558010" y="1246665"/>
            <a:ext cx="538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packet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1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 설계</a:t>
            </a:r>
            <a:b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A0E83-4361-4EFE-ADC3-C62AF55BFD33}"/>
              </a:ext>
            </a:extLst>
          </p:cNvPr>
          <p:cNvSpPr txBox="1"/>
          <p:nvPr/>
        </p:nvSpPr>
        <p:spPr>
          <a:xfrm>
            <a:off x="887860" y="1504454"/>
            <a:ext cx="56653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bg1"/>
                </a:solidFill>
              </a:rPr>
              <a:t>showPacket</a:t>
            </a:r>
            <a:r>
              <a:rPr lang="en-US" altLang="ko-KR" sz="2400" b="1" dirty="0">
                <a:solidFill>
                  <a:schemeClr val="bg1"/>
                </a:solidFill>
              </a:rPr>
              <a:t>()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전달받은 </a:t>
            </a:r>
            <a:r>
              <a:rPr lang="en-US" altLang="ko-KR" sz="2000" dirty="0">
                <a:solidFill>
                  <a:schemeClr val="bg1"/>
                </a:solidFill>
              </a:rPr>
              <a:t>packet </a:t>
            </a:r>
            <a:r>
              <a:rPr lang="ko-KR" altLang="en-US" sz="2000" dirty="0">
                <a:solidFill>
                  <a:schemeClr val="bg1"/>
                </a:solidFill>
              </a:rPr>
              <a:t>으로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출력해주는 함수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D84FB-F3DB-48C5-87B2-62C8757544C7}"/>
              </a:ext>
            </a:extLst>
          </p:cNvPr>
          <p:cNvSpPr txBox="1"/>
          <p:nvPr/>
        </p:nvSpPr>
        <p:spPr>
          <a:xfrm>
            <a:off x="5850409" y="1480059"/>
            <a:ext cx="431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sniffing():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  <a:r>
              <a:rPr lang="en-US" altLang="ko-KR" sz="2000" dirty="0">
                <a:solidFill>
                  <a:schemeClr val="bg1"/>
                </a:solidFill>
              </a:rPr>
              <a:t>sniff()</a:t>
            </a:r>
            <a:r>
              <a:rPr lang="ko-KR" altLang="en-US" sz="2000" dirty="0">
                <a:solidFill>
                  <a:schemeClr val="bg1"/>
                </a:solidFill>
              </a:rPr>
              <a:t>함수 사용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BA436F-0E2A-4655-B004-E70AED87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4" y="2311056"/>
            <a:ext cx="6458373" cy="42702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F9C14A-E7C2-47D5-8384-269F0FB0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97" r="4638" b="-1"/>
          <a:stretch/>
        </p:blipFill>
        <p:spPr>
          <a:xfrm>
            <a:off x="2536312" y="1300900"/>
            <a:ext cx="9146963" cy="4490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09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 설계</a:t>
            </a:r>
            <a:b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094CB-EB71-48F5-BFA4-1FCF9B01B81A}"/>
              </a:ext>
            </a:extLst>
          </p:cNvPr>
          <p:cNvSpPr txBox="1"/>
          <p:nvPr/>
        </p:nvSpPr>
        <p:spPr>
          <a:xfrm>
            <a:off x="7715839" y="2069757"/>
            <a:ext cx="447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sniff()</a:t>
            </a:r>
            <a:r>
              <a:rPr lang="ko-KR" altLang="en-US" sz="2400" b="1" dirty="0">
                <a:solidFill>
                  <a:schemeClr val="bg1"/>
                </a:solidFill>
              </a:rPr>
              <a:t>함수에 쓰일</a:t>
            </a:r>
            <a:r>
              <a:rPr lang="en-US" altLang="ko-KR" sz="2400" b="1" dirty="0">
                <a:solidFill>
                  <a:schemeClr val="bg1"/>
                </a:solidFill>
              </a:rPr>
              <a:t>, filter</a:t>
            </a:r>
            <a:r>
              <a:rPr lang="ko-KR" altLang="en-US" sz="2400" b="1" dirty="0">
                <a:solidFill>
                  <a:schemeClr val="bg1"/>
                </a:solidFill>
              </a:rPr>
              <a:t>와 </a:t>
            </a:r>
            <a:r>
              <a:rPr lang="en-US" altLang="ko-KR" sz="2400" b="1" dirty="0">
                <a:solidFill>
                  <a:schemeClr val="bg1"/>
                </a:solidFill>
              </a:rPr>
              <a:t>count, timer </a:t>
            </a:r>
            <a:r>
              <a:rPr lang="ko-KR" altLang="en-US" sz="2400" b="1" dirty="0">
                <a:solidFill>
                  <a:schemeClr val="bg1"/>
                </a:solidFill>
              </a:rPr>
              <a:t>를 세팅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69BFBE-288C-41DB-A801-084A892956EA}"/>
              </a:ext>
            </a:extLst>
          </p:cNvPr>
          <p:cNvGrpSpPr/>
          <p:nvPr/>
        </p:nvGrpSpPr>
        <p:grpSpPr>
          <a:xfrm>
            <a:off x="576775" y="1366071"/>
            <a:ext cx="6962627" cy="4236501"/>
            <a:chOff x="887860" y="2473147"/>
            <a:chExt cx="6962627" cy="42365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FB9A73-0F43-4023-979D-479F25113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860" y="2473147"/>
              <a:ext cx="6962627" cy="409880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38219F-CB3E-461D-958E-DDDC358CC5D8}"/>
                </a:ext>
              </a:extLst>
            </p:cNvPr>
            <p:cNvSpPr/>
            <p:nvPr/>
          </p:nvSpPr>
          <p:spPr>
            <a:xfrm>
              <a:off x="2698588" y="3176833"/>
              <a:ext cx="5109328" cy="10086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BA56000-F8FF-44DE-AF78-474046789409}"/>
                </a:ext>
              </a:extLst>
            </p:cNvPr>
            <p:cNvSpPr/>
            <p:nvPr/>
          </p:nvSpPr>
          <p:spPr>
            <a:xfrm>
              <a:off x="1814509" y="5835192"/>
              <a:ext cx="5109328" cy="8744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C159F75-26E5-4CB9-BFAC-2A60BBBF7E43}"/>
                </a:ext>
              </a:extLst>
            </p:cNvPr>
            <p:cNvSpPr/>
            <p:nvPr/>
          </p:nvSpPr>
          <p:spPr>
            <a:xfrm>
              <a:off x="2741159" y="4253342"/>
              <a:ext cx="3671201" cy="1581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3D9A5F-0D77-4243-BC81-A55F3DDC4726}"/>
              </a:ext>
            </a:extLst>
          </p:cNvPr>
          <p:cNvSpPr txBox="1"/>
          <p:nvPr/>
        </p:nvSpPr>
        <p:spPr>
          <a:xfrm>
            <a:off x="7715838" y="3182790"/>
            <a:ext cx="4476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count</a:t>
            </a:r>
            <a:r>
              <a:rPr lang="ko-KR" altLang="en-US" sz="2400" b="1" dirty="0">
                <a:solidFill>
                  <a:schemeClr val="bg1"/>
                </a:solidFill>
              </a:rPr>
              <a:t>가 </a:t>
            </a:r>
            <a:r>
              <a:rPr lang="en-US" altLang="ko-KR" sz="2400" b="1" dirty="0">
                <a:solidFill>
                  <a:schemeClr val="bg1"/>
                </a:solidFill>
              </a:rPr>
              <a:t>integer</a:t>
            </a:r>
            <a:r>
              <a:rPr lang="ko-KR" altLang="en-US" sz="2400" b="1" dirty="0">
                <a:solidFill>
                  <a:schemeClr val="bg1"/>
                </a:solidFill>
              </a:rPr>
              <a:t>인지 아닌지 체크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ko-KR" altLang="en-US" sz="2400" b="1" dirty="0">
                <a:solidFill>
                  <a:schemeClr val="bg1"/>
                </a:solidFill>
              </a:rPr>
              <a:t>에러 발생시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에러 메시지 출력 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</a:rPr>
              <a:t>재진행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2BA8C-F316-465A-AFC0-EFC4CF5B5BEA}"/>
              </a:ext>
            </a:extLst>
          </p:cNvPr>
          <p:cNvSpPr txBox="1"/>
          <p:nvPr/>
        </p:nvSpPr>
        <p:spPr>
          <a:xfrm>
            <a:off x="7715837" y="4895987"/>
            <a:ext cx="447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예외 발생시 종료됨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1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패킷 캡처 프로그램 설계 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_HTTP, DNS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8FE2D-214D-4F82-9BEE-6245469D6CA0}"/>
              </a:ext>
            </a:extLst>
          </p:cNvPr>
          <p:cNvSpPr txBox="1"/>
          <p:nvPr/>
        </p:nvSpPr>
        <p:spPr>
          <a:xfrm>
            <a:off x="631247" y="1256525"/>
            <a:ext cx="19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HTTP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3B220-0425-4186-B94C-19BDC3A082C3}"/>
              </a:ext>
            </a:extLst>
          </p:cNvPr>
          <p:cNvSpPr txBox="1"/>
          <p:nvPr/>
        </p:nvSpPr>
        <p:spPr>
          <a:xfrm>
            <a:off x="6315804" y="1256525"/>
            <a:ext cx="135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DNS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FD2898-D5A3-4BE5-8DD7-005B4F7C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" t="693" r="1548"/>
          <a:stretch/>
        </p:blipFill>
        <p:spPr>
          <a:xfrm>
            <a:off x="1325460" y="1862356"/>
            <a:ext cx="3422708" cy="42908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29D21A-8C8E-4D1E-92D2-9345014A3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" t="1369"/>
          <a:stretch/>
        </p:blipFill>
        <p:spPr>
          <a:xfrm>
            <a:off x="6495135" y="1862356"/>
            <a:ext cx="3470200" cy="42908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4440339-3D91-411D-AA59-2D72A49CD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 t="30172" r="37464" b="128"/>
          <a:stretch/>
        </p:blipFill>
        <p:spPr>
          <a:xfrm>
            <a:off x="2292153" y="1518135"/>
            <a:ext cx="3548543" cy="4918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49874-ECB1-466D-8B9F-9A51765E3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13" r="40334" b="128"/>
          <a:stretch/>
        </p:blipFill>
        <p:spPr>
          <a:xfrm>
            <a:off x="7804012" y="1548470"/>
            <a:ext cx="2608765" cy="4918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412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패킷 캡처 프로그램 설계 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_ICMP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B09D2E-30F1-4733-B90C-CF3C6A39F5F2}"/>
              </a:ext>
            </a:extLst>
          </p:cNvPr>
          <p:cNvSpPr/>
          <p:nvPr/>
        </p:nvSpPr>
        <p:spPr>
          <a:xfrm>
            <a:off x="1370548" y="1633826"/>
            <a:ext cx="4485503" cy="2181588"/>
          </a:xfrm>
          <a:prstGeom prst="rect">
            <a:avLst/>
          </a:prstGeom>
          <a:noFill/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0D652-CACA-48F1-952C-494B14CB98E7}"/>
              </a:ext>
            </a:extLst>
          </p:cNvPr>
          <p:cNvSpPr txBox="1"/>
          <p:nvPr/>
        </p:nvSpPr>
        <p:spPr>
          <a:xfrm>
            <a:off x="1370548" y="1775693"/>
            <a:ext cx="5380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노트북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en-US" altLang="ko-KR" sz="2000" b="1" dirty="0" err="1">
                <a:solidFill>
                  <a:schemeClr val="bg1"/>
                </a:solidFill>
              </a:rPr>
              <a:t>Vmware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 err="1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 </a:t>
            </a:r>
            <a:r>
              <a:rPr lang="en-US" altLang="ko-KR" sz="2000" b="1" dirty="0">
                <a:solidFill>
                  <a:schemeClr val="bg1"/>
                </a:solidFill>
              </a:rPr>
              <a:t>192.168.0.11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en-US" altLang="ko-KR" sz="2000" b="1" dirty="0">
                <a:solidFill>
                  <a:schemeClr val="bg1"/>
                </a:solidFill>
              </a:rPr>
              <a:t>ping</a:t>
            </a:r>
            <a:r>
              <a:rPr lang="ko-KR" altLang="en-US" sz="2000" b="1" dirty="0">
                <a:solidFill>
                  <a:schemeClr val="bg1"/>
                </a:solidFill>
              </a:rPr>
              <a:t> 명령어 실행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22DA060B-EC90-492F-9CE6-66C355C5FF42}"/>
              </a:ext>
            </a:extLst>
          </p:cNvPr>
          <p:cNvSpPr/>
          <p:nvPr/>
        </p:nvSpPr>
        <p:spPr>
          <a:xfrm>
            <a:off x="6447275" y="1762406"/>
            <a:ext cx="944669" cy="384173"/>
          </a:xfrm>
          <a:prstGeom prst="leftArrow">
            <a:avLst>
              <a:gd name="adj1" fmla="val 39625"/>
              <a:gd name="adj2" fmla="val 50000"/>
            </a:avLst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099797-BEA6-4162-9DF5-2D26F110C278}"/>
              </a:ext>
            </a:extLst>
          </p:cNvPr>
          <p:cNvSpPr txBox="1"/>
          <p:nvPr/>
        </p:nvSpPr>
        <p:spPr>
          <a:xfrm>
            <a:off x="1370548" y="4409705"/>
            <a:ext cx="53804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데스크탑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</a:rPr>
              <a:t>Vmware_linux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리눅스에서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패킷 캡처 프로그램 실행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71AA9A9C-3135-4EF4-AF2F-F48ADF7EE352}"/>
              </a:ext>
            </a:extLst>
          </p:cNvPr>
          <p:cNvSpPr/>
          <p:nvPr/>
        </p:nvSpPr>
        <p:spPr>
          <a:xfrm flipH="1">
            <a:off x="6447275" y="4217619"/>
            <a:ext cx="944669" cy="384173"/>
          </a:xfrm>
          <a:prstGeom prst="leftArrow">
            <a:avLst>
              <a:gd name="adj1" fmla="val 39625"/>
              <a:gd name="adj2" fmla="val 50000"/>
            </a:avLst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D67174-F873-4179-8750-847889A1CAB3}"/>
              </a:ext>
            </a:extLst>
          </p:cNvPr>
          <p:cNvSpPr/>
          <p:nvPr/>
        </p:nvSpPr>
        <p:spPr>
          <a:xfrm>
            <a:off x="1364906" y="4217336"/>
            <a:ext cx="4485503" cy="2181588"/>
          </a:xfrm>
          <a:prstGeom prst="rect">
            <a:avLst/>
          </a:prstGeom>
          <a:noFill/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컴퓨터">
            <a:extLst>
              <a:ext uri="{FF2B5EF4-FFF2-40B4-BE49-F238E27FC236}">
                <a16:creationId xmlns:a16="http://schemas.microsoft.com/office/drawing/2014/main" id="{9464979A-ABF4-4C5F-9327-4B4E0663A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03" y="4051924"/>
            <a:ext cx="714642" cy="714642"/>
          </a:xfrm>
          <a:prstGeom prst="rect">
            <a:avLst/>
          </a:prstGeom>
        </p:spPr>
      </p:pic>
      <p:pic>
        <p:nvPicPr>
          <p:cNvPr id="26" name="그래픽 25" descr="랩톱">
            <a:extLst>
              <a:ext uri="{FF2B5EF4-FFF2-40B4-BE49-F238E27FC236}">
                <a16:creationId xmlns:a16="http://schemas.microsoft.com/office/drawing/2014/main" id="{81D0CD50-7A82-4A74-AAD3-CB759BFFB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603" y="1431759"/>
            <a:ext cx="714642" cy="714642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D4AE36A4-6D77-4604-B399-6896283EC62E}"/>
              </a:ext>
            </a:extLst>
          </p:cNvPr>
          <p:cNvSpPr txBox="1">
            <a:spLocks/>
          </p:cNvSpPr>
          <p:nvPr/>
        </p:nvSpPr>
        <p:spPr>
          <a:xfrm>
            <a:off x="188075" y="4113895"/>
            <a:ext cx="1289697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altLang="ko-KR" sz="24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VMware</a:t>
            </a:r>
            <a:endParaRPr lang="ko-KR" altLang="en-US" sz="24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DA2BD-E207-44D1-8B96-5455F6519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349" y="4129078"/>
            <a:ext cx="3499207" cy="23233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7A52E6-93EA-40FB-8E96-54D64B8A8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99" y="1431759"/>
            <a:ext cx="3360326" cy="25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9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패킷 캡처 프로그램 설계 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_ICMP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C63E0-91B9-44CA-AC6D-C0A373B4F49A}"/>
              </a:ext>
            </a:extLst>
          </p:cNvPr>
          <p:cNvSpPr txBox="1"/>
          <p:nvPr/>
        </p:nvSpPr>
        <p:spPr>
          <a:xfrm>
            <a:off x="6763039" y="1276235"/>
            <a:ext cx="19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ICMP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19822-0E64-4B2D-8BC8-BA94F9C4EB48}"/>
              </a:ext>
            </a:extLst>
          </p:cNvPr>
          <p:cNvSpPr txBox="1"/>
          <p:nvPr/>
        </p:nvSpPr>
        <p:spPr>
          <a:xfrm>
            <a:off x="683323" y="1276235"/>
            <a:ext cx="347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Ping </a:t>
            </a:r>
            <a:r>
              <a:rPr lang="ko-KR" altLang="en-US" sz="2800" b="1" dirty="0">
                <a:solidFill>
                  <a:schemeClr val="bg1"/>
                </a:solidFill>
              </a:rPr>
              <a:t>명령어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422CA4-CD3C-4520-BB3E-F51B6A774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8" y="2021548"/>
            <a:ext cx="4901264" cy="3682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B3EA3E-A2C1-4A93-88B5-CD667D36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18" y="1937855"/>
            <a:ext cx="3634517" cy="39867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BA4C2C-1358-40B7-9676-EC3AFB1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32" y="283943"/>
            <a:ext cx="5734361" cy="6290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08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94000C38-D379-4886-8B72-9EF8F37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1" y="2039942"/>
            <a:ext cx="7624336" cy="402357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 설계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  <a:b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B8B7-EB92-4225-9333-0C122328383D}"/>
              </a:ext>
            </a:extLst>
          </p:cNvPr>
          <p:cNvSpPr txBox="1"/>
          <p:nvPr/>
        </p:nvSpPr>
        <p:spPr>
          <a:xfrm>
            <a:off x="926521" y="1236723"/>
            <a:ext cx="790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chemeClr val="bg1"/>
                </a:solidFill>
              </a:rPr>
              <a:t>time.time</a:t>
            </a:r>
            <a:r>
              <a:rPr lang="en-US" altLang="ko-KR" sz="2800" b="1" dirty="0">
                <a:solidFill>
                  <a:schemeClr val="bg1"/>
                </a:solidFill>
              </a:rPr>
              <a:t>()</a:t>
            </a:r>
            <a:r>
              <a:rPr lang="ko-KR" altLang="en-US" sz="2800" b="1" dirty="0">
                <a:solidFill>
                  <a:schemeClr val="bg1"/>
                </a:solidFill>
              </a:rPr>
              <a:t>함수를 사용하여 </a:t>
            </a:r>
            <a:r>
              <a:rPr lang="en-US" altLang="ko-KR" sz="2800" b="1" dirty="0">
                <a:solidFill>
                  <a:schemeClr val="bg1"/>
                </a:solidFill>
              </a:rPr>
              <a:t>timeout</a:t>
            </a:r>
            <a:r>
              <a:rPr lang="ko-KR" altLang="en-US" sz="2800" b="1" dirty="0">
                <a:solidFill>
                  <a:schemeClr val="bg1"/>
                </a:solidFill>
              </a:rPr>
              <a:t> 구현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44CD7A-D6B9-427C-90B6-D97F6E44ACB5}"/>
              </a:ext>
            </a:extLst>
          </p:cNvPr>
          <p:cNvSpPr/>
          <p:nvPr/>
        </p:nvSpPr>
        <p:spPr>
          <a:xfrm>
            <a:off x="1306288" y="2508405"/>
            <a:ext cx="2504835" cy="697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3DFF2E-F4D2-465D-A759-0E8335114AA9}"/>
              </a:ext>
            </a:extLst>
          </p:cNvPr>
          <p:cNvSpPr/>
          <p:nvPr/>
        </p:nvSpPr>
        <p:spPr>
          <a:xfrm>
            <a:off x="1284740" y="5358590"/>
            <a:ext cx="2526383" cy="697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8D76471-AE54-4515-91B2-C1D97DBC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62" y="1968886"/>
            <a:ext cx="3760331" cy="43994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0AB1EB2-2DA9-4077-BA37-E87010798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58" b="92637"/>
          <a:stretch/>
        </p:blipFill>
        <p:spPr>
          <a:xfrm>
            <a:off x="7118710" y="1937601"/>
            <a:ext cx="3421930" cy="570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92D1BD-39D7-47F6-897C-5324C2D4A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289" r="53506"/>
          <a:stretch/>
        </p:blipFill>
        <p:spPr>
          <a:xfrm>
            <a:off x="7302619" y="5544075"/>
            <a:ext cx="3760332" cy="824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04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C2B2C99-A622-43E9-8F5B-ABD735DB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7" y="2276540"/>
            <a:ext cx="9372974" cy="39104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 설계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F0C2F-16E3-4BFB-951D-EF63DD227A48}"/>
              </a:ext>
            </a:extLst>
          </p:cNvPr>
          <p:cNvSpPr txBox="1"/>
          <p:nvPr/>
        </p:nvSpPr>
        <p:spPr>
          <a:xfrm>
            <a:off x="733523" y="1197107"/>
            <a:ext cx="9060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num</a:t>
            </a:r>
            <a:r>
              <a:rPr lang="ko-KR" altLang="en-US" sz="2000" b="1" dirty="0">
                <a:solidFill>
                  <a:schemeClr val="bg1"/>
                </a:solidFill>
              </a:rPr>
              <a:t> 변수로 </a:t>
            </a:r>
            <a:r>
              <a:rPr lang="en-US" altLang="ko-KR" sz="2000" b="1" dirty="0">
                <a:solidFill>
                  <a:schemeClr val="bg1"/>
                </a:solidFill>
              </a:rPr>
              <a:t>packet</a:t>
            </a:r>
            <a:r>
              <a:rPr lang="ko-KR" altLang="en-US" sz="2000" b="1" dirty="0">
                <a:solidFill>
                  <a:schemeClr val="bg1"/>
                </a:solidFill>
              </a:rPr>
              <a:t>들 순서 출력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global(</a:t>
            </a:r>
            <a:r>
              <a:rPr lang="ko-KR" altLang="en-US" sz="2000" b="1" dirty="0">
                <a:solidFill>
                  <a:schemeClr val="bg1"/>
                </a:solidFill>
              </a:rPr>
              <a:t>전역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 변수인 </a:t>
            </a:r>
            <a:r>
              <a:rPr lang="en-US" altLang="ko-KR" sz="2000" b="1" dirty="0">
                <a:solidFill>
                  <a:schemeClr val="bg1"/>
                </a:solidFill>
              </a:rPr>
              <a:t>num</a:t>
            </a:r>
            <a:r>
              <a:rPr lang="ko-KR" altLang="en-US" sz="2000" b="1" dirty="0">
                <a:solidFill>
                  <a:schemeClr val="bg1"/>
                </a:solidFill>
              </a:rPr>
              <a:t>을 </a:t>
            </a:r>
            <a:r>
              <a:rPr lang="en-US" altLang="ko-KR" sz="2000" b="1" dirty="0" err="1">
                <a:solidFill>
                  <a:schemeClr val="bg1"/>
                </a:solidFill>
              </a:rPr>
              <a:t>showPacket</a:t>
            </a:r>
            <a:r>
              <a:rPr lang="en-US" altLang="ko-KR" sz="2000" b="1" dirty="0">
                <a:solidFill>
                  <a:schemeClr val="bg1"/>
                </a:solidFill>
              </a:rPr>
              <a:t>()</a:t>
            </a:r>
            <a:r>
              <a:rPr lang="ko-KR" altLang="en-US" sz="2000" b="1" dirty="0">
                <a:solidFill>
                  <a:schemeClr val="bg1"/>
                </a:solidFill>
              </a:rPr>
              <a:t>함수에서</a:t>
            </a:r>
            <a:r>
              <a:rPr lang="en-US" altLang="ko-KR" sz="2000" b="1" dirty="0">
                <a:solidFill>
                  <a:schemeClr val="bg1"/>
                </a:solidFill>
              </a:rPr>
              <a:t> count </a:t>
            </a:r>
            <a:r>
              <a:rPr lang="ko-KR" altLang="en-US" sz="2000" b="1" dirty="0">
                <a:solidFill>
                  <a:schemeClr val="bg1"/>
                </a:solidFill>
              </a:rPr>
              <a:t>해주고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변수 </a:t>
            </a:r>
            <a:r>
              <a:rPr lang="en-US" altLang="ko-KR" sz="2000" b="1" dirty="0">
                <a:solidFill>
                  <a:schemeClr val="bg1"/>
                </a:solidFill>
              </a:rPr>
              <a:t>setting</a:t>
            </a:r>
            <a:r>
              <a:rPr lang="ko-KR" altLang="en-US" sz="2000" b="1" dirty="0" err="1">
                <a:solidFill>
                  <a:schemeClr val="bg1"/>
                </a:solidFill>
              </a:rPr>
              <a:t>할때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초기화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2C46E-CC57-48CD-BF32-DEA9EF7C5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52" y="2276541"/>
            <a:ext cx="4971051" cy="39104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3CB083-89EE-4DD8-8BAD-5FA54C2838D2}"/>
              </a:ext>
            </a:extLst>
          </p:cNvPr>
          <p:cNvSpPr/>
          <p:nvPr/>
        </p:nvSpPr>
        <p:spPr>
          <a:xfrm>
            <a:off x="6589336" y="3355942"/>
            <a:ext cx="480767" cy="282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A68AEB-270F-4751-827A-E5F4DAA7D7DD}"/>
              </a:ext>
            </a:extLst>
          </p:cNvPr>
          <p:cNvSpPr/>
          <p:nvPr/>
        </p:nvSpPr>
        <p:spPr>
          <a:xfrm>
            <a:off x="1527142" y="2714920"/>
            <a:ext cx="1206631" cy="282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8BFA5-B9F6-4F86-B34C-7739BBF9FD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99245" y="2874871"/>
            <a:ext cx="9100441" cy="2856458"/>
          </a:xfrm>
        </p:spPr>
        <p:txBody>
          <a:bodyPr/>
          <a:lstStyle/>
          <a:p>
            <a:pPr marL="444498" indent="-342900">
              <a:lnSpc>
                <a:spcPct val="150000"/>
              </a:lnSpc>
            </a:pPr>
            <a:r>
              <a:rPr lang="ko-KR" altLang="en-US" b="1" dirty="0"/>
              <a:t>패킷 캡처 및 저장 기능구현</a:t>
            </a:r>
            <a:endParaRPr lang="en-US" altLang="ko-KR" b="1" dirty="0"/>
          </a:p>
          <a:p>
            <a:pPr marL="901698" lvl="1" indent="-342900">
              <a:lnSpc>
                <a:spcPct val="150000"/>
              </a:lnSpc>
            </a:pPr>
            <a:r>
              <a:rPr lang="ko-KR" altLang="en-US" sz="2000" b="1" dirty="0"/>
              <a:t>패킷 요약 내용 표시되고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 내용을 </a:t>
            </a:r>
            <a:r>
              <a:rPr lang="en-US" altLang="ko-KR" sz="2000" b="1" dirty="0"/>
              <a:t>txt</a:t>
            </a:r>
            <a:r>
              <a:rPr lang="ko-KR" altLang="en-US" sz="2000" b="1" dirty="0"/>
              <a:t>파일로 저장</a:t>
            </a:r>
            <a:endParaRPr lang="en-US" altLang="ko-KR" sz="2000" b="1" dirty="0"/>
          </a:p>
          <a:p>
            <a:pPr marL="444498" indent="-342900">
              <a:lnSpc>
                <a:spcPct val="150000"/>
              </a:lnSpc>
            </a:pPr>
            <a:r>
              <a:rPr lang="ko-KR" altLang="en-US" b="1" dirty="0"/>
              <a:t>수집 패킷 분석 기능 구현</a:t>
            </a:r>
            <a:endParaRPr lang="en-US" altLang="ko-KR" b="1" dirty="0"/>
          </a:p>
          <a:p>
            <a:pPr marL="901698" lvl="1" indent="-342900">
              <a:lnSpc>
                <a:spcPct val="150000"/>
              </a:lnSpc>
            </a:pPr>
            <a:r>
              <a:rPr lang="ko-KR" altLang="en-US" sz="2000" b="1" dirty="0"/>
              <a:t>필터 정보 입력 기능과 입력에 따른 시행기능</a:t>
            </a:r>
            <a:endParaRPr lang="en-US" altLang="ko-KR" sz="2000" b="1" dirty="0"/>
          </a:p>
          <a:p>
            <a:pPr marL="901698" lvl="1" indent="-342900">
              <a:lnSpc>
                <a:spcPct val="150000"/>
              </a:lnSpc>
            </a:pPr>
            <a:r>
              <a:rPr lang="ko-KR" altLang="en-US" sz="2000" b="1" dirty="0"/>
              <a:t>수집 순서 표시 기능</a:t>
            </a:r>
            <a:endParaRPr lang="en-US" altLang="ko-KR" sz="2000" b="1" dirty="0"/>
          </a:p>
          <a:p>
            <a:pPr marL="901698" lvl="1" indent="-342900"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3FA16A5-6EE7-419E-AD5A-FA827DCD3FBF}"/>
              </a:ext>
            </a:extLst>
          </p:cNvPr>
          <p:cNvSpPr txBox="1">
            <a:spLocks/>
          </p:cNvSpPr>
          <p:nvPr/>
        </p:nvSpPr>
        <p:spPr>
          <a:xfrm>
            <a:off x="561037" y="512528"/>
            <a:ext cx="109728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6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altLang="ko-KR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ko-KR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목표</a:t>
            </a:r>
          </a:p>
        </p:txBody>
      </p:sp>
    </p:spTree>
    <p:extLst>
      <p:ext uri="{BB962C8B-B14F-4D97-AF65-F5344CB8AC3E}">
        <p14:creationId xmlns:p14="http://schemas.microsoft.com/office/powerpoint/2010/main" val="108969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 설계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  <a:b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EA52-12BA-4A12-99F9-0F0AB37CFE96}"/>
              </a:ext>
            </a:extLst>
          </p:cNvPr>
          <p:cNvSpPr txBox="1"/>
          <p:nvPr/>
        </p:nvSpPr>
        <p:spPr>
          <a:xfrm>
            <a:off x="733523" y="1173153"/>
            <a:ext cx="768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캡처가 끝난 후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재 진행할 것인지 물어봄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816434-E803-4769-9DE6-DCE261825E53}"/>
              </a:ext>
            </a:extLst>
          </p:cNvPr>
          <p:cNvGrpSpPr/>
          <p:nvPr/>
        </p:nvGrpSpPr>
        <p:grpSpPr>
          <a:xfrm>
            <a:off x="5353741" y="2980576"/>
            <a:ext cx="1259798" cy="2430620"/>
            <a:chOff x="5213132" y="2371725"/>
            <a:chExt cx="1259798" cy="2430620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92496151-ABD5-42A4-8258-BF99A0F97D99}"/>
                </a:ext>
              </a:extLst>
            </p:cNvPr>
            <p:cNvSpPr/>
            <p:nvPr/>
          </p:nvSpPr>
          <p:spPr>
            <a:xfrm rot="19482095">
              <a:off x="5213132" y="2911887"/>
              <a:ext cx="1242286" cy="238850"/>
            </a:xfrm>
            <a:prstGeom prst="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5FF95E5A-E62C-42D9-A0D1-E1F3FCAB2B59}"/>
                </a:ext>
              </a:extLst>
            </p:cNvPr>
            <p:cNvSpPr/>
            <p:nvPr/>
          </p:nvSpPr>
          <p:spPr>
            <a:xfrm rot="2339600">
              <a:off x="5255566" y="4209063"/>
              <a:ext cx="1217364" cy="236641"/>
            </a:xfrm>
            <a:prstGeom prst="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A35325-4409-4CA2-A98F-7CB1C0324073}"/>
                </a:ext>
              </a:extLst>
            </p:cNvPr>
            <p:cNvSpPr txBox="1"/>
            <p:nvPr/>
          </p:nvSpPr>
          <p:spPr>
            <a:xfrm>
              <a:off x="5429250" y="2371725"/>
              <a:ext cx="346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solidFill>
                    <a:schemeClr val="accent4">
                      <a:lumMod val="10000"/>
                    </a:schemeClr>
                  </a:solidFill>
                </a:rPr>
                <a:t>Y</a:t>
              </a:r>
              <a:endParaRPr lang="ko-KR" altLang="en-US" sz="28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DAD561-AFAC-4420-B594-148B7FAA6BDB}"/>
                </a:ext>
              </a:extLst>
            </p:cNvPr>
            <p:cNvSpPr txBox="1"/>
            <p:nvPr/>
          </p:nvSpPr>
          <p:spPr>
            <a:xfrm>
              <a:off x="5421007" y="4279125"/>
              <a:ext cx="638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solidFill>
                    <a:schemeClr val="accent4">
                      <a:lumMod val="10000"/>
                    </a:schemeClr>
                  </a:solidFill>
                </a:rPr>
                <a:t>N</a:t>
              </a:r>
              <a:endParaRPr lang="ko-KR" altLang="en-US" sz="20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FD81B1-05FD-447D-8EE1-F6B1DF715BBF}"/>
              </a:ext>
            </a:extLst>
          </p:cNvPr>
          <p:cNvGrpSpPr/>
          <p:nvPr/>
        </p:nvGrpSpPr>
        <p:grpSpPr>
          <a:xfrm>
            <a:off x="445167" y="2939324"/>
            <a:ext cx="4482399" cy="2314454"/>
            <a:chOff x="575035" y="2487891"/>
            <a:chExt cx="4482399" cy="23144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AE59C4D-1DE5-43BF-9099-0A93132F4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524" y="2487891"/>
              <a:ext cx="4323910" cy="214067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67C577-F75E-4B0E-A521-1D471A675861}"/>
                </a:ext>
              </a:extLst>
            </p:cNvPr>
            <p:cNvSpPr/>
            <p:nvPr/>
          </p:nvSpPr>
          <p:spPr>
            <a:xfrm>
              <a:off x="575035" y="4355184"/>
              <a:ext cx="1932495" cy="4471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BD2DA8-317B-457C-97CB-96EB8959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134" y="1762360"/>
            <a:ext cx="3528423" cy="24364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DC54EF-81C7-4B2B-A09C-85354C38E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134" y="4436040"/>
            <a:ext cx="3623493" cy="212037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74FF6C-F7CE-4530-A5D3-8276E4B50E33}"/>
              </a:ext>
            </a:extLst>
          </p:cNvPr>
          <p:cNvSpPr/>
          <p:nvPr/>
        </p:nvSpPr>
        <p:spPr>
          <a:xfrm>
            <a:off x="6687283" y="5807430"/>
            <a:ext cx="3927298" cy="838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6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패킷 캡처 프로그램 설계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  <a:b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EA52-12BA-4A12-99F9-0F0AB37CFE96}"/>
              </a:ext>
            </a:extLst>
          </p:cNvPr>
          <p:cNvSpPr txBox="1"/>
          <p:nvPr/>
        </p:nvSpPr>
        <p:spPr>
          <a:xfrm>
            <a:off x="926521" y="1255750"/>
            <a:ext cx="6664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패킷 캡처 내용을 </a:t>
            </a:r>
            <a:r>
              <a:rPr lang="en-US" altLang="ko-KR" sz="2800" b="1" dirty="0">
                <a:solidFill>
                  <a:schemeClr val="bg1"/>
                </a:solidFill>
              </a:rPr>
              <a:t>txt </a:t>
            </a:r>
            <a:r>
              <a:rPr lang="ko-KR" altLang="en-US" sz="2800" b="1" dirty="0">
                <a:solidFill>
                  <a:schemeClr val="bg1"/>
                </a:solidFill>
              </a:rPr>
              <a:t>파일로 저장함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DF83CB-6BCF-4FB1-AA1C-EABF92D4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2" y="1893961"/>
            <a:ext cx="8088198" cy="45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E00D8F-6C00-4DFD-93B5-ED5BD1D2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486" y="1374043"/>
            <a:ext cx="1516236" cy="690079"/>
          </a:xfrm>
        </p:spPr>
        <p:txBody>
          <a:bodyPr/>
          <a:lstStyle/>
          <a:p>
            <a:pPr marL="152396" indent="0">
              <a:buNone/>
            </a:pPr>
            <a:r>
              <a:rPr lang="ko-KR" altLang="en-US" b="1" dirty="0"/>
              <a:t>이아영</a:t>
            </a:r>
            <a:endParaRPr lang="en-US" altLang="ko-KR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B62E44-3D0D-440C-9680-3E0048B229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07849" y="1374043"/>
            <a:ext cx="1516236" cy="690079"/>
          </a:xfrm>
        </p:spPr>
        <p:txBody>
          <a:bodyPr/>
          <a:lstStyle/>
          <a:p>
            <a:pPr marL="152396" indent="0">
              <a:buNone/>
            </a:pPr>
            <a:r>
              <a:rPr lang="ko-KR" altLang="en-US" b="1" dirty="0"/>
              <a:t>정지용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3A610762-7002-432E-A114-E081E7D5664F}"/>
              </a:ext>
            </a:extLst>
          </p:cNvPr>
          <p:cNvSpPr txBox="1">
            <a:spLocks/>
          </p:cNvSpPr>
          <p:nvPr/>
        </p:nvSpPr>
        <p:spPr>
          <a:xfrm>
            <a:off x="6305610" y="2315004"/>
            <a:ext cx="4680621" cy="36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1219170" marR="0" lvl="1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828754" marR="0" lvl="2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2438339" marR="0" lvl="3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3047924" marR="0" lvl="4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3657509" marR="0" lvl="5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4267093" marR="0" lvl="6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4876678" marR="0" lvl="7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5486263" marR="0" lvl="8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프로젝트를 처음 접했을 때는 너무 막막했는데  이렇게 프로젝트를 끝내고 나니 뿌듯하고 끝까지 열심히 함께 프로그램을 구현해준 팀원에게 감사했다</a:t>
            </a:r>
            <a:r>
              <a:rPr lang="en-US" altLang="ko-KR" sz="1600" dirty="0"/>
              <a:t>. </a:t>
            </a:r>
            <a:r>
              <a:rPr lang="ko-KR" altLang="en-US" sz="1600" dirty="0"/>
              <a:t> 그리고 패킷 캡처는 해커나 보안전문가나 다루는 전문적인 기술이라고 생각했는데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패키지로도 크게 어렵지 않게 구현할 수 있다는 점이 흥미로웠고</a:t>
            </a:r>
            <a:r>
              <a:rPr lang="en-US" altLang="ko-KR" sz="1600" dirty="0"/>
              <a:t>, </a:t>
            </a:r>
            <a:r>
              <a:rPr lang="ko-KR" altLang="en-US" sz="1600" dirty="0"/>
              <a:t>짧은 시간동안 정말 많은 패킷의 흐름이 존재한다는 점이 기억에 남았다</a:t>
            </a:r>
            <a:r>
              <a:rPr lang="en-US" altLang="ko-KR" sz="1600" dirty="0"/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5B113A-E76A-4B49-A195-95B68F4A2D47}"/>
              </a:ext>
            </a:extLst>
          </p:cNvPr>
          <p:cNvSpPr/>
          <p:nvPr/>
        </p:nvSpPr>
        <p:spPr>
          <a:xfrm>
            <a:off x="610247" y="2166854"/>
            <a:ext cx="5100512" cy="42680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F8FEC4-ECD4-473F-8AF9-898810666BA4}"/>
              </a:ext>
            </a:extLst>
          </p:cNvPr>
          <p:cNvSpPr/>
          <p:nvPr/>
        </p:nvSpPr>
        <p:spPr>
          <a:xfrm>
            <a:off x="6306664" y="2166854"/>
            <a:ext cx="5136926" cy="42680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13772AC9-7776-4144-A6BF-5216BC66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5610" y="1317961"/>
            <a:ext cx="802239" cy="802239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A2DF7291-8EA8-4BF7-B724-AC458301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47" y="1317962"/>
            <a:ext cx="802239" cy="802239"/>
          </a:xfrm>
          <a:prstGeom prst="rect">
            <a:avLst/>
          </a:prstGeom>
        </p:spPr>
      </p:pic>
      <p:pic>
        <p:nvPicPr>
          <p:cNvPr id="14" name="그래픽 13" descr="종이 클립">
            <a:extLst>
              <a:ext uri="{FF2B5EF4-FFF2-40B4-BE49-F238E27FC236}">
                <a16:creationId xmlns:a16="http://schemas.microsoft.com/office/drawing/2014/main" id="{A1B8FF44-A902-45D3-974C-C416F261C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85958">
            <a:off x="252557" y="1913271"/>
            <a:ext cx="619322" cy="619324"/>
          </a:xfrm>
          <a:prstGeom prst="rect">
            <a:avLst/>
          </a:prstGeom>
        </p:spPr>
      </p:pic>
      <p:pic>
        <p:nvPicPr>
          <p:cNvPr id="15" name="그래픽 14" descr="종이 클립">
            <a:extLst>
              <a:ext uri="{FF2B5EF4-FFF2-40B4-BE49-F238E27FC236}">
                <a16:creationId xmlns:a16="http://schemas.microsoft.com/office/drawing/2014/main" id="{57516F6D-B60A-43AF-A676-15259CC05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85958">
            <a:off x="5933994" y="1913269"/>
            <a:ext cx="619322" cy="619324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DA5032E0-FD66-46F5-8F71-64C5F2A0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교훈</a:t>
            </a:r>
            <a:b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08BE1A64-6E6A-4DE8-A2F2-C0956D250E18}"/>
              </a:ext>
            </a:extLst>
          </p:cNvPr>
          <p:cNvSpPr txBox="1">
            <a:spLocks/>
          </p:cNvSpPr>
          <p:nvPr/>
        </p:nvSpPr>
        <p:spPr>
          <a:xfrm>
            <a:off x="610247" y="2315004"/>
            <a:ext cx="4680621" cy="36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1219170" marR="0" lvl="1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828754" marR="0" lvl="2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2438339" marR="0" lvl="3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3047924" marR="0" lvl="4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3657509" marR="0" lvl="5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4267093" marR="0" lvl="6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4876678" marR="0" lvl="7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5486263" marR="0" lvl="8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이론상으로만 어렴풋이 이해되었던 개념들이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통해 구현을 하면서 이번에 프로젝트를 통해 진행했던 부분들은 확실이 </a:t>
            </a:r>
            <a:r>
              <a:rPr lang="ko-KR" altLang="en-US" sz="1600" dirty="0" err="1"/>
              <a:t>내것이</a:t>
            </a:r>
            <a:r>
              <a:rPr lang="ko-KR" altLang="en-US" sz="1600" dirty="0"/>
              <a:t> 된 느낌이었다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힘들었지만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프로젝트를 통해 스스로 공부가 많이 되었다고 느꼈다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61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참고사이트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C4BDD8-D931-41C1-9785-16E12EC2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037" y="1653071"/>
            <a:ext cx="10699630" cy="4967600"/>
          </a:xfrm>
        </p:spPr>
        <p:txBody>
          <a:bodyPr/>
          <a:lstStyle/>
          <a:p>
            <a:r>
              <a:rPr lang="ko-KR" altLang="en-US" dirty="0" err="1"/>
              <a:t>패킷스니퍼</a:t>
            </a:r>
            <a:r>
              <a:rPr lang="ko-KR" altLang="en-US"/>
              <a:t> 구현</a:t>
            </a:r>
            <a:endParaRPr lang="en-US" altLang="ko-KR" dirty="0"/>
          </a:p>
          <a:p>
            <a:pPr marL="152396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https://webstone.tistory.com/103?category=340217</a:t>
            </a:r>
            <a:endParaRPr lang="en-US" altLang="ko-KR" dirty="0"/>
          </a:p>
          <a:p>
            <a:r>
              <a:rPr lang="ko-KR" altLang="en-US" dirty="0"/>
              <a:t>와이어 </a:t>
            </a:r>
            <a:r>
              <a:rPr lang="ko-KR" altLang="en-US" dirty="0" err="1"/>
              <a:t>샤크</a:t>
            </a:r>
            <a:endParaRPr lang="en-US" altLang="ko-KR" dirty="0"/>
          </a:p>
          <a:p>
            <a:pPr marL="152396" indent="0">
              <a:buNone/>
            </a:pPr>
            <a:r>
              <a:rPr lang="en-US" altLang="ko-KR" dirty="0">
                <a:hlinkClick r:id="rId3"/>
              </a:rPr>
              <a:t>https://ko.wikipedia.org/wiki/%EC%99%80%EC%9D%B4%EC%96%B4%EC%83%A4%ED%81%AC</a:t>
            </a:r>
            <a:endParaRPr lang="en-US" altLang="ko-KR" dirty="0"/>
          </a:p>
          <a:p>
            <a:pPr marL="152396" indent="0">
              <a:buNone/>
            </a:pPr>
            <a:r>
              <a:rPr lang="en-US" altLang="ko-KR" dirty="0">
                <a:hlinkClick r:id="rId4"/>
              </a:rPr>
              <a:t>https://asec.ahnlab.com/ko/156/</a:t>
            </a:r>
            <a:endParaRPr lang="en-US" altLang="ko-KR" dirty="0"/>
          </a:p>
          <a:p>
            <a:r>
              <a:rPr lang="en-US" altLang="ko-KR" dirty="0" err="1"/>
              <a:t>Scapy</a:t>
            </a:r>
            <a:endParaRPr lang="en-US" altLang="ko-KR" dirty="0"/>
          </a:p>
          <a:p>
            <a:pPr marL="152396" indent="0">
              <a:buNone/>
            </a:pPr>
            <a:r>
              <a:rPr lang="en-US" altLang="ko-KR" dirty="0">
                <a:hlinkClick r:id="rId5"/>
              </a:rPr>
              <a:t>http://apollo89.com/wordpress/?p=1936</a:t>
            </a:r>
            <a:endParaRPr lang="en-US" altLang="ko-KR" dirty="0"/>
          </a:p>
          <a:p>
            <a:pPr marL="152396" indent="0">
              <a:buNone/>
            </a:pPr>
            <a:r>
              <a:rPr lang="en-US" altLang="ko-KR" dirty="0">
                <a:hlinkClick r:id="rId6"/>
              </a:rPr>
              <a:t>http://mcchae.egloos.com/v/10977611</a:t>
            </a: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687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37" y="512528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 소개 및 역할 분담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E00D8F-6C00-4DFD-93B5-ED5BD1D2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384" y="1865341"/>
            <a:ext cx="1516236" cy="690079"/>
          </a:xfrm>
        </p:spPr>
        <p:txBody>
          <a:bodyPr/>
          <a:lstStyle/>
          <a:p>
            <a:pPr marL="152396" indent="0">
              <a:buNone/>
            </a:pPr>
            <a:r>
              <a:rPr lang="ko-KR" altLang="en-US" b="1" dirty="0"/>
              <a:t>이아영</a:t>
            </a:r>
            <a:endParaRPr lang="en-US" altLang="ko-KR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B62E44-3D0D-440C-9680-3E0048B229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10747" y="1865341"/>
            <a:ext cx="1516236" cy="690079"/>
          </a:xfrm>
        </p:spPr>
        <p:txBody>
          <a:bodyPr/>
          <a:lstStyle/>
          <a:p>
            <a:pPr marL="152396" indent="0">
              <a:buNone/>
            </a:pPr>
            <a:r>
              <a:rPr lang="ko-KR" altLang="en-US" b="1" dirty="0"/>
              <a:t>정지용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BE9B3F36-940E-4415-93A6-08703269752A}"/>
              </a:ext>
            </a:extLst>
          </p:cNvPr>
          <p:cNvSpPr txBox="1">
            <a:spLocks/>
          </p:cNvSpPr>
          <p:nvPr/>
        </p:nvSpPr>
        <p:spPr>
          <a:xfrm>
            <a:off x="561037" y="2887625"/>
            <a:ext cx="4096151" cy="346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1219170" marR="0" lvl="1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828754" marR="0" lvl="2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2438339" marR="0" lvl="3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3047924" marR="0" lvl="4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3657509" marR="0" lvl="5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4267093" marR="0" lvl="6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4876678" marR="0" lvl="7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5486263" marR="0" lvl="8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ko-KR" altLang="en-US" dirty="0"/>
              <a:t>패킷 캡처 프로그램 개발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ppt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ppt</a:t>
            </a:r>
            <a:r>
              <a:rPr lang="ko-KR" altLang="en-US" dirty="0"/>
              <a:t>작성 및 발표</a:t>
            </a:r>
            <a:endParaRPr lang="en-US" altLang="ko-KR" dirty="0"/>
          </a:p>
          <a:p>
            <a:r>
              <a:rPr lang="ko-KR" altLang="en-US" dirty="0"/>
              <a:t>패킷 캡처 프로그램 실행</a:t>
            </a:r>
            <a:endParaRPr lang="en-US" altLang="ko-KR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3A610762-7002-432E-A114-E081E7D5664F}"/>
              </a:ext>
            </a:extLst>
          </p:cNvPr>
          <p:cNvSpPr txBox="1">
            <a:spLocks/>
          </p:cNvSpPr>
          <p:nvPr/>
        </p:nvSpPr>
        <p:spPr>
          <a:xfrm>
            <a:off x="6308508" y="2887625"/>
            <a:ext cx="4680621" cy="300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1219170" marR="0" lvl="1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828754" marR="0" lvl="2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2438339" marR="0" lvl="3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3047924" marR="0" lvl="4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3657509" marR="0" lvl="5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4267093" marR="0" lvl="6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4876678" marR="0" lvl="7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5486263" marR="0" lvl="8" indent="-457189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ko-KR" altLang="en-US" dirty="0"/>
              <a:t>프로젝트 정보 수집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ppt </a:t>
            </a:r>
            <a:r>
              <a:rPr lang="ko-KR" altLang="en-US" dirty="0"/>
              <a:t>수정 및 발표</a:t>
            </a:r>
            <a:endParaRPr lang="en-US" altLang="ko-KR" dirty="0"/>
          </a:p>
          <a:p>
            <a:r>
              <a:rPr lang="ko-KR" altLang="en-US" dirty="0"/>
              <a:t>패킷 캡처 수행 결과 제공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5B113A-E76A-4B49-A195-95B68F4A2D47}"/>
              </a:ext>
            </a:extLst>
          </p:cNvPr>
          <p:cNvSpPr/>
          <p:nvPr/>
        </p:nvSpPr>
        <p:spPr>
          <a:xfrm>
            <a:off x="607142" y="2738921"/>
            <a:ext cx="4526028" cy="346593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F8FEC4-ECD4-473F-8AF9-898810666BA4}"/>
              </a:ext>
            </a:extLst>
          </p:cNvPr>
          <p:cNvSpPr/>
          <p:nvPr/>
        </p:nvSpPr>
        <p:spPr>
          <a:xfrm>
            <a:off x="6305610" y="2738921"/>
            <a:ext cx="4558340" cy="346593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13772AC9-7776-4144-A6BF-5216BC66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508" y="1809259"/>
            <a:ext cx="802239" cy="802239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A2DF7291-8EA8-4BF7-B724-AC458301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45" y="1809260"/>
            <a:ext cx="802239" cy="802239"/>
          </a:xfrm>
          <a:prstGeom prst="rect">
            <a:avLst/>
          </a:prstGeom>
        </p:spPr>
      </p:pic>
      <p:pic>
        <p:nvPicPr>
          <p:cNvPr id="14" name="그래픽 13" descr="종이 클립">
            <a:extLst>
              <a:ext uri="{FF2B5EF4-FFF2-40B4-BE49-F238E27FC236}">
                <a16:creationId xmlns:a16="http://schemas.microsoft.com/office/drawing/2014/main" id="{A1B8FF44-A902-45D3-974C-C416F261C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85958">
            <a:off x="281929" y="2482540"/>
            <a:ext cx="619322" cy="619324"/>
          </a:xfrm>
          <a:prstGeom prst="rect">
            <a:avLst/>
          </a:prstGeom>
        </p:spPr>
      </p:pic>
      <p:pic>
        <p:nvPicPr>
          <p:cNvPr id="15" name="그래픽 14" descr="종이 클립">
            <a:extLst>
              <a:ext uri="{FF2B5EF4-FFF2-40B4-BE49-F238E27FC236}">
                <a16:creationId xmlns:a16="http://schemas.microsoft.com/office/drawing/2014/main" id="{57516F6D-B60A-43AF-A676-15259CC05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85958">
            <a:off x="5950286" y="2511999"/>
            <a:ext cx="619322" cy="6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0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37" y="512528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구현 환경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08A8E376-1E01-49C9-A17B-90EA039F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898"/>
              </p:ext>
            </p:extLst>
          </p:nvPr>
        </p:nvGraphicFramePr>
        <p:xfrm>
          <a:off x="1329623" y="1796143"/>
          <a:ext cx="9532754" cy="387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852">
                  <a:extLst>
                    <a:ext uri="{9D8B030D-6E8A-4147-A177-3AD203B41FA5}">
                      <a16:colId xmlns:a16="http://schemas.microsoft.com/office/drawing/2014/main" val="1445832102"/>
                    </a:ext>
                  </a:extLst>
                </a:gridCol>
                <a:gridCol w="5328902">
                  <a:extLst>
                    <a:ext uri="{9D8B030D-6E8A-4147-A177-3AD203B41FA5}">
                      <a16:colId xmlns:a16="http://schemas.microsoft.com/office/drawing/2014/main" val="3457421371"/>
                    </a:ext>
                  </a:extLst>
                </a:gridCol>
              </a:tblGrid>
              <a:tr h="497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8402"/>
                  </a:ext>
                </a:extLst>
              </a:tr>
              <a:tr h="634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패킷 캡처 프로그램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669184"/>
                  </a:ext>
                </a:extLst>
              </a:tr>
              <a:tr h="67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프로그램 개발 언어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996"/>
                  </a:ext>
                </a:extLst>
              </a:tr>
              <a:tr h="793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8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가상 머신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Vmware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 Workstation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123400"/>
                  </a:ext>
                </a:extLst>
              </a:tr>
              <a:tr h="634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8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사용 모듈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Scapy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09357"/>
                  </a:ext>
                </a:extLst>
              </a:tr>
              <a:tr h="634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8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사용 서버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www.kpu.ac.kr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60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5E79D51-6D8D-4256-ACC0-5A14A01ED8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9937" y="1622030"/>
            <a:ext cx="5728140" cy="45775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동일 모뎀 사용 </a:t>
            </a:r>
            <a:r>
              <a:rPr lang="en-US" altLang="ko-KR" dirty="0"/>
              <a:t>(</a:t>
            </a:r>
            <a:r>
              <a:rPr lang="ko-KR" altLang="en-US" dirty="0"/>
              <a:t>유선 연결</a:t>
            </a:r>
            <a:r>
              <a:rPr lang="en-US" altLang="ko-KR" dirty="0"/>
              <a:t>)</a:t>
            </a:r>
          </a:p>
          <a:p>
            <a:pPr marL="76200" indent="0">
              <a:lnSpc>
                <a:spcPct val="150000"/>
              </a:lnSpc>
              <a:buNone/>
            </a:pPr>
            <a:endParaRPr lang="en-US" altLang="ko-KR" dirty="0"/>
          </a:p>
          <a:p>
            <a:pPr marL="7620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방화벽 설정 내</a:t>
            </a:r>
            <a:r>
              <a:rPr lang="en-US" altLang="ko-KR" dirty="0"/>
              <a:t> </a:t>
            </a:r>
            <a:r>
              <a:rPr lang="ko-KR" altLang="en-US" dirty="0" err="1"/>
              <a:t>인바인드</a:t>
            </a:r>
            <a:r>
              <a:rPr lang="ko-KR" altLang="en-US" dirty="0"/>
              <a:t> 규칙 중</a:t>
            </a:r>
            <a:br>
              <a:rPr lang="en-US" altLang="ko-KR" dirty="0"/>
            </a:br>
            <a:r>
              <a:rPr lang="ko-KR" altLang="en-US" b="1" dirty="0"/>
              <a:t>파일 및 프린터 공유</a:t>
            </a:r>
            <a:r>
              <a:rPr lang="en-US" altLang="ko-KR" b="1" dirty="0"/>
              <a:t>(</a:t>
            </a:r>
            <a:r>
              <a:rPr lang="ko-KR" altLang="en-US" b="1" dirty="0"/>
              <a:t>에코요청 </a:t>
            </a:r>
            <a:r>
              <a:rPr lang="en-US" altLang="ko-KR" b="1" dirty="0"/>
              <a:t>– ICMPv4-In) </a:t>
            </a:r>
            <a:r>
              <a:rPr lang="ko-KR" altLang="en-US" b="1" dirty="0"/>
              <a:t>설정 </a:t>
            </a: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ADC189-3939-467D-AC21-6513495A29A0}"/>
              </a:ext>
            </a:extLst>
          </p:cNvPr>
          <p:cNvGrpSpPr/>
          <p:nvPr/>
        </p:nvGrpSpPr>
        <p:grpSpPr>
          <a:xfrm>
            <a:off x="8496501" y="1209643"/>
            <a:ext cx="2346273" cy="1984437"/>
            <a:chOff x="1557093" y="2609049"/>
            <a:chExt cx="3002108" cy="253913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57D4EFC-8B04-4BB4-B159-7235155A88C9}"/>
                </a:ext>
              </a:extLst>
            </p:cNvPr>
            <p:cNvSpPr/>
            <p:nvPr/>
          </p:nvSpPr>
          <p:spPr>
            <a:xfrm>
              <a:off x="2080469" y="3327769"/>
              <a:ext cx="1870745" cy="1820411"/>
            </a:xfrm>
            <a:prstGeom prst="ellipse">
              <a:avLst/>
            </a:prstGeom>
            <a:noFill/>
            <a:ln w="196850">
              <a:gradFill>
                <a:gsLst>
                  <a:gs pos="100000">
                    <a:schemeClr val="bg1">
                      <a:alpha val="74000"/>
                      <a:lumMod val="93000"/>
                      <a:lumOff val="7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1"/>
              </a:gra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컴퓨터">
              <a:extLst>
                <a:ext uri="{FF2B5EF4-FFF2-40B4-BE49-F238E27FC236}">
                  <a16:creationId xmlns:a16="http://schemas.microsoft.com/office/drawing/2014/main" id="{3F35F629-C866-4A14-BE66-B722D5CD1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7093" y="4184979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랩톱">
              <a:extLst>
                <a:ext uri="{FF2B5EF4-FFF2-40B4-BE49-F238E27FC236}">
                  <a16:creationId xmlns:a16="http://schemas.microsoft.com/office/drawing/2014/main" id="{614D188E-CC14-4B7A-B318-00FC8A50C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4801" y="4184979"/>
              <a:ext cx="914400" cy="9144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80876B2-9EBA-448D-BE48-502E138B2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33" y="2609049"/>
              <a:ext cx="825864" cy="825864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A303DC9-1780-4894-A638-EC57A338F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495" y="3763604"/>
            <a:ext cx="4088287" cy="205152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84A0682-F102-473A-B78E-10347B5FB052}"/>
              </a:ext>
            </a:extLst>
          </p:cNvPr>
          <p:cNvSpPr/>
          <p:nvPr/>
        </p:nvSpPr>
        <p:spPr>
          <a:xfrm>
            <a:off x="5851187" y="4116932"/>
            <a:ext cx="1293779" cy="1060315"/>
          </a:xfrm>
          <a:prstGeom prst="rightArrow">
            <a:avLst>
              <a:gd name="adj1" fmla="val 40826"/>
              <a:gd name="adj2" fmla="val 50000"/>
            </a:avLst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5E28C3EC-2FDC-4512-8050-145E6FBC03FF}"/>
              </a:ext>
            </a:extLst>
          </p:cNvPr>
          <p:cNvSpPr txBox="1">
            <a:spLocks/>
          </p:cNvSpPr>
          <p:nvPr/>
        </p:nvSpPr>
        <p:spPr>
          <a:xfrm>
            <a:off x="561037" y="512528"/>
            <a:ext cx="3880334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네트워크 구성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F93C73-17B4-4A75-ACF6-7499E6BC3893}"/>
              </a:ext>
            </a:extLst>
          </p:cNvPr>
          <p:cNvGrpSpPr/>
          <p:nvPr/>
        </p:nvGrpSpPr>
        <p:grpSpPr>
          <a:xfrm>
            <a:off x="4441371" y="599720"/>
            <a:ext cx="1449818" cy="551201"/>
            <a:chOff x="4859235" y="482994"/>
            <a:chExt cx="1774428" cy="714642"/>
          </a:xfrm>
        </p:grpSpPr>
        <p:pic>
          <p:nvPicPr>
            <p:cNvPr id="17" name="그래픽 16" descr="컴퓨터">
              <a:extLst>
                <a:ext uri="{FF2B5EF4-FFF2-40B4-BE49-F238E27FC236}">
                  <a16:creationId xmlns:a16="http://schemas.microsoft.com/office/drawing/2014/main" id="{3B5F0AB5-4B02-469E-9D0F-52DD68F7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9235" y="482994"/>
              <a:ext cx="714642" cy="714642"/>
            </a:xfrm>
            <a:prstGeom prst="rect">
              <a:avLst/>
            </a:prstGeom>
          </p:spPr>
        </p:pic>
        <p:pic>
          <p:nvPicPr>
            <p:cNvPr id="18" name="그래픽 17" descr="랩톱">
              <a:extLst>
                <a:ext uri="{FF2B5EF4-FFF2-40B4-BE49-F238E27FC236}">
                  <a16:creationId xmlns:a16="http://schemas.microsoft.com/office/drawing/2014/main" id="{DA18C422-B12A-42E1-A841-F1ECAC724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9021" y="482994"/>
              <a:ext cx="714642" cy="714642"/>
            </a:xfrm>
            <a:prstGeom prst="rect">
              <a:avLst/>
            </a:prstGeom>
          </p:spPr>
        </p:pic>
        <p:sp>
          <p:nvSpPr>
            <p:cNvPr id="2" name="화살표: 왼쪽/오른쪽 1">
              <a:extLst>
                <a:ext uri="{FF2B5EF4-FFF2-40B4-BE49-F238E27FC236}">
                  <a16:creationId xmlns:a16="http://schemas.microsoft.com/office/drawing/2014/main" id="{D21E10B5-4915-4A9E-9EAD-2C925D4FDB22}"/>
                </a:ext>
              </a:extLst>
            </p:cNvPr>
            <p:cNvSpPr/>
            <p:nvPr/>
          </p:nvSpPr>
          <p:spPr>
            <a:xfrm>
              <a:off x="5521397" y="658443"/>
              <a:ext cx="536073" cy="337155"/>
            </a:xfrm>
            <a:prstGeom prst="leftRightArrow">
              <a:avLst>
                <a:gd name="adj1" fmla="val 29838"/>
                <a:gd name="adj2" fmla="val 50000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0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B8D362-B6D4-4514-980F-4C34B93E2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2" t="12212"/>
          <a:stretch/>
        </p:blipFill>
        <p:spPr>
          <a:xfrm>
            <a:off x="1107931" y="2071428"/>
            <a:ext cx="3624943" cy="27151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7FB7F2-F0C4-47EA-BEF6-F9A8F24717B4}"/>
              </a:ext>
            </a:extLst>
          </p:cNvPr>
          <p:cNvSpPr/>
          <p:nvPr/>
        </p:nvSpPr>
        <p:spPr>
          <a:xfrm>
            <a:off x="2625754" y="4510996"/>
            <a:ext cx="1300293" cy="27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16899DE-F33C-4211-AD51-063487B20B76}"/>
              </a:ext>
            </a:extLst>
          </p:cNvPr>
          <p:cNvSpPr/>
          <p:nvPr/>
        </p:nvSpPr>
        <p:spPr>
          <a:xfrm>
            <a:off x="5050172" y="3034534"/>
            <a:ext cx="1140903" cy="551200"/>
          </a:xfrm>
          <a:prstGeom prst="rightArrow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7046D-C714-40CB-A262-B6625960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45" y="2071428"/>
            <a:ext cx="3984488" cy="27151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96447A-57F2-4063-A56B-9129F6DEF9F0}"/>
              </a:ext>
            </a:extLst>
          </p:cNvPr>
          <p:cNvSpPr/>
          <p:nvPr/>
        </p:nvSpPr>
        <p:spPr>
          <a:xfrm>
            <a:off x="6507060" y="2896746"/>
            <a:ext cx="1722539" cy="27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B8AFCC-A92D-4AF5-9847-FD7217C6D6EE}"/>
              </a:ext>
            </a:extLst>
          </p:cNvPr>
          <p:cNvSpPr/>
          <p:nvPr/>
        </p:nvSpPr>
        <p:spPr>
          <a:xfrm>
            <a:off x="8379203" y="2896746"/>
            <a:ext cx="1722539" cy="27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0E7F61D1-EDD1-468A-9F24-53E9ECEDAD35}"/>
              </a:ext>
            </a:extLst>
          </p:cNvPr>
          <p:cNvSpPr txBox="1">
            <a:spLocks/>
          </p:cNvSpPr>
          <p:nvPr/>
        </p:nvSpPr>
        <p:spPr>
          <a:xfrm>
            <a:off x="534798" y="4873773"/>
            <a:ext cx="10774146" cy="1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 가상머신 구축 소프트웨어로 구축된 </a:t>
            </a:r>
            <a:r>
              <a:rPr lang="ko-KR" altLang="en-US" dirty="0" err="1"/>
              <a:t>게스트머신과</a:t>
            </a:r>
            <a:r>
              <a:rPr lang="ko-KR" altLang="en-US" dirty="0"/>
              <a:t> 호스트 </a:t>
            </a:r>
            <a:r>
              <a:rPr lang="ko-KR" altLang="en-US" dirty="0" err="1"/>
              <a:t>머신을</a:t>
            </a:r>
            <a:r>
              <a:rPr lang="ko-KR" altLang="en-US" dirty="0"/>
              <a:t> 동일한 네트워크로 연결하기 위한 가상머신 구축 소프트웨어의 네트워크 설정방법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8F733D34-554E-4B96-BB9D-932E1A963871}"/>
              </a:ext>
            </a:extLst>
          </p:cNvPr>
          <p:cNvSpPr txBox="1">
            <a:spLocks/>
          </p:cNvSpPr>
          <p:nvPr/>
        </p:nvSpPr>
        <p:spPr>
          <a:xfrm>
            <a:off x="561037" y="512528"/>
            <a:ext cx="918712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네트워크 구성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_Network Bridge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F43344-3F67-425F-916E-A7B9441E18F2}"/>
              </a:ext>
            </a:extLst>
          </p:cNvPr>
          <p:cNvGrpSpPr/>
          <p:nvPr/>
        </p:nvGrpSpPr>
        <p:grpSpPr>
          <a:xfrm>
            <a:off x="7368329" y="596013"/>
            <a:ext cx="1895914" cy="641218"/>
            <a:chOff x="7368329" y="596013"/>
            <a:chExt cx="1895914" cy="6412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95E03A7-8098-4224-9F6A-F9C305C21ED4}"/>
                </a:ext>
              </a:extLst>
            </p:cNvPr>
            <p:cNvGrpSpPr/>
            <p:nvPr/>
          </p:nvGrpSpPr>
          <p:grpSpPr>
            <a:xfrm>
              <a:off x="7368329" y="596013"/>
              <a:ext cx="1534712" cy="551201"/>
              <a:chOff x="4859235" y="482994"/>
              <a:chExt cx="1878330" cy="714642"/>
            </a:xfrm>
          </p:grpSpPr>
          <p:pic>
            <p:nvPicPr>
              <p:cNvPr id="11" name="그래픽 10" descr="컴퓨터">
                <a:extLst>
                  <a:ext uri="{FF2B5EF4-FFF2-40B4-BE49-F238E27FC236}">
                    <a16:creationId xmlns:a16="http://schemas.microsoft.com/office/drawing/2014/main" id="{A45106B6-86B8-4DC4-936A-8CA233A41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9235" y="482994"/>
                <a:ext cx="714642" cy="714642"/>
              </a:xfrm>
              <a:prstGeom prst="rect">
                <a:avLst/>
              </a:prstGeom>
            </p:spPr>
          </p:pic>
          <p:sp>
            <p:nvSpPr>
              <p:cNvPr id="15" name="화살표: 왼쪽/오른쪽 14">
                <a:extLst>
                  <a:ext uri="{FF2B5EF4-FFF2-40B4-BE49-F238E27FC236}">
                    <a16:creationId xmlns:a16="http://schemas.microsoft.com/office/drawing/2014/main" id="{DFB6B382-9EEF-43FE-B3DA-63A936B7C83A}"/>
                  </a:ext>
                </a:extLst>
              </p:cNvPr>
              <p:cNvSpPr/>
              <p:nvPr/>
            </p:nvSpPr>
            <p:spPr>
              <a:xfrm>
                <a:off x="5521397" y="658443"/>
                <a:ext cx="536073" cy="337155"/>
              </a:xfrm>
              <a:prstGeom prst="leftRightArrow">
                <a:avLst>
                  <a:gd name="adj1" fmla="val 29838"/>
                  <a:gd name="adj2" fmla="val 50000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래픽 15" descr="컴퓨터">
                <a:extLst>
                  <a:ext uri="{FF2B5EF4-FFF2-40B4-BE49-F238E27FC236}">
                    <a16:creationId xmlns:a16="http://schemas.microsoft.com/office/drawing/2014/main" id="{272FFD4D-EC2A-44AD-B933-7BD17E1B9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22923" y="482994"/>
                <a:ext cx="714642" cy="714642"/>
              </a:xfrm>
              <a:prstGeom prst="rect">
                <a:avLst/>
              </a:prstGeom>
            </p:spPr>
          </p:pic>
        </p:grpSp>
        <p:sp>
          <p:nvSpPr>
            <p:cNvPr id="18" name="제목 3">
              <a:extLst>
                <a:ext uri="{FF2B5EF4-FFF2-40B4-BE49-F238E27FC236}">
                  <a16:creationId xmlns:a16="http://schemas.microsoft.com/office/drawing/2014/main" id="{4A329FEB-6476-43AE-A3BB-4FC522B2E9A9}"/>
                </a:ext>
              </a:extLst>
            </p:cNvPr>
            <p:cNvSpPr txBox="1">
              <a:spLocks/>
            </p:cNvSpPr>
            <p:nvPr/>
          </p:nvSpPr>
          <p:spPr>
            <a:xfrm>
              <a:off x="8229599" y="864581"/>
              <a:ext cx="1034644" cy="372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1pPr>
              <a:lvl2pPr marR="0" lvl="1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2pPr>
              <a:lvl3pPr marR="0" lvl="2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3pPr>
              <a:lvl4pPr marR="0" lvl="3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4pPr>
              <a:lvl5pPr marR="0" lvl="4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5pPr>
              <a:lvl6pPr marR="0" lvl="5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6pPr>
              <a:lvl7pPr marR="0" lvl="6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7pPr>
              <a:lvl8pPr marR="0" lvl="7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8pPr>
              <a:lvl9pPr marR="0" lvl="8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9pPr>
            </a:lstStyle>
            <a:p>
              <a:r>
                <a:rPr lang="en-US" altLang="ko-KR" sz="1400" b="1" dirty="0"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VMware</a:t>
              </a:r>
              <a:endParaRPr lang="ko-KR" altLang="en-US" sz="14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1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WireShark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패킷 캡처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_HTTP,DNS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9213597-C19D-4E3F-90C5-52B28D58A218}"/>
              </a:ext>
            </a:extLst>
          </p:cNvPr>
          <p:cNvGrpSpPr/>
          <p:nvPr/>
        </p:nvGrpSpPr>
        <p:grpSpPr>
          <a:xfrm>
            <a:off x="1364906" y="1468414"/>
            <a:ext cx="6027038" cy="4765098"/>
            <a:chOff x="625604" y="1789426"/>
            <a:chExt cx="6027038" cy="476509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09D2E-30F1-4733-B90C-CF3C6A39F5F2}"/>
                </a:ext>
              </a:extLst>
            </p:cNvPr>
            <p:cNvSpPr/>
            <p:nvPr/>
          </p:nvSpPr>
          <p:spPr>
            <a:xfrm>
              <a:off x="631246" y="1789426"/>
              <a:ext cx="4485503" cy="2181588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0D652-CACA-48F1-952C-494B14CB98E7}"/>
                </a:ext>
              </a:extLst>
            </p:cNvPr>
            <p:cNvSpPr txBox="1"/>
            <p:nvPr/>
          </p:nvSpPr>
          <p:spPr>
            <a:xfrm>
              <a:off x="631246" y="1931293"/>
              <a:ext cx="538044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데스크탑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(</a:t>
              </a:r>
              <a:r>
                <a:rPr lang="en-US" altLang="ko-KR" sz="2400" b="1" dirty="0" err="1">
                  <a:solidFill>
                    <a:schemeClr val="bg1"/>
                  </a:solidFill>
                </a:rPr>
                <a:t>Vmware_linux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)</a:t>
              </a:r>
              <a:br>
                <a:rPr lang="en-US" altLang="ko-KR" sz="2000" b="1" dirty="0">
                  <a:solidFill>
                    <a:schemeClr val="bg1"/>
                  </a:solidFill>
                </a:rPr>
              </a:br>
              <a:br>
                <a:rPr lang="en-US" altLang="ko-KR" sz="2000" b="1" dirty="0">
                  <a:solidFill>
                    <a:schemeClr val="bg1"/>
                  </a:solidFill>
                </a:rPr>
              </a:br>
              <a:r>
                <a:rPr lang="en-US" altLang="ko-KR" sz="2000" b="1" dirty="0" err="1">
                  <a:solidFill>
                    <a:schemeClr val="bg1"/>
                  </a:solidFill>
                </a:rPr>
                <a:t>inet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	     : 192.168.0.11</a:t>
              </a:r>
              <a:br>
                <a:rPr lang="en-US" altLang="ko-KR" sz="2000" b="1" dirty="0">
                  <a:solidFill>
                    <a:schemeClr val="bg1"/>
                  </a:solidFill>
                </a:rPr>
              </a:b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화살표: 왼쪽 8">
              <a:extLst>
                <a:ext uri="{FF2B5EF4-FFF2-40B4-BE49-F238E27FC236}">
                  <a16:creationId xmlns:a16="http://schemas.microsoft.com/office/drawing/2014/main" id="{22DA060B-EC90-492F-9CE6-66C355C5FF42}"/>
                </a:ext>
              </a:extLst>
            </p:cNvPr>
            <p:cNvSpPr/>
            <p:nvPr/>
          </p:nvSpPr>
          <p:spPr>
            <a:xfrm>
              <a:off x="5707973" y="1918006"/>
              <a:ext cx="944669" cy="384173"/>
            </a:xfrm>
            <a:prstGeom prst="leftArrow">
              <a:avLst>
                <a:gd name="adj1" fmla="val 39625"/>
                <a:gd name="adj2" fmla="val 50000"/>
              </a:avLst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099797-BEA6-4162-9DF5-2D26F110C278}"/>
                </a:ext>
              </a:extLst>
            </p:cNvPr>
            <p:cNvSpPr txBox="1"/>
            <p:nvPr/>
          </p:nvSpPr>
          <p:spPr>
            <a:xfrm>
              <a:off x="631246" y="4565305"/>
              <a:ext cx="53804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데스크탑</a:t>
              </a:r>
              <a:br>
                <a:rPr lang="en-US" altLang="ko-KR" sz="2400" b="1" dirty="0">
                  <a:solidFill>
                    <a:schemeClr val="bg1"/>
                  </a:solidFill>
                </a:rPr>
              </a:br>
              <a:br>
                <a:rPr lang="en-US" altLang="ko-KR" sz="2400" b="1" dirty="0">
                  <a:solidFill>
                    <a:schemeClr val="bg1"/>
                  </a:solidFill>
                </a:rPr>
              </a:br>
              <a:r>
                <a:rPr lang="en-US" altLang="ko-KR" sz="2400" b="1" dirty="0" err="1">
                  <a:solidFill>
                    <a:schemeClr val="bg1"/>
                  </a:solidFill>
                </a:rPr>
                <a:t>wireshark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filter</a:t>
              </a:r>
              <a:br>
                <a:rPr lang="en-US" altLang="ko-KR" sz="2400" b="1" dirty="0">
                  <a:solidFill>
                    <a:schemeClr val="bg1"/>
                  </a:solidFill>
                </a:rPr>
              </a:br>
              <a:r>
                <a:rPr lang="en-US" altLang="ko-KR" sz="2400" b="1" dirty="0">
                  <a:solidFill>
                    <a:schemeClr val="bg1"/>
                  </a:solidFill>
                </a:rPr>
                <a:t>host 192.168.240.128</a:t>
              </a:r>
            </a:p>
          </p:txBody>
        </p:sp>
        <p:sp>
          <p:nvSpPr>
            <p:cNvPr id="23" name="화살표: 왼쪽 22">
              <a:extLst>
                <a:ext uri="{FF2B5EF4-FFF2-40B4-BE49-F238E27FC236}">
                  <a16:creationId xmlns:a16="http://schemas.microsoft.com/office/drawing/2014/main" id="{71AA9A9C-3135-4EF4-AF2F-F48ADF7EE352}"/>
                </a:ext>
              </a:extLst>
            </p:cNvPr>
            <p:cNvSpPr/>
            <p:nvPr/>
          </p:nvSpPr>
          <p:spPr>
            <a:xfrm flipH="1">
              <a:off x="5707973" y="4373219"/>
              <a:ext cx="944669" cy="384173"/>
            </a:xfrm>
            <a:prstGeom prst="leftArrow">
              <a:avLst>
                <a:gd name="adj1" fmla="val 39625"/>
                <a:gd name="adj2" fmla="val 50000"/>
              </a:avLst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D67174-F873-4179-8750-847889A1CAB3}"/>
                </a:ext>
              </a:extLst>
            </p:cNvPr>
            <p:cNvSpPr/>
            <p:nvPr/>
          </p:nvSpPr>
          <p:spPr>
            <a:xfrm>
              <a:off x="625604" y="4372936"/>
              <a:ext cx="4485503" cy="2181588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래픽 24" descr="컴퓨터">
            <a:extLst>
              <a:ext uri="{FF2B5EF4-FFF2-40B4-BE49-F238E27FC236}">
                <a16:creationId xmlns:a16="http://schemas.microsoft.com/office/drawing/2014/main" id="{9464979A-ABF4-4C5F-9327-4B4E0663A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03" y="4051924"/>
            <a:ext cx="714642" cy="714642"/>
          </a:xfrm>
          <a:prstGeom prst="rect">
            <a:avLst/>
          </a:prstGeom>
        </p:spPr>
      </p:pic>
      <p:pic>
        <p:nvPicPr>
          <p:cNvPr id="15" name="그래픽 14" descr="컴퓨터">
            <a:extLst>
              <a:ext uri="{FF2B5EF4-FFF2-40B4-BE49-F238E27FC236}">
                <a16:creationId xmlns:a16="http://schemas.microsoft.com/office/drawing/2014/main" id="{1FB50C30-94D6-4057-8950-C675BADE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03" y="1266525"/>
            <a:ext cx="714642" cy="714642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03E62FD1-2692-4FA7-81C1-ACBDEC8DA3C2}"/>
              </a:ext>
            </a:extLst>
          </p:cNvPr>
          <p:cNvSpPr txBox="1">
            <a:spLocks/>
          </p:cNvSpPr>
          <p:nvPr/>
        </p:nvSpPr>
        <p:spPr>
          <a:xfrm>
            <a:off x="364009" y="1677524"/>
            <a:ext cx="1289697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altLang="ko-KR" sz="1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VMware</a:t>
            </a:r>
            <a:endParaRPr lang="ko-KR" altLang="en-US" sz="18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F34D652-BEF1-42C8-8E1C-748412D25D84}"/>
              </a:ext>
            </a:extLst>
          </p:cNvPr>
          <p:cNvSpPr/>
          <p:nvPr/>
        </p:nvSpPr>
        <p:spPr>
          <a:xfrm>
            <a:off x="2464657" y="2986413"/>
            <a:ext cx="2286000" cy="1327178"/>
          </a:xfrm>
          <a:prstGeom prst="ellipse">
            <a:avLst/>
          </a:prstGeom>
          <a:solidFill>
            <a:srgbClr val="FFC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동일 네트워크 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9D41-9E57-4976-8E04-E7CF1E94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56" y="3801184"/>
            <a:ext cx="3294553" cy="25402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A48D-DD57-4134-B3C6-35F53A781914}"/>
              </a:ext>
            </a:extLst>
          </p:cNvPr>
          <p:cNvSpPr/>
          <p:nvPr/>
        </p:nvSpPr>
        <p:spPr>
          <a:xfrm>
            <a:off x="8563029" y="4675313"/>
            <a:ext cx="2253006" cy="182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72F6D9B-38BB-421E-AEC5-B0CC7283E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168" y="1557573"/>
            <a:ext cx="3704627" cy="2062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524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WireShark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패킷 캡처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_HTTP, DNS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8FE2D-214D-4F82-9BEE-6245469D6CA0}"/>
              </a:ext>
            </a:extLst>
          </p:cNvPr>
          <p:cNvSpPr txBox="1"/>
          <p:nvPr/>
        </p:nvSpPr>
        <p:spPr>
          <a:xfrm>
            <a:off x="631247" y="1256525"/>
            <a:ext cx="19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HTTP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3B220-0425-4186-B94C-19BDC3A082C3}"/>
              </a:ext>
            </a:extLst>
          </p:cNvPr>
          <p:cNvSpPr txBox="1"/>
          <p:nvPr/>
        </p:nvSpPr>
        <p:spPr>
          <a:xfrm>
            <a:off x="6315804" y="1256525"/>
            <a:ext cx="135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DNS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FCEFA1-87B2-4F79-9A4D-467E9B42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0" y="1910541"/>
            <a:ext cx="3315632" cy="4324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BC45B3-D520-43DC-BC50-73412A317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95" b="48931"/>
          <a:stretch/>
        </p:blipFill>
        <p:spPr>
          <a:xfrm>
            <a:off x="566928" y="2860645"/>
            <a:ext cx="4977683" cy="2114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B46E5F-BAF3-4786-89D7-99D8D9D2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91" y="1910541"/>
            <a:ext cx="3315632" cy="43245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3AC0C7-A73E-40D7-99ED-85A12D65A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" t="13723" r="3371" b="65141"/>
          <a:stretch/>
        </p:blipFill>
        <p:spPr>
          <a:xfrm>
            <a:off x="5946689" y="2860645"/>
            <a:ext cx="6032790" cy="1795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54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14C52-94E5-49CB-A80F-AEBD3114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9" y="405524"/>
            <a:ext cx="10972800" cy="551200"/>
          </a:xfrm>
        </p:spPr>
        <p:txBody>
          <a:bodyPr/>
          <a:lstStyle/>
          <a:p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WireShark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패킷 캡처</a:t>
            </a:r>
            <a:r>
              <a: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_ICMP 1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8FE2D-214D-4F82-9BEE-6245469D6CA0}"/>
              </a:ext>
            </a:extLst>
          </p:cNvPr>
          <p:cNvSpPr txBox="1"/>
          <p:nvPr/>
        </p:nvSpPr>
        <p:spPr>
          <a:xfrm>
            <a:off x="6443725" y="1393858"/>
            <a:ext cx="190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ICMP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853F7A-EB4B-4E64-BA3E-ABFDDE0C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9" y="2087474"/>
            <a:ext cx="4815486" cy="3221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09EC7-2952-44B2-BBF7-2B3322BAD657}"/>
              </a:ext>
            </a:extLst>
          </p:cNvPr>
          <p:cNvSpPr txBox="1"/>
          <p:nvPr/>
        </p:nvSpPr>
        <p:spPr>
          <a:xfrm>
            <a:off x="364009" y="1393858"/>
            <a:ext cx="347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Ping </a:t>
            </a:r>
            <a:r>
              <a:rPr lang="ko-KR" altLang="en-US" sz="2800" b="1" dirty="0">
                <a:solidFill>
                  <a:schemeClr val="bg1"/>
                </a:solidFill>
              </a:rPr>
              <a:t>명령어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95F9C-A089-409A-ACB5-81C672EF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94" y="1976728"/>
            <a:ext cx="3431576" cy="44757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3A256C-4D99-4B8F-A054-DF4C3A6F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1" b="56801"/>
          <a:stretch/>
        </p:blipFill>
        <p:spPr>
          <a:xfrm>
            <a:off x="6516859" y="2087474"/>
            <a:ext cx="5191612" cy="1840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2A1C8A-968D-4359-B44E-B9DE77B9DAB8}"/>
              </a:ext>
            </a:extLst>
          </p:cNvPr>
          <p:cNvGrpSpPr/>
          <p:nvPr/>
        </p:nvGrpSpPr>
        <p:grpSpPr>
          <a:xfrm>
            <a:off x="8577982" y="504899"/>
            <a:ext cx="1895914" cy="641218"/>
            <a:chOff x="7368329" y="596013"/>
            <a:chExt cx="1895914" cy="64121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0F70CA6-C94D-476E-85E8-935EF228BBE6}"/>
                </a:ext>
              </a:extLst>
            </p:cNvPr>
            <p:cNvGrpSpPr/>
            <p:nvPr/>
          </p:nvGrpSpPr>
          <p:grpSpPr>
            <a:xfrm>
              <a:off x="7368329" y="596013"/>
              <a:ext cx="1534712" cy="551201"/>
              <a:chOff x="4859235" y="482994"/>
              <a:chExt cx="1878330" cy="714642"/>
            </a:xfrm>
          </p:grpSpPr>
          <p:pic>
            <p:nvPicPr>
              <p:cNvPr id="20" name="그래픽 19" descr="컴퓨터">
                <a:extLst>
                  <a:ext uri="{FF2B5EF4-FFF2-40B4-BE49-F238E27FC236}">
                    <a16:creationId xmlns:a16="http://schemas.microsoft.com/office/drawing/2014/main" id="{97E5C8BD-05B3-4A3B-BA36-58B66AB99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9235" y="482994"/>
                <a:ext cx="714642" cy="714642"/>
              </a:xfrm>
              <a:prstGeom prst="rect">
                <a:avLst/>
              </a:prstGeom>
            </p:spPr>
          </p:pic>
          <p:sp>
            <p:nvSpPr>
              <p:cNvPr id="21" name="화살표: 왼쪽/오른쪽 20">
                <a:extLst>
                  <a:ext uri="{FF2B5EF4-FFF2-40B4-BE49-F238E27FC236}">
                    <a16:creationId xmlns:a16="http://schemas.microsoft.com/office/drawing/2014/main" id="{5D709716-9FB4-4F75-9CAC-E7D0F99509EE}"/>
                  </a:ext>
                </a:extLst>
              </p:cNvPr>
              <p:cNvSpPr/>
              <p:nvPr/>
            </p:nvSpPr>
            <p:spPr>
              <a:xfrm>
                <a:off x="5521397" y="658443"/>
                <a:ext cx="536073" cy="337155"/>
              </a:xfrm>
              <a:prstGeom prst="leftRightArrow">
                <a:avLst>
                  <a:gd name="adj1" fmla="val 29838"/>
                  <a:gd name="adj2" fmla="val 50000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래픽 21" descr="컴퓨터">
                <a:extLst>
                  <a:ext uri="{FF2B5EF4-FFF2-40B4-BE49-F238E27FC236}">
                    <a16:creationId xmlns:a16="http://schemas.microsoft.com/office/drawing/2014/main" id="{2E3BAFA8-B0D0-4D72-BE98-DCC0C4C12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22923" y="482994"/>
                <a:ext cx="714642" cy="714642"/>
              </a:xfrm>
              <a:prstGeom prst="rect">
                <a:avLst/>
              </a:prstGeom>
            </p:spPr>
          </p:pic>
        </p:grpSp>
        <p:sp>
          <p:nvSpPr>
            <p:cNvPr id="19" name="제목 3">
              <a:extLst>
                <a:ext uri="{FF2B5EF4-FFF2-40B4-BE49-F238E27FC236}">
                  <a16:creationId xmlns:a16="http://schemas.microsoft.com/office/drawing/2014/main" id="{7F5AE9BA-745D-4560-8914-9377371D7FAA}"/>
                </a:ext>
              </a:extLst>
            </p:cNvPr>
            <p:cNvSpPr txBox="1">
              <a:spLocks/>
            </p:cNvSpPr>
            <p:nvPr/>
          </p:nvSpPr>
          <p:spPr>
            <a:xfrm>
              <a:off x="8229599" y="864581"/>
              <a:ext cx="1034644" cy="372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1pPr>
              <a:lvl2pPr marR="0" lvl="1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2pPr>
              <a:lvl3pPr marR="0" lvl="2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3pPr>
              <a:lvl4pPr marR="0" lvl="3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4pPr>
              <a:lvl5pPr marR="0" lvl="4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5pPr>
              <a:lvl6pPr marR="0" lvl="5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6pPr>
              <a:lvl7pPr marR="0" lvl="6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7pPr>
              <a:lvl8pPr marR="0" lvl="7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8pPr>
              <a:lvl9pPr marR="0" lvl="8" algn="l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sine"/>
                <a:buNone/>
                <a:defRPr sz="2000" b="0" i="0" u="none" strike="noStrike" cap="none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defRPr>
              </a:lvl9pPr>
            </a:lstStyle>
            <a:p>
              <a:r>
                <a:rPr lang="en-US" altLang="ko-KR" sz="1400" b="1" dirty="0"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VMware</a:t>
              </a:r>
              <a:endParaRPr lang="ko-KR" altLang="en-US" sz="14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8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b="1" dirty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Valentine · SlidesCarnival</Template>
  <TotalTime>1143</TotalTime>
  <Words>809</Words>
  <Application>Microsoft Office PowerPoint</Application>
  <PresentationFormat>와이드스크린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Cousine</vt:lpstr>
      <vt:lpstr>Arial</vt:lpstr>
      <vt:lpstr>Valentine template</vt:lpstr>
      <vt:lpstr>패킷 캡처 프로그램 구현 결과서</vt:lpstr>
      <vt:lpstr>PowerPoint 프레젠테이션</vt:lpstr>
      <vt:lpstr>2. 팀 소개 및 역할 분담</vt:lpstr>
      <vt:lpstr>3. 구현 환경</vt:lpstr>
      <vt:lpstr>PowerPoint 프레젠테이션</vt:lpstr>
      <vt:lpstr>PowerPoint 프레젠테이션</vt:lpstr>
      <vt:lpstr>5. WireShark 프로그램 패킷 캡처_HTTP,DNS</vt:lpstr>
      <vt:lpstr>5. WireShark 프로그램 패킷 캡처_HTTP, DNS</vt:lpstr>
      <vt:lpstr>5. WireShark 프로그램 패킷 캡처_ICMP 1</vt:lpstr>
      <vt:lpstr>5. WireShark 프로그램 패킷 캡처_ICMP 2</vt:lpstr>
      <vt:lpstr>5. WireShark 프로그램 패킷 캡처_ICMP</vt:lpstr>
      <vt:lpstr>6. 패킷 캡처 프로그램 설계 </vt:lpstr>
      <vt:lpstr>6. 패킷 캡처 프로그램 설계 </vt:lpstr>
      <vt:lpstr>6. 패킷 캡처 프로그램 설계 </vt:lpstr>
      <vt:lpstr>6. 패킷 캡처 프로그램 설계 _HTTP, DNS</vt:lpstr>
      <vt:lpstr>5. 패킷 캡처 프로그램 설계 _ICMP</vt:lpstr>
      <vt:lpstr>6. 패킷 캡처 프로그램 설계 _ICMP</vt:lpstr>
      <vt:lpstr>6. 패킷 캡처 프로그램 설계_추가 </vt:lpstr>
      <vt:lpstr>6. 패킷 캡처 프로그램 설계_추가</vt:lpstr>
      <vt:lpstr>6. 패킷 캡처 프로그램 설계_추가 </vt:lpstr>
      <vt:lpstr>6. 패킷 캡처 프로그램 설계_추가 </vt:lpstr>
      <vt:lpstr>7. 프로젝트 교훈 </vt:lpstr>
      <vt:lpstr>8. 참고사이트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패킷 캡쳐 프로그램 구현 결과서</dc:title>
  <dc:creator>이 아영</dc:creator>
  <cp:lastModifiedBy>이 아영</cp:lastModifiedBy>
  <cp:revision>59</cp:revision>
  <dcterms:created xsi:type="dcterms:W3CDTF">2020-11-29T17:18:11Z</dcterms:created>
  <dcterms:modified xsi:type="dcterms:W3CDTF">2021-04-11T18:20:35Z</dcterms:modified>
</cp:coreProperties>
</file>