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80" r:id="rId13"/>
    <p:sldId id="270" r:id="rId14"/>
    <p:sldId id="279" r:id="rId15"/>
    <p:sldId id="271" r:id="rId16"/>
    <p:sldId id="272" r:id="rId17"/>
    <p:sldId id="273" r:id="rId18"/>
    <p:sldId id="274" r:id="rId19"/>
    <p:sldId id="287" r:id="rId20"/>
    <p:sldId id="269" r:id="rId21"/>
    <p:sldId id="281" r:id="rId22"/>
    <p:sldId id="284" r:id="rId23"/>
    <p:sldId id="282" r:id="rId24"/>
    <p:sldId id="285" r:id="rId25"/>
    <p:sldId id="286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3T20:47:0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24575,'1'11'0,"1"1"0,0-1 0,1 1 0,0-1 0,0 0 0,2 0 0,-1 0 0,1-1 0,1 1 0,9 13 0,-4-6 0,-1 0 0,9 25 0,-15-34 0,0 1 0,1-1 0,1 0 0,0-1 0,8 11 0,16 25 0,-12-14 0,24 31 0,-8-14 0,-17-20 0,-13-19 0,0-1 0,1 0 0,0 0 0,0-1 0,0 1 0,1-1 0,7 6 0,-4-3 0,1 0 0,-1 0 0,-1 1 0,8 13 0,13 13 0,6 11 0,-26-34 0,0-1 0,0 0 0,1-1 0,16 15 0,-13-14 0,0 1 0,-1 0 0,16 24 0,-16-20 0,1-2 0,22 23 0,94 91 0,-51-50 0,29 24 0,-16-10 0,50 37 0,-124-115 0,3 2 0,39 27 0,51 34 0,-59-41 0,-39-27 0,0-1 0,24 14 0,-8-9 0,-12-7 0,0 1 0,23 16 0,-8-3 0,36 18 0,16 10 0,-17-12 0,-46-27 0,31 20 0,-32-18 0,1-1 0,25 12 0,-24-14 0,-1 1 0,29 19 0,121 75 0,-153-95 0,133 62 0,-129-61 0,34 22 0,14 6 0,15 9 0,0-1 0,-2 0 0,-59-32 0,0-1 0,34 14 0,14 7 0,-14-6 0,110 56 0,-150-76 0,0-1 0,27 7 0,-29-9 0,1 0 0,-1 1 0,22 12 0,-9-3 0,1-1 0,0-2 0,1-1 0,40 10 0,-55-16 0,-1 0 0,27 16 0,-25-13 0,-1 0 0,21 6 0,6-1 0,71 25 0,-71-17 0,-29-14 0,1 0 0,19 6 0,60 23 0,-61-25 0,37 18 0,18 7 0,-37-22 0,-37-12 0,0 1 0,-1 1 0,1 0 0,23 12 0,-16-6 0,0-1 0,1-1 0,0-1 0,34 7 0,39 13 0,-49-4 0,5 1 0,110 25 0,-117-35 0,-26-8 0,-1-1 0,22 3 0,91 9 0,-78-10 0,-30-4 0,36 2 0,52 3 0,4-1 0,-89-6 0,0 2 0,39 9 0,12 16 0,-54-23 0,0 0 0,0-2 0,0 0 0,35-1 0,-62-2 0,1 0 0,0-1 0,-1 0 0,1 0 0,0 0 0,0-1 0,0 0 0,0 0 0,0 0 0,1-1 0,-1 1 0,1-1 0,-1 0 0,1 0 0,0-1 0,0 1 0,0-1 0,1 0 0,-5-7 0,-12-13 0,13 16 0,0-1 0,-10-17 0,-3-6-1365,14 23-5461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3T20:47:0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24575,'-6'0'0,"0"2"0,0-1 0,1 0 0,-1 1 0,0 0 0,1 1 0,0-1 0,-9 6 0,-17 7 0,18-10 113,1 1 1,-23 15-1,22-12-682,-1-2 1,-15 8 0,18-11-6258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3T20:47:0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3T20:47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3T20:47:1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2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5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8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4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9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0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9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7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8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5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1.png"/><Relationship Id="rId4" Type="http://schemas.openxmlformats.org/officeDocument/2006/relationships/customXml" Target="../ink/ink2.xml"/><Relationship Id="rId9" Type="http://schemas.openxmlformats.org/officeDocument/2006/relationships/customXml" Target="../ink/ink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Isolated twigs and flowers on a white surface">
            <a:extLst>
              <a:ext uri="{FF2B5EF4-FFF2-40B4-BE49-F238E27FC236}">
                <a16:creationId xmlns:a16="http://schemas.microsoft.com/office/drawing/2014/main" id="{EDC82394-8F16-A85C-93F8-E02DBA967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9351" r="-1" b="-1"/>
          <a:stretch/>
        </p:blipFill>
        <p:spPr>
          <a:xfrm>
            <a:off x="3048" y="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8374C1-439F-3FA2-02BE-F1195861A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Christopher Han’s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7CCAB-3CB1-E7CE-7824-6EE3F2775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115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95B7-CF88-148A-2EC2-BCCFF18B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Forward (right-to-left)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AD0CBF1-0CEA-8E2F-2D91-989FB5608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3182626"/>
            <a:ext cx="11274425" cy="172941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DC423D-88D1-FDFD-55FD-CC074823219B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011</a:t>
            </a:r>
          </a:p>
        </p:txBody>
      </p:sp>
    </p:spTree>
    <p:extLst>
      <p:ext uri="{BB962C8B-B14F-4D97-AF65-F5344CB8AC3E}">
        <p14:creationId xmlns:p14="http://schemas.microsoft.com/office/powerpoint/2010/main" val="321766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7B7-467D-7A09-DA29-F27A4738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Forward (right-to-left)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5311AAD-FA5A-1C79-9DB9-6AE3461FE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3182626"/>
            <a:ext cx="11274425" cy="172941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12807B-3E3A-C211-5076-6BB92E5E1316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012</a:t>
            </a:r>
          </a:p>
        </p:txBody>
      </p:sp>
    </p:spTree>
    <p:extLst>
      <p:ext uri="{BB962C8B-B14F-4D97-AF65-F5344CB8AC3E}">
        <p14:creationId xmlns:p14="http://schemas.microsoft.com/office/powerpoint/2010/main" val="330377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DDED-DC8B-8CAE-E44E-24F77F2B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The Read Order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F14095-033D-4D5A-A1F9-40AEAA1721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303296"/>
              </p:ext>
            </p:extLst>
          </p:nvPr>
        </p:nvGraphicFramePr>
        <p:xfrm>
          <a:off x="458694" y="2026212"/>
          <a:ext cx="6248400" cy="1978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390146859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5172631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169327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3857749"/>
                    </a:ext>
                  </a:extLst>
                </a:gridCol>
              </a:tblGrid>
              <a:tr h="657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entury Gothic" panose="020B0502020202020204" pitchFamily="34" charset="0"/>
                        </a:rPr>
                        <a:t>index (</a:t>
                      </a:r>
                      <a:r>
                        <a:rPr lang="en-US" sz="1100" dirty="0" err="1">
                          <a:effectLst/>
                          <a:latin typeface="Century Gothic" panose="020B0502020202020204" pitchFamily="34" charset="0"/>
                        </a:rPr>
                        <a:t>i</a:t>
                      </a:r>
                      <a:r>
                        <a:rPr lang="en-US" sz="1100" dirty="0">
                          <a:effectLst/>
                          <a:latin typeface="Century Gothic" panose="020B0502020202020204" pitchFamily="34" charset="0"/>
                        </a:rPr>
                        <a:t>)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  <a:latin typeface="Century Gothic" panose="020B0502020202020204" pitchFamily="34" charset="0"/>
                        </a:rPr>
                        <a:t>i</a:t>
                      </a:r>
                      <a:r>
                        <a:rPr lang="en-US" sz="1100" dirty="0">
                          <a:effectLst/>
                          <a:latin typeface="Century Gothic" panose="020B0502020202020204" pitchFamily="34" charset="0"/>
                        </a:rPr>
                        <a:t> = 3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  <a:latin typeface="Century Gothic" panose="020B0502020202020204" pitchFamily="34" charset="0"/>
                        </a:rPr>
                        <a:t>i</a:t>
                      </a:r>
                      <a:r>
                        <a:rPr lang="en-US" sz="1100" dirty="0">
                          <a:effectLst/>
                          <a:latin typeface="Century Gothic" panose="020B0502020202020204" pitchFamily="34" charset="0"/>
                        </a:rPr>
                        <a:t> = 2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entury Gothic" panose="020B0502020202020204" pitchFamily="34" charset="0"/>
                        </a:rPr>
                        <a:t>i = 1</a:t>
                      </a:r>
                      <a:endParaRPr lang="en-US" sz="11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59605687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entury Gothic" panose="020B0502020202020204" pitchFamily="34" charset="0"/>
                        </a:rPr>
                        <a:t>value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entury Gothic" panose="020B0502020202020204" pitchFamily="34" charset="0"/>
                        </a:rPr>
                        <a:t>x</a:t>
                      </a:r>
                      <a:r>
                        <a:rPr lang="en-US" sz="1100" baseline="-25000" dirty="0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r>
                        <a:rPr lang="en-US" sz="1100" dirty="0">
                          <a:effectLst/>
                          <a:latin typeface="Century Gothic" panose="020B0502020202020204" pitchFamily="34" charset="0"/>
                        </a:rPr>
                        <a:t> × 3</a:t>
                      </a:r>
                      <a:r>
                        <a:rPr lang="en-US" sz="1100" baseline="30000" dirty="0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entury Gothic" panose="020B0502020202020204" pitchFamily="34" charset="0"/>
                        </a:rPr>
                        <a:t>x</a:t>
                      </a:r>
                      <a:r>
                        <a:rPr lang="en-US" sz="1100" baseline="-25000" dirty="0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r>
                        <a:rPr lang="en-US" sz="1100" dirty="0">
                          <a:effectLst/>
                          <a:latin typeface="Century Gothic" panose="020B0502020202020204" pitchFamily="34" charset="0"/>
                        </a:rPr>
                        <a:t> × 3</a:t>
                      </a:r>
                      <a:r>
                        <a:rPr lang="en-US" sz="1100" baseline="30000" dirty="0"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entury Gothic" panose="020B0502020202020204" pitchFamily="34" charset="0"/>
                        </a:rPr>
                        <a:t>x</a:t>
                      </a:r>
                      <a:r>
                        <a:rPr lang="en-US" sz="1100" baseline="-25000" dirty="0"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Century Gothic" panose="020B0502020202020204" pitchFamily="34" charset="0"/>
                        </a:rPr>
                        <a:t> × 3</a:t>
                      </a:r>
                      <a:r>
                        <a:rPr lang="en-US" sz="1100" baseline="30000" dirty="0"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51844079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entury Gothic" panose="020B0502020202020204" pitchFamily="34" charset="0"/>
                        </a:rPr>
                        <a:t>gene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entury Gothic" panose="020B0502020202020204" pitchFamily="34" charset="0"/>
                        </a:rPr>
                        <a:t>gene 3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entury Gothic" panose="020B0502020202020204" pitchFamily="34" charset="0"/>
                        </a:rPr>
                        <a:t>gene 2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entury Gothic" panose="020B0502020202020204" pitchFamily="34" charset="0"/>
                        </a:rPr>
                        <a:t>gene 1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2720537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DCD72F-97E9-989D-9C13-8596C8F9E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24079"/>
              </p:ext>
            </p:extLst>
          </p:nvPr>
        </p:nvGraphicFramePr>
        <p:xfrm>
          <a:off x="5105400" y="4513580"/>
          <a:ext cx="6248400" cy="1978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3759914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3033713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10112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73914070"/>
                    </a:ext>
                  </a:extLst>
                </a:gridCol>
              </a:tblGrid>
              <a:tr h="657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index (</a:t>
                      </a:r>
                      <a:r>
                        <a:rPr lang="en-US" sz="1100" dirty="0" err="1">
                          <a:effectLst/>
                        </a:rPr>
                        <a:t>i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</a:rPr>
                        <a:t>i</a:t>
                      </a:r>
                      <a:r>
                        <a:rPr lang="en-US" sz="1100" dirty="0">
                          <a:effectLst/>
                        </a:rPr>
                        <a:t> =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 =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 =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983991264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r>
                        <a:rPr lang="en-US" sz="1100" baseline="-25000" dirty="0">
                          <a:effectLst/>
                        </a:rPr>
                        <a:t>3</a:t>
                      </a:r>
                      <a:r>
                        <a:rPr lang="en-US" sz="1100" dirty="0">
                          <a:effectLst/>
                        </a:rPr>
                        <a:t> × 3</a:t>
                      </a:r>
                      <a:r>
                        <a:rPr lang="en-US" sz="1100" baseline="30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r>
                        <a:rPr lang="en-US" sz="1100" baseline="-25000" dirty="0">
                          <a:effectLst/>
                        </a:rPr>
                        <a:t>2</a:t>
                      </a:r>
                      <a:r>
                        <a:rPr lang="en-US" sz="1100" dirty="0">
                          <a:effectLst/>
                        </a:rPr>
                        <a:t> × 3</a:t>
                      </a:r>
                      <a:r>
                        <a:rPr lang="en-US" sz="1100" baseline="300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r>
                        <a:rPr lang="en-US" sz="1100" baseline="-25000" dirty="0">
                          <a:effectLst/>
                        </a:rPr>
                        <a:t>1</a:t>
                      </a:r>
                      <a:r>
                        <a:rPr lang="en-US" sz="1100" dirty="0">
                          <a:effectLst/>
                        </a:rPr>
                        <a:t> × 3</a:t>
                      </a:r>
                      <a:r>
                        <a:rPr lang="en-US" sz="1100" baseline="300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418188076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gene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gene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gene 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gene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494556365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E3C0DA50-F43D-E009-D894-3C00DE739B72}"/>
              </a:ext>
            </a:extLst>
          </p:cNvPr>
          <p:cNvGrpSpPr/>
          <p:nvPr/>
        </p:nvGrpSpPr>
        <p:grpSpPr>
          <a:xfrm>
            <a:off x="2483473" y="4437922"/>
            <a:ext cx="2077200" cy="1253160"/>
            <a:chOff x="2765353" y="4136839"/>
            <a:chExt cx="2077200" cy="12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23E14E-E5E7-22DB-89B7-A6D84DE9A18A}"/>
                    </a:ext>
                  </a:extLst>
                </p14:cNvPr>
                <p14:cNvContentPartPr/>
                <p14:nvPr/>
              </p14:nvContentPartPr>
              <p14:xfrm>
                <a:off x="2765353" y="4136839"/>
                <a:ext cx="2077200" cy="1216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23E14E-E5E7-22DB-89B7-A6D84DE9A1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56353" y="4128199"/>
                  <a:ext cx="2094840" cy="12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74B597B-B0FA-9BCD-4BB8-05CBA361C64A}"/>
                    </a:ext>
                  </a:extLst>
                </p14:cNvPr>
                <p14:cNvContentPartPr/>
                <p14:nvPr/>
              </p14:nvContentPartPr>
              <p14:xfrm>
                <a:off x="4761193" y="5352199"/>
                <a:ext cx="78480" cy="37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74B597B-B0FA-9BCD-4BB8-05CBA361C6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52193" y="5343559"/>
                  <a:ext cx="96120" cy="5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5914A8E-A8D7-5EFF-12D1-FA02C137DDAF}"/>
                  </a:ext>
                </a:extLst>
              </p14:cNvPr>
              <p14:cNvContentPartPr/>
              <p14:nvPr/>
            </p14:nvContentPartPr>
            <p14:xfrm>
              <a:off x="1689313" y="1036519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5914A8E-A8D7-5EFF-12D1-FA02C137DD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0313" y="10278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985097E-BB59-2F59-71F2-BF2E579DC734}"/>
                  </a:ext>
                </a:extLst>
              </p14:cNvPr>
              <p14:cNvContentPartPr/>
              <p14:nvPr/>
            </p14:nvContentPartPr>
            <p14:xfrm>
              <a:off x="4560673" y="1075759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985097E-BB59-2F59-71F2-BF2E579DC7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51673" y="10671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DA4CCD7-C5F3-4FBC-EFF6-151453F37FFE}"/>
                  </a:ext>
                </a:extLst>
              </p14:cNvPr>
              <p14:cNvContentPartPr/>
              <p14:nvPr/>
            </p14:nvContentPartPr>
            <p14:xfrm>
              <a:off x="3618553" y="1014559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DA4CCD7-C5F3-4FBC-EFF6-151453F37F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9553" y="100555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126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2C18-39EE-BB82-8AD6-C92344C8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Backwards (left-to-right)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50E4375-9B03-7641-4E95-9014719CA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3182626"/>
            <a:ext cx="11274425" cy="172941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A5FCD0-F7A5-707E-DCDA-AEA422FD044A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31519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A753-DA35-0625-20CF-D1805318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Backwards (left-to-right)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D4AB92F-D52E-92C2-DAA8-CA9F1D2E4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3182626"/>
            <a:ext cx="11274425" cy="172941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C8D9-5F7F-9FF3-63A8-D6F3ABAFB1EC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001</a:t>
            </a:r>
          </a:p>
        </p:txBody>
      </p:sp>
    </p:spTree>
    <p:extLst>
      <p:ext uri="{BB962C8B-B14F-4D97-AF65-F5344CB8AC3E}">
        <p14:creationId xmlns:p14="http://schemas.microsoft.com/office/powerpoint/2010/main" val="239929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EC0E-7BDD-0370-DEF4-E4EAACD5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Backwards (left-to-right)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3350BFF1-01C4-DC27-2C19-FDDFC191E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3182626"/>
            <a:ext cx="11274425" cy="172941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3687-B8AA-4126-CA40-DB212A3387ED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002</a:t>
            </a:r>
          </a:p>
        </p:txBody>
      </p:sp>
    </p:spTree>
    <p:extLst>
      <p:ext uri="{BB962C8B-B14F-4D97-AF65-F5344CB8AC3E}">
        <p14:creationId xmlns:p14="http://schemas.microsoft.com/office/powerpoint/2010/main" val="638688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2EDC-AE2F-B221-D638-B125B455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Backwards (left-to-right)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9EFC6DA6-BAD2-818E-36A5-7B4F05E6B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3182626"/>
            <a:ext cx="11274425" cy="172941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11DE-684F-1D31-AE14-022F27BFFCBB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3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ED19-97E4-211A-8542-5EFA122D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Backwards (left-to-right)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07DA0B31-82D7-9503-C153-3C636BA32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3182626"/>
            <a:ext cx="11274425" cy="172941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CB2B-D51A-BF16-E37A-6029D93BF713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011</a:t>
            </a:r>
          </a:p>
        </p:txBody>
      </p:sp>
    </p:spTree>
    <p:extLst>
      <p:ext uri="{BB962C8B-B14F-4D97-AF65-F5344CB8AC3E}">
        <p14:creationId xmlns:p14="http://schemas.microsoft.com/office/powerpoint/2010/main" val="3715897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A753-DA35-0625-20CF-D1805318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Backwards (left-to-right)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918A3A1-9BDA-7ECA-B6CC-EDAD9DF52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3182626"/>
            <a:ext cx="11274425" cy="172941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85730-8184-7EA5-CDA0-1CF49600E3A9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012</a:t>
            </a:r>
          </a:p>
        </p:txBody>
      </p:sp>
    </p:spTree>
    <p:extLst>
      <p:ext uri="{BB962C8B-B14F-4D97-AF65-F5344CB8AC3E}">
        <p14:creationId xmlns:p14="http://schemas.microsoft.com/office/powerpoint/2010/main" val="4019036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226D-05C5-CA9D-F30E-4E8EF9FC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Backwards (left-to-right)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17F1-4157-45AF-20A3-ECEBF630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make sense later, I promise.</a:t>
            </a:r>
          </a:p>
          <a:p>
            <a:endParaRPr lang="en-US" dirty="0"/>
          </a:p>
        </p:txBody>
      </p:sp>
      <p:pic>
        <p:nvPicPr>
          <p:cNvPr id="11" name="Picture 10" descr="A picture containing snow, fresh&#10;&#10;Description automatically generated">
            <a:extLst>
              <a:ext uri="{FF2B5EF4-FFF2-40B4-BE49-F238E27FC236}">
                <a16:creationId xmlns:a16="http://schemas.microsoft.com/office/drawing/2014/main" id="{9BEC5AB0-DE20-0EAD-0D14-FE49D6693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538" y="2598903"/>
            <a:ext cx="6532924" cy="36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4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70E8-9C34-E0BD-005C-D0574F54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3995B-35E8-1129-BA11-E2A39D82A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method:</a:t>
            </a:r>
          </a:p>
          <a:p>
            <a:pPr lvl="1"/>
            <a:r>
              <a:rPr lang="en-US" dirty="0"/>
              <a:t>Enumeration with Branch-and-Bound</a:t>
            </a:r>
          </a:p>
          <a:p>
            <a:pPr marL="457200" lvl="1" indent="0">
              <a:buNone/>
            </a:pPr>
            <a:endParaRPr lang="en-US" i="1" dirty="0"/>
          </a:p>
          <a:p>
            <a:r>
              <a:rPr lang="en-US" dirty="0"/>
              <a:t>Why:</a:t>
            </a:r>
          </a:p>
          <a:p>
            <a:pPr lvl="1"/>
            <a:r>
              <a:rPr lang="en-US" dirty="0"/>
              <a:t>No recursion or recursion stacks</a:t>
            </a:r>
          </a:p>
          <a:p>
            <a:pPr lvl="1"/>
            <a:r>
              <a:rPr lang="en-US" dirty="0"/>
              <a:t>Intuitive (for me anyway)</a:t>
            </a:r>
          </a:p>
          <a:p>
            <a:pPr lvl="1"/>
            <a:r>
              <a:rPr lang="en-US" dirty="0"/>
              <a:t>Only need to store incumbent solution, an array of relaxation solutions and an enumeration array</a:t>
            </a:r>
          </a:p>
        </p:txBody>
      </p:sp>
    </p:spTree>
    <p:extLst>
      <p:ext uri="{BB962C8B-B14F-4D97-AF65-F5344CB8AC3E}">
        <p14:creationId xmlns:p14="http://schemas.microsoft.com/office/powerpoint/2010/main" val="1377127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D2F0-148D-91C6-C8E9-182D7D4E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2219E-054A-0288-DBF2-A6560D2D8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naïve brute-force method is to solve all possible enumerated states</a:t>
            </a:r>
          </a:p>
          <a:p>
            <a:r>
              <a:rPr lang="en-US" dirty="0"/>
              <a:t>Combinatorial explosion</a:t>
            </a:r>
          </a:p>
          <a:p>
            <a:r>
              <a:rPr lang="en-US" dirty="0"/>
              <a:t>There are n</a:t>
            </a:r>
            <a:r>
              <a:rPr lang="en-US" baseline="30000" dirty="0"/>
              <a:t>3</a:t>
            </a:r>
            <a:r>
              <a:rPr lang="en-US" dirty="0"/>
              <a:t> possible enumerated combinations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33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2C0-B00A-8105-8A27-ABCCCC3A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Branch and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E236-E757-CDEB-1B02-6B37583F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want to evaluate all possible solutions. So we need to prune based on an upper bound.</a:t>
            </a:r>
          </a:p>
          <a:p>
            <a:r>
              <a:rPr lang="en-US" dirty="0"/>
              <a:t>How do we find the relaxation (or upper-bound) for this maximization problem?</a:t>
            </a:r>
          </a:p>
          <a:p>
            <a:r>
              <a:rPr lang="en-US" dirty="0"/>
              <a:t>Solution: Find the percentage of ups (+1), and also of downs (-1), of the case patients for each gene. </a:t>
            </a:r>
          </a:p>
        </p:txBody>
      </p:sp>
    </p:spTree>
    <p:extLst>
      <p:ext uri="{BB962C8B-B14F-4D97-AF65-F5344CB8AC3E}">
        <p14:creationId xmlns:p14="http://schemas.microsoft.com/office/powerpoint/2010/main" val="3071725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B2C8-F12F-D433-C0CD-1E4B2F07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Branch and Bound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196814E-34ED-82E7-BF87-D9E0D2BB89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897995"/>
              </p:ext>
            </p:extLst>
          </p:nvPr>
        </p:nvGraphicFramePr>
        <p:xfrm>
          <a:off x="1318122" y="3148686"/>
          <a:ext cx="4477408" cy="2824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9113">
                  <a:extLst>
                    <a:ext uri="{9D8B030D-6E8A-4147-A177-3AD203B41FA5}">
                      <a16:colId xmlns:a16="http://schemas.microsoft.com/office/drawing/2014/main" val="1749453147"/>
                    </a:ext>
                  </a:extLst>
                </a:gridCol>
                <a:gridCol w="1119113">
                  <a:extLst>
                    <a:ext uri="{9D8B030D-6E8A-4147-A177-3AD203B41FA5}">
                      <a16:colId xmlns:a16="http://schemas.microsoft.com/office/drawing/2014/main" val="2445563335"/>
                    </a:ext>
                  </a:extLst>
                </a:gridCol>
                <a:gridCol w="1119591">
                  <a:extLst>
                    <a:ext uri="{9D8B030D-6E8A-4147-A177-3AD203B41FA5}">
                      <a16:colId xmlns:a16="http://schemas.microsoft.com/office/drawing/2014/main" val="1128604139"/>
                    </a:ext>
                  </a:extLst>
                </a:gridCol>
                <a:gridCol w="1119591">
                  <a:extLst>
                    <a:ext uri="{9D8B030D-6E8A-4147-A177-3AD203B41FA5}">
                      <a16:colId xmlns:a16="http://schemas.microsoft.com/office/drawing/2014/main" val="2040763006"/>
                    </a:ext>
                  </a:extLst>
                </a:gridCol>
              </a:tblGrid>
              <a:tr h="7060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Case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Case 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Case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9016112"/>
                  </a:ext>
                </a:extLst>
              </a:tr>
              <a:tr h="7060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0501422"/>
                  </a:ext>
                </a:extLst>
              </a:tr>
              <a:tr h="7060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5666919"/>
                  </a:ext>
                </a:extLst>
              </a:tr>
              <a:tr h="7060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472821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6A33E3-70AD-3BB1-3795-1A690CA3F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39944"/>
              </p:ext>
            </p:extLst>
          </p:nvPr>
        </p:nvGraphicFramePr>
        <p:xfrm>
          <a:off x="6336063" y="3148686"/>
          <a:ext cx="3680184" cy="2824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6728">
                  <a:extLst>
                    <a:ext uri="{9D8B030D-6E8A-4147-A177-3AD203B41FA5}">
                      <a16:colId xmlns:a16="http://schemas.microsoft.com/office/drawing/2014/main" val="2240245869"/>
                    </a:ext>
                  </a:extLst>
                </a:gridCol>
                <a:gridCol w="1226728">
                  <a:extLst>
                    <a:ext uri="{9D8B030D-6E8A-4147-A177-3AD203B41FA5}">
                      <a16:colId xmlns:a16="http://schemas.microsoft.com/office/drawing/2014/main" val="3156085197"/>
                    </a:ext>
                  </a:extLst>
                </a:gridCol>
                <a:gridCol w="1226728">
                  <a:extLst>
                    <a:ext uri="{9D8B030D-6E8A-4147-A177-3AD203B41FA5}">
                      <a16:colId xmlns:a16="http://schemas.microsoft.com/office/drawing/2014/main" val="3611454877"/>
                    </a:ext>
                  </a:extLst>
                </a:gridCol>
              </a:tblGrid>
              <a:tr h="8358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“Up” relaxed solution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“Down” relaxed solution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4363694"/>
                  </a:ext>
                </a:extLst>
              </a:tr>
              <a:tr h="6628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2787208"/>
                  </a:ext>
                </a:extLst>
              </a:tr>
              <a:tr h="6628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330525"/>
                  </a:ext>
                </a:extLst>
              </a:tr>
              <a:tr h="6628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9143937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D6B58C-1932-6495-60CB-3B99B7DEF3D9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Relaxation solutions for example data set</a:t>
            </a:r>
          </a:p>
          <a:p>
            <a:r>
              <a:rPr lang="en-US" dirty="0"/>
              <a:t>Store the solutions in one “up” array and one “down” array</a:t>
            </a:r>
          </a:p>
        </p:txBody>
      </p:sp>
    </p:spTree>
    <p:extLst>
      <p:ext uri="{BB962C8B-B14F-4D97-AF65-F5344CB8AC3E}">
        <p14:creationId xmlns:p14="http://schemas.microsoft.com/office/powerpoint/2010/main" val="2555271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2F7E-2B0A-4A17-0465-C38AFFBC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Branch and Bound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2CB1525-AD62-279A-2438-EEAE62077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4" y="4168431"/>
            <a:ext cx="11274425" cy="172941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B12198-1AFB-6B5F-6550-DB65A0DF438A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Before we solve for the solution, we read the counter left-to-right.</a:t>
            </a:r>
          </a:p>
          <a:p>
            <a:r>
              <a:rPr lang="en-US" sz="2000" dirty="0"/>
              <a:t>Because the “1” in the first position represents “up” we compare the incumbent solution with the relaxed “up” solution for that gene.</a:t>
            </a:r>
          </a:p>
          <a:p>
            <a:r>
              <a:rPr lang="en-US" sz="2000" dirty="0"/>
              <a:t>If the relaxed solution is better than the incumbent, increment the counter at that position.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  <a:r>
              <a:rPr lang="en-US" sz="2000" b="1" dirty="0"/>
              <a:t>11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2</a:t>
            </a:r>
            <a:r>
              <a:rPr lang="en-US" sz="2000" b="1" dirty="0"/>
              <a:t>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59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7606-166C-FAEB-6787-36F0C9F0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Branch and Bound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996AFF8-441F-69D5-FE32-3082EEF3D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4009342"/>
            <a:ext cx="11274425" cy="172941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4CB359-5E5B-8817-0CC1-FB804458C03F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Continue reading the counter</a:t>
            </a:r>
          </a:p>
          <a:p>
            <a:r>
              <a:rPr lang="en-US" dirty="0"/>
              <a:t>Relaxation is better than incumbent again, so increment again</a:t>
            </a:r>
            <a:endParaRPr lang="en-US" sz="2800" dirty="0"/>
          </a:p>
          <a:p>
            <a:r>
              <a:rPr lang="en-US" sz="2800" b="1" dirty="0"/>
              <a:t>2</a:t>
            </a:r>
            <a:r>
              <a:rPr lang="en-US" sz="2800" b="1" dirty="0">
                <a:solidFill>
                  <a:srgbClr val="FF0000"/>
                </a:solidFill>
              </a:rPr>
              <a:t>1</a:t>
            </a:r>
            <a:r>
              <a:rPr lang="en-US" sz="2800" b="1" dirty="0"/>
              <a:t>1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2800" b="1" dirty="0"/>
              <a:t> 2</a:t>
            </a:r>
            <a:r>
              <a:rPr lang="en-US" sz="2800" b="1" dirty="0">
                <a:solidFill>
                  <a:srgbClr val="0070C0"/>
                </a:solidFill>
              </a:rPr>
              <a:t>2</a:t>
            </a:r>
            <a:r>
              <a:rPr lang="en-US" sz="28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6560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2657-B719-C9D8-2988-30E755E5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Branch and Bound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A911D05-D29E-AE63-ED57-F5D79E78F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4846323"/>
            <a:ext cx="11274425" cy="172941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CA646F-0284-C394-D945-283BCB70D721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Suppose the relaxation here is not better.</a:t>
            </a:r>
          </a:p>
          <a:p>
            <a:r>
              <a:rPr lang="en-US" dirty="0"/>
              <a:t>Loop the comparison to relaxation arrays again in case a higher order “bit” has flipped. (Won’t go into this too much here.)</a:t>
            </a:r>
          </a:p>
          <a:p>
            <a:r>
              <a:rPr lang="en-US" dirty="0"/>
              <a:t>If no changes, then solve associated solution at: </a:t>
            </a:r>
            <a:r>
              <a:rPr lang="en-US" b="1" dirty="0"/>
              <a:t>221</a:t>
            </a:r>
            <a:r>
              <a:rPr lang="en-US" dirty="0"/>
              <a:t>.</a:t>
            </a:r>
          </a:p>
          <a:p>
            <a:r>
              <a:rPr lang="en-US" dirty="0"/>
              <a:t>Increment the counter and then reapply the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2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A5E7-7A08-6B20-1416-727EA096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Synthetic 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1DBA-B196-0339-9463-C73BF3AFC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Process took 0 seconds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Expression Pattern: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G11	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G16	High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Cases with Pattern: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D4	D5	D9	D10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Controls with Pattern: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J = 0.4</a:t>
            </a:r>
          </a:p>
        </p:txBody>
      </p:sp>
    </p:spTree>
    <p:extLst>
      <p:ext uri="{BB962C8B-B14F-4D97-AF65-F5344CB8AC3E}">
        <p14:creationId xmlns:p14="http://schemas.microsoft.com/office/powerpoint/2010/main" val="3370514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A5E7-7A08-6B20-1416-727EA096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Synthetic Set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1DBA-B196-0339-9463-C73BF3AFC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Process took 0 seconds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Expression Pattern: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G3	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G20	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Cases with Pattern: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D1	D2	D3	D4	D6	D7	D8	D9	D10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Controls with Pattern: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C1	C2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J = 0.7</a:t>
            </a:r>
          </a:p>
        </p:txBody>
      </p:sp>
    </p:spTree>
    <p:extLst>
      <p:ext uri="{BB962C8B-B14F-4D97-AF65-F5344CB8AC3E}">
        <p14:creationId xmlns:p14="http://schemas.microsoft.com/office/powerpoint/2010/main" val="1108187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A5E7-7A08-6B20-1416-727EA096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Synthetic Set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1DBA-B196-0339-9463-C73BF3AFC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Process took 0 seconds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Expression Pattern: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G8	High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G17	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G18	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Cases with Pattern: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D1	D2	D3	D4	D6	D8	D9	D10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Controls with Pattern: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C2	C5	C8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J = 0.5</a:t>
            </a:r>
          </a:p>
        </p:txBody>
      </p:sp>
    </p:spTree>
    <p:extLst>
      <p:ext uri="{BB962C8B-B14F-4D97-AF65-F5344CB8AC3E}">
        <p14:creationId xmlns:p14="http://schemas.microsoft.com/office/powerpoint/2010/main" val="2708099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A5E7-7A08-6B20-1416-727EA096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Synthetic Set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1DBA-B196-0339-9463-C73BF3AFC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Process took 0 seconds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Expression Pattern: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G1	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Cases with Pattern: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D5	D6	D7	D8	D10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Controls with Pattern: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J = 0.5</a:t>
            </a:r>
          </a:p>
        </p:txBody>
      </p:sp>
    </p:spTree>
    <p:extLst>
      <p:ext uri="{BB962C8B-B14F-4D97-AF65-F5344CB8AC3E}">
        <p14:creationId xmlns:p14="http://schemas.microsoft.com/office/powerpoint/2010/main" val="195350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DE9B-4EDB-0848-7FD7-5058815A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Enumeration with Base-3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3827-C893-8757-11D3-8D32D5C15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we represent all </a:t>
            </a:r>
            <a:r>
              <a:rPr lang="en-US" b="1" i="1" dirty="0"/>
              <a:t>possible solutions </a:t>
            </a:r>
            <a:r>
              <a:rPr lang="en-US" dirty="0"/>
              <a:t>as base-3 numbers.</a:t>
            </a:r>
          </a:p>
          <a:p>
            <a:r>
              <a:rPr lang="en-US" dirty="0"/>
              <a:t>Each position of the base-3 counter is associated with a gene.</a:t>
            </a:r>
          </a:p>
          <a:p>
            <a:r>
              <a:rPr lang="en-US" dirty="0"/>
              <a:t>This counter can be represented in-program as an array of values.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90F9DC-9B4C-2D40-891C-FEFB6B327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163407"/>
              </p:ext>
            </p:extLst>
          </p:nvPr>
        </p:nvGraphicFramePr>
        <p:xfrm>
          <a:off x="2969012" y="3790346"/>
          <a:ext cx="6253977" cy="19787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1963">
                  <a:extLst>
                    <a:ext uri="{9D8B030D-6E8A-4147-A177-3AD203B41FA5}">
                      <a16:colId xmlns:a16="http://schemas.microsoft.com/office/drawing/2014/main" val="1434550325"/>
                    </a:ext>
                  </a:extLst>
                </a:gridCol>
                <a:gridCol w="1442412">
                  <a:extLst>
                    <a:ext uri="{9D8B030D-6E8A-4147-A177-3AD203B41FA5}">
                      <a16:colId xmlns:a16="http://schemas.microsoft.com/office/drawing/2014/main" val="2112108820"/>
                    </a:ext>
                  </a:extLst>
                </a:gridCol>
                <a:gridCol w="1629801">
                  <a:extLst>
                    <a:ext uri="{9D8B030D-6E8A-4147-A177-3AD203B41FA5}">
                      <a16:colId xmlns:a16="http://schemas.microsoft.com/office/drawing/2014/main" val="919292688"/>
                    </a:ext>
                  </a:extLst>
                </a:gridCol>
                <a:gridCol w="1629801">
                  <a:extLst>
                    <a:ext uri="{9D8B030D-6E8A-4147-A177-3AD203B41FA5}">
                      <a16:colId xmlns:a16="http://schemas.microsoft.com/office/drawing/2014/main" val="4006515904"/>
                    </a:ext>
                  </a:extLst>
                </a:gridCol>
              </a:tblGrid>
              <a:tr h="658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Index (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 = 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 = 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 = 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0063517"/>
                  </a:ext>
                </a:extLst>
              </a:tr>
              <a:tr h="660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Base-10 value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r>
                        <a:rPr lang="en-US" sz="1400" baseline="-25000" dirty="0">
                          <a:effectLst/>
                        </a:rPr>
                        <a:t>3</a:t>
                      </a:r>
                      <a:r>
                        <a:rPr lang="en-US" sz="1400" dirty="0">
                          <a:effectLst/>
                        </a:rPr>
                        <a:t> × 3</a:t>
                      </a:r>
                      <a:r>
                        <a:rPr lang="en-US" sz="1400" baseline="300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r>
                        <a:rPr lang="en-US" sz="1400" baseline="-25000" dirty="0">
                          <a:effectLst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 × 3</a:t>
                      </a:r>
                      <a:r>
                        <a:rPr lang="en-US" sz="1400" baseline="300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r>
                        <a:rPr lang="en-US" sz="1400" baseline="-250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× 3</a:t>
                      </a:r>
                      <a:r>
                        <a:rPr lang="en-US" sz="1400" baseline="300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7866404"/>
                  </a:ext>
                </a:extLst>
              </a:tr>
              <a:tr h="660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gene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gene 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gene 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gene 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0986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596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B9D6-C6D2-51FF-D63F-2FE1AAD2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Biological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75F5-C3CB-4A31-2F4E-524C1664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is from:</a:t>
            </a:r>
          </a:p>
          <a:p>
            <a:pPr lvl="1"/>
            <a:r>
              <a:rPr lang="en-US" dirty="0"/>
              <a:t>	</a:t>
            </a:r>
            <a:r>
              <a:rPr lang="en-US" sz="2300" i="1" dirty="0"/>
              <a:t>The genomic architecture of sickle cell disease in children from West Africa</a:t>
            </a:r>
          </a:p>
          <a:p>
            <a:r>
              <a:rPr lang="en-US" dirty="0"/>
              <a:t>Data set contains 47,323 genes (rows)</a:t>
            </a:r>
          </a:p>
          <a:p>
            <a:r>
              <a:rPr lang="en-US" dirty="0"/>
              <a:t>250 patients</a:t>
            </a:r>
          </a:p>
          <a:p>
            <a:r>
              <a:rPr lang="en-US" dirty="0"/>
              <a:t>31 controls</a:t>
            </a: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0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B9D6-C6D2-51FF-D63F-2FE1AAD2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Biological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75F5-C3CB-4A31-2F4E-524C1664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i="1" dirty="0"/>
          </a:p>
          <a:p>
            <a:r>
              <a:rPr lang="en-US" dirty="0"/>
              <a:t>Since 3</a:t>
            </a:r>
            <a:r>
              <a:rPr lang="en-US" baseline="30000" dirty="0"/>
              <a:t>33</a:t>
            </a:r>
            <a:r>
              <a:rPr lang="en-US" dirty="0"/>
              <a:t> = 5.59 quadrillion</a:t>
            </a:r>
          </a:p>
          <a:p>
            <a:r>
              <a:rPr lang="en-US" dirty="0"/>
              <a:t>The age of the universe is around 437 quadrillion seconds</a:t>
            </a:r>
          </a:p>
          <a:p>
            <a:r>
              <a:rPr lang="en-US" dirty="0"/>
              <a:t>It is not likely I can solve a problem with </a:t>
            </a:r>
            <a:r>
              <a:rPr lang="en-US"/>
              <a:t>3</a:t>
            </a:r>
            <a:r>
              <a:rPr lang="en-US" baseline="30000"/>
              <a:t>47323</a:t>
            </a:r>
            <a:r>
              <a:rPr lang="en-US"/>
              <a:t> combinations</a:t>
            </a:r>
            <a:endParaRPr lang="en-US" dirty="0"/>
          </a:p>
          <a:p>
            <a:r>
              <a:rPr lang="en-US" dirty="0"/>
              <a:t>My 100 gene data set also timed out after 2 days.</a:t>
            </a:r>
          </a:p>
        </p:txBody>
      </p:sp>
    </p:spTree>
    <p:extLst>
      <p:ext uri="{BB962C8B-B14F-4D97-AF65-F5344CB8AC3E}">
        <p14:creationId xmlns:p14="http://schemas.microsoft.com/office/powerpoint/2010/main" val="2196919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B9D6-C6D2-51FF-D63F-2FE1AAD2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Biological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75F5-C3CB-4A31-2F4E-524C1664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EDB8E0-99C5-F28B-DEB6-DFB718580BEF}"/>
              </a:ext>
            </a:extLst>
          </p:cNvPr>
          <p:cNvSpPr txBox="1">
            <a:spLocks/>
          </p:cNvSpPr>
          <p:nvPr/>
        </p:nvSpPr>
        <p:spPr>
          <a:xfrm>
            <a:off x="611094" y="21018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44 seconds</a:t>
            </a: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E8BCED8-407C-5CE3-DB78-C7116B6D6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57" y="2717011"/>
            <a:ext cx="11633886" cy="372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4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2155-3058-3A71-B4FE-5E1D030A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Biological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3F9E5-4728-23F8-2A4A-837212182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minutes and 25 seconds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99BDAE3E-6EBF-CDCE-13AF-6453CEC26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7" y="2456610"/>
            <a:ext cx="11065727" cy="410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14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B9D6-C6D2-51FF-D63F-2FE1AAD2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Biological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75F5-C3CB-4A31-2F4E-524C1664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C4BCDD-34B8-CB73-E781-DAED976A0DCA}"/>
              </a:ext>
            </a:extLst>
          </p:cNvPr>
          <p:cNvSpPr txBox="1">
            <a:spLocks/>
          </p:cNvSpPr>
          <p:nvPr/>
        </p:nvSpPr>
        <p:spPr>
          <a:xfrm>
            <a:off x="611094" y="21018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Around ~37 hours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8EB9307-3E5A-896E-1219-9F95B93A5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7" y="2798558"/>
            <a:ext cx="11522927" cy="369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06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2AB2-AD80-782D-9192-5CC09636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B3AEF81-918D-DA13-8B86-E309F393E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333142"/>
              </p:ext>
            </p:extLst>
          </p:nvPr>
        </p:nvGraphicFramePr>
        <p:xfrm>
          <a:off x="458788" y="1949450"/>
          <a:ext cx="112744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212">
                  <a:extLst>
                    <a:ext uri="{9D8B030D-6E8A-4147-A177-3AD203B41FA5}">
                      <a16:colId xmlns:a16="http://schemas.microsoft.com/office/drawing/2014/main" val="3166137061"/>
                    </a:ext>
                  </a:extLst>
                </a:gridCol>
                <a:gridCol w="5637212">
                  <a:extLst>
                    <a:ext uri="{9D8B030D-6E8A-4147-A177-3AD203B41FA5}">
                      <a16:colId xmlns:a16="http://schemas.microsoft.com/office/drawing/2014/main" val="936033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Size of 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Time for Optimal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30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44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5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entury Gothic" panose="020B0502020202020204" pitchFamily="34" charset="0"/>
                        </a:rPr>
                        <a:t>50 genes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445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4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70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132,957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4004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39ACF24-17F0-77F8-43C0-0414179E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0557"/>
              </p:ext>
            </p:extLst>
          </p:nvPr>
        </p:nvGraphicFramePr>
        <p:xfrm>
          <a:off x="1483360" y="385475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35188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6711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 of 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for Optimal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9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 gene (synthetic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 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910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30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44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50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445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74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70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132,957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5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658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A650-B09F-42F7-FCAD-0C7047F4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918029-4CAC-1C5E-A75C-829B69AC2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59162"/>
              </p:ext>
            </p:extLst>
          </p:nvPr>
        </p:nvGraphicFramePr>
        <p:xfrm>
          <a:off x="458788" y="1949450"/>
          <a:ext cx="112744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606">
                  <a:extLst>
                    <a:ext uri="{9D8B030D-6E8A-4147-A177-3AD203B41FA5}">
                      <a16:colId xmlns:a16="http://schemas.microsoft.com/office/drawing/2014/main" val="939505721"/>
                    </a:ext>
                  </a:extLst>
                </a:gridCol>
                <a:gridCol w="2818606">
                  <a:extLst>
                    <a:ext uri="{9D8B030D-6E8A-4147-A177-3AD203B41FA5}">
                      <a16:colId xmlns:a16="http://schemas.microsoft.com/office/drawing/2014/main" val="3473664772"/>
                    </a:ext>
                  </a:extLst>
                </a:gridCol>
                <a:gridCol w="2818606">
                  <a:extLst>
                    <a:ext uri="{9D8B030D-6E8A-4147-A177-3AD203B41FA5}">
                      <a16:colId xmlns:a16="http://schemas.microsoft.com/office/drawing/2014/main" val="3629915920"/>
                    </a:ext>
                  </a:extLst>
                </a:gridCol>
                <a:gridCol w="2818606">
                  <a:extLst>
                    <a:ext uri="{9D8B030D-6E8A-4147-A177-3AD203B41FA5}">
                      <a16:colId xmlns:a16="http://schemas.microsoft.com/office/drawing/2014/main" val="366578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51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9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3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11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197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91C5-D906-2B1E-37D7-0064A4AB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4F2F45-00A8-BDA0-60C8-3722908C52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27375" y="3790156"/>
          <a:ext cx="5937250" cy="512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156820072"/>
                    </a:ext>
                  </a:extLst>
                </a:gridCol>
                <a:gridCol w="1483995">
                  <a:extLst>
                    <a:ext uri="{9D8B030D-6E8A-4147-A177-3AD203B41FA5}">
                      <a16:colId xmlns:a16="http://schemas.microsoft.com/office/drawing/2014/main" val="748151441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74458924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2732022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 =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 =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 =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6197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Base-10 conversion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r>
                        <a:rPr lang="en-US" sz="1100" baseline="-25000">
                          <a:effectLst/>
                        </a:rPr>
                        <a:t>3</a:t>
                      </a:r>
                      <a:r>
                        <a:rPr lang="en-US" sz="1100">
                          <a:effectLst/>
                        </a:rPr>
                        <a:t> × 3</a:t>
                      </a:r>
                      <a:r>
                        <a:rPr lang="en-US" sz="1100" baseline="30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r>
                        <a:rPr lang="en-US" sz="1100" baseline="-25000" dirty="0">
                          <a:effectLst/>
                        </a:rPr>
                        <a:t>2</a:t>
                      </a:r>
                      <a:r>
                        <a:rPr lang="en-US" sz="1100" dirty="0">
                          <a:effectLst/>
                        </a:rPr>
                        <a:t> × 3</a:t>
                      </a:r>
                      <a:r>
                        <a:rPr lang="en-US" sz="1100" baseline="300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r>
                        <a:rPr lang="en-US" sz="1100" baseline="-25000">
                          <a:effectLst/>
                        </a:rPr>
                        <a:t>1</a:t>
                      </a:r>
                      <a:r>
                        <a:rPr lang="en-US" sz="1100">
                          <a:effectLst/>
                        </a:rPr>
                        <a:t> × 3</a:t>
                      </a:r>
                      <a:r>
                        <a:rPr lang="en-US" sz="1100" baseline="30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493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Gene1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Gene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Gene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839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0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81C6-39B6-8444-8AF8-66C7C9C4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Enumeration with Base-3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837A-E192-3685-2802-18565284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Each base-3 digit represents a discretized number:</a:t>
            </a:r>
          </a:p>
          <a:p>
            <a:pPr lvl="1"/>
            <a:r>
              <a:rPr lang="en-US" dirty="0"/>
              <a:t>“0” represents 0 (neutral)</a:t>
            </a:r>
          </a:p>
          <a:p>
            <a:pPr lvl="1"/>
            <a:r>
              <a:rPr lang="en-US" dirty="0"/>
              <a:t>“1” represents 1 (up)</a:t>
            </a:r>
          </a:p>
          <a:p>
            <a:pPr lvl="1"/>
            <a:r>
              <a:rPr lang="en-US" dirty="0"/>
              <a:t>“2” represents -1 (down)</a:t>
            </a:r>
          </a:p>
          <a:p>
            <a:r>
              <a:rPr lang="en-US" dirty="0"/>
              <a:t>An example of a base-3 counter being incremented:</a:t>
            </a:r>
          </a:p>
          <a:p>
            <a:pPr lvl="1"/>
            <a:r>
              <a:rPr lang="en-US" dirty="0"/>
              <a:t>000</a:t>
            </a:r>
          </a:p>
          <a:p>
            <a:pPr lvl="1"/>
            <a:r>
              <a:rPr lang="en-US" dirty="0"/>
              <a:t>001</a:t>
            </a:r>
          </a:p>
          <a:p>
            <a:pPr lvl="1"/>
            <a:r>
              <a:rPr lang="en-US" dirty="0"/>
              <a:t>002</a:t>
            </a:r>
          </a:p>
          <a:p>
            <a:pPr lvl="1"/>
            <a:r>
              <a:rPr lang="en-US" dirty="0"/>
              <a:t>010</a:t>
            </a:r>
          </a:p>
          <a:p>
            <a:pPr lvl="1"/>
            <a:r>
              <a:rPr lang="en-US" dirty="0"/>
              <a:t>011</a:t>
            </a:r>
          </a:p>
          <a:p>
            <a:pPr lvl="1"/>
            <a:r>
              <a:rPr lang="en-US" dirty="0"/>
              <a:t>012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70631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FCB0-F6B7-75DE-628D-2DC9B3B4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Ternary Trees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2B630A-5038-7728-FB9E-515A95133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3182626"/>
            <a:ext cx="11274425" cy="1729410"/>
          </a:xfr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19301D6-EFF4-6FBC-D53E-28A54DCEF01C}"/>
              </a:ext>
            </a:extLst>
          </p:cNvPr>
          <p:cNvSpPr txBox="1">
            <a:spLocks/>
          </p:cNvSpPr>
          <p:nvPr/>
        </p:nvSpPr>
        <p:spPr>
          <a:xfrm>
            <a:off x="458694" y="1949451"/>
            <a:ext cx="11274612" cy="147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the solution space as a trinary tree</a:t>
            </a:r>
          </a:p>
          <a:p>
            <a:r>
              <a:rPr lang="en-US" dirty="0"/>
              <a:t>Each level of the tree represents a gene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1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C2BF-3C3B-06B6-6BBB-C2747622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Forward (right-to-left)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16C64334-A2C1-21B3-8EB4-4BAA9BF44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3182626"/>
            <a:ext cx="11274425" cy="172941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47EB17-305F-FDD0-67FA-1A3A8597B3FA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1278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8E9B-A2C7-4447-F871-BB4E4DCA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Forward (right-to-left)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7177516B-43F1-8AF9-D7C7-A23C0C139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3182626"/>
            <a:ext cx="11274425" cy="172941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D974F0-64BE-1166-0D1A-8F78BE067E28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001</a:t>
            </a:r>
          </a:p>
        </p:txBody>
      </p:sp>
    </p:spTree>
    <p:extLst>
      <p:ext uri="{BB962C8B-B14F-4D97-AF65-F5344CB8AC3E}">
        <p14:creationId xmlns:p14="http://schemas.microsoft.com/office/powerpoint/2010/main" val="257551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3DA2-0947-18CF-BB82-5DB76307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Forward (right-to-left)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1884FAB7-6435-B0AD-1A0A-ECBBFC771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3182626"/>
            <a:ext cx="11274425" cy="172941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B59E00-6654-4AB0-EA6C-97F84CD7613E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002</a:t>
            </a:r>
          </a:p>
        </p:txBody>
      </p:sp>
    </p:spTree>
    <p:extLst>
      <p:ext uri="{BB962C8B-B14F-4D97-AF65-F5344CB8AC3E}">
        <p14:creationId xmlns:p14="http://schemas.microsoft.com/office/powerpoint/2010/main" val="274396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3AC0-589E-046E-F0F5-CECB8BF8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Forward (right-to-left)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2E7D3A9-A9A4-2248-C701-262813E6B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3182626"/>
            <a:ext cx="11274425" cy="172941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159411-9FC2-B5C3-1548-D0493115B641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010</a:t>
            </a:r>
          </a:p>
        </p:txBody>
      </p:sp>
    </p:spTree>
    <p:extLst>
      <p:ext uri="{BB962C8B-B14F-4D97-AF65-F5344CB8AC3E}">
        <p14:creationId xmlns:p14="http://schemas.microsoft.com/office/powerpoint/2010/main" val="47164869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6E8"/>
      </a:lt2>
      <a:accent1>
        <a:srgbClr val="C3724D"/>
      </a:accent1>
      <a:accent2>
        <a:srgbClr val="B1923B"/>
      </a:accent2>
      <a:accent3>
        <a:srgbClr val="9BAB43"/>
      </a:accent3>
      <a:accent4>
        <a:srgbClr val="6EB13B"/>
      </a:accent4>
      <a:accent5>
        <a:srgbClr val="4AB848"/>
      </a:accent5>
      <a:accent6>
        <a:srgbClr val="3BB16A"/>
      </a:accent6>
      <a:hlink>
        <a:srgbClr val="3A8BB0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1003</Words>
  <Application>Microsoft Office PowerPoint</Application>
  <PresentationFormat>Widescreen</PresentationFormat>
  <Paragraphs>255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Avenir Next LT Pro</vt:lpstr>
      <vt:lpstr>AvenirNext LT Pro Medium</vt:lpstr>
      <vt:lpstr>Calibri</vt:lpstr>
      <vt:lpstr>Century Gothic</vt:lpstr>
      <vt:lpstr>Sabon Next LT</vt:lpstr>
      <vt:lpstr>DappledVTI</vt:lpstr>
      <vt:lpstr>Christopher Han’s Project Presentation</vt:lpstr>
      <vt:lpstr>Overview</vt:lpstr>
      <vt:lpstr>Enumeration with Base-3 Numbers</vt:lpstr>
      <vt:lpstr>Enumeration with Base-3 Numbers</vt:lpstr>
      <vt:lpstr>Ternary Trees</vt:lpstr>
      <vt:lpstr>Reading Forward (right-to-left)</vt:lpstr>
      <vt:lpstr>Reading Forward (right-to-left)</vt:lpstr>
      <vt:lpstr>Reading Forward (right-to-left)</vt:lpstr>
      <vt:lpstr>Reading Forward (right-to-left)</vt:lpstr>
      <vt:lpstr>Reading Forward (right-to-left)</vt:lpstr>
      <vt:lpstr>Reading Forward (right-to-left)</vt:lpstr>
      <vt:lpstr>Reversing The Read Order</vt:lpstr>
      <vt:lpstr>Reading Backwards (left-to-right)</vt:lpstr>
      <vt:lpstr>Reading Backwards (left-to-right)</vt:lpstr>
      <vt:lpstr>Reading Backwards (left-to-right)</vt:lpstr>
      <vt:lpstr>Reading Backwards (left-to-right)</vt:lpstr>
      <vt:lpstr>Reading Backwards (left-to-right)</vt:lpstr>
      <vt:lpstr>Reading Backwards (left-to-right)</vt:lpstr>
      <vt:lpstr>Reading Backwards (left-to-right)</vt:lpstr>
      <vt:lpstr>Brute Force</vt:lpstr>
      <vt:lpstr>Applying Branch and Bound</vt:lpstr>
      <vt:lpstr>Applying Branch and Bound</vt:lpstr>
      <vt:lpstr>Applying Branch and Bound</vt:lpstr>
      <vt:lpstr>Applying Branch and Bound</vt:lpstr>
      <vt:lpstr>Applying Branch and Bound</vt:lpstr>
      <vt:lpstr>Results: Synthetic Set 1</vt:lpstr>
      <vt:lpstr>Results: Synthetic Set 2</vt:lpstr>
      <vt:lpstr>Results: Synthetic Set 3</vt:lpstr>
      <vt:lpstr>Results: Synthetic Set 4</vt:lpstr>
      <vt:lpstr>Results: Biological Data Set</vt:lpstr>
      <vt:lpstr>Results: Biological Data Set</vt:lpstr>
      <vt:lpstr>Results: Biological Data Set</vt:lpstr>
      <vt:lpstr>Results: Biological Data Set</vt:lpstr>
      <vt:lpstr>Results: Biological Data Set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Dongho &amp; Nayoung Han</dc:creator>
  <cp:lastModifiedBy>Dongho &amp; Nayoung Han</cp:lastModifiedBy>
  <cp:revision>47</cp:revision>
  <dcterms:created xsi:type="dcterms:W3CDTF">2022-12-01T21:42:43Z</dcterms:created>
  <dcterms:modified xsi:type="dcterms:W3CDTF">2022-12-09T06:20:30Z</dcterms:modified>
</cp:coreProperties>
</file>