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77" r:id="rId3"/>
    <p:sldId id="261" r:id="rId4"/>
    <p:sldId id="278" r:id="rId5"/>
    <p:sldId id="279" r:id="rId6"/>
    <p:sldId id="257" r:id="rId7"/>
    <p:sldId id="276" r:id="rId8"/>
    <p:sldId id="258" r:id="rId9"/>
    <p:sldId id="259" r:id="rId10"/>
    <p:sldId id="260" r:id="rId11"/>
    <p:sldId id="262" r:id="rId12"/>
    <p:sldId id="263" r:id="rId13"/>
    <p:sldId id="264" r:id="rId14"/>
    <p:sldId id="266" r:id="rId15"/>
    <p:sldId id="265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39"/>
    <p:restoredTop sz="94631"/>
  </p:normalViewPr>
  <p:slideViewPr>
    <p:cSldViewPr snapToGrid="0" snapToObjects="1">
      <p:cViewPr varScale="1">
        <p:scale>
          <a:sx n="67" d="100"/>
          <a:sy n="67" d="100"/>
        </p:scale>
        <p:origin x="9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179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033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559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1128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722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820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645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57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94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17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748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88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02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72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97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10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190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78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353D8-D789-FB4D-8DA8-B309A9FD4B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Managementul</a:t>
            </a:r>
            <a:r>
              <a:rPr lang="en-US" dirty="0"/>
              <a:t> </a:t>
            </a:r>
            <a:r>
              <a:rPr lang="en-US" dirty="0" err="1"/>
              <a:t>Proiectelor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27D77F-E222-044A-A58D-9987BDDA17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400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43C27-5671-DA48-B59B-7672BEB6F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Graficul</a:t>
            </a:r>
            <a:r>
              <a:rPr lang="en-US" dirty="0"/>
              <a:t> GANTT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3FB860-4F22-4B46-AF47-3C3894935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8350" y="1733550"/>
            <a:ext cx="8382000" cy="4838700"/>
          </a:xfrm>
        </p:spPr>
      </p:pic>
    </p:spTree>
    <p:extLst>
      <p:ext uri="{BB962C8B-B14F-4D97-AF65-F5344CB8AC3E}">
        <p14:creationId xmlns:p14="http://schemas.microsoft.com/office/powerpoint/2010/main" val="3428513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43C27-5671-DA48-B59B-7672BEB6F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Bugetul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FEFAD-B258-0446-A129-91D984596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BUGETUL DE BAZĂ (MASTER) </a:t>
            </a:r>
            <a:r>
              <a:rPr lang="en-US" dirty="0" err="1"/>
              <a:t>pentru</a:t>
            </a:r>
            <a:r>
              <a:rPr lang="en-US" dirty="0"/>
              <a:t> o </a:t>
            </a:r>
            <a:r>
              <a:rPr lang="en-US" dirty="0" err="1"/>
              <a:t>organizaţie</a:t>
            </a:r>
            <a:r>
              <a:rPr lang="en-US" dirty="0"/>
              <a:t> </a:t>
            </a:r>
            <a:r>
              <a:rPr lang="en-US" dirty="0" err="1"/>
              <a:t>orientată</a:t>
            </a:r>
            <a:r>
              <a:rPr lang="en-US" dirty="0"/>
              <a:t> </a:t>
            </a:r>
            <a:r>
              <a:rPr lang="en-US" dirty="0" err="1"/>
              <a:t>spre</a:t>
            </a:r>
            <a:r>
              <a:rPr lang="en-US" dirty="0"/>
              <a:t> </a:t>
            </a:r>
            <a:r>
              <a:rPr lang="en-US" dirty="0" err="1"/>
              <a:t>realizare</a:t>
            </a:r>
            <a:r>
              <a:rPr lang="en-US" dirty="0"/>
              <a:t> de profit </a:t>
            </a:r>
            <a:r>
              <a:rPr lang="en-US" dirty="0" err="1"/>
              <a:t>asamblează</a:t>
            </a:r>
            <a:r>
              <a:rPr lang="en-US" dirty="0"/>
              <a:t> un </a:t>
            </a:r>
            <a:r>
              <a:rPr lang="en-US" dirty="0" err="1"/>
              <a:t>număr</a:t>
            </a:r>
            <a:r>
              <a:rPr lang="en-US" dirty="0"/>
              <a:t> de </a:t>
            </a:r>
            <a:r>
              <a:rPr lang="en-US" dirty="0" err="1"/>
              <a:t>bugete</a:t>
            </a:r>
            <a:r>
              <a:rPr lang="en-US" dirty="0"/>
              <a:t> </a:t>
            </a:r>
            <a:r>
              <a:rPr lang="en-US" dirty="0" err="1"/>
              <a:t>interdependente</a:t>
            </a:r>
            <a:r>
              <a:rPr lang="en-US" dirty="0"/>
              <a:t>, </a:t>
            </a:r>
            <a:r>
              <a:rPr lang="en-US" dirty="0" err="1"/>
              <a:t>oferind</a:t>
            </a:r>
            <a:r>
              <a:rPr lang="en-US" dirty="0"/>
              <a:t> o imagine </a:t>
            </a:r>
            <a:r>
              <a:rPr lang="en-US" dirty="0" err="1"/>
              <a:t>completă</a:t>
            </a:r>
            <a:r>
              <a:rPr lang="en-US" dirty="0"/>
              <a:t> a </a:t>
            </a:r>
            <a:r>
              <a:rPr lang="en-US" dirty="0" err="1"/>
              <a:t>operării</a:t>
            </a:r>
            <a:r>
              <a:rPr lang="en-US" dirty="0"/>
              <a:t>, din </a:t>
            </a:r>
            <a:r>
              <a:rPr lang="en-US" dirty="0" err="1"/>
              <a:t>punct</a:t>
            </a:r>
            <a:r>
              <a:rPr lang="en-US" dirty="0"/>
              <a:t> de </a:t>
            </a:r>
            <a:r>
              <a:rPr lang="en-US" dirty="0" err="1"/>
              <a:t>vedere</a:t>
            </a:r>
            <a:r>
              <a:rPr lang="en-US" dirty="0"/>
              <a:t> </a:t>
            </a:r>
            <a:r>
              <a:rPr lang="en-US" dirty="0" err="1"/>
              <a:t>financiar</a:t>
            </a:r>
            <a:r>
              <a:rPr lang="en-US" dirty="0"/>
              <a:t>, </a:t>
            </a:r>
            <a:r>
              <a:rPr lang="en-US" dirty="0" err="1"/>
              <a:t>pe</a:t>
            </a:r>
            <a:r>
              <a:rPr lang="en-US" dirty="0"/>
              <a:t> o </a:t>
            </a:r>
            <a:r>
              <a:rPr lang="en-US" dirty="0" err="1"/>
              <a:t>anumită</a:t>
            </a:r>
            <a:r>
              <a:rPr lang="en-US" dirty="0"/>
              <a:t> </a:t>
            </a:r>
            <a:r>
              <a:rPr lang="en-US" dirty="0" err="1"/>
              <a:t>perioadă</a:t>
            </a:r>
            <a:r>
              <a:rPr lang="en-US" dirty="0"/>
              <a:t> de </a:t>
            </a:r>
            <a:r>
              <a:rPr lang="en-US" dirty="0" err="1"/>
              <a:t>timp</a:t>
            </a:r>
            <a:r>
              <a:rPr lang="en-US" dirty="0"/>
              <a:t> - de </a:t>
            </a:r>
            <a:r>
              <a:rPr lang="en-US" dirty="0" err="1"/>
              <a:t>obicei</a:t>
            </a:r>
            <a:r>
              <a:rPr lang="en-US" dirty="0"/>
              <a:t> un an de </a:t>
            </a:r>
            <a:r>
              <a:rPr lang="en-US" dirty="0" err="1"/>
              <a:t>zile</a:t>
            </a:r>
            <a:r>
              <a:rPr lang="en-US" dirty="0"/>
              <a:t>.</a:t>
            </a:r>
          </a:p>
          <a:p>
            <a:r>
              <a:rPr lang="en-US" dirty="0" err="1"/>
              <a:t>Elemente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Bugetul</a:t>
            </a:r>
            <a:r>
              <a:rPr lang="en-US" dirty="0"/>
              <a:t> de </a:t>
            </a:r>
            <a:r>
              <a:rPr lang="en-US" dirty="0" err="1"/>
              <a:t>operare</a:t>
            </a:r>
            <a:r>
              <a:rPr lang="en-US" dirty="0"/>
              <a:t>: b. de </a:t>
            </a:r>
            <a:r>
              <a:rPr lang="en-US" dirty="0" err="1"/>
              <a:t>vanzari</a:t>
            </a:r>
            <a:r>
              <a:rPr lang="en-US" dirty="0"/>
              <a:t>, b. de </a:t>
            </a:r>
            <a:r>
              <a:rPr lang="en-US" dirty="0" err="1"/>
              <a:t>productie</a:t>
            </a:r>
            <a:r>
              <a:rPr lang="en-US" dirty="0"/>
              <a:t>, b. de </a:t>
            </a:r>
            <a:r>
              <a:rPr lang="en-US" dirty="0" err="1"/>
              <a:t>cheltuieli</a:t>
            </a:r>
            <a:r>
              <a:rPr lang="en-US" dirty="0"/>
              <a:t> (</a:t>
            </a:r>
            <a:r>
              <a:rPr lang="en-US" dirty="0" err="1"/>
              <a:t>elemente</a:t>
            </a:r>
            <a:r>
              <a:rPr lang="en-US" dirty="0"/>
              <a:t> de </a:t>
            </a:r>
            <a:r>
              <a:rPr lang="en-US" dirty="0" err="1"/>
              <a:t>venit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Bugetul</a:t>
            </a:r>
            <a:r>
              <a:rPr lang="en-US" dirty="0"/>
              <a:t> </a:t>
            </a:r>
            <a:r>
              <a:rPr lang="en-US" dirty="0" err="1"/>
              <a:t>financiar</a:t>
            </a:r>
            <a:r>
              <a:rPr lang="en-US" dirty="0"/>
              <a:t>: b. </a:t>
            </a:r>
            <a:r>
              <a:rPr lang="en-US" dirty="0" err="1"/>
              <a:t>fluxului</a:t>
            </a:r>
            <a:r>
              <a:rPr lang="en-US" dirty="0"/>
              <a:t> de </a:t>
            </a:r>
            <a:r>
              <a:rPr lang="en-US" dirty="0" err="1"/>
              <a:t>numerar</a:t>
            </a:r>
            <a:r>
              <a:rPr lang="en-US" dirty="0"/>
              <a:t>, b. </a:t>
            </a:r>
            <a:r>
              <a:rPr lang="en-US" dirty="0" err="1"/>
              <a:t>cheltuielilor</a:t>
            </a:r>
            <a:r>
              <a:rPr lang="en-US" dirty="0"/>
              <a:t> de capital, </a:t>
            </a:r>
            <a:r>
              <a:rPr lang="en-US" dirty="0" err="1"/>
              <a:t>bilantul</a:t>
            </a:r>
            <a:r>
              <a:rPr lang="en-US" dirty="0"/>
              <a:t> </a:t>
            </a:r>
            <a:r>
              <a:rPr lang="en-US" dirty="0" err="1"/>
              <a:t>bugetului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707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43C27-5671-DA48-B59B-7672BEB6F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24A14C-02D5-9347-B095-3EF99468A2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4" y="618518"/>
            <a:ext cx="9905998" cy="5620964"/>
          </a:xfrm>
        </p:spPr>
      </p:pic>
    </p:spTree>
    <p:extLst>
      <p:ext uri="{BB962C8B-B14F-4D97-AF65-F5344CB8AC3E}">
        <p14:creationId xmlns:p14="http://schemas.microsoft.com/office/powerpoint/2010/main" val="2930041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43C27-5671-DA48-B59B-7672BEB6F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Clasificare</a:t>
            </a:r>
            <a:r>
              <a:rPr lang="en-US" dirty="0"/>
              <a:t> </a:t>
            </a:r>
            <a:r>
              <a:rPr lang="en-US" dirty="0" err="1"/>
              <a:t>generala</a:t>
            </a:r>
            <a:r>
              <a:rPr lang="en-US" dirty="0"/>
              <a:t> a </a:t>
            </a:r>
            <a:r>
              <a:rPr lang="en-US" dirty="0" err="1"/>
              <a:t>costurilor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FEFAD-B258-0446-A129-91D984596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08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dirty="0" err="1"/>
              <a:t>Costuri</a:t>
            </a:r>
            <a:r>
              <a:rPr lang="en-US" dirty="0"/>
              <a:t> de </a:t>
            </a:r>
            <a:r>
              <a:rPr lang="en-US" dirty="0" err="1"/>
              <a:t>productie</a:t>
            </a:r>
            <a:r>
              <a:rPr lang="en-US" dirty="0"/>
              <a:t>: </a:t>
            </a:r>
            <a:r>
              <a:rPr lang="en-US" dirty="0" err="1"/>
              <a:t>productie</a:t>
            </a:r>
            <a:r>
              <a:rPr lang="en-US" dirty="0"/>
              <a:t>, </a:t>
            </a:r>
            <a:r>
              <a:rPr lang="en-US" dirty="0" err="1"/>
              <a:t>activitati</a:t>
            </a:r>
            <a:r>
              <a:rPr lang="en-US" dirty="0"/>
              <a:t> de marketing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administratie</a:t>
            </a:r>
            <a:endParaRPr lang="en-US" dirty="0"/>
          </a:p>
          <a:p>
            <a:r>
              <a:rPr lang="en-US" dirty="0" err="1"/>
              <a:t>Productia</a:t>
            </a:r>
            <a:r>
              <a:rPr lang="en-US" dirty="0"/>
              <a:t> = </a:t>
            </a:r>
            <a:r>
              <a:rPr lang="en-US" dirty="0" err="1"/>
              <a:t>conversia</a:t>
            </a:r>
            <a:r>
              <a:rPr lang="en-US" dirty="0"/>
              <a:t> </a:t>
            </a:r>
            <a:r>
              <a:rPr lang="en-US" dirty="0" err="1"/>
              <a:t>materiilor</a:t>
            </a:r>
            <a:r>
              <a:rPr lang="en-US" dirty="0"/>
              <a:t> prime in </a:t>
            </a:r>
            <a:r>
              <a:rPr lang="en-US" dirty="0" err="1"/>
              <a:t>produse</a:t>
            </a:r>
            <a:r>
              <a:rPr lang="en-US" dirty="0"/>
              <a:t> finite,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efortul</a:t>
            </a:r>
            <a:r>
              <a:rPr lang="en-US" dirty="0"/>
              <a:t> </a:t>
            </a:r>
            <a:r>
              <a:rPr lang="en-US" dirty="0" err="1"/>
              <a:t>fortei</a:t>
            </a:r>
            <a:r>
              <a:rPr lang="en-US" dirty="0"/>
              <a:t> de </a:t>
            </a:r>
            <a:r>
              <a:rPr lang="en-US" dirty="0" err="1"/>
              <a:t>munca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utilizarea</a:t>
            </a:r>
            <a:r>
              <a:rPr lang="en-US" dirty="0"/>
              <a:t> de </a:t>
            </a:r>
            <a:r>
              <a:rPr lang="en-US" dirty="0" err="1"/>
              <a:t>echipamente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utilaje</a:t>
            </a:r>
            <a:r>
              <a:rPr lang="en-US" dirty="0"/>
              <a:t>.</a:t>
            </a:r>
          </a:p>
          <a:p>
            <a:r>
              <a:rPr lang="en-US" dirty="0" err="1"/>
              <a:t>Costul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produs</a:t>
            </a:r>
            <a:r>
              <a:rPr lang="en-US" dirty="0"/>
              <a:t> </a:t>
            </a:r>
            <a:r>
              <a:rPr lang="en-US" dirty="0" err="1"/>
              <a:t>fabricat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Materiale</a:t>
            </a:r>
            <a:r>
              <a:rPr lang="en-US" dirty="0"/>
              <a:t> </a:t>
            </a:r>
            <a:r>
              <a:rPr lang="en-US" dirty="0" err="1"/>
              <a:t>directe</a:t>
            </a:r>
            <a:endParaRPr lang="en-US" dirty="0"/>
          </a:p>
          <a:p>
            <a:pPr lvl="1"/>
            <a:r>
              <a:rPr lang="en-US" dirty="0" err="1"/>
              <a:t>Salarii</a:t>
            </a:r>
            <a:r>
              <a:rPr lang="en-US" dirty="0"/>
              <a:t> </a:t>
            </a:r>
            <a:r>
              <a:rPr lang="en-US" dirty="0" err="1"/>
              <a:t>directe</a:t>
            </a:r>
            <a:endParaRPr lang="en-US" dirty="0"/>
          </a:p>
          <a:p>
            <a:pPr lvl="1"/>
            <a:r>
              <a:rPr lang="en-US" dirty="0" err="1"/>
              <a:t>Costuri</a:t>
            </a:r>
            <a:r>
              <a:rPr lang="en-US" dirty="0"/>
              <a:t> </a:t>
            </a:r>
            <a:r>
              <a:rPr lang="en-US" dirty="0" err="1"/>
              <a:t>indirecte</a:t>
            </a:r>
            <a:r>
              <a:rPr lang="en-US" dirty="0"/>
              <a:t> (</a:t>
            </a:r>
            <a:r>
              <a:rPr lang="en-US" dirty="0" err="1"/>
              <a:t>materiale</a:t>
            </a:r>
            <a:r>
              <a:rPr lang="en-US" dirty="0"/>
              <a:t> </a:t>
            </a:r>
            <a:r>
              <a:rPr lang="en-US" dirty="0" err="1"/>
              <a:t>auxiliare</a:t>
            </a:r>
            <a:r>
              <a:rPr lang="en-US" dirty="0"/>
              <a:t>, </a:t>
            </a:r>
            <a:r>
              <a:rPr lang="en-US" dirty="0" err="1"/>
              <a:t>salarii</a:t>
            </a:r>
            <a:r>
              <a:rPr lang="en-US" dirty="0"/>
              <a:t> </a:t>
            </a:r>
            <a:r>
              <a:rPr lang="en-US" dirty="0" err="1"/>
              <a:t>indirecte</a:t>
            </a:r>
            <a:r>
              <a:rPr lang="en-US" dirty="0"/>
              <a:t>, </a:t>
            </a:r>
            <a:r>
              <a:rPr lang="en-US" dirty="0" err="1"/>
              <a:t>taxe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impozite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proprietate</a:t>
            </a:r>
            <a:r>
              <a:rPr lang="en-US" dirty="0"/>
              <a:t>, </a:t>
            </a:r>
            <a:r>
              <a:rPr lang="en-US" dirty="0" err="1"/>
              <a:t>asigurari</a:t>
            </a:r>
            <a:r>
              <a:rPr lang="en-US" dirty="0"/>
              <a:t>, </a:t>
            </a:r>
            <a:r>
              <a:rPr lang="en-US" dirty="0" err="1"/>
              <a:t>reparatii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intretinere</a:t>
            </a:r>
            <a:r>
              <a:rPr lang="en-US" dirty="0"/>
              <a:t>, etc.)</a:t>
            </a:r>
          </a:p>
        </p:txBody>
      </p:sp>
    </p:spTree>
    <p:extLst>
      <p:ext uri="{BB962C8B-B14F-4D97-AF65-F5344CB8AC3E}">
        <p14:creationId xmlns:p14="http://schemas.microsoft.com/office/powerpoint/2010/main" val="53390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FEFAD-B258-0446-A129-91D984596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38200"/>
            <a:ext cx="9905999" cy="49530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Costuri</a:t>
            </a:r>
            <a:r>
              <a:rPr lang="en-US" dirty="0"/>
              <a:t> </a:t>
            </a:r>
            <a:r>
              <a:rPr lang="en-US" dirty="0" err="1"/>
              <a:t>neproductive</a:t>
            </a:r>
            <a:r>
              <a:rPr lang="en-US" dirty="0"/>
              <a:t>:</a:t>
            </a:r>
          </a:p>
          <a:p>
            <a:r>
              <a:rPr lang="en-US" dirty="0" err="1"/>
              <a:t>Costuri</a:t>
            </a:r>
            <a:r>
              <a:rPr lang="en-US" dirty="0"/>
              <a:t> de marketing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vanzari</a:t>
            </a:r>
            <a:endParaRPr lang="en-US" dirty="0"/>
          </a:p>
          <a:p>
            <a:r>
              <a:rPr lang="en-US" dirty="0" err="1"/>
              <a:t>Costuri</a:t>
            </a:r>
            <a:r>
              <a:rPr lang="en-US" dirty="0"/>
              <a:t> administrative </a:t>
            </a: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dirty="0" err="1"/>
              <a:t>Costuri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produs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periodice</a:t>
            </a:r>
            <a:endParaRPr lang="en-US" dirty="0"/>
          </a:p>
          <a:p>
            <a:r>
              <a:rPr lang="en-US" dirty="0" err="1"/>
              <a:t>Costurile</a:t>
            </a:r>
            <a:r>
              <a:rPr lang="en-US" dirty="0"/>
              <a:t> legate de </a:t>
            </a:r>
            <a:r>
              <a:rPr lang="en-US" dirty="0" err="1"/>
              <a:t>produs</a:t>
            </a:r>
            <a:r>
              <a:rPr lang="en-US" dirty="0"/>
              <a:t>: </a:t>
            </a:r>
            <a:r>
              <a:rPr lang="en-US" dirty="0" err="1"/>
              <a:t>achizitie</a:t>
            </a:r>
            <a:r>
              <a:rPr lang="en-US" dirty="0"/>
              <a:t>, </a:t>
            </a:r>
            <a:r>
              <a:rPr lang="en-US" dirty="0" err="1"/>
              <a:t>fabricare</a:t>
            </a:r>
            <a:endParaRPr lang="en-US" dirty="0"/>
          </a:p>
          <a:p>
            <a:r>
              <a:rPr lang="en-US" dirty="0" err="1"/>
              <a:t>Costuri</a:t>
            </a:r>
            <a:r>
              <a:rPr lang="en-US" dirty="0"/>
              <a:t> </a:t>
            </a:r>
            <a:r>
              <a:rPr lang="en-US" dirty="0" err="1"/>
              <a:t>periodice</a:t>
            </a:r>
            <a:r>
              <a:rPr lang="en-US" dirty="0"/>
              <a:t>: </a:t>
            </a:r>
            <a:r>
              <a:rPr lang="en-US" dirty="0" err="1"/>
              <a:t>comisioane</a:t>
            </a:r>
            <a:r>
              <a:rPr lang="en-US" dirty="0"/>
              <a:t> </a:t>
            </a:r>
            <a:r>
              <a:rPr lang="en-US" dirty="0" err="1"/>
              <a:t>vanzari</a:t>
            </a:r>
            <a:r>
              <a:rPr lang="en-US" dirty="0"/>
              <a:t>, </a:t>
            </a:r>
            <a:r>
              <a:rPr lang="en-US" dirty="0" err="1"/>
              <a:t>chiria</a:t>
            </a:r>
            <a:r>
              <a:rPr lang="en-US" dirty="0"/>
              <a:t> </a:t>
            </a:r>
            <a:r>
              <a:rPr lang="en-US" dirty="0" err="1"/>
              <a:t>spatiului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00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C35F03-9AA6-D245-9F85-A422C79B8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1181100"/>
            <a:ext cx="7620000" cy="4772632"/>
          </a:xfrm>
        </p:spPr>
      </p:pic>
    </p:spTree>
    <p:extLst>
      <p:ext uri="{BB962C8B-B14F-4D97-AF65-F5344CB8AC3E}">
        <p14:creationId xmlns:p14="http://schemas.microsoft.com/office/powerpoint/2010/main" val="1456367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43C27-5671-DA48-B59B-7672BEB6F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FEFAD-B258-0446-A129-91D984596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26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43C27-5671-DA48-B59B-7672BEB6F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FEFAD-B258-0446-A129-91D984596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51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43C27-5671-DA48-B59B-7672BEB6F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FEFAD-B258-0446-A129-91D984596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78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43C27-5671-DA48-B59B-7672BEB6F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FEFAD-B258-0446-A129-91D984596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09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F57C2-F637-EB49-ABE7-B955A488D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NOTIUNI INTRODUCTIVE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C1C21-A4CD-E049-B194-004F86505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760912"/>
          </a:xfrm>
        </p:spPr>
        <p:txBody>
          <a:bodyPr>
            <a:normAutofit/>
          </a:bodyPr>
          <a:lstStyle/>
          <a:p>
            <a:r>
              <a:rPr lang="en-US" dirty="0" err="1"/>
              <a:t>Managementul</a:t>
            </a:r>
            <a:r>
              <a:rPr lang="en-US" dirty="0"/>
              <a:t> </a:t>
            </a:r>
            <a:r>
              <a:rPr lang="en-US" dirty="0" err="1"/>
              <a:t>proiectelor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privit</a:t>
            </a:r>
            <a:r>
              <a:rPr lang="en-US" dirty="0"/>
              <a:t> ca un </a:t>
            </a:r>
            <a:r>
              <a:rPr lang="en-US" dirty="0" err="1"/>
              <a:t>proces</a:t>
            </a:r>
            <a:r>
              <a:rPr lang="en-US" dirty="0"/>
              <a:t> complex de </a:t>
            </a:r>
            <a:r>
              <a:rPr lang="en-US" dirty="0" err="1"/>
              <a:t>dirijare</a:t>
            </a:r>
            <a:r>
              <a:rPr lang="en-US" dirty="0"/>
              <a:t>, </a:t>
            </a:r>
            <a:r>
              <a:rPr lang="en-US" dirty="0" err="1"/>
              <a:t>alocare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temporizare</a:t>
            </a:r>
            <a:r>
              <a:rPr lang="en-US" dirty="0"/>
              <a:t> (</a:t>
            </a:r>
            <a:r>
              <a:rPr lang="en-US" dirty="0" err="1"/>
              <a:t>programare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) a </a:t>
            </a:r>
            <a:r>
              <a:rPr lang="en-US" dirty="0" err="1"/>
              <a:t>resurselor</a:t>
            </a:r>
            <a:r>
              <a:rPr lang="en-US" dirty="0"/>
              <a:t> </a:t>
            </a:r>
            <a:r>
              <a:rPr lang="en-US" dirty="0" err="1"/>
              <a:t>disponibile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vederea</a:t>
            </a:r>
            <a:r>
              <a:rPr lang="en-US" dirty="0"/>
              <a:t> </a:t>
            </a:r>
            <a:r>
              <a:rPr lang="en-US" dirty="0" err="1"/>
              <a:t>atingerii</a:t>
            </a:r>
            <a:r>
              <a:rPr lang="en-US" dirty="0"/>
              <a:t> </a:t>
            </a:r>
            <a:r>
              <a:rPr lang="en-US" dirty="0" err="1"/>
              <a:t>obiectivelor</a:t>
            </a:r>
            <a:r>
              <a:rPr lang="en-US" dirty="0"/>
              <a:t> </a:t>
            </a:r>
            <a:r>
              <a:rPr lang="en-US" dirty="0" err="1"/>
              <a:t>dorite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-o </a:t>
            </a:r>
            <a:r>
              <a:rPr lang="en-US" dirty="0" err="1"/>
              <a:t>manieră</a:t>
            </a:r>
            <a:r>
              <a:rPr lang="en-US" dirty="0"/>
              <a:t> </a:t>
            </a:r>
            <a:r>
              <a:rPr lang="en-US" dirty="0" err="1"/>
              <a:t>operativă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eficientă</a:t>
            </a:r>
            <a:r>
              <a:rPr lang="en-US" dirty="0"/>
              <a:t>.</a:t>
            </a:r>
          </a:p>
          <a:p>
            <a:r>
              <a:rPr lang="en-US" dirty="0" err="1"/>
              <a:t>Tipuri</a:t>
            </a:r>
            <a:r>
              <a:rPr lang="en-US" dirty="0"/>
              <a:t> de </a:t>
            </a:r>
            <a:r>
              <a:rPr lang="en-US" dirty="0" err="1"/>
              <a:t>drumuri</a:t>
            </a:r>
            <a:r>
              <a:rPr lang="en-US" dirty="0"/>
              <a:t> </a:t>
            </a:r>
          </a:p>
          <a:p>
            <a:pPr>
              <a:buFontTx/>
              <a:buChar char="-"/>
            </a:pPr>
            <a:r>
              <a:rPr lang="en-US" dirty="0"/>
              <a:t>drum – un </a:t>
            </a:r>
            <a:r>
              <a:rPr lang="en-US" dirty="0" err="1"/>
              <a:t>şir</a:t>
            </a:r>
            <a:r>
              <a:rPr lang="en-US" dirty="0"/>
              <a:t> de </a:t>
            </a:r>
            <a:r>
              <a:rPr lang="en-US" dirty="0" err="1"/>
              <a:t>activităţi</a:t>
            </a:r>
            <a:r>
              <a:rPr lang="en-US" dirty="0"/>
              <a:t> consecutive; </a:t>
            </a:r>
          </a:p>
          <a:p>
            <a:pPr>
              <a:buFontTx/>
              <a:buChar char="-"/>
            </a:pPr>
            <a:r>
              <a:rPr lang="en-US" dirty="0"/>
              <a:t>- drum </a:t>
            </a:r>
            <a:r>
              <a:rPr lang="en-US" dirty="0" err="1"/>
              <a:t>complet</a:t>
            </a:r>
            <a:r>
              <a:rPr lang="en-US" dirty="0"/>
              <a:t> – </a:t>
            </a:r>
            <a:r>
              <a:rPr lang="en-US" dirty="0" err="1"/>
              <a:t>drumul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nodul</a:t>
            </a:r>
            <a:r>
              <a:rPr lang="en-US" dirty="0"/>
              <a:t> </a:t>
            </a:r>
            <a:r>
              <a:rPr lang="en-US" dirty="0" err="1"/>
              <a:t>iniţial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final; </a:t>
            </a:r>
          </a:p>
          <a:p>
            <a:pPr>
              <a:buFontTx/>
              <a:buChar char="-"/>
            </a:pPr>
            <a:r>
              <a:rPr lang="en-US" dirty="0"/>
              <a:t>- drum critic –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lung drum </a:t>
            </a:r>
            <a:r>
              <a:rPr lang="en-US" dirty="0" err="1"/>
              <a:t>complet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3437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43C27-5671-DA48-B59B-7672BEB6F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FEFAD-B258-0446-A129-91D984596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82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43C27-5671-DA48-B59B-7672BEB6F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FEFAD-B258-0446-A129-91D984596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64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43C27-5671-DA48-B59B-7672BEB6F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FEFAD-B258-0446-A129-91D984596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81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43C27-5671-DA48-B59B-7672BEB6F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FEFAD-B258-0446-A129-91D984596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79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43C27-5671-DA48-B59B-7672BEB6F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FEFAD-B258-0446-A129-91D984596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28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43C27-5671-DA48-B59B-7672BEB6F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Terminologia</a:t>
            </a:r>
            <a:r>
              <a:rPr lang="en-US" dirty="0"/>
              <a:t> </a:t>
            </a:r>
            <a:r>
              <a:rPr lang="en-US" dirty="0" err="1"/>
              <a:t>drumului</a:t>
            </a:r>
            <a:r>
              <a:rPr lang="en-US" dirty="0"/>
              <a:t> critic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CFEFAD-B258-0446-A129-91D9845967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Fiecare </a:t>
                </a:r>
                <a:r>
                  <a:rPr lang="en-US" dirty="0" err="1"/>
                  <a:t>cerc</a:t>
                </a:r>
                <a:r>
                  <a:rPr lang="en-US" dirty="0"/>
                  <a:t> (nod) al </a:t>
                </a:r>
                <a:r>
                  <a:rPr lang="en-US" dirty="0" err="1"/>
                  <a:t>retelei</a:t>
                </a:r>
                <a:r>
                  <a:rPr lang="en-US" dirty="0"/>
                  <a:t> </a:t>
                </a:r>
                <a:r>
                  <a:rPr lang="en-US" dirty="0" err="1"/>
                  <a:t>reprezinta</a:t>
                </a:r>
                <a:r>
                  <a:rPr lang="en-US" dirty="0"/>
                  <a:t> cate un </a:t>
                </a:r>
                <a:r>
                  <a:rPr lang="en-US" dirty="0" err="1"/>
                  <a:t>eveniment</a:t>
                </a:r>
                <a:r>
                  <a:rPr lang="en-US" dirty="0"/>
                  <a:t> al </a:t>
                </a:r>
                <a:r>
                  <a:rPr lang="en-US" dirty="0" err="1"/>
                  <a:t>proiectului</a:t>
                </a:r>
                <a:r>
                  <a:rPr lang="en-US" dirty="0"/>
                  <a:t>, in termini de start </a:t>
                </a:r>
                <a:r>
                  <a:rPr lang="en-US" dirty="0" err="1"/>
                  <a:t>sau</a:t>
                </a:r>
                <a:r>
                  <a:rPr lang="en-US" dirty="0"/>
                  <a:t> de final al </a:t>
                </a:r>
                <a:r>
                  <a:rPr lang="en-US" dirty="0" err="1"/>
                  <a:t>uneia</a:t>
                </a:r>
                <a:r>
                  <a:rPr lang="en-US" dirty="0"/>
                  <a:t> </a:t>
                </a:r>
                <a:r>
                  <a:rPr lang="en-US" dirty="0" err="1"/>
                  <a:t>sau</a:t>
                </a:r>
                <a:r>
                  <a:rPr lang="en-US" dirty="0"/>
                  <a:t> </a:t>
                </a:r>
                <a:r>
                  <a:rPr lang="en-US" dirty="0" err="1"/>
                  <a:t>mai</a:t>
                </a:r>
                <a:r>
                  <a:rPr lang="en-US" dirty="0"/>
                  <a:t> </a:t>
                </a:r>
                <a:r>
                  <a:rPr lang="en-US" dirty="0" err="1"/>
                  <a:t>multor</a:t>
                </a:r>
                <a:r>
                  <a:rPr lang="en-US" dirty="0"/>
                  <a:t> </a:t>
                </a:r>
                <a:r>
                  <a:rPr lang="en-US" dirty="0" err="1"/>
                  <a:t>activitati</a:t>
                </a:r>
                <a:r>
                  <a:rPr lang="en-US" dirty="0"/>
                  <a:t>.</a:t>
                </a:r>
              </a:p>
              <a:p>
                <a:r>
                  <a:rPr lang="en-US" dirty="0" err="1"/>
                  <a:t>Fiecare</a:t>
                </a:r>
                <a:r>
                  <a:rPr lang="en-US" dirty="0"/>
                  <a:t> arc </a:t>
                </a:r>
                <a:r>
                  <a:rPr lang="en-US" dirty="0" err="1"/>
                  <a:t>orientat</a:t>
                </a:r>
                <a:r>
                  <a:rPr lang="en-US" dirty="0"/>
                  <a:t>, care are </a:t>
                </a:r>
                <a:r>
                  <a:rPr lang="en-US" dirty="0" err="1"/>
                  <a:t>originea</a:t>
                </a:r>
                <a:r>
                  <a:rPr lang="en-US" dirty="0"/>
                  <a:t> </a:t>
                </a:r>
                <a:r>
                  <a:rPr lang="en-US" dirty="0" err="1"/>
                  <a:t>intr</a:t>
                </a:r>
                <a:r>
                  <a:rPr lang="en-US" dirty="0"/>
                  <a:t>-un </a:t>
                </a:r>
                <a:r>
                  <a:rPr lang="en-US" dirty="0" err="1"/>
                  <a:t>eveniment</a:t>
                </a:r>
                <a:r>
                  <a:rPr lang="en-US" dirty="0"/>
                  <a:t> (start) </a:t>
                </a:r>
                <a:r>
                  <a:rPr lang="en-US" dirty="0" err="1"/>
                  <a:t>si</a:t>
                </a:r>
                <a:r>
                  <a:rPr lang="en-US" dirty="0"/>
                  <a:t> </a:t>
                </a:r>
                <a:r>
                  <a:rPr lang="en-US" dirty="0" err="1"/>
                  <a:t>destinatia</a:t>
                </a:r>
                <a:r>
                  <a:rPr lang="en-US" dirty="0"/>
                  <a:t> </a:t>
                </a:r>
                <a:r>
                  <a:rPr lang="en-US" dirty="0" err="1"/>
                  <a:t>intr</a:t>
                </a:r>
                <a:r>
                  <a:rPr lang="en-US" dirty="0"/>
                  <a:t>-un alt </a:t>
                </a:r>
                <a:r>
                  <a:rPr lang="en-US" dirty="0" err="1"/>
                  <a:t>eveniment</a:t>
                </a:r>
                <a:r>
                  <a:rPr lang="en-US" dirty="0"/>
                  <a:t> (final), </a:t>
                </a:r>
                <a:r>
                  <a:rPr lang="en-US" dirty="0" err="1"/>
                  <a:t>reprezinta</a:t>
                </a:r>
                <a:r>
                  <a:rPr lang="en-US" dirty="0"/>
                  <a:t> cate o </a:t>
                </a:r>
                <a:r>
                  <a:rPr lang="en-US" dirty="0" err="1"/>
                  <a:t>activitate</a:t>
                </a:r>
                <a:r>
                  <a:rPr lang="en-US" dirty="0"/>
                  <a:t> a </a:t>
                </a:r>
                <a:r>
                  <a:rPr lang="en-US" dirty="0" err="1"/>
                  <a:t>proiectului</a:t>
                </a:r>
                <a:r>
                  <a:rPr lang="en-US" dirty="0"/>
                  <a:t>.</a:t>
                </a:r>
              </a:p>
              <a:p>
                <a:r>
                  <a:rPr lang="en-US" dirty="0" err="1"/>
                  <a:t>Evenimentul</a:t>
                </a:r>
                <a:r>
                  <a:rPr lang="en-US" dirty="0"/>
                  <a:t> de start al </a:t>
                </a:r>
                <a:r>
                  <a:rPr lang="en-US" dirty="0" err="1"/>
                  <a:t>unei</a:t>
                </a:r>
                <a:r>
                  <a:rPr lang="en-US" dirty="0"/>
                  <a:t> </a:t>
                </a:r>
                <a:r>
                  <a:rPr lang="en-US" dirty="0" err="1"/>
                  <a:t>activitati</a:t>
                </a:r>
                <a:r>
                  <a:rPr lang="en-US" dirty="0"/>
                  <a:t> </a:t>
                </a:r>
                <a:r>
                  <a:rPr lang="en-US" dirty="0" err="1"/>
                  <a:t>este</a:t>
                </a:r>
                <a:r>
                  <a:rPr lang="en-US" dirty="0"/>
                  <a:t> </a:t>
                </a:r>
                <a:r>
                  <a:rPr lang="en-US" dirty="0" err="1"/>
                  <a:t>notat</a:t>
                </a:r>
                <a:r>
                  <a:rPr lang="en-US" dirty="0"/>
                  <a:t> in mod generic cu I, </a:t>
                </a:r>
                <a:r>
                  <a:rPr lang="en-US" dirty="0" err="1"/>
                  <a:t>iar</a:t>
                </a:r>
                <a:r>
                  <a:rPr lang="en-US" dirty="0"/>
                  <a:t> </a:t>
                </a:r>
                <a:r>
                  <a:rPr lang="en-US" dirty="0" err="1"/>
                  <a:t>evenimentul</a:t>
                </a:r>
                <a:r>
                  <a:rPr lang="en-US" dirty="0"/>
                  <a:t> final cu </a:t>
                </a:r>
                <a:r>
                  <a:rPr lang="en-US" dirty="0" err="1"/>
                  <a:t>litera</a:t>
                </a:r>
                <a:r>
                  <a:rPr lang="en-US" dirty="0"/>
                  <a:t> j: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(</a:t>
                </a:r>
                <a:r>
                  <a:rPr lang="en-US" dirty="0" err="1"/>
                  <a:t>durata</a:t>
                </a:r>
                <a:r>
                  <a:rPr lang="en-US" dirty="0"/>
                  <a:t> </a:t>
                </a:r>
                <a:r>
                  <a:rPr lang="en-US" dirty="0" err="1"/>
                  <a:t>activitatii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)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CFEFAD-B258-0446-A129-91D9845967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0" t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8452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8631D-6E7B-7448-840B-6C3E5B822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REGULI PENTRU CONSTRUIREA GRAFULUI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1F348-8093-304A-AD64-645D894F0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7850"/>
            <a:ext cx="9905999" cy="5143499"/>
          </a:xfrm>
        </p:spPr>
        <p:txBody>
          <a:bodyPr>
            <a:normAutofit/>
          </a:bodyPr>
          <a:lstStyle/>
          <a:p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fie un </a:t>
            </a:r>
            <a:r>
              <a:rPr lang="en-US" dirty="0" err="1"/>
              <a:t>graf</a:t>
            </a:r>
            <a:r>
              <a:rPr lang="en-US" dirty="0"/>
              <a:t> </a:t>
            </a:r>
            <a:r>
              <a:rPr lang="en-US" dirty="0" err="1"/>
              <a:t>orientat</a:t>
            </a:r>
            <a:r>
              <a:rPr lang="en-US" dirty="0"/>
              <a:t>. </a:t>
            </a:r>
            <a:r>
              <a:rPr lang="en-US" dirty="0" err="1"/>
              <a:t>Legăturile</a:t>
            </a:r>
            <a:r>
              <a:rPr lang="en-US" dirty="0"/>
              <a:t> </a:t>
            </a:r>
            <a:r>
              <a:rPr lang="en-US" dirty="0" err="1"/>
              <a:t>între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fie </a:t>
            </a:r>
            <a:r>
              <a:rPr lang="en-US" dirty="0" err="1"/>
              <a:t>direcționate</a:t>
            </a:r>
            <a:endParaRPr lang="en-US" dirty="0"/>
          </a:p>
          <a:p>
            <a:r>
              <a:rPr lang="en-US" dirty="0"/>
              <a:t>Nu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existe</a:t>
            </a:r>
            <a:r>
              <a:rPr lang="en-US" dirty="0"/>
              <a:t>: </a:t>
            </a:r>
            <a:r>
              <a:rPr lang="en-US" dirty="0" err="1"/>
              <a:t>circuite</a:t>
            </a:r>
            <a:r>
              <a:rPr lang="en-US" dirty="0"/>
              <a:t>, </a:t>
            </a:r>
            <a:r>
              <a:rPr lang="en-US" dirty="0" err="1"/>
              <a:t>intersecții</a:t>
            </a:r>
            <a:r>
              <a:rPr lang="en-US" dirty="0"/>
              <a:t> de </a:t>
            </a:r>
            <a:r>
              <a:rPr lang="en-US" dirty="0" err="1"/>
              <a:t>arce</a:t>
            </a:r>
            <a:r>
              <a:rPr lang="en-US" dirty="0"/>
              <a:t>, </a:t>
            </a:r>
            <a:r>
              <a:rPr lang="en-US" dirty="0" err="1"/>
              <a:t>dublă</a:t>
            </a:r>
            <a:r>
              <a:rPr lang="en-US" dirty="0"/>
              <a:t> </a:t>
            </a:r>
            <a:r>
              <a:rPr lang="en-US" dirty="0" err="1"/>
              <a:t>legătură</a:t>
            </a:r>
            <a:r>
              <a:rPr lang="en-US" dirty="0"/>
              <a:t> </a:t>
            </a:r>
            <a:r>
              <a:rPr lang="en-US" dirty="0" err="1"/>
              <a:t>între</a:t>
            </a:r>
            <a:r>
              <a:rPr lang="en-US" dirty="0"/>
              <a:t>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noduri</a:t>
            </a:r>
            <a:r>
              <a:rPr lang="en-US" dirty="0"/>
              <a:t>,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noduri</a:t>
            </a:r>
            <a:r>
              <a:rPr lang="en-US" dirty="0"/>
              <a:t> </a:t>
            </a:r>
            <a:r>
              <a:rPr lang="en-US" dirty="0" err="1"/>
              <a:t>codificate</a:t>
            </a:r>
            <a:r>
              <a:rPr lang="en-US" dirty="0"/>
              <a:t> la </a:t>
            </a:r>
            <a:r>
              <a:rPr lang="en-US" dirty="0" err="1"/>
              <a:t>fel</a:t>
            </a:r>
            <a:r>
              <a:rPr lang="en-US" dirty="0"/>
              <a:t>. Circuit </a:t>
            </a:r>
            <a:r>
              <a:rPr lang="en-US" dirty="0" err="1"/>
              <a:t>înseamnă</a:t>
            </a:r>
            <a:r>
              <a:rPr lang="en-US" dirty="0"/>
              <a:t> un drum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graf</a:t>
            </a:r>
            <a:r>
              <a:rPr lang="en-US" dirty="0"/>
              <a:t> care </a:t>
            </a:r>
            <a:r>
              <a:rPr lang="en-US" dirty="0" err="1"/>
              <a:t>pornește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se </a:t>
            </a:r>
            <a:r>
              <a:rPr lang="en-US" dirty="0" err="1"/>
              <a:t>încheie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același</a:t>
            </a:r>
            <a:r>
              <a:rPr lang="en-US" dirty="0"/>
              <a:t> nod. </a:t>
            </a:r>
          </a:p>
          <a:p>
            <a:r>
              <a:rPr lang="en-US" dirty="0"/>
              <a:t>Nu are </a:t>
            </a:r>
            <a:r>
              <a:rPr lang="en-US" dirty="0" err="1"/>
              <a:t>bucle</a:t>
            </a:r>
            <a:r>
              <a:rPr lang="en-US" dirty="0"/>
              <a:t>. </a:t>
            </a:r>
            <a:r>
              <a:rPr lang="en-US" dirty="0" err="1"/>
              <a:t>Bucla</a:t>
            </a:r>
            <a:r>
              <a:rPr lang="en-US" dirty="0"/>
              <a:t> </a:t>
            </a:r>
            <a:r>
              <a:rPr lang="en-US" dirty="0" err="1"/>
              <a:t>reprezintă</a:t>
            </a:r>
            <a:r>
              <a:rPr lang="en-US" dirty="0"/>
              <a:t> o </a:t>
            </a:r>
            <a:r>
              <a:rPr lang="en-US" dirty="0" err="1"/>
              <a:t>corespondență</a:t>
            </a:r>
            <a:r>
              <a:rPr lang="en-US" dirty="0"/>
              <a:t> a </a:t>
            </a:r>
            <a:r>
              <a:rPr lang="en-US" dirty="0" err="1"/>
              <a:t>unui</a:t>
            </a:r>
            <a:r>
              <a:rPr lang="en-US" dirty="0"/>
              <a:t> element cu el </a:t>
            </a:r>
            <a:r>
              <a:rPr lang="en-US" dirty="0" err="1"/>
              <a:t>însuși</a:t>
            </a:r>
            <a:r>
              <a:rPr lang="en-US" dirty="0"/>
              <a:t>. </a:t>
            </a:r>
          </a:p>
          <a:p>
            <a:r>
              <a:rPr lang="en-US" dirty="0"/>
              <a:t>Are un </a:t>
            </a:r>
            <a:r>
              <a:rPr lang="en-US" dirty="0" err="1"/>
              <a:t>singur</a:t>
            </a:r>
            <a:r>
              <a:rPr lang="en-US" dirty="0"/>
              <a:t> nod </a:t>
            </a:r>
            <a:r>
              <a:rPr lang="en-US" dirty="0" err="1"/>
              <a:t>inițial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un </a:t>
            </a:r>
            <a:r>
              <a:rPr lang="en-US" dirty="0" err="1"/>
              <a:t>singur</a:t>
            </a:r>
            <a:r>
              <a:rPr lang="en-US" dirty="0"/>
              <a:t> nod final. </a:t>
            </a:r>
          </a:p>
          <a:p>
            <a:r>
              <a:rPr lang="en-US" dirty="0"/>
              <a:t>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înregistra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graf</a:t>
            </a:r>
            <a:r>
              <a:rPr lang="en-US" dirty="0"/>
              <a:t> o </a:t>
            </a:r>
            <a:r>
              <a:rPr lang="en-US" dirty="0" err="1"/>
              <a:t>activitate</a:t>
            </a:r>
            <a:r>
              <a:rPr lang="en-US" dirty="0"/>
              <a:t> </a:t>
            </a:r>
            <a:r>
              <a:rPr lang="en-US" dirty="0" err="1"/>
              <a:t>fictivă</a:t>
            </a:r>
            <a:r>
              <a:rPr lang="en-US" dirty="0"/>
              <a:t>, </a:t>
            </a:r>
            <a:r>
              <a:rPr lang="en-US" dirty="0" err="1"/>
              <a:t>reprezentată</a:t>
            </a:r>
            <a:r>
              <a:rPr lang="en-US" dirty="0"/>
              <a:t> </a:t>
            </a:r>
            <a:r>
              <a:rPr lang="en-US" dirty="0" err="1"/>
              <a:t>printr</a:t>
            </a:r>
            <a:r>
              <a:rPr lang="en-US" dirty="0"/>
              <a:t>-un arc de forma: ---&gt; </a:t>
            </a:r>
            <a:r>
              <a:rPr lang="en-US" dirty="0" err="1"/>
              <a:t>Activitățile</a:t>
            </a:r>
            <a:r>
              <a:rPr lang="en-US" dirty="0"/>
              <a:t> fictive nu </a:t>
            </a:r>
            <a:r>
              <a:rPr lang="en-US" dirty="0" err="1"/>
              <a:t>necesită</a:t>
            </a:r>
            <a:r>
              <a:rPr lang="en-US" dirty="0"/>
              <a:t> </a:t>
            </a:r>
            <a:r>
              <a:rPr lang="en-US" dirty="0" err="1"/>
              <a:t>consum</a:t>
            </a:r>
            <a:r>
              <a:rPr lang="en-US" dirty="0"/>
              <a:t> de </a:t>
            </a:r>
            <a:r>
              <a:rPr lang="en-US" dirty="0" err="1"/>
              <a:t>timp</a:t>
            </a:r>
            <a:r>
              <a:rPr lang="en-US" dirty="0"/>
              <a:t> (</a:t>
            </a:r>
            <a:r>
              <a:rPr lang="en-US" dirty="0" err="1"/>
              <a:t>durată</a:t>
            </a:r>
            <a:r>
              <a:rPr lang="en-US" dirty="0"/>
              <a:t> 0)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resurse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1894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15A3E-CB8C-0242-855F-6490F8EED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CBE2D6-EEC0-634F-AFC6-2D12EF6F28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249486"/>
                <a:ext cx="9905999" cy="43227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Termenul final </a:t>
                </a:r>
                <a:r>
                  <a:rPr lang="en-US" dirty="0" err="1"/>
                  <a:t>Tf</a:t>
                </a:r>
                <a:r>
                  <a:rPr lang="en-US" dirty="0"/>
                  <a:t> – data </a:t>
                </a:r>
                <a:r>
                  <a:rPr lang="en-US" dirty="0" err="1"/>
                  <a:t>terminarii</a:t>
                </a:r>
                <a:r>
                  <a:rPr lang="en-US" dirty="0"/>
                  <a:t> </a:t>
                </a:r>
                <a:r>
                  <a:rPr lang="en-US" dirty="0" err="1"/>
                  <a:t>procesului</a:t>
                </a:r>
                <a:r>
                  <a:rPr lang="en-US" dirty="0"/>
                  <a:t>  (se </a:t>
                </a:r>
                <a:r>
                  <a:rPr lang="en-US" dirty="0" err="1"/>
                  <a:t>impune</a:t>
                </a:r>
                <a:r>
                  <a:rPr lang="en-US" dirty="0"/>
                  <a:t> </a:t>
                </a:r>
                <a:r>
                  <a:rPr lang="en-US" dirty="0" err="1"/>
                  <a:t>sau</a:t>
                </a:r>
                <a:r>
                  <a:rPr lang="en-US" dirty="0"/>
                  <a:t> </a:t>
                </a:r>
                <a:r>
                  <a:rPr lang="en-US" dirty="0" err="1"/>
                  <a:t>este</a:t>
                </a:r>
                <a:r>
                  <a:rPr lang="en-US" dirty="0"/>
                  <a:t> </a:t>
                </a:r>
                <a:r>
                  <a:rPr lang="en-US" dirty="0" err="1"/>
                  <a:t>calculat</a:t>
                </a:r>
                <a:r>
                  <a:rPr lang="en-US" dirty="0"/>
                  <a:t>). </a:t>
                </a:r>
              </a:p>
              <a:p>
                <a:r>
                  <a:rPr lang="en-US" dirty="0" err="1"/>
                  <a:t>Termenul</a:t>
                </a:r>
                <a:r>
                  <a:rPr lang="en-US" dirty="0"/>
                  <a:t> </a:t>
                </a:r>
                <a:r>
                  <a:rPr lang="en-US" dirty="0" err="1"/>
                  <a:t>iniţial</a:t>
                </a:r>
                <a:r>
                  <a:rPr lang="en-US" dirty="0"/>
                  <a:t> </a:t>
                </a:r>
                <a:r>
                  <a:rPr lang="en-US" dirty="0" err="1"/>
                  <a:t>Ti</a:t>
                </a:r>
                <a:r>
                  <a:rPr lang="en-US" dirty="0"/>
                  <a:t> – data </a:t>
                </a:r>
                <a:r>
                  <a:rPr lang="en-US" dirty="0" err="1"/>
                  <a:t>începerii</a:t>
                </a:r>
                <a:r>
                  <a:rPr lang="en-US" dirty="0"/>
                  <a:t> </a:t>
                </a:r>
                <a:r>
                  <a:rPr lang="en-US" dirty="0" err="1"/>
                  <a:t>procesului</a:t>
                </a:r>
                <a:r>
                  <a:rPr lang="en-US" dirty="0"/>
                  <a:t> (se </a:t>
                </a:r>
                <a:r>
                  <a:rPr lang="en-US" dirty="0" err="1"/>
                  <a:t>impune</a:t>
                </a:r>
                <a:r>
                  <a:rPr lang="en-US" dirty="0"/>
                  <a:t> </a:t>
                </a:r>
                <a:r>
                  <a:rPr lang="en-US" dirty="0" err="1"/>
                  <a:t>sau</a:t>
                </a:r>
                <a:r>
                  <a:rPr lang="en-US" dirty="0"/>
                  <a:t> </a:t>
                </a:r>
                <a:r>
                  <a:rPr lang="en-US" dirty="0" err="1"/>
                  <a:t>este</a:t>
                </a:r>
                <a:r>
                  <a:rPr lang="en-US" dirty="0"/>
                  <a:t> </a:t>
                </a:r>
                <a:r>
                  <a:rPr lang="en-US" dirty="0" err="1"/>
                  <a:t>calculat</a:t>
                </a:r>
                <a:r>
                  <a:rPr lang="en-US" dirty="0"/>
                  <a:t>). </a:t>
                </a:r>
              </a:p>
              <a:p>
                <a:r>
                  <a:rPr lang="en-US" dirty="0" err="1"/>
                  <a:t>Termenele</a:t>
                </a:r>
                <a:r>
                  <a:rPr lang="en-US" dirty="0"/>
                  <a:t> </a:t>
                </a:r>
                <a:r>
                  <a:rPr lang="en-US" dirty="0" err="1"/>
                  <a:t>evenimentelor</a:t>
                </a:r>
                <a:r>
                  <a:rPr lang="en-US" dirty="0"/>
                  <a:t>: </a:t>
                </a:r>
              </a:p>
              <a:p>
                <a:pPr lvl="1"/>
                <a:r>
                  <a:rPr lang="en-US" sz="2400" dirty="0" err="1"/>
                  <a:t>termen</a:t>
                </a:r>
                <a:r>
                  <a:rPr lang="en-US" sz="2400" dirty="0"/>
                  <a:t> minim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sz="2400" dirty="0"/>
                  <a:t>= max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+ </a:t>
                </a:r>
                <a:r>
                  <a:rPr lang="en-US" sz="2400" dirty="0" err="1"/>
                  <a:t>dij</a:t>
                </a:r>
                <a:r>
                  <a:rPr lang="en-US" sz="2400" dirty="0"/>
                  <a:t>) – se </a:t>
                </a:r>
                <a:r>
                  <a:rPr lang="en-US" sz="2400" dirty="0" err="1"/>
                  <a:t>calculează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parcurgând</a:t>
                </a:r>
                <a:r>
                  <a:rPr lang="en-US" sz="2400" dirty="0"/>
                  <a:t> </a:t>
                </a:r>
                <a:r>
                  <a:rPr lang="en-US" sz="2400" dirty="0" err="1"/>
                  <a:t>graful</a:t>
                </a:r>
                <a:r>
                  <a:rPr lang="en-US" sz="2400" dirty="0"/>
                  <a:t> </a:t>
                </a:r>
                <a:r>
                  <a:rPr lang="en-US" sz="2400" dirty="0" err="1"/>
                  <a:t>în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sensul</a:t>
                </a:r>
                <a:r>
                  <a:rPr lang="en-US" sz="2400" dirty="0"/>
                  <a:t> </a:t>
                </a:r>
                <a:r>
                  <a:rPr lang="en-US" sz="2400" dirty="0" err="1"/>
                  <a:t>activităţile</a:t>
                </a:r>
                <a:r>
                  <a:rPr lang="en-US" sz="2400" dirty="0"/>
                  <a:t>; </a:t>
                </a:r>
              </a:p>
              <a:p>
                <a:pPr lvl="1"/>
                <a:r>
                  <a:rPr lang="en-US" sz="2400" dirty="0" err="1"/>
                  <a:t>termen</a:t>
                </a:r>
                <a:r>
                  <a:rPr lang="en-US" sz="2400" dirty="0"/>
                  <a:t> maxim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= min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2400" dirty="0"/>
                  <a:t>– </a:t>
                </a:r>
                <a:r>
                  <a:rPr lang="en-US" sz="2400" dirty="0" err="1"/>
                  <a:t>dij</a:t>
                </a:r>
                <a:r>
                  <a:rPr lang="en-US" sz="2400" dirty="0"/>
                  <a:t>) se </a:t>
                </a:r>
                <a:r>
                  <a:rPr lang="en-US" sz="2400" dirty="0" err="1"/>
                  <a:t>calculează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prin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parcurgerea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inversă</a:t>
                </a:r>
                <a:r>
                  <a:rPr lang="en-US" sz="2400" dirty="0"/>
                  <a:t> a </a:t>
                </a:r>
                <a:r>
                  <a:rPr lang="en-US" sz="2400" dirty="0" err="1"/>
                  <a:t>grafului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CBE2D6-EEC0-634F-AFC6-2D12EF6F28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249486"/>
                <a:ext cx="9905999" cy="4322763"/>
              </a:xfrm>
              <a:blipFill>
                <a:blip r:embed="rId2"/>
                <a:stretch>
                  <a:fillRect l="-1280" t="-1760" r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8827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43C27-5671-DA48-B59B-7672BEB6F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6D73B6F-AAFB-574C-B049-529E8AD41A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1998612"/>
              </p:ext>
            </p:extLst>
          </p:nvPr>
        </p:nvGraphicFramePr>
        <p:xfrm>
          <a:off x="1141413" y="618519"/>
          <a:ext cx="9906000" cy="5620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135148017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676135595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3445686800"/>
                    </a:ext>
                  </a:extLst>
                </a:gridCol>
              </a:tblGrid>
              <a:tr h="432382">
                <a:tc>
                  <a:txBody>
                    <a:bodyPr/>
                    <a:lstStyle/>
                    <a:p>
                      <a:r>
                        <a:rPr lang="en-US" dirty="0" err="1"/>
                        <a:t>Activitatea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Activitate</a:t>
                      </a:r>
                      <a:r>
                        <a:rPr lang="en-US" dirty="0"/>
                        <a:t> direct </a:t>
                      </a:r>
                      <a:r>
                        <a:rPr lang="en-US" dirty="0" err="1"/>
                        <a:t>precedentă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Durata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în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zile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88753"/>
                  </a:ext>
                </a:extLst>
              </a:tr>
              <a:tr h="432382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337175"/>
                  </a:ext>
                </a:extLst>
              </a:tr>
              <a:tr h="432382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143611"/>
                  </a:ext>
                </a:extLst>
              </a:tr>
              <a:tr h="432382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960805"/>
                  </a:ext>
                </a:extLst>
              </a:tr>
              <a:tr h="432382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4053"/>
                  </a:ext>
                </a:extLst>
              </a:tr>
              <a:tr h="432382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A,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696938"/>
                  </a:ext>
                </a:extLst>
              </a:tr>
              <a:tr h="432382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811021"/>
                  </a:ext>
                </a:extLst>
              </a:tr>
              <a:tr h="432382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109306"/>
                  </a:ext>
                </a:extLst>
              </a:tr>
              <a:tr h="432382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484949"/>
                  </a:ext>
                </a:extLst>
              </a:tr>
              <a:tr h="432382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E,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292736"/>
                  </a:ext>
                </a:extLst>
              </a:tr>
              <a:tr h="432382"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239036"/>
                  </a:ext>
                </a:extLst>
              </a:tr>
              <a:tr h="432382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878054"/>
                  </a:ext>
                </a:extLst>
              </a:tr>
              <a:tr h="432382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H, 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655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415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43C27-5671-DA48-B59B-7672BEB6F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Termenele</a:t>
            </a:r>
            <a:r>
              <a:rPr lang="en-US" dirty="0"/>
              <a:t> </a:t>
            </a:r>
            <a:r>
              <a:rPr lang="en-US" dirty="0" err="1"/>
              <a:t>minime</a:t>
            </a:r>
            <a:r>
              <a:rPr lang="en-US" dirty="0"/>
              <a:t> ale </a:t>
            </a:r>
            <a:r>
              <a:rPr lang="en-US" dirty="0" err="1"/>
              <a:t>Evenimentelor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CFEFAD-B258-0446-A129-91D9845967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733550"/>
                <a:ext cx="9905999" cy="512444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max { (0+7) } = 7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= max { (0+5) } = 5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= max { (7+0), (5+4) } = 9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= max { (7+9) } = 16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= max { (9+7), (16+2) } = 18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= max { (16+6) } = 22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dirty="0"/>
                  <a:t> = max { (22+2), (16+3) } = 24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dirty="0"/>
                  <a:t> = max { (18+7), (22+9), (24+4) } = 31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CFEFAD-B258-0446-A129-91D9845967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733550"/>
                <a:ext cx="9905999" cy="5124449"/>
              </a:xfrm>
              <a:blipFill>
                <a:blip r:embed="rId2"/>
                <a:stretch>
                  <a:fillRect l="-1280" t="-1485" b="-1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2455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43C27-5671-DA48-B59B-7672BEB6F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Reteaua</a:t>
            </a:r>
            <a:r>
              <a:rPr lang="en-US" dirty="0"/>
              <a:t> </a:t>
            </a:r>
            <a:r>
              <a:rPr lang="en-US" dirty="0" err="1"/>
              <a:t>proiectului</a:t>
            </a:r>
            <a:r>
              <a:rPr lang="en-US" dirty="0"/>
              <a:t> - DRUMUL CRITIC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2D310D-F9F5-A548-B7C2-CD5DD99D75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250" y="1790700"/>
            <a:ext cx="7981949" cy="4629150"/>
          </a:xfrm>
        </p:spPr>
      </p:pic>
    </p:spTree>
    <p:extLst>
      <p:ext uri="{BB962C8B-B14F-4D97-AF65-F5344CB8AC3E}">
        <p14:creationId xmlns:p14="http://schemas.microsoft.com/office/powerpoint/2010/main" val="275929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43C27-5671-DA48-B59B-7672BEB6F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Termenele</a:t>
            </a:r>
            <a:r>
              <a:rPr lang="en-US" dirty="0"/>
              <a:t> </a:t>
            </a:r>
            <a:r>
              <a:rPr lang="en-US" dirty="0" err="1"/>
              <a:t>maxime</a:t>
            </a:r>
            <a:r>
              <a:rPr lang="en-US" dirty="0"/>
              <a:t> ale </a:t>
            </a:r>
            <a:r>
              <a:rPr lang="en-US" dirty="0" err="1"/>
              <a:t>Evenimentelor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CFEFAD-B258-0446-A129-91D9845967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771650"/>
                <a:ext cx="9905999" cy="4819650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dirty="0"/>
                  <a:t> = 31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dirty="0"/>
                  <a:t> = min { (31-4) } = 27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= min { (31-9), (27-2) } = 22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= min { (31-7)} = 24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= min { (24-2), (27-3), (22-6) } = 16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= min { (24-7) } = 17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= min { (17-4) } = 13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min { (16-9), (17-0) } = 7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min { (7-7), (13-5) } = 0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CFEFAD-B258-0446-A129-91D9845967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771650"/>
                <a:ext cx="9905999" cy="4819650"/>
              </a:xfrm>
              <a:blipFill>
                <a:blip r:embed="rId2"/>
                <a:stretch>
                  <a:fillRect l="-1280" t="-2105" b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72483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{58389147-C99F-E24A-ACCF-A63A898B2213}tf10001122</Template>
  <TotalTime>99</TotalTime>
  <Words>799</Words>
  <Application>Microsoft Macintosh PowerPoint</Application>
  <PresentationFormat>Widescreen</PresentationFormat>
  <Paragraphs>109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Cambria Math</vt:lpstr>
      <vt:lpstr>Trebuchet MS</vt:lpstr>
      <vt:lpstr>Tw Cen MT</vt:lpstr>
      <vt:lpstr>Circuit</vt:lpstr>
      <vt:lpstr>Managementul Proiectelor</vt:lpstr>
      <vt:lpstr>NOTIUNI INTRODUCTIVE</vt:lpstr>
      <vt:lpstr>Terminologia drumului critic</vt:lpstr>
      <vt:lpstr>REGULI PENTRU CONSTRUIREA GRAFULUI</vt:lpstr>
      <vt:lpstr>PowerPoint Presentation</vt:lpstr>
      <vt:lpstr>PowerPoint Presentation</vt:lpstr>
      <vt:lpstr>Termenele minime ale Evenimentelor</vt:lpstr>
      <vt:lpstr>Reteaua proiectului - DRUMUL CRITIC</vt:lpstr>
      <vt:lpstr>Termenele maxime ale Evenimentelor</vt:lpstr>
      <vt:lpstr>Graficul GANTT</vt:lpstr>
      <vt:lpstr>Bugetul</vt:lpstr>
      <vt:lpstr>PowerPoint Presentation</vt:lpstr>
      <vt:lpstr>Clasificare generala a costurilor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Managementul Proiectelor</dc:title>
  <dc:creator>Mihai Valeriu POPESCU</dc:creator>
  <cp:lastModifiedBy>Mihai Valeriu POPESCU</cp:lastModifiedBy>
  <cp:revision>9</cp:revision>
  <dcterms:created xsi:type="dcterms:W3CDTF">2018-10-25T17:13:14Z</dcterms:created>
  <dcterms:modified xsi:type="dcterms:W3CDTF">2018-10-25T18:52:26Z</dcterms:modified>
</cp:coreProperties>
</file>