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9"/>
  </p:notesMasterIdLst>
  <p:sldIdLst>
    <p:sldId id="463" r:id="rId2"/>
    <p:sldId id="584" r:id="rId3"/>
    <p:sldId id="585" r:id="rId4"/>
    <p:sldId id="586" r:id="rId5"/>
    <p:sldId id="576" r:id="rId6"/>
    <p:sldId id="577" r:id="rId7"/>
    <p:sldId id="549" r:id="rId8"/>
    <p:sldId id="550" r:id="rId9"/>
    <p:sldId id="561" r:id="rId10"/>
    <p:sldId id="553" r:id="rId11"/>
    <p:sldId id="467" r:id="rId12"/>
    <p:sldId id="470" r:id="rId13"/>
    <p:sldId id="471" r:id="rId14"/>
    <p:sldId id="472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78" r:id="rId23"/>
    <p:sldId id="563" r:id="rId24"/>
    <p:sldId id="567" r:id="rId25"/>
    <p:sldId id="568" r:id="rId26"/>
    <p:sldId id="569" r:id="rId27"/>
    <p:sldId id="571" r:id="rId28"/>
    <p:sldId id="572" r:id="rId29"/>
    <p:sldId id="574" r:id="rId30"/>
    <p:sldId id="575" r:id="rId31"/>
    <p:sldId id="579" r:id="rId32"/>
    <p:sldId id="552" r:id="rId33"/>
    <p:sldId id="554" r:id="rId34"/>
    <p:sldId id="555" r:id="rId35"/>
    <p:sldId id="556" r:id="rId36"/>
    <p:sldId id="557" r:id="rId37"/>
    <p:sldId id="559" r:id="rId38"/>
    <p:sldId id="580" r:id="rId39"/>
    <p:sldId id="524" r:id="rId40"/>
    <p:sldId id="525" r:id="rId41"/>
    <p:sldId id="532" r:id="rId42"/>
    <p:sldId id="526" r:id="rId43"/>
    <p:sldId id="527" r:id="rId44"/>
    <p:sldId id="528" r:id="rId45"/>
    <p:sldId id="529" r:id="rId46"/>
    <p:sldId id="530" r:id="rId47"/>
    <p:sldId id="531" r:id="rId48"/>
    <p:sldId id="533" r:id="rId49"/>
    <p:sldId id="534" r:id="rId50"/>
    <p:sldId id="535" r:id="rId51"/>
    <p:sldId id="536" r:id="rId52"/>
    <p:sldId id="537" r:id="rId53"/>
    <p:sldId id="538" r:id="rId54"/>
    <p:sldId id="539" r:id="rId55"/>
    <p:sldId id="541" r:id="rId56"/>
    <p:sldId id="542" r:id="rId57"/>
    <p:sldId id="543" r:id="rId58"/>
    <p:sldId id="544" r:id="rId59"/>
    <p:sldId id="545" r:id="rId60"/>
    <p:sldId id="547" r:id="rId61"/>
    <p:sldId id="548" r:id="rId62"/>
    <p:sldId id="581" r:id="rId63"/>
    <p:sldId id="588" r:id="rId64"/>
    <p:sldId id="351" r:id="rId65"/>
    <p:sldId id="625" r:id="rId66"/>
    <p:sldId id="365" r:id="rId67"/>
    <p:sldId id="587" r:id="rId68"/>
    <p:sldId id="591" r:id="rId69"/>
    <p:sldId id="592" r:id="rId70"/>
    <p:sldId id="593" r:id="rId71"/>
    <p:sldId id="626" r:id="rId72"/>
    <p:sldId id="595" r:id="rId73"/>
    <p:sldId id="596" r:id="rId74"/>
    <p:sldId id="597" r:id="rId75"/>
    <p:sldId id="599" r:id="rId76"/>
    <p:sldId id="601" r:id="rId77"/>
    <p:sldId id="602" r:id="rId78"/>
    <p:sldId id="603" r:id="rId79"/>
    <p:sldId id="604" r:id="rId80"/>
    <p:sldId id="605" r:id="rId81"/>
    <p:sldId id="606" r:id="rId82"/>
    <p:sldId id="608" r:id="rId83"/>
    <p:sldId id="609" r:id="rId84"/>
    <p:sldId id="610" r:id="rId85"/>
    <p:sldId id="612" r:id="rId86"/>
    <p:sldId id="623" r:id="rId87"/>
    <p:sldId id="613" r:id="rId88"/>
    <p:sldId id="615" r:id="rId89"/>
    <p:sldId id="616" r:id="rId90"/>
    <p:sldId id="617" r:id="rId91"/>
    <p:sldId id="622" r:id="rId92"/>
    <p:sldId id="618" r:id="rId93"/>
    <p:sldId id="624" r:id="rId94"/>
    <p:sldId id="619" r:id="rId95"/>
    <p:sldId id="620" r:id="rId96"/>
    <p:sldId id="621" r:id="rId97"/>
    <p:sldId id="583" r:id="rId9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8B6"/>
    <a:srgbClr val="191652"/>
    <a:srgbClr val="1F26A9"/>
    <a:srgbClr val="404FE0"/>
    <a:srgbClr val="3855E4"/>
    <a:srgbClr val="3819E4"/>
    <a:srgbClr val="6992ED"/>
    <a:srgbClr val="5BA3F3"/>
    <a:srgbClr val="8BBDF5"/>
    <a:srgbClr val="CA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1" autoAdjust="0"/>
    <p:restoredTop sz="92675" autoAdjust="0"/>
  </p:normalViewPr>
  <p:slideViewPr>
    <p:cSldViewPr>
      <p:cViewPr varScale="1">
        <p:scale>
          <a:sx n="85" d="100"/>
          <a:sy n="85" d="100"/>
        </p:scale>
        <p:origin x="54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2.xml"/><Relationship Id="rId18" Type="http://schemas.openxmlformats.org/officeDocument/2006/relationships/slide" Target="slides/slide28.xml"/><Relationship Id="rId26" Type="http://schemas.openxmlformats.org/officeDocument/2006/relationships/slide" Target="slides/slide67.xml"/><Relationship Id="rId39" Type="http://schemas.openxmlformats.org/officeDocument/2006/relationships/slide" Target="slides/slide92.xml"/><Relationship Id="rId21" Type="http://schemas.openxmlformats.org/officeDocument/2006/relationships/slide" Target="slides/slide38.xml"/><Relationship Id="rId34" Type="http://schemas.openxmlformats.org/officeDocument/2006/relationships/slide" Target="slides/slide83.xml"/><Relationship Id="rId42" Type="http://schemas.openxmlformats.org/officeDocument/2006/relationships/slide" Target="slides/slide95.xml"/><Relationship Id="rId7" Type="http://schemas.openxmlformats.org/officeDocument/2006/relationships/slide" Target="slides/slide15.xml"/><Relationship Id="rId2" Type="http://schemas.openxmlformats.org/officeDocument/2006/relationships/slide" Target="slides/slide6.xml"/><Relationship Id="rId16" Type="http://schemas.openxmlformats.org/officeDocument/2006/relationships/slide" Target="slides/slide26.xml"/><Relationship Id="rId20" Type="http://schemas.openxmlformats.org/officeDocument/2006/relationships/slide" Target="slides/slide31.xml"/><Relationship Id="rId29" Type="http://schemas.openxmlformats.org/officeDocument/2006/relationships/slide" Target="slides/slide70.xml"/><Relationship Id="rId41" Type="http://schemas.openxmlformats.org/officeDocument/2006/relationships/slide" Target="slides/slide94.xml"/><Relationship Id="rId1" Type="http://schemas.openxmlformats.org/officeDocument/2006/relationships/slide" Target="slides/slide5.xml"/><Relationship Id="rId6" Type="http://schemas.openxmlformats.org/officeDocument/2006/relationships/slide" Target="slides/slide14.xml"/><Relationship Id="rId11" Type="http://schemas.openxmlformats.org/officeDocument/2006/relationships/slide" Target="slides/slide20.xml"/><Relationship Id="rId24" Type="http://schemas.openxmlformats.org/officeDocument/2006/relationships/slide" Target="slides/slide64.xml"/><Relationship Id="rId32" Type="http://schemas.openxmlformats.org/officeDocument/2006/relationships/slide" Target="slides/slide81.xml"/><Relationship Id="rId37" Type="http://schemas.openxmlformats.org/officeDocument/2006/relationships/slide" Target="slides/slide87.xml"/><Relationship Id="rId40" Type="http://schemas.openxmlformats.org/officeDocument/2006/relationships/slide" Target="slides/slide93.xml"/><Relationship Id="rId5" Type="http://schemas.openxmlformats.org/officeDocument/2006/relationships/slide" Target="slides/slide13.xml"/><Relationship Id="rId15" Type="http://schemas.openxmlformats.org/officeDocument/2006/relationships/slide" Target="slides/slide25.xml"/><Relationship Id="rId23" Type="http://schemas.openxmlformats.org/officeDocument/2006/relationships/slide" Target="slides/slide63.xml"/><Relationship Id="rId28" Type="http://schemas.openxmlformats.org/officeDocument/2006/relationships/slide" Target="slides/slide69.xml"/><Relationship Id="rId36" Type="http://schemas.openxmlformats.org/officeDocument/2006/relationships/slide" Target="slides/slide86.xml"/><Relationship Id="rId10" Type="http://schemas.openxmlformats.org/officeDocument/2006/relationships/slide" Target="slides/slide19.xml"/><Relationship Id="rId19" Type="http://schemas.openxmlformats.org/officeDocument/2006/relationships/slide" Target="slides/slide29.xml"/><Relationship Id="rId31" Type="http://schemas.openxmlformats.org/officeDocument/2006/relationships/slide" Target="slides/slide78.xml"/><Relationship Id="rId44" Type="http://schemas.openxmlformats.org/officeDocument/2006/relationships/slide" Target="slides/slide97.xml"/><Relationship Id="rId4" Type="http://schemas.openxmlformats.org/officeDocument/2006/relationships/slide" Target="slides/slide8.xml"/><Relationship Id="rId9" Type="http://schemas.openxmlformats.org/officeDocument/2006/relationships/slide" Target="slides/slide17.xml"/><Relationship Id="rId14" Type="http://schemas.openxmlformats.org/officeDocument/2006/relationships/slide" Target="slides/slide24.xml"/><Relationship Id="rId22" Type="http://schemas.openxmlformats.org/officeDocument/2006/relationships/slide" Target="slides/slide62.xml"/><Relationship Id="rId27" Type="http://schemas.openxmlformats.org/officeDocument/2006/relationships/slide" Target="slides/slide68.xml"/><Relationship Id="rId30" Type="http://schemas.openxmlformats.org/officeDocument/2006/relationships/slide" Target="slides/slide76.xml"/><Relationship Id="rId35" Type="http://schemas.openxmlformats.org/officeDocument/2006/relationships/slide" Target="slides/slide85.xml"/><Relationship Id="rId43" Type="http://schemas.openxmlformats.org/officeDocument/2006/relationships/slide" Target="slides/slide96.xml"/><Relationship Id="rId8" Type="http://schemas.openxmlformats.org/officeDocument/2006/relationships/slide" Target="slides/slide16.xml"/><Relationship Id="rId3" Type="http://schemas.openxmlformats.org/officeDocument/2006/relationships/slide" Target="slides/slide7.xml"/><Relationship Id="rId12" Type="http://schemas.openxmlformats.org/officeDocument/2006/relationships/slide" Target="slides/slide21.xml"/><Relationship Id="rId17" Type="http://schemas.openxmlformats.org/officeDocument/2006/relationships/slide" Target="slides/slide27.xml"/><Relationship Id="rId25" Type="http://schemas.openxmlformats.org/officeDocument/2006/relationships/slide" Target="slides/slide66.xml"/><Relationship Id="rId33" Type="http://schemas.openxmlformats.org/officeDocument/2006/relationships/slide" Target="slides/slide82.xml"/><Relationship Id="rId38" Type="http://schemas.openxmlformats.org/officeDocument/2006/relationships/slide" Target="slides/slide9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02F14-7DDD-4594-8BC3-5CFC7612E55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E0D7C888-2231-40C4-8C80-5EA6CCB7B1DE}">
      <dgm:prSet phldrT="[文本]"/>
      <dgm:spPr/>
      <dgm:t>
        <a:bodyPr/>
        <a:lstStyle/>
        <a:p>
          <a:r>
            <a:rPr lang="zh-CN" altLang="en-US"/>
            <a:t>晶体管计算机</a:t>
          </a:r>
        </a:p>
      </dgm:t>
    </dgm:pt>
    <dgm:pt modelId="{9F0766D0-0B3D-43D3-B28C-A7D04E15723D}" type="parTrans" cxnId="{C80AE445-C31A-4449-9A0D-F236B705899F}">
      <dgm:prSet/>
      <dgm:spPr/>
      <dgm:t>
        <a:bodyPr/>
        <a:lstStyle/>
        <a:p>
          <a:endParaRPr lang="zh-CN" altLang="en-US"/>
        </a:p>
      </dgm:t>
    </dgm:pt>
    <dgm:pt modelId="{0C3E7F8C-793E-4B4D-B7A4-D388B6A9B560}" type="sibTrans" cxnId="{C80AE445-C31A-4449-9A0D-F236B705899F}">
      <dgm:prSet/>
      <dgm:spPr/>
      <dgm:t>
        <a:bodyPr/>
        <a:lstStyle/>
        <a:p>
          <a:endParaRPr lang="zh-CN" altLang="en-US"/>
        </a:p>
      </dgm:t>
    </dgm:pt>
    <dgm:pt modelId="{E578C1D6-FD7A-4CF1-910B-27D14BF18A5D}">
      <dgm:prSet phldrT="[文本]"/>
      <dgm:spPr/>
      <dgm:t>
        <a:bodyPr/>
        <a:lstStyle/>
        <a:p>
          <a:r>
            <a:rPr lang="zh-CN" altLang="en-US"/>
            <a:t>个人计算机</a:t>
          </a:r>
        </a:p>
      </dgm:t>
    </dgm:pt>
    <dgm:pt modelId="{966C801C-A512-4796-9F84-1DEBEFC0E8F3}" type="parTrans" cxnId="{B1EFE825-7BD2-46F9-9E2F-68FDFB96EE55}">
      <dgm:prSet/>
      <dgm:spPr/>
      <dgm:t>
        <a:bodyPr/>
        <a:lstStyle/>
        <a:p>
          <a:endParaRPr lang="zh-CN" altLang="en-US"/>
        </a:p>
      </dgm:t>
    </dgm:pt>
    <dgm:pt modelId="{E14EBD79-DC51-48FA-AE96-8F6CFDA71960}" type="sibTrans" cxnId="{B1EFE825-7BD2-46F9-9E2F-68FDFB96EE55}">
      <dgm:prSet/>
      <dgm:spPr/>
      <dgm:t>
        <a:bodyPr/>
        <a:lstStyle/>
        <a:p>
          <a:endParaRPr lang="zh-CN" altLang="en-US"/>
        </a:p>
      </dgm:t>
    </dgm:pt>
    <dgm:pt modelId="{C4306AE8-C4D2-4BC6-9AB4-D2FFEC6786AF}">
      <dgm:prSet phldrT="[文本]"/>
      <dgm:spPr/>
      <dgm:t>
        <a:bodyPr/>
        <a:lstStyle/>
        <a:p>
          <a:r>
            <a:rPr lang="zh-CN" altLang="en-US" dirty="0"/>
            <a:t>网络世界</a:t>
          </a:r>
          <a:endParaRPr lang="en-US" altLang="zh-CN" dirty="0"/>
        </a:p>
      </dgm:t>
    </dgm:pt>
    <dgm:pt modelId="{023205BF-2B96-4E31-93C0-3BF260CC0C3C}" type="parTrans" cxnId="{FD5AEF9F-F37A-4C5B-8137-B5A87EC6AFA7}">
      <dgm:prSet/>
      <dgm:spPr/>
      <dgm:t>
        <a:bodyPr/>
        <a:lstStyle/>
        <a:p>
          <a:endParaRPr lang="zh-CN" altLang="en-US"/>
        </a:p>
      </dgm:t>
    </dgm:pt>
    <dgm:pt modelId="{1AD7E77E-93C4-4000-94B7-71298A5B2D10}" type="sibTrans" cxnId="{FD5AEF9F-F37A-4C5B-8137-B5A87EC6AFA7}">
      <dgm:prSet/>
      <dgm:spPr/>
      <dgm:t>
        <a:bodyPr/>
        <a:lstStyle/>
        <a:p>
          <a:endParaRPr lang="zh-CN" altLang="en-US"/>
        </a:p>
      </dgm:t>
    </dgm:pt>
    <dgm:pt modelId="{04B0AC32-A902-4715-8611-427F91A267D1}" type="pres">
      <dgm:prSet presAssocID="{49202F14-7DDD-4594-8BC3-5CFC7612E555}" presName="arrowDiagram" presStyleCnt="0">
        <dgm:presLayoutVars>
          <dgm:chMax val="5"/>
          <dgm:dir/>
          <dgm:resizeHandles val="exact"/>
        </dgm:presLayoutVars>
      </dgm:prSet>
      <dgm:spPr/>
    </dgm:pt>
    <dgm:pt modelId="{7AC643A5-E1D4-4A95-AB65-4D91C8EEFFFD}" type="pres">
      <dgm:prSet presAssocID="{49202F14-7DDD-4594-8BC3-5CFC7612E555}" presName="arrow" presStyleLbl="bgShp" presStyleIdx="0" presStyleCnt="1" custScaleX="176199" custLinFactY="6309" custLinFactNeighborX="-50562" custLinFactNeighborY="100000"/>
      <dgm:spPr/>
    </dgm:pt>
    <dgm:pt modelId="{E105C621-26A1-4134-B7B6-2EAA2357AA2B}" type="pres">
      <dgm:prSet presAssocID="{49202F14-7DDD-4594-8BC3-5CFC7612E555}" presName="arrowDiagram3" presStyleCnt="0"/>
      <dgm:spPr/>
    </dgm:pt>
    <dgm:pt modelId="{E7604F71-65A6-41E4-891B-7634E38DA175}" type="pres">
      <dgm:prSet presAssocID="{E0D7C888-2231-40C4-8C80-5EA6CCB7B1DE}" presName="bullet3a" presStyleLbl="node1" presStyleIdx="0" presStyleCnt="3" custLinFactX="-587750" custLinFactY="4253" custLinFactNeighborX="-600000" custLinFactNeighborY="100000"/>
      <dgm:spPr/>
    </dgm:pt>
    <dgm:pt modelId="{A79202C6-7E2C-4317-A901-85DD42A934E8}" type="pres">
      <dgm:prSet presAssocID="{E0D7C888-2231-40C4-8C80-5EA6CCB7B1DE}" presName="textBox3a" presStyleLbl="revTx" presStyleIdx="0" presStyleCnt="3" custScaleX="210426" custScaleY="51340" custLinFactX="-35512" custLinFactNeighborX="-100000" custLinFactNeighborY="16965">
        <dgm:presLayoutVars>
          <dgm:bulletEnabled val="1"/>
        </dgm:presLayoutVars>
      </dgm:prSet>
      <dgm:spPr/>
    </dgm:pt>
    <dgm:pt modelId="{A6B685CD-40FA-45CB-8692-CAF1BCB125D1}" type="pres">
      <dgm:prSet presAssocID="{E578C1D6-FD7A-4CF1-910B-27D14BF18A5D}" presName="bullet3b" presStyleLbl="node1" presStyleIdx="1" presStyleCnt="3" custLinFactNeighborX="-71775" custLinFactNeighborY="-6885"/>
      <dgm:spPr/>
    </dgm:pt>
    <dgm:pt modelId="{56306B9B-3EE3-45B2-97E3-69F9FE804EBD}" type="pres">
      <dgm:prSet presAssocID="{E578C1D6-FD7A-4CF1-910B-27D14BF18A5D}" presName="textBox3b" presStyleLbl="revTx" presStyleIdx="1" presStyleCnt="3" custScaleX="185137" custScaleY="30138" custLinFactNeighborX="-19152" custLinFactNeighborY="-24464">
        <dgm:presLayoutVars>
          <dgm:bulletEnabled val="1"/>
        </dgm:presLayoutVars>
      </dgm:prSet>
      <dgm:spPr/>
    </dgm:pt>
    <dgm:pt modelId="{F8E6D984-CAC5-4F3E-8185-6F80FE1EC238}" type="pres">
      <dgm:prSet presAssocID="{C4306AE8-C4D2-4BC6-9AB4-D2FFEC6786AF}" presName="bullet3c" presStyleLbl="node1" presStyleIdx="2" presStyleCnt="3" custLinFactX="285810" custLinFactNeighborX="300000" custLinFactNeighborY="-32923"/>
      <dgm:spPr/>
    </dgm:pt>
    <dgm:pt modelId="{9FB50A63-97D8-4005-8CDD-80B0E080390D}" type="pres">
      <dgm:prSet presAssocID="{C4306AE8-C4D2-4BC6-9AB4-D2FFEC6786AF}" presName="textBox3c" presStyleLbl="revTx" presStyleIdx="2" presStyleCnt="3" custScaleX="151927" custScaleY="50332" custLinFactX="34376" custLinFactNeighborX="100000" custLinFactNeighborY="-7205">
        <dgm:presLayoutVars>
          <dgm:bulletEnabled val="1"/>
        </dgm:presLayoutVars>
      </dgm:prSet>
      <dgm:spPr/>
    </dgm:pt>
  </dgm:ptLst>
  <dgm:cxnLst>
    <dgm:cxn modelId="{B1EFE825-7BD2-46F9-9E2F-68FDFB96EE55}" srcId="{49202F14-7DDD-4594-8BC3-5CFC7612E555}" destId="{E578C1D6-FD7A-4CF1-910B-27D14BF18A5D}" srcOrd="1" destOrd="0" parTransId="{966C801C-A512-4796-9F84-1DEBEFC0E8F3}" sibTransId="{E14EBD79-DC51-48FA-AE96-8F6CFDA71960}"/>
    <dgm:cxn modelId="{C80AE445-C31A-4449-9A0D-F236B705899F}" srcId="{49202F14-7DDD-4594-8BC3-5CFC7612E555}" destId="{E0D7C888-2231-40C4-8C80-5EA6CCB7B1DE}" srcOrd="0" destOrd="0" parTransId="{9F0766D0-0B3D-43D3-B28C-A7D04E15723D}" sibTransId="{0C3E7F8C-793E-4B4D-B7A4-D388B6A9B560}"/>
    <dgm:cxn modelId="{F3A4297A-AD11-470E-81E2-94489F007853}" type="presOf" srcId="{E578C1D6-FD7A-4CF1-910B-27D14BF18A5D}" destId="{56306B9B-3EE3-45B2-97E3-69F9FE804EBD}" srcOrd="0" destOrd="0" presId="urn:microsoft.com/office/officeart/2005/8/layout/arrow2"/>
    <dgm:cxn modelId="{4E4CE87C-34BA-4013-A78A-0FA6E1335170}" type="presOf" srcId="{E0D7C888-2231-40C4-8C80-5EA6CCB7B1DE}" destId="{A79202C6-7E2C-4317-A901-85DD42A934E8}" srcOrd="0" destOrd="0" presId="urn:microsoft.com/office/officeart/2005/8/layout/arrow2"/>
    <dgm:cxn modelId="{6104E286-877B-489C-8AC7-969586C76170}" type="presOf" srcId="{C4306AE8-C4D2-4BC6-9AB4-D2FFEC6786AF}" destId="{9FB50A63-97D8-4005-8CDD-80B0E080390D}" srcOrd="0" destOrd="0" presId="urn:microsoft.com/office/officeart/2005/8/layout/arrow2"/>
    <dgm:cxn modelId="{FD5AEF9F-F37A-4C5B-8137-B5A87EC6AFA7}" srcId="{49202F14-7DDD-4594-8BC3-5CFC7612E555}" destId="{C4306AE8-C4D2-4BC6-9AB4-D2FFEC6786AF}" srcOrd="2" destOrd="0" parTransId="{023205BF-2B96-4E31-93C0-3BF260CC0C3C}" sibTransId="{1AD7E77E-93C4-4000-94B7-71298A5B2D10}"/>
    <dgm:cxn modelId="{67F0BEC0-BA33-40EB-9593-A09B28D81141}" type="presOf" srcId="{49202F14-7DDD-4594-8BC3-5CFC7612E555}" destId="{04B0AC32-A902-4715-8611-427F91A267D1}" srcOrd="0" destOrd="0" presId="urn:microsoft.com/office/officeart/2005/8/layout/arrow2"/>
    <dgm:cxn modelId="{35C4746E-6F30-4F8A-B17C-5497FD487600}" type="presParOf" srcId="{04B0AC32-A902-4715-8611-427F91A267D1}" destId="{7AC643A5-E1D4-4A95-AB65-4D91C8EEFFFD}" srcOrd="0" destOrd="0" presId="urn:microsoft.com/office/officeart/2005/8/layout/arrow2"/>
    <dgm:cxn modelId="{FCA3BC9F-3391-4835-957C-91454871676F}" type="presParOf" srcId="{04B0AC32-A902-4715-8611-427F91A267D1}" destId="{E105C621-26A1-4134-B7B6-2EAA2357AA2B}" srcOrd="1" destOrd="0" presId="urn:microsoft.com/office/officeart/2005/8/layout/arrow2"/>
    <dgm:cxn modelId="{BDFF2F38-EC1C-46A2-9BC9-08DE7F993E2B}" type="presParOf" srcId="{E105C621-26A1-4134-B7B6-2EAA2357AA2B}" destId="{E7604F71-65A6-41E4-891B-7634E38DA175}" srcOrd="0" destOrd="0" presId="urn:microsoft.com/office/officeart/2005/8/layout/arrow2"/>
    <dgm:cxn modelId="{663EC547-1D35-45C0-8F2F-F4A846B726BB}" type="presParOf" srcId="{E105C621-26A1-4134-B7B6-2EAA2357AA2B}" destId="{A79202C6-7E2C-4317-A901-85DD42A934E8}" srcOrd="1" destOrd="0" presId="urn:microsoft.com/office/officeart/2005/8/layout/arrow2"/>
    <dgm:cxn modelId="{70D6F99E-9FFA-4C89-A316-0DA7D94E3C9E}" type="presParOf" srcId="{E105C621-26A1-4134-B7B6-2EAA2357AA2B}" destId="{A6B685CD-40FA-45CB-8692-CAF1BCB125D1}" srcOrd="2" destOrd="0" presId="urn:microsoft.com/office/officeart/2005/8/layout/arrow2"/>
    <dgm:cxn modelId="{E8CFF260-F3A8-440B-810A-B1A03B72E248}" type="presParOf" srcId="{E105C621-26A1-4134-B7B6-2EAA2357AA2B}" destId="{56306B9B-3EE3-45B2-97E3-69F9FE804EBD}" srcOrd="3" destOrd="0" presId="urn:microsoft.com/office/officeart/2005/8/layout/arrow2"/>
    <dgm:cxn modelId="{F508D491-DDAC-4EC1-B2E2-4F259A7070E6}" type="presParOf" srcId="{E105C621-26A1-4134-B7B6-2EAA2357AA2B}" destId="{F8E6D984-CAC5-4F3E-8185-6F80FE1EC238}" srcOrd="4" destOrd="0" presId="urn:microsoft.com/office/officeart/2005/8/layout/arrow2"/>
    <dgm:cxn modelId="{E29C1DD2-4C7B-4CE8-8022-4A1D120D00C5}" type="presParOf" srcId="{E105C621-26A1-4134-B7B6-2EAA2357AA2B}" destId="{9FB50A63-97D8-4005-8CDD-80B0E080390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297CC7-EB3A-42D1-B5FC-71160FB5F2E6}" type="doc">
      <dgm:prSet loTypeId="urn:microsoft.com/office/officeart/2005/8/layout/arrow2" loCatId="process" qsTypeId="urn:microsoft.com/office/officeart/2005/8/quickstyle/simple1#6" qsCatId="simple" csTypeId="urn:microsoft.com/office/officeart/2005/8/colors/accent1_2#5" csCatId="accent1" phldr="1"/>
      <dgm:spPr/>
    </dgm:pt>
    <dgm:pt modelId="{CF2518BA-B056-4551-9C7E-7D633BA45AD2}">
      <dgm:prSet phldrT="[文本]"/>
      <dgm:spPr/>
      <dgm:t>
        <a:bodyPr/>
        <a:lstStyle/>
        <a:p>
          <a:r>
            <a:rPr lang="zh-CN" altLang="en-US" dirty="0">
              <a:latin typeface="方正姚体" pitchFamily="2" charset="-122"/>
              <a:ea typeface="方正姚体" pitchFamily="2" charset="-122"/>
            </a:rPr>
            <a:t>电子管</a:t>
          </a:r>
        </a:p>
      </dgm:t>
    </dgm:pt>
    <dgm:pt modelId="{91416985-9087-4E88-BA19-AFA28AF38222}" type="parTrans" cxnId="{108865BC-0EFA-4E7F-864B-B151B0C7BF94}">
      <dgm:prSet/>
      <dgm:spPr/>
      <dgm:t>
        <a:bodyPr/>
        <a:lstStyle/>
        <a:p>
          <a:endParaRPr lang="zh-CN" altLang="en-US"/>
        </a:p>
      </dgm:t>
    </dgm:pt>
    <dgm:pt modelId="{528A8742-E9A0-4A19-9044-645A1E41A6D3}" type="sibTrans" cxnId="{108865BC-0EFA-4E7F-864B-B151B0C7BF94}">
      <dgm:prSet/>
      <dgm:spPr/>
      <dgm:t>
        <a:bodyPr/>
        <a:lstStyle/>
        <a:p>
          <a:endParaRPr lang="zh-CN" altLang="en-US"/>
        </a:p>
      </dgm:t>
    </dgm:pt>
    <dgm:pt modelId="{3F493F20-2D06-446C-9ECE-FA1408FB0D5C}">
      <dgm:prSet phldrT="[文本]"/>
      <dgm:spPr/>
      <dgm:t>
        <a:bodyPr/>
        <a:lstStyle/>
        <a:p>
          <a:r>
            <a:rPr lang="zh-CN" altLang="en-US" dirty="0">
              <a:latin typeface="方正姚体" pitchFamily="2" charset="-122"/>
              <a:ea typeface="方正姚体" pitchFamily="2" charset="-122"/>
            </a:rPr>
            <a:t>晶体管</a:t>
          </a:r>
        </a:p>
      </dgm:t>
    </dgm:pt>
    <dgm:pt modelId="{EC7D6DF5-E68F-4305-92BE-1248CE480271}" type="parTrans" cxnId="{9818AE9F-83A9-4B83-A054-286E601080C9}">
      <dgm:prSet/>
      <dgm:spPr/>
      <dgm:t>
        <a:bodyPr/>
        <a:lstStyle/>
        <a:p>
          <a:endParaRPr lang="zh-CN" altLang="en-US"/>
        </a:p>
      </dgm:t>
    </dgm:pt>
    <dgm:pt modelId="{7C263E7C-EFB3-472F-B8E2-EE1D59A9CFA5}" type="sibTrans" cxnId="{9818AE9F-83A9-4B83-A054-286E601080C9}">
      <dgm:prSet/>
      <dgm:spPr/>
      <dgm:t>
        <a:bodyPr/>
        <a:lstStyle/>
        <a:p>
          <a:endParaRPr lang="zh-CN" altLang="en-US"/>
        </a:p>
      </dgm:t>
    </dgm:pt>
    <dgm:pt modelId="{191853D5-F9A2-451E-9C20-6C7F9C851E9E}">
      <dgm:prSet phldrT="[文本]"/>
      <dgm:spPr/>
      <dgm:t>
        <a:bodyPr/>
        <a:lstStyle/>
        <a:p>
          <a:r>
            <a:rPr lang="zh-CN" altLang="en-US" dirty="0">
              <a:latin typeface="方正姚体" pitchFamily="2" charset="-122"/>
              <a:ea typeface="方正姚体" pitchFamily="2" charset="-122"/>
            </a:rPr>
            <a:t>分离元器件</a:t>
          </a:r>
        </a:p>
      </dgm:t>
    </dgm:pt>
    <dgm:pt modelId="{AF750B45-567B-4F93-A771-F8F5139CD516}" type="parTrans" cxnId="{1F8B2D43-EEA7-4181-A01B-C255EDA1FE02}">
      <dgm:prSet/>
      <dgm:spPr/>
      <dgm:t>
        <a:bodyPr/>
        <a:lstStyle/>
        <a:p>
          <a:endParaRPr lang="zh-CN" altLang="en-US"/>
        </a:p>
      </dgm:t>
    </dgm:pt>
    <dgm:pt modelId="{5A88DEB8-961B-4527-8EEE-E1FBF05B72DD}" type="sibTrans" cxnId="{1F8B2D43-EEA7-4181-A01B-C255EDA1FE02}">
      <dgm:prSet/>
      <dgm:spPr/>
      <dgm:t>
        <a:bodyPr/>
        <a:lstStyle/>
        <a:p>
          <a:endParaRPr lang="zh-CN" altLang="en-US"/>
        </a:p>
      </dgm:t>
    </dgm:pt>
    <dgm:pt modelId="{16A294AF-FEB7-441F-AB29-26DE524F607C}">
      <dgm:prSet phldrT="[文本]"/>
      <dgm:spPr/>
      <dgm:t>
        <a:bodyPr/>
        <a:lstStyle/>
        <a:p>
          <a:r>
            <a:rPr lang="zh-CN" altLang="en-US" dirty="0">
              <a:latin typeface="方正姚体" pitchFamily="2" charset="-122"/>
              <a:ea typeface="方正姚体" pitchFamily="2" charset="-122"/>
            </a:rPr>
            <a:t>单片机</a:t>
          </a:r>
          <a:r>
            <a:rPr lang="en-US" altLang="zh-CN" dirty="0">
              <a:latin typeface="方正姚体" pitchFamily="2" charset="-122"/>
              <a:ea typeface="方正姚体" pitchFamily="2" charset="-122"/>
            </a:rPr>
            <a:t>/</a:t>
          </a:r>
          <a:r>
            <a:rPr lang="zh-CN" altLang="en-US" dirty="0">
              <a:latin typeface="方正姚体" pitchFamily="2" charset="-122"/>
              <a:ea typeface="方正姚体" pitchFamily="2" charset="-122"/>
            </a:rPr>
            <a:t>微处理器</a:t>
          </a:r>
        </a:p>
      </dgm:t>
    </dgm:pt>
    <dgm:pt modelId="{862C52C4-E160-49E3-B327-1BCF65E4ACEF}" type="parTrans" cxnId="{ACF70233-1A05-4D88-8956-5DBE5D693C8A}">
      <dgm:prSet/>
      <dgm:spPr/>
      <dgm:t>
        <a:bodyPr/>
        <a:lstStyle/>
        <a:p>
          <a:endParaRPr lang="zh-CN" altLang="en-US"/>
        </a:p>
      </dgm:t>
    </dgm:pt>
    <dgm:pt modelId="{3E5BCBD3-EE2F-4A75-B7F7-51864415FB79}" type="sibTrans" cxnId="{ACF70233-1A05-4D88-8956-5DBE5D693C8A}">
      <dgm:prSet/>
      <dgm:spPr/>
      <dgm:t>
        <a:bodyPr/>
        <a:lstStyle/>
        <a:p>
          <a:endParaRPr lang="zh-CN" altLang="en-US"/>
        </a:p>
      </dgm:t>
    </dgm:pt>
    <dgm:pt modelId="{F913E46F-6036-4EBC-B50D-FCCDB1537569}">
      <dgm:prSet phldrT="[文本]"/>
      <dgm:spPr/>
      <dgm:t>
        <a:bodyPr/>
        <a:lstStyle/>
        <a:p>
          <a:r>
            <a:rPr lang="zh-CN" altLang="en-US" dirty="0">
              <a:latin typeface="方正姚体" pitchFamily="2" charset="-122"/>
              <a:ea typeface="方正姚体" pitchFamily="2" charset="-122"/>
            </a:rPr>
            <a:t>用</a:t>
          </a:r>
          <a:r>
            <a:rPr lang="en-US" altLang="zh-CN" dirty="0">
              <a:latin typeface="方正姚体" pitchFamily="2" charset="-122"/>
              <a:ea typeface="方正姚体" pitchFamily="2" charset="-122"/>
            </a:rPr>
            <a:t>FPGA</a:t>
          </a:r>
          <a:r>
            <a:rPr lang="zh-CN" altLang="en-US" dirty="0">
              <a:latin typeface="方正姚体" pitchFamily="2" charset="-122"/>
              <a:ea typeface="方正姚体" pitchFamily="2" charset="-122"/>
            </a:rPr>
            <a:t>自行设计</a:t>
          </a:r>
        </a:p>
      </dgm:t>
    </dgm:pt>
    <dgm:pt modelId="{214E709B-7E78-4CF9-B961-ECA626940452}" type="parTrans" cxnId="{A5B792D1-2DC5-4BEC-8B60-E2C44B21CF3E}">
      <dgm:prSet/>
      <dgm:spPr/>
      <dgm:t>
        <a:bodyPr/>
        <a:lstStyle/>
        <a:p>
          <a:endParaRPr lang="zh-CN" altLang="en-US"/>
        </a:p>
      </dgm:t>
    </dgm:pt>
    <dgm:pt modelId="{FC61EF79-616A-45A1-B018-656735CBCE85}" type="sibTrans" cxnId="{A5B792D1-2DC5-4BEC-8B60-E2C44B21CF3E}">
      <dgm:prSet/>
      <dgm:spPr/>
      <dgm:t>
        <a:bodyPr/>
        <a:lstStyle/>
        <a:p>
          <a:endParaRPr lang="zh-CN" altLang="en-US"/>
        </a:p>
      </dgm:t>
    </dgm:pt>
    <dgm:pt modelId="{51DA041A-FD46-4190-AD99-E0975FC153F1}" type="pres">
      <dgm:prSet presAssocID="{0D297CC7-EB3A-42D1-B5FC-71160FB5F2E6}" presName="arrowDiagram" presStyleCnt="0">
        <dgm:presLayoutVars>
          <dgm:chMax val="5"/>
          <dgm:dir/>
          <dgm:resizeHandles val="exact"/>
        </dgm:presLayoutVars>
      </dgm:prSet>
      <dgm:spPr/>
    </dgm:pt>
    <dgm:pt modelId="{6449CE9F-7A4E-4936-9B31-98B43BAEA2E7}" type="pres">
      <dgm:prSet presAssocID="{0D297CC7-EB3A-42D1-B5FC-71160FB5F2E6}" presName="arrow" presStyleLbl="bgShp" presStyleIdx="0" presStyleCnt="1"/>
      <dgm:spPr/>
    </dgm:pt>
    <dgm:pt modelId="{DAE6B9CD-14E9-495B-B1F5-403D623A5EDE}" type="pres">
      <dgm:prSet presAssocID="{0D297CC7-EB3A-42D1-B5FC-71160FB5F2E6}" presName="arrowDiagram5" presStyleCnt="0"/>
      <dgm:spPr/>
    </dgm:pt>
    <dgm:pt modelId="{B480E74A-647F-40A5-9575-EBD1186B05DF}" type="pres">
      <dgm:prSet presAssocID="{CF2518BA-B056-4551-9C7E-7D633BA45AD2}" presName="bullet5a" presStyleLbl="node1" presStyleIdx="0" presStyleCnt="5"/>
      <dgm:spPr/>
    </dgm:pt>
    <dgm:pt modelId="{5FFE98CC-BE3B-4239-9A53-4131613CFB0F}" type="pres">
      <dgm:prSet presAssocID="{CF2518BA-B056-4551-9C7E-7D633BA45AD2}" presName="textBox5a" presStyleLbl="revTx" presStyleIdx="0" presStyleCnt="5">
        <dgm:presLayoutVars>
          <dgm:bulletEnabled val="1"/>
        </dgm:presLayoutVars>
      </dgm:prSet>
      <dgm:spPr/>
    </dgm:pt>
    <dgm:pt modelId="{BF9FBE9F-9AAE-4F84-8BDA-8B276888BEF8}" type="pres">
      <dgm:prSet presAssocID="{3F493F20-2D06-446C-9ECE-FA1408FB0D5C}" presName="bullet5b" presStyleLbl="node1" presStyleIdx="1" presStyleCnt="5"/>
      <dgm:spPr/>
    </dgm:pt>
    <dgm:pt modelId="{82BCFBCD-6C17-4260-8AA8-891C05AEBE69}" type="pres">
      <dgm:prSet presAssocID="{3F493F20-2D06-446C-9ECE-FA1408FB0D5C}" presName="textBox5b" presStyleLbl="revTx" presStyleIdx="1" presStyleCnt="5">
        <dgm:presLayoutVars>
          <dgm:bulletEnabled val="1"/>
        </dgm:presLayoutVars>
      </dgm:prSet>
      <dgm:spPr/>
    </dgm:pt>
    <dgm:pt modelId="{F28C7EAA-C30B-4258-8C40-6D7D5F40A149}" type="pres">
      <dgm:prSet presAssocID="{191853D5-F9A2-451E-9C20-6C7F9C851E9E}" presName="bullet5c" presStyleLbl="node1" presStyleIdx="2" presStyleCnt="5"/>
      <dgm:spPr/>
    </dgm:pt>
    <dgm:pt modelId="{1087C919-5803-4A81-A9A1-B657AE6FAFE0}" type="pres">
      <dgm:prSet presAssocID="{191853D5-F9A2-451E-9C20-6C7F9C851E9E}" presName="textBox5c" presStyleLbl="revTx" presStyleIdx="2" presStyleCnt="5">
        <dgm:presLayoutVars>
          <dgm:bulletEnabled val="1"/>
        </dgm:presLayoutVars>
      </dgm:prSet>
      <dgm:spPr/>
    </dgm:pt>
    <dgm:pt modelId="{45D1CD55-487C-4004-8253-4E4334DAEE77}" type="pres">
      <dgm:prSet presAssocID="{16A294AF-FEB7-441F-AB29-26DE524F607C}" presName="bullet5d" presStyleLbl="node1" presStyleIdx="3" presStyleCnt="5"/>
      <dgm:spPr/>
    </dgm:pt>
    <dgm:pt modelId="{9DDE9C9E-8FAD-4FA4-937E-7A769C914246}" type="pres">
      <dgm:prSet presAssocID="{16A294AF-FEB7-441F-AB29-26DE524F607C}" presName="textBox5d" presStyleLbl="revTx" presStyleIdx="3" presStyleCnt="5">
        <dgm:presLayoutVars>
          <dgm:bulletEnabled val="1"/>
        </dgm:presLayoutVars>
      </dgm:prSet>
      <dgm:spPr/>
    </dgm:pt>
    <dgm:pt modelId="{5FC3D2C9-9444-4889-A5F0-0136AB77DE5A}" type="pres">
      <dgm:prSet presAssocID="{F913E46F-6036-4EBC-B50D-FCCDB1537569}" presName="bullet5e" presStyleLbl="node1" presStyleIdx="4" presStyleCnt="5"/>
      <dgm:spPr/>
    </dgm:pt>
    <dgm:pt modelId="{9D1262E6-3D89-45B9-B357-719CC1BB61CA}" type="pres">
      <dgm:prSet presAssocID="{F913E46F-6036-4EBC-B50D-FCCDB1537569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2F90D21B-4BD9-4A0A-8D1B-F151663B4D23}" type="presOf" srcId="{F913E46F-6036-4EBC-B50D-FCCDB1537569}" destId="{9D1262E6-3D89-45B9-B357-719CC1BB61CA}" srcOrd="0" destOrd="0" presId="urn:microsoft.com/office/officeart/2005/8/layout/arrow2"/>
    <dgm:cxn modelId="{EB25C01C-A4CA-4813-9BC9-287EE3EA9AF4}" type="presOf" srcId="{3F493F20-2D06-446C-9ECE-FA1408FB0D5C}" destId="{82BCFBCD-6C17-4260-8AA8-891C05AEBE69}" srcOrd="0" destOrd="0" presId="urn:microsoft.com/office/officeart/2005/8/layout/arrow2"/>
    <dgm:cxn modelId="{1A4CED20-387E-4DEE-B125-BFD4BA59EF6B}" type="presOf" srcId="{CF2518BA-B056-4551-9C7E-7D633BA45AD2}" destId="{5FFE98CC-BE3B-4239-9A53-4131613CFB0F}" srcOrd="0" destOrd="0" presId="urn:microsoft.com/office/officeart/2005/8/layout/arrow2"/>
    <dgm:cxn modelId="{0E778329-600B-4CF9-9E9B-CA0409CEFA93}" type="presOf" srcId="{0D297CC7-EB3A-42D1-B5FC-71160FB5F2E6}" destId="{51DA041A-FD46-4190-AD99-E0975FC153F1}" srcOrd="0" destOrd="0" presId="urn:microsoft.com/office/officeart/2005/8/layout/arrow2"/>
    <dgm:cxn modelId="{ACF70233-1A05-4D88-8956-5DBE5D693C8A}" srcId="{0D297CC7-EB3A-42D1-B5FC-71160FB5F2E6}" destId="{16A294AF-FEB7-441F-AB29-26DE524F607C}" srcOrd="3" destOrd="0" parTransId="{862C52C4-E160-49E3-B327-1BCF65E4ACEF}" sibTransId="{3E5BCBD3-EE2F-4A75-B7F7-51864415FB79}"/>
    <dgm:cxn modelId="{1F8B2D43-EEA7-4181-A01B-C255EDA1FE02}" srcId="{0D297CC7-EB3A-42D1-B5FC-71160FB5F2E6}" destId="{191853D5-F9A2-451E-9C20-6C7F9C851E9E}" srcOrd="2" destOrd="0" parTransId="{AF750B45-567B-4F93-A771-F8F5139CD516}" sibTransId="{5A88DEB8-961B-4527-8EEE-E1FBF05B72DD}"/>
    <dgm:cxn modelId="{68C0E044-FFCF-4A9C-A759-F9893A41071E}" type="presOf" srcId="{191853D5-F9A2-451E-9C20-6C7F9C851E9E}" destId="{1087C919-5803-4A81-A9A1-B657AE6FAFE0}" srcOrd="0" destOrd="0" presId="urn:microsoft.com/office/officeart/2005/8/layout/arrow2"/>
    <dgm:cxn modelId="{9818AE9F-83A9-4B83-A054-286E601080C9}" srcId="{0D297CC7-EB3A-42D1-B5FC-71160FB5F2E6}" destId="{3F493F20-2D06-446C-9ECE-FA1408FB0D5C}" srcOrd="1" destOrd="0" parTransId="{EC7D6DF5-E68F-4305-92BE-1248CE480271}" sibTransId="{7C263E7C-EFB3-472F-B8E2-EE1D59A9CFA5}"/>
    <dgm:cxn modelId="{108865BC-0EFA-4E7F-864B-B151B0C7BF94}" srcId="{0D297CC7-EB3A-42D1-B5FC-71160FB5F2E6}" destId="{CF2518BA-B056-4551-9C7E-7D633BA45AD2}" srcOrd="0" destOrd="0" parTransId="{91416985-9087-4E88-BA19-AFA28AF38222}" sibTransId="{528A8742-E9A0-4A19-9044-645A1E41A6D3}"/>
    <dgm:cxn modelId="{A5B792D1-2DC5-4BEC-8B60-E2C44B21CF3E}" srcId="{0D297CC7-EB3A-42D1-B5FC-71160FB5F2E6}" destId="{F913E46F-6036-4EBC-B50D-FCCDB1537569}" srcOrd="4" destOrd="0" parTransId="{214E709B-7E78-4CF9-B961-ECA626940452}" sibTransId="{FC61EF79-616A-45A1-B018-656735CBCE85}"/>
    <dgm:cxn modelId="{AACA67F2-5F7A-4234-87AA-1B458BFD8B3E}" type="presOf" srcId="{16A294AF-FEB7-441F-AB29-26DE524F607C}" destId="{9DDE9C9E-8FAD-4FA4-937E-7A769C914246}" srcOrd="0" destOrd="0" presId="urn:microsoft.com/office/officeart/2005/8/layout/arrow2"/>
    <dgm:cxn modelId="{E7B38B36-DB48-4813-8E64-A01FFC37A01B}" type="presParOf" srcId="{51DA041A-FD46-4190-AD99-E0975FC153F1}" destId="{6449CE9F-7A4E-4936-9B31-98B43BAEA2E7}" srcOrd="0" destOrd="0" presId="urn:microsoft.com/office/officeart/2005/8/layout/arrow2"/>
    <dgm:cxn modelId="{C87C8CB8-EC0A-43C9-B56E-F29DC4F3A3A2}" type="presParOf" srcId="{51DA041A-FD46-4190-AD99-E0975FC153F1}" destId="{DAE6B9CD-14E9-495B-B1F5-403D623A5EDE}" srcOrd="1" destOrd="0" presId="urn:microsoft.com/office/officeart/2005/8/layout/arrow2"/>
    <dgm:cxn modelId="{B8650D3B-4336-4917-9D5F-E4E98D337C65}" type="presParOf" srcId="{DAE6B9CD-14E9-495B-B1F5-403D623A5EDE}" destId="{B480E74A-647F-40A5-9575-EBD1186B05DF}" srcOrd="0" destOrd="0" presId="urn:microsoft.com/office/officeart/2005/8/layout/arrow2"/>
    <dgm:cxn modelId="{F11E77F2-04D7-4D8A-85D2-72899C4C50D9}" type="presParOf" srcId="{DAE6B9CD-14E9-495B-B1F5-403D623A5EDE}" destId="{5FFE98CC-BE3B-4239-9A53-4131613CFB0F}" srcOrd="1" destOrd="0" presId="urn:microsoft.com/office/officeart/2005/8/layout/arrow2"/>
    <dgm:cxn modelId="{28D97677-5844-4C75-A602-3174A0F0ADD2}" type="presParOf" srcId="{DAE6B9CD-14E9-495B-B1F5-403D623A5EDE}" destId="{BF9FBE9F-9AAE-4F84-8BDA-8B276888BEF8}" srcOrd="2" destOrd="0" presId="urn:microsoft.com/office/officeart/2005/8/layout/arrow2"/>
    <dgm:cxn modelId="{F59739FD-3825-4FBE-A398-42D9B96D2963}" type="presParOf" srcId="{DAE6B9CD-14E9-495B-B1F5-403D623A5EDE}" destId="{82BCFBCD-6C17-4260-8AA8-891C05AEBE69}" srcOrd="3" destOrd="0" presId="urn:microsoft.com/office/officeart/2005/8/layout/arrow2"/>
    <dgm:cxn modelId="{8F486262-6418-45F0-AC0D-1E427BCC22DD}" type="presParOf" srcId="{DAE6B9CD-14E9-495B-B1F5-403D623A5EDE}" destId="{F28C7EAA-C30B-4258-8C40-6D7D5F40A149}" srcOrd="4" destOrd="0" presId="urn:microsoft.com/office/officeart/2005/8/layout/arrow2"/>
    <dgm:cxn modelId="{0DF4B2F1-048A-4E45-9F26-3B8652F6EAE8}" type="presParOf" srcId="{DAE6B9CD-14E9-495B-B1F5-403D623A5EDE}" destId="{1087C919-5803-4A81-A9A1-B657AE6FAFE0}" srcOrd="5" destOrd="0" presId="urn:microsoft.com/office/officeart/2005/8/layout/arrow2"/>
    <dgm:cxn modelId="{F4DE6779-EC7F-420A-9135-0D57ED3F655B}" type="presParOf" srcId="{DAE6B9CD-14E9-495B-B1F5-403D623A5EDE}" destId="{45D1CD55-487C-4004-8253-4E4334DAEE77}" srcOrd="6" destOrd="0" presId="urn:microsoft.com/office/officeart/2005/8/layout/arrow2"/>
    <dgm:cxn modelId="{3BE0DA1D-4027-4C3A-AC97-C79FEAF57EF2}" type="presParOf" srcId="{DAE6B9CD-14E9-495B-B1F5-403D623A5EDE}" destId="{9DDE9C9E-8FAD-4FA4-937E-7A769C914246}" srcOrd="7" destOrd="0" presId="urn:microsoft.com/office/officeart/2005/8/layout/arrow2"/>
    <dgm:cxn modelId="{4A3F0CE1-9825-422D-B9D0-0A198DD68AC1}" type="presParOf" srcId="{DAE6B9CD-14E9-495B-B1F5-403D623A5EDE}" destId="{5FC3D2C9-9444-4889-A5F0-0136AB77DE5A}" srcOrd="8" destOrd="0" presId="urn:microsoft.com/office/officeart/2005/8/layout/arrow2"/>
    <dgm:cxn modelId="{5D48E0A0-5F0D-4E04-9E3B-7312DF88E534}" type="presParOf" srcId="{DAE6B9CD-14E9-495B-B1F5-403D623A5EDE}" destId="{9D1262E6-3D89-45B9-B357-719CC1BB61CA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E08067-1DB5-429E-A60D-753CF7ECD48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326BCD6-577A-4E68-8975-69C41D8D455B}">
      <dgm:prSet custT="1"/>
      <dgm:spPr/>
      <dgm:t>
        <a:bodyPr/>
        <a:lstStyle/>
        <a:p>
          <a:pPr rtl="0"/>
          <a:r>
            <a:rPr lang="en-US" sz="4800" b="1" dirty="0"/>
            <a:t>CS</a:t>
          </a:r>
          <a:br>
            <a:rPr lang="en-US" sz="4400" b="1" dirty="0"/>
          </a:br>
          <a:r>
            <a:rPr lang="en-US" sz="1800" dirty="0"/>
            <a:t>Computer</a:t>
          </a:r>
          <a:br>
            <a:rPr lang="en-US" sz="1800" dirty="0"/>
          </a:br>
          <a:r>
            <a:rPr lang="en-US" sz="1800" dirty="0"/>
            <a:t>Science</a:t>
          </a:r>
          <a:endParaRPr lang="zh-CN" sz="1800" dirty="0"/>
        </a:p>
      </dgm:t>
    </dgm:pt>
    <dgm:pt modelId="{4CF44C34-381F-46D6-BF30-01ECDBDAB899}" type="parTrans" cxnId="{86B1F2D1-711C-477F-90CF-03A7C4FC8916}">
      <dgm:prSet/>
      <dgm:spPr/>
      <dgm:t>
        <a:bodyPr/>
        <a:lstStyle/>
        <a:p>
          <a:endParaRPr lang="zh-CN" altLang="en-US"/>
        </a:p>
      </dgm:t>
    </dgm:pt>
    <dgm:pt modelId="{79174C85-3521-4D13-9AA8-AFCBF5C52A8C}" type="sibTrans" cxnId="{86B1F2D1-711C-477F-90CF-03A7C4FC8916}">
      <dgm:prSet/>
      <dgm:spPr/>
      <dgm:t>
        <a:bodyPr/>
        <a:lstStyle/>
        <a:p>
          <a:endParaRPr lang="zh-CN" altLang="en-US"/>
        </a:p>
      </dgm:t>
    </dgm:pt>
    <dgm:pt modelId="{3DD3C8E6-B88C-4908-9883-9F8D2DA62824}">
      <dgm:prSet custT="1"/>
      <dgm:spPr/>
      <dgm:t>
        <a:bodyPr/>
        <a:lstStyle/>
        <a:p>
          <a:pPr rtl="0"/>
          <a:r>
            <a:rPr lang="en-US" sz="4800" b="1" dirty="0"/>
            <a:t>CE</a:t>
          </a:r>
          <a:br>
            <a:rPr lang="en-US" sz="2500" dirty="0"/>
          </a:br>
          <a:r>
            <a:rPr lang="en-US" sz="1800" dirty="0"/>
            <a:t>Computer Engineering</a:t>
          </a:r>
          <a:endParaRPr lang="zh-CN" sz="1800" dirty="0"/>
        </a:p>
      </dgm:t>
    </dgm:pt>
    <dgm:pt modelId="{DCC7FB37-3FCB-4E33-8595-BC91446C3EA9}" type="parTrans" cxnId="{4B6C58D8-DDF3-4222-8689-BEEED27829CE}">
      <dgm:prSet/>
      <dgm:spPr/>
      <dgm:t>
        <a:bodyPr/>
        <a:lstStyle/>
        <a:p>
          <a:endParaRPr lang="zh-CN" altLang="en-US"/>
        </a:p>
      </dgm:t>
    </dgm:pt>
    <dgm:pt modelId="{FA072B93-2B51-4BDE-9A25-06A2C3327988}" type="sibTrans" cxnId="{4B6C58D8-DDF3-4222-8689-BEEED27829CE}">
      <dgm:prSet/>
      <dgm:spPr/>
      <dgm:t>
        <a:bodyPr/>
        <a:lstStyle/>
        <a:p>
          <a:endParaRPr lang="zh-CN" altLang="en-US"/>
        </a:p>
      </dgm:t>
    </dgm:pt>
    <dgm:pt modelId="{26CE57E6-4411-42C1-96A7-A070B356E114}">
      <dgm:prSet custT="1"/>
      <dgm:spPr/>
      <dgm:t>
        <a:bodyPr/>
        <a:lstStyle/>
        <a:p>
          <a:pPr rtl="0"/>
          <a:r>
            <a:rPr lang="en-US" sz="4800" b="1" dirty="0"/>
            <a:t>IS</a:t>
          </a:r>
          <a:br>
            <a:rPr lang="en-US" sz="2500" dirty="0"/>
          </a:br>
          <a:r>
            <a:rPr lang="en-US" sz="1800" dirty="0"/>
            <a:t>Information</a:t>
          </a:r>
          <a:br>
            <a:rPr lang="en-US" sz="1800" dirty="0"/>
          </a:br>
          <a:r>
            <a:rPr lang="en-US" sz="1800" dirty="0"/>
            <a:t>Systems</a:t>
          </a:r>
          <a:endParaRPr lang="zh-CN" sz="1800" dirty="0"/>
        </a:p>
      </dgm:t>
    </dgm:pt>
    <dgm:pt modelId="{BC711FEB-5975-4B39-BE25-94FB85C86A17}" type="parTrans" cxnId="{DDC1D647-3525-443E-AE41-B6D827F9AB0F}">
      <dgm:prSet/>
      <dgm:spPr/>
      <dgm:t>
        <a:bodyPr/>
        <a:lstStyle/>
        <a:p>
          <a:endParaRPr lang="zh-CN" altLang="en-US"/>
        </a:p>
      </dgm:t>
    </dgm:pt>
    <dgm:pt modelId="{31717971-5160-4079-AAA1-A2F0CC959AE6}" type="sibTrans" cxnId="{DDC1D647-3525-443E-AE41-B6D827F9AB0F}">
      <dgm:prSet/>
      <dgm:spPr/>
      <dgm:t>
        <a:bodyPr/>
        <a:lstStyle/>
        <a:p>
          <a:endParaRPr lang="zh-CN" altLang="en-US"/>
        </a:p>
      </dgm:t>
    </dgm:pt>
    <dgm:pt modelId="{AB16912E-F5B3-459F-A60F-B590B337723A}">
      <dgm:prSet custT="1"/>
      <dgm:spPr/>
      <dgm:t>
        <a:bodyPr/>
        <a:lstStyle/>
        <a:p>
          <a:pPr rtl="0"/>
          <a:r>
            <a:rPr lang="en-US" sz="4800" b="1" dirty="0"/>
            <a:t>IT</a:t>
          </a:r>
          <a:br>
            <a:rPr lang="en-US" sz="2800" dirty="0"/>
          </a:br>
          <a:r>
            <a:rPr lang="en-US" sz="1800" dirty="0"/>
            <a:t>Information Technology</a:t>
          </a:r>
          <a:endParaRPr lang="zh-CN" sz="1800" dirty="0"/>
        </a:p>
      </dgm:t>
    </dgm:pt>
    <dgm:pt modelId="{0642956C-B2AE-4756-ADBB-A38429C1AAEE}" type="parTrans" cxnId="{F7753830-4B97-4F2F-A505-6312F9AE1D77}">
      <dgm:prSet/>
      <dgm:spPr/>
      <dgm:t>
        <a:bodyPr/>
        <a:lstStyle/>
        <a:p>
          <a:endParaRPr lang="zh-CN" altLang="en-US"/>
        </a:p>
      </dgm:t>
    </dgm:pt>
    <dgm:pt modelId="{AD9E2152-2CFF-481C-9BE1-BE0AFCBF56FA}" type="sibTrans" cxnId="{F7753830-4B97-4F2F-A505-6312F9AE1D77}">
      <dgm:prSet/>
      <dgm:spPr/>
      <dgm:t>
        <a:bodyPr/>
        <a:lstStyle/>
        <a:p>
          <a:endParaRPr lang="zh-CN" altLang="en-US"/>
        </a:p>
      </dgm:t>
    </dgm:pt>
    <dgm:pt modelId="{57943B13-C8F1-4907-A49E-5D275E8E293A}">
      <dgm:prSet custT="1"/>
      <dgm:spPr/>
      <dgm:t>
        <a:bodyPr/>
        <a:lstStyle/>
        <a:p>
          <a:pPr rtl="0"/>
          <a:r>
            <a:rPr lang="en-US" sz="4800" b="1"/>
            <a:t>SE</a:t>
          </a:r>
          <a:br>
            <a:rPr lang="en-US" sz="1800"/>
          </a:br>
          <a:r>
            <a:rPr lang="en-US" sz="1800"/>
            <a:t>Software Engineering</a:t>
          </a:r>
          <a:endParaRPr lang="zh-CN" sz="1800" dirty="0"/>
        </a:p>
      </dgm:t>
    </dgm:pt>
    <dgm:pt modelId="{71860A2B-79F6-48E2-AC74-FA694DAE4E2B}" type="parTrans" cxnId="{1ECB79E0-7A90-4009-B61E-CCBA4A5EFD9A}">
      <dgm:prSet/>
      <dgm:spPr/>
      <dgm:t>
        <a:bodyPr/>
        <a:lstStyle/>
        <a:p>
          <a:endParaRPr lang="zh-CN" altLang="en-US"/>
        </a:p>
      </dgm:t>
    </dgm:pt>
    <dgm:pt modelId="{2ED3755B-E474-4E43-8A7A-9E87996F5719}" type="sibTrans" cxnId="{1ECB79E0-7A90-4009-B61E-CCBA4A5EFD9A}">
      <dgm:prSet/>
      <dgm:spPr/>
      <dgm:t>
        <a:bodyPr/>
        <a:lstStyle/>
        <a:p>
          <a:endParaRPr lang="zh-CN" altLang="en-US"/>
        </a:p>
      </dgm:t>
    </dgm:pt>
    <dgm:pt modelId="{90192C15-4EE9-434B-B965-1EF22D5AEB73}" type="pres">
      <dgm:prSet presAssocID="{BFE08067-1DB5-429E-A60D-753CF7ECD487}" presName="diagram" presStyleCnt="0">
        <dgm:presLayoutVars>
          <dgm:dir/>
          <dgm:resizeHandles val="exact"/>
        </dgm:presLayoutVars>
      </dgm:prSet>
      <dgm:spPr/>
    </dgm:pt>
    <dgm:pt modelId="{3DF0C178-D00F-4680-BA90-CC164FBD1F73}" type="pres">
      <dgm:prSet presAssocID="{A326BCD6-577A-4E68-8975-69C41D8D455B}" presName="node" presStyleLbl="node1" presStyleIdx="0" presStyleCnt="5">
        <dgm:presLayoutVars>
          <dgm:bulletEnabled val="1"/>
        </dgm:presLayoutVars>
      </dgm:prSet>
      <dgm:spPr/>
    </dgm:pt>
    <dgm:pt modelId="{2476DCDE-1D7E-4632-B66B-6BC7A6FAB704}" type="pres">
      <dgm:prSet presAssocID="{79174C85-3521-4D13-9AA8-AFCBF5C52A8C}" presName="sibTrans" presStyleCnt="0"/>
      <dgm:spPr/>
    </dgm:pt>
    <dgm:pt modelId="{9EA205E3-5676-4155-AEFE-2603F49962A8}" type="pres">
      <dgm:prSet presAssocID="{3DD3C8E6-B88C-4908-9883-9F8D2DA62824}" presName="node" presStyleLbl="node1" presStyleIdx="1" presStyleCnt="5">
        <dgm:presLayoutVars>
          <dgm:bulletEnabled val="1"/>
        </dgm:presLayoutVars>
      </dgm:prSet>
      <dgm:spPr/>
    </dgm:pt>
    <dgm:pt modelId="{12A071A6-FF0F-41EB-82C2-B71A35593932}" type="pres">
      <dgm:prSet presAssocID="{FA072B93-2B51-4BDE-9A25-06A2C3327988}" presName="sibTrans" presStyleCnt="0"/>
      <dgm:spPr/>
    </dgm:pt>
    <dgm:pt modelId="{7FDA0A7D-F37F-46C4-83DC-58A1F415C5D5}" type="pres">
      <dgm:prSet presAssocID="{26CE57E6-4411-42C1-96A7-A070B356E114}" presName="node" presStyleLbl="node1" presStyleIdx="2" presStyleCnt="5">
        <dgm:presLayoutVars>
          <dgm:bulletEnabled val="1"/>
        </dgm:presLayoutVars>
      </dgm:prSet>
      <dgm:spPr/>
    </dgm:pt>
    <dgm:pt modelId="{7C54E562-ED39-4F81-B40C-BB8716FBE31B}" type="pres">
      <dgm:prSet presAssocID="{31717971-5160-4079-AAA1-A2F0CC959AE6}" presName="sibTrans" presStyleCnt="0"/>
      <dgm:spPr/>
    </dgm:pt>
    <dgm:pt modelId="{9F0BA5CB-E05F-4350-931E-336E064816DC}" type="pres">
      <dgm:prSet presAssocID="{AB16912E-F5B3-459F-A60F-B590B337723A}" presName="node" presStyleLbl="node1" presStyleIdx="3" presStyleCnt="5">
        <dgm:presLayoutVars>
          <dgm:bulletEnabled val="1"/>
        </dgm:presLayoutVars>
      </dgm:prSet>
      <dgm:spPr/>
    </dgm:pt>
    <dgm:pt modelId="{3B79A79C-7212-44BB-9EF6-22E413A7D3D3}" type="pres">
      <dgm:prSet presAssocID="{AD9E2152-2CFF-481C-9BE1-BE0AFCBF56FA}" presName="sibTrans" presStyleCnt="0"/>
      <dgm:spPr/>
    </dgm:pt>
    <dgm:pt modelId="{6BE6BA16-8D62-4F9D-A3E2-D519CC898877}" type="pres">
      <dgm:prSet presAssocID="{57943B13-C8F1-4907-A49E-5D275E8E293A}" presName="node" presStyleLbl="node1" presStyleIdx="4" presStyleCnt="5">
        <dgm:presLayoutVars>
          <dgm:bulletEnabled val="1"/>
        </dgm:presLayoutVars>
      </dgm:prSet>
      <dgm:spPr/>
    </dgm:pt>
  </dgm:ptLst>
  <dgm:cxnLst>
    <dgm:cxn modelId="{25B42C2F-9982-464D-8233-9C01FCE1BE2D}" type="presOf" srcId="{BFE08067-1DB5-429E-A60D-753CF7ECD487}" destId="{90192C15-4EE9-434B-B965-1EF22D5AEB73}" srcOrd="0" destOrd="0" presId="urn:microsoft.com/office/officeart/2005/8/layout/default"/>
    <dgm:cxn modelId="{F7753830-4B97-4F2F-A505-6312F9AE1D77}" srcId="{BFE08067-1DB5-429E-A60D-753CF7ECD487}" destId="{AB16912E-F5B3-459F-A60F-B590B337723A}" srcOrd="3" destOrd="0" parTransId="{0642956C-B2AE-4756-ADBB-A38429C1AAEE}" sibTransId="{AD9E2152-2CFF-481C-9BE1-BE0AFCBF56FA}"/>
    <dgm:cxn modelId="{DDC1D647-3525-443E-AE41-B6D827F9AB0F}" srcId="{BFE08067-1DB5-429E-A60D-753CF7ECD487}" destId="{26CE57E6-4411-42C1-96A7-A070B356E114}" srcOrd="2" destOrd="0" parTransId="{BC711FEB-5975-4B39-BE25-94FB85C86A17}" sibTransId="{31717971-5160-4079-AAA1-A2F0CC959AE6}"/>
    <dgm:cxn modelId="{6A930751-BB43-4FC0-B30B-DEFB93854D19}" type="presOf" srcId="{3DD3C8E6-B88C-4908-9883-9F8D2DA62824}" destId="{9EA205E3-5676-4155-AEFE-2603F49962A8}" srcOrd="0" destOrd="0" presId="urn:microsoft.com/office/officeart/2005/8/layout/default"/>
    <dgm:cxn modelId="{74EE00AD-2733-4CA9-9FD7-098AC31B8CD7}" type="presOf" srcId="{AB16912E-F5B3-459F-A60F-B590B337723A}" destId="{9F0BA5CB-E05F-4350-931E-336E064816DC}" srcOrd="0" destOrd="0" presId="urn:microsoft.com/office/officeart/2005/8/layout/default"/>
    <dgm:cxn modelId="{31EAD0BF-9BE7-4E5E-89A5-02B8246800A6}" type="presOf" srcId="{26CE57E6-4411-42C1-96A7-A070B356E114}" destId="{7FDA0A7D-F37F-46C4-83DC-58A1F415C5D5}" srcOrd="0" destOrd="0" presId="urn:microsoft.com/office/officeart/2005/8/layout/default"/>
    <dgm:cxn modelId="{70D37ECA-0A9D-4E93-93CE-D3737C42D4F4}" type="presOf" srcId="{57943B13-C8F1-4907-A49E-5D275E8E293A}" destId="{6BE6BA16-8D62-4F9D-A3E2-D519CC898877}" srcOrd="0" destOrd="0" presId="urn:microsoft.com/office/officeart/2005/8/layout/default"/>
    <dgm:cxn modelId="{86B1F2D1-711C-477F-90CF-03A7C4FC8916}" srcId="{BFE08067-1DB5-429E-A60D-753CF7ECD487}" destId="{A326BCD6-577A-4E68-8975-69C41D8D455B}" srcOrd="0" destOrd="0" parTransId="{4CF44C34-381F-46D6-BF30-01ECDBDAB899}" sibTransId="{79174C85-3521-4D13-9AA8-AFCBF5C52A8C}"/>
    <dgm:cxn modelId="{4B6C58D8-DDF3-4222-8689-BEEED27829CE}" srcId="{BFE08067-1DB5-429E-A60D-753CF7ECD487}" destId="{3DD3C8E6-B88C-4908-9883-9F8D2DA62824}" srcOrd="1" destOrd="0" parTransId="{DCC7FB37-3FCB-4E33-8595-BC91446C3EA9}" sibTransId="{FA072B93-2B51-4BDE-9A25-06A2C3327988}"/>
    <dgm:cxn modelId="{1ECB79E0-7A90-4009-B61E-CCBA4A5EFD9A}" srcId="{BFE08067-1DB5-429E-A60D-753CF7ECD487}" destId="{57943B13-C8F1-4907-A49E-5D275E8E293A}" srcOrd="4" destOrd="0" parTransId="{71860A2B-79F6-48E2-AC74-FA694DAE4E2B}" sibTransId="{2ED3755B-E474-4E43-8A7A-9E87996F5719}"/>
    <dgm:cxn modelId="{7AA5BBE1-B92F-4AA9-90AA-A0E6B4BA7FE2}" type="presOf" srcId="{A326BCD6-577A-4E68-8975-69C41D8D455B}" destId="{3DF0C178-D00F-4680-BA90-CC164FBD1F73}" srcOrd="0" destOrd="0" presId="urn:microsoft.com/office/officeart/2005/8/layout/default"/>
    <dgm:cxn modelId="{C62C6C73-FD01-4A07-9EAA-19D78DA63569}" type="presParOf" srcId="{90192C15-4EE9-434B-B965-1EF22D5AEB73}" destId="{3DF0C178-D00F-4680-BA90-CC164FBD1F73}" srcOrd="0" destOrd="0" presId="urn:microsoft.com/office/officeart/2005/8/layout/default"/>
    <dgm:cxn modelId="{9A190F24-3737-4535-B1A8-1FF1551B0DC4}" type="presParOf" srcId="{90192C15-4EE9-434B-B965-1EF22D5AEB73}" destId="{2476DCDE-1D7E-4632-B66B-6BC7A6FAB704}" srcOrd="1" destOrd="0" presId="urn:microsoft.com/office/officeart/2005/8/layout/default"/>
    <dgm:cxn modelId="{6183C21B-8534-4975-B14D-9B06DA19EF25}" type="presParOf" srcId="{90192C15-4EE9-434B-B965-1EF22D5AEB73}" destId="{9EA205E3-5676-4155-AEFE-2603F49962A8}" srcOrd="2" destOrd="0" presId="urn:microsoft.com/office/officeart/2005/8/layout/default"/>
    <dgm:cxn modelId="{2F48D05C-FB6C-4FAC-923A-7ED01BB1D117}" type="presParOf" srcId="{90192C15-4EE9-434B-B965-1EF22D5AEB73}" destId="{12A071A6-FF0F-41EB-82C2-B71A35593932}" srcOrd="3" destOrd="0" presId="urn:microsoft.com/office/officeart/2005/8/layout/default"/>
    <dgm:cxn modelId="{C7CB9AC5-C738-417D-8159-2C9E11860872}" type="presParOf" srcId="{90192C15-4EE9-434B-B965-1EF22D5AEB73}" destId="{7FDA0A7D-F37F-46C4-83DC-58A1F415C5D5}" srcOrd="4" destOrd="0" presId="urn:microsoft.com/office/officeart/2005/8/layout/default"/>
    <dgm:cxn modelId="{EDE7336A-075F-4EC9-B61D-0A7F6E981A95}" type="presParOf" srcId="{90192C15-4EE9-434B-B965-1EF22D5AEB73}" destId="{7C54E562-ED39-4F81-B40C-BB8716FBE31B}" srcOrd="5" destOrd="0" presId="urn:microsoft.com/office/officeart/2005/8/layout/default"/>
    <dgm:cxn modelId="{5279A061-2A26-4838-9859-EBC3E32BAA4B}" type="presParOf" srcId="{90192C15-4EE9-434B-B965-1EF22D5AEB73}" destId="{9F0BA5CB-E05F-4350-931E-336E064816DC}" srcOrd="6" destOrd="0" presId="urn:microsoft.com/office/officeart/2005/8/layout/default"/>
    <dgm:cxn modelId="{C5A4E9F7-5169-4622-BFF1-9B146400E681}" type="presParOf" srcId="{90192C15-4EE9-434B-B965-1EF22D5AEB73}" destId="{3B79A79C-7212-44BB-9EF6-22E413A7D3D3}" srcOrd="7" destOrd="0" presId="urn:microsoft.com/office/officeart/2005/8/layout/default"/>
    <dgm:cxn modelId="{63AC75DF-2BD9-4044-B44A-54A2FDCA50CE}" type="presParOf" srcId="{90192C15-4EE9-434B-B965-1EF22D5AEB73}" destId="{6BE6BA16-8D62-4F9D-A3E2-D519CC89887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643A5-E1D4-4A95-AB65-4D91C8EEFFFD}">
      <dsp:nvSpPr>
        <dsp:cNvPr id="0" name=""/>
        <dsp:cNvSpPr/>
      </dsp:nvSpPr>
      <dsp:spPr>
        <a:xfrm>
          <a:off x="0" y="0"/>
          <a:ext cx="8280901" cy="293734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04F71-65A6-41E4-891B-7634E38DA175}">
      <dsp:nvSpPr>
        <dsp:cNvPr id="0" name=""/>
        <dsp:cNvSpPr/>
      </dsp:nvSpPr>
      <dsp:spPr>
        <a:xfrm>
          <a:off x="936104" y="2154742"/>
          <a:ext cx="122193" cy="12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202C6-7E2C-4317-A901-85DD42A934E8}">
      <dsp:nvSpPr>
        <dsp:cNvPr id="0" name=""/>
        <dsp:cNvSpPr/>
      </dsp:nvSpPr>
      <dsp:spPr>
        <a:xfrm>
          <a:off x="360036" y="2438998"/>
          <a:ext cx="2304249" cy="435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48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/>
            <a:t>晶体管计算机</a:t>
          </a:r>
        </a:p>
      </dsp:txBody>
      <dsp:txXfrm>
        <a:off x="360036" y="2438998"/>
        <a:ext cx="2304249" cy="435820"/>
      </dsp:txXfrm>
    </dsp:sp>
    <dsp:sp modelId="{A6B685CD-40FA-45CB-8692-CAF1BCB125D1}">
      <dsp:nvSpPr>
        <dsp:cNvPr id="0" name=""/>
        <dsp:cNvSpPr/>
      </dsp:nvSpPr>
      <dsp:spPr>
        <a:xfrm>
          <a:off x="3307504" y="1213774"/>
          <a:ext cx="220887" cy="2208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06B9B-3EE3-45B2-97E3-69F9FE804EBD}">
      <dsp:nvSpPr>
        <dsp:cNvPr id="0" name=""/>
        <dsp:cNvSpPr/>
      </dsp:nvSpPr>
      <dsp:spPr>
        <a:xfrm>
          <a:off x="2880321" y="1506680"/>
          <a:ext cx="2088231" cy="481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044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/>
            <a:t>个人计算机</a:t>
          </a:r>
        </a:p>
      </dsp:txBody>
      <dsp:txXfrm>
        <a:off x="2880321" y="1506680"/>
        <a:ext cx="2088231" cy="481579"/>
      </dsp:txXfrm>
    </dsp:sp>
    <dsp:sp modelId="{F8E6D984-CAC5-4F3E-8185-6F80FE1EC238}">
      <dsp:nvSpPr>
        <dsp:cNvPr id="0" name=""/>
        <dsp:cNvSpPr/>
      </dsp:nvSpPr>
      <dsp:spPr>
        <a:xfrm>
          <a:off x="6552728" y="642572"/>
          <a:ext cx="305483" cy="3054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50A63-97D8-4005-8CDD-80B0E080390D}">
      <dsp:nvSpPr>
        <dsp:cNvPr id="0" name=""/>
        <dsp:cNvSpPr/>
      </dsp:nvSpPr>
      <dsp:spPr>
        <a:xfrm>
          <a:off x="6138744" y="1255776"/>
          <a:ext cx="1713643" cy="1027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69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网络世界</a:t>
          </a:r>
          <a:endParaRPr lang="en-US" altLang="zh-CN" sz="2700" kern="1200" dirty="0"/>
        </a:p>
      </dsp:txBody>
      <dsp:txXfrm>
        <a:off x="6138744" y="1255776"/>
        <a:ext cx="1713643" cy="1027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9CE9F-7A4E-4936-9B31-98B43BAEA2E7}">
      <dsp:nvSpPr>
        <dsp:cNvPr id="0" name=""/>
        <dsp:cNvSpPr/>
      </dsp:nvSpPr>
      <dsp:spPr>
        <a:xfrm>
          <a:off x="0" y="42862"/>
          <a:ext cx="8153400" cy="509587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0E74A-647F-40A5-9575-EBD1186B05DF}">
      <dsp:nvSpPr>
        <dsp:cNvPr id="0" name=""/>
        <dsp:cNvSpPr/>
      </dsp:nvSpPr>
      <dsp:spPr>
        <a:xfrm>
          <a:off x="803109" y="3832155"/>
          <a:ext cx="187528" cy="187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E98CC-BE3B-4239-9A53-4131613CFB0F}">
      <dsp:nvSpPr>
        <dsp:cNvPr id="0" name=""/>
        <dsp:cNvSpPr/>
      </dsp:nvSpPr>
      <dsp:spPr>
        <a:xfrm>
          <a:off x="896873" y="3925919"/>
          <a:ext cx="1068095" cy="1212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67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方正姚体" pitchFamily="2" charset="-122"/>
              <a:ea typeface="方正姚体" pitchFamily="2" charset="-122"/>
            </a:rPr>
            <a:t>电子管</a:t>
          </a:r>
        </a:p>
      </dsp:txBody>
      <dsp:txXfrm>
        <a:off x="896873" y="3925919"/>
        <a:ext cx="1068095" cy="1212818"/>
      </dsp:txXfrm>
    </dsp:sp>
    <dsp:sp modelId="{BF9FBE9F-9AAE-4F84-8BDA-8B276888BEF8}">
      <dsp:nvSpPr>
        <dsp:cNvPr id="0" name=""/>
        <dsp:cNvSpPr/>
      </dsp:nvSpPr>
      <dsp:spPr>
        <a:xfrm>
          <a:off x="1818208" y="2856804"/>
          <a:ext cx="293522" cy="2935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CFBCD-6C17-4260-8AA8-891C05AEBE69}">
      <dsp:nvSpPr>
        <dsp:cNvPr id="0" name=""/>
        <dsp:cNvSpPr/>
      </dsp:nvSpPr>
      <dsp:spPr>
        <a:xfrm>
          <a:off x="1964969" y="3003565"/>
          <a:ext cx="1353464" cy="2135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31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方正姚体" pitchFamily="2" charset="-122"/>
              <a:ea typeface="方正姚体" pitchFamily="2" charset="-122"/>
            </a:rPr>
            <a:t>晶体管</a:t>
          </a:r>
        </a:p>
      </dsp:txBody>
      <dsp:txXfrm>
        <a:off x="1964969" y="3003565"/>
        <a:ext cx="1353464" cy="2135171"/>
      </dsp:txXfrm>
    </dsp:sp>
    <dsp:sp modelId="{F28C7EAA-C30B-4258-8C40-6D7D5F40A149}">
      <dsp:nvSpPr>
        <dsp:cNvPr id="0" name=""/>
        <dsp:cNvSpPr/>
      </dsp:nvSpPr>
      <dsp:spPr>
        <a:xfrm>
          <a:off x="3122752" y="2079174"/>
          <a:ext cx="391363" cy="3913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7C919-5803-4A81-A9A1-B657AE6FAFE0}">
      <dsp:nvSpPr>
        <dsp:cNvPr id="0" name=""/>
        <dsp:cNvSpPr/>
      </dsp:nvSpPr>
      <dsp:spPr>
        <a:xfrm>
          <a:off x="3318433" y="2274855"/>
          <a:ext cx="1573606" cy="2863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75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方正姚体" pitchFamily="2" charset="-122"/>
              <a:ea typeface="方正姚体" pitchFamily="2" charset="-122"/>
            </a:rPr>
            <a:t>分离元器件</a:t>
          </a:r>
        </a:p>
      </dsp:txBody>
      <dsp:txXfrm>
        <a:off x="3318433" y="2274855"/>
        <a:ext cx="1573606" cy="2863881"/>
      </dsp:txXfrm>
    </dsp:sp>
    <dsp:sp modelId="{45D1CD55-487C-4004-8253-4E4334DAEE77}">
      <dsp:nvSpPr>
        <dsp:cNvPr id="0" name=""/>
        <dsp:cNvSpPr/>
      </dsp:nvSpPr>
      <dsp:spPr>
        <a:xfrm>
          <a:off x="4639284" y="1471745"/>
          <a:ext cx="505510" cy="505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E9C9E-8FAD-4FA4-937E-7A769C914246}">
      <dsp:nvSpPr>
        <dsp:cNvPr id="0" name=""/>
        <dsp:cNvSpPr/>
      </dsp:nvSpPr>
      <dsp:spPr>
        <a:xfrm>
          <a:off x="4892039" y="1724501"/>
          <a:ext cx="1630680" cy="3414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86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方正姚体" pitchFamily="2" charset="-122"/>
              <a:ea typeface="方正姚体" pitchFamily="2" charset="-122"/>
            </a:rPr>
            <a:t>单片机</a:t>
          </a:r>
          <a:r>
            <a:rPr lang="en-US" altLang="zh-CN" sz="3600" kern="1200" dirty="0">
              <a:latin typeface="方正姚体" pitchFamily="2" charset="-122"/>
              <a:ea typeface="方正姚体" pitchFamily="2" charset="-122"/>
            </a:rPr>
            <a:t>/</a:t>
          </a:r>
          <a:r>
            <a:rPr lang="zh-CN" altLang="en-US" sz="3600" kern="1200" dirty="0">
              <a:latin typeface="方正姚体" pitchFamily="2" charset="-122"/>
              <a:ea typeface="方正姚体" pitchFamily="2" charset="-122"/>
            </a:rPr>
            <a:t>微处理器</a:t>
          </a:r>
        </a:p>
      </dsp:txBody>
      <dsp:txXfrm>
        <a:off x="4892039" y="1724501"/>
        <a:ext cx="1630680" cy="3414236"/>
      </dsp:txXfrm>
    </dsp:sp>
    <dsp:sp modelId="{5FC3D2C9-9444-4889-A5F0-0136AB77DE5A}">
      <dsp:nvSpPr>
        <dsp:cNvPr id="0" name=""/>
        <dsp:cNvSpPr/>
      </dsp:nvSpPr>
      <dsp:spPr>
        <a:xfrm>
          <a:off x="6200660" y="1066114"/>
          <a:ext cx="644118" cy="644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262E6-3D89-45B9-B357-719CC1BB61CA}">
      <dsp:nvSpPr>
        <dsp:cNvPr id="0" name=""/>
        <dsp:cNvSpPr/>
      </dsp:nvSpPr>
      <dsp:spPr>
        <a:xfrm>
          <a:off x="6522720" y="1388173"/>
          <a:ext cx="1630680" cy="375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05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方正姚体" pitchFamily="2" charset="-122"/>
              <a:ea typeface="方正姚体" pitchFamily="2" charset="-122"/>
            </a:rPr>
            <a:t>用</a:t>
          </a:r>
          <a:r>
            <a:rPr lang="en-US" altLang="zh-CN" sz="3600" kern="1200" dirty="0">
              <a:latin typeface="方正姚体" pitchFamily="2" charset="-122"/>
              <a:ea typeface="方正姚体" pitchFamily="2" charset="-122"/>
            </a:rPr>
            <a:t>FPGA</a:t>
          </a:r>
          <a:r>
            <a:rPr lang="zh-CN" altLang="en-US" sz="3600" kern="1200" dirty="0">
              <a:latin typeface="方正姚体" pitchFamily="2" charset="-122"/>
              <a:ea typeface="方正姚体" pitchFamily="2" charset="-122"/>
            </a:rPr>
            <a:t>自行设计</a:t>
          </a:r>
        </a:p>
      </dsp:txBody>
      <dsp:txXfrm>
        <a:off x="6522720" y="1388173"/>
        <a:ext cx="1630680" cy="3750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0C178-D00F-4680-BA90-CC164FBD1F73}">
      <dsp:nvSpPr>
        <dsp:cNvPr id="0" name=""/>
        <dsp:cNvSpPr/>
      </dsp:nvSpPr>
      <dsp:spPr>
        <a:xfrm>
          <a:off x="0" y="308290"/>
          <a:ext cx="2180089" cy="13080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CS</a:t>
          </a:r>
          <a:br>
            <a:rPr lang="en-US" sz="4400" b="1" kern="1200" dirty="0"/>
          </a:br>
          <a:r>
            <a:rPr lang="en-US" sz="1800" kern="1200" dirty="0"/>
            <a:t>Computer</a:t>
          </a:r>
          <a:br>
            <a:rPr lang="en-US" sz="1800" kern="1200" dirty="0"/>
          </a:br>
          <a:r>
            <a:rPr lang="en-US" sz="1800" kern="1200" dirty="0"/>
            <a:t>Science</a:t>
          </a:r>
          <a:endParaRPr lang="zh-CN" sz="1800" kern="1200" dirty="0"/>
        </a:p>
      </dsp:txBody>
      <dsp:txXfrm>
        <a:off x="0" y="308290"/>
        <a:ext cx="2180089" cy="1308053"/>
      </dsp:txXfrm>
    </dsp:sp>
    <dsp:sp modelId="{9EA205E3-5676-4155-AEFE-2603F49962A8}">
      <dsp:nvSpPr>
        <dsp:cNvPr id="0" name=""/>
        <dsp:cNvSpPr/>
      </dsp:nvSpPr>
      <dsp:spPr>
        <a:xfrm>
          <a:off x="2398097" y="308290"/>
          <a:ext cx="2180089" cy="13080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CE</a:t>
          </a:r>
          <a:br>
            <a:rPr lang="en-US" sz="2500" kern="1200" dirty="0"/>
          </a:br>
          <a:r>
            <a:rPr lang="en-US" sz="1800" kern="1200" dirty="0"/>
            <a:t>Computer Engineering</a:t>
          </a:r>
          <a:endParaRPr lang="zh-CN" sz="1800" kern="1200" dirty="0"/>
        </a:p>
      </dsp:txBody>
      <dsp:txXfrm>
        <a:off x="2398097" y="308290"/>
        <a:ext cx="2180089" cy="1308053"/>
      </dsp:txXfrm>
    </dsp:sp>
    <dsp:sp modelId="{7FDA0A7D-F37F-46C4-83DC-58A1F415C5D5}">
      <dsp:nvSpPr>
        <dsp:cNvPr id="0" name=""/>
        <dsp:cNvSpPr/>
      </dsp:nvSpPr>
      <dsp:spPr>
        <a:xfrm>
          <a:off x="4796195" y="308290"/>
          <a:ext cx="2180089" cy="13080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IS</a:t>
          </a:r>
          <a:br>
            <a:rPr lang="en-US" sz="2500" kern="1200" dirty="0"/>
          </a:br>
          <a:r>
            <a:rPr lang="en-US" sz="1800" kern="1200" dirty="0"/>
            <a:t>Information</a:t>
          </a:r>
          <a:br>
            <a:rPr lang="en-US" sz="1800" kern="1200" dirty="0"/>
          </a:br>
          <a:r>
            <a:rPr lang="en-US" sz="1800" kern="1200" dirty="0"/>
            <a:t>Systems</a:t>
          </a:r>
          <a:endParaRPr lang="zh-CN" sz="1800" kern="1200" dirty="0"/>
        </a:p>
      </dsp:txBody>
      <dsp:txXfrm>
        <a:off x="4796195" y="308290"/>
        <a:ext cx="2180089" cy="1308053"/>
      </dsp:txXfrm>
    </dsp:sp>
    <dsp:sp modelId="{9F0BA5CB-E05F-4350-931E-336E064816DC}">
      <dsp:nvSpPr>
        <dsp:cNvPr id="0" name=""/>
        <dsp:cNvSpPr/>
      </dsp:nvSpPr>
      <dsp:spPr>
        <a:xfrm>
          <a:off x="1199048" y="1834352"/>
          <a:ext cx="2180089" cy="13080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IT</a:t>
          </a:r>
          <a:br>
            <a:rPr lang="en-US" sz="2800" kern="1200" dirty="0"/>
          </a:br>
          <a:r>
            <a:rPr lang="en-US" sz="1800" kern="1200" dirty="0"/>
            <a:t>Information Technology</a:t>
          </a:r>
          <a:endParaRPr lang="zh-CN" sz="1800" kern="1200" dirty="0"/>
        </a:p>
      </dsp:txBody>
      <dsp:txXfrm>
        <a:off x="1199048" y="1834352"/>
        <a:ext cx="2180089" cy="1308053"/>
      </dsp:txXfrm>
    </dsp:sp>
    <dsp:sp modelId="{6BE6BA16-8D62-4F9D-A3E2-D519CC898877}">
      <dsp:nvSpPr>
        <dsp:cNvPr id="0" name=""/>
        <dsp:cNvSpPr/>
      </dsp:nvSpPr>
      <dsp:spPr>
        <a:xfrm>
          <a:off x="3597146" y="1834352"/>
          <a:ext cx="2180089" cy="13080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SE</a:t>
          </a:r>
          <a:br>
            <a:rPr lang="en-US" sz="1800" kern="1200"/>
          </a:br>
          <a:r>
            <a:rPr lang="en-US" sz="1800" kern="1200"/>
            <a:t>Software Engineering</a:t>
          </a:r>
          <a:endParaRPr lang="zh-CN" sz="1800" kern="1200" dirty="0"/>
        </a:p>
      </dsp:txBody>
      <dsp:txXfrm>
        <a:off x="3597146" y="1834352"/>
        <a:ext cx="2180089" cy="1308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6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E3F28C-D99B-46F9-A990-A4AE384149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067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02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3BAF862-43E1-48DB-B189-4AF8477FFEFD}" type="slidenum">
              <a:rPr lang="en-US" altLang="zh-CN" sz="1200" smtClean="0"/>
              <a:pPr/>
              <a:t>69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89501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264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019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973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A206E9-E1CA-41EE-92DE-5374CFABA752}" type="slidenum">
              <a:rPr lang="en-US" altLang="zh-CN" smtClean="0"/>
              <a:pPr>
                <a:spcBef>
                  <a:spcPct val="0"/>
                </a:spcBef>
              </a:pPr>
              <a:t>81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/>
              <a:t>从与组合逻辑的区别开始介绍</a:t>
            </a:r>
          </a:p>
        </p:txBody>
      </p:sp>
    </p:spTree>
    <p:extLst>
      <p:ext uri="{BB962C8B-B14F-4D97-AF65-F5344CB8AC3E}">
        <p14:creationId xmlns:p14="http://schemas.microsoft.com/office/powerpoint/2010/main" val="2103339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8FA76D-C8E3-4BA0-B08B-19FA90E8549E}" type="slidenum">
              <a:rPr lang="en-US" altLang="zh-CN" smtClean="0"/>
              <a:pPr>
                <a:spcBef>
                  <a:spcPct val="0"/>
                </a:spcBef>
              </a:pPr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735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DB3F7B-C64F-48F5-8B3E-16C816DB90F0}" type="slidenum">
              <a:rPr lang="en-US" altLang="zh-CN" smtClean="0"/>
              <a:pPr>
                <a:spcBef>
                  <a:spcPct val="0"/>
                </a:spcBef>
              </a:pPr>
              <a:t>91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4218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566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5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711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268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946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21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045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419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B061D8E-4950-4DB0-BB32-CFD201569AB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5406-83BD-4F38-8270-45AA7492CB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FE9F-3B20-4F64-A115-0D0B55C09A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98450"/>
            <a:ext cx="81534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41450"/>
            <a:ext cx="40005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441450"/>
            <a:ext cx="40005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4BFCB-A097-4280-89D7-3A98E40111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87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857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4607024"/>
          </a:xfrm>
        </p:spPr>
        <p:txBody>
          <a:bodyPr vert="horz"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 marL="612000" indent="-360000">
              <a:buFont typeface="Wingdings" panose="05000000000000000000" pitchFamily="2" charset="2"/>
              <a:buChar char="Ø"/>
              <a:defRPr>
                <a:latin typeface="华文新魏" pitchFamily="2" charset="-122"/>
                <a:ea typeface="华文新魏" pitchFamily="2" charset="-122"/>
              </a:defRPr>
            </a:lvl2pPr>
            <a:lvl3pPr marL="864000" indent="-360000">
              <a:buFont typeface="Wingdings" panose="05000000000000000000" pitchFamily="2" charset="2"/>
              <a:buChar char="ü"/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77D972-BCDF-49E7-A1C2-34E4FF33E8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10D2-EDE5-4260-B925-920BF770ACA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1574-C682-445A-BFC3-7BB39269396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F61-4D7A-4FD3-A5DC-1F470F2A8E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0F2D-AC86-437C-887F-46706DCBE77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0E18837-4CC7-4E49-AE24-99B74D4B7E9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09AAC4A-EDF0-4754-98EB-862E1BF9EA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ransition spd="slow">
    <p:pull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60000" indent="-36000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itchFamily="2" charset="2"/>
        <a:buChar char="n"/>
        <a:defRPr kumimoji="0" sz="36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612000" indent="-3600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itchFamily="2" charset="2"/>
        <a:buChar char="p"/>
        <a:defRPr kumimoji="0" sz="32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864000" indent="-3600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itchFamily="2" charset="2"/>
        <a:buChar char="l"/>
        <a:defRPr kumimoji="0"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quancb@Tsinghua.edu.cn" TargetMode="External"/><Relationship Id="rId2" Type="http://schemas.openxmlformats.org/officeDocument/2006/relationships/hyperlink" Target="mailto:taopin@tsinghua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3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5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6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eg"/><Relationship Id="rId9" Type="http://schemas.microsoft.com/office/2007/relationships/diagramDrawing" Target="../diagrams/drawing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6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16.bin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5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65635" y="3573463"/>
            <a:ext cx="6400800" cy="2376487"/>
          </a:xfrm>
          <a:noFill/>
          <a:ln/>
        </p:spPr>
        <p:txBody>
          <a:bodyPr lIns="91440" tIns="45720" rIns="91440" bIns="45720" anchor="t"/>
          <a:lstStyle/>
          <a:p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清华大学计算机系</a:t>
            </a:r>
          </a:p>
          <a:p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赵有健</a:t>
            </a:r>
          </a:p>
          <a:p>
            <a:r>
              <a:rPr lang="en-US" altLang="zh-CN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zhaoyoujian@tsinghua.edu.cn</a:t>
            </a:r>
          </a:p>
          <a:p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办公室：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FIT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区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104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62603055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）            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12875"/>
            <a:ext cx="7772400" cy="1592263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数字逻辑电路</a:t>
            </a:r>
            <a:endParaRPr lang="en-US" altLang="zh-CN" sz="32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572560" cy="164307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站在高水平人才培养的角度看</a:t>
            </a:r>
            <a:br>
              <a:rPr lang="en-US" altLang="zh-CN" dirty="0"/>
            </a:br>
            <a:r>
              <a:rPr lang="zh-CN" altLang="en-US" dirty="0"/>
              <a:t>硬件课程的重要性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357158" y="1785926"/>
            <a:ext cx="8643998" cy="4500594"/>
          </a:xfrm>
        </p:spPr>
        <p:txBody>
          <a:bodyPr/>
          <a:lstStyle/>
          <a:p>
            <a:r>
              <a:rPr lang="zh-CN" altLang="en-US" sz="2800" b="0" dirty="0"/>
              <a:t>国外大学计算机专业本科学位：</a:t>
            </a:r>
            <a:r>
              <a:rPr lang="en-US" altLang="zh-CN" sz="2800" b="0" dirty="0"/>
              <a:t>CS / CE</a:t>
            </a:r>
          </a:p>
          <a:p>
            <a:pPr marL="857250" lvl="1" indent="-457200">
              <a:buNone/>
            </a:pPr>
            <a:r>
              <a:rPr lang="zh-CN" altLang="en-US" sz="2000" b="0" dirty="0"/>
              <a:t>系名看出区别：</a:t>
            </a:r>
            <a:r>
              <a:rPr lang="en-US" altLang="zh-CN" sz="2000" b="0" dirty="0"/>
              <a:t>CS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CE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CSE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ECE</a:t>
            </a:r>
            <a:r>
              <a:rPr lang="zh-CN" altLang="en-US" sz="2000" b="0" dirty="0"/>
              <a:t>， </a:t>
            </a:r>
            <a:r>
              <a:rPr lang="en-US" altLang="zh-CN" sz="2000" b="0" dirty="0"/>
              <a:t>EECS</a:t>
            </a:r>
          </a:p>
          <a:p>
            <a:r>
              <a:rPr lang="zh-CN" altLang="en-US" sz="2800" b="0" dirty="0"/>
              <a:t>知识结构与课程体系：硬件，软件（系统，理论）</a:t>
            </a:r>
            <a:endParaRPr lang="en-US" altLang="zh-CN" sz="2800" b="0" dirty="0"/>
          </a:p>
          <a:p>
            <a:r>
              <a:rPr lang="zh-CN" altLang="en-US" sz="2800" b="0" dirty="0"/>
              <a:t>国内外以研制计算机系统开始的计算机系都有很好的硬件基础</a:t>
            </a:r>
            <a:endParaRPr lang="en-US" altLang="zh-CN" sz="2800" b="0" dirty="0"/>
          </a:p>
          <a:p>
            <a:r>
              <a:rPr lang="zh-CN" altLang="en-US" sz="2800" b="0" dirty="0"/>
              <a:t>微处理器时代以后，逐渐重视软件、忽视硬件</a:t>
            </a:r>
            <a:endParaRPr lang="en-US" altLang="zh-CN" sz="2800" b="0" dirty="0"/>
          </a:p>
          <a:p>
            <a:r>
              <a:rPr lang="zh-CN" altLang="en-US" sz="2800" b="0" dirty="0"/>
              <a:t>技术发展和人才需求让我们重新认识硬件重要性</a:t>
            </a:r>
            <a:endParaRPr lang="en-US" altLang="zh-CN" sz="2800" b="0" dirty="0"/>
          </a:p>
          <a:p>
            <a:r>
              <a:rPr lang="zh-CN" altLang="en-US" sz="2800" b="0" dirty="0"/>
              <a:t>不懂硬件不能设计好软件，不懂硬件不能设计好系统</a:t>
            </a:r>
            <a:endParaRPr lang="en-US" altLang="zh-CN" sz="2800" b="0" dirty="0"/>
          </a:p>
        </p:txBody>
      </p:sp>
      <p:sp>
        <p:nvSpPr>
          <p:cNvPr id="3686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DB61D7-A137-4F7A-B8BA-7DED7050E532}" type="slidenum">
              <a:rPr lang="ko-KR" altLang="en-US" smtClean="0">
                <a:latin typeface="-윤체L"/>
                <a:ea typeface="-윤체L"/>
                <a:cs typeface="-윤체L"/>
              </a:rPr>
              <a:pPr/>
              <a:t>10</a:t>
            </a:fld>
            <a:endParaRPr lang="en-US" altLang="ko-KR">
              <a:latin typeface="-윤체L"/>
              <a:ea typeface="-윤체L"/>
              <a:cs typeface="-윤체L"/>
            </a:endParaRPr>
          </a:p>
        </p:txBody>
      </p:sp>
    </p:spTree>
    <p:extLst>
      <p:ext uri="{BB962C8B-B14F-4D97-AF65-F5344CB8AC3E}">
        <p14:creationId xmlns:p14="http://schemas.microsoft.com/office/powerpoint/2010/main" val="331331804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500042"/>
            <a:ext cx="8553480" cy="150019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站在高水平人才培养的角度看</a:t>
            </a:r>
            <a:br>
              <a:rPr lang="en-US" altLang="zh-CN" dirty="0"/>
            </a:br>
            <a:r>
              <a:rPr lang="zh-CN" altLang="en-US" dirty="0"/>
              <a:t>硬件课程的重要性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571472" y="1928802"/>
            <a:ext cx="8153400" cy="4572032"/>
          </a:xfrm>
        </p:spPr>
        <p:txBody>
          <a:bodyPr>
            <a:normAutofit lnSpcReduction="10000"/>
          </a:bodyPr>
          <a:lstStyle/>
          <a:p>
            <a:r>
              <a:rPr lang="zh-CN" altLang="en-US" sz="2800" b="0" dirty="0"/>
              <a:t>强调硬件的目的是为了提高系统级的能力</a:t>
            </a:r>
            <a:endParaRPr lang="en-US" altLang="zh-CN" sz="2800" b="0" dirty="0"/>
          </a:p>
          <a:p>
            <a:r>
              <a:rPr lang="zh-CN" altLang="en-US" sz="2800" b="0" dirty="0"/>
              <a:t>系统能力与动手能力的水平是未来人才核心竞争力的重要体现</a:t>
            </a:r>
            <a:endParaRPr lang="en-US" altLang="zh-CN" sz="2800" b="0" dirty="0"/>
          </a:p>
          <a:p>
            <a:r>
              <a:rPr lang="zh-CN" altLang="en-US" sz="2800" b="0" dirty="0"/>
              <a:t>只要机时足够，有学习的动力与兴趣，一定可以培养软件高手</a:t>
            </a:r>
            <a:endParaRPr lang="en-US" altLang="zh-CN" sz="2800" b="0" dirty="0"/>
          </a:p>
          <a:p>
            <a:r>
              <a:rPr lang="zh-CN" altLang="en-US" sz="2800" b="0" dirty="0"/>
              <a:t>编程序、敲键盘烧不了计算机，但是硬件实验不仅要懂理论，还要凭经验</a:t>
            </a:r>
            <a:endParaRPr lang="en-US" altLang="zh-CN" sz="2800" b="0" dirty="0"/>
          </a:p>
          <a:p>
            <a:r>
              <a:rPr lang="zh-CN" altLang="en-US" sz="2800" b="0" dirty="0"/>
              <a:t>在“人人都有笔记本，处处都能连网络，浑身都是</a:t>
            </a:r>
            <a:r>
              <a:rPr lang="en-US" altLang="zh-CN" sz="2800" b="0" dirty="0"/>
              <a:t>CPU</a:t>
            </a:r>
            <a:r>
              <a:rPr lang="zh-CN" altLang="en-US" sz="2800" b="0" dirty="0"/>
              <a:t>，时时都</a:t>
            </a:r>
            <a:r>
              <a:rPr lang="zh-CN" altLang="en-US" sz="2800" b="0"/>
              <a:t>可做研究”</a:t>
            </a:r>
            <a:r>
              <a:rPr lang="zh-CN" altLang="en-US" sz="2800" b="0" dirty="0"/>
              <a:t>的时代，一定要重视硬件实践能力培养</a:t>
            </a:r>
            <a:endParaRPr lang="en-US" altLang="zh-CN" sz="2800" b="0" dirty="0"/>
          </a:p>
          <a:p>
            <a:endParaRPr lang="en-US" altLang="zh-CN" sz="2400" dirty="0"/>
          </a:p>
        </p:txBody>
      </p:sp>
      <p:sp>
        <p:nvSpPr>
          <p:cNvPr id="3686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DB61D7-A137-4F7A-B8BA-7DED7050E532}" type="slidenum">
              <a:rPr lang="ko-KR" altLang="en-US" smtClean="0">
                <a:latin typeface="-윤체L"/>
                <a:ea typeface="-윤체L"/>
                <a:cs typeface="-윤체L"/>
              </a:rPr>
              <a:pPr/>
              <a:t>11</a:t>
            </a:fld>
            <a:endParaRPr lang="en-US" altLang="ko-KR">
              <a:latin typeface="-윤체L"/>
              <a:ea typeface="-윤체L"/>
              <a:cs typeface="-윤체L"/>
            </a:endParaRPr>
          </a:p>
        </p:txBody>
      </p:sp>
    </p:spTree>
    <p:extLst>
      <p:ext uri="{BB962C8B-B14F-4D97-AF65-F5344CB8AC3E}">
        <p14:creationId xmlns:p14="http://schemas.microsoft.com/office/powerpoint/2010/main" val="20096356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实验教学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997159"/>
              </p:ext>
            </p:extLst>
          </p:nvPr>
        </p:nvGraphicFramePr>
        <p:xfrm>
          <a:off x="533400" y="1295400"/>
          <a:ext cx="8153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A8406E-B0F6-4D65-810F-BB6A0E94A8DE}" type="datetime1">
              <a:rPr lang="zh-CN" altLang="en-US" smtClean="0"/>
              <a:pPr>
                <a:defRPr/>
              </a:pPr>
              <a:t>2025/2/16</a:t>
            </a:fld>
            <a:endParaRPr lang="en-US" altLang="ko-KR"/>
          </a:p>
        </p:txBody>
      </p:sp>
      <p:sp>
        <p:nvSpPr>
          <p:cNvPr id="1946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34D109-56CF-48B8-8913-BFE28731BB19}" type="slidenum">
              <a:rPr lang="ko-KR" altLang="en-US" smtClean="0">
                <a:ea typeface="-윤체L"/>
                <a:cs typeface="-윤체L"/>
              </a:rPr>
              <a:pPr/>
              <a:t>12</a:t>
            </a:fld>
            <a:endParaRPr lang="en-US" altLang="ko-KR">
              <a:cs typeface="-윤체L"/>
            </a:endParaRPr>
          </a:p>
        </p:txBody>
      </p:sp>
    </p:spTree>
    <p:extLst>
      <p:ext uri="{BB962C8B-B14F-4D97-AF65-F5344CB8AC3E}">
        <p14:creationId xmlns:p14="http://schemas.microsoft.com/office/powerpoint/2010/main" val="368288433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前言</a:t>
            </a:r>
            <a:r>
              <a:rPr lang="zh-CN" altLang="en-US">
                <a:latin typeface="宋体" pitchFamily="2" charset="-122"/>
              </a:rPr>
              <a:t> </a:t>
            </a:r>
            <a:r>
              <a:rPr lang="en-US" altLang="zh-CN">
                <a:latin typeface="宋体" pitchFamily="2" charset="-122"/>
              </a:rPr>
              <a:t>(1)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为什么要学习</a:t>
            </a:r>
            <a:r>
              <a:rPr lang="en-US" altLang="zh-CN"/>
              <a:t>《</a:t>
            </a:r>
            <a:r>
              <a:rPr lang="zh-CN" altLang="en-US"/>
              <a:t>数字逻辑电路</a:t>
            </a:r>
            <a:r>
              <a:rPr lang="en-US" altLang="zh-CN"/>
              <a:t>》</a:t>
            </a:r>
            <a:r>
              <a:rPr lang="zh-CN" altLang="en-US"/>
              <a:t>？</a:t>
            </a:r>
          </a:p>
          <a:p>
            <a:pPr lvl="1"/>
            <a:r>
              <a:rPr lang="zh-CN" altLang="en-US"/>
              <a:t>进入数字化世界的基础知识</a:t>
            </a:r>
          </a:p>
          <a:p>
            <a:pPr lvl="1"/>
            <a:r>
              <a:rPr lang="zh-CN" altLang="en-US"/>
              <a:t>数字系统设计中硬件系列课第一门</a:t>
            </a:r>
          </a:p>
          <a:p>
            <a:pPr lvl="1"/>
            <a:r>
              <a:rPr lang="zh-CN" altLang="en-US"/>
              <a:t>数字系统的物理实现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285A-FF4D-4C90-8FF7-0BC658323364}" type="slidenum">
              <a:rPr lang="en-US" altLang="zh-CN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381710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前言</a:t>
            </a:r>
            <a:r>
              <a:rPr lang="zh-CN" altLang="en-US">
                <a:latin typeface="宋体" pitchFamily="2" charset="-122"/>
              </a:rPr>
              <a:t> </a:t>
            </a:r>
            <a:r>
              <a:rPr lang="en-US" altLang="zh-CN">
                <a:latin typeface="宋体" pitchFamily="2" charset="-122"/>
              </a:rPr>
              <a:t>(2)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47800"/>
            <a:ext cx="8338120" cy="4572000"/>
          </a:xfrm>
        </p:spPr>
        <p:txBody>
          <a:bodyPr/>
          <a:lstStyle/>
          <a:p>
            <a:r>
              <a:rPr lang="en-US" altLang="zh-CN"/>
              <a:t>“</a:t>
            </a:r>
            <a:r>
              <a:rPr lang="zh-CN" altLang="en-US"/>
              <a:t>数字逻辑”在硬件系列课程中的位置</a:t>
            </a:r>
            <a:endParaRPr lang="zh-CN" altLang="en-US" sz="240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A650-CA18-4428-AB1C-724F926B3EE4}" type="slidenum">
              <a:rPr lang="en-US" altLang="zh-CN"/>
              <a:pPr/>
              <a:t>14</a:t>
            </a:fld>
            <a:endParaRPr lang="en-US" altLang="zh-CN"/>
          </a:p>
        </p:txBody>
      </p:sp>
      <p:graphicFrame>
        <p:nvGraphicFramePr>
          <p:cNvPr id="287748" name="Group 4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964318011"/>
              </p:ext>
            </p:extLst>
          </p:nvPr>
        </p:nvGraphicFramePr>
        <p:xfrm>
          <a:off x="611560" y="2514600"/>
          <a:ext cx="4104456" cy="701040"/>
        </p:xfrm>
        <a:graphic>
          <a:graphicData uri="http://schemas.openxmlformats.org/drawingml/2006/table">
            <a:tbl>
              <a:tblPr/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1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计算机系统结构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7754" name="Group 10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812391132"/>
              </p:ext>
            </p:extLst>
          </p:nvPr>
        </p:nvGraphicFramePr>
        <p:xfrm>
          <a:off x="611560" y="4038600"/>
          <a:ext cx="4104456" cy="800100"/>
        </p:xfrm>
        <a:graphic>
          <a:graphicData uri="http://schemas.openxmlformats.org/drawingml/2006/table">
            <a:tbl>
              <a:tblPr/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计算机组成原理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776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395182"/>
              </p:ext>
            </p:extLst>
          </p:nvPr>
        </p:nvGraphicFramePr>
        <p:xfrm>
          <a:off x="611561" y="5638800"/>
          <a:ext cx="4104456" cy="701040"/>
        </p:xfrm>
        <a:graphic>
          <a:graphicData uri="http://schemas.openxmlformats.org/drawingml/2006/table">
            <a:tbl>
              <a:tblPr/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数字逻辑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7766" name="Picture 22" descr="BD2129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7744" y="4876800"/>
            <a:ext cx="533400" cy="790575"/>
          </a:xfrm>
          <a:prstGeom prst="rect">
            <a:avLst/>
          </a:prstGeom>
          <a:noFill/>
        </p:spPr>
      </p:pic>
      <p:sp>
        <p:nvSpPr>
          <p:cNvPr id="287767" name="Text Box 23"/>
          <p:cNvSpPr txBox="1">
            <a:spLocks noChangeArrowheads="1"/>
          </p:cNvSpPr>
          <p:nvPr/>
        </p:nvSpPr>
        <p:spPr bwMode="auto">
          <a:xfrm>
            <a:off x="4932040" y="25908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>
                <a:latin typeface="Arial" charset="0"/>
              </a:rPr>
              <a:t>计算机系统的功能分配</a:t>
            </a:r>
          </a:p>
        </p:txBody>
      </p:sp>
      <p:sp>
        <p:nvSpPr>
          <p:cNvPr id="287768" name="Text Box 24"/>
          <p:cNvSpPr txBox="1">
            <a:spLocks noChangeArrowheads="1"/>
          </p:cNvSpPr>
          <p:nvPr/>
        </p:nvSpPr>
        <p:spPr bwMode="auto">
          <a:xfrm>
            <a:off x="4932040" y="4134023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>
                <a:latin typeface="Arial" charset="0"/>
              </a:rPr>
              <a:t>计算机系统的逻辑实现</a:t>
            </a:r>
          </a:p>
        </p:txBody>
      </p:sp>
      <p:pic>
        <p:nvPicPr>
          <p:cNvPr id="287769" name="Picture 25" descr="BD2129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7744" y="3200400"/>
            <a:ext cx="533400" cy="790575"/>
          </a:xfrm>
          <a:prstGeom prst="rect">
            <a:avLst/>
          </a:prstGeom>
          <a:noFill/>
        </p:spPr>
      </p:pic>
      <p:sp>
        <p:nvSpPr>
          <p:cNvPr id="287770" name="Rectangle 26"/>
          <p:cNvSpPr>
            <a:spLocks noChangeArrowheads="1"/>
          </p:cNvSpPr>
          <p:nvPr/>
        </p:nvSpPr>
        <p:spPr bwMode="auto">
          <a:xfrm>
            <a:off x="4932040" y="5718199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>
                <a:latin typeface="Arial" charset="0"/>
              </a:rPr>
              <a:t>计算机组成的物理实现</a:t>
            </a:r>
          </a:p>
        </p:txBody>
      </p:sp>
    </p:spTree>
    <p:extLst>
      <p:ext uri="{BB962C8B-B14F-4D97-AF65-F5344CB8AC3E}">
        <p14:creationId xmlns:p14="http://schemas.microsoft.com/office/powerpoint/2010/main" val="18211729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28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7" grpId="0" autoUpdateAnimBg="0"/>
      <p:bldP spid="287768" grpId="0" autoUpdateAnimBg="0"/>
      <p:bldP spid="28777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前言</a:t>
            </a:r>
            <a:r>
              <a:rPr lang="zh-CN" altLang="en-US">
                <a:latin typeface="宋体" pitchFamily="2" charset="-122"/>
              </a:rPr>
              <a:t> </a:t>
            </a:r>
            <a:r>
              <a:rPr lang="en-US" altLang="zh-CN">
                <a:latin typeface="宋体" pitchFamily="2" charset="-122"/>
              </a:rPr>
              <a:t>(3)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与数字逻辑电路类似的课程名称</a:t>
            </a:r>
          </a:p>
          <a:p>
            <a:pPr lvl="1"/>
            <a:r>
              <a:rPr lang="zh-CN" altLang="en-US"/>
              <a:t>数字逻辑</a:t>
            </a:r>
          </a:p>
          <a:p>
            <a:pPr lvl="1"/>
            <a:r>
              <a:rPr lang="zh-CN" altLang="en-US"/>
              <a:t>数字电子技术（基础）</a:t>
            </a:r>
          </a:p>
          <a:p>
            <a:pPr lvl="1"/>
            <a:r>
              <a:rPr lang="zh-CN" altLang="en-US"/>
              <a:t>数字电路</a:t>
            </a:r>
          </a:p>
          <a:p>
            <a:pPr lvl="1"/>
            <a:r>
              <a:rPr lang="zh-CN" altLang="en-US"/>
              <a:t>脉冲数字电路</a:t>
            </a:r>
          </a:p>
          <a:p>
            <a:pPr lvl="1"/>
            <a:r>
              <a:rPr lang="zh-CN" altLang="en-US"/>
              <a:t>数字技术与系统</a:t>
            </a:r>
          </a:p>
          <a:p>
            <a:pPr lvl="1"/>
            <a:r>
              <a:rPr lang="en-US" altLang="zh-CN"/>
              <a:t>…………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2814-98AC-4715-94B3-986ACBAC969D}" type="slidenum">
              <a:rPr lang="en-US" altLang="zh-CN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924743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前言</a:t>
            </a:r>
            <a:r>
              <a:rPr lang="en-US" altLang="zh-CN">
                <a:latin typeface="宋体" pitchFamily="2" charset="-122"/>
              </a:rPr>
              <a:t>(4)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50292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数字逻辑电路名称中相关的概念</a:t>
            </a:r>
          </a:p>
          <a:p>
            <a:pPr lvl="1"/>
            <a:r>
              <a:rPr lang="zh-CN" altLang="en-US" b="0"/>
              <a:t>逻辑</a:t>
            </a:r>
            <a:r>
              <a:rPr lang="en-US" altLang="zh-CN" b="0"/>
              <a:t>(Logic)</a:t>
            </a:r>
            <a:r>
              <a:rPr lang="zh-CN" altLang="en-US" b="0"/>
              <a:t>：关于思维形式及其规律的科学。</a:t>
            </a:r>
          </a:p>
          <a:p>
            <a:pPr lvl="1"/>
            <a:r>
              <a:rPr lang="zh-CN" altLang="en-US" b="0"/>
              <a:t>数理逻辑：研究推理、计算等逻辑问题。</a:t>
            </a:r>
          </a:p>
          <a:p>
            <a:pPr lvl="1"/>
            <a:r>
              <a:rPr lang="zh-CN" altLang="en-US" b="0"/>
              <a:t>逻辑代数</a:t>
            </a:r>
            <a:r>
              <a:rPr lang="en-US" altLang="zh-CN" b="0"/>
              <a:t>(</a:t>
            </a:r>
            <a:r>
              <a:rPr lang="zh-CN" altLang="en-US" b="0"/>
              <a:t>布尔代数</a:t>
            </a:r>
            <a:r>
              <a:rPr lang="en-US" altLang="zh-CN" b="0"/>
              <a:t>) </a:t>
            </a:r>
            <a:r>
              <a:rPr lang="zh-CN" altLang="en-US" b="0"/>
              <a:t>：应用代数方法研究逻辑问题。</a:t>
            </a:r>
          </a:p>
          <a:p>
            <a:pPr lvl="1"/>
            <a:r>
              <a:rPr lang="zh-CN" altLang="en-US" b="0"/>
              <a:t>英文书名关键词：</a:t>
            </a:r>
            <a:endParaRPr lang="en-US" altLang="zh-CN" b="0"/>
          </a:p>
          <a:p>
            <a:pPr lvl="2"/>
            <a:r>
              <a:rPr lang="zh-CN" altLang="en-US" b="0"/>
              <a:t>”</a:t>
            </a:r>
            <a:r>
              <a:rPr lang="en-US" altLang="zh-CN" b="0"/>
              <a:t>Digital Logic”, “Digital Design”, “Logic Design”, ”Digital Logic Design”, “Digital Circuit Design”</a:t>
            </a:r>
            <a:r>
              <a:rPr lang="zh-CN" altLang="en-US" b="0"/>
              <a:t>，”</a:t>
            </a:r>
            <a:r>
              <a:rPr lang="en-US" altLang="zh-CN" b="0"/>
              <a:t>Digital Logic Circuit Design”,   “Logic and Computer Design” </a:t>
            </a:r>
            <a:r>
              <a:rPr lang="zh-CN" altLang="en-US" b="0"/>
              <a:t>，”</a:t>
            </a:r>
            <a:r>
              <a:rPr lang="en-US" altLang="zh-CN" b="0"/>
              <a:t>Design of Logic Systems”,……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06FA6-6153-430F-85CC-D46F16018181}" type="slidenum">
              <a:rPr lang="en-US" altLang="zh-CN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7944329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前言</a:t>
            </a:r>
            <a:r>
              <a:rPr lang="zh-CN" altLang="en-US">
                <a:latin typeface="宋体" pitchFamily="2" charset="-122"/>
              </a:rPr>
              <a:t> </a:t>
            </a:r>
            <a:r>
              <a:rPr lang="en-US" altLang="zh-CN">
                <a:latin typeface="宋体" pitchFamily="2" charset="-122"/>
              </a:rPr>
              <a:t>(5)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839200" cy="4572000"/>
          </a:xfrm>
        </p:spPr>
        <p:txBody>
          <a:bodyPr/>
          <a:lstStyle/>
          <a:p>
            <a:r>
              <a:rPr lang="zh-CN" altLang="en-US" dirty="0"/>
              <a:t>数字技术与系统</a:t>
            </a:r>
          </a:p>
          <a:p>
            <a:pPr lvl="1"/>
            <a:r>
              <a:rPr lang="zh-CN" altLang="en-US" b="0" dirty="0"/>
              <a:t>现实世界中两</a:t>
            </a:r>
            <a:r>
              <a:rPr lang="zh-CN" altLang="en-US" b="0"/>
              <a:t>大系统：</a:t>
            </a:r>
            <a:br>
              <a:rPr lang="en-US" altLang="zh-CN" b="0"/>
            </a:br>
            <a:r>
              <a:rPr lang="zh-CN" altLang="en-US" b="0"/>
              <a:t>模拟系统 </a:t>
            </a:r>
            <a:r>
              <a:rPr lang="en-US" altLang="zh-CN" b="0" dirty="0"/>
              <a:t>vs. </a:t>
            </a:r>
            <a:r>
              <a:rPr lang="zh-CN" altLang="en-US" b="0" dirty="0"/>
              <a:t>数字系统</a:t>
            </a:r>
            <a:r>
              <a:rPr lang="en-US" altLang="zh-CN" b="0" dirty="0"/>
              <a:t>(Digital &amp; Analog)</a:t>
            </a:r>
            <a:br>
              <a:rPr lang="en-US" altLang="zh-CN" b="0"/>
            </a:br>
            <a:r>
              <a:rPr lang="zh-CN" altLang="en-US" b="0"/>
              <a:t>离散 </a:t>
            </a:r>
            <a:r>
              <a:rPr lang="en-US" altLang="zh-CN" b="0" dirty="0"/>
              <a:t>vs. </a:t>
            </a:r>
            <a:r>
              <a:rPr lang="zh-CN" altLang="en-US" b="0" dirty="0"/>
              <a:t>连续</a:t>
            </a:r>
          </a:p>
          <a:p>
            <a:pPr lvl="1"/>
            <a:r>
              <a:rPr lang="zh-CN" altLang="en-US" b="0" dirty="0"/>
              <a:t>数字系统的优点：便于加工、处理、传输、存储等，可靠，抗干扰能力强。</a:t>
            </a:r>
          </a:p>
          <a:p>
            <a:pPr lvl="1"/>
            <a:r>
              <a:rPr lang="zh-CN" altLang="en-US" b="0" dirty="0"/>
              <a:t>数字计算机是最典型的数字系统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3D60-5D1F-4867-86E5-11F4855FDCD7}" type="slidenum">
              <a:rPr lang="en-US" altLang="zh-CN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6572302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97" name="Rectangle 61"/>
          <p:cNvSpPr>
            <a:spLocks noGrp="1" noChangeArrowheads="1"/>
          </p:cNvSpPr>
          <p:nvPr>
            <p:ph type="title"/>
          </p:nvPr>
        </p:nvSpPr>
        <p:spPr>
          <a:xfrm>
            <a:off x="3492500" y="4076700"/>
            <a:ext cx="1511300" cy="3603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CN" sz="1800"/>
              <a:t>(b)</a:t>
            </a:r>
            <a:r>
              <a:rPr lang="zh-CN" altLang="en-US" sz="1800"/>
              <a:t>离散表示</a:t>
            </a:r>
          </a:p>
        </p:txBody>
      </p:sp>
      <p:sp>
        <p:nvSpPr>
          <p:cNvPr id="6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612-9505-4674-AD02-CA67D29443E0}" type="slidenum">
              <a:rPr lang="en-US" altLang="zh-CN"/>
              <a:pPr/>
              <a:t>18</a:t>
            </a:fld>
            <a:endParaRPr lang="en-US" altLang="zh-CN"/>
          </a:p>
        </p:txBody>
      </p:sp>
      <p:grpSp>
        <p:nvGrpSpPr>
          <p:cNvPr id="295938" name="Group 2"/>
          <p:cNvGrpSpPr>
            <a:grpSpLocks/>
          </p:cNvGrpSpPr>
          <p:nvPr/>
        </p:nvGrpSpPr>
        <p:grpSpPr bwMode="auto">
          <a:xfrm>
            <a:off x="1096963" y="44450"/>
            <a:ext cx="6478587" cy="2159000"/>
            <a:chOff x="300" y="1162"/>
            <a:chExt cx="5450" cy="2313"/>
          </a:xfrm>
        </p:grpSpPr>
        <p:sp>
          <p:nvSpPr>
            <p:cNvPr id="295939" name="Line 3"/>
            <p:cNvSpPr>
              <a:spLocks noChangeShapeType="1"/>
            </p:cNvSpPr>
            <p:nvPr/>
          </p:nvSpPr>
          <p:spPr bwMode="auto">
            <a:xfrm>
              <a:off x="703" y="1162"/>
              <a:ext cx="0" cy="2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40" name="Line 4"/>
            <p:cNvSpPr>
              <a:spLocks noChangeShapeType="1"/>
            </p:cNvSpPr>
            <p:nvPr/>
          </p:nvSpPr>
          <p:spPr bwMode="auto">
            <a:xfrm>
              <a:off x="703" y="2296"/>
              <a:ext cx="4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41" name="Freeform 5"/>
            <p:cNvSpPr>
              <a:spLocks/>
            </p:cNvSpPr>
            <p:nvPr/>
          </p:nvSpPr>
          <p:spPr bwMode="auto">
            <a:xfrm>
              <a:off x="703" y="1616"/>
              <a:ext cx="4309" cy="1315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1044" y="0"/>
                </a:cxn>
                <a:cxn ang="0">
                  <a:pos x="2177" y="680"/>
                </a:cxn>
                <a:cxn ang="0">
                  <a:pos x="3221" y="1315"/>
                </a:cxn>
                <a:cxn ang="0">
                  <a:pos x="4309" y="680"/>
                </a:cxn>
              </a:cxnLst>
              <a:rect l="0" t="0" r="r" b="b"/>
              <a:pathLst>
                <a:path w="4309" h="1315">
                  <a:moveTo>
                    <a:pt x="0" y="680"/>
                  </a:moveTo>
                  <a:cubicBezTo>
                    <a:pt x="340" y="340"/>
                    <a:pt x="681" y="0"/>
                    <a:pt x="1044" y="0"/>
                  </a:cubicBezTo>
                  <a:cubicBezTo>
                    <a:pt x="1407" y="0"/>
                    <a:pt x="1814" y="461"/>
                    <a:pt x="2177" y="680"/>
                  </a:cubicBezTo>
                  <a:cubicBezTo>
                    <a:pt x="2540" y="899"/>
                    <a:pt x="2866" y="1315"/>
                    <a:pt x="3221" y="1315"/>
                  </a:cubicBezTo>
                  <a:cubicBezTo>
                    <a:pt x="3576" y="1315"/>
                    <a:pt x="4150" y="771"/>
                    <a:pt x="4309" y="6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42" name="Line 6"/>
            <p:cNvSpPr>
              <a:spLocks noChangeShapeType="1"/>
            </p:cNvSpPr>
            <p:nvPr/>
          </p:nvSpPr>
          <p:spPr bwMode="auto">
            <a:xfrm>
              <a:off x="703" y="1616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43" name="Line 7"/>
            <p:cNvSpPr>
              <a:spLocks noChangeShapeType="1"/>
            </p:cNvSpPr>
            <p:nvPr/>
          </p:nvSpPr>
          <p:spPr bwMode="auto">
            <a:xfrm>
              <a:off x="703" y="2931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44" name="Text Box 8"/>
            <p:cNvSpPr txBox="1">
              <a:spLocks noChangeArrowheads="1"/>
            </p:cNvSpPr>
            <p:nvPr/>
          </p:nvSpPr>
          <p:spPr bwMode="auto">
            <a:xfrm>
              <a:off x="300" y="1346"/>
              <a:ext cx="116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+V</a:t>
              </a:r>
            </a:p>
          </p:txBody>
        </p:sp>
        <p:sp>
          <p:nvSpPr>
            <p:cNvPr id="295945" name="Text Box 9"/>
            <p:cNvSpPr txBox="1">
              <a:spLocks noChangeArrowheads="1"/>
            </p:cNvSpPr>
            <p:nvPr/>
          </p:nvSpPr>
          <p:spPr bwMode="auto">
            <a:xfrm>
              <a:off x="300" y="2664"/>
              <a:ext cx="116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-V</a:t>
              </a:r>
            </a:p>
          </p:txBody>
        </p:sp>
        <p:sp>
          <p:nvSpPr>
            <p:cNvPr id="295946" name="Text Box 10"/>
            <p:cNvSpPr txBox="1">
              <a:spLocks noChangeArrowheads="1"/>
            </p:cNvSpPr>
            <p:nvPr/>
          </p:nvSpPr>
          <p:spPr bwMode="auto">
            <a:xfrm rot="16200000">
              <a:off x="227" y="2148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200">
                  <a:latin typeface="Arial" charset="0"/>
                </a:rPr>
                <a:t>电压</a:t>
              </a:r>
            </a:p>
          </p:txBody>
        </p:sp>
        <p:sp>
          <p:nvSpPr>
            <p:cNvPr id="295947" name="Text Box 11"/>
            <p:cNvSpPr txBox="1">
              <a:spLocks noChangeArrowheads="1"/>
            </p:cNvSpPr>
            <p:nvPr/>
          </p:nvSpPr>
          <p:spPr bwMode="auto">
            <a:xfrm>
              <a:off x="2478" y="2070"/>
              <a:ext cx="116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Symbol" pitchFamily="18" charset="2"/>
                </a:rPr>
                <a:t>p</a:t>
              </a:r>
            </a:p>
          </p:txBody>
        </p:sp>
        <p:sp>
          <p:nvSpPr>
            <p:cNvPr id="295948" name="Text Box 12"/>
            <p:cNvSpPr txBox="1">
              <a:spLocks noChangeArrowheads="1"/>
            </p:cNvSpPr>
            <p:nvPr/>
          </p:nvSpPr>
          <p:spPr bwMode="auto">
            <a:xfrm>
              <a:off x="4212" y="2070"/>
              <a:ext cx="115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Symbol" pitchFamily="18" charset="2"/>
                </a:rPr>
                <a:t>2p</a:t>
              </a:r>
            </a:p>
          </p:txBody>
        </p:sp>
        <p:sp>
          <p:nvSpPr>
            <p:cNvPr id="295949" name="Text Box 13"/>
            <p:cNvSpPr txBox="1">
              <a:spLocks noChangeArrowheads="1"/>
            </p:cNvSpPr>
            <p:nvPr/>
          </p:nvSpPr>
          <p:spPr bwMode="auto">
            <a:xfrm>
              <a:off x="4589" y="2206"/>
              <a:ext cx="116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800">
                  <a:latin typeface="Arial" charset="0"/>
                </a:rPr>
                <a:t>时间</a:t>
              </a:r>
            </a:p>
          </p:txBody>
        </p:sp>
      </p:grpSp>
      <p:grpSp>
        <p:nvGrpSpPr>
          <p:cNvPr id="295950" name="Group 14"/>
          <p:cNvGrpSpPr>
            <a:grpSpLocks/>
          </p:cNvGrpSpPr>
          <p:nvPr/>
        </p:nvGrpSpPr>
        <p:grpSpPr bwMode="auto">
          <a:xfrm>
            <a:off x="1093788" y="2255838"/>
            <a:ext cx="6478587" cy="2159000"/>
            <a:chOff x="300" y="1162"/>
            <a:chExt cx="5450" cy="2313"/>
          </a:xfrm>
        </p:grpSpPr>
        <p:sp>
          <p:nvSpPr>
            <p:cNvPr id="295951" name="Line 15"/>
            <p:cNvSpPr>
              <a:spLocks noChangeShapeType="1"/>
            </p:cNvSpPr>
            <p:nvPr/>
          </p:nvSpPr>
          <p:spPr bwMode="auto">
            <a:xfrm>
              <a:off x="703" y="1162"/>
              <a:ext cx="0" cy="2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52" name="Line 16"/>
            <p:cNvSpPr>
              <a:spLocks noChangeShapeType="1"/>
            </p:cNvSpPr>
            <p:nvPr/>
          </p:nvSpPr>
          <p:spPr bwMode="auto">
            <a:xfrm>
              <a:off x="703" y="2296"/>
              <a:ext cx="4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53" name="Line 17"/>
            <p:cNvSpPr>
              <a:spLocks noChangeShapeType="1"/>
            </p:cNvSpPr>
            <p:nvPr/>
          </p:nvSpPr>
          <p:spPr bwMode="auto">
            <a:xfrm>
              <a:off x="703" y="1616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54" name="Line 18"/>
            <p:cNvSpPr>
              <a:spLocks noChangeShapeType="1"/>
            </p:cNvSpPr>
            <p:nvPr/>
          </p:nvSpPr>
          <p:spPr bwMode="auto">
            <a:xfrm>
              <a:off x="703" y="2931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55" name="Text Box 19"/>
            <p:cNvSpPr txBox="1">
              <a:spLocks noChangeArrowheads="1"/>
            </p:cNvSpPr>
            <p:nvPr/>
          </p:nvSpPr>
          <p:spPr bwMode="auto">
            <a:xfrm>
              <a:off x="300" y="1346"/>
              <a:ext cx="116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+V</a:t>
              </a:r>
            </a:p>
          </p:txBody>
        </p:sp>
        <p:sp>
          <p:nvSpPr>
            <p:cNvPr id="295956" name="Text Box 20"/>
            <p:cNvSpPr txBox="1">
              <a:spLocks noChangeArrowheads="1"/>
            </p:cNvSpPr>
            <p:nvPr/>
          </p:nvSpPr>
          <p:spPr bwMode="auto">
            <a:xfrm>
              <a:off x="300" y="2659"/>
              <a:ext cx="116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-V</a:t>
              </a:r>
            </a:p>
          </p:txBody>
        </p:sp>
        <p:sp>
          <p:nvSpPr>
            <p:cNvPr id="295957" name="Text Box 21"/>
            <p:cNvSpPr txBox="1">
              <a:spLocks noChangeArrowheads="1"/>
            </p:cNvSpPr>
            <p:nvPr/>
          </p:nvSpPr>
          <p:spPr bwMode="auto">
            <a:xfrm rot="16200000">
              <a:off x="235" y="2162"/>
              <a:ext cx="5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200">
                  <a:latin typeface="Arial" charset="0"/>
                </a:rPr>
                <a:t>电压</a:t>
              </a:r>
            </a:p>
          </p:txBody>
        </p:sp>
        <p:sp>
          <p:nvSpPr>
            <p:cNvPr id="295958" name="Text Box 22"/>
            <p:cNvSpPr txBox="1">
              <a:spLocks noChangeArrowheads="1"/>
            </p:cNvSpPr>
            <p:nvPr/>
          </p:nvSpPr>
          <p:spPr bwMode="auto">
            <a:xfrm>
              <a:off x="2478" y="2070"/>
              <a:ext cx="116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Symbol" pitchFamily="18" charset="2"/>
                </a:rPr>
                <a:t>p</a:t>
              </a:r>
            </a:p>
          </p:txBody>
        </p:sp>
        <p:sp>
          <p:nvSpPr>
            <p:cNvPr id="295959" name="Text Box 23"/>
            <p:cNvSpPr txBox="1">
              <a:spLocks noChangeArrowheads="1"/>
            </p:cNvSpPr>
            <p:nvPr/>
          </p:nvSpPr>
          <p:spPr bwMode="auto">
            <a:xfrm>
              <a:off x="4200" y="2070"/>
              <a:ext cx="115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Symbol" pitchFamily="18" charset="2"/>
                </a:rPr>
                <a:t>2p</a:t>
              </a:r>
            </a:p>
          </p:txBody>
        </p:sp>
        <p:sp>
          <p:nvSpPr>
            <p:cNvPr id="295960" name="Text Box 24"/>
            <p:cNvSpPr txBox="1">
              <a:spLocks noChangeArrowheads="1"/>
            </p:cNvSpPr>
            <p:nvPr/>
          </p:nvSpPr>
          <p:spPr bwMode="auto">
            <a:xfrm>
              <a:off x="4589" y="1931"/>
              <a:ext cx="116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800">
                  <a:latin typeface="Arial" charset="0"/>
                </a:rPr>
                <a:t>时间</a:t>
              </a:r>
            </a:p>
          </p:txBody>
        </p:sp>
        <p:sp>
          <p:nvSpPr>
            <p:cNvPr id="295961" name="Line 25"/>
            <p:cNvSpPr>
              <a:spLocks noChangeShapeType="1"/>
            </p:cNvSpPr>
            <p:nvPr/>
          </p:nvSpPr>
          <p:spPr bwMode="auto">
            <a:xfrm>
              <a:off x="1746" y="1616"/>
              <a:ext cx="0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62" name="Line 26"/>
            <p:cNvSpPr>
              <a:spLocks noChangeShapeType="1"/>
            </p:cNvSpPr>
            <p:nvPr/>
          </p:nvSpPr>
          <p:spPr bwMode="auto">
            <a:xfrm>
              <a:off x="1247" y="1842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63" name="Line 27"/>
            <p:cNvSpPr>
              <a:spLocks noChangeShapeType="1"/>
            </p:cNvSpPr>
            <p:nvPr/>
          </p:nvSpPr>
          <p:spPr bwMode="auto">
            <a:xfrm>
              <a:off x="2290" y="1888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64" name="Line 28"/>
            <p:cNvSpPr>
              <a:spLocks noChangeShapeType="1"/>
            </p:cNvSpPr>
            <p:nvPr/>
          </p:nvSpPr>
          <p:spPr bwMode="auto">
            <a:xfrm>
              <a:off x="975" y="2069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65" name="Line 29"/>
            <p:cNvSpPr>
              <a:spLocks noChangeShapeType="1"/>
            </p:cNvSpPr>
            <p:nvPr/>
          </p:nvSpPr>
          <p:spPr bwMode="auto">
            <a:xfrm>
              <a:off x="1474" y="1661"/>
              <a:ext cx="0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66" name="Line 30"/>
            <p:cNvSpPr>
              <a:spLocks noChangeShapeType="1"/>
            </p:cNvSpPr>
            <p:nvPr/>
          </p:nvSpPr>
          <p:spPr bwMode="auto">
            <a:xfrm>
              <a:off x="2018" y="1661"/>
              <a:ext cx="0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67" name="Line 31"/>
            <p:cNvSpPr>
              <a:spLocks noChangeShapeType="1"/>
            </p:cNvSpPr>
            <p:nvPr/>
          </p:nvSpPr>
          <p:spPr bwMode="auto">
            <a:xfrm>
              <a:off x="2562" y="2069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68" name="Line 32"/>
            <p:cNvSpPr>
              <a:spLocks noChangeShapeType="1"/>
            </p:cNvSpPr>
            <p:nvPr/>
          </p:nvSpPr>
          <p:spPr bwMode="auto">
            <a:xfrm rot="10800000">
              <a:off x="3968" y="2296"/>
              <a:ext cx="1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69" name="Line 33"/>
            <p:cNvSpPr>
              <a:spLocks noChangeShapeType="1"/>
            </p:cNvSpPr>
            <p:nvPr/>
          </p:nvSpPr>
          <p:spPr bwMode="auto">
            <a:xfrm rot="10800000">
              <a:off x="4468" y="2296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70" name="Line 34"/>
            <p:cNvSpPr>
              <a:spLocks noChangeShapeType="1"/>
            </p:cNvSpPr>
            <p:nvPr/>
          </p:nvSpPr>
          <p:spPr bwMode="auto">
            <a:xfrm rot="10800000">
              <a:off x="3424" y="2296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71" name="Line 35"/>
            <p:cNvSpPr>
              <a:spLocks noChangeShapeType="1"/>
            </p:cNvSpPr>
            <p:nvPr/>
          </p:nvSpPr>
          <p:spPr bwMode="auto">
            <a:xfrm rot="10800000">
              <a:off x="4740" y="2295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72" name="Line 36"/>
            <p:cNvSpPr>
              <a:spLocks noChangeShapeType="1"/>
            </p:cNvSpPr>
            <p:nvPr/>
          </p:nvSpPr>
          <p:spPr bwMode="auto">
            <a:xfrm rot="10800000">
              <a:off x="4241" y="2295"/>
              <a:ext cx="0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73" name="Line 37"/>
            <p:cNvSpPr>
              <a:spLocks noChangeShapeType="1"/>
            </p:cNvSpPr>
            <p:nvPr/>
          </p:nvSpPr>
          <p:spPr bwMode="auto">
            <a:xfrm rot="10800000">
              <a:off x="3696" y="2295"/>
              <a:ext cx="0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74" name="Line 38"/>
            <p:cNvSpPr>
              <a:spLocks noChangeShapeType="1"/>
            </p:cNvSpPr>
            <p:nvPr/>
          </p:nvSpPr>
          <p:spPr bwMode="auto">
            <a:xfrm rot="10800000">
              <a:off x="3152" y="2295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75" name="Oval 39"/>
            <p:cNvSpPr>
              <a:spLocks noChangeArrowheads="1"/>
            </p:cNvSpPr>
            <p:nvPr/>
          </p:nvSpPr>
          <p:spPr bwMode="auto">
            <a:xfrm flipH="1">
              <a:off x="681" y="2275"/>
              <a:ext cx="46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76" name="Oval 40"/>
            <p:cNvSpPr>
              <a:spLocks noChangeArrowheads="1"/>
            </p:cNvSpPr>
            <p:nvPr/>
          </p:nvSpPr>
          <p:spPr bwMode="auto">
            <a:xfrm flipH="1">
              <a:off x="2840" y="2267"/>
              <a:ext cx="46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77" name="Oval 41"/>
            <p:cNvSpPr>
              <a:spLocks noChangeArrowheads="1"/>
            </p:cNvSpPr>
            <p:nvPr/>
          </p:nvSpPr>
          <p:spPr bwMode="auto">
            <a:xfrm flipH="1">
              <a:off x="4959" y="2272"/>
              <a:ext cx="46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5978" name="Group 42"/>
          <p:cNvGrpSpPr>
            <a:grpSpLocks/>
          </p:cNvGrpSpPr>
          <p:nvPr/>
        </p:nvGrpSpPr>
        <p:grpSpPr bwMode="auto">
          <a:xfrm>
            <a:off x="1093788" y="4451350"/>
            <a:ext cx="6478587" cy="2159000"/>
            <a:chOff x="657" y="2024"/>
            <a:chExt cx="4081" cy="1474"/>
          </a:xfrm>
        </p:grpSpPr>
        <p:sp>
          <p:nvSpPr>
            <p:cNvPr id="295979" name="Line 43"/>
            <p:cNvSpPr>
              <a:spLocks noChangeShapeType="1"/>
            </p:cNvSpPr>
            <p:nvPr/>
          </p:nvSpPr>
          <p:spPr bwMode="auto">
            <a:xfrm>
              <a:off x="959" y="2024"/>
              <a:ext cx="0" cy="1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80" name="Line 44"/>
            <p:cNvSpPr>
              <a:spLocks noChangeShapeType="1"/>
            </p:cNvSpPr>
            <p:nvPr/>
          </p:nvSpPr>
          <p:spPr bwMode="auto">
            <a:xfrm>
              <a:off x="959" y="2747"/>
              <a:ext cx="3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81" name="Line 45"/>
            <p:cNvSpPr>
              <a:spLocks noChangeShapeType="1"/>
            </p:cNvSpPr>
            <p:nvPr/>
          </p:nvSpPr>
          <p:spPr bwMode="auto">
            <a:xfrm>
              <a:off x="959" y="2313"/>
              <a:ext cx="3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82" name="Line 46"/>
            <p:cNvSpPr>
              <a:spLocks noChangeShapeType="1"/>
            </p:cNvSpPr>
            <p:nvPr/>
          </p:nvSpPr>
          <p:spPr bwMode="auto">
            <a:xfrm>
              <a:off x="959" y="3151"/>
              <a:ext cx="3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83" name="Text Box 47"/>
            <p:cNvSpPr txBox="1">
              <a:spLocks noChangeArrowheads="1"/>
            </p:cNvSpPr>
            <p:nvPr/>
          </p:nvSpPr>
          <p:spPr bwMode="auto">
            <a:xfrm>
              <a:off x="657" y="2140"/>
              <a:ext cx="8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+V</a:t>
              </a:r>
            </a:p>
          </p:txBody>
        </p:sp>
        <p:sp>
          <p:nvSpPr>
            <p:cNvPr id="295984" name="Text Box 48"/>
            <p:cNvSpPr txBox="1">
              <a:spLocks noChangeArrowheads="1"/>
            </p:cNvSpPr>
            <p:nvPr/>
          </p:nvSpPr>
          <p:spPr bwMode="auto">
            <a:xfrm>
              <a:off x="657" y="2978"/>
              <a:ext cx="8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-V</a:t>
              </a:r>
            </a:p>
          </p:txBody>
        </p:sp>
        <p:sp>
          <p:nvSpPr>
            <p:cNvPr id="295985" name="Text Box 49"/>
            <p:cNvSpPr txBox="1">
              <a:spLocks noChangeArrowheads="1"/>
            </p:cNvSpPr>
            <p:nvPr/>
          </p:nvSpPr>
          <p:spPr bwMode="auto">
            <a:xfrm rot="16200000">
              <a:off x="639" y="2648"/>
              <a:ext cx="34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200">
                  <a:latin typeface="Arial" charset="0"/>
                </a:rPr>
                <a:t>电压</a:t>
              </a:r>
            </a:p>
          </p:txBody>
        </p:sp>
        <p:sp>
          <p:nvSpPr>
            <p:cNvPr id="295986" name="Text Box 50"/>
            <p:cNvSpPr txBox="1">
              <a:spLocks noChangeArrowheads="1"/>
            </p:cNvSpPr>
            <p:nvPr/>
          </p:nvSpPr>
          <p:spPr bwMode="auto">
            <a:xfrm>
              <a:off x="2288" y="2604"/>
              <a:ext cx="8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Symbol" pitchFamily="18" charset="2"/>
                </a:rPr>
                <a:t>p</a:t>
              </a:r>
            </a:p>
          </p:txBody>
        </p:sp>
        <p:sp>
          <p:nvSpPr>
            <p:cNvPr id="295987" name="Text Box 51"/>
            <p:cNvSpPr txBox="1">
              <a:spLocks noChangeArrowheads="1"/>
            </p:cNvSpPr>
            <p:nvPr/>
          </p:nvSpPr>
          <p:spPr bwMode="auto">
            <a:xfrm>
              <a:off x="3577" y="2604"/>
              <a:ext cx="8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Symbol" pitchFamily="18" charset="2"/>
                </a:rPr>
                <a:t>2p</a:t>
              </a:r>
            </a:p>
          </p:txBody>
        </p:sp>
        <p:sp>
          <p:nvSpPr>
            <p:cNvPr id="295988" name="Text Box 52"/>
            <p:cNvSpPr txBox="1">
              <a:spLocks noChangeArrowheads="1"/>
            </p:cNvSpPr>
            <p:nvPr/>
          </p:nvSpPr>
          <p:spPr bwMode="auto">
            <a:xfrm>
              <a:off x="3869" y="2513"/>
              <a:ext cx="8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800">
                  <a:latin typeface="Arial" charset="0"/>
                </a:rPr>
                <a:t>时间</a:t>
              </a:r>
            </a:p>
          </p:txBody>
        </p:sp>
        <p:sp>
          <p:nvSpPr>
            <p:cNvPr id="295989" name="Line 53"/>
            <p:cNvSpPr>
              <a:spLocks noChangeShapeType="1"/>
            </p:cNvSpPr>
            <p:nvPr/>
          </p:nvSpPr>
          <p:spPr bwMode="auto">
            <a:xfrm>
              <a:off x="2584" y="2296"/>
              <a:ext cx="0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90" name="Line 54"/>
            <p:cNvSpPr>
              <a:spLocks noChangeShapeType="1"/>
            </p:cNvSpPr>
            <p:nvPr/>
          </p:nvSpPr>
          <p:spPr bwMode="auto">
            <a:xfrm rot="10800000" flipH="1">
              <a:off x="4150" y="2746"/>
              <a:ext cx="13" cy="4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91" name="Oval 55"/>
            <p:cNvSpPr>
              <a:spLocks noChangeArrowheads="1"/>
            </p:cNvSpPr>
            <p:nvPr/>
          </p:nvSpPr>
          <p:spPr bwMode="auto">
            <a:xfrm flipH="1">
              <a:off x="942" y="2733"/>
              <a:ext cx="35" cy="29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92" name="Oval 56"/>
            <p:cNvSpPr>
              <a:spLocks noChangeArrowheads="1"/>
            </p:cNvSpPr>
            <p:nvPr/>
          </p:nvSpPr>
          <p:spPr bwMode="auto">
            <a:xfrm flipH="1">
              <a:off x="2559" y="2728"/>
              <a:ext cx="34" cy="29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93" name="Oval 57"/>
            <p:cNvSpPr>
              <a:spLocks noChangeArrowheads="1"/>
            </p:cNvSpPr>
            <p:nvPr/>
          </p:nvSpPr>
          <p:spPr bwMode="auto">
            <a:xfrm flipH="1">
              <a:off x="4146" y="2731"/>
              <a:ext cx="34" cy="29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94" name="Line 58"/>
            <p:cNvSpPr>
              <a:spLocks noChangeShapeType="1"/>
            </p:cNvSpPr>
            <p:nvPr/>
          </p:nvSpPr>
          <p:spPr bwMode="auto">
            <a:xfrm rot="10800000">
              <a:off x="2570" y="3158"/>
              <a:ext cx="15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95" name="Line 59"/>
            <p:cNvSpPr>
              <a:spLocks noChangeShapeType="1"/>
            </p:cNvSpPr>
            <p:nvPr/>
          </p:nvSpPr>
          <p:spPr bwMode="auto">
            <a:xfrm rot="10800000">
              <a:off x="978" y="2309"/>
              <a:ext cx="15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5996" name="Rectangle 60"/>
          <p:cNvSpPr>
            <a:spLocks noChangeArrowheads="1"/>
          </p:cNvSpPr>
          <p:nvPr/>
        </p:nvSpPr>
        <p:spPr bwMode="auto">
          <a:xfrm>
            <a:off x="3203575" y="1916113"/>
            <a:ext cx="20161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(a)</a:t>
            </a:r>
            <a:r>
              <a:rPr lang="zh-CN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模拟表示</a:t>
            </a:r>
          </a:p>
        </p:txBody>
      </p:sp>
      <p:sp>
        <p:nvSpPr>
          <p:cNvPr id="295998" name="Rectangle 62"/>
          <p:cNvSpPr>
            <a:spLocks noChangeArrowheads="1"/>
          </p:cNvSpPr>
          <p:nvPr/>
        </p:nvSpPr>
        <p:spPr bwMode="auto">
          <a:xfrm>
            <a:off x="3565525" y="6308725"/>
            <a:ext cx="1511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1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(c)</a:t>
            </a:r>
            <a:r>
              <a:rPr lang="zh-CN" altLang="en-US" sz="1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脉冲表示</a:t>
            </a:r>
          </a:p>
        </p:txBody>
      </p:sp>
    </p:spTree>
    <p:extLst>
      <p:ext uri="{BB962C8B-B14F-4D97-AF65-F5344CB8AC3E}">
        <p14:creationId xmlns:p14="http://schemas.microsoft.com/office/powerpoint/2010/main" val="32158693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97" grpId="0" animBg="1"/>
      <p:bldP spid="295996" grpId="0"/>
      <p:bldP spid="2959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前言</a:t>
            </a:r>
            <a:r>
              <a:rPr lang="zh-CN" altLang="en-US">
                <a:latin typeface="宋体" pitchFamily="2" charset="-122"/>
              </a:rPr>
              <a:t> </a:t>
            </a:r>
            <a:r>
              <a:rPr lang="en-US" altLang="zh-CN">
                <a:latin typeface="宋体" pitchFamily="2" charset="-122"/>
              </a:rPr>
              <a:t>(6)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数字逻辑领域的前沿问题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多值逻辑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模糊逻辑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计算机辅助逻辑设计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集成电路设计自动化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可编程逻辑设计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数字系统与模拟系统的混合设计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逻辑电路的故障诊断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……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FC8F-86D7-424C-99B4-9F32DFF685FD}" type="slidenum">
              <a:rPr lang="en-US" altLang="zh-CN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5117447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任课教师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赵有健：教授，网络研究所。</a:t>
            </a:r>
            <a:endParaRPr lang="en-US" altLang="zh-CN" dirty="0"/>
          </a:p>
          <a:p>
            <a:pPr lvl="1"/>
            <a:r>
              <a:rPr lang="zh-CN" altLang="en-US" dirty="0"/>
              <a:t>研究方向：下一代网络，网络流媒体安全。</a:t>
            </a:r>
            <a:endParaRPr lang="en-US" altLang="zh-CN" dirty="0"/>
          </a:p>
          <a:p>
            <a:r>
              <a:rPr lang="zh-CN" altLang="en-US" dirty="0"/>
              <a:t>陶品：副教授，多媒体研究所</a:t>
            </a:r>
            <a:endParaRPr lang="en-US" altLang="zh-CN" dirty="0"/>
          </a:p>
          <a:p>
            <a:pPr lvl="1"/>
            <a:r>
              <a:rPr lang="zh-CN" altLang="en-US" dirty="0"/>
              <a:t>研究方向：数字媒体技术。</a:t>
            </a:r>
            <a:endParaRPr lang="en-US" altLang="zh-CN" dirty="0"/>
          </a:p>
          <a:p>
            <a:pPr lvl="1"/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taopin@tsinghua.edu.cn</a:t>
            </a:r>
            <a:endParaRPr lang="en-US" altLang="zh-CN" dirty="0"/>
          </a:p>
          <a:p>
            <a:r>
              <a:rPr lang="zh-CN" altLang="en-US" dirty="0"/>
              <a:t>全成斌：教授，教学实验室</a:t>
            </a:r>
            <a:endParaRPr lang="en-US" altLang="zh-CN" dirty="0"/>
          </a:p>
          <a:p>
            <a:pPr lvl="1"/>
            <a:r>
              <a:rPr lang="zh-CN" altLang="en-US" dirty="0"/>
              <a:t>研究方向：新实验技术与实验装置</a:t>
            </a:r>
            <a:endParaRPr lang="en-US" altLang="zh-CN" dirty="0"/>
          </a:p>
          <a:p>
            <a:pPr lvl="1"/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quancb@tsinghua.edu.cn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2210472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前言</a:t>
            </a:r>
            <a:r>
              <a:rPr lang="zh-CN" altLang="en-US">
                <a:latin typeface="宋体" pitchFamily="2" charset="-122"/>
              </a:rPr>
              <a:t> </a:t>
            </a:r>
            <a:r>
              <a:rPr lang="en-US" altLang="zh-CN">
                <a:latin typeface="宋体" pitchFamily="2" charset="-122"/>
              </a:rPr>
              <a:t>(7)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如何学习</a:t>
            </a:r>
            <a:r>
              <a:rPr lang="en-US" altLang="zh-CN" dirty="0"/>
              <a:t>《</a:t>
            </a:r>
            <a:r>
              <a:rPr lang="zh-CN" altLang="en-US" dirty="0"/>
              <a:t>数字逻辑电路</a:t>
            </a:r>
            <a:r>
              <a:rPr lang="en-US" altLang="zh-CN" dirty="0"/>
              <a:t>》</a:t>
            </a:r>
            <a:r>
              <a:rPr lang="zh-CN" altLang="en-US" dirty="0"/>
              <a:t>？</a:t>
            </a:r>
          </a:p>
          <a:p>
            <a:pPr lvl="1"/>
            <a:r>
              <a:rPr lang="zh-CN" altLang="en-US" b="0" dirty="0"/>
              <a:t>学习数字逻辑电路的分析与设计方法，要借助于</a:t>
            </a:r>
            <a:r>
              <a:rPr lang="zh-CN" altLang="en-US" b="0" dirty="0">
                <a:solidFill>
                  <a:srgbClr val="FF0000"/>
                </a:solidFill>
              </a:rPr>
              <a:t>逻辑代数</a:t>
            </a:r>
            <a:r>
              <a:rPr lang="zh-CN" altLang="en-US" b="0" dirty="0"/>
              <a:t>这一数学工具。我们讲授逻辑代数中有关二值运算的公式、运算及定律及其在数字逻辑电路的应用</a:t>
            </a:r>
          </a:p>
          <a:p>
            <a:pPr lvl="1"/>
            <a:r>
              <a:rPr lang="zh-CN" altLang="en-US" b="0" dirty="0"/>
              <a:t>重点学习和掌握</a:t>
            </a:r>
            <a:r>
              <a:rPr lang="zh-CN" altLang="en-US" b="0" dirty="0">
                <a:solidFill>
                  <a:srgbClr val="FF0000"/>
                </a:solidFill>
              </a:rPr>
              <a:t>数字电路的基本原理和分析、设计方法</a:t>
            </a:r>
            <a:r>
              <a:rPr lang="zh-CN" altLang="en-US" b="0" dirty="0"/>
              <a:t>。</a:t>
            </a:r>
          </a:p>
          <a:p>
            <a:pPr lvl="1"/>
            <a:r>
              <a:rPr lang="zh-CN" altLang="en-US" b="0" dirty="0">
                <a:solidFill>
                  <a:srgbClr val="FF0000"/>
                </a:solidFill>
              </a:rPr>
              <a:t>重视实践环节，加强动手能力的锻炼</a:t>
            </a:r>
            <a:r>
              <a:rPr lang="zh-CN" altLang="en-US" b="0" dirty="0"/>
              <a:t>。</a:t>
            </a:r>
          </a:p>
          <a:p>
            <a:pPr lvl="1"/>
            <a:r>
              <a:rPr lang="zh-CN" altLang="en-US" b="0" dirty="0">
                <a:solidFill>
                  <a:srgbClr val="FF0000"/>
                </a:solidFill>
              </a:rPr>
              <a:t>作业和考试独立完成</a:t>
            </a:r>
            <a:r>
              <a:rPr lang="zh-CN" altLang="en-US" b="0" dirty="0"/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8237-8731-4096-98DE-E3D21FB827B9}" type="slidenum">
              <a:rPr lang="en-US" altLang="zh-CN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649053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前言</a:t>
            </a:r>
            <a:r>
              <a:rPr lang="zh-CN" altLang="en-US">
                <a:latin typeface="宋体" pitchFamily="2" charset="-122"/>
              </a:rPr>
              <a:t> </a:t>
            </a:r>
            <a:r>
              <a:rPr lang="en-US" altLang="zh-CN">
                <a:latin typeface="宋体" pitchFamily="2" charset="-122"/>
              </a:rPr>
              <a:t>(8)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443664" cy="4572000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通过学习在计算机系统中用到的典型逻辑电路的设计分析，达到：</a:t>
            </a:r>
          </a:p>
          <a:p>
            <a:pPr marL="1080000" lvl="1" indent="-612000">
              <a:buFont typeface="Wingdings" pitchFamily="2" charset="2"/>
              <a:buNone/>
            </a:pPr>
            <a:r>
              <a:rPr lang="en-US" altLang="zh-CN" b="0"/>
              <a:t>1</a:t>
            </a:r>
            <a:r>
              <a:rPr lang="zh-CN" altLang="en-US" b="0"/>
              <a:t>、 掌握</a:t>
            </a:r>
            <a:r>
              <a:rPr lang="zh-CN" altLang="en-US" b="0" dirty="0"/>
              <a:t>在逻辑设计中分析和设计的基本方法。</a:t>
            </a:r>
          </a:p>
          <a:p>
            <a:pPr marL="1080000" lvl="1" indent="-612000">
              <a:buFont typeface="Wingdings" pitchFamily="2" charset="2"/>
              <a:buNone/>
            </a:pPr>
            <a:r>
              <a:rPr lang="en-US" altLang="zh-CN" b="0" dirty="0"/>
              <a:t>2</a:t>
            </a:r>
            <a:r>
              <a:rPr lang="zh-CN" altLang="en-US" b="0" dirty="0"/>
              <a:t>、掌握在逻辑设计中应当注意的问题。</a:t>
            </a:r>
          </a:p>
          <a:p>
            <a:pPr marL="1080000" lvl="1" indent="-612000">
              <a:buFont typeface="Wingdings" pitchFamily="2" charset="2"/>
              <a:buNone/>
            </a:pPr>
            <a:r>
              <a:rPr lang="en-US" altLang="zh-CN" b="0" dirty="0"/>
              <a:t>3</a:t>
            </a:r>
            <a:r>
              <a:rPr lang="zh-CN" altLang="en-US" b="0" dirty="0"/>
              <a:t>、掌握在计算机系统中常用</a:t>
            </a:r>
            <a:r>
              <a:rPr lang="en-US" altLang="zh-CN" b="0" dirty="0"/>
              <a:t>IC</a:t>
            </a:r>
            <a:r>
              <a:rPr lang="zh-CN" altLang="en-US" b="0" dirty="0"/>
              <a:t>器件的性能及设计方法。</a:t>
            </a:r>
          </a:p>
          <a:p>
            <a:pPr marL="1080000" lvl="1" indent="-612000">
              <a:buFont typeface="Wingdings" pitchFamily="2" charset="2"/>
              <a:buNone/>
            </a:pPr>
            <a:r>
              <a:rPr lang="en-US" altLang="zh-CN" b="0" dirty="0"/>
              <a:t>4</a:t>
            </a:r>
            <a:r>
              <a:rPr lang="zh-CN" altLang="en-US" b="0" dirty="0"/>
              <a:t>、掌握基本硬件系统的调试和测试方法。</a:t>
            </a:r>
          </a:p>
          <a:p>
            <a:pPr marL="1080000" lvl="1" indent="-612000">
              <a:buFont typeface="Wingdings" pitchFamily="2" charset="2"/>
              <a:buNone/>
            </a:pPr>
            <a:r>
              <a:rPr lang="en-US" altLang="zh-CN" b="0" dirty="0"/>
              <a:t>5</a:t>
            </a:r>
            <a:r>
              <a:rPr lang="zh-CN" altLang="en-US" b="0" dirty="0"/>
              <a:t>、熟练掌握基本工具（万用表、示波器、逻辑分析仪</a:t>
            </a:r>
            <a:r>
              <a:rPr lang="en-US" altLang="zh-CN" b="0" dirty="0"/>
              <a:t>……</a:t>
            </a:r>
            <a:r>
              <a:rPr lang="zh-CN" altLang="en-US" b="0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1CDB-531E-47F7-AEAE-2E96311E8774}" type="slidenum">
              <a:rPr lang="en-US" altLang="zh-CN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81936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课程目录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3516-82B9-448A-9E88-DA06276BE0B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课程的位置和重要性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课程的主要内容介绍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国际一流大学相关课程调研</a:t>
            </a:r>
            <a:endParaRPr lang="en-US" altLang="zh-CN" dirty="0"/>
          </a:p>
          <a:p>
            <a:r>
              <a:rPr lang="en-US" altLang="zh-CN" dirty="0"/>
              <a:t>MIT</a:t>
            </a:r>
            <a:r>
              <a:rPr lang="zh-CN" altLang="en-US" dirty="0"/>
              <a:t>数字逻辑课程介绍</a:t>
            </a:r>
            <a:endParaRPr lang="en-US" altLang="zh-CN" dirty="0"/>
          </a:p>
          <a:p>
            <a:r>
              <a:rPr lang="zh-CN" altLang="en-US" dirty="0"/>
              <a:t>本课程内容简介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935573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数字逻辑电路课程的学习内容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142189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5C79-DCC2-4C78-864B-49F91AB25310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课程基本情况（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数字逻辑电路（理论教学：大班课程）</a:t>
            </a:r>
          </a:p>
          <a:p>
            <a:pPr lvl="1"/>
            <a:r>
              <a:rPr lang="zh-CN" altLang="en-US"/>
              <a:t>以课程讲解原理为主</a:t>
            </a:r>
          </a:p>
          <a:p>
            <a:pPr lvl="1"/>
            <a:r>
              <a:rPr lang="zh-CN" altLang="en-US"/>
              <a:t>通过理论学习，深刻理解并掌握数字电路的基本原理和分析、设计方法。</a:t>
            </a:r>
          </a:p>
          <a:p>
            <a:pPr lvl="1"/>
            <a:r>
              <a:rPr lang="zh-CN" altLang="en-US"/>
              <a:t>实验的目的是加深同学对课程中理论知识的理解。</a:t>
            </a:r>
          </a:p>
          <a:p>
            <a:pPr lvl="1"/>
            <a:r>
              <a:rPr lang="zh-CN" altLang="en-US"/>
              <a:t>为后续课程准备知识基础。</a:t>
            </a:r>
          </a:p>
        </p:txBody>
      </p:sp>
    </p:spTree>
    <p:extLst>
      <p:ext uri="{BB962C8B-B14F-4D97-AF65-F5344CB8AC3E}">
        <p14:creationId xmlns:p14="http://schemas.microsoft.com/office/powerpoint/2010/main" val="745134054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16C7-D79B-4CB8-844C-B83FAEDB233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课程基本情况（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b="1">
                <a:latin typeface="宋体" panose="02010600030101010101" pitchFamily="2" charset="-122"/>
              </a:rPr>
              <a:t>数字逻辑设计（实践教学：小班课程）</a:t>
            </a:r>
          </a:p>
          <a:p>
            <a:pPr lvl="1"/>
            <a:r>
              <a:rPr lang="zh-CN" altLang="en-US"/>
              <a:t>实践类课程。</a:t>
            </a:r>
          </a:p>
          <a:p>
            <a:pPr lvl="1"/>
            <a:r>
              <a:rPr lang="zh-CN" altLang="en-US"/>
              <a:t>通过理论学习，掌握数字电路的基本原理和分析、设计方法。</a:t>
            </a:r>
          </a:p>
          <a:p>
            <a:pPr lvl="1"/>
            <a:r>
              <a:rPr lang="zh-CN" altLang="en-US"/>
              <a:t>  通过基础实验和研究型实验，培养学生的动手能力和进行数字系统设计的能力。</a:t>
            </a:r>
          </a:p>
          <a:p>
            <a:pPr lvl="1"/>
            <a:r>
              <a:rPr lang="zh-CN" altLang="en-US"/>
              <a:t>为后续课程准备理论知识和实践知识基础。</a:t>
            </a:r>
          </a:p>
        </p:txBody>
      </p:sp>
    </p:spTree>
    <p:extLst>
      <p:ext uri="{BB962C8B-B14F-4D97-AF65-F5344CB8AC3E}">
        <p14:creationId xmlns:p14="http://schemas.microsoft.com/office/powerpoint/2010/main" val="4070601103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E357-1233-4661-84A2-5AD96FEDFDF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课程基本情况（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理论课与实践课的共同点和区别</a:t>
            </a:r>
          </a:p>
          <a:p>
            <a:pPr lvl="1"/>
            <a:r>
              <a:rPr lang="zh-CN" altLang="en-US"/>
              <a:t>共同点</a:t>
            </a:r>
          </a:p>
          <a:p>
            <a:pPr lvl="2"/>
            <a:r>
              <a:rPr lang="zh-CN" altLang="en-US"/>
              <a:t>关键知识点的覆盖范围基本相同</a:t>
            </a:r>
          </a:p>
          <a:p>
            <a:pPr lvl="2"/>
            <a:r>
              <a:rPr lang="zh-CN" altLang="en-US"/>
              <a:t>基础实验的内容基本相同</a:t>
            </a:r>
          </a:p>
          <a:p>
            <a:pPr lvl="1"/>
            <a:r>
              <a:rPr lang="zh-CN" altLang="en-US"/>
              <a:t>不同点</a:t>
            </a:r>
          </a:p>
          <a:p>
            <a:pPr lvl="2"/>
            <a:r>
              <a:rPr lang="zh-CN" altLang="en-US"/>
              <a:t>课程的进度不同</a:t>
            </a:r>
          </a:p>
          <a:p>
            <a:pPr lvl="2"/>
            <a:r>
              <a:rPr lang="zh-CN" altLang="en-US"/>
              <a:t>课堂内容讲解的详略程度不同</a:t>
            </a:r>
          </a:p>
          <a:p>
            <a:pPr lvl="2"/>
            <a:r>
              <a:rPr lang="zh-CN" altLang="en-US"/>
              <a:t>理论教学和实验教学的时间不同、深度不同</a:t>
            </a:r>
          </a:p>
          <a:p>
            <a:pPr lvl="2"/>
            <a:r>
              <a:rPr lang="zh-CN" altLang="en-US"/>
              <a:t>考核方式不同</a:t>
            </a:r>
          </a:p>
        </p:txBody>
      </p:sp>
    </p:spTree>
    <p:extLst>
      <p:ext uri="{BB962C8B-B14F-4D97-AF65-F5344CB8AC3E}">
        <p14:creationId xmlns:p14="http://schemas.microsoft.com/office/powerpoint/2010/main" val="2643065654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81F3-B85C-4CB8-89E8-2A40C90A23B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课程基本情况（</a:t>
            </a:r>
            <a:r>
              <a:rPr lang="en-US" altLang="zh-CN"/>
              <a:t>5</a:t>
            </a:r>
            <a:r>
              <a:rPr lang="zh-CN" altLang="en-US"/>
              <a:t>）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5334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教学形式：</a:t>
            </a:r>
            <a:r>
              <a:rPr lang="zh-CN" altLang="en-US" sz="2400" dirty="0">
                <a:latin typeface="宋体" panose="02010600030101010101" pitchFamily="2" charset="-122"/>
              </a:rPr>
              <a:t>讲课，辅导，网上、定时和现场答疑</a:t>
            </a:r>
            <a:endParaRPr lang="zh-CN" altLang="en-US" sz="2400" dirty="0"/>
          </a:p>
          <a:p>
            <a:pPr algn="just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学时安排：</a:t>
            </a:r>
            <a:r>
              <a:rPr lang="en-US" altLang="zh-CN" sz="2800" dirty="0">
                <a:latin typeface="宋体" panose="02010600030101010101" pitchFamily="2" charset="-12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</a:rPr>
              <a:t>学分，共</a:t>
            </a:r>
            <a:r>
              <a:rPr lang="en-US" altLang="zh-CN" sz="2800" dirty="0">
                <a:latin typeface="宋体" panose="02010600030101010101" pitchFamily="2" charset="-122"/>
              </a:rPr>
              <a:t>48</a:t>
            </a:r>
            <a:r>
              <a:rPr lang="zh-CN" altLang="en-US" sz="2800" dirty="0">
                <a:latin typeface="宋体" panose="02010600030101010101" pitchFamily="2" charset="-122"/>
              </a:rPr>
              <a:t>学时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教学内容</a:t>
            </a:r>
            <a:r>
              <a:rPr lang="zh-CN" altLang="en-US" sz="2800" dirty="0"/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第一章：前言和基本知识介绍  （第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周，前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第二章  逻辑代数和化简方法  （第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第三章：门电路 	        （第</a:t>
            </a:r>
            <a:r>
              <a:rPr lang="en-US" altLang="zh-CN" sz="2400" dirty="0">
                <a:latin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第四章：组合逻辑电路        （第</a:t>
            </a:r>
            <a:r>
              <a:rPr lang="en-US" altLang="zh-CN" sz="2400" dirty="0">
                <a:latin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</a:rPr>
              <a:t>7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9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第五章：时序逻辑电路        （第</a:t>
            </a:r>
            <a:r>
              <a:rPr lang="en-US" altLang="zh-CN" sz="2400" dirty="0">
                <a:latin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</a:rPr>
              <a:t>12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15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第六章：可编程逻辑电路	  （第</a:t>
            </a:r>
            <a:r>
              <a:rPr lang="en-US" altLang="zh-CN" sz="2400" dirty="0">
                <a:latin typeface="宋体" panose="02010600030101010101" pitchFamily="2" charset="-122"/>
              </a:rPr>
              <a:t>13</a:t>
            </a:r>
            <a:r>
              <a:rPr lang="zh-CN" altLang="en-US" sz="2400" dirty="0">
                <a:latin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</a:rPr>
              <a:t>15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9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数字逻辑电路课程总复习	  （第</a:t>
            </a:r>
            <a:r>
              <a:rPr lang="en-US" altLang="zh-CN" sz="2400" dirty="0">
                <a:latin typeface="宋体" panose="02010600030101010101" pitchFamily="2" charset="-122"/>
              </a:rPr>
              <a:t>16</a:t>
            </a:r>
            <a:r>
              <a:rPr lang="zh-CN" altLang="en-US" sz="2400" dirty="0">
                <a:latin typeface="宋体" panose="02010600030101010101" pitchFamily="2" charset="-122"/>
              </a:rPr>
              <a:t>周，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</p:txBody>
      </p:sp>
    </p:spTree>
    <p:extLst>
      <p:ext uri="{BB962C8B-B14F-4D97-AF65-F5344CB8AC3E}">
        <p14:creationId xmlns:p14="http://schemas.microsoft.com/office/powerpoint/2010/main" val="3215047571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0E12-7830-4D58-95A0-3303DA5CB2B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课程基本情况（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96752"/>
            <a:ext cx="8763000" cy="56612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教学的具体内容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zh-CN" altLang="en-US" sz="2600" dirty="0">
                <a:latin typeface="宋体" panose="02010600030101010101" pitchFamily="2" charset="-122"/>
              </a:rPr>
              <a:t>前言和逻辑代数：基本概念，卡诺图，表格化简法等 ；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zh-CN" altLang="en-US" sz="2600" dirty="0">
                <a:latin typeface="宋体" panose="02010600030101010101" pitchFamily="2" charset="-122"/>
              </a:rPr>
              <a:t>门电路：三种基本逻辑运算（与或非），</a:t>
            </a:r>
            <a:r>
              <a:rPr lang="en-US" altLang="zh-CN" sz="2600" dirty="0">
                <a:latin typeface="宋体" panose="02010600030101010101" pitchFamily="2" charset="-122"/>
              </a:rPr>
              <a:t>TTL</a:t>
            </a:r>
            <a:r>
              <a:rPr lang="zh-CN" altLang="en-US" sz="2600" dirty="0">
                <a:latin typeface="宋体" panose="02010600030101010101" pitchFamily="2" charset="-122"/>
              </a:rPr>
              <a:t>、门电路静态特性和动态特性；         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zh-CN" altLang="en-US" sz="2600" dirty="0">
                <a:latin typeface="宋体" panose="02010600030101010101" pitchFamily="2" charset="-122"/>
              </a:rPr>
              <a:t>组合逻辑电路：定义、分析方法、设计方法，组合电路中的竞争</a:t>
            </a:r>
            <a:r>
              <a:rPr lang="en-US" altLang="zh-CN" sz="2600" dirty="0"/>
              <a:t>—</a:t>
            </a:r>
            <a:r>
              <a:rPr lang="zh-CN" altLang="en-US" sz="2600" dirty="0">
                <a:latin typeface="宋体" panose="02010600030101010101" pitchFamily="2" charset="-122"/>
              </a:rPr>
              <a:t>冒险，常用的逻辑功能的实现； 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zh-CN" altLang="en-US" sz="2600" dirty="0">
                <a:latin typeface="宋体" panose="02010600030101010101" pitchFamily="2" charset="-122"/>
              </a:rPr>
              <a:t>时序电路：触发器的原理、功能、特性，时序电路的特点、分析方法和设计方法，典型的时序逻辑电路；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zh-CN" altLang="en-US" sz="2600" dirty="0">
                <a:latin typeface="宋体" panose="02010600030101010101" pitchFamily="2" charset="-122"/>
              </a:rPr>
              <a:t>可编程逻辑器件：可编程逻辑的工作原理及应用，</a:t>
            </a:r>
            <a:r>
              <a:rPr lang="en-US" altLang="zh-CN" sz="2600" dirty="0">
                <a:latin typeface="宋体" panose="02010600030101010101" pitchFamily="2" charset="-122"/>
              </a:rPr>
              <a:t>FPGA</a:t>
            </a:r>
            <a:r>
              <a:rPr lang="zh-CN" altLang="en-US" sz="2600" dirty="0">
                <a:latin typeface="宋体" panose="02010600030101010101" pitchFamily="2" charset="-122"/>
              </a:rPr>
              <a:t>和</a:t>
            </a:r>
            <a:r>
              <a:rPr lang="en-US" altLang="zh-CN" sz="2600" dirty="0">
                <a:latin typeface="宋体" panose="02010600030101010101" pitchFamily="2" charset="-122"/>
              </a:rPr>
              <a:t>PLD</a:t>
            </a:r>
            <a:r>
              <a:rPr lang="zh-CN" altLang="en-US" sz="2600" dirty="0">
                <a:latin typeface="宋体" panose="02010600030101010101" pitchFamily="2" charset="-122"/>
              </a:rPr>
              <a:t>的功能及其特点 。</a:t>
            </a:r>
          </a:p>
        </p:txBody>
      </p:sp>
    </p:spTree>
    <p:extLst>
      <p:ext uri="{BB962C8B-B14F-4D97-AF65-F5344CB8AC3E}">
        <p14:creationId xmlns:p14="http://schemas.microsoft.com/office/powerpoint/2010/main" val="139722502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课程基本情况（</a:t>
            </a:r>
            <a:r>
              <a:rPr lang="en-US" altLang="zh-CN"/>
              <a:t>7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EFA9-A866-4C2A-BED9-F5825014935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教学改革计划（由理论课教师和实验课教师联合检查）</a:t>
            </a:r>
            <a:endParaRPr lang="en-US" altLang="zh-CN" dirty="0"/>
          </a:p>
          <a:p>
            <a:pPr lvl="1"/>
            <a:r>
              <a:rPr lang="zh-CN" altLang="en-US" dirty="0"/>
              <a:t>增加硬件描述语言内容</a:t>
            </a:r>
            <a:endParaRPr lang="en-US" altLang="zh-CN" dirty="0"/>
          </a:p>
          <a:p>
            <a:pPr lvl="1"/>
            <a:r>
              <a:rPr lang="zh-CN" altLang="en-US" dirty="0"/>
              <a:t>实验手段更新，增加可编程器件</a:t>
            </a:r>
            <a:endParaRPr lang="en-US" altLang="zh-CN" dirty="0"/>
          </a:p>
          <a:p>
            <a:pPr lvl="1"/>
            <a:r>
              <a:rPr lang="zh-CN" altLang="en-US" dirty="0"/>
              <a:t>加强实验环节，增加</a:t>
            </a:r>
            <a:r>
              <a:rPr lang="zh-CN" altLang="en-US" dirty="0">
                <a:solidFill>
                  <a:srgbClr val="FF0000"/>
                </a:solidFill>
              </a:rPr>
              <a:t>创意</a:t>
            </a:r>
            <a:r>
              <a:rPr lang="zh-CN" altLang="en-US" dirty="0"/>
              <a:t>实验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课程的考核和评分方式</a:t>
            </a:r>
          </a:p>
          <a:p>
            <a:pPr lvl="1"/>
            <a:r>
              <a:rPr lang="zh-CN" altLang="en-US" dirty="0"/>
              <a:t>理论考试（期末考试）占</a:t>
            </a:r>
            <a:r>
              <a:rPr lang="en-US" altLang="zh-CN" dirty="0"/>
              <a:t>80</a:t>
            </a:r>
            <a:r>
              <a:rPr lang="zh-CN" altLang="en-US" dirty="0"/>
              <a:t>％；</a:t>
            </a:r>
          </a:p>
          <a:p>
            <a:pPr lvl="1"/>
            <a:r>
              <a:rPr lang="zh-CN" altLang="en-US" dirty="0"/>
              <a:t>平时作业占</a:t>
            </a:r>
            <a:r>
              <a:rPr lang="en-US" altLang="zh-CN" dirty="0"/>
              <a:t>20</a:t>
            </a:r>
            <a:r>
              <a:rPr lang="zh-CN" altLang="en-US" dirty="0"/>
              <a:t>％；</a:t>
            </a:r>
          </a:p>
        </p:txBody>
      </p:sp>
    </p:spTree>
    <p:extLst>
      <p:ext uri="{BB962C8B-B14F-4D97-AF65-F5344CB8AC3E}">
        <p14:creationId xmlns:p14="http://schemas.microsoft.com/office/powerpoint/2010/main" val="4203166217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教师分工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赵有健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次课，第</a:t>
            </a:r>
            <a:r>
              <a:rPr lang="en-US" altLang="zh-CN" dirty="0"/>
              <a:t>8~15</a:t>
            </a:r>
            <a:r>
              <a:rPr lang="zh-CN" altLang="en-US" dirty="0"/>
              <a:t>次课</a:t>
            </a:r>
            <a:endParaRPr lang="en-US" altLang="zh-CN" dirty="0"/>
          </a:p>
          <a:p>
            <a:pPr lvl="1"/>
            <a:r>
              <a:rPr lang="zh-CN" altLang="en-US" dirty="0"/>
              <a:t>课程负责人，主讲课程简介、时序逻辑电路、可编程逻辑电路和电路新进展</a:t>
            </a:r>
            <a:endParaRPr lang="en-US" altLang="zh-CN" dirty="0"/>
          </a:p>
          <a:p>
            <a:r>
              <a:rPr lang="zh-CN" altLang="en-US" dirty="0"/>
              <a:t>陶品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2~7</a:t>
            </a:r>
            <a:r>
              <a:rPr lang="zh-CN" altLang="en-US" dirty="0"/>
              <a:t>次课程，主讲组合逻辑电路</a:t>
            </a:r>
            <a:endParaRPr lang="en-US" altLang="zh-CN" dirty="0"/>
          </a:p>
          <a:p>
            <a:r>
              <a:rPr lang="zh-CN" altLang="en-US" dirty="0"/>
              <a:t>全成斌</a:t>
            </a:r>
            <a:endParaRPr lang="en-US" altLang="zh-CN" dirty="0"/>
          </a:p>
          <a:p>
            <a:pPr lvl="1"/>
            <a:r>
              <a:rPr lang="zh-CN" altLang="en-US" dirty="0"/>
              <a:t>和实验室老师一起负责课程实验的安排</a:t>
            </a:r>
          </a:p>
        </p:txBody>
      </p:sp>
    </p:spTree>
    <p:extLst>
      <p:ext uri="{BB962C8B-B14F-4D97-AF65-F5344CB8AC3E}">
        <p14:creationId xmlns:p14="http://schemas.microsoft.com/office/powerpoint/2010/main" val="727633375"/>
      </p:ext>
    </p:extLst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教材及推荐参考书：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A068-1F52-4C44-9C22-D3D9DAEB7317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94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1484313"/>
            <a:ext cx="8281988" cy="4824412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zh-CN" altLang="en-US" sz="2400" b="1" dirty="0"/>
              <a:t>教材：数字逻辑与数字集成电路（第二版）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0" dirty="0"/>
          </a:p>
          <a:p>
            <a:pPr marL="990600" lvl="1" indent="-5334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0" dirty="0"/>
              <a:t>英文参考书关键词：”</a:t>
            </a:r>
            <a:r>
              <a:rPr lang="en-US" altLang="zh-CN" sz="2000" b="0" dirty="0"/>
              <a:t>Digital Logic”, “Logic Design”, “Digital Design”, ”Digital Logic Design”, “Digital Circuit Design”</a:t>
            </a:r>
            <a:r>
              <a:rPr lang="zh-CN" altLang="en-US" sz="2000" b="0" dirty="0"/>
              <a:t>，”</a:t>
            </a:r>
            <a:r>
              <a:rPr lang="en-US" altLang="zh-CN" sz="2000" b="0" dirty="0"/>
              <a:t>Digital Logic Circuit Design”,   “Logic and Computer Design” </a:t>
            </a:r>
            <a:r>
              <a:rPr lang="zh-CN" altLang="en-US" sz="2000" b="0" dirty="0"/>
              <a:t>，”</a:t>
            </a:r>
            <a:r>
              <a:rPr lang="en-US" altLang="zh-CN" sz="2000" b="0" dirty="0"/>
              <a:t>Design of Logic Systems”,……</a:t>
            </a:r>
          </a:p>
        </p:txBody>
      </p:sp>
    </p:spTree>
    <p:extLst>
      <p:ext uri="{BB962C8B-B14F-4D97-AF65-F5344CB8AC3E}">
        <p14:creationId xmlns:p14="http://schemas.microsoft.com/office/powerpoint/2010/main" val="3580677875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课程目录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3516-82B9-448A-9E88-DA06276BE0B8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课程的位置和重要性</a:t>
            </a:r>
            <a:endParaRPr lang="en-US" altLang="zh-CN" dirty="0"/>
          </a:p>
          <a:p>
            <a:r>
              <a:rPr lang="zh-CN" altLang="en-US" dirty="0"/>
              <a:t>课程的主要内容介绍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国际一流大学相关课程调研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MIT</a:t>
            </a:r>
            <a:r>
              <a:rPr lang="zh-CN" altLang="en-US" dirty="0"/>
              <a:t>数字逻辑课程介绍</a:t>
            </a:r>
            <a:endParaRPr lang="en-US" altLang="zh-CN" dirty="0"/>
          </a:p>
          <a:p>
            <a:r>
              <a:rPr lang="zh-CN" altLang="en-US" dirty="0"/>
              <a:t>本课程内容简介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527018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>
            <a:normAutofit/>
          </a:bodyPr>
          <a:lstStyle/>
          <a:p>
            <a:r>
              <a:rPr lang="zh-CN" altLang="en-US" dirty="0"/>
              <a:t>硬件课程的重要性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3516-82B9-448A-9E88-DA06276BE0B8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国外一流大学计算机专业本科培养体系：</a:t>
            </a:r>
            <a:endParaRPr lang="en-US" altLang="zh-CN" dirty="0"/>
          </a:p>
          <a:p>
            <a:pPr lvl="1"/>
            <a:r>
              <a:rPr lang="en-US" altLang="zh-CN" dirty="0"/>
              <a:t>MIT</a:t>
            </a:r>
          </a:p>
          <a:p>
            <a:pPr lvl="1"/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CMU</a:t>
            </a:r>
          </a:p>
          <a:p>
            <a:pPr lvl="1"/>
            <a:r>
              <a:rPr lang="en-US" altLang="zh-CN" dirty="0"/>
              <a:t>Berkeley</a:t>
            </a:r>
          </a:p>
        </p:txBody>
      </p:sp>
    </p:spTree>
    <p:extLst>
      <p:ext uri="{BB962C8B-B14F-4D97-AF65-F5344CB8AC3E}">
        <p14:creationId xmlns:p14="http://schemas.microsoft.com/office/powerpoint/2010/main" val="3799932734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站在高水平人才培养的角度看</a:t>
            </a:r>
            <a:br>
              <a:rPr lang="zh-CN" altLang="en-US"/>
            </a:br>
            <a:r>
              <a:rPr lang="zh-CN" altLang="en-US"/>
              <a:t>硬件课程的重要性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3516-82B9-448A-9E88-DA06276BE0B8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ACM / IEEE-CS Computer Curriculum</a:t>
            </a:r>
            <a:r>
              <a:rPr lang="zh-CN" altLang="en-US" dirty="0"/>
              <a:t>，</a:t>
            </a:r>
            <a:r>
              <a:rPr lang="en-US" altLang="zh-CN" dirty="0"/>
              <a:t>CC2021</a:t>
            </a:r>
          </a:p>
          <a:p>
            <a:pPr lvl="1"/>
            <a:r>
              <a:rPr lang="en-US" altLang="zh-CN" dirty="0"/>
              <a:t>CS </a:t>
            </a:r>
            <a:r>
              <a:rPr lang="zh-CN" altLang="en-US" dirty="0"/>
              <a:t>与 </a:t>
            </a:r>
            <a:r>
              <a:rPr lang="en-US" altLang="zh-CN" dirty="0"/>
              <a:t>CE </a:t>
            </a:r>
            <a:r>
              <a:rPr lang="zh-CN" altLang="en-US" dirty="0"/>
              <a:t>是最核心的两个专业方向</a:t>
            </a:r>
            <a:endParaRPr lang="en-US" altLang="zh-CN" dirty="0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948606"/>
              </p:ext>
            </p:extLst>
          </p:nvPr>
        </p:nvGraphicFramePr>
        <p:xfrm>
          <a:off x="1124107" y="3146656"/>
          <a:ext cx="6976285" cy="3450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04413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站在高水平人才培养的角度看</a:t>
            </a:r>
            <a:br>
              <a:rPr lang="zh-CN" altLang="en-US"/>
            </a:br>
            <a:r>
              <a:rPr lang="zh-CN" altLang="en-US"/>
              <a:t>硬件课程的重要性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3516-82B9-448A-9E88-DA06276BE0B8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一流名校的</a:t>
            </a:r>
            <a:r>
              <a:rPr lang="en-US" altLang="zh-CN" dirty="0"/>
              <a:t>CE</a:t>
            </a:r>
            <a:r>
              <a:rPr lang="zh-CN" altLang="en-US" dirty="0"/>
              <a:t>人才培养：</a:t>
            </a:r>
            <a:endParaRPr lang="en-US" altLang="zh-CN" dirty="0"/>
          </a:p>
          <a:p>
            <a:pPr lvl="1"/>
            <a:r>
              <a:rPr lang="en-US" altLang="zh-CN" dirty="0"/>
              <a:t>CMU</a:t>
            </a:r>
            <a:r>
              <a:rPr lang="zh-CN" altLang="en-US" dirty="0"/>
              <a:t>有两个相关专业</a:t>
            </a:r>
            <a:endParaRPr lang="en-US" altLang="zh-CN" dirty="0"/>
          </a:p>
          <a:p>
            <a:pPr lvl="2"/>
            <a:r>
              <a:rPr lang="en-US" altLang="zh-CN" dirty="0"/>
              <a:t>CS</a:t>
            </a:r>
            <a:r>
              <a:rPr lang="zh-CN" altLang="en-US" dirty="0"/>
              <a:t>偏重计算机理论、数学、计算生物学等</a:t>
            </a:r>
            <a:endParaRPr lang="en-US" altLang="zh-CN" dirty="0"/>
          </a:p>
          <a:p>
            <a:pPr lvl="2"/>
            <a:r>
              <a:rPr lang="en-US" altLang="zh-CN" dirty="0"/>
              <a:t>ECE</a:t>
            </a:r>
            <a:r>
              <a:rPr lang="zh-CN" altLang="en-US" dirty="0"/>
              <a:t>将电子工程与计算机工程融会贯通</a:t>
            </a:r>
            <a:endParaRPr lang="en-US" altLang="zh-CN" dirty="0"/>
          </a:p>
          <a:p>
            <a:pPr lvl="1"/>
            <a:r>
              <a:rPr lang="en-US" altLang="zh-CN" dirty="0"/>
              <a:t>Stanford</a:t>
            </a:r>
            <a:r>
              <a:rPr lang="zh-CN" altLang="en-US" dirty="0"/>
              <a:t>有两个相关专业</a:t>
            </a:r>
            <a:endParaRPr lang="en-US" altLang="zh-CN" dirty="0"/>
          </a:p>
          <a:p>
            <a:pPr lvl="2"/>
            <a:r>
              <a:rPr lang="en-US" altLang="zh-CN" dirty="0"/>
              <a:t>CS</a:t>
            </a:r>
            <a:r>
              <a:rPr lang="zh-CN" altLang="en-US" dirty="0"/>
              <a:t>分</a:t>
            </a:r>
            <a:r>
              <a:rPr lang="en-US" altLang="zh-CN" dirty="0"/>
              <a:t>10</a:t>
            </a:r>
            <a:r>
              <a:rPr lang="zh-CN" altLang="en-US" dirty="0"/>
              <a:t>个培养方向，</a:t>
            </a:r>
            <a:r>
              <a:rPr lang="en-US" altLang="zh-CN" dirty="0"/>
              <a:t>CE</a:t>
            </a:r>
            <a:r>
              <a:rPr lang="zh-CN" altLang="en-US" dirty="0"/>
              <a:t>是其中之一</a:t>
            </a:r>
            <a:endParaRPr lang="en-US" altLang="zh-CN" dirty="0"/>
          </a:p>
          <a:p>
            <a:pPr lvl="2"/>
            <a:r>
              <a:rPr lang="en-US" altLang="zh-CN" dirty="0"/>
              <a:t>EE</a:t>
            </a:r>
            <a:r>
              <a:rPr lang="zh-CN" altLang="en-US" dirty="0"/>
              <a:t>分</a:t>
            </a:r>
            <a:r>
              <a:rPr lang="en-US" altLang="zh-CN" dirty="0"/>
              <a:t>8</a:t>
            </a:r>
            <a:r>
              <a:rPr lang="zh-CN" altLang="en-US" dirty="0"/>
              <a:t>个研究方向，</a:t>
            </a:r>
            <a:r>
              <a:rPr lang="en-US" altLang="zh-CN" dirty="0"/>
              <a:t>Digital System</a:t>
            </a:r>
            <a:r>
              <a:rPr lang="zh-CN" altLang="en-US" dirty="0"/>
              <a:t>是必修课</a:t>
            </a:r>
            <a:endParaRPr lang="en-US" altLang="zh-CN" dirty="0"/>
          </a:p>
          <a:p>
            <a:pPr lvl="1"/>
            <a:r>
              <a:rPr lang="en-US" altLang="zh-CN" dirty="0"/>
              <a:t>Berkeley</a:t>
            </a:r>
            <a:r>
              <a:rPr lang="zh-CN" altLang="en-US" dirty="0"/>
              <a:t>有两个相关专业</a:t>
            </a:r>
            <a:endParaRPr lang="en-US" altLang="zh-CN" dirty="0"/>
          </a:p>
          <a:p>
            <a:pPr lvl="2"/>
            <a:r>
              <a:rPr lang="en-US" altLang="zh-CN" dirty="0"/>
              <a:t>EECS</a:t>
            </a:r>
            <a:r>
              <a:rPr lang="zh-CN" altLang="en-US" dirty="0"/>
              <a:t>有两个方向：</a:t>
            </a:r>
            <a:r>
              <a:rPr lang="en-US" altLang="zh-CN" dirty="0"/>
              <a:t>ECE</a:t>
            </a:r>
            <a:r>
              <a:rPr lang="zh-CN" altLang="en-US" dirty="0"/>
              <a:t>和</a:t>
            </a:r>
            <a:r>
              <a:rPr lang="en-US" altLang="zh-CN" dirty="0"/>
              <a:t>CSE,</a:t>
            </a:r>
            <a:r>
              <a:rPr lang="zh-CN" altLang="en-US" dirty="0"/>
              <a:t>“电子电路</a:t>
            </a:r>
            <a:r>
              <a:rPr lang="en-US" altLang="zh-CN" dirty="0"/>
              <a:t>”</a:t>
            </a:r>
            <a:r>
              <a:rPr lang="zh-CN" altLang="en-US" dirty="0"/>
              <a:t>是重要基础课</a:t>
            </a:r>
            <a:endParaRPr lang="en-US" altLang="zh-CN" dirty="0"/>
          </a:p>
          <a:p>
            <a:pPr lvl="1"/>
            <a:r>
              <a:rPr lang="en-US" altLang="zh-CN" dirty="0"/>
              <a:t>MIT</a:t>
            </a:r>
            <a:r>
              <a:rPr lang="zh-CN" altLang="en-US" dirty="0"/>
              <a:t>的</a:t>
            </a:r>
            <a:r>
              <a:rPr lang="en-US" altLang="zh-CN" dirty="0"/>
              <a:t>EECS</a:t>
            </a:r>
            <a:r>
              <a:rPr lang="zh-CN" altLang="en-US" dirty="0"/>
              <a:t>系</a:t>
            </a:r>
            <a:endParaRPr lang="en-US" altLang="zh-CN" dirty="0"/>
          </a:p>
          <a:p>
            <a:pPr lvl="2"/>
            <a:r>
              <a:rPr lang="zh-CN" altLang="en-US" dirty="0"/>
              <a:t>人才培养分</a:t>
            </a:r>
            <a:r>
              <a:rPr lang="en-US" altLang="zh-CN" dirty="0"/>
              <a:t>3</a:t>
            </a:r>
            <a:r>
              <a:rPr lang="zh-CN" altLang="en-US" dirty="0"/>
              <a:t>个方向：</a:t>
            </a:r>
            <a:r>
              <a:rPr lang="en-US" altLang="zh-CN" dirty="0"/>
              <a:t>ESE</a:t>
            </a:r>
            <a:r>
              <a:rPr lang="zh-CN" altLang="en-US" dirty="0"/>
              <a:t>、</a:t>
            </a:r>
            <a:r>
              <a:rPr lang="en-US" altLang="zh-CN" dirty="0"/>
              <a:t>EE&amp;CS</a:t>
            </a:r>
            <a:r>
              <a:rPr lang="zh-CN" altLang="en-US" dirty="0"/>
              <a:t>、</a:t>
            </a:r>
            <a:r>
              <a:rPr lang="en-US" altLang="zh-CN" dirty="0"/>
              <a:t>CSE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硬件设计能力培养是美国一流计算机人才培养的重要组成部分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456617"/>
      </p:ext>
    </p:extLst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899592" y="126753"/>
            <a:ext cx="7128792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18-100</a:t>
            </a:r>
            <a:r>
              <a:rPr lang="zh-CN" altLang="en-US" sz="2000"/>
              <a:t>，</a:t>
            </a:r>
            <a:r>
              <a:rPr lang="en-US" altLang="zh-CN" sz="2000"/>
              <a:t>Introduction to Electrical and Computer Engineering</a:t>
            </a:r>
            <a:endParaRPr lang="zh-CN" altLang="en-US" sz="2000"/>
          </a:p>
        </p:txBody>
      </p:sp>
      <p:sp>
        <p:nvSpPr>
          <p:cNvPr id="6" name="圆角矩形 5"/>
          <p:cNvSpPr/>
          <p:nvPr/>
        </p:nvSpPr>
        <p:spPr>
          <a:xfrm>
            <a:off x="323528" y="1278881"/>
            <a:ext cx="1440160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18-200</a:t>
            </a:r>
            <a:r>
              <a:rPr lang="zh-CN" altLang="en-US" sz="1200"/>
              <a:t>，</a:t>
            </a:r>
            <a:r>
              <a:rPr lang="en-US" altLang="zh-CN" sz="1200"/>
              <a:t>Emerging Trends in Electrical and Computer Engineering</a:t>
            </a:r>
            <a:endParaRPr lang="zh-CN" altLang="en-US" sz="1200"/>
          </a:p>
        </p:txBody>
      </p:sp>
      <p:sp>
        <p:nvSpPr>
          <p:cNvPr id="7" name="圆角矩形 6"/>
          <p:cNvSpPr/>
          <p:nvPr/>
        </p:nvSpPr>
        <p:spPr>
          <a:xfrm>
            <a:off x="1767767" y="1290961"/>
            <a:ext cx="1440160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18-202</a:t>
            </a:r>
            <a:r>
              <a:rPr lang="zh-CN" altLang="en-US" sz="1200"/>
              <a:t>，</a:t>
            </a:r>
            <a:r>
              <a:rPr lang="en-US" altLang="zh-CN" sz="1200"/>
              <a:t>Mathematical Foundations of Electrical Engineering</a:t>
            </a:r>
            <a:endParaRPr lang="zh-CN" altLang="en-US" sz="1200"/>
          </a:p>
        </p:txBody>
      </p:sp>
      <p:sp>
        <p:nvSpPr>
          <p:cNvPr id="8" name="圆角矩形 7"/>
          <p:cNvSpPr/>
          <p:nvPr/>
        </p:nvSpPr>
        <p:spPr>
          <a:xfrm>
            <a:off x="3209617" y="1303041"/>
            <a:ext cx="1440160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18-213</a:t>
            </a:r>
            <a:r>
              <a:rPr lang="zh-CN" altLang="en-US" sz="1200"/>
              <a:t>，</a:t>
            </a:r>
            <a:r>
              <a:rPr lang="en-US" altLang="zh-CN" sz="1200"/>
              <a:t>Introduction to Computer Systems</a:t>
            </a:r>
            <a:endParaRPr lang="zh-CN" altLang="en-US" sz="1200"/>
          </a:p>
        </p:txBody>
      </p:sp>
      <p:sp>
        <p:nvSpPr>
          <p:cNvPr id="9" name="圆角矩形 8"/>
          <p:cNvSpPr/>
          <p:nvPr/>
        </p:nvSpPr>
        <p:spPr>
          <a:xfrm>
            <a:off x="4649777" y="1290961"/>
            <a:ext cx="1440160" cy="936104"/>
          </a:xfrm>
          <a:prstGeom prst="roundRect">
            <a:avLst/>
          </a:prstGeom>
          <a:solidFill>
            <a:srgbClr val="00B05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18-220</a:t>
            </a:r>
            <a:r>
              <a:rPr lang="zh-CN" altLang="en-US" sz="1200"/>
              <a:t>，</a:t>
            </a:r>
            <a:r>
              <a:rPr lang="en-US" altLang="zh-CN" sz="1200"/>
              <a:t>Electronic Devices and Analog Circuits</a:t>
            </a:r>
            <a:endParaRPr lang="zh-CN" altLang="en-US" sz="1200"/>
          </a:p>
        </p:txBody>
      </p:sp>
      <p:sp>
        <p:nvSpPr>
          <p:cNvPr id="10" name="圆角矩形 9"/>
          <p:cNvSpPr/>
          <p:nvPr/>
        </p:nvSpPr>
        <p:spPr>
          <a:xfrm>
            <a:off x="6089937" y="1308507"/>
            <a:ext cx="1440160" cy="936104"/>
          </a:xfrm>
          <a:prstGeom prst="roundRect">
            <a:avLst/>
          </a:prstGeom>
          <a:solidFill>
            <a:srgbClr val="00B05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18-240</a:t>
            </a:r>
            <a:r>
              <a:rPr lang="zh-CN" altLang="en-US" sz="1200"/>
              <a:t>，</a:t>
            </a:r>
            <a:r>
              <a:rPr lang="en-US" altLang="zh-CN" sz="1200"/>
              <a:t>Structure and Design of Digital Systems</a:t>
            </a:r>
            <a:endParaRPr lang="zh-CN" altLang="en-US" sz="1200"/>
          </a:p>
        </p:txBody>
      </p:sp>
      <p:sp>
        <p:nvSpPr>
          <p:cNvPr id="11" name="圆角矩形 10"/>
          <p:cNvSpPr/>
          <p:nvPr/>
        </p:nvSpPr>
        <p:spPr>
          <a:xfrm>
            <a:off x="7557166" y="1308507"/>
            <a:ext cx="1440160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18-290</a:t>
            </a:r>
            <a:r>
              <a:rPr lang="zh-CN" altLang="en-US" sz="1200"/>
              <a:t>，</a:t>
            </a:r>
            <a:r>
              <a:rPr lang="en-US" altLang="zh-CN" sz="1200"/>
              <a:t>Signals and Systems</a:t>
            </a:r>
            <a:endParaRPr lang="zh-CN" altLang="en-US" sz="1200"/>
          </a:p>
        </p:txBody>
      </p:sp>
      <p:cxnSp>
        <p:nvCxnSpPr>
          <p:cNvPr id="15" name="曲线连接符 14"/>
          <p:cNvCxnSpPr>
            <a:stCxn id="5" idx="2"/>
            <a:endCxn id="6" idx="0"/>
          </p:cNvCxnSpPr>
          <p:nvPr/>
        </p:nvCxnSpPr>
        <p:spPr>
          <a:xfrm rot="5400000">
            <a:off x="2375756" y="-809351"/>
            <a:ext cx="756084" cy="342038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5" idx="2"/>
            <a:endCxn id="9" idx="0"/>
          </p:cNvCxnSpPr>
          <p:nvPr/>
        </p:nvCxnSpPr>
        <p:spPr>
          <a:xfrm rot="16200000" flipH="1">
            <a:off x="4532840" y="453944"/>
            <a:ext cx="768164" cy="90586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2"/>
            <a:endCxn id="10" idx="0"/>
          </p:cNvCxnSpPr>
          <p:nvPr/>
        </p:nvCxnSpPr>
        <p:spPr>
          <a:xfrm rot="16200000" flipH="1">
            <a:off x="5244147" y="-257363"/>
            <a:ext cx="785710" cy="234602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5" idx="2"/>
            <a:endCxn id="11" idx="0"/>
          </p:cNvCxnSpPr>
          <p:nvPr/>
        </p:nvCxnSpPr>
        <p:spPr>
          <a:xfrm rot="16200000" flipH="1">
            <a:off x="5977762" y="-990977"/>
            <a:ext cx="785710" cy="381325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7" idx="0"/>
            <a:endCxn id="9" idx="0"/>
          </p:cNvCxnSpPr>
          <p:nvPr/>
        </p:nvCxnSpPr>
        <p:spPr>
          <a:xfrm rot="5400000" flipH="1" flipV="1">
            <a:off x="3928852" y="-150044"/>
            <a:ext cx="12700" cy="2882010"/>
          </a:xfrm>
          <a:prstGeom prst="curvedConnector3">
            <a:avLst>
              <a:gd name="adj1" fmla="val 657142"/>
            </a:avLst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7" idx="0"/>
            <a:endCxn id="11" idx="0"/>
          </p:cNvCxnSpPr>
          <p:nvPr/>
        </p:nvCxnSpPr>
        <p:spPr>
          <a:xfrm rot="16200000" flipH="1">
            <a:off x="5373773" y="-1594965"/>
            <a:ext cx="17546" cy="5789399"/>
          </a:xfrm>
          <a:prstGeom prst="curvedConnector3">
            <a:avLst>
              <a:gd name="adj1" fmla="val 517018"/>
            </a:avLst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0" idx="2"/>
            <a:endCxn id="61" idx="0"/>
          </p:cNvCxnSpPr>
          <p:nvPr/>
        </p:nvCxnSpPr>
        <p:spPr>
          <a:xfrm rot="16200000" flipH="1">
            <a:off x="7467539" y="1587088"/>
            <a:ext cx="248285" cy="156332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2123728" y="5559760"/>
            <a:ext cx="1440160" cy="93610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18-418: Electric Energy Processing: Fundamentals and Applications</a:t>
            </a:r>
            <a:endParaRPr lang="zh-CN" altLang="en-US" sz="1200"/>
          </a:p>
        </p:txBody>
      </p:sp>
      <p:sp>
        <p:nvSpPr>
          <p:cNvPr id="60" name="圆角矩形 59"/>
          <p:cNvSpPr/>
          <p:nvPr/>
        </p:nvSpPr>
        <p:spPr>
          <a:xfrm>
            <a:off x="338424" y="5301208"/>
            <a:ext cx="1440160" cy="93610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18-401: Electromechanics</a:t>
            </a:r>
            <a:endParaRPr lang="zh-CN" altLang="en-US" sz="1200"/>
          </a:p>
        </p:txBody>
      </p:sp>
      <p:sp>
        <p:nvSpPr>
          <p:cNvPr id="61" name="圆角矩形 60"/>
          <p:cNvSpPr/>
          <p:nvPr/>
        </p:nvSpPr>
        <p:spPr>
          <a:xfrm>
            <a:off x="7653266" y="2492896"/>
            <a:ext cx="1440160" cy="9361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18-349: Embedded Real-Time Systems</a:t>
            </a:r>
            <a:endParaRPr lang="zh-CN" altLang="en-US" sz="1200"/>
          </a:p>
        </p:txBody>
      </p:sp>
      <p:sp>
        <p:nvSpPr>
          <p:cNvPr id="62" name="圆角矩形 61"/>
          <p:cNvSpPr/>
          <p:nvPr/>
        </p:nvSpPr>
        <p:spPr>
          <a:xfrm>
            <a:off x="6948264" y="3559408"/>
            <a:ext cx="1440160" cy="9361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18-348: Embedded System Engineering</a:t>
            </a:r>
            <a:endParaRPr lang="zh-CN" altLang="en-US" sz="1200"/>
          </a:p>
        </p:txBody>
      </p:sp>
      <p:sp>
        <p:nvSpPr>
          <p:cNvPr id="63" name="圆角矩形 62"/>
          <p:cNvSpPr/>
          <p:nvPr/>
        </p:nvSpPr>
        <p:spPr>
          <a:xfrm>
            <a:off x="5394489" y="4054746"/>
            <a:ext cx="1440160" cy="9361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18-342: Fundamentals of Embedded Systems</a:t>
            </a:r>
            <a:endParaRPr lang="zh-CN" altLang="en-US" sz="1200"/>
          </a:p>
        </p:txBody>
      </p:sp>
      <p:sp>
        <p:nvSpPr>
          <p:cNvPr id="64" name="圆角矩形 63"/>
          <p:cNvSpPr/>
          <p:nvPr/>
        </p:nvSpPr>
        <p:spPr>
          <a:xfrm>
            <a:off x="3743908" y="4058448"/>
            <a:ext cx="1440160" cy="9361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18-341: Logic Design and Verification</a:t>
            </a:r>
            <a:endParaRPr lang="zh-CN" altLang="en-US" sz="1200"/>
          </a:p>
        </p:txBody>
      </p:sp>
      <p:sp>
        <p:nvSpPr>
          <p:cNvPr id="65" name="圆角矩形 64"/>
          <p:cNvSpPr/>
          <p:nvPr/>
        </p:nvSpPr>
        <p:spPr>
          <a:xfrm>
            <a:off x="2123728" y="4058447"/>
            <a:ext cx="1440160" cy="9361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18-340: Digital Computation</a:t>
            </a:r>
            <a:endParaRPr lang="zh-CN" altLang="en-US" sz="1200"/>
          </a:p>
        </p:txBody>
      </p:sp>
      <p:sp>
        <p:nvSpPr>
          <p:cNvPr id="66" name="圆角矩形 65"/>
          <p:cNvSpPr/>
          <p:nvPr/>
        </p:nvSpPr>
        <p:spPr>
          <a:xfrm>
            <a:off x="539552" y="3559408"/>
            <a:ext cx="1440160" cy="936104"/>
          </a:xfrm>
          <a:prstGeom prst="roundRect">
            <a:avLst/>
          </a:prstGeom>
          <a:solidFill>
            <a:srgbClr val="0070C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18-320: Microelectronic Circuits</a:t>
            </a:r>
            <a:endParaRPr lang="zh-CN" altLang="en-US" sz="1200"/>
          </a:p>
        </p:txBody>
      </p:sp>
      <p:sp>
        <p:nvSpPr>
          <p:cNvPr id="67" name="圆角矩形 66"/>
          <p:cNvSpPr/>
          <p:nvPr/>
        </p:nvSpPr>
        <p:spPr>
          <a:xfrm>
            <a:off x="194408" y="2492895"/>
            <a:ext cx="1440160" cy="9361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18-310: Fundamentals of Semiconductor Devices</a:t>
            </a:r>
            <a:endParaRPr lang="zh-CN" altLang="en-US" sz="1200"/>
          </a:p>
        </p:txBody>
      </p:sp>
      <p:cxnSp>
        <p:nvCxnSpPr>
          <p:cNvPr id="68" name="曲线连接符 67"/>
          <p:cNvCxnSpPr>
            <a:stCxn id="10" idx="2"/>
            <a:endCxn id="62" idx="0"/>
          </p:cNvCxnSpPr>
          <p:nvPr/>
        </p:nvCxnSpPr>
        <p:spPr>
          <a:xfrm rot="16200000" flipH="1">
            <a:off x="6581782" y="2472845"/>
            <a:ext cx="1314797" cy="85832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10" idx="2"/>
            <a:endCxn id="63" idx="0"/>
          </p:cNvCxnSpPr>
          <p:nvPr/>
        </p:nvCxnSpPr>
        <p:spPr>
          <a:xfrm rot="5400000">
            <a:off x="5557226" y="2801954"/>
            <a:ext cx="1810135" cy="69544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10" idx="2"/>
            <a:endCxn id="64" idx="0"/>
          </p:cNvCxnSpPr>
          <p:nvPr/>
        </p:nvCxnSpPr>
        <p:spPr>
          <a:xfrm rot="5400000">
            <a:off x="4730085" y="1978515"/>
            <a:ext cx="1813837" cy="234602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70"/>
          <p:cNvCxnSpPr>
            <a:stCxn id="10" idx="2"/>
            <a:endCxn id="66" idx="0"/>
          </p:cNvCxnSpPr>
          <p:nvPr/>
        </p:nvCxnSpPr>
        <p:spPr>
          <a:xfrm rot="5400000">
            <a:off x="3377427" y="126817"/>
            <a:ext cx="1314797" cy="555038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10" idx="2"/>
            <a:endCxn id="65" idx="0"/>
          </p:cNvCxnSpPr>
          <p:nvPr/>
        </p:nvCxnSpPr>
        <p:spPr>
          <a:xfrm rot="5400000">
            <a:off x="3919995" y="1168425"/>
            <a:ext cx="1813836" cy="396620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9" idx="2"/>
            <a:endCxn id="66" idx="0"/>
          </p:cNvCxnSpPr>
          <p:nvPr/>
        </p:nvCxnSpPr>
        <p:spPr>
          <a:xfrm rot="5400000">
            <a:off x="2648574" y="838124"/>
            <a:ext cx="1332343" cy="411022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线连接符 73"/>
          <p:cNvCxnSpPr>
            <a:stCxn id="9" idx="2"/>
            <a:endCxn id="67" idx="0"/>
          </p:cNvCxnSpPr>
          <p:nvPr/>
        </p:nvCxnSpPr>
        <p:spPr>
          <a:xfrm rot="5400000">
            <a:off x="3009258" y="132296"/>
            <a:ext cx="265830" cy="445536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曲线连接符 96"/>
          <p:cNvCxnSpPr>
            <a:stCxn id="8" idx="2"/>
            <a:endCxn id="62" idx="0"/>
          </p:cNvCxnSpPr>
          <p:nvPr/>
        </p:nvCxnSpPr>
        <p:spPr>
          <a:xfrm rot="16200000" flipH="1">
            <a:off x="5138889" y="1029952"/>
            <a:ext cx="1320263" cy="373864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曲线连接符 97"/>
          <p:cNvCxnSpPr>
            <a:stCxn id="8" idx="2"/>
            <a:endCxn id="61" idx="0"/>
          </p:cNvCxnSpPr>
          <p:nvPr/>
        </p:nvCxnSpPr>
        <p:spPr>
          <a:xfrm rot="16200000" flipH="1">
            <a:off x="6024646" y="144195"/>
            <a:ext cx="253751" cy="444364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圆角矩形 118"/>
          <p:cNvSpPr/>
          <p:nvPr/>
        </p:nvSpPr>
        <p:spPr>
          <a:xfrm>
            <a:off x="5641729" y="5559760"/>
            <a:ext cx="1440160" cy="93610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18-422: Analysis and Design of Digital Circuits</a:t>
            </a:r>
            <a:endParaRPr lang="zh-CN" altLang="en-US" sz="1200"/>
          </a:p>
        </p:txBody>
      </p:sp>
      <p:sp>
        <p:nvSpPr>
          <p:cNvPr id="120" name="圆角矩形 119"/>
          <p:cNvSpPr/>
          <p:nvPr/>
        </p:nvSpPr>
        <p:spPr>
          <a:xfrm>
            <a:off x="3887923" y="5760970"/>
            <a:ext cx="1440160" cy="93610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18-421: Analog Integrated Circuits I</a:t>
            </a:r>
            <a:endParaRPr lang="zh-CN" altLang="en-US" sz="1200"/>
          </a:p>
        </p:txBody>
      </p:sp>
      <p:sp>
        <p:nvSpPr>
          <p:cNvPr id="121" name="圆角矩形 120"/>
          <p:cNvSpPr/>
          <p:nvPr/>
        </p:nvSpPr>
        <p:spPr>
          <a:xfrm>
            <a:off x="7452320" y="5301208"/>
            <a:ext cx="1440160" cy="93610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18-474: Embedded Control Systems</a:t>
            </a:r>
            <a:endParaRPr lang="zh-CN" altLang="en-US" sz="1200"/>
          </a:p>
        </p:txBody>
      </p:sp>
      <p:cxnSp>
        <p:nvCxnSpPr>
          <p:cNvPr id="125" name="曲线连接符 124"/>
          <p:cNvCxnSpPr>
            <a:stCxn id="8" idx="2"/>
            <a:endCxn id="121" idx="0"/>
          </p:cNvCxnSpPr>
          <p:nvPr/>
        </p:nvCxnSpPr>
        <p:spPr>
          <a:xfrm rot="16200000" flipH="1">
            <a:off x="4520017" y="1648824"/>
            <a:ext cx="3062063" cy="424270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10" idx="2"/>
            <a:endCxn id="119" idx="0"/>
          </p:cNvCxnSpPr>
          <p:nvPr/>
        </p:nvCxnSpPr>
        <p:spPr>
          <a:xfrm rot="5400000">
            <a:off x="4928339" y="3678081"/>
            <a:ext cx="3315149" cy="44820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stCxn id="66" idx="2"/>
            <a:endCxn id="119" idx="0"/>
          </p:cNvCxnSpPr>
          <p:nvPr/>
        </p:nvCxnSpPr>
        <p:spPr>
          <a:xfrm rot="16200000" flipH="1">
            <a:off x="3278596" y="2476547"/>
            <a:ext cx="1064248" cy="510217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66" idx="2"/>
            <a:endCxn id="120" idx="0"/>
          </p:cNvCxnSpPr>
          <p:nvPr/>
        </p:nvCxnSpPr>
        <p:spPr>
          <a:xfrm rot="16200000" flipH="1">
            <a:off x="2301088" y="3454055"/>
            <a:ext cx="1265458" cy="334837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11" idx="2"/>
            <a:endCxn id="120" idx="0"/>
          </p:cNvCxnSpPr>
          <p:nvPr/>
        </p:nvCxnSpPr>
        <p:spPr>
          <a:xfrm rot="5400000">
            <a:off x="4684446" y="2168169"/>
            <a:ext cx="3516359" cy="366924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线连接符 129"/>
          <p:cNvCxnSpPr>
            <a:stCxn id="9" idx="2"/>
            <a:endCxn id="59" idx="0"/>
          </p:cNvCxnSpPr>
          <p:nvPr/>
        </p:nvCxnSpPr>
        <p:spPr>
          <a:xfrm rot="5400000">
            <a:off x="2440486" y="2630388"/>
            <a:ext cx="3332695" cy="252604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93468" y="2780928"/>
            <a:ext cx="3866764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4000" b="1">
                <a:latin typeface="华文楷体" pitchFamily="2" charset="-122"/>
                <a:ea typeface="华文楷体" pitchFamily="2" charset="-122"/>
              </a:rPr>
              <a:t>CMU</a:t>
            </a:r>
            <a:r>
              <a:rPr lang="zh-CN" altLang="en-US" sz="4000" b="1">
                <a:latin typeface="华文楷体" pitchFamily="2" charset="-122"/>
                <a:ea typeface="华文楷体" pitchFamily="2" charset="-122"/>
              </a:rPr>
              <a:t>的课程体系</a:t>
            </a:r>
          </a:p>
        </p:txBody>
      </p:sp>
    </p:spTree>
    <p:extLst>
      <p:ext uri="{BB962C8B-B14F-4D97-AF65-F5344CB8AC3E}">
        <p14:creationId xmlns:p14="http://schemas.microsoft.com/office/powerpoint/2010/main" val="1263194678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MIT</a:t>
            </a:r>
            <a:r>
              <a:rPr lang="zh-CN" altLang="en-US"/>
              <a:t>（</a:t>
            </a:r>
            <a:r>
              <a:rPr lang="en-US" altLang="zh-CN"/>
              <a:t>MIT OPEN COURSEWARE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sz="4500" dirty="0"/>
              <a:t>6.002 Circuits and Electronics</a:t>
            </a:r>
          </a:p>
          <a:p>
            <a:pPr lvl="1"/>
            <a:r>
              <a:rPr lang="zh-CN" altLang="en-US" sz="3000" b="0" dirty="0"/>
              <a:t>粗略相当于我们的“电路原理”，也包含半导体技术原理等内容。</a:t>
            </a:r>
            <a:endParaRPr lang="en-US" altLang="zh-CN" sz="3000" b="0" dirty="0"/>
          </a:p>
          <a:p>
            <a:r>
              <a:rPr lang="en-US" altLang="zh-CN" sz="4500" dirty="0"/>
              <a:t>6.004 Computation Structures</a:t>
            </a:r>
          </a:p>
          <a:p>
            <a:pPr lvl="1"/>
            <a:r>
              <a:rPr lang="zh-CN" altLang="en-US" sz="3000" b="0" dirty="0"/>
              <a:t>粗略相当于我们的“计算机组成原理”，但还包含半导体基本原理以及计算机系统结构相关的知识，是一门概论性质的课程。</a:t>
            </a:r>
            <a:endParaRPr lang="en-US" altLang="zh-CN" sz="3000" b="0" dirty="0"/>
          </a:p>
          <a:p>
            <a:r>
              <a:rPr lang="en-US" altLang="zh-CN" sz="4500" dirty="0"/>
              <a:t>6.012 Microelectronic Devices and Circuits</a:t>
            </a:r>
          </a:p>
          <a:p>
            <a:pPr lvl="1"/>
            <a:r>
              <a:rPr lang="zh-CN" altLang="en-US" sz="3000" b="0" dirty="0"/>
              <a:t>半导体器件的物理原理、特性等</a:t>
            </a:r>
            <a:endParaRPr lang="en-US" altLang="zh-CN" sz="3000" b="0" dirty="0"/>
          </a:p>
          <a:p>
            <a:r>
              <a:rPr lang="en-US" altLang="zh-CN" sz="4500" dirty="0"/>
              <a:t>6.091 Hands-On Introduction to Electrical Engineering Lab Skills</a:t>
            </a:r>
          </a:p>
          <a:p>
            <a:pPr lvl="1"/>
            <a:r>
              <a:rPr lang="zh-CN" altLang="en-US" sz="3000" b="0" dirty="0"/>
              <a:t>一门实验课程，内容介绍涉及：阻容器件使用、万用表、晶振、焊接技术、</a:t>
            </a:r>
            <a:r>
              <a:rPr lang="en-US" altLang="zh-CN" sz="3000" b="0" dirty="0"/>
              <a:t>LED</a:t>
            </a:r>
            <a:r>
              <a:rPr lang="zh-CN" altLang="en-US" sz="3000" b="0" dirty="0"/>
              <a:t>、二极管、三极管、光耦器件、放大器、</a:t>
            </a:r>
            <a:r>
              <a:rPr lang="en-US" altLang="zh-CN" sz="3000" b="0" dirty="0"/>
              <a:t>555</a:t>
            </a:r>
            <a:r>
              <a:rPr lang="zh-CN" altLang="en-US" sz="3000" b="0" dirty="0"/>
              <a:t>定时器、调制电路、各种分立</a:t>
            </a:r>
            <a:r>
              <a:rPr lang="en-US" altLang="zh-CN" sz="3000" b="0" dirty="0"/>
              <a:t>IC</a:t>
            </a:r>
            <a:r>
              <a:rPr lang="zh-CN" altLang="en-US" sz="3000" b="0" dirty="0"/>
              <a:t>器件、触发器、</a:t>
            </a:r>
            <a:r>
              <a:rPr lang="en-US" altLang="zh-CN" sz="3000" b="0" dirty="0"/>
              <a:t>A/D</a:t>
            </a:r>
            <a:r>
              <a:rPr lang="zh-CN" altLang="en-US" sz="3000" b="0" dirty="0"/>
              <a:t>器件乃至马达等器件的使用。</a:t>
            </a:r>
            <a:endParaRPr lang="en-US" altLang="zh-CN" sz="3000" b="0" dirty="0"/>
          </a:p>
          <a:p>
            <a:r>
              <a:rPr lang="en-US" altLang="zh-CN" sz="4500" dirty="0">
                <a:solidFill>
                  <a:srgbClr val="00B0F0"/>
                </a:solidFill>
              </a:rPr>
              <a:t>6.111 Introductory Digital Systems Laboratory</a:t>
            </a:r>
          </a:p>
          <a:p>
            <a:pPr lvl="1"/>
            <a:r>
              <a:rPr lang="zh-CN" altLang="en-US" sz="3000" b="0" dirty="0">
                <a:solidFill>
                  <a:srgbClr val="00B0F0"/>
                </a:solidFill>
              </a:rPr>
              <a:t>类似我们的“数字逻辑”课程，后文详细介绍。</a:t>
            </a:r>
            <a:endParaRPr lang="en-US" altLang="zh-CN" sz="3000" b="0" dirty="0">
              <a:solidFill>
                <a:srgbClr val="00B0F0"/>
              </a:solidFill>
            </a:endParaRPr>
          </a:p>
          <a:p>
            <a:r>
              <a:rPr lang="en-US" altLang="zh-CN" sz="4500" dirty="0"/>
              <a:t>6.301 Solid-State Circuits</a:t>
            </a:r>
          </a:p>
          <a:p>
            <a:pPr lvl="1"/>
            <a:r>
              <a:rPr lang="zh-CN" altLang="en-US" sz="3000" b="0" dirty="0"/>
              <a:t>一门教授半导体各种物理特性测量的实验课程</a:t>
            </a:r>
            <a:endParaRPr lang="en-US" altLang="zh-CN" sz="3000" b="0" dirty="0"/>
          </a:p>
          <a:p>
            <a:r>
              <a:rPr lang="en-US" altLang="zh-CN" sz="4500" dirty="0"/>
              <a:t>6.331 Advanced Circuit Techniques</a:t>
            </a:r>
          </a:p>
          <a:p>
            <a:pPr lvl="1"/>
            <a:r>
              <a:rPr lang="zh-CN" altLang="en-US" sz="3000" b="0" dirty="0"/>
              <a:t>介绍各种基本电路搭建知识，</a:t>
            </a:r>
            <a:r>
              <a:rPr lang="en-US" altLang="zh-CN" sz="3000" b="0" dirty="0" err="1"/>
              <a:t>buf</a:t>
            </a:r>
            <a:r>
              <a:rPr lang="zh-CN" altLang="en-US" sz="3000" b="0" dirty="0"/>
              <a:t>、放大器、开关器件、驱动电路、</a:t>
            </a:r>
            <a:r>
              <a:rPr lang="en-US" altLang="zh-CN" sz="3000" b="0" dirty="0"/>
              <a:t>A/D</a:t>
            </a:r>
            <a:r>
              <a:rPr lang="zh-CN" altLang="en-US" sz="3000" b="0" dirty="0"/>
              <a:t>和</a:t>
            </a:r>
            <a:r>
              <a:rPr lang="en-US" altLang="zh-CN" sz="3000" b="0" dirty="0"/>
              <a:t>D/A</a:t>
            </a:r>
            <a:r>
              <a:rPr lang="zh-CN" altLang="en-US" sz="3000" b="0" dirty="0"/>
              <a:t>是内容主体。</a:t>
            </a:r>
            <a:endParaRPr lang="en-US" altLang="zh-CN" sz="3000" b="0" dirty="0"/>
          </a:p>
          <a:p>
            <a:r>
              <a:rPr lang="en-US" altLang="zh-CN" sz="4500" dirty="0"/>
              <a:t>6.374 Analysis and Design of Digital Integrated Circuits</a:t>
            </a:r>
          </a:p>
          <a:p>
            <a:pPr lvl="1"/>
            <a:r>
              <a:rPr lang="zh-CN" altLang="en-US" sz="3000" b="0" dirty="0"/>
              <a:t>相当于“数字逻辑”课程的高级课程，介绍</a:t>
            </a:r>
            <a:r>
              <a:rPr lang="en-US" altLang="zh-CN" sz="3000" b="0" dirty="0"/>
              <a:t>CMOS</a:t>
            </a:r>
            <a:r>
              <a:rPr lang="zh-CN" altLang="en-US" sz="3000" b="0" dirty="0"/>
              <a:t>器件的原理、组合电路中的时延、速度、驱动能力、功耗以及布局布线等特性，以及时序电路的各种参数问题，还包括大规模集成电路的互连技术、时钟布署技术、存储器设计、动态电压调整技术等。</a:t>
            </a:r>
          </a:p>
          <a:p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484000428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MIT</a:t>
            </a:r>
            <a:r>
              <a:rPr lang="zh-CN" altLang="en-US"/>
              <a:t>（</a:t>
            </a:r>
            <a:r>
              <a:rPr lang="en-US" altLang="zh-CN"/>
              <a:t>MIT OPEN COURSEWARE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6.111 Introductory Digital Systems Laboratory</a:t>
            </a:r>
          </a:p>
          <a:p>
            <a:pPr lvl="1"/>
            <a:r>
              <a:rPr lang="zh-CN" altLang="en-US" dirty="0"/>
              <a:t>组合电路、组合电路</a:t>
            </a:r>
            <a:r>
              <a:rPr lang="en-US" altLang="zh-CN" dirty="0"/>
              <a:t>VHDL</a:t>
            </a:r>
            <a:r>
              <a:rPr lang="zh-CN" altLang="en-US" dirty="0"/>
              <a:t>设计及仿真方法</a:t>
            </a:r>
            <a:endParaRPr lang="en-US" altLang="zh-CN" dirty="0"/>
          </a:p>
          <a:p>
            <a:pPr lvl="1"/>
            <a:r>
              <a:rPr lang="zh-CN" altLang="en-US" dirty="0"/>
              <a:t>时序电路、时序电路</a:t>
            </a:r>
            <a:r>
              <a:rPr lang="en-US" altLang="zh-CN" dirty="0"/>
              <a:t>VHDL</a:t>
            </a:r>
            <a:r>
              <a:rPr lang="zh-CN" altLang="en-US" dirty="0"/>
              <a:t>设计及仿真方法</a:t>
            </a:r>
            <a:endParaRPr lang="en-US" altLang="zh-CN" dirty="0"/>
          </a:p>
          <a:p>
            <a:pPr lvl="1"/>
            <a:r>
              <a:rPr lang="zh-CN" altLang="en-US" dirty="0"/>
              <a:t>有限状态机、同步问题</a:t>
            </a:r>
            <a:endParaRPr lang="en-US" altLang="zh-CN" dirty="0"/>
          </a:p>
          <a:p>
            <a:pPr lvl="1"/>
            <a:r>
              <a:rPr lang="zh-CN" altLang="en-US" dirty="0"/>
              <a:t>存储器设计</a:t>
            </a:r>
            <a:endParaRPr lang="en-US" altLang="zh-CN" dirty="0"/>
          </a:p>
          <a:p>
            <a:pPr lvl="1"/>
            <a:r>
              <a:rPr lang="zh-CN" altLang="en-US" dirty="0"/>
              <a:t>算术计算单元</a:t>
            </a:r>
            <a:endParaRPr lang="en-US" altLang="zh-CN" dirty="0"/>
          </a:p>
          <a:p>
            <a:pPr lvl="1"/>
            <a:r>
              <a:rPr lang="en-US" altLang="zh-CN" dirty="0"/>
              <a:t>A/D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1"/>
            <a:r>
              <a:rPr lang="zh-CN" altLang="en-US" dirty="0"/>
              <a:t>大规模设计中的模块化集成（函数化）</a:t>
            </a:r>
            <a:endParaRPr lang="en-US" altLang="zh-CN" dirty="0"/>
          </a:p>
          <a:p>
            <a:pPr lvl="1"/>
            <a:r>
              <a:rPr lang="en-US" altLang="zh-CN" dirty="0"/>
              <a:t>PAL</a:t>
            </a:r>
            <a:r>
              <a:rPr lang="zh-CN" altLang="en-US" dirty="0"/>
              <a:t>、</a:t>
            </a:r>
            <a:r>
              <a:rPr lang="en-US" altLang="zh-CN" dirty="0"/>
              <a:t>PLA</a:t>
            </a:r>
            <a:r>
              <a:rPr lang="zh-CN" altLang="en-US" dirty="0"/>
              <a:t>、</a:t>
            </a:r>
            <a:r>
              <a:rPr lang="en-US" altLang="zh-CN" dirty="0"/>
              <a:t>FPGA</a:t>
            </a:r>
            <a:r>
              <a:rPr lang="zh-CN" altLang="en-US" dirty="0"/>
              <a:t>到大规模</a:t>
            </a:r>
            <a:r>
              <a:rPr lang="en-US" altLang="zh-CN" dirty="0"/>
              <a:t>FPGA</a:t>
            </a:r>
            <a:r>
              <a:rPr lang="zh-CN" altLang="en-US" dirty="0"/>
              <a:t>的技术演变</a:t>
            </a:r>
            <a:endParaRPr lang="en-US" altLang="zh-CN" dirty="0"/>
          </a:p>
          <a:p>
            <a:pPr lvl="1"/>
            <a:r>
              <a:rPr lang="en-US" altLang="zh-CN" dirty="0"/>
              <a:t>VGA</a:t>
            </a:r>
            <a:r>
              <a:rPr lang="zh-CN" altLang="en-US" dirty="0"/>
              <a:t>控制电路设计</a:t>
            </a:r>
            <a:endParaRPr lang="en-US" altLang="zh-CN" dirty="0"/>
          </a:p>
          <a:p>
            <a:pPr lvl="1"/>
            <a:r>
              <a:rPr lang="zh-CN" altLang="en-US" dirty="0"/>
              <a:t>大规模集成电路中的技术（</a:t>
            </a:r>
            <a:r>
              <a:rPr lang="en-US" altLang="zh-CN" dirty="0"/>
              <a:t>3D</a:t>
            </a:r>
            <a:r>
              <a:rPr lang="zh-CN" altLang="en-US" dirty="0"/>
              <a:t>集成电路、时钟源问题、芯片供电、</a:t>
            </a:r>
            <a:r>
              <a:rPr lang="en-US" altLang="zh-CN" dirty="0"/>
              <a:t>PLL</a:t>
            </a:r>
            <a:r>
              <a:rPr lang="zh-CN" altLang="en-US" dirty="0"/>
              <a:t>、测试技术、各种设计变换问题）以及功耗分析技术等。</a:t>
            </a:r>
            <a:endParaRPr lang="en-US" altLang="zh-CN" dirty="0"/>
          </a:p>
          <a:p>
            <a:pPr lvl="1"/>
            <a:r>
              <a:rPr lang="en-US" altLang="zh-CN" dirty="0"/>
              <a:t>https://ocw.mit.edu/courses/6-111-introductory-digital-systems-laboratory-fall-2002/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464487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课程目录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3516-82B9-448A-9E88-DA06276BE0B8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课程的位置和重要性</a:t>
            </a:r>
            <a:endParaRPr lang="en-US" altLang="zh-CN" dirty="0"/>
          </a:p>
          <a:p>
            <a:r>
              <a:rPr lang="zh-CN" altLang="en-US" dirty="0"/>
              <a:t>课程的主要内容介绍</a:t>
            </a:r>
            <a:endParaRPr lang="en-US" altLang="zh-CN" dirty="0"/>
          </a:p>
          <a:p>
            <a:r>
              <a:rPr lang="zh-CN" altLang="en-US" dirty="0"/>
              <a:t>国际一流大学相关课程调研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MIT</a:t>
            </a:r>
            <a:r>
              <a:rPr lang="zh-CN" altLang="en-US" dirty="0">
                <a:solidFill>
                  <a:srgbClr val="FF0000"/>
                </a:solidFill>
              </a:rPr>
              <a:t>数字逻辑课程介绍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本课程内容简介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422940"/>
      </p:ext>
    </p:extLst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39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476672"/>
            <a:ext cx="7529513" cy="5815012"/>
            <a:chOff x="827584" y="476672"/>
            <a:chExt cx="7529513" cy="5815012"/>
          </a:xfrm>
        </p:grpSpPr>
        <p:pic>
          <p:nvPicPr>
            <p:cNvPr id="284676" name="Picture 4"/>
            <p:cNvPicPr preferRelativeResize="0"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7584" y="476672"/>
              <a:ext cx="7529513" cy="58150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27584" y="6004712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7175279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助教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496" y="1412776"/>
            <a:ext cx="9001000" cy="4797524"/>
          </a:xfrm>
        </p:spPr>
        <p:txBody>
          <a:bodyPr>
            <a:normAutofit/>
          </a:bodyPr>
          <a:lstStyle/>
          <a:p>
            <a:r>
              <a:rPr lang="zh-CN" altLang="en-US" dirty="0"/>
              <a:t>助教：负责批阅作业，习题讲解、检查，实验辅导，新知识点证明等</a:t>
            </a:r>
            <a:endParaRPr lang="en-US" altLang="zh-CN" dirty="0"/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助教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：李旸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li-yang23@mails.tsinghua.edu.cn</a:t>
            </a: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助教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：陈一鸣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chenym22@mails.tsinghua.edu.cn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每个班推荐一个课代表，联系助教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课代表：主要为同学们服务，交作业，实验报告等，请同学们积极配合。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589549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971600" y="6004712"/>
            <a:ext cx="1693302" cy="2250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71600" y="476672"/>
            <a:ext cx="7529513" cy="5815013"/>
            <a:chOff x="971600" y="476672"/>
            <a:chExt cx="7529513" cy="5815013"/>
          </a:xfrm>
        </p:grpSpPr>
        <p:pic>
          <p:nvPicPr>
            <p:cNvPr id="2856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76672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圆角矩形 4"/>
            <p:cNvSpPr/>
            <p:nvPr/>
          </p:nvSpPr>
          <p:spPr>
            <a:xfrm>
              <a:off x="1000877" y="6035691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739984"/>
      </p:ext>
    </p:extLst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41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971600" y="476672"/>
            <a:ext cx="7529513" cy="5815013"/>
            <a:chOff x="971600" y="476672"/>
            <a:chExt cx="7529513" cy="5815013"/>
          </a:xfrm>
        </p:grpSpPr>
        <p:pic>
          <p:nvPicPr>
            <p:cNvPr id="2867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76672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995264" y="6066669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2034565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42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827584" y="548680"/>
            <a:ext cx="7529513" cy="5815013"/>
            <a:chOff x="827584" y="548680"/>
            <a:chExt cx="7529513" cy="5815013"/>
          </a:xfrm>
        </p:grpSpPr>
        <p:pic>
          <p:nvPicPr>
            <p:cNvPr id="2877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48680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62474" y="6093296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2034565"/>
      </p:ext>
    </p:extLst>
  </p:cSld>
  <p:clrMapOvr>
    <a:masterClrMapping/>
  </p:clrMapOvr>
  <p:transition spd="slow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43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99592" y="548680"/>
            <a:ext cx="7529513" cy="5815013"/>
            <a:chOff x="899592" y="548680"/>
            <a:chExt cx="7529513" cy="5815013"/>
          </a:xfrm>
        </p:grpSpPr>
        <p:pic>
          <p:nvPicPr>
            <p:cNvPr id="2887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548680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1043608" y="6093296"/>
              <a:ext cx="1224136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2034565"/>
      </p:ext>
    </p:extLst>
  </p:cSld>
  <p:clrMapOvr>
    <a:masterClrMapping/>
  </p:clrMapOvr>
  <p:transition spd="slow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44</a:t>
            </a:fld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899592" y="548680"/>
            <a:ext cx="7529513" cy="5815013"/>
            <a:chOff x="899592" y="548680"/>
            <a:chExt cx="7529513" cy="5815013"/>
          </a:xfrm>
        </p:grpSpPr>
        <p:pic>
          <p:nvPicPr>
            <p:cNvPr id="2897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548680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圆角矩形 2"/>
            <p:cNvSpPr/>
            <p:nvPr/>
          </p:nvSpPr>
          <p:spPr>
            <a:xfrm>
              <a:off x="1043608" y="6093296"/>
              <a:ext cx="1224136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2034565"/>
      </p:ext>
    </p:extLst>
  </p:cSld>
  <p:clrMapOvr>
    <a:masterClrMapping/>
  </p:clrMapOvr>
  <p:transition spd="slow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45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548680"/>
            <a:ext cx="7529513" cy="5815013"/>
            <a:chOff x="827584" y="548680"/>
            <a:chExt cx="7529513" cy="5815013"/>
          </a:xfrm>
        </p:grpSpPr>
        <p:pic>
          <p:nvPicPr>
            <p:cNvPr id="2908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48680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62474" y="6093296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2034565"/>
      </p:ext>
    </p:extLst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46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476672"/>
            <a:ext cx="7529513" cy="5815013"/>
            <a:chOff x="827584" y="476672"/>
            <a:chExt cx="7529513" cy="5815013"/>
          </a:xfrm>
        </p:grpSpPr>
        <p:pic>
          <p:nvPicPr>
            <p:cNvPr id="2918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76672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56647" y="5971532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2034565"/>
      </p:ext>
    </p:extLst>
  </p:cSld>
  <p:clrMapOvr>
    <a:masterClrMapping/>
  </p:clrMapOvr>
  <p:transition spd="slow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47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476672"/>
            <a:ext cx="7529513" cy="5815013"/>
            <a:chOff x="827584" y="476672"/>
            <a:chExt cx="7529513" cy="5815013"/>
          </a:xfrm>
        </p:grpSpPr>
        <p:pic>
          <p:nvPicPr>
            <p:cNvPr id="2928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76672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40343" y="6010253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2034565"/>
      </p:ext>
    </p:extLst>
  </p:cSld>
  <p:clrMapOvr>
    <a:masterClrMapping/>
  </p:clrMapOvr>
  <p:transition spd="slow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48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548680"/>
            <a:ext cx="7529513" cy="5815013"/>
            <a:chOff x="827584" y="548680"/>
            <a:chExt cx="7529513" cy="5815013"/>
          </a:xfrm>
        </p:grpSpPr>
        <p:pic>
          <p:nvPicPr>
            <p:cNvPr id="2938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48680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62474" y="6093296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49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548680"/>
            <a:ext cx="7529513" cy="5815013"/>
            <a:chOff x="827584" y="548680"/>
            <a:chExt cx="7529513" cy="5815013"/>
          </a:xfrm>
        </p:grpSpPr>
        <p:pic>
          <p:nvPicPr>
            <p:cNvPr id="2949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48680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62474" y="6093296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课程目录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3516-82B9-448A-9E88-DA06276BE0B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课程的位置和重要性</a:t>
            </a:r>
            <a:endParaRPr lang="en-US" altLang="zh-CN" dirty="0"/>
          </a:p>
          <a:p>
            <a:r>
              <a:rPr lang="zh-CN" altLang="en-US" dirty="0"/>
              <a:t>课程的主要内容介绍</a:t>
            </a:r>
            <a:endParaRPr lang="en-US" altLang="zh-CN" dirty="0"/>
          </a:p>
          <a:p>
            <a:r>
              <a:rPr lang="zh-CN" altLang="en-US" dirty="0"/>
              <a:t>国际一流大学相关课程调研</a:t>
            </a:r>
            <a:endParaRPr lang="en-US" altLang="zh-CN" dirty="0"/>
          </a:p>
          <a:p>
            <a:r>
              <a:rPr lang="en-US" altLang="zh-CN" dirty="0"/>
              <a:t>MIT</a:t>
            </a:r>
            <a:r>
              <a:rPr lang="zh-CN" altLang="en-US" dirty="0"/>
              <a:t>数字逻辑课程介绍</a:t>
            </a:r>
            <a:endParaRPr lang="en-US" altLang="zh-CN" dirty="0"/>
          </a:p>
          <a:p>
            <a:r>
              <a:rPr lang="zh-CN" altLang="en-US" dirty="0"/>
              <a:t>本课程内容简介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451907"/>
      </p:ext>
    </p:extLst>
  </p:cSld>
  <p:clrMapOvr>
    <a:masterClrMapping/>
  </p:clrMapOvr>
  <p:transition spd="slow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50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620688"/>
            <a:ext cx="7529513" cy="5815013"/>
            <a:chOff x="827584" y="620688"/>
            <a:chExt cx="7529513" cy="5815013"/>
          </a:xfrm>
        </p:grpSpPr>
        <p:pic>
          <p:nvPicPr>
            <p:cNvPr id="29593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620688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27584" y="6165303"/>
              <a:ext cx="1693302" cy="27039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51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548680"/>
            <a:ext cx="7529513" cy="5815013"/>
            <a:chOff x="827584" y="548680"/>
            <a:chExt cx="7529513" cy="5815013"/>
          </a:xfrm>
        </p:grpSpPr>
        <p:pic>
          <p:nvPicPr>
            <p:cNvPr id="29696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48680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62474" y="6093296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52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548680"/>
            <a:ext cx="7529513" cy="5815013"/>
            <a:chOff x="827584" y="548680"/>
            <a:chExt cx="7529513" cy="5815013"/>
          </a:xfrm>
        </p:grpSpPr>
        <p:pic>
          <p:nvPicPr>
            <p:cNvPr id="2979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48680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62474" y="6093296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53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620688"/>
            <a:ext cx="7529513" cy="5815013"/>
            <a:chOff x="827584" y="620688"/>
            <a:chExt cx="7529513" cy="5815013"/>
          </a:xfrm>
        </p:grpSpPr>
        <p:pic>
          <p:nvPicPr>
            <p:cNvPr id="2990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620688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51284" y="6165304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54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548680"/>
            <a:ext cx="7529513" cy="5815013"/>
            <a:chOff x="827584" y="548680"/>
            <a:chExt cx="7529513" cy="5815013"/>
          </a:xfrm>
        </p:grpSpPr>
        <p:pic>
          <p:nvPicPr>
            <p:cNvPr id="3000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48680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62474" y="6093296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55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620688"/>
            <a:ext cx="7529513" cy="5815013"/>
            <a:chOff x="827584" y="620688"/>
            <a:chExt cx="7529513" cy="5815013"/>
          </a:xfrm>
        </p:grpSpPr>
        <p:pic>
          <p:nvPicPr>
            <p:cNvPr id="30208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620688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27584" y="6165304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56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620688"/>
            <a:ext cx="7529513" cy="5815013"/>
            <a:chOff x="827584" y="620688"/>
            <a:chExt cx="7529513" cy="5815013"/>
          </a:xfrm>
        </p:grpSpPr>
        <p:pic>
          <p:nvPicPr>
            <p:cNvPr id="30310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620688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27584" y="6165304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57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548680"/>
            <a:ext cx="7529513" cy="5815013"/>
            <a:chOff x="827584" y="548680"/>
            <a:chExt cx="7529513" cy="5815013"/>
          </a:xfrm>
        </p:grpSpPr>
        <p:pic>
          <p:nvPicPr>
            <p:cNvPr id="30413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48680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62474" y="6093296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58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620688"/>
            <a:ext cx="7529513" cy="5815013"/>
            <a:chOff x="827584" y="620688"/>
            <a:chExt cx="7529513" cy="5815013"/>
          </a:xfrm>
        </p:grpSpPr>
        <p:pic>
          <p:nvPicPr>
            <p:cNvPr id="30515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620688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99592" y="6179887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59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620688"/>
            <a:ext cx="7529513" cy="5815013"/>
            <a:chOff x="827584" y="620688"/>
            <a:chExt cx="7529513" cy="5815013"/>
          </a:xfrm>
        </p:grpSpPr>
        <p:pic>
          <p:nvPicPr>
            <p:cNvPr id="30617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620688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51248" y="6202054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课程目录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3516-82B9-448A-9E88-DA06276BE0B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课程的位置和重要性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课程的主要内容介绍</a:t>
            </a:r>
            <a:endParaRPr lang="en-US" altLang="zh-CN" dirty="0"/>
          </a:p>
          <a:p>
            <a:r>
              <a:rPr lang="zh-CN" altLang="en-US" dirty="0"/>
              <a:t>国际一流大学相关课程调研</a:t>
            </a:r>
            <a:endParaRPr lang="en-US" altLang="zh-CN" dirty="0"/>
          </a:p>
          <a:p>
            <a:r>
              <a:rPr lang="en-US" altLang="zh-CN" dirty="0"/>
              <a:t>MIT</a:t>
            </a:r>
            <a:r>
              <a:rPr lang="zh-CN" altLang="en-US" dirty="0"/>
              <a:t>数字逻辑课程介绍</a:t>
            </a:r>
            <a:endParaRPr lang="en-US" altLang="zh-CN" dirty="0"/>
          </a:p>
          <a:p>
            <a:r>
              <a:rPr lang="en-US" altLang="zh-CN" dirty="0"/>
              <a:t>Berkeley</a:t>
            </a:r>
            <a:r>
              <a:rPr lang="zh-CN" altLang="en-US" dirty="0"/>
              <a:t>数字逻辑课程介绍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57937"/>
      </p:ext>
    </p:extLst>
  </p:cSld>
  <p:clrMapOvr>
    <a:masterClrMapping/>
  </p:clrMapOvr>
  <p:transition spd="slow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60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548680"/>
            <a:ext cx="7529513" cy="5815013"/>
            <a:chOff x="827584" y="548680"/>
            <a:chExt cx="7529513" cy="5815013"/>
          </a:xfrm>
        </p:grpSpPr>
        <p:pic>
          <p:nvPicPr>
            <p:cNvPr id="3082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48680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62474" y="6093296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61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620688"/>
            <a:ext cx="7529513" cy="5815013"/>
            <a:chOff x="827584" y="620688"/>
            <a:chExt cx="7529513" cy="5815013"/>
          </a:xfrm>
        </p:grpSpPr>
        <p:pic>
          <p:nvPicPr>
            <p:cNvPr id="3092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620688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99592" y="6165304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课程目录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3516-82B9-448A-9E88-DA06276BE0B8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课程的位置和重要性</a:t>
            </a:r>
            <a:endParaRPr lang="en-US" altLang="zh-CN" dirty="0"/>
          </a:p>
          <a:p>
            <a:r>
              <a:rPr lang="zh-CN" altLang="en-US" dirty="0"/>
              <a:t>课程的主要内容介绍</a:t>
            </a:r>
            <a:endParaRPr lang="en-US" altLang="zh-CN" dirty="0"/>
          </a:p>
          <a:p>
            <a:r>
              <a:rPr lang="zh-CN" altLang="en-US" dirty="0"/>
              <a:t>国际一流大学相关课程调研</a:t>
            </a:r>
            <a:endParaRPr lang="en-US" altLang="zh-CN" dirty="0"/>
          </a:p>
          <a:p>
            <a:r>
              <a:rPr lang="en-US" altLang="zh-CN" dirty="0"/>
              <a:t>MIT</a:t>
            </a:r>
            <a:r>
              <a:rPr lang="zh-CN" altLang="en-US" dirty="0"/>
              <a:t>数字逻辑课程介绍</a:t>
            </a:r>
            <a:endParaRPr lang="en-US" altLang="zh-CN" dirty="0"/>
          </a:p>
          <a:p>
            <a:r>
              <a:rPr lang="zh-CN" altLang="en-US" dirty="0"/>
              <a:t>本课程内容简介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997816"/>
      </p:ext>
    </p:extLst>
  </p:cSld>
  <p:clrMapOvr>
    <a:masterClrMapping/>
  </p:clrMapOvr>
  <p:transition spd="slow"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81F3-B85C-4CB8-89E8-2A40C90A23BC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课程基本情况（</a:t>
            </a:r>
            <a:r>
              <a:rPr lang="en-US" altLang="zh-CN"/>
              <a:t>5</a:t>
            </a:r>
            <a:r>
              <a:rPr lang="zh-CN" altLang="en-US"/>
              <a:t>）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5334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教学形式：</a:t>
            </a:r>
            <a:r>
              <a:rPr lang="zh-CN" altLang="en-US" sz="2400" dirty="0">
                <a:latin typeface="宋体" panose="02010600030101010101" pitchFamily="2" charset="-122"/>
              </a:rPr>
              <a:t>讲课，辅导，网上、定时和现场答疑</a:t>
            </a:r>
            <a:endParaRPr lang="zh-CN" altLang="en-US" sz="2400" dirty="0"/>
          </a:p>
          <a:p>
            <a:pPr algn="just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学时安排：</a:t>
            </a:r>
            <a:r>
              <a:rPr lang="en-US" altLang="zh-CN" sz="2800" dirty="0">
                <a:latin typeface="宋体" panose="02010600030101010101" pitchFamily="2" charset="-12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</a:rPr>
              <a:t>学分，共</a:t>
            </a:r>
            <a:r>
              <a:rPr lang="en-US" altLang="zh-CN" sz="2800" dirty="0">
                <a:latin typeface="宋体" panose="02010600030101010101" pitchFamily="2" charset="-122"/>
              </a:rPr>
              <a:t>48</a:t>
            </a:r>
            <a:r>
              <a:rPr lang="zh-CN" altLang="en-US" sz="2800" dirty="0">
                <a:latin typeface="宋体" panose="02010600030101010101" pitchFamily="2" charset="-122"/>
              </a:rPr>
              <a:t>学时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教学内容</a:t>
            </a:r>
            <a:r>
              <a:rPr lang="zh-CN" altLang="en-US" sz="2800" dirty="0"/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第一章：前言和基本知识介绍  （第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周，前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第二章  逻辑代数和化简方法  （第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第三章：门电路 	        （第</a:t>
            </a:r>
            <a:r>
              <a:rPr lang="en-US" altLang="zh-CN" sz="2400" dirty="0">
                <a:latin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第四章：组合逻辑电路        （第</a:t>
            </a:r>
            <a:r>
              <a:rPr lang="en-US" altLang="zh-CN" sz="2400" dirty="0">
                <a:latin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</a:rPr>
              <a:t>7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9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第五章：时序逻辑电路        （第</a:t>
            </a:r>
            <a:r>
              <a:rPr lang="en-US" altLang="zh-CN" sz="2400" dirty="0">
                <a:latin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</a:rPr>
              <a:t>12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15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第六章：可编程逻辑电路	  （第</a:t>
            </a:r>
            <a:r>
              <a:rPr lang="en-US" altLang="zh-CN" sz="2400" dirty="0">
                <a:latin typeface="宋体" panose="02010600030101010101" pitchFamily="2" charset="-122"/>
              </a:rPr>
              <a:t>13</a:t>
            </a:r>
            <a:r>
              <a:rPr lang="zh-CN" altLang="en-US" sz="2400" dirty="0">
                <a:latin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</a:rPr>
              <a:t>15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9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数字逻辑电路课程总复习	  （第</a:t>
            </a:r>
            <a:r>
              <a:rPr lang="en-US" altLang="zh-CN" sz="2400" dirty="0">
                <a:latin typeface="宋体" panose="02010600030101010101" pitchFamily="2" charset="-122"/>
              </a:rPr>
              <a:t>16</a:t>
            </a:r>
            <a:r>
              <a:rPr lang="zh-CN" altLang="en-US" sz="2400" dirty="0">
                <a:latin typeface="宋体" panose="02010600030101010101" pitchFamily="2" charset="-122"/>
              </a:rPr>
              <a:t>周，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</p:txBody>
      </p:sp>
    </p:spTree>
    <p:extLst>
      <p:ext uri="{BB962C8B-B14F-4D97-AF65-F5344CB8AC3E}">
        <p14:creationId xmlns:p14="http://schemas.microsoft.com/office/powerpoint/2010/main" val="952072419"/>
      </p:ext>
    </p:extLst>
  </p:cSld>
  <p:clrMapOvr>
    <a:masterClrMapping/>
  </p:clrMapOvr>
  <p:transition spd="slow">
    <p:pull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B6D20052-EC94-076B-E59C-38A4C7B7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F3D9A3-B2C8-475B-898A-7011F5898651}" type="slidenum">
              <a:rPr kumimoji="0" lang="en-US" altLang="zh-CN" sz="1400" smtClean="0"/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kumimoji="0" lang="en-US" altLang="zh-CN" sz="1400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F21E0A64-B127-A94E-78AA-72B86B202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第二章 逻辑代数（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3BE4F7D-696C-BC86-D2C4-A838D0164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/>
              <a:t>2.1  </a:t>
            </a:r>
            <a:r>
              <a:rPr lang="zh-CN" altLang="en-US"/>
              <a:t>逻辑代数的基本运算与公式</a:t>
            </a:r>
          </a:p>
          <a:p>
            <a:pPr lvl="1" eaLnBrk="1" hangingPunct="1"/>
            <a:r>
              <a:rPr lang="zh-CN" altLang="en-US"/>
              <a:t>逻辑代数：又叫布尔代数，开关代数。是二进制运算的基础，用代数方法研究逻辑问题。由英国数学家布尔和德</a:t>
            </a:r>
            <a:r>
              <a:rPr lang="en-US" altLang="zh-CN"/>
              <a:t>.</a:t>
            </a:r>
            <a:r>
              <a:rPr lang="zh-CN" altLang="en-US"/>
              <a:t>摩根于</a:t>
            </a:r>
            <a:r>
              <a:rPr lang="en-US" altLang="zh-CN"/>
              <a:t>1847</a:t>
            </a:r>
            <a:r>
              <a:rPr lang="zh-CN" altLang="en-US"/>
              <a:t>年提出。</a:t>
            </a:r>
          </a:p>
          <a:p>
            <a:pPr lvl="1" eaLnBrk="1" hangingPunct="1"/>
            <a:r>
              <a:rPr lang="zh-CN" altLang="en-US"/>
              <a:t>逻辑函数的表示：真值表，表达式，逻辑门。</a:t>
            </a:r>
          </a:p>
          <a:p>
            <a:pPr lvl="1" eaLnBrk="1" hangingPunct="1"/>
            <a:r>
              <a:rPr lang="zh-CN" altLang="en-US"/>
              <a:t>逻辑代数的基本运算：与、或、非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/>
              <a:t>	 </a:t>
            </a:r>
            <a:r>
              <a:rPr lang="en-US" altLang="zh-CN"/>
              <a:t>(1)  </a:t>
            </a:r>
            <a:r>
              <a:rPr lang="zh-CN" altLang="en-US"/>
              <a:t>与运算，逻辑乘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/>
              <a:t>	 </a:t>
            </a:r>
            <a:r>
              <a:rPr lang="en-US" altLang="zh-CN"/>
              <a:t>(2)  </a:t>
            </a:r>
            <a:r>
              <a:rPr lang="zh-CN" altLang="en-US"/>
              <a:t>或运算，逻辑加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/>
              <a:t>	 </a:t>
            </a:r>
            <a:r>
              <a:rPr lang="en-US" altLang="zh-CN"/>
              <a:t>(3)  </a:t>
            </a:r>
            <a:r>
              <a:rPr lang="zh-CN" altLang="en-US"/>
              <a:t>非运算，取反</a:t>
            </a:r>
          </a:p>
        </p:txBody>
      </p:sp>
    </p:spTree>
  </p:cSld>
  <p:clrMapOvr>
    <a:masterClrMapping/>
  </p:clrMapOvr>
  <p:transition spd="slow">
    <p:pull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5">
            <a:extLst>
              <a:ext uri="{FF2B5EF4-FFF2-40B4-BE49-F238E27FC236}">
                <a16:creationId xmlns:a16="http://schemas.microsoft.com/office/drawing/2014/main" id="{97368F18-E95B-D649-2BEA-F2F7DC64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A352DA-05AA-47B7-9829-A1521DCC839B}" type="slidenum">
              <a:rPr lang="en-US" altLang="zh-CN" sz="1000"/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zh-CN" sz="1000"/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145CFD9C-CA5B-28B0-9011-CA12DCE79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3.2  </a:t>
            </a:r>
            <a:r>
              <a:rPr lang="zh-CN" altLang="en-US" dirty="0"/>
              <a:t>门电路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3E31732-7B4E-C74C-678D-9DD0A5BF5FD8}"/>
              </a:ext>
            </a:extLst>
          </p:cNvPr>
          <p:cNvGrpSpPr/>
          <p:nvPr/>
        </p:nvGrpSpPr>
        <p:grpSpPr>
          <a:xfrm>
            <a:off x="762000" y="1752600"/>
            <a:ext cx="2087563" cy="1427828"/>
            <a:chOff x="762000" y="1752600"/>
            <a:chExt cx="2087563" cy="1427828"/>
          </a:xfrm>
        </p:grpSpPr>
        <p:grpSp>
          <p:nvGrpSpPr>
            <p:cNvPr id="35907" name="Group 4">
              <a:extLst>
                <a:ext uri="{FF2B5EF4-FFF2-40B4-BE49-F238E27FC236}">
                  <a16:creationId xmlns:a16="http://schemas.microsoft.com/office/drawing/2014/main" id="{8529A2E0-A31D-DFE1-3988-70281383B5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752600"/>
              <a:ext cx="2087563" cy="576263"/>
              <a:chOff x="3878" y="1479"/>
              <a:chExt cx="1315" cy="363"/>
            </a:xfrm>
          </p:grpSpPr>
          <p:sp>
            <p:nvSpPr>
              <p:cNvPr id="35909" name="Rectangle 5">
                <a:extLst>
                  <a:ext uri="{FF2B5EF4-FFF2-40B4-BE49-F238E27FC236}">
                    <a16:creationId xmlns:a16="http://schemas.microsoft.com/office/drawing/2014/main" id="{86F57E83-88B4-E39B-34BC-1B22DD1C4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479"/>
                <a:ext cx="22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910" name="Oval 6">
                <a:extLst>
                  <a:ext uri="{FF2B5EF4-FFF2-40B4-BE49-F238E27FC236}">
                    <a16:creationId xmlns:a16="http://schemas.microsoft.com/office/drawing/2014/main" id="{411BECFE-A26D-E561-FB7F-5295353EB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3" y="1615"/>
                <a:ext cx="91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911" name="Line 7">
                <a:extLst>
                  <a:ext uri="{FF2B5EF4-FFF2-40B4-BE49-F238E27FC236}">
                    <a16:creationId xmlns:a16="http://schemas.microsoft.com/office/drawing/2014/main" id="{A7F67DDB-9B55-3578-E329-8F3003EDC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04" y="1661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2" name="Line 8">
                <a:extLst>
                  <a:ext uri="{FF2B5EF4-FFF2-40B4-BE49-F238E27FC236}">
                    <a16:creationId xmlns:a16="http://schemas.microsoft.com/office/drawing/2014/main" id="{6E02DB2D-10C2-B1D1-1702-36F8BD89B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94" y="1661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3" name="Text Box 9">
                <a:extLst>
                  <a:ext uri="{FF2B5EF4-FFF2-40B4-BE49-F238E27FC236}">
                    <a16:creationId xmlns:a16="http://schemas.microsoft.com/office/drawing/2014/main" id="{15BD92EC-2D59-966E-6802-45A2BAF3C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8" y="1525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35914" name="Text Box 10">
                <a:extLst>
                  <a:ext uri="{FF2B5EF4-FFF2-40B4-BE49-F238E27FC236}">
                    <a16:creationId xmlns:a16="http://schemas.microsoft.com/office/drawing/2014/main" id="{0907CB3A-17FC-8700-4EF0-AA6921339E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6" y="1525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F</a:t>
                </a: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0FBDC80-D20C-3CB1-AA59-B49E896980A4}"/>
                </a:ext>
              </a:extLst>
            </p:cNvPr>
            <p:cNvSpPr txBox="1"/>
            <p:nvPr/>
          </p:nvSpPr>
          <p:spPr>
            <a:xfrm>
              <a:off x="1265498" y="2498190"/>
              <a:ext cx="936104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dirty="0"/>
                <a:t>     _</a:t>
              </a:r>
            </a:p>
            <a:p>
              <a:pPr>
                <a:lnSpc>
                  <a:spcPts val="2300"/>
                </a:lnSpc>
              </a:pPr>
              <a:r>
                <a:rPr lang="en-US" altLang="zh-CN" dirty="0"/>
                <a:t>F=A</a:t>
              </a:r>
              <a:endParaRPr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3B2A9CF-3DF8-8BF5-7134-C1FFC18E38AC}"/>
              </a:ext>
            </a:extLst>
          </p:cNvPr>
          <p:cNvGrpSpPr/>
          <p:nvPr/>
        </p:nvGrpSpPr>
        <p:grpSpPr>
          <a:xfrm>
            <a:off x="3200401" y="1720850"/>
            <a:ext cx="2017713" cy="1498470"/>
            <a:chOff x="3200401" y="1720850"/>
            <a:chExt cx="2017713" cy="1498470"/>
          </a:xfrm>
        </p:grpSpPr>
        <p:grpSp>
          <p:nvGrpSpPr>
            <p:cNvPr id="35898" name="Group 11">
              <a:extLst>
                <a:ext uri="{FF2B5EF4-FFF2-40B4-BE49-F238E27FC236}">
                  <a16:creationId xmlns:a16="http://schemas.microsoft.com/office/drawing/2014/main" id="{2D24F655-161A-B077-07C5-8F511F74D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1" y="1720850"/>
              <a:ext cx="2017713" cy="792163"/>
              <a:chOff x="3877" y="2053"/>
              <a:chExt cx="1271" cy="499"/>
            </a:xfrm>
          </p:grpSpPr>
          <p:sp>
            <p:nvSpPr>
              <p:cNvPr id="35900" name="Rectangle 12">
                <a:extLst>
                  <a:ext uri="{FF2B5EF4-FFF2-40B4-BE49-F238E27FC236}">
                    <a16:creationId xmlns:a16="http://schemas.microsoft.com/office/drawing/2014/main" id="{C08F14E7-A8BC-8A9C-7543-E679CB5E7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2114"/>
                <a:ext cx="22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901" name="Line 13">
                <a:extLst>
                  <a:ext uri="{FF2B5EF4-FFF2-40B4-BE49-F238E27FC236}">
                    <a16:creationId xmlns:a16="http://schemas.microsoft.com/office/drawing/2014/main" id="{2E5BD06E-4E64-6DC8-1D9E-1F8FE4970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04" y="2205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2" name="Line 14">
                <a:extLst>
                  <a:ext uri="{FF2B5EF4-FFF2-40B4-BE49-F238E27FC236}">
                    <a16:creationId xmlns:a16="http://schemas.microsoft.com/office/drawing/2014/main" id="{9649539F-0703-57DD-EBEE-FA291A57C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05" y="2387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3" name="Line 15">
                <a:extLst>
                  <a:ext uri="{FF2B5EF4-FFF2-40B4-BE49-F238E27FC236}">
                    <a16:creationId xmlns:a16="http://schemas.microsoft.com/office/drawing/2014/main" id="{8D208B9F-BC30-D4C0-74F3-FBBF61FF1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04" y="229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4" name="Text Box 16">
                <a:extLst>
                  <a:ext uri="{FF2B5EF4-FFF2-40B4-BE49-F238E27FC236}">
                    <a16:creationId xmlns:a16="http://schemas.microsoft.com/office/drawing/2014/main" id="{45EF18EE-E813-00DC-27F3-43E8CB1D7E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7" y="2264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35905" name="Text Box 17">
                <a:extLst>
                  <a:ext uri="{FF2B5EF4-FFF2-40B4-BE49-F238E27FC236}">
                    <a16:creationId xmlns:a16="http://schemas.microsoft.com/office/drawing/2014/main" id="{C81765B6-FEF1-01C2-93E6-7BCC3D9AA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8" y="2053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35906" name="Text Box 18">
                <a:extLst>
                  <a:ext uri="{FF2B5EF4-FFF2-40B4-BE49-F238E27FC236}">
                    <a16:creationId xmlns:a16="http://schemas.microsoft.com/office/drawing/2014/main" id="{6DA7CA03-5AC4-F1A1-3239-783D4B799D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1" y="2144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F</a:t>
                </a:r>
              </a:p>
            </p:txBody>
          </p: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1DF1D5B-B605-C780-6D73-C3D65E295C75}"/>
                </a:ext>
              </a:extLst>
            </p:cNvPr>
            <p:cNvSpPr txBox="1"/>
            <p:nvPr/>
          </p:nvSpPr>
          <p:spPr>
            <a:xfrm>
              <a:off x="3647283" y="2757655"/>
              <a:ext cx="1042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F=AB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BED054F-A176-5D2E-FB2B-32FEA234687A}"/>
              </a:ext>
            </a:extLst>
          </p:cNvPr>
          <p:cNvGrpSpPr/>
          <p:nvPr/>
        </p:nvGrpSpPr>
        <p:grpSpPr>
          <a:xfrm>
            <a:off x="5873845" y="1749948"/>
            <a:ext cx="2017713" cy="1442322"/>
            <a:chOff x="5873845" y="1749948"/>
            <a:chExt cx="2017713" cy="1442322"/>
          </a:xfrm>
        </p:grpSpPr>
        <p:grpSp>
          <p:nvGrpSpPr>
            <p:cNvPr id="35888" name="Group 19">
              <a:extLst>
                <a:ext uri="{FF2B5EF4-FFF2-40B4-BE49-F238E27FC236}">
                  <a16:creationId xmlns:a16="http://schemas.microsoft.com/office/drawing/2014/main" id="{0BFDE953-D25E-67E2-7564-00E436088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73845" y="1749948"/>
              <a:ext cx="2017713" cy="762000"/>
              <a:chOff x="3072" y="2352"/>
              <a:chExt cx="1271" cy="480"/>
            </a:xfrm>
          </p:grpSpPr>
          <p:sp>
            <p:nvSpPr>
              <p:cNvPr id="35890" name="Rectangle 20">
                <a:extLst>
                  <a:ext uri="{FF2B5EF4-FFF2-40B4-BE49-F238E27FC236}">
                    <a16:creationId xmlns:a16="http://schemas.microsoft.com/office/drawing/2014/main" id="{479C3126-472E-03BB-764C-EFB59C20A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2378"/>
                <a:ext cx="22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891" name="Oval 21">
                <a:extLst>
                  <a:ext uri="{FF2B5EF4-FFF2-40B4-BE49-F238E27FC236}">
                    <a16:creationId xmlns:a16="http://schemas.microsoft.com/office/drawing/2014/main" id="{50FC4B73-C405-143E-1AE1-81D80BDD2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7" y="2514"/>
                <a:ext cx="91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892" name="Line 22">
                <a:extLst>
                  <a:ext uri="{FF2B5EF4-FFF2-40B4-BE49-F238E27FC236}">
                    <a16:creationId xmlns:a16="http://schemas.microsoft.com/office/drawing/2014/main" id="{6615D7D5-5243-2382-0106-DDBD62E54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8" y="2468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93" name="Line 23">
                <a:extLst>
                  <a:ext uri="{FF2B5EF4-FFF2-40B4-BE49-F238E27FC236}">
                    <a16:creationId xmlns:a16="http://schemas.microsoft.com/office/drawing/2014/main" id="{B554AE31-E704-550C-D1A1-CE6DF1A42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9" y="2650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94" name="Line 24">
                <a:extLst>
                  <a:ext uri="{FF2B5EF4-FFF2-40B4-BE49-F238E27FC236}">
                    <a16:creationId xmlns:a16="http://schemas.microsoft.com/office/drawing/2014/main" id="{D1925479-0BAA-0786-1C79-25C065CFD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559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95" name="Text Box 25">
                <a:extLst>
                  <a:ext uri="{FF2B5EF4-FFF2-40B4-BE49-F238E27FC236}">
                    <a16:creationId xmlns:a16="http://schemas.microsoft.com/office/drawing/2014/main" id="{FC97F381-8D81-68E3-5D54-1E4371CCAF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2544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35896" name="Text Box 26">
                <a:extLst>
                  <a:ext uri="{FF2B5EF4-FFF2-40B4-BE49-F238E27FC236}">
                    <a16:creationId xmlns:a16="http://schemas.microsoft.com/office/drawing/2014/main" id="{D41653C1-416F-845C-D163-EB4F35CC7A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3" y="2352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35897" name="Text Box 27">
                <a:extLst>
                  <a:ext uri="{FF2B5EF4-FFF2-40B4-BE49-F238E27FC236}">
                    <a16:creationId xmlns:a16="http://schemas.microsoft.com/office/drawing/2014/main" id="{8AAF1870-6672-DA6F-11CF-B85783E5AB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2408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F</a:t>
                </a: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2C0B396-3C48-8BDA-9B9E-F6290AE40145}"/>
                </a:ext>
              </a:extLst>
            </p:cNvPr>
            <p:cNvSpPr txBox="1"/>
            <p:nvPr/>
          </p:nvSpPr>
          <p:spPr>
            <a:xfrm>
              <a:off x="6327011" y="2510032"/>
              <a:ext cx="1204183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dirty="0"/>
                <a:t>     ___</a:t>
              </a:r>
            </a:p>
            <a:p>
              <a:pPr>
                <a:lnSpc>
                  <a:spcPts val="2300"/>
                </a:lnSpc>
              </a:pPr>
              <a:r>
                <a:rPr lang="en-US" altLang="zh-CN" dirty="0"/>
                <a:t>F=AB</a:t>
              </a:r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5A85E3E-E7AC-F514-A285-7C2E4CB1762C}"/>
              </a:ext>
            </a:extLst>
          </p:cNvPr>
          <p:cNvGrpSpPr/>
          <p:nvPr/>
        </p:nvGrpSpPr>
        <p:grpSpPr>
          <a:xfrm>
            <a:off x="762000" y="3779838"/>
            <a:ext cx="2017713" cy="1761035"/>
            <a:chOff x="762000" y="3779838"/>
            <a:chExt cx="2017713" cy="1761035"/>
          </a:xfrm>
        </p:grpSpPr>
        <p:grpSp>
          <p:nvGrpSpPr>
            <p:cNvPr id="35878" name="Group 28">
              <a:extLst>
                <a:ext uri="{FF2B5EF4-FFF2-40B4-BE49-F238E27FC236}">
                  <a16:creationId xmlns:a16="http://schemas.microsoft.com/office/drawing/2014/main" id="{A29710C4-12E6-B043-1383-F4E378DE2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3779838"/>
              <a:ext cx="2017713" cy="792162"/>
              <a:chOff x="3878" y="3265"/>
              <a:chExt cx="1271" cy="499"/>
            </a:xfrm>
          </p:grpSpPr>
          <p:sp>
            <p:nvSpPr>
              <p:cNvPr id="35880" name="Rectangle 29">
                <a:extLst>
                  <a:ext uri="{FF2B5EF4-FFF2-40B4-BE49-F238E27FC236}">
                    <a16:creationId xmlns:a16="http://schemas.microsoft.com/office/drawing/2014/main" id="{FCE9BE69-1BF6-D022-5DAD-9B8CE4AED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3339"/>
                <a:ext cx="22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881" name="Line 30">
                <a:extLst>
                  <a:ext uri="{FF2B5EF4-FFF2-40B4-BE49-F238E27FC236}">
                    <a16:creationId xmlns:a16="http://schemas.microsoft.com/office/drawing/2014/main" id="{DBF5F21D-A15A-3EB5-094B-3C03226A4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05" y="3430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2" name="Line 31">
                <a:extLst>
                  <a:ext uri="{FF2B5EF4-FFF2-40B4-BE49-F238E27FC236}">
                    <a16:creationId xmlns:a16="http://schemas.microsoft.com/office/drawing/2014/main" id="{16B6A4C8-8E9B-548B-4D4F-B35FFB9D6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06" y="361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3" name="Line 32">
                <a:extLst>
                  <a:ext uri="{FF2B5EF4-FFF2-40B4-BE49-F238E27FC236}">
                    <a16:creationId xmlns:a16="http://schemas.microsoft.com/office/drawing/2014/main" id="{75EE0802-5C71-F160-C830-5C49E3C95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04" y="3521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4" name="Text Box 33">
                <a:extLst>
                  <a:ext uri="{FF2B5EF4-FFF2-40B4-BE49-F238E27FC236}">
                    <a16:creationId xmlns:a16="http://schemas.microsoft.com/office/drawing/2014/main" id="{A29166F8-8347-F143-9C4A-F68AABDBAB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8" y="3476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35885" name="Text Box 34">
                <a:extLst>
                  <a:ext uri="{FF2B5EF4-FFF2-40B4-BE49-F238E27FC236}">
                    <a16:creationId xmlns:a16="http://schemas.microsoft.com/office/drawing/2014/main" id="{B00DAB58-D990-B2F1-7BC5-5BD77F8657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9" y="3265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35886" name="Text Box 35">
                <a:extLst>
                  <a:ext uri="{FF2B5EF4-FFF2-40B4-BE49-F238E27FC236}">
                    <a16:creationId xmlns:a16="http://schemas.microsoft.com/office/drawing/2014/main" id="{A0AC509D-84AD-4123-E9D5-99F6DB8E60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2" y="3385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F</a:t>
                </a:r>
              </a:p>
            </p:txBody>
          </p:sp>
          <p:sp>
            <p:nvSpPr>
              <p:cNvPr id="35887" name="Text Box 36">
                <a:extLst>
                  <a:ext uri="{FF2B5EF4-FFF2-40B4-BE49-F238E27FC236}">
                    <a16:creationId xmlns:a16="http://schemas.microsoft.com/office/drawing/2014/main" id="{7BEC8266-4884-3006-49BD-BA8BFD236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7" y="338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</a:rPr>
                  <a:t>+</a:t>
                </a: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EBEA051-1EF0-D60A-ECEE-066EDD7A9A36}"/>
                </a:ext>
              </a:extLst>
            </p:cNvPr>
            <p:cNvSpPr txBox="1"/>
            <p:nvPr/>
          </p:nvSpPr>
          <p:spPr>
            <a:xfrm>
              <a:off x="1054633" y="5079208"/>
              <a:ext cx="1146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F=A+B</a:t>
              </a:r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65DBCE6-E67A-5940-1E75-B1FC492306A2}"/>
              </a:ext>
            </a:extLst>
          </p:cNvPr>
          <p:cNvGrpSpPr/>
          <p:nvPr/>
        </p:nvGrpSpPr>
        <p:grpSpPr>
          <a:xfrm>
            <a:off x="3200400" y="3779838"/>
            <a:ext cx="2017713" cy="1761035"/>
            <a:chOff x="3200400" y="3779838"/>
            <a:chExt cx="2017713" cy="1761035"/>
          </a:xfrm>
        </p:grpSpPr>
        <p:grpSp>
          <p:nvGrpSpPr>
            <p:cNvPr id="35848" name="Group 75">
              <a:extLst>
                <a:ext uri="{FF2B5EF4-FFF2-40B4-BE49-F238E27FC236}">
                  <a16:creationId xmlns:a16="http://schemas.microsoft.com/office/drawing/2014/main" id="{B789E559-8701-8272-D518-CDEADB11D1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3779838"/>
              <a:ext cx="2017713" cy="1450975"/>
              <a:chOff x="2016" y="2381"/>
              <a:chExt cx="1271" cy="914"/>
            </a:xfrm>
          </p:grpSpPr>
          <p:grpSp>
            <p:nvGrpSpPr>
              <p:cNvPr id="35867" name="Group 37">
                <a:extLst>
                  <a:ext uri="{FF2B5EF4-FFF2-40B4-BE49-F238E27FC236}">
                    <a16:creationId xmlns:a16="http://schemas.microsoft.com/office/drawing/2014/main" id="{97BFBD8A-4DE2-67FD-D3A6-63B8F287B2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2381"/>
                <a:ext cx="1271" cy="499"/>
                <a:chOff x="3072" y="3120"/>
                <a:chExt cx="1271" cy="499"/>
              </a:xfrm>
            </p:grpSpPr>
            <p:sp>
              <p:nvSpPr>
                <p:cNvPr id="35869" name="Rectangle 38">
                  <a:extLst>
                    <a:ext uri="{FF2B5EF4-FFF2-40B4-BE49-F238E27FC236}">
                      <a16:creationId xmlns:a16="http://schemas.microsoft.com/office/drawing/2014/main" id="{F1B1343C-91E9-FB5F-1F7D-561525F31A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1" y="3194"/>
                  <a:ext cx="226" cy="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5870" name="Line 39">
                  <a:extLst>
                    <a:ext uri="{FF2B5EF4-FFF2-40B4-BE49-F238E27FC236}">
                      <a16:creationId xmlns:a16="http://schemas.microsoft.com/office/drawing/2014/main" id="{A75CD6CA-F2BC-FA16-FAF8-35676F5FA4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99" y="3285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71" name="Line 40">
                  <a:extLst>
                    <a:ext uri="{FF2B5EF4-FFF2-40B4-BE49-F238E27FC236}">
                      <a16:creationId xmlns:a16="http://schemas.microsoft.com/office/drawing/2014/main" id="{8677AAB8-86C7-0E16-E688-09CCFFDFE9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00" y="3467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72" name="Line 41">
                  <a:extLst>
                    <a:ext uri="{FF2B5EF4-FFF2-40B4-BE49-F238E27FC236}">
                      <a16:creationId xmlns:a16="http://schemas.microsoft.com/office/drawing/2014/main" id="{ACC43E90-94E7-E4D3-F0AD-F986FA0BD3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88" y="3360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73" name="Text Box 42">
                  <a:extLst>
                    <a:ext uri="{FF2B5EF4-FFF2-40B4-BE49-F238E27FC236}">
                      <a16:creationId xmlns:a16="http://schemas.microsoft.com/office/drawing/2014/main" id="{AD10DEE0-F900-9730-DFAF-C4A078EE2A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72" y="3331"/>
                  <a:ext cx="22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>
                      <a:latin typeface="Tahoma" panose="020B0604030504040204" pitchFamily="34" charset="0"/>
                    </a:rPr>
                    <a:t>B</a:t>
                  </a:r>
                </a:p>
              </p:txBody>
            </p:sp>
            <p:sp>
              <p:nvSpPr>
                <p:cNvPr id="35874" name="Text Box 43">
                  <a:extLst>
                    <a:ext uri="{FF2B5EF4-FFF2-40B4-BE49-F238E27FC236}">
                      <a16:creationId xmlns:a16="http://schemas.microsoft.com/office/drawing/2014/main" id="{6F2C1DE7-102D-8DF3-182D-4A8E03473F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73" y="3120"/>
                  <a:ext cx="22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>
                      <a:latin typeface="Tahoma" panose="020B0604030504040204" pitchFamily="34" charset="0"/>
                    </a:rPr>
                    <a:t>A</a:t>
                  </a:r>
                </a:p>
              </p:txBody>
            </p:sp>
            <p:sp>
              <p:nvSpPr>
                <p:cNvPr id="35875" name="Text Box 44">
                  <a:extLst>
                    <a:ext uri="{FF2B5EF4-FFF2-40B4-BE49-F238E27FC236}">
                      <a16:creationId xmlns:a16="http://schemas.microsoft.com/office/drawing/2014/main" id="{AD2F6BCF-B225-2A78-531A-D1AD53A79F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16" y="3240"/>
                  <a:ext cx="22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>
                      <a:latin typeface="Tahoma" panose="020B0604030504040204" pitchFamily="34" charset="0"/>
                    </a:rPr>
                    <a:t>F</a:t>
                  </a:r>
                </a:p>
              </p:txBody>
            </p:sp>
            <p:sp>
              <p:nvSpPr>
                <p:cNvPr id="35876" name="Text Box 45">
                  <a:extLst>
                    <a:ext uri="{FF2B5EF4-FFF2-40B4-BE49-F238E27FC236}">
                      <a16:creationId xmlns:a16="http://schemas.microsoft.com/office/drawing/2014/main" id="{F6834E6E-82DA-F7EF-0A50-CD6134543D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71" y="3240"/>
                  <a:ext cx="22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+</a:t>
                  </a:r>
                </a:p>
              </p:txBody>
            </p:sp>
            <p:sp>
              <p:nvSpPr>
                <p:cNvPr id="35877" name="Oval 46">
                  <a:extLst>
                    <a:ext uri="{FF2B5EF4-FFF2-40B4-BE49-F238E27FC236}">
                      <a16:creationId xmlns:a16="http://schemas.microsoft.com/office/drawing/2014/main" id="{3368C1E2-68B1-355F-7782-29D4F5530C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3318"/>
                  <a:ext cx="91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</p:grpSp>
          <p:graphicFrame>
            <p:nvGraphicFramePr>
              <p:cNvPr id="35868" name="Object 68">
                <a:extLst>
                  <a:ext uri="{FF2B5EF4-FFF2-40B4-BE49-F238E27FC236}">
                    <a16:creationId xmlns:a16="http://schemas.microsoft.com/office/drawing/2014/main" id="{B5D10449-55DE-2908-D62B-BB1214BE25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38" y="2909"/>
              <a:ext cx="1003" cy="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733199" imgH="161685" progId="Equation.DSMT4">
                      <p:embed/>
                    </p:oleObj>
                  </mc:Choice>
                  <mc:Fallback>
                    <p:oleObj name="Equation" r:id="rId2" imgW="733199" imgH="161685" progId="Equation.DSMT4">
                      <p:embed/>
                      <p:pic>
                        <p:nvPicPr>
                          <p:cNvPr id="35868" name="Object 68">
                            <a:extLst>
                              <a:ext uri="{FF2B5EF4-FFF2-40B4-BE49-F238E27FC236}">
                                <a16:creationId xmlns:a16="http://schemas.microsoft.com/office/drawing/2014/main" id="{B5D10449-55DE-2908-D62B-BB1214BE25C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8" y="2909"/>
                            <a:ext cx="1003" cy="3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6C0F801-EA4E-85EA-6845-FF9E67C58A8C}"/>
                </a:ext>
              </a:extLst>
            </p:cNvPr>
            <p:cNvSpPr txBox="1"/>
            <p:nvPr/>
          </p:nvSpPr>
          <p:spPr>
            <a:xfrm>
              <a:off x="3410314" y="4858635"/>
              <a:ext cx="1204183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dirty="0"/>
                <a:t>     ____</a:t>
              </a:r>
            </a:p>
            <a:p>
              <a:pPr>
                <a:lnSpc>
                  <a:spcPts val="2300"/>
                </a:lnSpc>
              </a:pPr>
              <a:r>
                <a:rPr lang="en-US" altLang="zh-CN" dirty="0"/>
                <a:t>F=A+B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12B253D-3B36-8EA7-16FB-671AD112A8DF}"/>
              </a:ext>
            </a:extLst>
          </p:cNvPr>
          <p:cNvGrpSpPr/>
          <p:nvPr/>
        </p:nvGrpSpPr>
        <p:grpSpPr>
          <a:xfrm>
            <a:off x="6096000" y="3429000"/>
            <a:ext cx="2209800" cy="2119941"/>
            <a:chOff x="6096000" y="3429000"/>
            <a:chExt cx="2209800" cy="2119941"/>
          </a:xfrm>
        </p:grpSpPr>
        <p:grpSp>
          <p:nvGrpSpPr>
            <p:cNvPr id="35850" name="Group 47">
              <a:extLst>
                <a:ext uri="{FF2B5EF4-FFF2-40B4-BE49-F238E27FC236}">
                  <a16:creationId xmlns:a16="http://schemas.microsoft.com/office/drawing/2014/main" id="{B9C51F16-7A46-D06D-EFCE-FC30F5A1D5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3429000"/>
              <a:ext cx="2209800" cy="1501775"/>
              <a:chOff x="930" y="2432"/>
              <a:chExt cx="1451" cy="1043"/>
            </a:xfrm>
          </p:grpSpPr>
          <p:sp>
            <p:nvSpPr>
              <p:cNvPr id="35852" name="Rectangle 48">
                <a:extLst>
                  <a:ext uri="{FF2B5EF4-FFF2-40B4-BE49-F238E27FC236}">
                    <a16:creationId xmlns:a16="http://schemas.microsoft.com/office/drawing/2014/main" id="{FFC0DD7E-3965-70DC-AA67-B3F54F4EC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432"/>
                <a:ext cx="227" cy="9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853" name="Rectangle 49">
                <a:extLst>
                  <a:ext uri="{FF2B5EF4-FFF2-40B4-BE49-F238E27FC236}">
                    <a16:creationId xmlns:a16="http://schemas.microsoft.com/office/drawing/2014/main" id="{F5162F63-55F3-0940-3945-793D7AE82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2432"/>
                <a:ext cx="226" cy="9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854" name="Line 50">
                <a:extLst>
                  <a:ext uri="{FF2B5EF4-FFF2-40B4-BE49-F238E27FC236}">
                    <a16:creationId xmlns:a16="http://schemas.microsoft.com/office/drawing/2014/main" id="{F309877D-6AD3-6462-F2C5-81CFE4EA5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8" y="2931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5" name="Oval 51">
                <a:extLst>
                  <a:ext uri="{FF2B5EF4-FFF2-40B4-BE49-F238E27FC236}">
                    <a16:creationId xmlns:a16="http://schemas.microsoft.com/office/drawing/2014/main" id="{ECA6A12B-7CB5-CCF7-986B-374AE7A18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886"/>
                <a:ext cx="91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856" name="Line 52">
                <a:extLst>
                  <a:ext uri="{FF2B5EF4-FFF2-40B4-BE49-F238E27FC236}">
                    <a16:creationId xmlns:a16="http://schemas.microsoft.com/office/drawing/2014/main" id="{3E18EE23-05A3-329A-541E-6DCBB24A05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931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7" name="Line 53">
                <a:extLst>
                  <a:ext uri="{FF2B5EF4-FFF2-40B4-BE49-F238E27FC236}">
                    <a16:creationId xmlns:a16="http://schemas.microsoft.com/office/drawing/2014/main" id="{15D9A3BF-1C02-A511-06CF-BD5B93B41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6" y="2568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8" name="Line 54">
                <a:extLst>
                  <a:ext uri="{FF2B5EF4-FFF2-40B4-BE49-F238E27FC236}">
                    <a16:creationId xmlns:a16="http://schemas.microsoft.com/office/drawing/2014/main" id="{E2BA559D-F764-2268-2B1D-904D7FEC4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6" y="2795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9" name="Line 55">
                <a:extLst>
                  <a:ext uri="{FF2B5EF4-FFF2-40B4-BE49-F238E27FC236}">
                    <a16:creationId xmlns:a16="http://schemas.microsoft.com/office/drawing/2014/main" id="{9998D44B-C5F3-0E1B-439C-334DA0E48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6" y="3067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0" name="Line 56">
                <a:extLst>
                  <a:ext uri="{FF2B5EF4-FFF2-40B4-BE49-F238E27FC236}">
                    <a16:creationId xmlns:a16="http://schemas.microsoft.com/office/drawing/2014/main" id="{6F88823E-1C42-CB2D-F9F9-ED6E12FCE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6" y="329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1" name="Text Box 57">
                <a:extLst>
                  <a:ext uri="{FF2B5EF4-FFF2-40B4-BE49-F238E27FC236}">
                    <a16:creationId xmlns:a16="http://schemas.microsoft.com/office/drawing/2014/main" id="{1AD63808-0309-D59B-6C53-A4AD5B7B45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2795"/>
                <a:ext cx="226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Georgia" panose="02040502050405020303" pitchFamily="18" charset="0"/>
                  </a:rPr>
                  <a:t>+</a:t>
                </a:r>
              </a:p>
            </p:txBody>
          </p:sp>
          <p:sp>
            <p:nvSpPr>
              <p:cNvPr id="35862" name="Text Box 58">
                <a:extLst>
                  <a:ext uri="{FF2B5EF4-FFF2-40B4-BE49-F238E27FC236}">
                    <a16:creationId xmlns:a16="http://schemas.microsoft.com/office/drawing/2014/main" id="{3D07E601-899E-27E5-F995-686D4CB3E7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0" y="2432"/>
                <a:ext cx="317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A</a:t>
                </a:r>
              </a:p>
            </p:txBody>
          </p:sp>
          <p:sp>
            <p:nvSpPr>
              <p:cNvPr id="35863" name="Text Box 59">
                <a:extLst>
                  <a:ext uri="{FF2B5EF4-FFF2-40B4-BE49-F238E27FC236}">
                    <a16:creationId xmlns:a16="http://schemas.microsoft.com/office/drawing/2014/main" id="{50A5FF1A-6A76-F570-AD81-99AD2AC511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0" y="2659"/>
                <a:ext cx="317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B</a:t>
                </a:r>
              </a:p>
            </p:txBody>
          </p:sp>
          <p:sp>
            <p:nvSpPr>
              <p:cNvPr id="35864" name="Text Box 60">
                <a:extLst>
                  <a:ext uri="{FF2B5EF4-FFF2-40B4-BE49-F238E27FC236}">
                    <a16:creationId xmlns:a16="http://schemas.microsoft.com/office/drawing/2014/main" id="{58F2C2C4-B695-0016-4F90-9C0DDC19C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2795"/>
                <a:ext cx="317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F</a:t>
                </a:r>
              </a:p>
            </p:txBody>
          </p:sp>
          <p:sp>
            <p:nvSpPr>
              <p:cNvPr id="35865" name="Text Box 61">
                <a:extLst>
                  <a:ext uri="{FF2B5EF4-FFF2-40B4-BE49-F238E27FC236}">
                    <a16:creationId xmlns:a16="http://schemas.microsoft.com/office/drawing/2014/main" id="{2BFB951A-A423-10D5-0535-253081580C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0" y="2931"/>
                <a:ext cx="317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C</a:t>
                </a:r>
              </a:p>
            </p:txBody>
          </p:sp>
          <p:sp>
            <p:nvSpPr>
              <p:cNvPr id="35866" name="Text Box 62">
                <a:extLst>
                  <a:ext uri="{FF2B5EF4-FFF2-40B4-BE49-F238E27FC236}">
                    <a16:creationId xmlns:a16="http://schemas.microsoft.com/office/drawing/2014/main" id="{83C02C41-73E4-72B2-F2B2-58537F0986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0" y="3158"/>
                <a:ext cx="317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D</a:t>
                </a: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B2860C5-0A7F-1FCC-1B13-04D09502DFCF}"/>
                </a:ext>
              </a:extLst>
            </p:cNvPr>
            <p:cNvSpPr txBox="1"/>
            <p:nvPr/>
          </p:nvSpPr>
          <p:spPr>
            <a:xfrm>
              <a:off x="6315469" y="4866703"/>
              <a:ext cx="1773898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dirty="0"/>
                <a:t>     _______</a:t>
              </a:r>
            </a:p>
            <a:p>
              <a:pPr>
                <a:lnSpc>
                  <a:spcPts val="2300"/>
                </a:lnSpc>
              </a:pPr>
              <a:r>
                <a:rPr lang="en-US" altLang="zh-CN" dirty="0"/>
                <a:t>F=AB+CD</a:t>
              </a:r>
              <a:endParaRPr lang="zh-CN" altLang="en-US" dirty="0"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85B5A16A-5D27-8D8D-F008-31370079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27723F-963C-4145-837D-A7EE6E409F8C}" type="slidenum">
              <a:rPr kumimoji="0" lang="en-US" altLang="zh-CN" sz="1400" smtClean="0"/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kumimoji="0" lang="en-US" altLang="zh-CN" sz="1400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5F183A99-D597-FC22-DE11-187E4ACCE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第二章 逻辑代数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23D8FA26-675B-3C4F-C552-D1DF1B8F2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1466850"/>
            <a:ext cx="8610600" cy="4572000"/>
          </a:xfrm>
        </p:spPr>
        <p:txBody>
          <a:bodyPr/>
          <a:lstStyle/>
          <a:p>
            <a:pPr eaLnBrk="1" hangingPunct="1"/>
            <a:r>
              <a:rPr lang="zh-CN" altLang="en-US" dirty="0"/>
              <a:t>表达式化简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122886" name="Rectangle 6">
            <a:extLst>
              <a:ext uri="{FF2B5EF4-FFF2-40B4-BE49-F238E27FC236}">
                <a16:creationId xmlns:a16="http://schemas.microsoft.com/office/drawing/2014/main" id="{22A5FCBE-E129-B186-A869-6F697EE42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169" y="2406058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/>
              <a:t>下面的表达式是否为最简</a:t>
            </a:r>
            <a:r>
              <a:rPr lang="en-US" altLang="zh-CN" sz="2400" dirty="0"/>
              <a:t>?</a:t>
            </a:r>
          </a:p>
        </p:txBody>
      </p:sp>
      <p:grpSp>
        <p:nvGrpSpPr>
          <p:cNvPr id="2" name="Group 54">
            <a:extLst>
              <a:ext uri="{FF2B5EF4-FFF2-40B4-BE49-F238E27FC236}">
                <a16:creationId xmlns:a16="http://schemas.microsoft.com/office/drawing/2014/main" id="{DCEB88AF-4C97-CE5B-0C28-E7774B107C35}"/>
              </a:ext>
            </a:extLst>
          </p:cNvPr>
          <p:cNvGrpSpPr>
            <a:grpSpLocks/>
          </p:cNvGrpSpPr>
          <p:nvPr/>
        </p:nvGrpSpPr>
        <p:grpSpPr bwMode="auto">
          <a:xfrm>
            <a:off x="969169" y="3140968"/>
            <a:ext cx="4094162" cy="2133600"/>
            <a:chOff x="576" y="2928"/>
            <a:chExt cx="2579" cy="1344"/>
          </a:xfrm>
        </p:grpSpPr>
        <p:sp>
          <p:nvSpPr>
            <p:cNvPr id="50193" name="Rectangle 8">
              <a:extLst>
                <a:ext uri="{FF2B5EF4-FFF2-40B4-BE49-F238E27FC236}">
                  <a16:creationId xmlns:a16="http://schemas.microsoft.com/office/drawing/2014/main" id="{FE7D19F7-59CC-C611-7835-EE455DEEE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" y="3010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50194" name="Line 9">
              <a:extLst>
                <a:ext uri="{FF2B5EF4-FFF2-40B4-BE49-F238E27FC236}">
                  <a16:creationId xmlns:a16="http://schemas.microsoft.com/office/drawing/2014/main" id="{552B7196-2D46-F25C-4099-5B8B9EFF3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" y="310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Line 10">
              <a:extLst>
                <a:ext uri="{FF2B5EF4-FFF2-40B4-BE49-F238E27FC236}">
                  <a16:creationId xmlns:a16="http://schemas.microsoft.com/office/drawing/2014/main" id="{30F653C5-1C31-3293-9BE5-9861323A5A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4" y="3283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Line 11">
              <a:extLst>
                <a:ext uri="{FF2B5EF4-FFF2-40B4-BE49-F238E27FC236}">
                  <a16:creationId xmlns:a16="http://schemas.microsoft.com/office/drawing/2014/main" id="{54DE35E1-AC16-DCD4-E324-5E0D1214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3" y="3192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Text Box 12">
              <a:extLst>
                <a:ext uri="{FF2B5EF4-FFF2-40B4-BE49-F238E27FC236}">
                  <a16:creationId xmlns:a16="http://schemas.microsoft.com/office/drawing/2014/main" id="{D35EEF7F-D173-9C48-4ECF-4A52ECA0D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16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50198" name="Text Box 13">
              <a:extLst>
                <a:ext uri="{FF2B5EF4-FFF2-40B4-BE49-F238E27FC236}">
                  <a16:creationId xmlns:a16="http://schemas.microsoft.com/office/drawing/2014/main" id="{7D244244-C58E-5B35-46FF-173086118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928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0199" name="Rectangle 15">
              <a:extLst>
                <a:ext uri="{FF2B5EF4-FFF2-40B4-BE49-F238E27FC236}">
                  <a16:creationId xmlns:a16="http://schemas.microsoft.com/office/drawing/2014/main" id="{CFE6B10F-2508-DA81-E2FA-9B06F6554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285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50200" name="Line 16">
              <a:extLst>
                <a:ext uri="{FF2B5EF4-FFF2-40B4-BE49-F238E27FC236}">
                  <a16:creationId xmlns:a16="http://schemas.microsoft.com/office/drawing/2014/main" id="{A9D6F140-A42C-DEC1-0123-85328748C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189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Line 17">
              <a:extLst>
                <a:ext uri="{FF2B5EF4-FFF2-40B4-BE49-F238E27FC236}">
                  <a16:creationId xmlns:a16="http://schemas.microsoft.com/office/drawing/2014/main" id="{57310A8C-DB76-EC63-8DED-7BA69A92A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38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2" name="Line 18">
              <a:extLst>
                <a:ext uri="{FF2B5EF4-FFF2-40B4-BE49-F238E27FC236}">
                  <a16:creationId xmlns:a16="http://schemas.microsoft.com/office/drawing/2014/main" id="{1BB67A10-864E-5609-1349-5F76DA5AC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3573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3" name="Text Box 19">
              <a:extLst>
                <a:ext uri="{FF2B5EF4-FFF2-40B4-BE49-F238E27FC236}">
                  <a16:creationId xmlns:a16="http://schemas.microsoft.com/office/drawing/2014/main" id="{779965FC-076C-8343-D981-FA1948920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45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</a:rPr>
                <a:t>C</a:t>
              </a:r>
            </a:p>
          </p:txBody>
        </p:sp>
        <p:grpSp>
          <p:nvGrpSpPr>
            <p:cNvPr id="50204" name="Group 27">
              <a:extLst>
                <a:ext uri="{FF2B5EF4-FFF2-40B4-BE49-F238E27FC236}">
                  <a16:creationId xmlns:a16="http://schemas.microsoft.com/office/drawing/2014/main" id="{B76B92B9-8773-44AF-44FE-ADD1C48A8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909"/>
              <a:ext cx="317" cy="363"/>
              <a:chOff x="1747" y="3696"/>
              <a:chExt cx="317" cy="363"/>
            </a:xfrm>
          </p:grpSpPr>
          <p:sp>
            <p:nvSpPr>
              <p:cNvPr id="50223" name="Rectangle 21">
                <a:extLst>
                  <a:ext uri="{FF2B5EF4-FFF2-40B4-BE49-F238E27FC236}">
                    <a16:creationId xmlns:a16="http://schemas.microsoft.com/office/drawing/2014/main" id="{A1E247F9-E460-9432-1F0B-BA757FDFD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696"/>
                <a:ext cx="22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0224" name="Oval 22">
                <a:extLst>
                  <a:ext uri="{FF2B5EF4-FFF2-40B4-BE49-F238E27FC236}">
                    <a16:creationId xmlns:a16="http://schemas.microsoft.com/office/drawing/2014/main" id="{4C377190-E495-816A-CEF7-0E6E38999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3832"/>
                <a:ext cx="91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50205" name="Line 28">
              <a:extLst>
                <a:ext uri="{FF2B5EF4-FFF2-40B4-BE49-F238E27FC236}">
                  <a16:creationId xmlns:a16="http://schemas.microsoft.com/office/drawing/2014/main" id="{C0CEFA4F-D6E8-E5BE-EAC8-D4F48C596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573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6" name="Line 29">
              <a:extLst>
                <a:ext uri="{FF2B5EF4-FFF2-40B4-BE49-F238E27FC236}">
                  <a16:creationId xmlns:a16="http://schemas.microsoft.com/office/drawing/2014/main" id="{CF4E8414-4B13-3B17-1871-7BE12FF4B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410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7" name="Line 30">
              <a:extLst>
                <a:ext uri="{FF2B5EF4-FFF2-40B4-BE49-F238E27FC236}">
                  <a16:creationId xmlns:a16="http://schemas.microsoft.com/office/drawing/2014/main" id="{46B8BD8B-6EDA-557A-B48C-1C4A419AF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410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8" name="Oval 31">
              <a:extLst>
                <a:ext uri="{FF2B5EF4-FFF2-40B4-BE49-F238E27FC236}">
                  <a16:creationId xmlns:a16="http://schemas.microsoft.com/office/drawing/2014/main" id="{EE73F7F8-E50D-3EE7-E1EF-231F61A7F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525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50209" name="Rectangle 32">
              <a:extLst>
                <a:ext uri="{FF2B5EF4-FFF2-40B4-BE49-F238E27FC236}">
                  <a16:creationId xmlns:a16="http://schemas.microsoft.com/office/drawing/2014/main" id="{363C08E6-5D18-2E7B-C30B-D3F4B24DA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813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50210" name="Line 33">
              <a:extLst>
                <a:ext uri="{FF2B5EF4-FFF2-40B4-BE49-F238E27FC236}">
                  <a16:creationId xmlns:a16="http://schemas.microsoft.com/office/drawing/2014/main" id="{AA1997BA-12FD-6F00-D4E3-27C6D67A0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90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1" name="Line 34">
              <a:extLst>
                <a:ext uri="{FF2B5EF4-FFF2-40B4-BE49-F238E27FC236}">
                  <a16:creationId xmlns:a16="http://schemas.microsoft.com/office/drawing/2014/main" id="{D9FE7DE7-1030-9D67-D97F-6C40EC9DA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410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2" name="Oval 35">
              <a:extLst>
                <a:ext uri="{FF2B5EF4-FFF2-40B4-BE49-F238E27FC236}">
                  <a16:creationId xmlns:a16="http://schemas.microsoft.com/office/drawing/2014/main" id="{8548E8C7-0B90-84F9-77A5-6B5E3DA0B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333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50213" name="Rectangle 37">
              <a:extLst>
                <a:ext uri="{FF2B5EF4-FFF2-40B4-BE49-F238E27FC236}">
                  <a16:creationId xmlns:a16="http://schemas.microsoft.com/office/drawing/2014/main" id="{B108FAE2-0459-156C-8B70-EA630662C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77"/>
              <a:ext cx="2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50214" name="Line 38">
              <a:extLst>
                <a:ext uri="{FF2B5EF4-FFF2-40B4-BE49-F238E27FC236}">
                  <a16:creationId xmlns:a16="http://schemas.microsoft.com/office/drawing/2014/main" id="{17FFFD77-701E-00A7-DAE7-DD2FA0FC6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3568"/>
              <a:ext cx="296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5" name="Line 39">
              <a:extLst>
                <a:ext uri="{FF2B5EF4-FFF2-40B4-BE49-F238E27FC236}">
                  <a16:creationId xmlns:a16="http://schemas.microsoft.com/office/drawing/2014/main" id="{4B27773E-CDB6-61F0-AE09-F36942796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376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6" name="Line 40">
              <a:extLst>
                <a:ext uri="{FF2B5EF4-FFF2-40B4-BE49-F238E27FC236}">
                  <a16:creationId xmlns:a16="http://schemas.microsoft.com/office/drawing/2014/main" id="{ED5FC537-B4C8-6E84-1CBF-AA3433013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7" y="3659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7" name="Text Box 44">
              <a:extLst>
                <a:ext uri="{FF2B5EF4-FFF2-40B4-BE49-F238E27FC236}">
                  <a16:creationId xmlns:a16="http://schemas.microsoft.com/office/drawing/2014/main" id="{1DA5C944-41F2-6254-AAEB-85BE5C6F4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3523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000">
                  <a:latin typeface="Tahoma" panose="020B0604030504040204" pitchFamily="34" charset="0"/>
                </a:rPr>
                <a:t>+</a:t>
              </a:r>
            </a:p>
          </p:txBody>
        </p:sp>
        <p:sp>
          <p:nvSpPr>
            <p:cNvPr id="50218" name="Line 45">
              <a:extLst>
                <a:ext uri="{FF2B5EF4-FFF2-40B4-BE49-F238E27FC236}">
                  <a16:creationId xmlns:a16="http://schemas.microsoft.com/office/drawing/2014/main" id="{C46E80F7-2D24-5E26-267F-23801AD75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7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9" name="Line 46">
              <a:extLst>
                <a:ext uri="{FF2B5EF4-FFF2-40B4-BE49-F238E27FC236}">
                  <a16:creationId xmlns:a16="http://schemas.microsoft.com/office/drawing/2014/main" id="{C0C6EEBD-0C01-348D-8697-6A417931C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47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0" name="Line 47">
              <a:extLst>
                <a:ext uri="{FF2B5EF4-FFF2-40B4-BE49-F238E27FC236}">
                  <a16:creationId xmlns:a16="http://schemas.microsoft.com/office/drawing/2014/main" id="{5361AC4D-4C40-FF97-1D93-12467C603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400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1" name="Line 48">
              <a:extLst>
                <a:ext uri="{FF2B5EF4-FFF2-40B4-BE49-F238E27FC236}">
                  <a16:creationId xmlns:a16="http://schemas.microsoft.com/office/drawing/2014/main" id="{F980772B-30E6-2003-38E2-2B0C71F11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7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2" name="Text Box 50">
              <a:extLst>
                <a:ext uri="{FF2B5EF4-FFF2-40B4-BE49-F238E27FC236}">
                  <a16:creationId xmlns:a16="http://schemas.microsoft.com/office/drawing/2014/main" id="{4DD2F8D1-FCFB-BD07-7710-1242FEB48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36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</a:rPr>
                <a:t>F</a:t>
              </a:r>
            </a:p>
          </p:txBody>
        </p:sp>
      </p:grpSp>
      <p:grpSp>
        <p:nvGrpSpPr>
          <p:cNvPr id="49162" name="Group 55">
            <a:extLst>
              <a:ext uri="{FF2B5EF4-FFF2-40B4-BE49-F238E27FC236}">
                <a16:creationId xmlns:a16="http://schemas.microsoft.com/office/drawing/2014/main" id="{743A6F5B-8C93-A5F8-7DD3-3D739F9D6B3C}"/>
              </a:ext>
            </a:extLst>
          </p:cNvPr>
          <p:cNvGrpSpPr>
            <a:grpSpLocks/>
          </p:cNvGrpSpPr>
          <p:nvPr/>
        </p:nvGrpSpPr>
        <p:grpSpPr bwMode="auto">
          <a:xfrm>
            <a:off x="5709841" y="3854304"/>
            <a:ext cx="2017712" cy="792162"/>
            <a:chOff x="3877" y="2053"/>
            <a:chExt cx="1271" cy="499"/>
          </a:xfrm>
        </p:grpSpPr>
        <p:sp>
          <p:nvSpPr>
            <p:cNvPr id="50186" name="Rectangle 56">
              <a:extLst>
                <a:ext uri="{FF2B5EF4-FFF2-40B4-BE49-F238E27FC236}">
                  <a16:creationId xmlns:a16="http://schemas.microsoft.com/office/drawing/2014/main" id="{5C51E878-CBE6-9026-22A4-77CA40E45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114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50187" name="Line 57">
              <a:extLst>
                <a:ext uri="{FF2B5EF4-FFF2-40B4-BE49-F238E27FC236}">
                  <a16:creationId xmlns:a16="http://schemas.microsoft.com/office/drawing/2014/main" id="{A12CD24D-FAE6-66A7-4859-7F022992D0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4" y="2205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8" name="Line 58">
              <a:extLst>
                <a:ext uri="{FF2B5EF4-FFF2-40B4-BE49-F238E27FC236}">
                  <a16:creationId xmlns:a16="http://schemas.microsoft.com/office/drawing/2014/main" id="{8F60C11E-0440-0BFC-898F-E09791688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5" y="238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9" name="Line 59">
              <a:extLst>
                <a:ext uri="{FF2B5EF4-FFF2-40B4-BE49-F238E27FC236}">
                  <a16:creationId xmlns:a16="http://schemas.microsoft.com/office/drawing/2014/main" id="{AB62E3A3-5797-D2AD-EE35-DF21C43D5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4" y="229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0" name="Text Box 60">
              <a:extLst>
                <a:ext uri="{FF2B5EF4-FFF2-40B4-BE49-F238E27FC236}">
                  <a16:creationId xmlns:a16="http://schemas.microsoft.com/office/drawing/2014/main" id="{71412201-CC47-B83F-4509-93C3A1A26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7" y="2264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50191" name="Text Box 61">
              <a:extLst>
                <a:ext uri="{FF2B5EF4-FFF2-40B4-BE49-F238E27FC236}">
                  <a16:creationId xmlns:a16="http://schemas.microsoft.com/office/drawing/2014/main" id="{D6DFEC03-FA04-E41D-75C3-F35A08A54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053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0192" name="Text Box 62">
              <a:extLst>
                <a:ext uri="{FF2B5EF4-FFF2-40B4-BE49-F238E27FC236}">
                  <a16:creationId xmlns:a16="http://schemas.microsoft.com/office/drawing/2014/main" id="{F7840A7F-3422-B7D7-D6E4-C71330A68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2144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</a:rPr>
                <a:t>F</a:t>
              </a:r>
            </a:p>
          </p:txBody>
        </p:sp>
      </p:grpSp>
      <p:sp>
        <p:nvSpPr>
          <p:cNvPr id="3" name="Rectangle 1071">
            <a:extLst>
              <a:ext uri="{FF2B5EF4-FFF2-40B4-BE49-F238E27FC236}">
                <a16:creationId xmlns:a16="http://schemas.microsoft.com/office/drawing/2014/main" id="{2274C612-3AE1-A0BF-6D8C-2E8C439D6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018" y="1998097"/>
            <a:ext cx="276542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    _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800" dirty="0"/>
              <a:t>F=ABC</a:t>
            </a:r>
            <a:r>
              <a:rPr lang="en-US" altLang="zh-CN" sz="2800" dirty="0">
                <a:sym typeface="Symbol" panose="05050102010706020507" pitchFamily="18" charset="2"/>
              </a:rPr>
              <a:t>+</a:t>
            </a:r>
            <a:r>
              <a:rPr lang="en-US" altLang="zh-CN" sz="2800" dirty="0"/>
              <a:t>ABC</a:t>
            </a:r>
          </a:p>
        </p:txBody>
      </p:sp>
      <p:sp>
        <p:nvSpPr>
          <p:cNvPr id="5" name="Rectangle 1071">
            <a:extLst>
              <a:ext uri="{FF2B5EF4-FFF2-40B4-BE49-F238E27FC236}">
                <a16:creationId xmlns:a16="http://schemas.microsoft.com/office/drawing/2014/main" id="{6F00D13F-E7A4-E9E2-E548-5DCFA7CBA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691" y="3223908"/>
            <a:ext cx="130016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800" dirty="0"/>
              <a:t>F=AB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 autoUpdateAnimBg="0"/>
      <p:bldP spid="3" grpId="0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A1F145-F1EC-46AD-AA45-85B5901580E1}" type="slidenum">
              <a:rPr kumimoji="0" lang="en-US" altLang="zh-CN" sz="1400" smtClean="0"/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kumimoji="0" lang="en-US" altLang="zh-CN" sz="1400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第二章 逻辑代数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535113"/>
            <a:ext cx="8610600" cy="4572000"/>
          </a:xfrm>
        </p:spPr>
        <p:txBody>
          <a:bodyPr/>
          <a:lstStyle/>
          <a:p>
            <a:pPr eaLnBrk="1" hangingPunct="1"/>
            <a:r>
              <a:rPr lang="zh-CN" altLang="en-US" dirty="0"/>
              <a:t>与或表达式化简</a:t>
            </a:r>
          </a:p>
          <a:p>
            <a:pPr lvl="1" eaLnBrk="1" hangingPunct="1"/>
            <a:r>
              <a:rPr lang="zh-CN" altLang="en-US" dirty="0"/>
              <a:t>应用举例：例</a:t>
            </a:r>
            <a:r>
              <a:rPr lang="en-US" altLang="zh-CN" dirty="0"/>
              <a:t>1</a:t>
            </a:r>
          </a:p>
        </p:txBody>
      </p:sp>
      <p:graphicFrame>
        <p:nvGraphicFramePr>
          <p:cNvPr id="275456" name="Object 30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287422"/>
              </p:ext>
            </p:extLst>
          </p:nvPr>
        </p:nvGraphicFramePr>
        <p:xfrm>
          <a:off x="1763688" y="2708920"/>
          <a:ext cx="48974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6312" imgH="199847" progId="Equation.DSMT4">
                  <p:embed/>
                </p:oleObj>
              </mc:Choice>
              <mc:Fallback>
                <p:oleObj name="Equation" r:id="rId3" imgW="2076312" imgH="199847" progId="Equation.DSMT4">
                  <p:embed/>
                  <p:pic>
                    <p:nvPicPr>
                      <p:cNvPr id="275456" name="Object 3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708920"/>
                        <a:ext cx="4897438" cy="566738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405231" y="3485213"/>
            <a:ext cx="6223000" cy="594657"/>
            <a:chOff x="364348" y="3472122"/>
            <a:chExt cx="6223921" cy="593938"/>
          </a:xfrm>
        </p:grpSpPr>
        <p:graphicFrame>
          <p:nvGraphicFramePr>
            <p:cNvPr id="51216" name="Object 30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3979399"/>
                </p:ext>
              </p:extLst>
            </p:nvPr>
          </p:nvGraphicFramePr>
          <p:xfrm>
            <a:off x="2153206" y="3472122"/>
            <a:ext cx="4435063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876349" imgH="171225" progId="Equation.DSMT4">
                    <p:embed/>
                  </p:oleObj>
                </mc:Choice>
                <mc:Fallback>
                  <p:oleObj name="Equation" r:id="rId5" imgW="1876349" imgH="171225" progId="Equation.DSMT4">
                    <p:embed/>
                    <p:pic>
                      <p:nvPicPr>
                        <p:cNvPr id="51216" name="Object 30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3206" y="3472122"/>
                          <a:ext cx="4435063" cy="539750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35" name="Rectangle 7"/>
            <p:cNvSpPr>
              <a:spLocks noChangeArrowheads="1"/>
            </p:cNvSpPr>
            <p:nvPr/>
          </p:nvSpPr>
          <p:spPr bwMode="auto">
            <a:xfrm>
              <a:off x="364348" y="3543473"/>
              <a:ext cx="1262071" cy="522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0"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展开：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96863" y="4289425"/>
            <a:ext cx="6154737" cy="587375"/>
            <a:chOff x="296863" y="4288800"/>
            <a:chExt cx="6155078" cy="588000"/>
          </a:xfrm>
        </p:grpSpPr>
        <p:graphicFrame>
          <p:nvGraphicFramePr>
            <p:cNvPr id="51214" name="Object 30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559419"/>
                </p:ext>
              </p:extLst>
            </p:nvPr>
          </p:nvGraphicFramePr>
          <p:xfrm>
            <a:off x="2149431" y="4288800"/>
            <a:ext cx="4302510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066790" imgH="199847" progId="Equation.DSMT4">
                    <p:embed/>
                  </p:oleObj>
                </mc:Choice>
                <mc:Fallback>
                  <p:oleObj name="Equation" r:id="rId7" imgW="2066790" imgH="199847" progId="Equation.DSMT4">
                    <p:embed/>
                    <p:pic>
                      <p:nvPicPr>
                        <p:cNvPr id="51214" name="Object 3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9431" y="4288800"/>
                          <a:ext cx="4302510" cy="540000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36" name="Rectangle 8"/>
            <p:cNvSpPr>
              <a:spLocks noChangeArrowheads="1"/>
            </p:cNvSpPr>
            <p:nvPr/>
          </p:nvSpPr>
          <p:spPr bwMode="auto">
            <a:xfrm>
              <a:off x="296863" y="4357136"/>
              <a:ext cx="1251019" cy="519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120000"/>
                <a:defRPr/>
              </a:pPr>
              <a:r>
                <a:rPr kumimoji="0"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合并：</a:t>
              </a: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301625" y="5081588"/>
            <a:ext cx="6251575" cy="557212"/>
            <a:chOff x="301625" y="5081850"/>
            <a:chExt cx="6251575" cy="556951"/>
          </a:xfrm>
        </p:grpSpPr>
        <p:sp>
          <p:nvSpPr>
            <p:cNvPr id="124937" name="Rectangle 9"/>
            <p:cNvSpPr>
              <a:spLocks noChangeArrowheads="1"/>
            </p:cNvSpPr>
            <p:nvPr/>
          </p:nvSpPr>
          <p:spPr bwMode="auto">
            <a:xfrm>
              <a:off x="301625" y="5119932"/>
              <a:ext cx="1606550" cy="518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120000"/>
                <a:defRPr/>
              </a:pPr>
              <a:r>
                <a:rPr kumimoji="0"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互补律：</a:t>
              </a:r>
            </a:p>
          </p:txBody>
        </p:sp>
        <p:graphicFrame>
          <p:nvGraphicFramePr>
            <p:cNvPr id="51213" name="Object 30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9559474"/>
                </p:ext>
              </p:extLst>
            </p:nvPr>
          </p:nvGraphicFramePr>
          <p:xfrm>
            <a:off x="2124547" y="5081850"/>
            <a:ext cx="4428653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748051" imgH="199847" progId="Equation.DSMT4">
                    <p:embed/>
                  </p:oleObj>
                </mc:Choice>
                <mc:Fallback>
                  <p:oleObj name="Equation" r:id="rId9" imgW="1748051" imgH="199847" progId="Equation.DSMT4">
                    <p:embed/>
                    <p:pic>
                      <p:nvPicPr>
                        <p:cNvPr id="51213" name="Object 30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547" y="5081850"/>
                          <a:ext cx="4428653" cy="540000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304800" y="5792788"/>
            <a:ext cx="4681538" cy="593725"/>
            <a:chOff x="304800" y="5793161"/>
            <a:chExt cx="4680770" cy="593352"/>
          </a:xfrm>
        </p:grpSpPr>
        <p:sp>
          <p:nvSpPr>
            <p:cNvPr id="124938" name="Rectangle 10"/>
            <p:cNvSpPr>
              <a:spLocks noChangeArrowheads="1"/>
            </p:cNvSpPr>
            <p:nvPr/>
          </p:nvSpPr>
          <p:spPr bwMode="auto">
            <a:xfrm>
              <a:off x="304800" y="5867726"/>
              <a:ext cx="1606286" cy="518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120000"/>
                <a:defRPr/>
              </a:pPr>
              <a:r>
                <a:rPr kumimoji="0"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互补律：</a:t>
              </a:r>
            </a:p>
          </p:txBody>
        </p:sp>
        <p:graphicFrame>
          <p:nvGraphicFramePr>
            <p:cNvPr id="51211" name="Object 30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7217674"/>
                </p:ext>
              </p:extLst>
            </p:nvPr>
          </p:nvGraphicFramePr>
          <p:xfrm>
            <a:off x="2115667" y="5793161"/>
            <a:ext cx="2869903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061961" imgH="171225" progId="Equation.DSMT4">
                    <p:embed/>
                  </p:oleObj>
                </mc:Choice>
                <mc:Fallback>
                  <p:oleObj name="Equation" r:id="rId11" imgW="1061961" imgH="171225" progId="Equation.DSMT4">
                    <p:embed/>
                    <p:pic>
                      <p:nvPicPr>
                        <p:cNvPr id="51211" name="Object 30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5667" y="5793161"/>
                          <a:ext cx="2869903" cy="540000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574656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6748F1-276D-490E-B011-1C3E659D58D4}" type="slidenum">
              <a:rPr kumimoji="0" lang="en-US" altLang="zh-CN" sz="1400" smtClean="0"/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kumimoji="0" lang="en-US" altLang="zh-CN" sz="140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590800" y="4724400"/>
            <a:ext cx="3505200" cy="609600"/>
            <a:chOff x="1632" y="2976"/>
            <a:chExt cx="2208" cy="384"/>
          </a:xfrm>
        </p:grpSpPr>
        <p:sp>
          <p:nvSpPr>
            <p:cNvPr id="88118" name="Rectangle 50"/>
            <p:cNvSpPr>
              <a:spLocks noChangeArrowheads="1"/>
            </p:cNvSpPr>
            <p:nvPr/>
          </p:nvSpPr>
          <p:spPr bwMode="auto">
            <a:xfrm>
              <a:off x="3408" y="2976"/>
              <a:ext cx="432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88119" name="Rectangle 51"/>
            <p:cNvSpPr>
              <a:spLocks noChangeArrowheads="1"/>
            </p:cNvSpPr>
            <p:nvPr/>
          </p:nvSpPr>
          <p:spPr bwMode="auto">
            <a:xfrm>
              <a:off x="1632" y="3024"/>
              <a:ext cx="432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155697" name="Rectangle 49"/>
          <p:cNvSpPr>
            <a:spLocks noChangeArrowheads="1"/>
          </p:cNvSpPr>
          <p:nvPr/>
        </p:nvSpPr>
        <p:spPr bwMode="auto">
          <a:xfrm>
            <a:off x="4419600" y="4114800"/>
            <a:ext cx="685800" cy="1143000"/>
          </a:xfrm>
          <a:prstGeom prst="rect">
            <a:avLst/>
          </a:prstGeom>
          <a:solidFill>
            <a:srgbClr val="9933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第二章 逻辑代数（</a:t>
            </a:r>
            <a:r>
              <a:rPr lang="en-US" altLang="zh-CN"/>
              <a:t>50</a:t>
            </a:r>
            <a:r>
              <a:rPr lang="zh-CN" altLang="en-US"/>
              <a:t>）</a:t>
            </a:r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620" y="1438399"/>
            <a:ext cx="7772400" cy="4607024"/>
          </a:xfrm>
        </p:spPr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2" eaLnBrk="1" hangingPunct="1"/>
            <a:endParaRPr lang="en-US" altLang="zh-CN" dirty="0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763713" y="3048000"/>
            <a:ext cx="4537075" cy="2376488"/>
            <a:chOff x="1111" y="1920"/>
            <a:chExt cx="2858" cy="1497"/>
          </a:xfrm>
        </p:grpSpPr>
        <p:grpSp>
          <p:nvGrpSpPr>
            <p:cNvPr id="88080" name="Group 5"/>
            <p:cNvGrpSpPr>
              <a:grpSpLocks/>
            </p:cNvGrpSpPr>
            <p:nvPr/>
          </p:nvGrpSpPr>
          <p:grpSpPr bwMode="auto">
            <a:xfrm>
              <a:off x="1156" y="2057"/>
              <a:ext cx="2813" cy="1360"/>
              <a:chOff x="1156" y="1707"/>
              <a:chExt cx="2813" cy="1360"/>
            </a:xfrm>
          </p:grpSpPr>
          <p:sp>
            <p:nvSpPr>
              <p:cNvPr id="88101" name="Rectangle 6"/>
              <p:cNvSpPr>
                <a:spLocks noChangeArrowheads="1"/>
              </p:cNvSpPr>
              <p:nvPr/>
            </p:nvSpPr>
            <p:spPr bwMode="auto">
              <a:xfrm>
                <a:off x="3357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8102" name="Rectangle 7"/>
              <p:cNvSpPr>
                <a:spLocks noChangeArrowheads="1"/>
              </p:cNvSpPr>
              <p:nvPr/>
            </p:nvSpPr>
            <p:spPr bwMode="auto">
              <a:xfrm>
                <a:off x="2744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8103" name="Rectangle 8"/>
              <p:cNvSpPr>
                <a:spLocks noChangeArrowheads="1"/>
              </p:cNvSpPr>
              <p:nvPr/>
            </p:nvSpPr>
            <p:spPr bwMode="auto">
              <a:xfrm>
                <a:off x="2132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8104" name="Rectangle 9"/>
              <p:cNvSpPr>
                <a:spLocks noChangeArrowheads="1"/>
              </p:cNvSpPr>
              <p:nvPr/>
            </p:nvSpPr>
            <p:spPr bwMode="auto">
              <a:xfrm>
                <a:off x="1519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8105" name="Rectangle 10"/>
              <p:cNvSpPr>
                <a:spLocks noChangeArrowheads="1"/>
              </p:cNvSpPr>
              <p:nvPr/>
            </p:nvSpPr>
            <p:spPr bwMode="auto">
              <a:xfrm>
                <a:off x="3357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8106" name="Rectangle 11"/>
              <p:cNvSpPr>
                <a:spLocks noChangeArrowheads="1"/>
              </p:cNvSpPr>
              <p:nvPr/>
            </p:nvSpPr>
            <p:spPr bwMode="auto">
              <a:xfrm>
                <a:off x="2744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400" b="1">
                    <a:latin typeface="Arial" panose="020B0604020202020204" pitchFamily="34" charset="0"/>
                    <a:ea typeface="幼圆" panose="02010509060101010101" pitchFamily="49" charset="-122"/>
                  </a:rPr>
                  <a:t> </a:t>
                </a:r>
              </a:p>
            </p:txBody>
          </p:sp>
          <p:sp>
            <p:nvSpPr>
              <p:cNvPr id="88107" name="Rectangle 12"/>
              <p:cNvSpPr>
                <a:spLocks noChangeArrowheads="1"/>
              </p:cNvSpPr>
              <p:nvPr/>
            </p:nvSpPr>
            <p:spPr bwMode="auto">
              <a:xfrm>
                <a:off x="2132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8108" name="Rectangle 13"/>
              <p:cNvSpPr>
                <a:spLocks noChangeArrowheads="1"/>
              </p:cNvSpPr>
              <p:nvPr/>
            </p:nvSpPr>
            <p:spPr bwMode="auto">
              <a:xfrm>
                <a:off x="1519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8109" name="Line 14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0" name="Line 15"/>
              <p:cNvSpPr>
                <a:spLocks noChangeShapeType="1"/>
              </p:cNvSpPr>
              <p:nvPr/>
            </p:nvSpPr>
            <p:spPr bwMode="auto">
              <a:xfrm>
                <a:off x="1519" y="2591"/>
                <a:ext cx="24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1" name="Line 16"/>
              <p:cNvSpPr>
                <a:spLocks noChangeShapeType="1"/>
              </p:cNvSpPr>
              <p:nvPr/>
            </p:nvSpPr>
            <p:spPr bwMode="auto">
              <a:xfrm>
                <a:off x="1519" y="3067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2" name="Line 17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3" name="Line 18"/>
              <p:cNvSpPr>
                <a:spLocks noChangeShapeType="1"/>
              </p:cNvSpPr>
              <p:nvPr/>
            </p:nvSpPr>
            <p:spPr bwMode="auto">
              <a:xfrm>
                <a:off x="2132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4" name="Line 19"/>
              <p:cNvSpPr>
                <a:spLocks noChangeShapeType="1"/>
              </p:cNvSpPr>
              <p:nvPr/>
            </p:nvSpPr>
            <p:spPr bwMode="auto">
              <a:xfrm>
                <a:off x="2744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5" name="Line 20"/>
              <p:cNvSpPr>
                <a:spLocks noChangeShapeType="1"/>
              </p:cNvSpPr>
              <p:nvPr/>
            </p:nvSpPr>
            <p:spPr bwMode="auto">
              <a:xfrm>
                <a:off x="3357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6" name="Line 21"/>
              <p:cNvSpPr>
                <a:spLocks noChangeShapeType="1"/>
              </p:cNvSpPr>
              <p:nvPr/>
            </p:nvSpPr>
            <p:spPr bwMode="auto">
              <a:xfrm>
                <a:off x="396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7" name="Line 22"/>
              <p:cNvSpPr>
                <a:spLocks noChangeShapeType="1"/>
              </p:cNvSpPr>
              <p:nvPr/>
            </p:nvSpPr>
            <p:spPr bwMode="auto">
              <a:xfrm>
                <a:off x="1156" y="1707"/>
                <a:ext cx="363" cy="4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8081" name="Group 23"/>
            <p:cNvGrpSpPr>
              <a:grpSpLocks/>
            </p:cNvGrpSpPr>
            <p:nvPr/>
          </p:nvGrpSpPr>
          <p:grpSpPr bwMode="auto">
            <a:xfrm>
              <a:off x="1111" y="1920"/>
              <a:ext cx="545" cy="606"/>
              <a:chOff x="1111" y="1570"/>
              <a:chExt cx="545" cy="606"/>
            </a:xfrm>
          </p:grpSpPr>
          <p:sp>
            <p:nvSpPr>
              <p:cNvPr id="88098" name="Text Box 24"/>
              <p:cNvSpPr txBox="1">
                <a:spLocks noChangeArrowheads="1"/>
              </p:cNvSpPr>
              <p:nvPr/>
            </p:nvSpPr>
            <p:spPr bwMode="auto">
              <a:xfrm>
                <a:off x="1246" y="157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88099" name="Text Box 25"/>
              <p:cNvSpPr txBox="1">
                <a:spLocks noChangeArrowheads="1"/>
              </p:cNvSpPr>
              <p:nvPr/>
            </p:nvSpPr>
            <p:spPr bwMode="auto">
              <a:xfrm>
                <a:off x="1383" y="175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88100" name="Text Box 26"/>
              <p:cNvSpPr txBox="1">
                <a:spLocks noChangeArrowheads="1"/>
              </p:cNvSpPr>
              <p:nvPr/>
            </p:nvSpPr>
            <p:spPr bwMode="auto">
              <a:xfrm>
                <a:off x="1111" y="1888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C</a:t>
                </a:r>
              </a:p>
            </p:txBody>
          </p:sp>
        </p:grpSp>
        <p:grpSp>
          <p:nvGrpSpPr>
            <p:cNvPr id="88082" name="Group 27"/>
            <p:cNvGrpSpPr>
              <a:grpSpLocks/>
            </p:cNvGrpSpPr>
            <p:nvPr/>
          </p:nvGrpSpPr>
          <p:grpSpPr bwMode="auto">
            <a:xfrm>
              <a:off x="1247" y="2555"/>
              <a:ext cx="363" cy="787"/>
              <a:chOff x="1156" y="2205"/>
              <a:chExt cx="363" cy="787"/>
            </a:xfrm>
          </p:grpSpPr>
          <p:sp>
            <p:nvSpPr>
              <p:cNvPr id="88096" name="Text Box 28"/>
              <p:cNvSpPr txBox="1">
                <a:spLocks noChangeArrowheads="1"/>
              </p:cNvSpPr>
              <p:nvPr/>
            </p:nvSpPr>
            <p:spPr bwMode="auto">
              <a:xfrm>
                <a:off x="1156" y="27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88097" name="Text Box 29"/>
              <p:cNvSpPr txBox="1">
                <a:spLocks noChangeArrowheads="1"/>
              </p:cNvSpPr>
              <p:nvPr/>
            </p:nvSpPr>
            <p:spPr bwMode="auto">
              <a:xfrm>
                <a:off x="1156" y="220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88083" name="Group 30"/>
            <p:cNvGrpSpPr>
              <a:grpSpLocks/>
            </p:cNvGrpSpPr>
            <p:nvPr/>
          </p:nvGrpSpPr>
          <p:grpSpPr bwMode="auto">
            <a:xfrm>
              <a:off x="1655" y="2147"/>
              <a:ext cx="2223" cy="288"/>
              <a:chOff x="1655" y="1797"/>
              <a:chExt cx="2223" cy="288"/>
            </a:xfrm>
          </p:grpSpPr>
          <p:sp>
            <p:nvSpPr>
              <p:cNvPr id="88092" name="Text Box 31"/>
              <p:cNvSpPr txBox="1">
                <a:spLocks noChangeArrowheads="1"/>
              </p:cNvSpPr>
              <p:nvPr/>
            </p:nvSpPr>
            <p:spPr bwMode="auto">
              <a:xfrm>
                <a:off x="165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00</a:t>
                </a:r>
              </a:p>
            </p:txBody>
          </p:sp>
          <p:sp>
            <p:nvSpPr>
              <p:cNvPr id="88093" name="Text Box 32"/>
              <p:cNvSpPr txBox="1">
                <a:spLocks noChangeArrowheads="1"/>
              </p:cNvSpPr>
              <p:nvPr/>
            </p:nvSpPr>
            <p:spPr bwMode="auto">
              <a:xfrm>
                <a:off x="292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11</a:t>
                </a:r>
              </a:p>
            </p:txBody>
          </p:sp>
          <p:sp>
            <p:nvSpPr>
              <p:cNvPr id="88094" name="Text Box 33"/>
              <p:cNvSpPr txBox="1">
                <a:spLocks noChangeArrowheads="1"/>
              </p:cNvSpPr>
              <p:nvPr/>
            </p:nvSpPr>
            <p:spPr bwMode="auto">
              <a:xfrm>
                <a:off x="2290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01</a:t>
                </a:r>
              </a:p>
            </p:txBody>
          </p:sp>
          <p:sp>
            <p:nvSpPr>
              <p:cNvPr id="88095" name="Text Box 34"/>
              <p:cNvSpPr txBox="1">
                <a:spLocks noChangeArrowheads="1"/>
              </p:cNvSpPr>
              <p:nvPr/>
            </p:nvSpPr>
            <p:spPr bwMode="auto">
              <a:xfrm>
                <a:off x="351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10</a:t>
                </a:r>
              </a:p>
            </p:txBody>
          </p:sp>
        </p:grpSp>
        <p:sp>
          <p:nvSpPr>
            <p:cNvPr id="88084" name="Rectangle 35"/>
            <p:cNvSpPr>
              <a:spLocks noChangeArrowheads="1"/>
            </p:cNvSpPr>
            <p:nvPr/>
          </p:nvSpPr>
          <p:spPr bwMode="auto">
            <a:xfrm>
              <a:off x="2290" y="2555"/>
              <a:ext cx="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ea typeface="幼圆" panose="020105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400" b="1">
                  <a:latin typeface="Tahoma" panose="020B0604030504040204" pitchFamily="34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8085" name="Rectangle 36"/>
            <p:cNvSpPr>
              <a:spLocks noChangeArrowheads="1"/>
            </p:cNvSpPr>
            <p:nvPr/>
          </p:nvSpPr>
          <p:spPr bwMode="auto">
            <a:xfrm>
              <a:off x="1701" y="2541"/>
              <a:ext cx="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ea typeface="幼圆" panose="020105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400" b="1">
                  <a:latin typeface="Tahoma" panose="020B0604030504040204" pitchFamily="34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8086" name="Rectangle 37"/>
            <p:cNvSpPr>
              <a:spLocks noChangeArrowheads="1"/>
            </p:cNvSpPr>
            <p:nvPr/>
          </p:nvSpPr>
          <p:spPr bwMode="auto">
            <a:xfrm>
              <a:off x="2880" y="259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 b="1">
                  <a:ea typeface="幼圆" panose="020105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8087" name="Rectangle 38"/>
            <p:cNvSpPr>
              <a:spLocks noChangeArrowheads="1"/>
            </p:cNvSpPr>
            <p:nvPr/>
          </p:nvSpPr>
          <p:spPr bwMode="auto">
            <a:xfrm>
              <a:off x="3470" y="2555"/>
              <a:ext cx="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ea typeface="幼圆" panose="020105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400" b="1">
                  <a:latin typeface="Tahoma" panose="020B0604030504040204" pitchFamily="34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8088" name="Rectangle 39"/>
            <p:cNvSpPr>
              <a:spLocks noChangeArrowheads="1"/>
            </p:cNvSpPr>
            <p:nvPr/>
          </p:nvSpPr>
          <p:spPr bwMode="auto">
            <a:xfrm>
              <a:off x="2290" y="305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ea typeface="幼圆" panose="02010509060101010101" pitchFamily="49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400" b="1">
                <a:latin typeface="Tahoma" panose="020B0604030504040204" pitchFamily="34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089" name="Rectangle 40"/>
            <p:cNvSpPr>
              <a:spLocks noChangeArrowheads="1"/>
            </p:cNvSpPr>
            <p:nvPr/>
          </p:nvSpPr>
          <p:spPr bwMode="auto">
            <a:xfrm>
              <a:off x="1679" y="3029"/>
              <a:ext cx="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ea typeface="幼圆" panose="020105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1">
                  <a:solidFill>
                    <a:schemeClr val="folHlink"/>
                  </a:solidFill>
                  <a:latin typeface="Tahoma" panose="020B0604030504040204" pitchFamily="34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8090" name="Rectangle 41"/>
            <p:cNvSpPr>
              <a:spLocks noChangeArrowheads="1"/>
            </p:cNvSpPr>
            <p:nvPr/>
          </p:nvSpPr>
          <p:spPr bwMode="auto">
            <a:xfrm>
              <a:off x="2880" y="3038"/>
              <a:ext cx="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ea typeface="幼圆" panose="020105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1">
                  <a:latin typeface="Tahoma" panose="020B0604030504040204" pitchFamily="34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8091" name="Rectangle 42"/>
            <p:cNvSpPr>
              <a:spLocks noChangeArrowheads="1"/>
            </p:cNvSpPr>
            <p:nvPr/>
          </p:nvSpPr>
          <p:spPr bwMode="auto">
            <a:xfrm>
              <a:off x="3470" y="302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ea typeface="幼圆" panose="020105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aphicFrame>
        <p:nvGraphicFramePr>
          <p:cNvPr id="29388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944887"/>
              </p:ext>
            </p:extLst>
          </p:nvPr>
        </p:nvGraphicFramePr>
        <p:xfrm>
          <a:off x="3916364" y="2048668"/>
          <a:ext cx="47688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28702" imgH="171225" progId="Equation.DSMT4">
                  <p:embed/>
                </p:oleObj>
              </mc:Choice>
              <mc:Fallback>
                <p:oleObj name="Equation" r:id="rId3" imgW="2028702" imgH="171225" progId="Equation.DSMT4">
                  <p:embed/>
                  <p:pic>
                    <p:nvPicPr>
                      <p:cNvPr id="29388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4" y="2048668"/>
                        <a:ext cx="4768850" cy="611188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93" name="Line 45"/>
          <p:cNvSpPr>
            <a:spLocks noChangeShapeType="1"/>
          </p:cNvSpPr>
          <p:nvPr/>
        </p:nvSpPr>
        <p:spPr bwMode="auto">
          <a:xfrm flipH="1">
            <a:off x="4648200" y="2667000"/>
            <a:ext cx="304800" cy="1447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94" name="Line 46"/>
          <p:cNvSpPr>
            <a:spLocks noChangeShapeType="1"/>
          </p:cNvSpPr>
          <p:nvPr/>
        </p:nvSpPr>
        <p:spPr bwMode="auto">
          <a:xfrm flipH="1">
            <a:off x="2895600" y="2667000"/>
            <a:ext cx="3048000" cy="2362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95" name="Line 47"/>
          <p:cNvSpPr>
            <a:spLocks noChangeShapeType="1"/>
          </p:cNvSpPr>
          <p:nvPr/>
        </p:nvSpPr>
        <p:spPr bwMode="auto">
          <a:xfrm flipH="1">
            <a:off x="4876800" y="2667000"/>
            <a:ext cx="2133600" cy="2286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96" name="Line 48"/>
          <p:cNvSpPr>
            <a:spLocks noChangeShapeType="1"/>
          </p:cNvSpPr>
          <p:nvPr/>
        </p:nvSpPr>
        <p:spPr bwMode="auto">
          <a:xfrm flipH="1">
            <a:off x="5867400" y="2743200"/>
            <a:ext cx="2133600" cy="2286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2455862" y="5661248"/>
            <a:ext cx="3640138" cy="612775"/>
            <a:chOff x="1056" y="3550"/>
            <a:chExt cx="1724" cy="386"/>
          </a:xfrm>
        </p:grpSpPr>
        <p:graphicFrame>
          <p:nvGraphicFramePr>
            <p:cNvPr id="88078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1261259"/>
                </p:ext>
              </p:extLst>
            </p:nvPr>
          </p:nvGraphicFramePr>
          <p:xfrm>
            <a:off x="1766" y="3550"/>
            <a:ext cx="1014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95576" imgH="171225" progId="Equation.DSMT4">
                    <p:embed/>
                  </p:oleObj>
                </mc:Choice>
                <mc:Fallback>
                  <p:oleObj name="Equation" r:id="rId5" imgW="895576" imgH="171225" progId="Equation.DSMT4">
                    <p:embed/>
                    <p:pic>
                      <p:nvPicPr>
                        <p:cNvPr id="88078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6" y="3550"/>
                          <a:ext cx="1014" cy="386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79" name="Text Box 54"/>
            <p:cNvSpPr txBox="1">
              <a:spLocks noChangeArrowheads="1"/>
            </p:cNvSpPr>
            <p:nvPr/>
          </p:nvSpPr>
          <p:spPr bwMode="auto">
            <a:xfrm>
              <a:off x="1056" y="3648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/>
                <a:t>化简结果：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38032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556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55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556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556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9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35750" y="58261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F13343-EC44-4A73-B242-B98A80B16C17}" type="slidenum">
              <a:rPr kumimoji="0" lang="en-US" altLang="zh-CN" sz="1400" smtClean="0"/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kumimoji="0" lang="en-US" altLang="zh-CN" sz="1400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第二章 逻辑代数（</a:t>
            </a:r>
            <a:r>
              <a:rPr lang="en-US" altLang="zh-CN"/>
              <a:t>56</a:t>
            </a:r>
            <a:r>
              <a:rPr lang="zh-CN" altLang="en-US"/>
              <a:t>）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868363"/>
            <a:ext cx="8610600" cy="4572000"/>
          </a:xfrm>
        </p:spPr>
        <p:txBody>
          <a:bodyPr/>
          <a:lstStyle/>
          <a:p>
            <a:pPr eaLnBrk="1" hangingPunct="1"/>
            <a:r>
              <a:rPr lang="zh-CN" altLang="en-US" sz="2400" b="1"/>
              <a:t>例：设计一位十进制数的数值范围判断器，当</a:t>
            </a:r>
            <a:r>
              <a:rPr lang="en-US" altLang="zh-CN" sz="2400" b="1"/>
              <a:t>x&gt;=5</a:t>
            </a:r>
            <a:r>
              <a:rPr lang="zh-CN" altLang="en-US" sz="2400" b="1"/>
              <a:t>，</a:t>
            </a:r>
            <a:r>
              <a:rPr lang="en-US" altLang="zh-CN" sz="2400" b="1"/>
              <a:t>F=1</a:t>
            </a:r>
            <a:r>
              <a:rPr lang="zh-CN" altLang="en-US" sz="2400" b="1"/>
              <a:t>；否则，</a:t>
            </a:r>
            <a:r>
              <a:rPr lang="en-US" altLang="zh-CN" sz="2400" b="1"/>
              <a:t>F=0</a:t>
            </a:r>
            <a:r>
              <a:rPr lang="zh-CN" altLang="en-US" sz="2400" b="1"/>
              <a:t>。</a:t>
            </a:r>
            <a:r>
              <a:rPr lang="en-US" altLang="zh-CN" sz="2400" b="1"/>
              <a:t>(ABCD</a:t>
            </a:r>
            <a:r>
              <a:rPr lang="zh-CN" altLang="en-US" sz="2400" b="1"/>
              <a:t>表示一位十进制数</a:t>
            </a:r>
            <a:r>
              <a:rPr lang="en-US" altLang="zh-CN" sz="2400" b="1"/>
              <a:t>,A</a:t>
            </a:r>
            <a:r>
              <a:rPr lang="zh-CN" altLang="en-US" sz="2400" b="1"/>
              <a:t>是低位</a:t>
            </a:r>
            <a:r>
              <a:rPr lang="en-US" altLang="zh-CN" sz="2400" b="1"/>
              <a:t>,D</a:t>
            </a:r>
            <a:r>
              <a:rPr lang="zh-CN" altLang="en-US" sz="2400" b="1"/>
              <a:t>是高位</a:t>
            </a:r>
            <a:r>
              <a:rPr lang="en-US" altLang="zh-CN" sz="2400" b="1"/>
              <a:t>)</a:t>
            </a:r>
          </a:p>
        </p:txBody>
      </p:sp>
      <p:graphicFrame>
        <p:nvGraphicFramePr>
          <p:cNvPr id="215231" name="Group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47689"/>
              </p:ext>
            </p:extLst>
          </p:nvPr>
        </p:nvGraphicFramePr>
        <p:xfrm>
          <a:off x="533400" y="1600200"/>
          <a:ext cx="3352800" cy="5257800"/>
        </p:xfrm>
        <a:graphic>
          <a:graphicData uri="http://schemas.openxmlformats.org/drawingml/2006/table">
            <a:tbl>
              <a:tblPr/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15212" name="Rectangle 172"/>
          <p:cNvSpPr>
            <a:spLocks noChangeArrowheads="1"/>
          </p:cNvSpPr>
          <p:nvPr/>
        </p:nvSpPr>
        <p:spPr bwMode="auto">
          <a:xfrm>
            <a:off x="4689475" y="3546475"/>
            <a:ext cx="2209800" cy="990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215214" name="Rectangle 174"/>
          <p:cNvSpPr>
            <a:spLocks noChangeArrowheads="1"/>
          </p:cNvSpPr>
          <p:nvPr/>
        </p:nvSpPr>
        <p:spPr bwMode="auto">
          <a:xfrm>
            <a:off x="5222875" y="2860675"/>
            <a:ext cx="1143000" cy="1143000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215215" name="Rectangle 175"/>
          <p:cNvSpPr>
            <a:spLocks noChangeArrowheads="1"/>
          </p:cNvSpPr>
          <p:nvPr/>
        </p:nvSpPr>
        <p:spPr bwMode="auto">
          <a:xfrm>
            <a:off x="5908675" y="2860675"/>
            <a:ext cx="990600" cy="1143000"/>
          </a:xfrm>
          <a:prstGeom prst="rect">
            <a:avLst/>
          </a:prstGeom>
          <a:solidFill>
            <a:srgbClr val="00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pSp>
        <p:nvGrpSpPr>
          <p:cNvPr id="2" name="Group 170"/>
          <p:cNvGrpSpPr>
            <a:grpSpLocks/>
          </p:cNvGrpSpPr>
          <p:nvPr/>
        </p:nvGrpSpPr>
        <p:grpSpPr bwMode="auto">
          <a:xfrm>
            <a:off x="3851275" y="1412875"/>
            <a:ext cx="3200400" cy="3278188"/>
            <a:chOff x="2736" y="1344"/>
            <a:chExt cx="2016" cy="2065"/>
          </a:xfrm>
        </p:grpSpPr>
        <p:grpSp>
          <p:nvGrpSpPr>
            <p:cNvPr id="96413" name="Group 124"/>
            <p:cNvGrpSpPr>
              <a:grpSpLocks/>
            </p:cNvGrpSpPr>
            <p:nvPr/>
          </p:nvGrpSpPr>
          <p:grpSpPr bwMode="auto">
            <a:xfrm>
              <a:off x="2880" y="1632"/>
              <a:ext cx="1872" cy="1777"/>
              <a:chOff x="1429" y="1389"/>
              <a:chExt cx="2540" cy="2449"/>
            </a:xfrm>
          </p:grpSpPr>
          <p:sp>
            <p:nvSpPr>
              <p:cNvPr id="96429" name="Rectangle 125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96430" name="Rectangle 126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96431" name="Rectangle 127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96432" name="Rectangle 128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96433" name="Rectangle 129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96434" name="Rectangle 130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96435" name="Rectangle 131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96436" name="Rectangle 132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96437" name="Rectangle 133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96438" name="Rectangle 134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96439" name="Rectangle 135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96440" name="Rectangle 136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96441" name="Rectangle 137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96442" name="Rectangle 138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96443" name="Rectangle 139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96444" name="Rectangle 140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96445" name="Line 141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46" name="Line 142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47" name="Line 143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48" name="Line 144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49" name="Line 145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50" name="Line 146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51" name="Line 147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52" name="Line 148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53" name="Line 149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54" name="Line 150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55" name="Line 151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6414" name="Group 152"/>
            <p:cNvGrpSpPr>
              <a:grpSpLocks/>
            </p:cNvGrpSpPr>
            <p:nvPr/>
          </p:nvGrpSpPr>
          <p:grpSpPr bwMode="auto">
            <a:xfrm>
              <a:off x="2736" y="1344"/>
              <a:ext cx="545" cy="742"/>
              <a:chOff x="1337" y="1162"/>
              <a:chExt cx="545" cy="742"/>
            </a:xfrm>
          </p:grpSpPr>
          <p:sp>
            <p:nvSpPr>
              <p:cNvPr id="96425" name="Text Box 153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96426" name="Text Box 154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96427" name="Text Box 155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D</a:t>
                </a:r>
              </a:p>
            </p:txBody>
          </p:sp>
          <p:sp>
            <p:nvSpPr>
              <p:cNvPr id="96428" name="Text Box 156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C</a:t>
                </a:r>
              </a:p>
            </p:txBody>
          </p:sp>
        </p:grpSp>
        <p:grpSp>
          <p:nvGrpSpPr>
            <p:cNvPr id="96415" name="Group 168"/>
            <p:cNvGrpSpPr>
              <a:grpSpLocks/>
            </p:cNvGrpSpPr>
            <p:nvPr/>
          </p:nvGrpSpPr>
          <p:grpSpPr bwMode="auto">
            <a:xfrm>
              <a:off x="3189" y="1584"/>
              <a:ext cx="1563" cy="288"/>
              <a:chOff x="3189" y="1488"/>
              <a:chExt cx="1563" cy="288"/>
            </a:xfrm>
          </p:grpSpPr>
          <p:sp>
            <p:nvSpPr>
              <p:cNvPr id="96421" name="Text Box 159"/>
              <p:cNvSpPr txBox="1">
                <a:spLocks noChangeArrowheads="1"/>
              </p:cNvSpPr>
              <p:nvPr/>
            </p:nvSpPr>
            <p:spPr bwMode="auto">
              <a:xfrm>
                <a:off x="31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00</a:t>
                </a:r>
              </a:p>
            </p:txBody>
          </p:sp>
          <p:sp>
            <p:nvSpPr>
              <p:cNvPr id="96422" name="Text Box 160"/>
              <p:cNvSpPr txBox="1">
                <a:spLocks noChangeArrowheads="1"/>
              </p:cNvSpPr>
              <p:nvPr/>
            </p:nvSpPr>
            <p:spPr bwMode="auto">
              <a:xfrm>
                <a:off x="3984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11</a:t>
                </a:r>
              </a:p>
            </p:txBody>
          </p:sp>
          <p:sp>
            <p:nvSpPr>
              <p:cNvPr id="96423" name="Text Box 161"/>
              <p:cNvSpPr txBox="1">
                <a:spLocks noChangeArrowheads="1"/>
              </p:cNvSpPr>
              <p:nvPr/>
            </p:nvSpPr>
            <p:spPr bwMode="auto">
              <a:xfrm>
                <a:off x="3600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01</a:t>
                </a:r>
              </a:p>
            </p:txBody>
          </p:sp>
          <p:sp>
            <p:nvSpPr>
              <p:cNvPr id="96424" name="Text Box 162"/>
              <p:cNvSpPr txBox="1">
                <a:spLocks noChangeArrowheads="1"/>
              </p:cNvSpPr>
              <p:nvPr/>
            </p:nvSpPr>
            <p:spPr bwMode="auto">
              <a:xfrm>
                <a:off x="43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10</a:t>
                </a:r>
              </a:p>
            </p:txBody>
          </p:sp>
        </p:grpSp>
        <p:grpSp>
          <p:nvGrpSpPr>
            <p:cNvPr id="96416" name="Group 169"/>
            <p:cNvGrpSpPr>
              <a:grpSpLocks/>
            </p:cNvGrpSpPr>
            <p:nvPr/>
          </p:nvGrpSpPr>
          <p:grpSpPr bwMode="auto">
            <a:xfrm>
              <a:off x="2805" y="1968"/>
              <a:ext cx="363" cy="1392"/>
              <a:chOff x="2736" y="1968"/>
              <a:chExt cx="363" cy="1392"/>
            </a:xfrm>
          </p:grpSpPr>
          <p:sp>
            <p:nvSpPr>
              <p:cNvPr id="96417" name="Text Box 164"/>
              <p:cNvSpPr txBox="1">
                <a:spLocks noChangeArrowheads="1"/>
              </p:cNvSpPr>
              <p:nvPr/>
            </p:nvSpPr>
            <p:spPr bwMode="auto">
              <a:xfrm>
                <a:off x="2736" y="196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00</a:t>
                </a:r>
              </a:p>
            </p:txBody>
          </p:sp>
          <p:sp>
            <p:nvSpPr>
              <p:cNvPr id="96418" name="Text Box 165"/>
              <p:cNvSpPr txBox="1">
                <a:spLocks noChangeArrowheads="1"/>
              </p:cNvSpPr>
              <p:nvPr/>
            </p:nvSpPr>
            <p:spPr bwMode="auto">
              <a:xfrm>
                <a:off x="2736" y="26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11</a:t>
                </a:r>
              </a:p>
            </p:txBody>
          </p:sp>
          <p:sp>
            <p:nvSpPr>
              <p:cNvPr id="96419" name="Text Box 166"/>
              <p:cNvSpPr txBox="1">
                <a:spLocks noChangeArrowheads="1"/>
              </p:cNvSpPr>
              <p:nvPr/>
            </p:nvSpPr>
            <p:spPr bwMode="auto">
              <a:xfrm>
                <a:off x="2736" y="23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01</a:t>
                </a:r>
              </a:p>
            </p:txBody>
          </p:sp>
          <p:sp>
            <p:nvSpPr>
              <p:cNvPr id="96420" name="Text Box 167"/>
              <p:cNvSpPr txBox="1">
                <a:spLocks noChangeArrowheads="1"/>
              </p:cNvSpPr>
              <p:nvPr/>
            </p:nvSpPr>
            <p:spPr bwMode="auto">
              <a:xfrm>
                <a:off x="2736" y="30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10</a:t>
                </a:r>
              </a:p>
            </p:txBody>
          </p:sp>
        </p:grpSp>
      </p:grpSp>
      <p:grpSp>
        <p:nvGrpSpPr>
          <p:cNvPr id="7" name="Group 190"/>
          <p:cNvGrpSpPr>
            <a:grpSpLocks/>
          </p:cNvGrpSpPr>
          <p:nvPr/>
        </p:nvGrpSpPr>
        <p:grpSpPr bwMode="auto">
          <a:xfrm>
            <a:off x="6975475" y="3290888"/>
            <a:ext cx="1589088" cy="842962"/>
            <a:chOff x="4512" y="2527"/>
            <a:chExt cx="1001" cy="531"/>
          </a:xfrm>
        </p:grpSpPr>
        <p:graphicFrame>
          <p:nvGraphicFramePr>
            <p:cNvPr id="9641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2680415"/>
                </p:ext>
              </p:extLst>
            </p:nvPr>
          </p:nvGraphicFramePr>
          <p:xfrm>
            <a:off x="5120" y="2527"/>
            <a:ext cx="393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14265" imgH="128545" progId="Equation.DSMT4">
                    <p:embed/>
                  </p:oleObj>
                </mc:Choice>
                <mc:Fallback>
                  <p:oleObj name="Equation" r:id="rId3" imgW="114265" imgH="128545" progId="Equation.DSMT4">
                    <p:embed/>
                    <p:pic>
                      <p:nvPicPr>
                        <p:cNvPr id="9641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0" y="2527"/>
                          <a:ext cx="393" cy="386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412" name="Line 177"/>
            <p:cNvSpPr>
              <a:spLocks noChangeShapeType="1"/>
            </p:cNvSpPr>
            <p:nvPr/>
          </p:nvSpPr>
          <p:spPr bwMode="auto">
            <a:xfrm flipH="1">
              <a:off x="4512" y="2866"/>
              <a:ext cx="816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94"/>
          <p:cNvGrpSpPr>
            <a:grpSpLocks/>
          </p:cNvGrpSpPr>
          <p:nvPr/>
        </p:nvGrpSpPr>
        <p:grpSpPr bwMode="auto">
          <a:xfrm>
            <a:off x="5732463" y="2400300"/>
            <a:ext cx="2657475" cy="936625"/>
            <a:chOff x="3648" y="1995"/>
            <a:chExt cx="1674" cy="590"/>
          </a:xfrm>
        </p:grpSpPr>
        <p:graphicFrame>
          <p:nvGraphicFramePr>
            <p:cNvPr id="96409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4214552"/>
                </p:ext>
              </p:extLst>
            </p:nvPr>
          </p:nvGraphicFramePr>
          <p:xfrm>
            <a:off x="4968" y="1995"/>
            <a:ext cx="35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90441" imgH="128545" progId="Equation.DSMT4">
                    <p:embed/>
                  </p:oleObj>
                </mc:Choice>
                <mc:Fallback>
                  <p:oleObj name="Equation" r:id="rId5" imgW="190441" imgH="128545" progId="Equation.DSMT4">
                    <p:embed/>
                    <p:pic>
                      <p:nvPicPr>
                        <p:cNvPr id="96409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1995"/>
                          <a:ext cx="354" cy="340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410" name="Line 179"/>
            <p:cNvSpPr>
              <a:spLocks noChangeShapeType="1"/>
            </p:cNvSpPr>
            <p:nvPr/>
          </p:nvSpPr>
          <p:spPr bwMode="auto">
            <a:xfrm flipH="1">
              <a:off x="3648" y="2345"/>
              <a:ext cx="1536" cy="2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93"/>
          <p:cNvGrpSpPr>
            <a:grpSpLocks/>
          </p:cNvGrpSpPr>
          <p:nvPr/>
        </p:nvGrpSpPr>
        <p:grpSpPr bwMode="auto">
          <a:xfrm>
            <a:off x="6746875" y="1785938"/>
            <a:ext cx="1716088" cy="1227137"/>
            <a:chOff x="4368" y="1579"/>
            <a:chExt cx="1081" cy="773"/>
          </a:xfrm>
        </p:grpSpPr>
        <p:sp>
          <p:nvSpPr>
            <p:cNvPr id="96407" name="Line 180"/>
            <p:cNvSpPr>
              <a:spLocks noChangeShapeType="1"/>
            </p:cNvSpPr>
            <p:nvPr/>
          </p:nvSpPr>
          <p:spPr bwMode="auto">
            <a:xfrm flipH="1">
              <a:off x="4368" y="1872"/>
              <a:ext cx="960" cy="48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6408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392825"/>
                </p:ext>
              </p:extLst>
            </p:nvPr>
          </p:nvGraphicFramePr>
          <p:xfrm>
            <a:off x="5090" y="1579"/>
            <a:ext cx="359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90441" imgH="128545" progId="Equation.DSMT4">
                    <p:embed/>
                  </p:oleObj>
                </mc:Choice>
                <mc:Fallback>
                  <p:oleObj name="Equation" r:id="rId7" imgW="190441" imgH="128545" progId="Equation.DSMT4">
                    <p:embed/>
                    <p:pic>
                      <p:nvPicPr>
                        <p:cNvPr id="96408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0" y="1579"/>
                          <a:ext cx="359" cy="340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900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897536"/>
              </p:ext>
            </p:extLst>
          </p:nvPr>
        </p:nvGraphicFramePr>
        <p:xfrm>
          <a:off x="4181475" y="4679950"/>
          <a:ext cx="35591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33359" imgH="128545" progId="Equation.DSMT4">
                  <p:embed/>
                </p:oleObj>
              </mc:Choice>
              <mc:Fallback>
                <p:oleObj name="Equation" r:id="rId9" imgW="1233359" imgH="128545" progId="Equation.DSMT4">
                  <p:embed/>
                  <p:pic>
                    <p:nvPicPr>
                      <p:cNvPr id="29900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5" y="4679950"/>
                        <a:ext cx="3559175" cy="53975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122"/>
          <p:cNvGrpSpPr>
            <a:grpSpLocks/>
          </p:cNvGrpSpPr>
          <p:nvPr/>
        </p:nvGrpSpPr>
        <p:grpSpPr bwMode="auto">
          <a:xfrm>
            <a:off x="4643438" y="5084763"/>
            <a:ext cx="2665412" cy="1728787"/>
            <a:chOff x="4643685" y="4869160"/>
            <a:chExt cx="2736627" cy="1944216"/>
          </a:xfrm>
        </p:grpSpPr>
        <p:sp>
          <p:nvSpPr>
            <p:cNvPr id="96380" name="Rectangle 8"/>
            <p:cNvSpPr>
              <a:spLocks noChangeArrowheads="1"/>
            </p:cNvSpPr>
            <p:nvPr/>
          </p:nvSpPr>
          <p:spPr bwMode="auto">
            <a:xfrm>
              <a:off x="5437758" y="4999335"/>
              <a:ext cx="358775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96381" name="Line 9"/>
            <p:cNvSpPr>
              <a:spLocks noChangeShapeType="1"/>
            </p:cNvSpPr>
            <p:nvPr/>
          </p:nvSpPr>
          <p:spPr bwMode="auto">
            <a:xfrm flipH="1">
              <a:off x="5004371" y="5143798"/>
              <a:ext cx="433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2" name="Line 10"/>
            <p:cNvSpPr>
              <a:spLocks noChangeShapeType="1"/>
            </p:cNvSpPr>
            <p:nvPr/>
          </p:nvSpPr>
          <p:spPr bwMode="auto">
            <a:xfrm flipH="1">
              <a:off x="5004048" y="6237312"/>
              <a:ext cx="433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3" name="Line 11"/>
            <p:cNvSpPr>
              <a:spLocks noChangeShapeType="1"/>
            </p:cNvSpPr>
            <p:nvPr/>
          </p:nvSpPr>
          <p:spPr bwMode="auto">
            <a:xfrm flipH="1">
              <a:off x="5798121" y="5288260"/>
              <a:ext cx="433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4" name="Text Box 12"/>
            <p:cNvSpPr txBox="1">
              <a:spLocks noChangeArrowheads="1"/>
            </p:cNvSpPr>
            <p:nvPr/>
          </p:nvSpPr>
          <p:spPr bwMode="auto">
            <a:xfrm>
              <a:off x="4643685" y="5996136"/>
              <a:ext cx="3603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96385" name="Text Box 13"/>
            <p:cNvSpPr txBox="1">
              <a:spLocks noChangeArrowheads="1"/>
            </p:cNvSpPr>
            <p:nvPr/>
          </p:nvSpPr>
          <p:spPr bwMode="auto">
            <a:xfrm>
              <a:off x="4644008" y="4869160"/>
              <a:ext cx="3603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96386" name="Line 18"/>
            <p:cNvSpPr>
              <a:spLocks noChangeShapeType="1"/>
            </p:cNvSpPr>
            <p:nvPr/>
          </p:nvSpPr>
          <p:spPr bwMode="auto">
            <a:xfrm flipH="1">
              <a:off x="5004048" y="5877272"/>
              <a:ext cx="421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7" name="Text Box 19"/>
            <p:cNvSpPr txBox="1">
              <a:spLocks noChangeArrowheads="1"/>
            </p:cNvSpPr>
            <p:nvPr/>
          </p:nvSpPr>
          <p:spPr bwMode="auto">
            <a:xfrm>
              <a:off x="4644008" y="5661248"/>
              <a:ext cx="3603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96388" name="Line 29"/>
            <p:cNvSpPr>
              <a:spLocks noChangeShapeType="1"/>
            </p:cNvSpPr>
            <p:nvPr/>
          </p:nvSpPr>
          <p:spPr bwMode="auto">
            <a:xfrm>
              <a:off x="5335909" y="630932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9" name="Oval 31"/>
            <p:cNvSpPr>
              <a:spLocks noChangeArrowheads="1"/>
            </p:cNvSpPr>
            <p:nvPr/>
          </p:nvSpPr>
          <p:spPr bwMode="auto">
            <a:xfrm>
              <a:off x="5148064" y="6165304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96390" name="Rectangle 32"/>
            <p:cNvSpPr>
              <a:spLocks noChangeArrowheads="1"/>
            </p:cNvSpPr>
            <p:nvPr/>
          </p:nvSpPr>
          <p:spPr bwMode="auto">
            <a:xfrm>
              <a:off x="5436096" y="5733256"/>
              <a:ext cx="358775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96391" name="Line 34"/>
            <p:cNvSpPr>
              <a:spLocks noChangeShapeType="1"/>
            </p:cNvSpPr>
            <p:nvPr/>
          </p:nvSpPr>
          <p:spPr bwMode="auto">
            <a:xfrm>
              <a:off x="5220072" y="5877272"/>
              <a:ext cx="216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2" name="Rectangle 37"/>
            <p:cNvSpPr>
              <a:spLocks noChangeArrowheads="1"/>
            </p:cNvSpPr>
            <p:nvPr/>
          </p:nvSpPr>
          <p:spPr bwMode="auto">
            <a:xfrm>
              <a:off x="6588225" y="5517232"/>
              <a:ext cx="360040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96393" name="Line 39"/>
            <p:cNvSpPr>
              <a:spLocks noChangeShapeType="1"/>
            </p:cNvSpPr>
            <p:nvPr/>
          </p:nvSpPr>
          <p:spPr bwMode="auto">
            <a:xfrm flipH="1">
              <a:off x="6228184" y="5805264"/>
              <a:ext cx="360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4" name="Line 40"/>
            <p:cNvSpPr>
              <a:spLocks noChangeShapeType="1"/>
            </p:cNvSpPr>
            <p:nvPr/>
          </p:nvSpPr>
          <p:spPr bwMode="auto">
            <a:xfrm flipH="1">
              <a:off x="6948264" y="5805264"/>
              <a:ext cx="4320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5" name="Text Box 44"/>
            <p:cNvSpPr txBox="1">
              <a:spLocks noChangeArrowheads="1"/>
            </p:cNvSpPr>
            <p:nvPr/>
          </p:nvSpPr>
          <p:spPr bwMode="auto">
            <a:xfrm>
              <a:off x="6588224" y="5589240"/>
              <a:ext cx="3603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000">
                  <a:latin typeface="Tahoma" panose="020B0604030504040204" pitchFamily="34" charset="0"/>
                </a:rPr>
                <a:t>+</a:t>
              </a:r>
            </a:p>
          </p:txBody>
        </p:sp>
        <p:sp>
          <p:nvSpPr>
            <p:cNvPr id="96396" name="Line 47"/>
            <p:cNvSpPr>
              <a:spLocks noChangeShapeType="1"/>
            </p:cNvSpPr>
            <p:nvPr/>
          </p:nvSpPr>
          <p:spPr bwMode="auto">
            <a:xfrm>
              <a:off x="5796136" y="6021288"/>
              <a:ext cx="4320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7" name="Text Box 50"/>
            <p:cNvSpPr txBox="1">
              <a:spLocks noChangeArrowheads="1"/>
            </p:cNvSpPr>
            <p:nvPr/>
          </p:nvSpPr>
          <p:spPr bwMode="auto">
            <a:xfrm>
              <a:off x="7019949" y="5420072"/>
              <a:ext cx="3603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</a:rPr>
                <a:t>F</a:t>
              </a:r>
            </a:p>
          </p:txBody>
        </p:sp>
        <p:cxnSp>
          <p:nvCxnSpPr>
            <p:cNvPr id="96398" name="直接连接符 96"/>
            <p:cNvCxnSpPr>
              <a:cxnSpLocks noChangeShapeType="1"/>
            </p:cNvCxnSpPr>
            <p:nvPr/>
          </p:nvCxnSpPr>
          <p:spPr bwMode="auto">
            <a:xfrm>
              <a:off x="5220072" y="5445224"/>
              <a:ext cx="0" cy="7920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399" name="直接连接符 100"/>
            <p:cNvCxnSpPr>
              <a:cxnSpLocks noChangeShapeType="1"/>
              <a:endCxn id="96396" idx="1"/>
            </p:cNvCxnSpPr>
            <p:nvPr/>
          </p:nvCxnSpPr>
          <p:spPr bwMode="auto">
            <a:xfrm>
              <a:off x="6228184" y="5805264"/>
              <a:ext cx="0" cy="21602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400" name="直接连接符 103"/>
            <p:cNvCxnSpPr>
              <a:cxnSpLocks noChangeShapeType="1"/>
            </p:cNvCxnSpPr>
            <p:nvPr/>
          </p:nvCxnSpPr>
          <p:spPr bwMode="auto">
            <a:xfrm flipH="1">
              <a:off x="6228184" y="5661248"/>
              <a:ext cx="36004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401" name="直接连接符 105"/>
            <p:cNvCxnSpPr>
              <a:cxnSpLocks noChangeShapeType="1"/>
              <a:endCxn id="96383" idx="0"/>
            </p:cNvCxnSpPr>
            <p:nvPr/>
          </p:nvCxnSpPr>
          <p:spPr bwMode="auto">
            <a:xfrm flipV="1">
              <a:off x="6228184" y="5288260"/>
              <a:ext cx="3325" cy="3729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402" name="直接连接符 113"/>
            <p:cNvCxnSpPr>
              <a:cxnSpLocks noChangeShapeType="1"/>
            </p:cNvCxnSpPr>
            <p:nvPr/>
          </p:nvCxnSpPr>
          <p:spPr bwMode="auto">
            <a:xfrm>
              <a:off x="5004048" y="6597352"/>
              <a:ext cx="136815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403" name="直接连接符 115"/>
            <p:cNvCxnSpPr>
              <a:cxnSpLocks noChangeShapeType="1"/>
            </p:cNvCxnSpPr>
            <p:nvPr/>
          </p:nvCxnSpPr>
          <p:spPr bwMode="auto">
            <a:xfrm flipV="1">
              <a:off x="6372200" y="6021288"/>
              <a:ext cx="0" cy="57606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404" name="直接连接符 117"/>
            <p:cNvCxnSpPr>
              <a:cxnSpLocks noChangeShapeType="1"/>
            </p:cNvCxnSpPr>
            <p:nvPr/>
          </p:nvCxnSpPr>
          <p:spPr bwMode="auto">
            <a:xfrm>
              <a:off x="6372200" y="6021288"/>
              <a:ext cx="21602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405" name="Text Box 19"/>
            <p:cNvSpPr txBox="1">
              <a:spLocks noChangeArrowheads="1"/>
            </p:cNvSpPr>
            <p:nvPr/>
          </p:nvSpPr>
          <p:spPr bwMode="auto">
            <a:xfrm>
              <a:off x="4644008" y="6356176"/>
              <a:ext cx="3603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</a:rPr>
                <a:t>D</a:t>
              </a:r>
            </a:p>
          </p:txBody>
        </p:sp>
        <p:cxnSp>
          <p:nvCxnSpPr>
            <p:cNvPr id="96406" name="直接连接符 121"/>
            <p:cNvCxnSpPr>
              <a:cxnSpLocks noChangeShapeType="1"/>
            </p:cNvCxnSpPr>
            <p:nvPr/>
          </p:nvCxnSpPr>
          <p:spPr bwMode="auto">
            <a:xfrm>
              <a:off x="5220072" y="5445224"/>
              <a:ext cx="21602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932231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5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5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12" grpId="0" animBg="1"/>
      <p:bldP spid="215214" grpId="0" animBg="1"/>
      <p:bldP spid="2152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78" name="Picture 6" descr="http://www.oldthinkernews.com/wp-content/uploads/2012/03/internet-of-thing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08031"/>
            <a:ext cx="2945904" cy="240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站在高水平人才培养的角度看</a:t>
            </a:r>
            <a:br>
              <a:rPr lang="zh-CN" altLang="en-US"/>
            </a:br>
            <a:r>
              <a:rPr lang="zh-CN" altLang="en-US"/>
              <a:t>硬件课程的重要性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3516-82B9-448A-9E88-DA06276BE0B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技术的进步带动了课程的改革</a:t>
            </a:r>
          </a:p>
        </p:txBody>
      </p:sp>
      <p:pic>
        <p:nvPicPr>
          <p:cNvPr id="310274" name="Picture 2" descr="http://news.tsinghua.edu.cn/publish/news/images/upload/pic/2009/01/20/%E8%87%AA%E5%8A%A8%E6%8E%A7%E5%88%B6%E7%B3%BB%E5%9C%A8%E5%88%B6%E9%80%A0%E7%94%B5%E5%AD%90%E6%A8%A1%E6%8B%9F%E8%AE%A1%E7%AE%97%E6%9C%B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49080"/>
            <a:ext cx="2857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2196752" y="50799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晶体管计算机</a:t>
            </a:r>
          </a:p>
        </p:txBody>
      </p:sp>
      <p:pic>
        <p:nvPicPr>
          <p:cNvPr id="310276" name="Picture 4" descr="http://ts1.mm.bing.net/th?id=H.4597849653905716&amp;pid=1.9&amp;m=&amp;w=300&amp;h=300&amp;p=0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3" b="9073"/>
          <a:stretch/>
        </p:blipFill>
        <p:spPr bwMode="auto">
          <a:xfrm>
            <a:off x="3059832" y="2832135"/>
            <a:ext cx="2857500" cy="229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2042865" y="440749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个人计算机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169906027"/>
              </p:ext>
            </p:extLst>
          </p:nvPr>
        </p:nvGraphicFramePr>
        <p:xfrm>
          <a:off x="611560" y="3722531"/>
          <a:ext cx="8280920" cy="2937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68085885"/>
      </p:ext>
    </p:extLst>
  </p:cSld>
  <p:clrMapOvr>
    <a:masterClrMapping/>
  </p:clrMapOvr>
  <p:transition spd="slow">
    <p:pull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323690F-E2A3-44C9-A65F-422F072E59C4}" type="slidenum">
              <a:rPr lang="en-US" altLang="zh-CN" smtClean="0"/>
              <a:pPr eaLnBrk="1" hangingPunct="1">
                <a:defRPr/>
              </a:pPr>
              <a:t>70</a:t>
            </a:fld>
            <a:endParaRPr lang="en-US" altLang="zh-CN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3.2  </a:t>
            </a:r>
            <a:r>
              <a:rPr lang="zh-CN" altLang="en-US"/>
              <a:t>门电路（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effectLst/>
              </a:rPr>
              <a:t>3.2  </a:t>
            </a:r>
            <a:r>
              <a:rPr lang="zh-CN" altLang="en-US" b="1" dirty="0">
                <a:effectLst/>
              </a:rPr>
              <a:t>门电路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门电路的基本知识</a:t>
            </a:r>
          </a:p>
          <a:p>
            <a:pPr lvl="1" eaLnBrk="1" hangingPunct="1">
              <a:defRPr/>
            </a:pPr>
            <a:r>
              <a:rPr lang="zh-CN" altLang="en-US" dirty="0"/>
              <a:t>典型与非门电路结构</a:t>
            </a:r>
          </a:p>
          <a:p>
            <a:pPr lvl="1" eaLnBrk="1" hangingPunct="1">
              <a:defRPr/>
            </a:pPr>
            <a:r>
              <a:rPr lang="zh-CN" altLang="en-US" dirty="0"/>
              <a:t>与非门电路的外部特性与级连</a:t>
            </a:r>
          </a:p>
          <a:p>
            <a:pPr lvl="1" eaLnBrk="1" hangingPunct="1">
              <a:defRPr/>
            </a:pPr>
            <a:r>
              <a:rPr lang="zh-CN" altLang="en-US" dirty="0"/>
              <a:t>三态门</a:t>
            </a:r>
          </a:p>
        </p:txBody>
      </p:sp>
      <p:sp>
        <p:nvSpPr>
          <p:cNvPr id="479236" name="Rectangle 4"/>
          <p:cNvSpPr>
            <a:spLocks noChangeArrowheads="1"/>
          </p:cNvSpPr>
          <p:nvPr/>
        </p:nvSpPr>
        <p:spPr bwMode="auto">
          <a:xfrm>
            <a:off x="467544" y="2060848"/>
            <a:ext cx="758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sym typeface="Wingdings 3" panose="05040102010807070707" pitchFamily="18" charset="2"/>
              </a:rPr>
              <a:t>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6961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6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5">
            <a:extLst>
              <a:ext uri="{FF2B5EF4-FFF2-40B4-BE49-F238E27FC236}">
                <a16:creationId xmlns:a16="http://schemas.microsoft.com/office/drawing/2014/main" id="{97368F18-E95B-D649-2BEA-F2F7DC64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A352DA-05AA-47B7-9829-A1521DCC839B}" type="slidenum">
              <a:rPr lang="en-US" altLang="zh-CN" sz="1000"/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zh-CN" sz="1000"/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145CFD9C-CA5B-28B0-9011-CA12DCE79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3.2  </a:t>
            </a:r>
            <a:r>
              <a:rPr lang="zh-CN" altLang="en-US" dirty="0"/>
              <a:t>门电路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3E31732-7B4E-C74C-678D-9DD0A5BF5FD8}"/>
              </a:ext>
            </a:extLst>
          </p:cNvPr>
          <p:cNvGrpSpPr/>
          <p:nvPr/>
        </p:nvGrpSpPr>
        <p:grpSpPr>
          <a:xfrm>
            <a:off x="762000" y="1752600"/>
            <a:ext cx="2087563" cy="1427828"/>
            <a:chOff x="762000" y="1752600"/>
            <a:chExt cx="2087563" cy="1427828"/>
          </a:xfrm>
        </p:grpSpPr>
        <p:grpSp>
          <p:nvGrpSpPr>
            <p:cNvPr id="35907" name="Group 4">
              <a:extLst>
                <a:ext uri="{FF2B5EF4-FFF2-40B4-BE49-F238E27FC236}">
                  <a16:creationId xmlns:a16="http://schemas.microsoft.com/office/drawing/2014/main" id="{8529A2E0-A31D-DFE1-3988-70281383B5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752600"/>
              <a:ext cx="2087563" cy="576263"/>
              <a:chOff x="3878" y="1479"/>
              <a:chExt cx="1315" cy="363"/>
            </a:xfrm>
          </p:grpSpPr>
          <p:sp>
            <p:nvSpPr>
              <p:cNvPr id="35909" name="Rectangle 5">
                <a:extLst>
                  <a:ext uri="{FF2B5EF4-FFF2-40B4-BE49-F238E27FC236}">
                    <a16:creationId xmlns:a16="http://schemas.microsoft.com/office/drawing/2014/main" id="{86F57E83-88B4-E39B-34BC-1B22DD1C4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479"/>
                <a:ext cx="22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910" name="Oval 6">
                <a:extLst>
                  <a:ext uri="{FF2B5EF4-FFF2-40B4-BE49-F238E27FC236}">
                    <a16:creationId xmlns:a16="http://schemas.microsoft.com/office/drawing/2014/main" id="{411BECFE-A26D-E561-FB7F-5295353EB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3" y="1615"/>
                <a:ext cx="91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911" name="Line 7">
                <a:extLst>
                  <a:ext uri="{FF2B5EF4-FFF2-40B4-BE49-F238E27FC236}">
                    <a16:creationId xmlns:a16="http://schemas.microsoft.com/office/drawing/2014/main" id="{A7F67DDB-9B55-3578-E329-8F3003EDC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04" y="1661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2" name="Line 8">
                <a:extLst>
                  <a:ext uri="{FF2B5EF4-FFF2-40B4-BE49-F238E27FC236}">
                    <a16:creationId xmlns:a16="http://schemas.microsoft.com/office/drawing/2014/main" id="{6E02DB2D-10C2-B1D1-1702-36F8BD89B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94" y="1661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3" name="Text Box 9">
                <a:extLst>
                  <a:ext uri="{FF2B5EF4-FFF2-40B4-BE49-F238E27FC236}">
                    <a16:creationId xmlns:a16="http://schemas.microsoft.com/office/drawing/2014/main" id="{15BD92EC-2D59-966E-6802-45A2BAF3C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8" y="1525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35914" name="Text Box 10">
                <a:extLst>
                  <a:ext uri="{FF2B5EF4-FFF2-40B4-BE49-F238E27FC236}">
                    <a16:creationId xmlns:a16="http://schemas.microsoft.com/office/drawing/2014/main" id="{0907CB3A-17FC-8700-4EF0-AA6921339E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6" y="1525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F</a:t>
                </a: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0FBDC80-D20C-3CB1-AA59-B49E896980A4}"/>
                </a:ext>
              </a:extLst>
            </p:cNvPr>
            <p:cNvSpPr txBox="1"/>
            <p:nvPr/>
          </p:nvSpPr>
          <p:spPr>
            <a:xfrm>
              <a:off x="1265498" y="2498190"/>
              <a:ext cx="936104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dirty="0"/>
                <a:t>     _</a:t>
              </a:r>
            </a:p>
            <a:p>
              <a:pPr>
                <a:lnSpc>
                  <a:spcPts val="2300"/>
                </a:lnSpc>
              </a:pPr>
              <a:r>
                <a:rPr lang="en-US" altLang="zh-CN" dirty="0"/>
                <a:t>F=A</a:t>
              </a:r>
              <a:endParaRPr lang="zh-CN" altLang="en-US" dirty="0"/>
            </a:p>
          </p:txBody>
        </p:sp>
      </p:grpSp>
      <p:sp>
        <p:nvSpPr>
          <p:cNvPr id="77" name="Text Box 26"/>
          <p:cNvSpPr txBox="1">
            <a:spLocks noChangeArrowheads="1"/>
          </p:cNvSpPr>
          <p:nvPr/>
        </p:nvSpPr>
        <p:spPr bwMode="auto">
          <a:xfrm>
            <a:off x="3203848" y="2479466"/>
            <a:ext cx="5043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/>
              <a:t>输入</a:t>
            </a:r>
            <a:r>
              <a:rPr lang="en-US" altLang="zh-CN" sz="2400" dirty="0"/>
              <a:t>A=</a:t>
            </a:r>
            <a:r>
              <a:rPr lang="zh-CN" altLang="en-US" sz="2400" dirty="0"/>
              <a:t>“</a:t>
            </a:r>
            <a:r>
              <a:rPr lang="en-US" altLang="zh-CN" sz="2400" dirty="0"/>
              <a:t>0</a:t>
            </a:r>
            <a:r>
              <a:rPr lang="zh-CN" altLang="en-US" sz="2400" dirty="0"/>
              <a:t>”，输出</a:t>
            </a:r>
            <a:r>
              <a:rPr lang="en-US" altLang="zh-CN" sz="2400" dirty="0"/>
              <a:t>F</a:t>
            </a:r>
            <a:r>
              <a:rPr lang="zh-CN" altLang="en-US" sz="2400" dirty="0"/>
              <a:t>＝</a:t>
            </a: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1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endParaRPr lang="en-US" altLang="zh-CN" sz="2400" dirty="0"/>
          </a:p>
        </p:txBody>
      </p:sp>
      <p:sp>
        <p:nvSpPr>
          <p:cNvPr id="78" name="Rectangle 32"/>
          <p:cNvSpPr>
            <a:spLocks noChangeArrowheads="1"/>
          </p:cNvSpPr>
          <p:nvPr/>
        </p:nvSpPr>
        <p:spPr bwMode="auto">
          <a:xfrm>
            <a:off x="3203848" y="3356992"/>
            <a:ext cx="5043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/>
              <a:t>输入</a:t>
            </a:r>
            <a:r>
              <a:rPr lang="en-US" altLang="zh-CN" sz="2400" dirty="0"/>
              <a:t>A=</a:t>
            </a:r>
            <a:r>
              <a:rPr lang="zh-CN" altLang="en-US" sz="2400" dirty="0"/>
              <a:t>“</a:t>
            </a:r>
            <a:r>
              <a:rPr lang="en-US" altLang="zh-CN" sz="2400" dirty="0"/>
              <a:t>1</a:t>
            </a:r>
            <a:r>
              <a:rPr lang="zh-CN" altLang="en-US" sz="2400" dirty="0"/>
              <a:t>”，输出</a:t>
            </a:r>
            <a:r>
              <a:rPr lang="en-US" altLang="zh-CN" sz="2400" dirty="0"/>
              <a:t>F</a:t>
            </a:r>
            <a:r>
              <a:rPr lang="zh-CN" altLang="en-US" sz="2400" dirty="0"/>
              <a:t>＝</a:t>
            </a: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0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072818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utoUpdateAnimBg="0"/>
      <p:bldP spid="78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0FC745A-04CC-4F59-ACCE-10D5205A6C9D}" type="slidenum">
              <a:rPr lang="en-US" altLang="zh-CN" smtClean="0"/>
              <a:pPr eaLnBrk="1" hangingPunct="1">
                <a:defRPr/>
              </a:pPr>
              <a:t>72</a:t>
            </a:fld>
            <a:endParaRPr lang="en-US" altLang="zh-CN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3.2  </a:t>
            </a:r>
            <a:r>
              <a:rPr lang="zh-CN" altLang="en-US"/>
              <a:t>门电路（</a:t>
            </a:r>
            <a:r>
              <a:rPr lang="en-US" altLang="zh-CN"/>
              <a:t>14</a:t>
            </a:r>
            <a:r>
              <a:rPr lang="zh-CN" altLang="en-US"/>
              <a:t>）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667000" y="4462464"/>
            <a:ext cx="630238" cy="781051"/>
            <a:chOff x="1680" y="2811"/>
            <a:chExt cx="397" cy="492"/>
          </a:xfrm>
        </p:grpSpPr>
        <p:sp>
          <p:nvSpPr>
            <p:cNvPr id="45095" name="Line 6"/>
            <p:cNvSpPr>
              <a:spLocks noChangeShapeType="1"/>
            </p:cNvSpPr>
            <p:nvPr/>
          </p:nvSpPr>
          <p:spPr bwMode="auto">
            <a:xfrm flipV="1">
              <a:off x="1680" y="2811"/>
              <a:ext cx="336" cy="411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6" name="Text Box 13"/>
            <p:cNvSpPr txBox="1">
              <a:spLocks noChangeArrowheads="1"/>
            </p:cNvSpPr>
            <p:nvPr/>
          </p:nvSpPr>
          <p:spPr bwMode="auto">
            <a:xfrm>
              <a:off x="1872" y="3072"/>
              <a:ext cx="2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/>
                <a:t>S</a:t>
              </a:r>
            </a:p>
          </p:txBody>
        </p:sp>
      </p:grpSp>
      <p:grpSp>
        <p:nvGrpSpPr>
          <p:cNvPr id="45061" name="Group 28"/>
          <p:cNvGrpSpPr>
            <a:grpSpLocks/>
          </p:cNvGrpSpPr>
          <p:nvPr/>
        </p:nvGrpSpPr>
        <p:grpSpPr bwMode="auto">
          <a:xfrm>
            <a:off x="2652713" y="3506788"/>
            <a:ext cx="1460500" cy="1341437"/>
            <a:chOff x="1671" y="1489"/>
            <a:chExt cx="920" cy="845"/>
          </a:xfrm>
        </p:grpSpPr>
        <p:sp>
          <p:nvSpPr>
            <p:cNvPr id="45089" name="Line 7"/>
            <p:cNvSpPr>
              <a:spLocks noChangeShapeType="1"/>
            </p:cNvSpPr>
            <p:nvPr/>
          </p:nvSpPr>
          <p:spPr bwMode="auto">
            <a:xfrm flipV="1">
              <a:off x="1696" y="1801"/>
              <a:ext cx="0" cy="2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0" name="Line 8"/>
            <p:cNvSpPr>
              <a:spLocks noChangeShapeType="1"/>
            </p:cNvSpPr>
            <p:nvPr/>
          </p:nvSpPr>
          <p:spPr bwMode="auto">
            <a:xfrm>
              <a:off x="1696" y="1939"/>
              <a:ext cx="2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1" name="Rectangle 9"/>
            <p:cNvSpPr>
              <a:spLocks noChangeArrowheads="1"/>
            </p:cNvSpPr>
            <p:nvPr/>
          </p:nvSpPr>
          <p:spPr bwMode="auto">
            <a:xfrm>
              <a:off x="1671" y="1663"/>
              <a:ext cx="40" cy="1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5092" name="Line 10"/>
            <p:cNvSpPr>
              <a:spLocks noChangeShapeType="1"/>
            </p:cNvSpPr>
            <p:nvPr/>
          </p:nvSpPr>
          <p:spPr bwMode="auto">
            <a:xfrm flipV="1">
              <a:off x="1696" y="1489"/>
              <a:ext cx="0" cy="1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3" name="Text Box 14"/>
            <p:cNvSpPr txBox="1">
              <a:spLocks noChangeArrowheads="1"/>
            </p:cNvSpPr>
            <p:nvPr/>
          </p:nvSpPr>
          <p:spPr bwMode="auto">
            <a:xfrm>
              <a:off x="2304" y="1584"/>
              <a:ext cx="287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/>
                <a:t>输出信号</a:t>
              </a:r>
            </a:p>
          </p:txBody>
        </p:sp>
        <p:sp>
          <p:nvSpPr>
            <p:cNvPr id="45094" name="Text Box 16"/>
            <p:cNvSpPr txBox="1">
              <a:spLocks noChangeArrowheads="1"/>
            </p:cNvSpPr>
            <p:nvPr/>
          </p:nvSpPr>
          <p:spPr bwMode="auto">
            <a:xfrm>
              <a:off x="1696" y="1660"/>
              <a:ext cx="2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/>
                <a:t>R</a:t>
              </a:r>
            </a:p>
          </p:txBody>
        </p:sp>
      </p:grpSp>
      <p:sp>
        <p:nvSpPr>
          <p:cNvPr id="404506" name="Text Box 26"/>
          <p:cNvSpPr txBox="1">
            <a:spLocks noChangeArrowheads="1"/>
          </p:cNvSpPr>
          <p:nvPr/>
        </p:nvSpPr>
        <p:spPr bwMode="auto">
          <a:xfrm>
            <a:off x="3886201" y="4876800"/>
            <a:ext cx="5043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/>
              <a:t>输入</a:t>
            </a:r>
            <a:r>
              <a:rPr lang="en-US" altLang="zh-CN" sz="2400" dirty="0"/>
              <a:t>Vi=</a:t>
            </a:r>
            <a:r>
              <a:rPr lang="zh-CN" altLang="en-US" sz="2400" dirty="0"/>
              <a:t>“</a:t>
            </a:r>
            <a:r>
              <a:rPr lang="en-US" altLang="zh-CN" sz="2400" dirty="0"/>
              <a:t>0</a:t>
            </a:r>
            <a:r>
              <a:rPr lang="zh-CN" altLang="en-US" sz="2400" dirty="0"/>
              <a:t>”，开关打开，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＝</a:t>
            </a: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1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endParaRPr lang="en-US" altLang="zh-CN" sz="2400" dirty="0"/>
          </a:p>
        </p:txBody>
      </p:sp>
      <p:grpSp>
        <p:nvGrpSpPr>
          <p:cNvPr id="45063" name="Group 31"/>
          <p:cNvGrpSpPr>
            <a:grpSpLocks/>
          </p:cNvGrpSpPr>
          <p:nvPr/>
        </p:nvGrpSpPr>
        <p:grpSpPr bwMode="auto">
          <a:xfrm>
            <a:off x="2362200" y="5129213"/>
            <a:ext cx="679450" cy="1042987"/>
            <a:chOff x="1488" y="3231"/>
            <a:chExt cx="428" cy="657"/>
          </a:xfrm>
        </p:grpSpPr>
        <p:sp>
          <p:nvSpPr>
            <p:cNvPr id="45086" name="Line 4"/>
            <p:cNvSpPr>
              <a:spLocks noChangeShapeType="1"/>
            </p:cNvSpPr>
            <p:nvPr/>
          </p:nvSpPr>
          <p:spPr bwMode="auto">
            <a:xfrm>
              <a:off x="1614" y="3647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7" name="Line 5"/>
            <p:cNvSpPr>
              <a:spLocks noChangeShapeType="1"/>
            </p:cNvSpPr>
            <p:nvPr/>
          </p:nvSpPr>
          <p:spPr bwMode="auto">
            <a:xfrm>
              <a:off x="1696" y="3231"/>
              <a:ext cx="0" cy="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8" name="Rectangle 29"/>
            <p:cNvSpPr>
              <a:spLocks noChangeArrowheads="1"/>
            </p:cNvSpPr>
            <p:nvPr/>
          </p:nvSpPr>
          <p:spPr bwMode="auto">
            <a:xfrm>
              <a:off x="1488" y="3657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GND</a:t>
              </a:r>
            </a:p>
          </p:txBody>
        </p:sp>
      </p:grpSp>
      <p:sp>
        <p:nvSpPr>
          <p:cNvPr id="404512" name="Rectangle 32"/>
          <p:cNvSpPr>
            <a:spLocks noChangeArrowheads="1"/>
          </p:cNvSpPr>
          <p:nvPr/>
        </p:nvSpPr>
        <p:spPr bwMode="auto">
          <a:xfrm>
            <a:off x="3886201" y="5410200"/>
            <a:ext cx="5043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/>
              <a:t>输入</a:t>
            </a:r>
            <a:r>
              <a:rPr lang="en-US" altLang="zh-CN" sz="2400" dirty="0"/>
              <a:t>Vi=</a:t>
            </a:r>
            <a:r>
              <a:rPr lang="zh-CN" altLang="en-US" sz="2400" dirty="0"/>
              <a:t>“</a:t>
            </a:r>
            <a:r>
              <a:rPr lang="en-US" altLang="zh-CN" sz="2400" dirty="0"/>
              <a:t>1</a:t>
            </a:r>
            <a:r>
              <a:rPr lang="zh-CN" altLang="en-US" sz="2400" dirty="0"/>
              <a:t>”，开关闭合，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＝</a:t>
            </a: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0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endParaRPr lang="en-US" altLang="zh-CN" sz="2400" dirty="0"/>
          </a:p>
        </p:txBody>
      </p:sp>
      <p:sp>
        <p:nvSpPr>
          <p:cNvPr id="404514" name="Line 34"/>
          <p:cNvSpPr>
            <a:spLocks noChangeShapeType="1"/>
          </p:cNvSpPr>
          <p:nvPr/>
        </p:nvSpPr>
        <p:spPr bwMode="auto">
          <a:xfrm>
            <a:off x="2692400" y="4343400"/>
            <a:ext cx="0" cy="762000"/>
          </a:xfrm>
          <a:prstGeom prst="line">
            <a:avLst/>
          </a:prstGeom>
          <a:ln w="25400" cmpd="sng">
            <a:solidFill>
              <a:srgbClr val="0070C0"/>
            </a:solidFill>
            <a:headEnd/>
            <a:tailE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04516" name="Rectangle 36"/>
          <p:cNvSpPr>
            <a:spLocks noChangeArrowheads="1"/>
          </p:cNvSpPr>
          <p:nvPr/>
        </p:nvSpPr>
        <p:spPr bwMode="auto">
          <a:xfrm>
            <a:off x="762000" y="1828800"/>
            <a:ext cx="5076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最简单的二值逻辑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开关</a:t>
            </a: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048000" y="3276600"/>
            <a:ext cx="381000" cy="609600"/>
            <a:chOff x="1920" y="2064"/>
            <a:chExt cx="240" cy="384"/>
          </a:xfrm>
        </p:grpSpPr>
        <p:sp>
          <p:nvSpPr>
            <p:cNvPr id="45084" name="Line 40"/>
            <p:cNvSpPr>
              <a:spLocks noChangeShapeType="1"/>
            </p:cNvSpPr>
            <p:nvPr/>
          </p:nvSpPr>
          <p:spPr bwMode="auto">
            <a:xfrm>
              <a:off x="1920" y="2064"/>
              <a:ext cx="0" cy="38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5" name="Line 41"/>
            <p:cNvSpPr>
              <a:spLocks noChangeShapeType="1"/>
            </p:cNvSpPr>
            <p:nvPr/>
          </p:nvSpPr>
          <p:spPr bwMode="auto">
            <a:xfrm>
              <a:off x="1920" y="2448"/>
              <a:ext cx="24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068" name="Group 49"/>
          <p:cNvGrpSpPr>
            <a:grpSpLocks/>
          </p:cNvGrpSpPr>
          <p:nvPr/>
        </p:nvGrpSpPr>
        <p:grpSpPr bwMode="auto">
          <a:xfrm>
            <a:off x="914400" y="4067175"/>
            <a:ext cx="1600200" cy="1190625"/>
            <a:chOff x="576" y="2562"/>
            <a:chExt cx="1008" cy="750"/>
          </a:xfrm>
        </p:grpSpPr>
        <p:sp>
          <p:nvSpPr>
            <p:cNvPr id="45081" name="Line 46"/>
            <p:cNvSpPr>
              <a:spLocks noChangeShapeType="1"/>
            </p:cNvSpPr>
            <p:nvPr/>
          </p:nvSpPr>
          <p:spPr bwMode="auto">
            <a:xfrm>
              <a:off x="1056" y="2946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2" name="Rectangle 47"/>
            <p:cNvSpPr>
              <a:spLocks noChangeArrowheads="1"/>
            </p:cNvSpPr>
            <p:nvPr/>
          </p:nvSpPr>
          <p:spPr bwMode="auto">
            <a:xfrm>
              <a:off x="576" y="2562"/>
              <a:ext cx="336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/>
                <a:t>输入信号</a:t>
              </a:r>
            </a:p>
          </p:txBody>
        </p:sp>
        <p:sp>
          <p:nvSpPr>
            <p:cNvPr id="45083" name="Rectangle 48"/>
            <p:cNvSpPr>
              <a:spLocks noChangeArrowheads="1"/>
            </p:cNvSpPr>
            <p:nvPr/>
          </p:nvSpPr>
          <p:spPr bwMode="auto">
            <a:xfrm>
              <a:off x="768" y="2754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i</a:t>
              </a:r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2895600" y="4419600"/>
            <a:ext cx="228600" cy="1143000"/>
            <a:chOff x="1824" y="2784"/>
            <a:chExt cx="144" cy="720"/>
          </a:xfrm>
        </p:grpSpPr>
        <p:sp>
          <p:nvSpPr>
            <p:cNvPr id="45079" name="Line 43"/>
            <p:cNvSpPr>
              <a:spLocks noChangeShapeType="1"/>
            </p:cNvSpPr>
            <p:nvPr/>
          </p:nvSpPr>
          <p:spPr bwMode="auto">
            <a:xfrm flipH="1">
              <a:off x="1824" y="2784"/>
              <a:ext cx="144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0" name="Line 44"/>
            <p:cNvSpPr>
              <a:spLocks noChangeShapeType="1"/>
            </p:cNvSpPr>
            <p:nvPr/>
          </p:nvSpPr>
          <p:spPr bwMode="auto">
            <a:xfrm>
              <a:off x="1824" y="2784"/>
              <a:ext cx="0" cy="72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071" name="Group 58"/>
          <p:cNvGrpSpPr>
            <a:grpSpLocks/>
          </p:cNvGrpSpPr>
          <p:nvPr/>
        </p:nvGrpSpPr>
        <p:grpSpPr bwMode="auto">
          <a:xfrm>
            <a:off x="5181600" y="2590800"/>
            <a:ext cx="1066800" cy="1828800"/>
            <a:chOff x="3264" y="1632"/>
            <a:chExt cx="672" cy="1152"/>
          </a:xfrm>
        </p:grpSpPr>
        <p:sp>
          <p:nvSpPr>
            <p:cNvPr id="45074" name="Line 52"/>
            <p:cNvSpPr>
              <a:spLocks noChangeShapeType="1"/>
            </p:cNvSpPr>
            <p:nvPr/>
          </p:nvSpPr>
          <p:spPr bwMode="auto">
            <a:xfrm>
              <a:off x="3588" y="1632"/>
              <a:ext cx="0" cy="1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5" name="Text Box 53"/>
            <p:cNvSpPr txBox="1">
              <a:spLocks noChangeArrowheads="1"/>
            </p:cNvSpPr>
            <p:nvPr/>
          </p:nvSpPr>
          <p:spPr bwMode="auto">
            <a:xfrm>
              <a:off x="3298" y="163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45076" name="Text Box 54"/>
            <p:cNvSpPr txBox="1">
              <a:spLocks noChangeArrowheads="1"/>
            </p:cNvSpPr>
            <p:nvPr/>
          </p:nvSpPr>
          <p:spPr bwMode="auto">
            <a:xfrm>
              <a:off x="3666" y="249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/>
                <a:t>0</a:t>
              </a:r>
            </a:p>
          </p:txBody>
        </p:sp>
        <p:sp>
          <p:nvSpPr>
            <p:cNvPr id="45077" name="Line 56"/>
            <p:cNvSpPr>
              <a:spLocks noChangeShapeType="1"/>
            </p:cNvSpPr>
            <p:nvPr/>
          </p:nvSpPr>
          <p:spPr bwMode="auto">
            <a:xfrm>
              <a:off x="3600" y="273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8" name="Line 57"/>
            <p:cNvSpPr>
              <a:spLocks noChangeShapeType="1"/>
            </p:cNvSpPr>
            <p:nvPr/>
          </p:nvSpPr>
          <p:spPr bwMode="auto">
            <a:xfrm flipH="1">
              <a:off x="3264" y="163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72" name="Rectangle 48"/>
          <p:cNvSpPr>
            <a:spLocks noChangeArrowheads="1"/>
          </p:cNvSpPr>
          <p:nvPr/>
        </p:nvSpPr>
        <p:spPr bwMode="auto">
          <a:xfrm>
            <a:off x="2079625" y="3190875"/>
            <a:ext cx="681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V</a:t>
            </a:r>
            <a:r>
              <a:rPr lang="en-US" altLang="zh-CN" sz="2400" baseline="-25000"/>
              <a:t>CC</a:t>
            </a:r>
          </a:p>
        </p:txBody>
      </p:sp>
      <p:sp>
        <p:nvSpPr>
          <p:cNvPr id="45073" name="Rectangle 48"/>
          <p:cNvSpPr>
            <a:spLocks noChangeArrowheads="1"/>
          </p:cNvSpPr>
          <p:nvPr/>
        </p:nvSpPr>
        <p:spPr bwMode="auto">
          <a:xfrm>
            <a:off x="3070225" y="3962400"/>
            <a:ext cx="555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V</a:t>
            </a:r>
            <a:r>
              <a:rPr lang="en-US" altLang="zh-CN" sz="2400" baseline="-25000"/>
              <a:t>O</a:t>
            </a:r>
          </a:p>
        </p:txBody>
      </p:sp>
      <p:grpSp>
        <p:nvGrpSpPr>
          <p:cNvPr id="43" name="Group 4"/>
          <p:cNvGrpSpPr>
            <a:grpSpLocks/>
          </p:cNvGrpSpPr>
          <p:nvPr/>
        </p:nvGrpSpPr>
        <p:grpSpPr bwMode="auto">
          <a:xfrm>
            <a:off x="6298122" y="2824378"/>
            <a:ext cx="2332038" cy="576263"/>
            <a:chOff x="3832" y="1479"/>
            <a:chExt cx="1469" cy="363"/>
          </a:xfrm>
        </p:grpSpPr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4377" y="1479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4603" y="1615"/>
              <a:ext cx="91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>
              <a:off x="4104" y="166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8"/>
            <p:cNvSpPr>
              <a:spLocks noChangeShapeType="1"/>
            </p:cNvSpPr>
            <p:nvPr/>
          </p:nvSpPr>
          <p:spPr bwMode="auto">
            <a:xfrm flipH="1">
              <a:off x="4694" y="166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3832" y="1525"/>
              <a:ext cx="2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dirty="0">
                  <a:latin typeface="Tahoma" panose="020B0604030504040204" pitchFamily="34" charset="0"/>
                </a:rPr>
                <a:t>V</a:t>
              </a:r>
              <a:r>
                <a:rPr lang="en-US" altLang="zh-CN" sz="2400" baseline="-25000" dirty="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50" name="Text Box 10"/>
            <p:cNvSpPr txBox="1">
              <a:spLocks noChangeArrowheads="1"/>
            </p:cNvSpPr>
            <p:nvPr/>
          </p:nvSpPr>
          <p:spPr bwMode="auto">
            <a:xfrm>
              <a:off x="4967" y="1542"/>
              <a:ext cx="3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dirty="0">
                  <a:latin typeface="Tahoma" panose="020B0604030504040204" pitchFamily="34" charset="0"/>
                </a:rPr>
                <a:t>V</a:t>
              </a:r>
              <a:r>
                <a:rPr lang="en-US" altLang="zh-CN" sz="2400" baseline="-25000" dirty="0">
                  <a:latin typeface="Tahoma" panose="020B0604030504040204" pitchFamily="34" charset="0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6900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4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4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4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4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506" grpId="0" autoUpdateAnimBg="0"/>
      <p:bldP spid="404512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3.2  </a:t>
            </a:r>
            <a:r>
              <a:rPr lang="zh-CN" altLang="en-US" dirty="0"/>
              <a:t>门电路（</a:t>
            </a:r>
            <a:r>
              <a:rPr lang="en-US" altLang="zh-CN" dirty="0"/>
              <a:t>15</a:t>
            </a:r>
            <a:r>
              <a:rPr lang="zh-CN" altLang="en-US" dirty="0"/>
              <a:t>）</a:t>
            </a:r>
          </a:p>
        </p:txBody>
      </p:sp>
      <p:sp>
        <p:nvSpPr>
          <p:cNvPr id="405583" name="Rectangle 79"/>
          <p:cNvSpPr>
            <a:spLocks noChangeArrowheads="1"/>
          </p:cNvSpPr>
          <p:nvPr/>
        </p:nvSpPr>
        <p:spPr bwMode="auto">
          <a:xfrm>
            <a:off x="3851920" y="1861071"/>
            <a:ext cx="3467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3200" dirty="0"/>
              <a:t>三极管的工作状态</a:t>
            </a:r>
          </a:p>
        </p:txBody>
      </p:sp>
      <p:sp>
        <p:nvSpPr>
          <p:cNvPr id="3" name="矩形 2"/>
          <p:cNvSpPr/>
          <p:nvPr/>
        </p:nvSpPr>
        <p:spPr>
          <a:xfrm>
            <a:off x="3851920" y="2492896"/>
            <a:ext cx="5111750" cy="2062162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dirty="0"/>
              <a:t>1.</a:t>
            </a:r>
            <a:r>
              <a:rPr lang="zh-CN" altLang="en-US" sz="2800" dirty="0"/>
              <a:t>截至状态（开关断开）：</a:t>
            </a:r>
            <a:endParaRPr lang="en-US" altLang="zh-CN" sz="2800" dirty="0"/>
          </a:p>
          <a:p>
            <a:pPr marL="457200" indent="-9525" eaLnBrk="1" hangingPunct="1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如果</a:t>
            </a:r>
            <a:r>
              <a:rPr lang="en-US" altLang="zh-CN" sz="2400" dirty="0"/>
              <a:t>Vi=</a:t>
            </a:r>
            <a:r>
              <a:rPr lang="zh-CN" altLang="en-US" sz="2400" dirty="0"/>
              <a:t>“</a:t>
            </a:r>
            <a:r>
              <a:rPr lang="en-US" altLang="zh-CN" sz="2400" dirty="0"/>
              <a:t>0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pPr marL="457200" indent="-9525" eaLnBrk="1" hangingPunct="1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则</a:t>
            </a:r>
            <a:r>
              <a:rPr lang="en-US" altLang="zh-CN" sz="2400" dirty="0"/>
              <a:t>Vb&lt;0.7v</a:t>
            </a:r>
            <a:r>
              <a:rPr lang="zh-CN" altLang="en-US" sz="2400" dirty="0"/>
              <a:t>，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b</a:t>
            </a:r>
            <a:r>
              <a:rPr lang="en-US" altLang="zh-CN" sz="2400" dirty="0"/>
              <a:t>=0, I</a:t>
            </a:r>
            <a:r>
              <a:rPr lang="en-US" altLang="zh-CN" sz="2400" baseline="-25000" dirty="0"/>
              <a:t>c</a:t>
            </a:r>
            <a:r>
              <a:rPr lang="en-US" altLang="zh-CN" sz="2400" dirty="0"/>
              <a:t>=0, </a:t>
            </a:r>
          </a:p>
          <a:p>
            <a:pPr marL="457200" indent="-9525" eaLnBrk="1" hangingPunct="1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结果：</a:t>
            </a:r>
            <a:r>
              <a:rPr lang="en-US" altLang="zh-CN" sz="2400" dirty="0"/>
              <a:t>Vo</a:t>
            </a:r>
            <a:r>
              <a:rPr lang="en-US" altLang="zh-CN" sz="2400" dirty="0">
                <a:sym typeface="Symbol" panose="05050102010706020507" pitchFamily="18" charset="2"/>
              </a:rPr>
              <a:t>Vcc=</a:t>
            </a:r>
            <a:r>
              <a:rPr lang="zh-CN" altLang="en-US" sz="2400" dirty="0">
                <a:sym typeface="Symbol" panose="05050102010706020507" pitchFamily="18" charset="2"/>
              </a:rPr>
              <a:t>“</a:t>
            </a:r>
            <a:r>
              <a:rPr lang="en-US" altLang="zh-CN" sz="2400" dirty="0"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ym typeface="Symbol" panose="05050102010706020507" pitchFamily="18" charset="2"/>
              </a:rPr>
              <a:t>”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457200" indent="-9525" eaLnBrk="1" hangingPunct="1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ym typeface="Symbol" panose="05050102010706020507" pitchFamily="18" charset="2"/>
              </a:rPr>
              <a:t>等效于三极管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开关断开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6087" name="Rectangle 48"/>
          <p:cNvSpPr>
            <a:spLocks noChangeArrowheads="1"/>
          </p:cNvSpPr>
          <p:nvPr/>
        </p:nvSpPr>
        <p:spPr bwMode="auto">
          <a:xfrm>
            <a:off x="1397645" y="3694633"/>
            <a:ext cx="509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V</a:t>
            </a:r>
            <a:r>
              <a:rPr lang="en-US" altLang="zh-CN" sz="2400" baseline="-25000"/>
              <a:t>b</a:t>
            </a:r>
          </a:p>
        </p:txBody>
      </p:sp>
      <p:grpSp>
        <p:nvGrpSpPr>
          <p:cNvPr id="46088" name="组合 4"/>
          <p:cNvGrpSpPr>
            <a:grpSpLocks/>
          </p:cNvGrpSpPr>
          <p:nvPr/>
        </p:nvGrpSpPr>
        <p:grpSpPr bwMode="auto">
          <a:xfrm>
            <a:off x="394345" y="1793243"/>
            <a:ext cx="3313113" cy="2868178"/>
            <a:chOff x="173038" y="2002273"/>
            <a:chExt cx="3313112" cy="2868177"/>
          </a:xfrm>
        </p:grpSpPr>
        <p:grpSp>
          <p:nvGrpSpPr>
            <p:cNvPr id="46135" name="组合 4"/>
            <p:cNvGrpSpPr>
              <a:grpSpLocks/>
            </p:cNvGrpSpPr>
            <p:nvPr/>
          </p:nvGrpSpPr>
          <p:grpSpPr bwMode="auto">
            <a:xfrm>
              <a:off x="173038" y="2002273"/>
              <a:ext cx="3313112" cy="2868177"/>
              <a:chOff x="173637" y="2002794"/>
              <a:chExt cx="3312757" cy="2866912"/>
            </a:xfrm>
          </p:grpSpPr>
          <p:grpSp>
            <p:nvGrpSpPr>
              <p:cNvPr id="46139" name="Group 78"/>
              <p:cNvGrpSpPr>
                <a:grpSpLocks/>
              </p:cNvGrpSpPr>
              <p:nvPr/>
            </p:nvGrpSpPr>
            <p:grpSpPr bwMode="auto">
              <a:xfrm>
                <a:off x="179512" y="2132856"/>
                <a:ext cx="3243263" cy="2736850"/>
                <a:chOff x="3600" y="280"/>
                <a:chExt cx="2043" cy="1724"/>
              </a:xfrm>
            </p:grpSpPr>
            <p:sp>
              <p:nvSpPr>
                <p:cNvPr id="46143" name="Line 35"/>
                <p:cNvSpPr>
                  <a:spLocks noChangeShapeType="1"/>
                </p:cNvSpPr>
                <p:nvPr/>
              </p:nvSpPr>
              <p:spPr bwMode="auto">
                <a:xfrm>
                  <a:off x="3737" y="1822"/>
                  <a:ext cx="1814" cy="0"/>
                </a:xfrm>
                <a:prstGeom prst="line">
                  <a:avLst/>
                </a:pr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44" name="Line 36"/>
                <p:cNvSpPr>
                  <a:spLocks noChangeShapeType="1"/>
                </p:cNvSpPr>
                <p:nvPr/>
              </p:nvSpPr>
              <p:spPr bwMode="auto">
                <a:xfrm>
                  <a:off x="4689" y="2004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45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780" y="1641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46" name="Line 38"/>
                <p:cNvSpPr>
                  <a:spLocks noChangeShapeType="1"/>
                </p:cNvSpPr>
                <p:nvPr/>
              </p:nvSpPr>
              <p:spPr bwMode="auto">
                <a:xfrm>
                  <a:off x="3691" y="1233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47" name="Rectangle 39"/>
                <p:cNvSpPr>
                  <a:spLocks noChangeArrowheads="1"/>
                </p:cNvSpPr>
                <p:nvPr/>
              </p:nvSpPr>
              <p:spPr bwMode="auto">
                <a:xfrm>
                  <a:off x="3964" y="1187"/>
                  <a:ext cx="226" cy="9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46148" name="Line 40"/>
                <p:cNvSpPr>
                  <a:spLocks noChangeShapeType="1"/>
                </p:cNvSpPr>
                <p:nvPr/>
              </p:nvSpPr>
              <p:spPr bwMode="auto">
                <a:xfrm>
                  <a:off x="4190" y="1233"/>
                  <a:ext cx="45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49" name="Line 41"/>
                <p:cNvSpPr>
                  <a:spLocks noChangeShapeType="1"/>
                </p:cNvSpPr>
                <p:nvPr/>
              </p:nvSpPr>
              <p:spPr bwMode="auto">
                <a:xfrm>
                  <a:off x="4644" y="1142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0" name="Line 42"/>
                <p:cNvSpPr>
                  <a:spLocks noChangeShapeType="1"/>
                </p:cNvSpPr>
                <p:nvPr/>
              </p:nvSpPr>
              <p:spPr bwMode="auto">
                <a:xfrm>
                  <a:off x="4644" y="1278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1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4640" y="1102"/>
                  <a:ext cx="91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2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4735" y="824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3" name="Rectangle 45"/>
                <p:cNvSpPr>
                  <a:spLocks noChangeArrowheads="1"/>
                </p:cNvSpPr>
                <p:nvPr/>
              </p:nvSpPr>
              <p:spPr bwMode="auto">
                <a:xfrm>
                  <a:off x="4689" y="597"/>
                  <a:ext cx="91" cy="22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46154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735" y="280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5" name="Line 47"/>
                <p:cNvSpPr>
                  <a:spLocks noChangeShapeType="1"/>
                </p:cNvSpPr>
                <p:nvPr/>
              </p:nvSpPr>
              <p:spPr bwMode="auto">
                <a:xfrm>
                  <a:off x="4735" y="960"/>
                  <a:ext cx="77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6" name="Line 48"/>
                <p:cNvSpPr>
                  <a:spLocks noChangeShapeType="1"/>
                </p:cNvSpPr>
                <p:nvPr/>
              </p:nvSpPr>
              <p:spPr bwMode="auto">
                <a:xfrm>
                  <a:off x="4780" y="1369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600" y="1187"/>
                  <a:ext cx="22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1800"/>
                    <a:t>+</a:t>
                  </a:r>
                </a:p>
              </p:txBody>
            </p:sp>
            <p:sp>
              <p:nvSpPr>
                <p:cNvPr id="4615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601" y="1641"/>
                  <a:ext cx="22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1800"/>
                    <a:t>-</a:t>
                  </a:r>
                </a:p>
              </p:txBody>
            </p:sp>
            <p:sp>
              <p:nvSpPr>
                <p:cNvPr id="46159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5415" y="915"/>
                  <a:ext cx="22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1800"/>
                    <a:t>+</a:t>
                  </a:r>
                </a:p>
              </p:txBody>
            </p:sp>
            <p:sp>
              <p:nvSpPr>
                <p:cNvPr id="46160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5416" y="1637"/>
                  <a:ext cx="22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1800"/>
                    <a:t>-</a:t>
                  </a:r>
                </a:p>
              </p:txBody>
            </p:sp>
          </p:grpSp>
          <p:sp>
            <p:nvSpPr>
              <p:cNvPr id="46140" name="Rectangle 48"/>
              <p:cNvSpPr>
                <a:spLocks noChangeArrowheads="1"/>
              </p:cNvSpPr>
              <p:nvPr/>
            </p:nvSpPr>
            <p:spPr bwMode="auto">
              <a:xfrm>
                <a:off x="173637" y="3926381"/>
                <a:ext cx="4467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/>
                  <a:t>V</a:t>
                </a:r>
                <a:r>
                  <a:rPr lang="en-US" altLang="zh-CN" sz="2400" baseline="-25000"/>
                  <a:t>i</a:t>
                </a:r>
              </a:p>
            </p:txBody>
          </p:sp>
          <p:sp>
            <p:nvSpPr>
              <p:cNvPr id="46141" name="Rectangle 48"/>
              <p:cNvSpPr>
                <a:spLocks noChangeArrowheads="1"/>
              </p:cNvSpPr>
              <p:nvPr/>
            </p:nvSpPr>
            <p:spPr bwMode="auto">
              <a:xfrm>
                <a:off x="1334661" y="2002794"/>
                <a:ext cx="67999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dirty="0"/>
                  <a:t>V</a:t>
                </a:r>
                <a:r>
                  <a:rPr lang="en-US" altLang="zh-CN" sz="2400" baseline="-25000" dirty="0"/>
                  <a:t>CC</a:t>
                </a:r>
              </a:p>
            </p:txBody>
          </p:sp>
          <p:sp>
            <p:nvSpPr>
              <p:cNvPr id="46142" name="Rectangle 48"/>
              <p:cNvSpPr>
                <a:spLocks noChangeArrowheads="1"/>
              </p:cNvSpPr>
              <p:nvPr/>
            </p:nvSpPr>
            <p:spPr bwMode="auto">
              <a:xfrm>
                <a:off x="3016009" y="3717181"/>
                <a:ext cx="47038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/>
                  <a:t>V</a:t>
                </a:r>
                <a:r>
                  <a:rPr lang="en-US" altLang="zh-CN" sz="2400" baseline="-25000"/>
                  <a:t>o</a:t>
                </a:r>
              </a:p>
            </p:txBody>
          </p:sp>
        </p:grpSp>
        <p:sp>
          <p:nvSpPr>
            <p:cNvPr id="46136" name="文本框 1"/>
            <p:cNvSpPr txBox="1">
              <a:spLocks noChangeArrowheads="1"/>
            </p:cNvSpPr>
            <p:nvPr/>
          </p:nvSpPr>
          <p:spPr bwMode="auto">
            <a:xfrm>
              <a:off x="1538855" y="3343813"/>
              <a:ext cx="3602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b</a:t>
              </a:r>
              <a:endParaRPr lang="zh-CN" altLang="en-US" sz="1800"/>
            </a:p>
          </p:txBody>
        </p:sp>
        <p:sp>
          <p:nvSpPr>
            <p:cNvPr id="46137" name="文本框 32"/>
            <p:cNvSpPr txBox="1">
              <a:spLocks noChangeArrowheads="1"/>
            </p:cNvSpPr>
            <p:nvPr/>
          </p:nvSpPr>
          <p:spPr bwMode="auto">
            <a:xfrm>
              <a:off x="2016027" y="3137289"/>
              <a:ext cx="3602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c</a:t>
              </a:r>
              <a:endParaRPr lang="zh-CN" altLang="en-US" sz="1800"/>
            </a:p>
          </p:txBody>
        </p:sp>
        <p:sp>
          <p:nvSpPr>
            <p:cNvPr id="46138" name="文本框 33"/>
            <p:cNvSpPr txBox="1">
              <a:spLocks noChangeArrowheads="1"/>
            </p:cNvSpPr>
            <p:nvPr/>
          </p:nvSpPr>
          <p:spPr bwMode="auto">
            <a:xfrm>
              <a:off x="2016027" y="3675141"/>
              <a:ext cx="3602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e</a:t>
              </a:r>
              <a:endParaRPr lang="zh-CN" altLang="en-US" sz="1800"/>
            </a:p>
          </p:txBody>
        </p:sp>
      </p:grpSp>
      <p:sp>
        <p:nvSpPr>
          <p:cNvPr id="46089" name="Text Box 49"/>
          <p:cNvSpPr txBox="1">
            <a:spLocks noChangeArrowheads="1"/>
          </p:cNvSpPr>
          <p:nvPr/>
        </p:nvSpPr>
        <p:spPr bwMode="auto">
          <a:xfrm>
            <a:off x="1442095" y="3331096"/>
            <a:ext cx="36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/>
              <a:t>+</a:t>
            </a:r>
          </a:p>
        </p:txBody>
      </p:sp>
      <p:sp>
        <p:nvSpPr>
          <p:cNvPr id="46090" name="Text Box 50"/>
          <p:cNvSpPr txBox="1">
            <a:spLocks noChangeArrowheads="1"/>
          </p:cNvSpPr>
          <p:nvPr/>
        </p:nvSpPr>
        <p:spPr bwMode="auto">
          <a:xfrm>
            <a:off x="1443683" y="4051821"/>
            <a:ext cx="360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/>
              <a:t>-</a:t>
            </a:r>
          </a:p>
        </p:txBody>
      </p:sp>
      <p:grpSp>
        <p:nvGrpSpPr>
          <p:cNvPr id="124" name="Group 92"/>
          <p:cNvGrpSpPr>
            <a:grpSpLocks/>
          </p:cNvGrpSpPr>
          <p:nvPr/>
        </p:nvGrpSpPr>
        <p:grpSpPr bwMode="auto">
          <a:xfrm>
            <a:off x="1889770" y="3099321"/>
            <a:ext cx="533400" cy="609600"/>
            <a:chOff x="2448" y="1968"/>
            <a:chExt cx="336" cy="384"/>
          </a:xfrm>
        </p:grpSpPr>
        <p:sp>
          <p:nvSpPr>
            <p:cNvPr id="46095" name="Line 90"/>
            <p:cNvSpPr>
              <a:spLocks noChangeShapeType="1"/>
            </p:cNvSpPr>
            <p:nvPr/>
          </p:nvSpPr>
          <p:spPr bwMode="auto">
            <a:xfrm>
              <a:off x="2448" y="1968"/>
              <a:ext cx="33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6" name="Line 91"/>
            <p:cNvSpPr>
              <a:spLocks noChangeShapeType="1"/>
            </p:cNvSpPr>
            <p:nvPr/>
          </p:nvSpPr>
          <p:spPr bwMode="auto">
            <a:xfrm flipH="1">
              <a:off x="2448" y="1968"/>
              <a:ext cx="288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" name="Text Box 26"/>
          <p:cNvSpPr txBox="1">
            <a:spLocks noChangeArrowheads="1"/>
          </p:cNvSpPr>
          <p:nvPr/>
        </p:nvSpPr>
        <p:spPr bwMode="auto">
          <a:xfrm>
            <a:off x="1760162" y="5316871"/>
            <a:ext cx="5043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/>
              <a:t>输入</a:t>
            </a:r>
            <a:r>
              <a:rPr lang="en-US" altLang="zh-CN" sz="2400" dirty="0"/>
              <a:t>Vi=</a:t>
            </a:r>
            <a:r>
              <a:rPr lang="zh-CN" altLang="en-US" sz="2400" dirty="0"/>
              <a:t>“</a:t>
            </a:r>
            <a:r>
              <a:rPr lang="en-US" altLang="zh-CN" sz="2400" dirty="0"/>
              <a:t>0</a:t>
            </a:r>
            <a:r>
              <a:rPr lang="zh-CN" altLang="en-US" sz="2400" dirty="0"/>
              <a:t>”，开关打开，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＝</a:t>
            </a: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1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508305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1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9014703-D297-4D31-AC8A-40F8CA681BAE}" type="slidenum">
              <a:rPr lang="en-US" altLang="zh-CN" smtClean="0"/>
              <a:pPr eaLnBrk="1" hangingPunct="1">
                <a:defRPr/>
              </a:pPr>
              <a:t>74</a:t>
            </a:fld>
            <a:endParaRPr lang="en-US" altLang="zh-CN" dirty="0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3.2  </a:t>
            </a:r>
            <a:r>
              <a:rPr lang="zh-CN" altLang="en-US" dirty="0"/>
              <a:t>门电路（</a:t>
            </a:r>
            <a:r>
              <a:rPr lang="en-US" altLang="zh-CN" dirty="0"/>
              <a:t>15</a:t>
            </a:r>
            <a:r>
              <a:rPr lang="zh-CN" altLang="en-US" dirty="0"/>
              <a:t>）</a:t>
            </a:r>
          </a:p>
        </p:txBody>
      </p:sp>
      <p:sp>
        <p:nvSpPr>
          <p:cNvPr id="405583" name="Rectangle 79"/>
          <p:cNvSpPr>
            <a:spLocks noChangeArrowheads="1"/>
          </p:cNvSpPr>
          <p:nvPr/>
        </p:nvSpPr>
        <p:spPr bwMode="auto">
          <a:xfrm>
            <a:off x="3708400" y="1239838"/>
            <a:ext cx="3467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3200" dirty="0"/>
              <a:t>三极管的工作状态</a:t>
            </a:r>
          </a:p>
        </p:txBody>
      </p:sp>
      <p:sp>
        <p:nvSpPr>
          <p:cNvPr id="4" name="矩形 3"/>
          <p:cNvSpPr/>
          <p:nvPr/>
        </p:nvSpPr>
        <p:spPr>
          <a:xfrm>
            <a:off x="3708400" y="2132856"/>
            <a:ext cx="5260975" cy="23701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dirty="0"/>
              <a:t>.</a:t>
            </a:r>
            <a:r>
              <a:rPr lang="zh-CN" altLang="en-US" sz="2800" dirty="0"/>
              <a:t>饱和状态（开关接通）：</a:t>
            </a:r>
            <a:endParaRPr lang="en-US" altLang="zh-CN" sz="2800" dirty="0"/>
          </a:p>
          <a:p>
            <a:pPr lvl="1" indent="-9525" eaLnBrk="1" hangingPunct="1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如果</a:t>
            </a:r>
            <a:r>
              <a:rPr lang="en-US" altLang="zh-CN" sz="2400" dirty="0"/>
              <a:t>Vi=</a:t>
            </a:r>
            <a:r>
              <a:rPr lang="zh-CN" altLang="en-US" sz="2400" dirty="0"/>
              <a:t>“</a:t>
            </a:r>
            <a:r>
              <a:rPr lang="en-US" altLang="zh-CN" sz="2400" dirty="0"/>
              <a:t>1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pPr lvl="1" indent="-9525" eaLnBrk="1" hangingPunct="1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则</a:t>
            </a:r>
            <a:r>
              <a:rPr lang="en-US" altLang="zh-CN" sz="2400" dirty="0"/>
              <a:t>Vb=0.7v</a:t>
            </a:r>
            <a:r>
              <a:rPr lang="zh-CN" altLang="en-US" sz="2400" dirty="0"/>
              <a:t>， 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b</a:t>
            </a:r>
            <a:r>
              <a:rPr lang="en-US" altLang="zh-CN" sz="2400" dirty="0"/>
              <a:t> </a:t>
            </a:r>
            <a:r>
              <a:rPr lang="zh-CN" altLang="en-US" sz="2400" dirty="0"/>
              <a:t>较大，   </a:t>
            </a:r>
            <a:endParaRPr lang="en-US" altLang="zh-CN" sz="2400" dirty="0"/>
          </a:p>
          <a:p>
            <a:pPr lvl="1" indent="-9525" eaLnBrk="1" hangingPunct="1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dirty="0" err="1"/>
              <a:t>I</a:t>
            </a:r>
            <a:r>
              <a:rPr lang="en-US" altLang="zh-CN" sz="2400" baseline="-25000" dirty="0" err="1"/>
              <a:t>c</a:t>
            </a:r>
            <a:r>
              <a:rPr lang="en-US" altLang="zh-CN" sz="2400" dirty="0"/>
              <a:t> &lt; </a:t>
            </a:r>
            <a:r>
              <a:rPr lang="en-US" altLang="zh-CN" sz="2400" dirty="0">
                <a:sym typeface="Symbol" panose="05050102010706020507" pitchFamily="18" charset="2"/>
              </a:rPr>
              <a:t> </a:t>
            </a:r>
            <a:r>
              <a:rPr lang="en-US" altLang="zh-CN" sz="2400" dirty="0" err="1"/>
              <a:t>I</a:t>
            </a:r>
            <a:r>
              <a:rPr lang="en-US" altLang="zh-CN" sz="2400" baseline="-25000" dirty="0" err="1"/>
              <a:t>b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zh-CN" altLang="en-US" sz="2400" dirty="0">
                <a:latin typeface="Tahoma" panose="020B0604030504040204" pitchFamily="34" charset="0"/>
                <a:sym typeface="Symbol" panose="05050102010706020507" pitchFamily="18" charset="2"/>
              </a:rPr>
              <a:t>放大系数</a:t>
            </a:r>
            <a:r>
              <a:rPr lang="en-US" altLang="zh-CN" sz="2400" dirty="0">
                <a:latin typeface="Tahoma" panose="020B0604030504040204" pitchFamily="34" charset="0"/>
                <a:sym typeface="Symbol" panose="05050102010706020507" pitchFamily="18" charset="2"/>
              </a:rPr>
              <a:t></a:t>
            </a:r>
            <a:r>
              <a:rPr lang="zh-CN" altLang="en-US" sz="2400" dirty="0">
                <a:latin typeface="Tahoma" panose="020B0604030504040204" pitchFamily="34" charset="0"/>
                <a:sym typeface="Symbol" panose="05050102010706020507" pitchFamily="18" charset="2"/>
              </a:rPr>
              <a:t>一般为</a:t>
            </a:r>
            <a:r>
              <a:rPr lang="en-US" altLang="zh-CN" sz="2400" dirty="0">
                <a:latin typeface="Tahoma" panose="020B0604030504040204" pitchFamily="34" charset="0"/>
                <a:sym typeface="Symbol" panose="05050102010706020507" pitchFamily="18" charset="2"/>
              </a:rPr>
              <a:t>20)</a:t>
            </a:r>
            <a:endParaRPr lang="en-US" altLang="zh-CN" sz="2400" dirty="0"/>
          </a:p>
          <a:p>
            <a:pPr lvl="1" indent="-9525" eaLnBrk="1" hangingPunct="1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dirty="0"/>
              <a:t>V</a:t>
            </a:r>
            <a:r>
              <a:rPr lang="en-US" altLang="zh-CN" sz="2400" baseline="-25000" dirty="0"/>
              <a:t>O</a:t>
            </a:r>
            <a:r>
              <a:rPr lang="en-US" altLang="zh-CN" sz="2400" dirty="0"/>
              <a:t>=</a:t>
            </a:r>
            <a:r>
              <a:rPr lang="zh-CN" altLang="en-US" sz="2400" dirty="0"/>
              <a:t>“</a:t>
            </a:r>
            <a:r>
              <a:rPr lang="en-US" altLang="zh-CN" sz="2400" dirty="0"/>
              <a:t>0</a:t>
            </a:r>
            <a:r>
              <a:rPr lang="zh-CN" altLang="en-US" sz="2400" dirty="0"/>
              <a:t>”（</a:t>
            </a:r>
            <a:r>
              <a:rPr lang="en-US" altLang="zh-CN" sz="2400" dirty="0"/>
              <a:t>0.1v~0.3v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 indent="-9525" eaLnBrk="1" hangingPunct="1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等效于三极管</a:t>
            </a:r>
            <a:r>
              <a:rPr lang="zh-CN" altLang="en-US" sz="2400" dirty="0">
                <a:solidFill>
                  <a:srgbClr val="FF0000"/>
                </a:solidFill>
              </a:rPr>
              <a:t>开关接通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grpSp>
        <p:nvGrpSpPr>
          <p:cNvPr id="113" name="组合 112"/>
          <p:cNvGrpSpPr>
            <a:grpSpLocks/>
          </p:cNvGrpSpPr>
          <p:nvPr/>
        </p:nvGrpSpPr>
        <p:grpSpPr bwMode="auto">
          <a:xfrm>
            <a:off x="1060450" y="3523506"/>
            <a:ext cx="992188" cy="647700"/>
            <a:chOff x="894252" y="3615913"/>
            <a:chExt cx="991312" cy="646613"/>
          </a:xfrm>
        </p:grpSpPr>
        <p:grpSp>
          <p:nvGrpSpPr>
            <p:cNvPr id="46130" name="组合 11"/>
            <p:cNvGrpSpPr>
              <a:grpSpLocks/>
            </p:cNvGrpSpPr>
            <p:nvPr/>
          </p:nvGrpSpPr>
          <p:grpSpPr bwMode="auto">
            <a:xfrm>
              <a:off x="1176737" y="3774591"/>
              <a:ext cx="708827" cy="487935"/>
              <a:chOff x="1176338" y="3788886"/>
              <a:chExt cx="708827" cy="487935"/>
            </a:xfrm>
          </p:grpSpPr>
          <p:cxnSp>
            <p:nvCxnSpPr>
              <p:cNvPr id="46132" name="直接连接符 6"/>
              <p:cNvCxnSpPr>
                <a:cxnSpLocks noChangeShapeType="1"/>
              </p:cNvCxnSpPr>
              <p:nvPr/>
            </p:nvCxnSpPr>
            <p:spPr bwMode="auto">
              <a:xfrm>
                <a:off x="1176338" y="3788886"/>
                <a:ext cx="509587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33" name="直接连接符 8"/>
              <p:cNvCxnSpPr>
                <a:cxnSpLocks noChangeShapeType="1"/>
              </p:cNvCxnSpPr>
              <p:nvPr/>
            </p:nvCxnSpPr>
            <p:spPr bwMode="auto">
              <a:xfrm>
                <a:off x="1674746" y="3794826"/>
                <a:ext cx="210419" cy="144939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34" name="直接箭头连接符 10"/>
              <p:cNvCxnSpPr>
                <a:cxnSpLocks noChangeShapeType="1"/>
              </p:cNvCxnSpPr>
              <p:nvPr/>
            </p:nvCxnSpPr>
            <p:spPr bwMode="auto">
              <a:xfrm>
                <a:off x="1885165" y="3937591"/>
                <a:ext cx="0" cy="339230"/>
              </a:xfrm>
              <a:prstGeom prst="straightConnector1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6131" name="矩形 14"/>
            <p:cNvSpPr>
              <a:spLocks noChangeArrowheads="1"/>
            </p:cNvSpPr>
            <p:nvPr/>
          </p:nvSpPr>
          <p:spPr bwMode="auto">
            <a:xfrm>
              <a:off x="894252" y="3615913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I</a:t>
              </a:r>
              <a:r>
                <a:rPr lang="en-US" altLang="zh-CN" sz="1800" baseline="-25000"/>
                <a:t>b</a:t>
              </a:r>
              <a:endParaRPr lang="zh-CN" altLang="en-US" sz="1800"/>
            </a:p>
          </p:txBody>
        </p:sp>
      </p:grpSp>
      <p:grpSp>
        <p:nvGrpSpPr>
          <p:cNvPr id="119" name="组合 118"/>
          <p:cNvGrpSpPr>
            <a:grpSpLocks/>
          </p:cNvGrpSpPr>
          <p:nvPr/>
        </p:nvGrpSpPr>
        <p:grpSpPr bwMode="auto">
          <a:xfrm>
            <a:off x="2482850" y="2604344"/>
            <a:ext cx="363538" cy="1516062"/>
            <a:chOff x="2334850" y="2746627"/>
            <a:chExt cx="363811" cy="1515899"/>
          </a:xfrm>
        </p:grpSpPr>
        <p:cxnSp>
          <p:nvCxnSpPr>
            <p:cNvPr id="46128" name="直接箭头连接符 13"/>
            <p:cNvCxnSpPr>
              <a:cxnSpLocks noChangeShapeType="1"/>
            </p:cNvCxnSpPr>
            <p:nvPr/>
          </p:nvCxnSpPr>
          <p:spPr bwMode="auto">
            <a:xfrm>
              <a:off x="2334850" y="2852936"/>
              <a:ext cx="0" cy="1409590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29" name="矩形 16"/>
            <p:cNvSpPr>
              <a:spLocks noChangeArrowheads="1"/>
            </p:cNvSpPr>
            <p:nvPr/>
          </p:nvSpPr>
          <p:spPr bwMode="auto">
            <a:xfrm>
              <a:off x="2368121" y="2746627"/>
              <a:ext cx="3305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I</a:t>
              </a:r>
              <a:r>
                <a:rPr lang="en-US" altLang="zh-CN" sz="1800" baseline="-25000"/>
                <a:t>c</a:t>
              </a:r>
              <a:endParaRPr lang="zh-CN" altLang="en-US" sz="1800"/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20675" y="2171622"/>
            <a:ext cx="3313113" cy="2556797"/>
            <a:chOff x="321004" y="4068564"/>
            <a:chExt cx="3313112" cy="2555375"/>
          </a:xfrm>
        </p:grpSpPr>
        <p:sp>
          <p:nvSpPr>
            <p:cNvPr id="46097" name="Text Box 49"/>
            <p:cNvSpPr txBox="1">
              <a:spLocks noChangeArrowheads="1"/>
            </p:cNvSpPr>
            <p:nvPr/>
          </p:nvSpPr>
          <p:spPr bwMode="auto">
            <a:xfrm>
              <a:off x="1368754" y="5293615"/>
              <a:ext cx="3603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/>
                <a:t>+</a:t>
              </a:r>
            </a:p>
          </p:txBody>
        </p:sp>
        <p:grpSp>
          <p:nvGrpSpPr>
            <p:cNvPr id="46098" name="组合 1"/>
            <p:cNvGrpSpPr>
              <a:grpSpLocks/>
            </p:cNvGrpSpPr>
            <p:nvPr/>
          </p:nvGrpSpPr>
          <p:grpSpPr bwMode="auto">
            <a:xfrm>
              <a:off x="321004" y="4068564"/>
              <a:ext cx="3313112" cy="2555375"/>
              <a:chOff x="321004" y="4068564"/>
              <a:chExt cx="3313112" cy="2555375"/>
            </a:xfrm>
          </p:grpSpPr>
          <p:sp>
            <p:nvSpPr>
              <p:cNvPr id="46099" name="Rectangle 48"/>
              <p:cNvSpPr>
                <a:spLocks noChangeArrowheads="1"/>
              </p:cNvSpPr>
              <p:nvPr/>
            </p:nvSpPr>
            <p:spPr bwMode="auto">
              <a:xfrm>
                <a:off x="1324304" y="5657153"/>
                <a:ext cx="509587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/>
                  <a:t>V</a:t>
                </a:r>
                <a:r>
                  <a:rPr lang="en-US" altLang="zh-CN" sz="2400" baseline="-25000"/>
                  <a:t>b</a:t>
                </a:r>
              </a:p>
            </p:txBody>
          </p:sp>
          <p:grpSp>
            <p:nvGrpSpPr>
              <p:cNvPr id="46100" name="组合 4"/>
              <p:cNvGrpSpPr>
                <a:grpSpLocks/>
              </p:cNvGrpSpPr>
              <p:nvPr/>
            </p:nvGrpSpPr>
            <p:grpSpPr bwMode="auto">
              <a:xfrm>
                <a:off x="321004" y="4068564"/>
                <a:ext cx="3313112" cy="2555375"/>
                <a:chOff x="173038" y="2315074"/>
                <a:chExt cx="3313112" cy="2555375"/>
              </a:xfrm>
            </p:grpSpPr>
            <p:grpSp>
              <p:nvGrpSpPr>
                <p:cNvPr id="46102" name="组合 4"/>
                <p:cNvGrpSpPr>
                  <a:grpSpLocks/>
                </p:cNvGrpSpPr>
                <p:nvPr/>
              </p:nvGrpSpPr>
              <p:grpSpPr bwMode="auto">
                <a:xfrm>
                  <a:off x="173038" y="2315074"/>
                  <a:ext cx="3313112" cy="2555375"/>
                  <a:chOff x="173637" y="2315458"/>
                  <a:chExt cx="3312757" cy="2554249"/>
                </a:xfrm>
              </p:grpSpPr>
              <p:grpSp>
                <p:nvGrpSpPr>
                  <p:cNvPr id="46106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179512" y="2467819"/>
                    <a:ext cx="3243263" cy="2401888"/>
                    <a:chOff x="3600" y="491"/>
                    <a:chExt cx="2043" cy="1513"/>
                  </a:xfrm>
                </p:grpSpPr>
                <p:sp>
                  <p:nvSpPr>
                    <p:cNvPr id="46110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37" y="1822"/>
                      <a:ext cx="181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FF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11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89" y="2004"/>
                      <a:ext cx="18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12" name="Line 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80" y="1641"/>
                      <a:ext cx="0" cy="3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13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1" y="1233"/>
                      <a:ext cx="27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14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4" y="1187"/>
                      <a:ext cx="226" cy="91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l"/>
                        <a:defRPr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Ø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ü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46115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90" y="1233"/>
                      <a:ext cx="45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16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44" y="1142"/>
                      <a:ext cx="0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17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44" y="1278"/>
                      <a:ext cx="136" cy="9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18" name="Line 4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40" y="1102"/>
                      <a:ext cx="91" cy="9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19" name="Line 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35" y="824"/>
                      <a:ext cx="0" cy="2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20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9" y="597"/>
                      <a:ext cx="91" cy="2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l"/>
                        <a:defRPr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Ø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ü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46121" name="Line 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35" y="491"/>
                      <a:ext cx="0" cy="10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22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35" y="960"/>
                      <a:ext cx="77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23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80" y="1369"/>
                      <a:ext cx="0" cy="3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24" name="Text Box 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00" y="1187"/>
                      <a:ext cx="227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l"/>
                        <a:defRPr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Ø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ü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  <a:buClrTx/>
                        <a:buFontTx/>
                        <a:buNone/>
                      </a:pPr>
                      <a:r>
                        <a:rPr lang="en-US" altLang="zh-CN" sz="1800"/>
                        <a:t>+</a:t>
                      </a:r>
                    </a:p>
                  </p:txBody>
                </p:sp>
                <p:sp>
                  <p:nvSpPr>
                    <p:cNvPr id="46125" name="Text Box 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01" y="1641"/>
                      <a:ext cx="227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l"/>
                        <a:defRPr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Ø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ü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  <a:buClrTx/>
                        <a:buFontTx/>
                        <a:buNone/>
                      </a:pPr>
                      <a:r>
                        <a:rPr lang="en-US" altLang="zh-CN" sz="1800"/>
                        <a:t>-</a:t>
                      </a:r>
                    </a:p>
                  </p:txBody>
                </p:sp>
                <p:sp>
                  <p:nvSpPr>
                    <p:cNvPr id="46126" name="Text Box 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415" y="915"/>
                      <a:ext cx="227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l"/>
                        <a:defRPr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Ø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ü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  <a:buClrTx/>
                        <a:buFontTx/>
                        <a:buNone/>
                      </a:pPr>
                      <a:r>
                        <a:rPr lang="en-US" altLang="zh-CN" sz="1800"/>
                        <a:t>+</a:t>
                      </a:r>
                    </a:p>
                  </p:txBody>
                </p:sp>
                <p:sp>
                  <p:nvSpPr>
                    <p:cNvPr id="46127" name="Text Box 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416" y="1637"/>
                      <a:ext cx="227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l"/>
                        <a:defRPr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Ø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ü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  <a:buClrTx/>
                        <a:buFontTx/>
                        <a:buNone/>
                      </a:pPr>
                      <a:r>
                        <a:rPr lang="en-US" altLang="zh-CN" sz="1800"/>
                        <a:t>-</a:t>
                      </a:r>
                    </a:p>
                  </p:txBody>
                </p:sp>
              </p:grpSp>
              <p:sp>
                <p:nvSpPr>
                  <p:cNvPr id="46107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73637" y="3926381"/>
                    <a:ext cx="446725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Ø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ü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400"/>
                      <a:t>V</a:t>
                    </a:r>
                    <a:r>
                      <a:rPr lang="en-US" altLang="zh-CN" sz="2400" baseline="-25000"/>
                      <a:t>i</a:t>
                    </a:r>
                  </a:p>
                </p:txBody>
              </p:sp>
              <p:sp>
                <p:nvSpPr>
                  <p:cNvPr id="46108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294981" y="2315458"/>
                    <a:ext cx="679994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Ø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ü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400" dirty="0"/>
                      <a:t>V</a:t>
                    </a:r>
                    <a:r>
                      <a:rPr lang="en-US" altLang="zh-CN" sz="2400" baseline="-25000" dirty="0"/>
                      <a:t>CC</a:t>
                    </a:r>
                  </a:p>
                </p:txBody>
              </p:sp>
              <p:sp>
                <p:nvSpPr>
                  <p:cNvPr id="46109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016009" y="3717181"/>
                    <a:ext cx="470385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Ø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ü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400"/>
                      <a:t>V</a:t>
                    </a:r>
                    <a:r>
                      <a:rPr lang="en-US" altLang="zh-CN" sz="2400" baseline="-25000"/>
                      <a:t>o</a:t>
                    </a:r>
                  </a:p>
                </p:txBody>
              </p:sp>
            </p:grpSp>
            <p:sp>
              <p:nvSpPr>
                <p:cNvPr id="46103" name="文本框 1"/>
                <p:cNvSpPr txBox="1">
                  <a:spLocks noChangeArrowheads="1"/>
                </p:cNvSpPr>
                <p:nvPr/>
              </p:nvSpPr>
              <p:spPr bwMode="auto">
                <a:xfrm>
                  <a:off x="1538855" y="3343813"/>
                  <a:ext cx="36022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dirty="0"/>
                    <a:t>b</a:t>
                  </a:r>
                  <a:endParaRPr lang="zh-CN" altLang="en-US" sz="1800" dirty="0"/>
                </a:p>
              </p:txBody>
            </p:sp>
            <p:sp>
              <p:nvSpPr>
                <p:cNvPr id="46104" name="文本框 32"/>
                <p:cNvSpPr txBox="1">
                  <a:spLocks noChangeArrowheads="1"/>
                </p:cNvSpPr>
                <p:nvPr/>
              </p:nvSpPr>
              <p:spPr bwMode="auto">
                <a:xfrm>
                  <a:off x="2016027" y="3137289"/>
                  <a:ext cx="36022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/>
                    <a:t>c</a:t>
                  </a:r>
                  <a:endParaRPr lang="zh-CN" altLang="en-US" sz="1800"/>
                </a:p>
              </p:txBody>
            </p:sp>
            <p:sp>
              <p:nvSpPr>
                <p:cNvPr id="46105" name="文本框 33"/>
                <p:cNvSpPr txBox="1">
                  <a:spLocks noChangeArrowheads="1"/>
                </p:cNvSpPr>
                <p:nvPr/>
              </p:nvSpPr>
              <p:spPr bwMode="auto">
                <a:xfrm>
                  <a:off x="2016027" y="3675141"/>
                  <a:ext cx="36022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/>
                    <a:t>e</a:t>
                  </a:r>
                  <a:endParaRPr lang="zh-CN" altLang="en-US" sz="1800"/>
                </a:p>
              </p:txBody>
            </p:sp>
          </p:grpSp>
          <p:sp>
            <p:nvSpPr>
              <p:cNvPr id="46101" name="Text Box 50"/>
              <p:cNvSpPr txBox="1">
                <a:spLocks noChangeArrowheads="1"/>
              </p:cNvSpPr>
              <p:nvPr/>
            </p:nvSpPr>
            <p:spPr bwMode="auto">
              <a:xfrm>
                <a:off x="1370341" y="6014340"/>
                <a:ext cx="3603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/>
                  <a:t>-</a:t>
                </a:r>
              </a:p>
            </p:txBody>
          </p:sp>
        </p:grpSp>
      </p:grpSp>
      <p:sp>
        <p:nvSpPr>
          <p:cNvPr id="81" name="Text Box 26"/>
          <p:cNvSpPr txBox="1">
            <a:spLocks noChangeArrowheads="1"/>
          </p:cNvSpPr>
          <p:nvPr/>
        </p:nvSpPr>
        <p:spPr bwMode="auto">
          <a:xfrm>
            <a:off x="1866603" y="5015610"/>
            <a:ext cx="5043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/>
              <a:t>输入</a:t>
            </a:r>
            <a:r>
              <a:rPr lang="en-US" altLang="zh-CN" sz="2400" dirty="0"/>
              <a:t>Vi=</a:t>
            </a:r>
            <a:r>
              <a:rPr lang="zh-CN" altLang="en-US" sz="2400" dirty="0"/>
              <a:t>“</a:t>
            </a:r>
            <a:r>
              <a:rPr lang="en-US" altLang="zh-CN" sz="2400" dirty="0"/>
              <a:t>1</a:t>
            </a:r>
            <a:r>
              <a:rPr lang="zh-CN" altLang="en-US" sz="2400" dirty="0"/>
              <a:t>”，开关打开，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＝</a:t>
            </a: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0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endParaRPr lang="en-US" altLang="zh-CN" sz="2400" dirty="0"/>
          </a:p>
        </p:txBody>
      </p:sp>
      <p:grpSp>
        <p:nvGrpSpPr>
          <p:cNvPr id="82" name="Group 4"/>
          <p:cNvGrpSpPr>
            <a:grpSpLocks/>
          </p:cNvGrpSpPr>
          <p:nvPr/>
        </p:nvGrpSpPr>
        <p:grpSpPr bwMode="auto">
          <a:xfrm>
            <a:off x="2772074" y="5866639"/>
            <a:ext cx="2332038" cy="576263"/>
            <a:chOff x="3832" y="1479"/>
            <a:chExt cx="1469" cy="363"/>
          </a:xfrm>
        </p:grpSpPr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377" y="1479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4603" y="1615"/>
              <a:ext cx="91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5" name="Line 7"/>
            <p:cNvSpPr>
              <a:spLocks noChangeShapeType="1"/>
            </p:cNvSpPr>
            <p:nvPr/>
          </p:nvSpPr>
          <p:spPr bwMode="auto">
            <a:xfrm flipH="1">
              <a:off x="4104" y="166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8"/>
            <p:cNvSpPr>
              <a:spLocks noChangeShapeType="1"/>
            </p:cNvSpPr>
            <p:nvPr/>
          </p:nvSpPr>
          <p:spPr bwMode="auto">
            <a:xfrm flipH="1">
              <a:off x="4694" y="166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9"/>
            <p:cNvSpPr txBox="1">
              <a:spLocks noChangeArrowheads="1"/>
            </p:cNvSpPr>
            <p:nvPr/>
          </p:nvSpPr>
          <p:spPr bwMode="auto">
            <a:xfrm>
              <a:off x="3832" y="1525"/>
              <a:ext cx="2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dirty="0">
                  <a:latin typeface="Tahoma" panose="020B0604030504040204" pitchFamily="34" charset="0"/>
                </a:rPr>
                <a:t>V</a:t>
              </a:r>
              <a:r>
                <a:rPr lang="en-US" altLang="zh-CN" sz="2400" baseline="-25000" dirty="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88" name="Text Box 10"/>
            <p:cNvSpPr txBox="1">
              <a:spLocks noChangeArrowheads="1"/>
            </p:cNvSpPr>
            <p:nvPr/>
          </p:nvSpPr>
          <p:spPr bwMode="auto">
            <a:xfrm>
              <a:off x="4967" y="1542"/>
              <a:ext cx="3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dirty="0">
                  <a:latin typeface="Tahoma" panose="020B0604030504040204" pitchFamily="34" charset="0"/>
                </a:rPr>
                <a:t>V</a:t>
              </a:r>
              <a:r>
                <a:rPr lang="en-US" altLang="zh-CN" sz="2400" baseline="-25000" dirty="0">
                  <a:latin typeface="Tahoma" panose="020B0604030504040204" pitchFamily="34" charset="0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49721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1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60E4735-3BD9-453B-94DB-49B49E096278}" type="slidenum">
              <a:rPr lang="en-US" altLang="zh-CN" smtClean="0"/>
              <a:pPr eaLnBrk="1" hangingPunct="1">
                <a:defRPr/>
              </a:pPr>
              <a:t>75</a:t>
            </a:fld>
            <a:endParaRPr lang="en-US" altLang="zh-CN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685800"/>
            <a:ext cx="70866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5400">
                <a:latin typeface="华文行楷" pitchFamily="2" charset="-122"/>
                <a:ea typeface="华文行楷" pitchFamily="2" charset="-122"/>
              </a:rPr>
              <a:t>第二章   组合逻辑电路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1524000" y="2286000"/>
            <a:ext cx="6408738" cy="3725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/>
              <a:t>3.1  </a:t>
            </a:r>
            <a:r>
              <a:rPr lang="zh-CN" altLang="en-US" sz="2800" b="1" dirty="0"/>
              <a:t>引言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/>
              <a:t>3.2  </a:t>
            </a:r>
            <a:r>
              <a:rPr lang="zh-CN" altLang="en-US" sz="2800" b="1" dirty="0"/>
              <a:t>门电路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070C0"/>
                </a:solidFill>
              </a:rPr>
              <a:t>3.3  </a:t>
            </a:r>
            <a:r>
              <a:rPr lang="zh-CN" altLang="en-US" sz="2800" b="1" dirty="0">
                <a:solidFill>
                  <a:srgbClr val="0070C0"/>
                </a:solidFill>
              </a:rPr>
              <a:t>常用的中规模组合逻辑电路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/>
              <a:t>3.4  </a:t>
            </a:r>
            <a:r>
              <a:rPr lang="zh-CN" altLang="en-US" sz="2800" b="1" dirty="0"/>
              <a:t>运算器与</a:t>
            </a:r>
            <a:r>
              <a:rPr lang="en-US" altLang="zh-CN" sz="2800" b="1" dirty="0"/>
              <a:t>ALU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/>
              <a:t>3.5  </a:t>
            </a:r>
            <a:r>
              <a:rPr lang="zh-CN" altLang="en-US" sz="2800" b="1" dirty="0"/>
              <a:t>组合逻辑电路中的竞争与冒险问题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2800" dirty="0"/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838200" y="3505200"/>
            <a:ext cx="758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 dirty="0">
                <a:solidFill>
                  <a:srgbClr val="0070C0"/>
                </a:solidFill>
                <a:sym typeface="Wingdings 3" panose="05040102010807070707" pitchFamily="18" charset="2"/>
              </a:rPr>
              <a:t></a:t>
            </a:r>
            <a:endParaRPr lang="en-US" altLang="zh-CN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3803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8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3CF8304-CF95-4634-9A02-5C3901BAB21D}" type="slidenum">
              <a:rPr lang="en-US" altLang="zh-CN" smtClean="0"/>
              <a:pPr eaLnBrk="1" hangingPunct="1">
                <a:defRPr/>
              </a:pPr>
              <a:t>76</a:t>
            </a:fld>
            <a:endParaRPr lang="en-US" altLang="zh-CN"/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dirty="0"/>
              <a:t>3.3.2  </a:t>
            </a:r>
            <a:r>
              <a:rPr lang="zh-CN" altLang="en-US" sz="4000" dirty="0"/>
              <a:t>编码器（</a:t>
            </a:r>
            <a:r>
              <a:rPr lang="en-US" altLang="zh-CN" sz="4000" dirty="0"/>
              <a:t>2</a:t>
            </a:r>
            <a:r>
              <a:rPr lang="zh-CN" altLang="en-US" sz="4000" dirty="0"/>
              <a:t>）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编码器</a:t>
            </a:r>
            <a:r>
              <a:rPr lang="en-US" altLang="zh-CN" dirty="0"/>
              <a:t>(Encoder)</a:t>
            </a:r>
            <a:r>
              <a:rPr lang="zh-CN" altLang="en-US" dirty="0"/>
              <a:t>原理</a:t>
            </a:r>
          </a:p>
          <a:p>
            <a:pPr lvl="1" eaLnBrk="1" hangingPunct="1">
              <a:defRPr/>
            </a:pPr>
            <a:r>
              <a:rPr lang="zh-CN" altLang="en-US" b="1" dirty="0"/>
              <a:t>功能：对应输入的每一个状态组合，输出一个编码。</a:t>
            </a:r>
          </a:p>
          <a:p>
            <a:pPr lvl="1" eaLnBrk="1" hangingPunct="1">
              <a:defRPr/>
            </a:pPr>
            <a:r>
              <a:rPr lang="zh-CN" altLang="en-US" b="1" dirty="0"/>
              <a:t>常用编码器</a:t>
            </a:r>
          </a:p>
          <a:p>
            <a:pPr lvl="2" eaLnBrk="1" hangingPunct="1">
              <a:defRPr/>
            </a:pPr>
            <a:r>
              <a:rPr lang="en-US" altLang="zh-CN" b="1" dirty="0"/>
              <a:t>4-2</a:t>
            </a:r>
            <a:r>
              <a:rPr lang="zh-CN" altLang="en-US" b="1" dirty="0"/>
              <a:t>编码，将输入的</a:t>
            </a:r>
            <a:r>
              <a:rPr lang="en-US" altLang="zh-CN" b="1" dirty="0"/>
              <a:t>4</a:t>
            </a:r>
            <a:r>
              <a:rPr lang="zh-CN" altLang="en-US" b="1" dirty="0"/>
              <a:t>个状态编成</a:t>
            </a:r>
            <a:r>
              <a:rPr lang="en-US" altLang="zh-CN" b="1" dirty="0"/>
              <a:t>2</a:t>
            </a:r>
            <a:r>
              <a:rPr lang="zh-CN" altLang="en-US" b="1" dirty="0"/>
              <a:t>位二进制数码； </a:t>
            </a:r>
          </a:p>
          <a:p>
            <a:pPr lvl="2" eaLnBrk="1" hangingPunct="1">
              <a:defRPr/>
            </a:pPr>
            <a:r>
              <a:rPr lang="en-US" altLang="zh-CN" b="1" dirty="0"/>
              <a:t>8-3</a:t>
            </a:r>
            <a:r>
              <a:rPr lang="zh-CN" altLang="en-US" b="1" dirty="0"/>
              <a:t>编码，将输入的</a:t>
            </a:r>
            <a:r>
              <a:rPr lang="en-US" altLang="zh-CN" b="1" dirty="0"/>
              <a:t>8</a:t>
            </a:r>
            <a:r>
              <a:rPr lang="zh-CN" altLang="en-US" b="1" dirty="0"/>
              <a:t>个状态编成</a:t>
            </a:r>
            <a:r>
              <a:rPr lang="en-US" altLang="zh-CN" b="1" dirty="0"/>
              <a:t>3</a:t>
            </a:r>
            <a:r>
              <a:rPr lang="zh-CN" altLang="en-US" b="1" dirty="0"/>
              <a:t>位二进制数码；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8893284"/>
      </p:ext>
    </p:extLst>
  </p:cSld>
  <p:clrMapOvr>
    <a:masterClrMapping/>
  </p:clrMapOvr>
  <p:transition spd="slow">
    <p:pull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3.3.2  </a:t>
            </a:r>
            <a:r>
              <a:rPr lang="zh-CN" altLang="en-US" dirty="0"/>
              <a:t>编码器（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编码器</a:t>
            </a:r>
            <a:r>
              <a:rPr lang="en-US" altLang="zh-CN" dirty="0"/>
              <a:t>(Encoder)</a:t>
            </a:r>
            <a:r>
              <a:rPr lang="zh-CN" altLang="en-US" dirty="0"/>
              <a:t>原理</a:t>
            </a:r>
            <a:endParaRPr lang="en-US" altLang="zh-CN" dirty="0"/>
          </a:p>
          <a:p>
            <a:pPr lvl="1">
              <a:defRPr/>
            </a:pPr>
            <a:r>
              <a:rPr lang="zh-CN" altLang="en-US" b="1" dirty="0">
                <a:latin typeface="Tahoma" pitchFamily="34" charset="0"/>
              </a:rPr>
              <a:t>将输入的</a:t>
            </a:r>
            <a:r>
              <a:rPr lang="en-US" altLang="zh-CN" b="1" dirty="0">
                <a:latin typeface="Tahoma" pitchFamily="34" charset="0"/>
              </a:rPr>
              <a:t>4</a:t>
            </a:r>
            <a:r>
              <a:rPr lang="zh-CN" altLang="en-US" b="1" dirty="0">
                <a:latin typeface="Tahoma" pitchFamily="34" charset="0"/>
              </a:rPr>
              <a:t>个状态编成</a:t>
            </a:r>
            <a:r>
              <a:rPr lang="en-US" altLang="zh-CN" b="1" dirty="0">
                <a:latin typeface="Tahoma" pitchFamily="34" charset="0"/>
              </a:rPr>
              <a:t>2</a:t>
            </a:r>
            <a:r>
              <a:rPr lang="zh-CN" altLang="en-US" b="1" dirty="0">
                <a:latin typeface="Tahoma" pitchFamily="34" charset="0"/>
              </a:rPr>
              <a:t>位二进制数码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5773-85C5-4C2E-B2C8-BB4B7360059B}" type="slidenum">
              <a:rPr lang="en-US" altLang="zh-CN" smtClean="0"/>
              <a:pPr>
                <a:defRPr/>
              </a:pPr>
              <a:t>77</a:t>
            </a:fld>
            <a:endParaRPr lang="en-US" altLang="zh-CN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61890"/>
              </p:ext>
            </p:extLst>
          </p:nvPr>
        </p:nvGraphicFramePr>
        <p:xfrm>
          <a:off x="2771775" y="3573463"/>
          <a:ext cx="3529013" cy="2289175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Box 50"/>
          <p:cNvSpPr txBox="1">
            <a:spLocks noChangeArrowheads="1"/>
          </p:cNvSpPr>
          <p:nvPr/>
        </p:nvSpPr>
        <p:spPr bwMode="auto">
          <a:xfrm>
            <a:off x="2579688" y="2973388"/>
            <a:ext cx="3721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Tahoma" panose="020B0604030504040204" pitchFamily="34" charset="0"/>
              </a:rPr>
              <a:t>编码器功能表</a:t>
            </a:r>
          </a:p>
        </p:txBody>
      </p:sp>
      <p:sp>
        <p:nvSpPr>
          <p:cNvPr id="8" name="Line 51"/>
          <p:cNvSpPr>
            <a:spLocks noChangeShapeType="1"/>
          </p:cNvSpPr>
          <p:nvPr/>
        </p:nvSpPr>
        <p:spPr bwMode="auto">
          <a:xfrm>
            <a:off x="5146675" y="3576638"/>
            <a:ext cx="0" cy="2286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13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269105" y="4183380"/>
            <a:ext cx="457200" cy="1371600"/>
            <a:chOff x="3312" y="2640"/>
            <a:chExt cx="288" cy="864"/>
          </a:xfrm>
        </p:grpSpPr>
        <p:sp>
          <p:nvSpPr>
            <p:cNvPr id="65604" name="Line 11"/>
            <p:cNvSpPr>
              <a:spLocks noChangeShapeType="1"/>
            </p:cNvSpPr>
            <p:nvPr/>
          </p:nvSpPr>
          <p:spPr bwMode="auto">
            <a:xfrm flipV="1">
              <a:off x="3312" y="3120"/>
              <a:ext cx="0" cy="384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5" name="Line 12"/>
            <p:cNvSpPr>
              <a:spLocks noChangeShapeType="1"/>
            </p:cNvSpPr>
            <p:nvPr/>
          </p:nvSpPr>
          <p:spPr bwMode="auto">
            <a:xfrm>
              <a:off x="3312" y="3120"/>
              <a:ext cx="288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6" name="Line 13"/>
            <p:cNvSpPr>
              <a:spLocks noChangeShapeType="1"/>
            </p:cNvSpPr>
            <p:nvPr/>
          </p:nvSpPr>
          <p:spPr bwMode="auto">
            <a:xfrm flipV="1">
              <a:off x="3600" y="2640"/>
              <a:ext cx="0" cy="48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106306" y="3212190"/>
            <a:ext cx="990600" cy="2331360"/>
            <a:chOff x="5114683" y="3226477"/>
            <a:chExt cx="990600" cy="2331360"/>
          </a:xfrm>
        </p:grpSpPr>
        <p:sp>
          <p:nvSpPr>
            <p:cNvPr id="65599" name="Rectangle 15"/>
            <p:cNvSpPr>
              <a:spLocks noChangeArrowheads="1"/>
            </p:cNvSpPr>
            <p:nvPr/>
          </p:nvSpPr>
          <p:spPr bwMode="auto">
            <a:xfrm>
              <a:off x="5114683" y="3226477"/>
              <a:ext cx="990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solidFill>
                    <a:srgbClr val="0070C0"/>
                  </a:solidFill>
                </a:rPr>
                <a:t>1  0</a:t>
              </a:r>
            </a:p>
          </p:txBody>
        </p:sp>
        <p:grpSp>
          <p:nvGrpSpPr>
            <p:cNvPr id="65600" name="Group 16"/>
            <p:cNvGrpSpPr>
              <a:grpSpLocks/>
            </p:cNvGrpSpPr>
            <p:nvPr/>
          </p:nvGrpSpPr>
          <p:grpSpPr bwMode="auto">
            <a:xfrm>
              <a:off x="5282203" y="4186237"/>
              <a:ext cx="457200" cy="1371600"/>
              <a:chOff x="3312" y="2640"/>
              <a:chExt cx="288" cy="864"/>
            </a:xfrm>
          </p:grpSpPr>
          <p:sp>
            <p:nvSpPr>
              <p:cNvPr id="65601" name="Line 17"/>
              <p:cNvSpPr>
                <a:spLocks noChangeShapeType="1"/>
              </p:cNvSpPr>
              <p:nvPr/>
            </p:nvSpPr>
            <p:spPr bwMode="auto">
              <a:xfrm flipV="1">
                <a:off x="3312" y="3120"/>
                <a:ext cx="0" cy="384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02" name="Line 18"/>
              <p:cNvSpPr>
                <a:spLocks noChangeShapeType="1"/>
              </p:cNvSpPr>
              <p:nvPr/>
            </p:nvSpPr>
            <p:spPr bwMode="auto">
              <a:xfrm>
                <a:off x="3312" y="3120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03" name="Line 19"/>
              <p:cNvSpPr>
                <a:spLocks noChangeShapeType="1"/>
              </p:cNvSpPr>
              <p:nvPr/>
            </p:nvSpPr>
            <p:spPr bwMode="auto">
              <a:xfrm flipV="1">
                <a:off x="3600" y="2640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26721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85800" y="1550889"/>
            <a:ext cx="7772400" cy="460702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为什么要用编码器？</a:t>
            </a:r>
          </a:p>
        </p:txBody>
      </p:sp>
      <p:sp>
        <p:nvSpPr>
          <p:cNvPr id="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076884C-5EF3-413C-906A-DBE3CFC6790D}" type="slidenum">
              <a:rPr lang="en-US" altLang="zh-CN" smtClean="0"/>
              <a:pPr eaLnBrk="1" hangingPunct="1">
                <a:defRPr/>
              </a:pPr>
              <a:t>78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09800" y="4191000"/>
            <a:ext cx="3048000" cy="1371600"/>
            <a:chOff x="1392" y="2640"/>
            <a:chExt cx="1920" cy="864"/>
          </a:xfrm>
        </p:grpSpPr>
        <p:sp>
          <p:nvSpPr>
            <p:cNvPr id="65610" name="Line 3"/>
            <p:cNvSpPr>
              <a:spLocks noChangeShapeType="1"/>
            </p:cNvSpPr>
            <p:nvPr/>
          </p:nvSpPr>
          <p:spPr bwMode="auto">
            <a:xfrm flipV="1">
              <a:off x="1392" y="2832"/>
              <a:ext cx="0" cy="672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1" name="Line 4"/>
            <p:cNvSpPr>
              <a:spLocks noChangeShapeType="1"/>
            </p:cNvSpPr>
            <p:nvPr/>
          </p:nvSpPr>
          <p:spPr bwMode="auto">
            <a:xfrm>
              <a:off x="1392" y="2832"/>
              <a:ext cx="192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2" name="Line 5"/>
            <p:cNvSpPr>
              <a:spLocks noChangeShapeType="1"/>
            </p:cNvSpPr>
            <p:nvPr/>
          </p:nvSpPr>
          <p:spPr bwMode="auto">
            <a:xfrm flipV="1">
              <a:off x="3312" y="2640"/>
              <a:ext cx="0" cy="192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657600" y="4191000"/>
            <a:ext cx="1828800" cy="1371600"/>
            <a:chOff x="2304" y="2640"/>
            <a:chExt cx="1152" cy="864"/>
          </a:xfrm>
        </p:grpSpPr>
        <p:sp>
          <p:nvSpPr>
            <p:cNvPr id="65607" name="Line 7"/>
            <p:cNvSpPr>
              <a:spLocks noChangeShapeType="1"/>
            </p:cNvSpPr>
            <p:nvPr/>
          </p:nvSpPr>
          <p:spPr bwMode="auto">
            <a:xfrm flipV="1">
              <a:off x="2304" y="2976"/>
              <a:ext cx="0" cy="528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8" name="Line 8"/>
            <p:cNvSpPr>
              <a:spLocks noChangeShapeType="1"/>
            </p:cNvSpPr>
            <p:nvPr/>
          </p:nvSpPr>
          <p:spPr bwMode="auto">
            <a:xfrm>
              <a:off x="2304" y="2976"/>
              <a:ext cx="1152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9" name="Line 9"/>
            <p:cNvSpPr>
              <a:spLocks noChangeShapeType="1"/>
            </p:cNvSpPr>
            <p:nvPr/>
          </p:nvSpPr>
          <p:spPr bwMode="auto">
            <a:xfrm flipV="1">
              <a:off x="3456" y="2640"/>
              <a:ext cx="0" cy="336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3660054" y="3200400"/>
            <a:ext cx="2462213" cy="2346325"/>
            <a:chOff x="2304" y="2026"/>
            <a:chExt cx="1551" cy="1478"/>
          </a:xfrm>
        </p:grpSpPr>
        <p:sp>
          <p:nvSpPr>
            <p:cNvPr id="65594" name="Rectangle 21"/>
            <p:cNvSpPr>
              <a:spLocks noChangeArrowheads="1"/>
            </p:cNvSpPr>
            <p:nvPr/>
          </p:nvSpPr>
          <p:spPr bwMode="auto">
            <a:xfrm>
              <a:off x="3231" y="2026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solidFill>
                    <a:srgbClr val="0070C0"/>
                  </a:solidFill>
                </a:rPr>
                <a:t>0  1</a:t>
              </a:r>
            </a:p>
          </p:txBody>
        </p:sp>
        <p:grpSp>
          <p:nvGrpSpPr>
            <p:cNvPr id="65595" name="Group 22"/>
            <p:cNvGrpSpPr>
              <a:grpSpLocks/>
            </p:cNvGrpSpPr>
            <p:nvPr/>
          </p:nvGrpSpPr>
          <p:grpSpPr bwMode="auto">
            <a:xfrm>
              <a:off x="2304" y="2640"/>
              <a:ext cx="1152" cy="864"/>
              <a:chOff x="2304" y="2640"/>
              <a:chExt cx="1152" cy="864"/>
            </a:xfrm>
          </p:grpSpPr>
          <p:sp>
            <p:nvSpPr>
              <p:cNvPr id="65596" name="Line 23"/>
              <p:cNvSpPr>
                <a:spLocks noChangeShapeType="1"/>
              </p:cNvSpPr>
              <p:nvPr/>
            </p:nvSpPr>
            <p:spPr bwMode="auto">
              <a:xfrm flipV="1">
                <a:off x="2304" y="2976"/>
                <a:ext cx="0" cy="528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7" name="Line 24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1152" cy="0"/>
              </a:xfrm>
              <a:prstGeom prst="line">
                <a:avLst/>
              </a:prstGeom>
              <a:noFill/>
              <a:ln w="25400">
                <a:solidFill>
                  <a:srgbClr val="92D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8" name="Line 25"/>
              <p:cNvSpPr>
                <a:spLocks noChangeShapeType="1"/>
              </p:cNvSpPr>
              <p:nvPr/>
            </p:nvSpPr>
            <p:spPr bwMode="auto">
              <a:xfrm flipV="1">
                <a:off x="3456" y="2640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2214562" y="3221038"/>
            <a:ext cx="3919538" cy="2341562"/>
            <a:chOff x="1392" y="2029"/>
            <a:chExt cx="2469" cy="1475"/>
          </a:xfrm>
        </p:grpSpPr>
        <p:sp>
          <p:nvSpPr>
            <p:cNvPr id="65589" name="Rectangle 27"/>
            <p:cNvSpPr>
              <a:spLocks noChangeArrowheads="1"/>
            </p:cNvSpPr>
            <p:nvPr/>
          </p:nvSpPr>
          <p:spPr bwMode="auto">
            <a:xfrm>
              <a:off x="3237" y="2029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solidFill>
                    <a:srgbClr val="0070C0"/>
                  </a:solidFill>
                </a:rPr>
                <a:t>0  0</a:t>
              </a:r>
            </a:p>
          </p:txBody>
        </p:sp>
        <p:grpSp>
          <p:nvGrpSpPr>
            <p:cNvPr id="65590" name="Group 28"/>
            <p:cNvGrpSpPr>
              <a:grpSpLocks/>
            </p:cNvGrpSpPr>
            <p:nvPr/>
          </p:nvGrpSpPr>
          <p:grpSpPr bwMode="auto">
            <a:xfrm>
              <a:off x="1392" y="2640"/>
              <a:ext cx="1920" cy="864"/>
              <a:chOff x="1392" y="2640"/>
              <a:chExt cx="1920" cy="864"/>
            </a:xfrm>
          </p:grpSpPr>
          <p:sp>
            <p:nvSpPr>
              <p:cNvPr id="65591" name="Line 29"/>
              <p:cNvSpPr>
                <a:spLocks noChangeShapeType="1"/>
              </p:cNvSpPr>
              <p:nvPr/>
            </p:nvSpPr>
            <p:spPr bwMode="auto">
              <a:xfrm flipV="1">
                <a:off x="1392" y="2832"/>
                <a:ext cx="0" cy="672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2" name="Line 30"/>
              <p:cNvSpPr>
                <a:spLocks noChangeShapeType="1"/>
              </p:cNvSpPr>
              <p:nvPr/>
            </p:nvSpPr>
            <p:spPr bwMode="auto">
              <a:xfrm>
                <a:off x="1392" y="2832"/>
                <a:ext cx="1920" cy="0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3" name="Line 31"/>
              <p:cNvSpPr>
                <a:spLocks noChangeShapeType="1"/>
              </p:cNvSpPr>
              <p:nvPr/>
            </p:nvSpPr>
            <p:spPr bwMode="auto">
              <a:xfrm flipV="1">
                <a:off x="3312" y="264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26720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/>
              <a:t>3.3.2  </a:t>
            </a:r>
            <a:r>
              <a:rPr lang="zh-CN" altLang="en-US" sz="4000"/>
              <a:t>编码器（</a:t>
            </a:r>
            <a:r>
              <a:rPr lang="en-US" altLang="zh-CN" sz="4000"/>
              <a:t>3</a:t>
            </a:r>
            <a:r>
              <a:rPr lang="zh-CN" altLang="en-US" sz="4000"/>
              <a:t>）</a:t>
            </a:r>
          </a:p>
        </p:txBody>
      </p: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1547664" y="2552700"/>
            <a:ext cx="5562600" cy="3810000"/>
            <a:chOff x="960" y="1632"/>
            <a:chExt cx="3504" cy="2400"/>
          </a:xfrm>
        </p:grpSpPr>
        <p:grpSp>
          <p:nvGrpSpPr>
            <p:cNvPr id="65567" name="Group 36"/>
            <p:cNvGrpSpPr>
              <a:grpSpLocks/>
            </p:cNvGrpSpPr>
            <p:nvPr/>
          </p:nvGrpSpPr>
          <p:grpSpPr bwMode="auto">
            <a:xfrm>
              <a:off x="1824" y="1632"/>
              <a:ext cx="768" cy="480"/>
              <a:chOff x="2352" y="2304"/>
              <a:chExt cx="768" cy="480"/>
            </a:xfrm>
          </p:grpSpPr>
          <p:sp>
            <p:nvSpPr>
              <p:cNvPr id="65587" name="Rectangle 37"/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76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88" name="Text Box 38"/>
              <p:cNvSpPr txBox="1">
                <a:spLocks noChangeArrowheads="1"/>
              </p:cNvSpPr>
              <p:nvPr/>
            </p:nvSpPr>
            <p:spPr bwMode="auto">
              <a:xfrm>
                <a:off x="2448" y="2448"/>
                <a:ext cx="5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/>
                  <a:t>CPU</a:t>
                </a:r>
              </a:p>
            </p:txBody>
          </p:sp>
        </p:grpSp>
        <p:grpSp>
          <p:nvGrpSpPr>
            <p:cNvPr id="65568" name="Group 39"/>
            <p:cNvGrpSpPr>
              <a:grpSpLocks/>
            </p:cNvGrpSpPr>
            <p:nvPr/>
          </p:nvGrpSpPr>
          <p:grpSpPr bwMode="auto">
            <a:xfrm>
              <a:off x="960" y="3504"/>
              <a:ext cx="672" cy="528"/>
              <a:chOff x="1200" y="3312"/>
              <a:chExt cx="672" cy="528"/>
            </a:xfrm>
          </p:grpSpPr>
          <p:sp>
            <p:nvSpPr>
              <p:cNvPr id="65585" name="Rectangle 40"/>
              <p:cNvSpPr>
                <a:spLocks noChangeArrowheads="1"/>
              </p:cNvSpPr>
              <p:nvPr/>
            </p:nvSpPr>
            <p:spPr bwMode="auto">
              <a:xfrm>
                <a:off x="1200" y="3312"/>
                <a:ext cx="672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86" name="Text Box 41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1800"/>
                  <a:t>外设</a:t>
                </a:r>
                <a:r>
                  <a:rPr lang="en-US" altLang="zh-CN" sz="1800"/>
                  <a:t>0</a:t>
                </a:r>
              </a:p>
            </p:txBody>
          </p:sp>
        </p:grpSp>
        <p:grpSp>
          <p:nvGrpSpPr>
            <p:cNvPr id="65569" name="Group 42"/>
            <p:cNvGrpSpPr>
              <a:grpSpLocks/>
            </p:cNvGrpSpPr>
            <p:nvPr/>
          </p:nvGrpSpPr>
          <p:grpSpPr bwMode="auto">
            <a:xfrm>
              <a:off x="1872" y="3504"/>
              <a:ext cx="672" cy="528"/>
              <a:chOff x="1200" y="3312"/>
              <a:chExt cx="672" cy="528"/>
            </a:xfrm>
          </p:grpSpPr>
          <p:sp>
            <p:nvSpPr>
              <p:cNvPr id="65583" name="Rectangle 43"/>
              <p:cNvSpPr>
                <a:spLocks noChangeArrowheads="1"/>
              </p:cNvSpPr>
              <p:nvPr/>
            </p:nvSpPr>
            <p:spPr bwMode="auto">
              <a:xfrm>
                <a:off x="1200" y="3312"/>
                <a:ext cx="672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84" name="Text Box 44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1800"/>
                  <a:t>外设</a:t>
                </a:r>
                <a:r>
                  <a:rPr lang="en-US" altLang="zh-CN" sz="1800"/>
                  <a:t>1</a:t>
                </a:r>
              </a:p>
            </p:txBody>
          </p:sp>
        </p:grpSp>
        <p:grpSp>
          <p:nvGrpSpPr>
            <p:cNvPr id="65570" name="Group 45"/>
            <p:cNvGrpSpPr>
              <a:grpSpLocks/>
            </p:cNvGrpSpPr>
            <p:nvPr/>
          </p:nvGrpSpPr>
          <p:grpSpPr bwMode="auto">
            <a:xfrm>
              <a:off x="2880" y="3504"/>
              <a:ext cx="672" cy="528"/>
              <a:chOff x="1200" y="3312"/>
              <a:chExt cx="672" cy="528"/>
            </a:xfrm>
          </p:grpSpPr>
          <p:sp>
            <p:nvSpPr>
              <p:cNvPr id="65581" name="Rectangle 46"/>
              <p:cNvSpPr>
                <a:spLocks noChangeArrowheads="1"/>
              </p:cNvSpPr>
              <p:nvPr/>
            </p:nvSpPr>
            <p:spPr bwMode="auto">
              <a:xfrm>
                <a:off x="1200" y="3312"/>
                <a:ext cx="672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82" name="Text Box 47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1800"/>
                  <a:t>外设</a:t>
                </a:r>
                <a:r>
                  <a:rPr lang="en-US" altLang="zh-CN" sz="1800"/>
                  <a:t>2</a:t>
                </a:r>
              </a:p>
            </p:txBody>
          </p:sp>
        </p:grpSp>
        <p:sp>
          <p:nvSpPr>
            <p:cNvPr id="65571" name="Line 48"/>
            <p:cNvSpPr>
              <a:spLocks noChangeShapeType="1"/>
            </p:cNvSpPr>
            <p:nvPr/>
          </p:nvSpPr>
          <p:spPr bwMode="auto">
            <a:xfrm flipV="1">
              <a:off x="115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Line 49"/>
            <p:cNvSpPr>
              <a:spLocks noChangeShapeType="1"/>
            </p:cNvSpPr>
            <p:nvPr/>
          </p:nvSpPr>
          <p:spPr bwMode="auto">
            <a:xfrm flipV="1">
              <a:off x="201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Line 50"/>
            <p:cNvSpPr>
              <a:spLocks noChangeShapeType="1"/>
            </p:cNvSpPr>
            <p:nvPr/>
          </p:nvSpPr>
          <p:spPr bwMode="auto">
            <a:xfrm flipV="1">
              <a:off x="307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4" name="Line 51"/>
            <p:cNvSpPr>
              <a:spLocks noChangeShapeType="1"/>
            </p:cNvSpPr>
            <p:nvPr/>
          </p:nvSpPr>
          <p:spPr bwMode="auto">
            <a:xfrm>
              <a:off x="1152" y="331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Line 52"/>
            <p:cNvSpPr>
              <a:spLocks noChangeShapeType="1"/>
            </p:cNvSpPr>
            <p:nvPr/>
          </p:nvSpPr>
          <p:spPr bwMode="auto">
            <a:xfrm flipV="1">
              <a:off x="2016" y="211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Text Box 53"/>
            <p:cNvSpPr txBox="1">
              <a:spLocks noChangeArrowheads="1"/>
            </p:cNvSpPr>
            <p:nvPr/>
          </p:nvSpPr>
          <p:spPr bwMode="auto">
            <a:xfrm>
              <a:off x="1680" y="206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/>
                <a:t>int</a:t>
              </a:r>
            </a:p>
          </p:txBody>
        </p:sp>
        <p:grpSp>
          <p:nvGrpSpPr>
            <p:cNvPr id="65577" name="Group 54"/>
            <p:cNvGrpSpPr>
              <a:grpSpLocks/>
            </p:cNvGrpSpPr>
            <p:nvPr/>
          </p:nvGrpSpPr>
          <p:grpSpPr bwMode="auto">
            <a:xfrm>
              <a:off x="3792" y="3504"/>
              <a:ext cx="672" cy="528"/>
              <a:chOff x="1200" y="3312"/>
              <a:chExt cx="672" cy="528"/>
            </a:xfrm>
          </p:grpSpPr>
          <p:sp>
            <p:nvSpPr>
              <p:cNvPr id="65579" name="Rectangle 55"/>
              <p:cNvSpPr>
                <a:spLocks noChangeArrowheads="1"/>
              </p:cNvSpPr>
              <p:nvPr/>
            </p:nvSpPr>
            <p:spPr bwMode="auto">
              <a:xfrm>
                <a:off x="1200" y="3312"/>
                <a:ext cx="672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80" name="Text Box 56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1800"/>
                  <a:t>外设</a:t>
                </a:r>
                <a:r>
                  <a:rPr lang="en-US" altLang="zh-CN" sz="1800"/>
                  <a:t>4</a:t>
                </a:r>
              </a:p>
            </p:txBody>
          </p:sp>
        </p:grpSp>
        <p:sp>
          <p:nvSpPr>
            <p:cNvPr id="65578" name="Line 57"/>
            <p:cNvSpPr>
              <a:spLocks noChangeShapeType="1"/>
            </p:cNvSpPr>
            <p:nvPr/>
          </p:nvSpPr>
          <p:spPr bwMode="auto">
            <a:xfrm flipV="1">
              <a:off x="39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6746" name="Rectangle 58"/>
          <p:cNvSpPr>
            <a:spLocks noChangeArrowheads="1"/>
          </p:cNvSpPr>
          <p:nvPr/>
        </p:nvSpPr>
        <p:spPr bwMode="auto">
          <a:xfrm>
            <a:off x="4876800" y="3657600"/>
            <a:ext cx="1524000" cy="533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1800"/>
          </a:p>
        </p:txBody>
      </p:sp>
      <p:grpSp>
        <p:nvGrpSpPr>
          <p:cNvPr id="17" name="Group 59"/>
          <p:cNvGrpSpPr>
            <a:grpSpLocks/>
          </p:cNvGrpSpPr>
          <p:nvPr/>
        </p:nvGrpSpPr>
        <p:grpSpPr bwMode="auto">
          <a:xfrm>
            <a:off x="5943600" y="4191000"/>
            <a:ext cx="685800" cy="1371600"/>
            <a:chOff x="3744" y="2640"/>
            <a:chExt cx="432" cy="864"/>
          </a:xfrm>
        </p:grpSpPr>
        <p:sp>
          <p:nvSpPr>
            <p:cNvPr id="65564" name="Line 60"/>
            <p:cNvSpPr>
              <a:spLocks noChangeShapeType="1"/>
            </p:cNvSpPr>
            <p:nvPr/>
          </p:nvSpPr>
          <p:spPr bwMode="auto">
            <a:xfrm flipV="1">
              <a:off x="4176" y="3120"/>
              <a:ext cx="0" cy="384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5" name="Line 61"/>
            <p:cNvSpPr>
              <a:spLocks noChangeShapeType="1"/>
            </p:cNvSpPr>
            <p:nvPr/>
          </p:nvSpPr>
          <p:spPr bwMode="auto">
            <a:xfrm flipH="1">
              <a:off x="3744" y="3120"/>
              <a:ext cx="432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6" name="Line 62"/>
            <p:cNvSpPr>
              <a:spLocks noChangeShapeType="1"/>
            </p:cNvSpPr>
            <p:nvPr/>
          </p:nvSpPr>
          <p:spPr bwMode="auto">
            <a:xfrm flipV="1">
              <a:off x="3744" y="2640"/>
              <a:ext cx="0" cy="48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63"/>
          <p:cNvGrpSpPr>
            <a:grpSpLocks/>
          </p:cNvGrpSpPr>
          <p:nvPr/>
        </p:nvGrpSpPr>
        <p:grpSpPr bwMode="auto">
          <a:xfrm>
            <a:off x="4100364" y="3130025"/>
            <a:ext cx="1295400" cy="533400"/>
            <a:chOff x="2592" y="1968"/>
            <a:chExt cx="816" cy="336"/>
          </a:xfrm>
        </p:grpSpPr>
        <p:sp>
          <p:nvSpPr>
            <p:cNvPr id="65562" name="Line 64"/>
            <p:cNvSpPr>
              <a:spLocks noChangeShapeType="1"/>
            </p:cNvSpPr>
            <p:nvPr/>
          </p:nvSpPr>
          <p:spPr bwMode="auto">
            <a:xfrm flipV="1">
              <a:off x="3408" y="1968"/>
              <a:ext cx="0" cy="336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3" name="Line 65"/>
            <p:cNvSpPr>
              <a:spLocks noChangeShapeType="1"/>
            </p:cNvSpPr>
            <p:nvPr/>
          </p:nvSpPr>
          <p:spPr bwMode="auto">
            <a:xfrm flipH="1">
              <a:off x="2592" y="1968"/>
              <a:ext cx="816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4114800" y="2895600"/>
            <a:ext cx="1676400" cy="762000"/>
            <a:chOff x="2592" y="1824"/>
            <a:chExt cx="1056" cy="480"/>
          </a:xfrm>
        </p:grpSpPr>
        <p:sp>
          <p:nvSpPr>
            <p:cNvPr id="65560" name="Line 67"/>
            <p:cNvSpPr>
              <a:spLocks noChangeShapeType="1"/>
            </p:cNvSpPr>
            <p:nvPr/>
          </p:nvSpPr>
          <p:spPr bwMode="auto">
            <a:xfrm flipV="1">
              <a:off x="3648" y="1824"/>
              <a:ext cx="0" cy="48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Line 68"/>
            <p:cNvSpPr>
              <a:spLocks noChangeShapeType="1"/>
            </p:cNvSpPr>
            <p:nvPr/>
          </p:nvSpPr>
          <p:spPr bwMode="auto">
            <a:xfrm flipH="1">
              <a:off x="2592" y="1824"/>
              <a:ext cx="1056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6757" name="Text Box 69"/>
          <p:cNvSpPr txBox="1">
            <a:spLocks noChangeArrowheads="1"/>
          </p:cNvSpPr>
          <p:nvPr/>
        </p:nvSpPr>
        <p:spPr bwMode="auto">
          <a:xfrm>
            <a:off x="4953000" y="3657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</a:rPr>
              <a:t>编码器</a:t>
            </a:r>
          </a:p>
        </p:txBody>
      </p:sp>
      <p:grpSp>
        <p:nvGrpSpPr>
          <p:cNvPr id="20" name="Group 70"/>
          <p:cNvGrpSpPr>
            <a:grpSpLocks/>
          </p:cNvGrpSpPr>
          <p:nvPr/>
        </p:nvGrpSpPr>
        <p:grpSpPr bwMode="auto">
          <a:xfrm>
            <a:off x="5146638" y="3189605"/>
            <a:ext cx="1490663" cy="2365375"/>
            <a:chOff x="3237" y="2014"/>
            <a:chExt cx="939" cy="1490"/>
          </a:xfrm>
        </p:grpSpPr>
        <p:sp>
          <p:nvSpPr>
            <p:cNvPr id="65555" name="Rectangle 71"/>
            <p:cNvSpPr>
              <a:spLocks noChangeArrowheads="1"/>
            </p:cNvSpPr>
            <p:nvPr/>
          </p:nvSpPr>
          <p:spPr bwMode="auto">
            <a:xfrm>
              <a:off x="3237" y="2014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solidFill>
                    <a:srgbClr val="0070C0"/>
                  </a:solidFill>
                </a:rPr>
                <a:t>1  1</a:t>
              </a:r>
            </a:p>
          </p:txBody>
        </p:sp>
        <p:grpSp>
          <p:nvGrpSpPr>
            <p:cNvPr id="65556" name="Group 72"/>
            <p:cNvGrpSpPr>
              <a:grpSpLocks/>
            </p:cNvGrpSpPr>
            <p:nvPr/>
          </p:nvGrpSpPr>
          <p:grpSpPr bwMode="auto">
            <a:xfrm>
              <a:off x="3744" y="2640"/>
              <a:ext cx="432" cy="864"/>
              <a:chOff x="3744" y="2640"/>
              <a:chExt cx="432" cy="864"/>
            </a:xfrm>
          </p:grpSpPr>
          <p:sp>
            <p:nvSpPr>
              <p:cNvPr id="65557" name="Line 73"/>
              <p:cNvSpPr>
                <a:spLocks noChangeShapeType="1"/>
              </p:cNvSpPr>
              <p:nvPr/>
            </p:nvSpPr>
            <p:spPr bwMode="auto">
              <a:xfrm flipV="1">
                <a:off x="4176" y="3120"/>
                <a:ext cx="0" cy="384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58" name="Line 74"/>
              <p:cNvSpPr>
                <a:spLocks noChangeShapeType="1"/>
              </p:cNvSpPr>
              <p:nvPr/>
            </p:nvSpPr>
            <p:spPr bwMode="auto">
              <a:xfrm flipH="1">
                <a:off x="3744" y="3120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59" name="Line 75"/>
              <p:cNvSpPr>
                <a:spLocks noChangeShapeType="1"/>
              </p:cNvSpPr>
              <p:nvPr/>
            </p:nvSpPr>
            <p:spPr bwMode="auto">
              <a:xfrm flipV="1">
                <a:off x="3744" y="2640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38373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6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6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21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67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6267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67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26746" grpId="0" animBg="1"/>
      <p:bldP spid="626757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BFF730E-CDCB-4C28-99CF-FAD77E918B62}" type="slidenum">
              <a:rPr lang="en-US" altLang="zh-CN" smtClean="0"/>
              <a:pPr eaLnBrk="1" hangingPunct="1">
                <a:defRPr/>
              </a:pPr>
              <a:t>79</a:t>
            </a:fld>
            <a:endParaRPr lang="en-US" altLang="zh-CN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/>
              <a:t>3.3.2  </a:t>
            </a:r>
            <a:r>
              <a:rPr lang="zh-CN" altLang="en-US" sz="4000"/>
              <a:t>编码器（</a:t>
            </a:r>
            <a:r>
              <a:rPr lang="en-US" altLang="zh-CN" sz="4000"/>
              <a:t>4</a:t>
            </a:r>
            <a:r>
              <a:rPr lang="zh-CN" altLang="en-US" sz="4000"/>
              <a:t>）</a:t>
            </a:r>
          </a:p>
        </p:txBody>
      </p:sp>
      <p:graphicFrame>
        <p:nvGraphicFramePr>
          <p:cNvPr id="6277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78610"/>
              </p:ext>
            </p:extLst>
          </p:nvPr>
        </p:nvGraphicFramePr>
        <p:xfrm>
          <a:off x="1107922" y="2688590"/>
          <a:ext cx="3529013" cy="2289175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27759" name="Rectangle 47"/>
          <p:cNvSpPr>
            <a:spLocks noChangeArrowheads="1"/>
          </p:cNvSpPr>
          <p:nvPr/>
        </p:nvSpPr>
        <p:spPr bwMode="auto">
          <a:xfrm>
            <a:off x="457200" y="1600200"/>
            <a:ext cx="792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buClr>
                <a:srgbClr val="FFFF00"/>
              </a:buClr>
              <a:buFont typeface="Wingdings" pitchFamily="2" charset="2"/>
              <a:buChar char="l"/>
              <a:defRPr/>
            </a:pPr>
            <a:r>
              <a:rPr lang="en-US" altLang="zh-CN" sz="3200" b="1" dirty="0">
                <a:latin typeface="Tahoma" pitchFamily="34" charset="0"/>
              </a:rPr>
              <a:t> 4-2</a:t>
            </a:r>
            <a:r>
              <a:rPr lang="zh-CN" altLang="en-US" sz="3200" b="1" dirty="0">
                <a:latin typeface="Tahoma" pitchFamily="34" charset="0"/>
              </a:rPr>
              <a:t>编码器：</a:t>
            </a:r>
            <a:r>
              <a:rPr lang="zh-CN" altLang="en-US" sz="2400" b="1" dirty="0">
                <a:latin typeface="Tahoma" pitchFamily="34" charset="0"/>
              </a:rPr>
              <a:t>将输入的</a:t>
            </a:r>
            <a:r>
              <a:rPr lang="en-US" altLang="zh-CN" sz="2400" b="1" dirty="0">
                <a:latin typeface="Tahoma" pitchFamily="34" charset="0"/>
              </a:rPr>
              <a:t>4</a:t>
            </a:r>
            <a:r>
              <a:rPr lang="zh-CN" altLang="en-US" sz="2400" b="1" dirty="0">
                <a:latin typeface="Tahoma" pitchFamily="34" charset="0"/>
              </a:rPr>
              <a:t>个状态编成</a:t>
            </a:r>
            <a:r>
              <a:rPr lang="en-US" altLang="zh-CN" sz="2400" b="1" dirty="0">
                <a:latin typeface="Tahoma" pitchFamily="34" charset="0"/>
              </a:rPr>
              <a:t>2</a:t>
            </a:r>
            <a:r>
              <a:rPr lang="zh-CN" altLang="en-US" sz="2400" b="1" dirty="0">
                <a:latin typeface="Tahoma" pitchFamily="34" charset="0"/>
              </a:rPr>
              <a:t>位二进制数码</a:t>
            </a:r>
          </a:p>
        </p:txBody>
      </p:sp>
      <p:graphicFrame>
        <p:nvGraphicFramePr>
          <p:cNvPr id="627760" name="Object 4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200365"/>
              </p:ext>
            </p:extLst>
          </p:nvPr>
        </p:nvGraphicFramePr>
        <p:xfrm>
          <a:off x="1547664" y="5079146"/>
          <a:ext cx="5976937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28751" imgH="576442" progId="Equation.DSMT4">
                  <p:embed/>
                </p:oleObj>
              </mc:Choice>
              <mc:Fallback>
                <p:oleObj name="Equation" r:id="rId2" imgW="3128751" imgH="576442" progId="Equation.DSMT4">
                  <p:embed/>
                  <p:pic>
                    <p:nvPicPr>
                      <p:cNvPr id="62776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079146"/>
                        <a:ext cx="5976937" cy="1190625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610" name="Group 49"/>
          <p:cNvGrpSpPr>
            <a:grpSpLocks/>
          </p:cNvGrpSpPr>
          <p:nvPr/>
        </p:nvGrpSpPr>
        <p:grpSpPr bwMode="auto">
          <a:xfrm>
            <a:off x="2223934" y="2158364"/>
            <a:ext cx="1296988" cy="2819400"/>
            <a:chOff x="1375" y="1632"/>
            <a:chExt cx="817" cy="1776"/>
          </a:xfrm>
        </p:grpSpPr>
        <p:sp>
          <p:nvSpPr>
            <p:cNvPr id="66627" name="Text Box 50"/>
            <p:cNvSpPr txBox="1">
              <a:spLocks noChangeArrowheads="1"/>
            </p:cNvSpPr>
            <p:nvPr/>
          </p:nvSpPr>
          <p:spPr bwMode="auto">
            <a:xfrm>
              <a:off x="1375" y="1632"/>
              <a:ext cx="8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 dirty="0">
                  <a:latin typeface="Tahoma" panose="020B0604030504040204" pitchFamily="34" charset="0"/>
                </a:rPr>
                <a:t>功能表</a:t>
              </a:r>
            </a:p>
          </p:txBody>
        </p:sp>
        <p:sp>
          <p:nvSpPr>
            <p:cNvPr id="66628" name="Line 51"/>
            <p:cNvSpPr>
              <a:spLocks noChangeShapeType="1"/>
            </p:cNvSpPr>
            <p:nvPr/>
          </p:nvSpPr>
          <p:spPr bwMode="auto">
            <a:xfrm>
              <a:off x="2160" y="1968"/>
              <a:ext cx="0" cy="144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611" name="Group 52"/>
          <p:cNvGrpSpPr>
            <a:grpSpLocks/>
          </p:cNvGrpSpPr>
          <p:nvPr/>
        </p:nvGrpSpPr>
        <p:grpSpPr bwMode="auto">
          <a:xfrm>
            <a:off x="5287656" y="2506576"/>
            <a:ext cx="2573338" cy="2463800"/>
            <a:chOff x="3552" y="1728"/>
            <a:chExt cx="1621" cy="1552"/>
          </a:xfrm>
        </p:grpSpPr>
        <p:grpSp>
          <p:nvGrpSpPr>
            <p:cNvPr id="66612" name="Group 53"/>
            <p:cNvGrpSpPr>
              <a:grpSpLocks/>
            </p:cNvGrpSpPr>
            <p:nvPr/>
          </p:nvGrpSpPr>
          <p:grpSpPr bwMode="auto">
            <a:xfrm>
              <a:off x="3552" y="1728"/>
              <a:ext cx="1621" cy="1552"/>
              <a:chOff x="3581" y="1480"/>
              <a:chExt cx="1621" cy="1552"/>
            </a:xfrm>
          </p:grpSpPr>
          <p:sp>
            <p:nvSpPr>
              <p:cNvPr id="66614" name="Rectangle 54"/>
              <p:cNvSpPr>
                <a:spLocks noChangeArrowheads="1"/>
              </p:cNvSpPr>
              <p:nvPr/>
            </p:nvSpPr>
            <p:spPr bwMode="auto">
              <a:xfrm>
                <a:off x="4080" y="1536"/>
                <a:ext cx="576" cy="14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6615" name="Line 55"/>
              <p:cNvSpPr>
                <a:spLocks noChangeShapeType="1"/>
              </p:cNvSpPr>
              <p:nvPr/>
            </p:nvSpPr>
            <p:spPr bwMode="auto">
              <a:xfrm>
                <a:off x="3581" y="1752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16" name="Line 56"/>
              <p:cNvSpPr>
                <a:spLocks noChangeShapeType="1"/>
              </p:cNvSpPr>
              <p:nvPr/>
            </p:nvSpPr>
            <p:spPr bwMode="auto">
              <a:xfrm>
                <a:off x="3581" y="2024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17" name="Line 57"/>
              <p:cNvSpPr>
                <a:spLocks noChangeShapeType="1"/>
              </p:cNvSpPr>
              <p:nvPr/>
            </p:nvSpPr>
            <p:spPr bwMode="auto">
              <a:xfrm>
                <a:off x="3581" y="2341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18" name="Line 58"/>
              <p:cNvSpPr>
                <a:spLocks noChangeShapeType="1"/>
              </p:cNvSpPr>
              <p:nvPr/>
            </p:nvSpPr>
            <p:spPr bwMode="auto">
              <a:xfrm>
                <a:off x="3581" y="2659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19" name="Line 59"/>
              <p:cNvSpPr>
                <a:spLocks noChangeShapeType="1"/>
              </p:cNvSpPr>
              <p:nvPr/>
            </p:nvSpPr>
            <p:spPr bwMode="auto">
              <a:xfrm>
                <a:off x="4656" y="1888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0" name="Line 60"/>
              <p:cNvSpPr>
                <a:spLocks noChangeShapeType="1"/>
              </p:cNvSpPr>
              <p:nvPr/>
            </p:nvSpPr>
            <p:spPr bwMode="auto">
              <a:xfrm>
                <a:off x="4656" y="2478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773" name="Rectangle 61"/>
              <p:cNvSpPr>
                <a:spLocks noChangeArrowheads="1"/>
              </p:cNvSpPr>
              <p:nvPr/>
            </p:nvSpPr>
            <p:spPr bwMode="auto">
              <a:xfrm>
                <a:off x="3672" y="1480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dirty="0">
                    <a:ea typeface="幼圆" pitchFamily="49" charset="-122"/>
                    <a:cs typeface="Times New Roman" pitchFamily="18" charset="0"/>
                  </a:rPr>
                  <a:t>I</a:t>
                </a:r>
                <a:r>
                  <a:rPr lang="en-US" altLang="zh-CN" sz="2400" baseline="-30000" dirty="0">
                    <a:ea typeface="幼圆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627774" name="Rectangle 62"/>
              <p:cNvSpPr>
                <a:spLocks noChangeArrowheads="1"/>
              </p:cNvSpPr>
              <p:nvPr/>
            </p:nvSpPr>
            <p:spPr bwMode="auto">
              <a:xfrm>
                <a:off x="3672" y="1752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dirty="0">
                    <a:ea typeface="幼圆" pitchFamily="49" charset="-122"/>
                    <a:cs typeface="Times New Roman" pitchFamily="18" charset="0"/>
                  </a:rPr>
                  <a:t>I</a:t>
                </a:r>
                <a:r>
                  <a:rPr lang="en-US" altLang="zh-CN" sz="2400" baseline="-30000" dirty="0">
                    <a:ea typeface="幼圆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627775" name="Rectangle 63"/>
              <p:cNvSpPr>
                <a:spLocks noChangeArrowheads="1"/>
              </p:cNvSpPr>
              <p:nvPr/>
            </p:nvSpPr>
            <p:spPr bwMode="auto">
              <a:xfrm>
                <a:off x="3656" y="2072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dirty="0">
                    <a:ea typeface="幼圆" pitchFamily="49" charset="-122"/>
                    <a:cs typeface="Times New Roman" pitchFamily="18" charset="0"/>
                  </a:rPr>
                  <a:t>I</a:t>
                </a:r>
                <a:r>
                  <a:rPr lang="en-US" altLang="zh-CN" sz="2400" baseline="-30000" dirty="0">
                    <a:ea typeface="幼圆" pitchFamily="49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627776" name="Rectangle 64"/>
              <p:cNvSpPr>
                <a:spLocks noChangeArrowheads="1"/>
              </p:cNvSpPr>
              <p:nvPr/>
            </p:nvSpPr>
            <p:spPr bwMode="auto">
              <a:xfrm>
                <a:off x="3686" y="2381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dirty="0">
                    <a:ea typeface="幼圆" pitchFamily="49" charset="-122"/>
                    <a:cs typeface="Times New Roman" pitchFamily="18" charset="0"/>
                  </a:rPr>
                  <a:t>I</a:t>
                </a:r>
                <a:r>
                  <a:rPr lang="en-US" altLang="zh-CN" sz="2400" baseline="-30000" dirty="0">
                    <a:ea typeface="幼圆" pitchFamily="49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627777" name="Rectangle 65"/>
              <p:cNvSpPr>
                <a:spLocks noChangeArrowheads="1"/>
              </p:cNvSpPr>
              <p:nvPr/>
            </p:nvSpPr>
            <p:spPr bwMode="auto">
              <a:xfrm>
                <a:off x="4883" y="1616"/>
                <a:ext cx="31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dirty="0">
                    <a:ea typeface="幼圆" pitchFamily="49" charset="-122"/>
                    <a:cs typeface="Times New Roman" pitchFamily="18" charset="0"/>
                  </a:rPr>
                  <a:t>A</a:t>
                </a:r>
                <a:r>
                  <a:rPr lang="en-US" altLang="zh-CN" sz="2400" baseline="-30000" dirty="0">
                    <a:ea typeface="幼圆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627778" name="Rectangle 66"/>
              <p:cNvSpPr>
                <a:spLocks noChangeArrowheads="1"/>
              </p:cNvSpPr>
              <p:nvPr/>
            </p:nvSpPr>
            <p:spPr bwMode="auto">
              <a:xfrm>
                <a:off x="4883" y="2205"/>
                <a:ext cx="31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dirty="0">
                    <a:ea typeface="幼圆" pitchFamily="49" charset="-122"/>
                    <a:cs typeface="Times New Roman" pitchFamily="18" charset="0"/>
                  </a:rPr>
                  <a:t>A</a:t>
                </a:r>
                <a:r>
                  <a:rPr lang="en-US" altLang="zh-CN" sz="2400" baseline="-30000" dirty="0">
                    <a:ea typeface="幼圆" pitchFamily="49" charset="-122"/>
                    <a:cs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627779" name="Rectangle 67"/>
            <p:cNvSpPr>
              <a:spLocks noChangeArrowheads="1"/>
            </p:cNvSpPr>
            <p:nvPr/>
          </p:nvSpPr>
          <p:spPr bwMode="auto">
            <a:xfrm>
              <a:off x="4080" y="1938"/>
              <a:ext cx="624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dirty="0">
                  <a:latin typeface="Tahoma" pitchFamily="34" charset="0"/>
                </a:rPr>
                <a:t>4-2</a:t>
              </a:r>
              <a:r>
                <a:rPr lang="zh-CN" altLang="en-US" sz="2800" b="1" dirty="0">
                  <a:latin typeface="Tahoma" pitchFamily="34" charset="0"/>
                </a:rPr>
                <a:t>编</a:t>
              </a:r>
            </a:p>
            <a:p>
              <a:pPr eaLnBrk="1" hangingPunct="1">
                <a:defRPr/>
              </a:pPr>
              <a:r>
                <a:rPr lang="zh-CN" altLang="en-US" sz="2800" b="1" dirty="0">
                  <a:latin typeface="Tahoma" pitchFamily="34" charset="0"/>
                </a:rPr>
                <a:t>码</a:t>
              </a:r>
            </a:p>
            <a:p>
              <a:pPr eaLnBrk="1" hangingPunct="1">
                <a:defRPr/>
              </a:pPr>
              <a:r>
                <a:rPr lang="zh-CN" altLang="en-US" sz="2800" b="1" dirty="0">
                  <a:latin typeface="Tahoma" pitchFamily="34" charset="0"/>
                </a:rPr>
                <a:t>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98179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站在高水平人才培养的角度看</a:t>
            </a:r>
            <a:br>
              <a:rPr lang="zh-CN" altLang="en-US"/>
            </a:br>
            <a:r>
              <a:rPr lang="zh-CN" altLang="en-US"/>
              <a:t>硬件课程的重要性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3516-82B9-448A-9E88-DA06276BE0B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中国重新崛起为世界重要一极，从“中国制造”向“中国创造”的转变，亟需创新性的人才。</a:t>
            </a:r>
          </a:p>
        </p:txBody>
      </p:sp>
      <p:pic>
        <p:nvPicPr>
          <p:cNvPr id="3112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5"/>
          <a:stretch/>
        </p:blipFill>
        <p:spPr bwMode="auto">
          <a:xfrm>
            <a:off x="1641201" y="3212976"/>
            <a:ext cx="6171159" cy="290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052489"/>
      </p:ext>
    </p:extLst>
  </p:cSld>
  <p:clrMapOvr>
    <a:masterClrMapping/>
  </p:clrMapOvr>
  <p:transition spd="slow">
    <p:pull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5DD3979-60AC-4AA7-8D64-C6D62A4EF116}" type="slidenum">
              <a:rPr lang="en-US" altLang="zh-CN" smtClean="0"/>
              <a:pPr eaLnBrk="1" hangingPunct="1">
                <a:defRPr/>
              </a:pPr>
              <a:t>80</a:t>
            </a:fld>
            <a:endParaRPr lang="en-US" altLang="zh-CN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/>
              <a:t>3.3.2  </a:t>
            </a:r>
            <a:r>
              <a:rPr lang="zh-CN" altLang="en-US" sz="4000"/>
              <a:t>编码器（</a:t>
            </a:r>
            <a:r>
              <a:rPr lang="en-US" altLang="zh-CN" sz="4000"/>
              <a:t>5</a:t>
            </a:r>
            <a:r>
              <a:rPr lang="zh-CN" altLang="en-US" sz="4000"/>
              <a:t>）</a:t>
            </a:r>
          </a:p>
        </p:txBody>
      </p:sp>
      <p:graphicFrame>
        <p:nvGraphicFramePr>
          <p:cNvPr id="67588" name="Object 3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2147828239"/>
              </p:ext>
            </p:extLst>
          </p:nvPr>
        </p:nvGraphicFramePr>
        <p:xfrm>
          <a:off x="1347788" y="1447800"/>
          <a:ext cx="61198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28751" imgH="576442" progId="Equation.DSMT4">
                  <p:embed/>
                </p:oleObj>
              </mc:Choice>
              <mc:Fallback>
                <p:oleObj name="Equation" r:id="rId2" imgW="3128751" imgH="576442" progId="Equation.DSMT4">
                  <p:embed/>
                  <p:pic>
                    <p:nvPicPr>
                      <p:cNvPr id="6758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1447800"/>
                        <a:ext cx="6119812" cy="12192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3124200"/>
            <a:ext cx="3048000" cy="3200400"/>
            <a:chOff x="720" y="1968"/>
            <a:chExt cx="1920" cy="2016"/>
          </a:xfrm>
        </p:grpSpPr>
        <p:sp>
          <p:nvSpPr>
            <p:cNvPr id="67670" name="Line 5"/>
            <p:cNvSpPr>
              <a:spLocks noChangeShapeType="1"/>
            </p:cNvSpPr>
            <p:nvPr/>
          </p:nvSpPr>
          <p:spPr bwMode="auto">
            <a:xfrm flipH="1">
              <a:off x="1536" y="37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671" name="Group 6"/>
            <p:cNvGrpSpPr>
              <a:grpSpLocks/>
            </p:cNvGrpSpPr>
            <p:nvPr/>
          </p:nvGrpSpPr>
          <p:grpSpPr bwMode="auto">
            <a:xfrm>
              <a:off x="720" y="1968"/>
              <a:ext cx="1920" cy="2016"/>
              <a:chOff x="720" y="1968"/>
              <a:chExt cx="1920" cy="2016"/>
            </a:xfrm>
          </p:grpSpPr>
          <p:grpSp>
            <p:nvGrpSpPr>
              <p:cNvPr id="67672" name="Group 7"/>
              <p:cNvGrpSpPr>
                <a:grpSpLocks/>
              </p:cNvGrpSpPr>
              <p:nvPr/>
            </p:nvGrpSpPr>
            <p:grpSpPr bwMode="auto">
              <a:xfrm>
                <a:off x="1968" y="1968"/>
                <a:ext cx="336" cy="384"/>
                <a:chOff x="1968" y="2112"/>
                <a:chExt cx="336" cy="384"/>
              </a:xfrm>
            </p:grpSpPr>
            <p:sp>
              <p:nvSpPr>
                <p:cNvPr id="67709" name="Rectangle 8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7710" name="Oval 9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67673" name="Group 10"/>
              <p:cNvGrpSpPr>
                <a:grpSpLocks/>
              </p:cNvGrpSpPr>
              <p:nvPr/>
            </p:nvGrpSpPr>
            <p:grpSpPr bwMode="auto">
              <a:xfrm>
                <a:off x="1968" y="2544"/>
                <a:ext cx="336" cy="384"/>
                <a:chOff x="1968" y="2112"/>
                <a:chExt cx="336" cy="384"/>
              </a:xfrm>
            </p:grpSpPr>
            <p:sp>
              <p:nvSpPr>
                <p:cNvPr id="67707" name="Rectangle 11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7708" name="Oval 12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67674" name="Group 13"/>
              <p:cNvGrpSpPr>
                <a:grpSpLocks/>
              </p:cNvGrpSpPr>
              <p:nvPr/>
            </p:nvGrpSpPr>
            <p:grpSpPr bwMode="auto">
              <a:xfrm>
                <a:off x="1968" y="3072"/>
                <a:ext cx="336" cy="384"/>
                <a:chOff x="1968" y="2112"/>
                <a:chExt cx="336" cy="384"/>
              </a:xfrm>
            </p:grpSpPr>
            <p:sp>
              <p:nvSpPr>
                <p:cNvPr id="67705" name="Rectangle 14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7706" name="Oval 15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67675" name="Group 16"/>
              <p:cNvGrpSpPr>
                <a:grpSpLocks/>
              </p:cNvGrpSpPr>
              <p:nvPr/>
            </p:nvGrpSpPr>
            <p:grpSpPr bwMode="auto">
              <a:xfrm>
                <a:off x="1968" y="3600"/>
                <a:ext cx="336" cy="384"/>
                <a:chOff x="1968" y="2112"/>
                <a:chExt cx="336" cy="384"/>
              </a:xfrm>
            </p:grpSpPr>
            <p:sp>
              <p:nvSpPr>
                <p:cNvPr id="67703" name="Rectangle 17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7704" name="Oval 18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67676" name="Group 19"/>
              <p:cNvGrpSpPr>
                <a:grpSpLocks/>
              </p:cNvGrpSpPr>
              <p:nvPr/>
            </p:nvGrpSpPr>
            <p:grpSpPr bwMode="auto">
              <a:xfrm>
                <a:off x="1200" y="1968"/>
                <a:ext cx="336" cy="384"/>
                <a:chOff x="1968" y="2112"/>
                <a:chExt cx="336" cy="384"/>
              </a:xfrm>
            </p:grpSpPr>
            <p:sp>
              <p:nvSpPr>
                <p:cNvPr id="67701" name="Rectangle 20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7702" name="Oval 21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67677" name="Group 22"/>
              <p:cNvGrpSpPr>
                <a:grpSpLocks/>
              </p:cNvGrpSpPr>
              <p:nvPr/>
            </p:nvGrpSpPr>
            <p:grpSpPr bwMode="auto">
              <a:xfrm>
                <a:off x="1200" y="2544"/>
                <a:ext cx="336" cy="384"/>
                <a:chOff x="1968" y="2112"/>
                <a:chExt cx="336" cy="384"/>
              </a:xfrm>
            </p:grpSpPr>
            <p:sp>
              <p:nvSpPr>
                <p:cNvPr id="67699" name="Rectangle 23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7700" name="Oval 24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67678" name="Group 25"/>
              <p:cNvGrpSpPr>
                <a:grpSpLocks/>
              </p:cNvGrpSpPr>
              <p:nvPr/>
            </p:nvGrpSpPr>
            <p:grpSpPr bwMode="auto">
              <a:xfrm>
                <a:off x="1200" y="3072"/>
                <a:ext cx="336" cy="384"/>
                <a:chOff x="1968" y="2112"/>
                <a:chExt cx="336" cy="384"/>
              </a:xfrm>
            </p:grpSpPr>
            <p:sp>
              <p:nvSpPr>
                <p:cNvPr id="67697" name="Rectangle 26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7698" name="Oval 27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67679" name="Group 28"/>
              <p:cNvGrpSpPr>
                <a:grpSpLocks/>
              </p:cNvGrpSpPr>
              <p:nvPr/>
            </p:nvGrpSpPr>
            <p:grpSpPr bwMode="auto">
              <a:xfrm>
                <a:off x="1200" y="3600"/>
                <a:ext cx="336" cy="384"/>
                <a:chOff x="1968" y="2112"/>
                <a:chExt cx="336" cy="384"/>
              </a:xfrm>
            </p:grpSpPr>
            <p:sp>
              <p:nvSpPr>
                <p:cNvPr id="67695" name="Rectangle 29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7696" name="Oval 30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67680" name="Line 31"/>
              <p:cNvSpPr>
                <a:spLocks noChangeShapeType="1"/>
              </p:cNvSpPr>
              <p:nvPr/>
            </p:nvSpPr>
            <p:spPr bwMode="auto">
              <a:xfrm flipH="1">
                <a:off x="91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81" name="Line 32"/>
              <p:cNvSpPr>
                <a:spLocks noChangeShapeType="1"/>
              </p:cNvSpPr>
              <p:nvPr/>
            </p:nvSpPr>
            <p:spPr bwMode="auto">
              <a:xfrm flipH="1">
                <a:off x="912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82" name="Line 33"/>
              <p:cNvSpPr>
                <a:spLocks noChangeShapeType="1"/>
              </p:cNvSpPr>
              <p:nvPr/>
            </p:nvSpPr>
            <p:spPr bwMode="auto">
              <a:xfrm flipH="1">
                <a:off x="912" y="326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83" name="Line 34"/>
              <p:cNvSpPr>
                <a:spLocks noChangeShapeType="1"/>
              </p:cNvSpPr>
              <p:nvPr/>
            </p:nvSpPr>
            <p:spPr bwMode="auto">
              <a:xfrm flipH="1">
                <a:off x="912" y="379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84" name="Line 35"/>
              <p:cNvSpPr>
                <a:spLocks noChangeShapeType="1"/>
              </p:cNvSpPr>
              <p:nvPr/>
            </p:nvSpPr>
            <p:spPr bwMode="auto">
              <a:xfrm flipH="1">
                <a:off x="1536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85" name="Line 36"/>
              <p:cNvSpPr>
                <a:spLocks noChangeShapeType="1"/>
              </p:cNvSpPr>
              <p:nvPr/>
            </p:nvSpPr>
            <p:spPr bwMode="auto">
              <a:xfrm flipH="1">
                <a:off x="1536" y="273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86" name="Line 37"/>
              <p:cNvSpPr>
                <a:spLocks noChangeShapeType="1"/>
              </p:cNvSpPr>
              <p:nvPr/>
            </p:nvSpPr>
            <p:spPr bwMode="auto">
              <a:xfrm flipH="1">
                <a:off x="1536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87" name="Text Box 38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="1"/>
                  <a:t>I</a:t>
                </a:r>
                <a:r>
                  <a:rPr lang="en-US" altLang="zh-CN" sz="2400" b="1" baseline="-25000"/>
                  <a:t>0</a:t>
                </a:r>
              </a:p>
            </p:txBody>
          </p:sp>
          <p:sp>
            <p:nvSpPr>
              <p:cNvPr id="67688" name="Text Box 39"/>
              <p:cNvSpPr txBox="1">
                <a:spLocks noChangeArrowheads="1"/>
              </p:cNvSpPr>
              <p:nvPr/>
            </p:nvSpPr>
            <p:spPr bwMode="auto">
              <a:xfrm>
                <a:off x="720" y="259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="1"/>
                  <a:t>I</a:t>
                </a:r>
                <a:r>
                  <a:rPr lang="en-US" altLang="zh-CN" sz="2400" b="1" baseline="-25000"/>
                  <a:t>1</a:t>
                </a:r>
              </a:p>
            </p:txBody>
          </p:sp>
          <p:sp>
            <p:nvSpPr>
              <p:cNvPr id="67689" name="Text Box 40"/>
              <p:cNvSpPr txBox="1">
                <a:spLocks noChangeArrowheads="1"/>
              </p:cNvSpPr>
              <p:nvPr/>
            </p:nvSpPr>
            <p:spPr bwMode="auto">
              <a:xfrm>
                <a:off x="720" y="312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="1"/>
                  <a:t>I</a:t>
                </a:r>
                <a:r>
                  <a:rPr lang="en-US" altLang="zh-CN" sz="2400" b="1" baseline="-25000"/>
                  <a:t>2</a:t>
                </a:r>
              </a:p>
            </p:txBody>
          </p:sp>
          <p:sp>
            <p:nvSpPr>
              <p:cNvPr id="67690" name="Text Box 41"/>
              <p:cNvSpPr txBox="1">
                <a:spLocks noChangeArrowheads="1"/>
              </p:cNvSpPr>
              <p:nvPr/>
            </p:nvSpPr>
            <p:spPr bwMode="auto">
              <a:xfrm>
                <a:off x="720" y="364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="1"/>
                  <a:t>I</a:t>
                </a:r>
                <a:r>
                  <a:rPr lang="en-US" altLang="zh-CN" sz="2400" b="1" baseline="-25000"/>
                  <a:t>3</a:t>
                </a:r>
              </a:p>
            </p:txBody>
          </p:sp>
          <p:sp>
            <p:nvSpPr>
              <p:cNvPr id="67691" name="Line 42"/>
              <p:cNvSpPr>
                <a:spLocks noChangeShapeType="1"/>
              </p:cNvSpPr>
              <p:nvPr/>
            </p:nvSpPr>
            <p:spPr bwMode="auto">
              <a:xfrm flipH="1">
                <a:off x="2304" y="216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92" name="Line 43"/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93" name="Line 44"/>
              <p:cNvSpPr>
                <a:spLocks noChangeShapeType="1"/>
              </p:cNvSpPr>
              <p:nvPr/>
            </p:nvSpPr>
            <p:spPr bwMode="auto">
              <a:xfrm flipH="1">
                <a:off x="2304" y="326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94" name="Line 45"/>
              <p:cNvSpPr>
                <a:spLocks noChangeShapeType="1"/>
              </p:cNvSpPr>
              <p:nvPr/>
            </p:nvSpPr>
            <p:spPr bwMode="auto">
              <a:xfrm flipH="1">
                <a:off x="2304" y="37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4114800" y="3276600"/>
            <a:ext cx="2133600" cy="1066800"/>
            <a:chOff x="2592" y="2064"/>
            <a:chExt cx="1344" cy="672"/>
          </a:xfrm>
        </p:grpSpPr>
        <p:sp>
          <p:nvSpPr>
            <p:cNvPr id="67667" name="Line 47"/>
            <p:cNvSpPr>
              <a:spLocks noChangeShapeType="1"/>
            </p:cNvSpPr>
            <p:nvPr/>
          </p:nvSpPr>
          <p:spPr bwMode="auto">
            <a:xfrm>
              <a:off x="2784" y="206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8" name="Line 48"/>
            <p:cNvSpPr>
              <a:spLocks noChangeShapeType="1"/>
            </p:cNvSpPr>
            <p:nvPr/>
          </p:nvSpPr>
          <p:spPr bwMode="auto">
            <a:xfrm>
              <a:off x="2784" y="206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9" name="Line 49"/>
            <p:cNvSpPr>
              <a:spLocks noChangeShapeType="1"/>
            </p:cNvSpPr>
            <p:nvPr/>
          </p:nvSpPr>
          <p:spPr bwMode="auto">
            <a:xfrm flipH="1">
              <a:off x="2592" y="27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4114800" y="3429000"/>
            <a:ext cx="2133600" cy="1752600"/>
            <a:chOff x="2592" y="2160"/>
            <a:chExt cx="1344" cy="1104"/>
          </a:xfrm>
        </p:grpSpPr>
        <p:sp>
          <p:nvSpPr>
            <p:cNvPr id="67664" name="Line 51"/>
            <p:cNvSpPr>
              <a:spLocks noChangeShapeType="1"/>
            </p:cNvSpPr>
            <p:nvPr/>
          </p:nvSpPr>
          <p:spPr bwMode="auto">
            <a:xfrm>
              <a:off x="2592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5" name="Line 52"/>
            <p:cNvSpPr>
              <a:spLocks noChangeShapeType="1"/>
            </p:cNvSpPr>
            <p:nvPr/>
          </p:nvSpPr>
          <p:spPr bwMode="auto">
            <a:xfrm flipV="1">
              <a:off x="3168" y="216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6" name="Line 53"/>
            <p:cNvSpPr>
              <a:spLocks noChangeShapeType="1"/>
            </p:cNvSpPr>
            <p:nvPr/>
          </p:nvSpPr>
          <p:spPr bwMode="auto">
            <a:xfrm>
              <a:off x="3168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4191000" y="3429000"/>
            <a:ext cx="2057400" cy="457200"/>
            <a:chOff x="2640" y="2160"/>
            <a:chExt cx="1296" cy="288"/>
          </a:xfrm>
        </p:grpSpPr>
        <p:sp>
          <p:nvSpPr>
            <p:cNvPr id="67662" name="Line 55"/>
            <p:cNvSpPr>
              <a:spLocks noChangeShapeType="1"/>
            </p:cNvSpPr>
            <p:nvPr/>
          </p:nvSpPr>
          <p:spPr bwMode="auto">
            <a:xfrm>
              <a:off x="2640" y="21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3" name="Line 56"/>
            <p:cNvSpPr>
              <a:spLocks noChangeShapeType="1"/>
            </p:cNvSpPr>
            <p:nvPr/>
          </p:nvSpPr>
          <p:spPr bwMode="auto">
            <a:xfrm>
              <a:off x="2640" y="244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4343400" y="3962400"/>
            <a:ext cx="1905000" cy="152400"/>
            <a:chOff x="2736" y="2496"/>
            <a:chExt cx="1200" cy="96"/>
          </a:xfrm>
        </p:grpSpPr>
        <p:sp>
          <p:nvSpPr>
            <p:cNvPr id="67660" name="Line 58"/>
            <p:cNvSpPr>
              <a:spLocks noChangeShapeType="1"/>
            </p:cNvSpPr>
            <p:nvPr/>
          </p:nvSpPr>
          <p:spPr bwMode="auto">
            <a:xfrm>
              <a:off x="2784" y="254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1" name="Oval 59"/>
            <p:cNvSpPr>
              <a:spLocks noChangeArrowheads="1"/>
            </p:cNvSpPr>
            <p:nvPr/>
          </p:nvSpPr>
          <p:spPr bwMode="auto">
            <a:xfrm>
              <a:off x="2736" y="24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2667000" y="3048000"/>
            <a:ext cx="3581400" cy="457200"/>
            <a:chOff x="1680" y="1920"/>
            <a:chExt cx="2256" cy="288"/>
          </a:xfrm>
        </p:grpSpPr>
        <p:sp>
          <p:nvSpPr>
            <p:cNvPr id="67656" name="Line 61"/>
            <p:cNvSpPr>
              <a:spLocks noChangeShapeType="1"/>
            </p:cNvSpPr>
            <p:nvPr/>
          </p:nvSpPr>
          <p:spPr bwMode="auto">
            <a:xfrm flipV="1">
              <a:off x="1728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7" name="Line 62"/>
            <p:cNvSpPr>
              <a:spLocks noChangeShapeType="1"/>
            </p:cNvSpPr>
            <p:nvPr/>
          </p:nvSpPr>
          <p:spPr bwMode="auto">
            <a:xfrm>
              <a:off x="1728" y="192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8" name="Line 63"/>
            <p:cNvSpPr>
              <a:spLocks noChangeShapeType="1"/>
            </p:cNvSpPr>
            <p:nvPr/>
          </p:nvSpPr>
          <p:spPr bwMode="auto">
            <a:xfrm>
              <a:off x="2688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9" name="Oval 64"/>
            <p:cNvSpPr>
              <a:spLocks noChangeArrowheads="1"/>
            </p:cNvSpPr>
            <p:nvPr/>
          </p:nvSpPr>
          <p:spPr bwMode="auto">
            <a:xfrm>
              <a:off x="1680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7" name="Group 65"/>
          <p:cNvGrpSpPr>
            <a:grpSpLocks/>
          </p:cNvGrpSpPr>
          <p:nvPr/>
        </p:nvGrpSpPr>
        <p:grpSpPr bwMode="auto">
          <a:xfrm>
            <a:off x="5181600" y="4267200"/>
            <a:ext cx="1066800" cy="152400"/>
            <a:chOff x="3264" y="2688"/>
            <a:chExt cx="672" cy="96"/>
          </a:xfrm>
        </p:grpSpPr>
        <p:sp>
          <p:nvSpPr>
            <p:cNvPr id="67654" name="Line 66"/>
            <p:cNvSpPr>
              <a:spLocks noChangeShapeType="1"/>
            </p:cNvSpPr>
            <p:nvPr/>
          </p:nvSpPr>
          <p:spPr bwMode="auto">
            <a:xfrm>
              <a:off x="3312" y="27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5" name="Oval 67"/>
            <p:cNvSpPr>
              <a:spLocks noChangeArrowheads="1"/>
            </p:cNvSpPr>
            <p:nvPr/>
          </p:nvSpPr>
          <p:spPr bwMode="auto">
            <a:xfrm>
              <a:off x="32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8" name="Group 68"/>
          <p:cNvGrpSpPr>
            <a:grpSpLocks/>
          </p:cNvGrpSpPr>
          <p:nvPr/>
        </p:nvGrpSpPr>
        <p:grpSpPr bwMode="auto">
          <a:xfrm>
            <a:off x="3886200" y="2971800"/>
            <a:ext cx="2362200" cy="1905000"/>
            <a:chOff x="2448" y="1872"/>
            <a:chExt cx="1488" cy="1200"/>
          </a:xfrm>
        </p:grpSpPr>
        <p:sp>
          <p:nvSpPr>
            <p:cNvPr id="67651" name="Line 69"/>
            <p:cNvSpPr>
              <a:spLocks noChangeShapeType="1"/>
            </p:cNvSpPr>
            <p:nvPr/>
          </p:nvSpPr>
          <p:spPr bwMode="auto">
            <a:xfrm>
              <a:off x="2496" y="196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2" name="Oval 70"/>
            <p:cNvSpPr>
              <a:spLocks noChangeArrowheads="1"/>
            </p:cNvSpPr>
            <p:nvPr/>
          </p:nvSpPr>
          <p:spPr bwMode="auto">
            <a:xfrm>
              <a:off x="2448" y="18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67653" name="Line 71"/>
            <p:cNvSpPr>
              <a:spLocks noChangeShapeType="1"/>
            </p:cNvSpPr>
            <p:nvPr/>
          </p:nvSpPr>
          <p:spPr bwMode="auto">
            <a:xfrm>
              <a:off x="2496" y="307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72"/>
          <p:cNvGrpSpPr>
            <a:grpSpLocks/>
          </p:cNvGrpSpPr>
          <p:nvPr/>
        </p:nvGrpSpPr>
        <p:grpSpPr bwMode="auto">
          <a:xfrm>
            <a:off x="4953000" y="5105400"/>
            <a:ext cx="1295400" cy="152400"/>
            <a:chOff x="3120" y="3216"/>
            <a:chExt cx="816" cy="96"/>
          </a:xfrm>
        </p:grpSpPr>
        <p:sp>
          <p:nvSpPr>
            <p:cNvPr id="67649" name="Line 73"/>
            <p:cNvSpPr>
              <a:spLocks noChangeShapeType="1"/>
            </p:cNvSpPr>
            <p:nvPr/>
          </p:nvSpPr>
          <p:spPr bwMode="auto">
            <a:xfrm>
              <a:off x="3168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0" name="Oval 74"/>
            <p:cNvSpPr>
              <a:spLocks noChangeArrowheads="1"/>
            </p:cNvSpPr>
            <p:nvPr/>
          </p:nvSpPr>
          <p:spPr bwMode="auto">
            <a:xfrm>
              <a:off x="3120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0" name="Group 75"/>
          <p:cNvGrpSpPr>
            <a:grpSpLocks/>
          </p:cNvGrpSpPr>
          <p:nvPr/>
        </p:nvGrpSpPr>
        <p:grpSpPr bwMode="auto">
          <a:xfrm>
            <a:off x="4343400" y="4267200"/>
            <a:ext cx="1905000" cy="762000"/>
            <a:chOff x="2736" y="2688"/>
            <a:chExt cx="1200" cy="480"/>
          </a:xfrm>
        </p:grpSpPr>
        <p:sp>
          <p:nvSpPr>
            <p:cNvPr id="67646" name="Line 76"/>
            <p:cNvSpPr>
              <a:spLocks noChangeShapeType="1"/>
            </p:cNvSpPr>
            <p:nvPr/>
          </p:nvSpPr>
          <p:spPr bwMode="auto">
            <a:xfrm>
              <a:off x="2784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7" name="Line 77"/>
            <p:cNvSpPr>
              <a:spLocks noChangeShapeType="1"/>
            </p:cNvSpPr>
            <p:nvPr/>
          </p:nvSpPr>
          <p:spPr bwMode="auto">
            <a:xfrm>
              <a:off x="2784" y="27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8" name="Oval 78"/>
            <p:cNvSpPr>
              <a:spLocks noChangeArrowheads="1"/>
            </p:cNvSpPr>
            <p:nvPr/>
          </p:nvSpPr>
          <p:spPr bwMode="auto">
            <a:xfrm>
              <a:off x="2736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1" name="Group 79"/>
          <p:cNvGrpSpPr>
            <a:grpSpLocks/>
          </p:cNvGrpSpPr>
          <p:nvPr/>
        </p:nvGrpSpPr>
        <p:grpSpPr bwMode="auto">
          <a:xfrm>
            <a:off x="5181600" y="5257800"/>
            <a:ext cx="1066800" cy="152400"/>
            <a:chOff x="3264" y="3312"/>
            <a:chExt cx="672" cy="96"/>
          </a:xfrm>
        </p:grpSpPr>
        <p:sp>
          <p:nvSpPr>
            <p:cNvPr id="67644" name="Line 80"/>
            <p:cNvSpPr>
              <a:spLocks noChangeShapeType="1"/>
            </p:cNvSpPr>
            <p:nvPr/>
          </p:nvSpPr>
          <p:spPr bwMode="auto">
            <a:xfrm>
              <a:off x="3312" y="336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5" name="Oval 81"/>
            <p:cNvSpPr>
              <a:spLocks noChangeArrowheads="1"/>
            </p:cNvSpPr>
            <p:nvPr/>
          </p:nvSpPr>
          <p:spPr bwMode="auto">
            <a:xfrm>
              <a:off x="3264" y="33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2" name="Group 82"/>
          <p:cNvGrpSpPr>
            <a:grpSpLocks/>
          </p:cNvGrpSpPr>
          <p:nvPr/>
        </p:nvGrpSpPr>
        <p:grpSpPr bwMode="auto">
          <a:xfrm>
            <a:off x="4114800" y="3810000"/>
            <a:ext cx="2133600" cy="1981200"/>
            <a:chOff x="2592" y="2400"/>
            <a:chExt cx="1344" cy="1248"/>
          </a:xfrm>
        </p:grpSpPr>
        <p:sp>
          <p:nvSpPr>
            <p:cNvPr id="67641" name="Line 83"/>
            <p:cNvSpPr>
              <a:spLocks noChangeShapeType="1"/>
            </p:cNvSpPr>
            <p:nvPr/>
          </p:nvSpPr>
          <p:spPr bwMode="auto">
            <a:xfrm>
              <a:off x="2640" y="244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2" name="Line 84"/>
            <p:cNvSpPr>
              <a:spLocks noChangeShapeType="1"/>
            </p:cNvSpPr>
            <p:nvPr/>
          </p:nvSpPr>
          <p:spPr bwMode="auto">
            <a:xfrm>
              <a:off x="2640" y="364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3" name="Oval 85"/>
            <p:cNvSpPr>
              <a:spLocks noChangeArrowheads="1"/>
            </p:cNvSpPr>
            <p:nvPr/>
          </p:nvSpPr>
          <p:spPr bwMode="auto">
            <a:xfrm>
              <a:off x="2592" y="240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3" name="Group 86"/>
          <p:cNvGrpSpPr>
            <a:grpSpLocks/>
          </p:cNvGrpSpPr>
          <p:nvPr/>
        </p:nvGrpSpPr>
        <p:grpSpPr bwMode="auto">
          <a:xfrm>
            <a:off x="5029200" y="5181600"/>
            <a:ext cx="1219200" cy="914400"/>
            <a:chOff x="3168" y="3264"/>
            <a:chExt cx="768" cy="576"/>
          </a:xfrm>
        </p:grpSpPr>
        <p:sp>
          <p:nvSpPr>
            <p:cNvPr id="67639" name="Line 87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0" name="Line 88"/>
            <p:cNvSpPr>
              <a:spLocks noChangeShapeType="1"/>
            </p:cNvSpPr>
            <p:nvPr/>
          </p:nvSpPr>
          <p:spPr bwMode="auto">
            <a:xfrm>
              <a:off x="3168" y="384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89"/>
          <p:cNvGrpSpPr>
            <a:grpSpLocks/>
          </p:cNvGrpSpPr>
          <p:nvPr/>
        </p:nvGrpSpPr>
        <p:grpSpPr bwMode="auto">
          <a:xfrm>
            <a:off x="5181600" y="6172200"/>
            <a:ext cx="1066800" cy="152400"/>
            <a:chOff x="3264" y="3888"/>
            <a:chExt cx="672" cy="96"/>
          </a:xfrm>
        </p:grpSpPr>
        <p:sp>
          <p:nvSpPr>
            <p:cNvPr id="67637" name="Line 90"/>
            <p:cNvSpPr>
              <a:spLocks noChangeShapeType="1"/>
            </p:cNvSpPr>
            <p:nvPr/>
          </p:nvSpPr>
          <p:spPr bwMode="auto">
            <a:xfrm>
              <a:off x="3312" y="39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8" name="Oval 91"/>
            <p:cNvSpPr>
              <a:spLocks noChangeArrowheads="1"/>
            </p:cNvSpPr>
            <p:nvPr/>
          </p:nvSpPr>
          <p:spPr bwMode="auto">
            <a:xfrm>
              <a:off x="3264" y="38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3810000" y="3581400"/>
            <a:ext cx="2438400" cy="2667000"/>
            <a:chOff x="2400" y="2256"/>
            <a:chExt cx="1536" cy="1680"/>
          </a:xfrm>
        </p:grpSpPr>
        <p:sp>
          <p:nvSpPr>
            <p:cNvPr id="67633" name="Line 94"/>
            <p:cNvSpPr>
              <a:spLocks noChangeShapeType="1"/>
            </p:cNvSpPr>
            <p:nvPr/>
          </p:nvSpPr>
          <p:spPr bwMode="auto">
            <a:xfrm>
              <a:off x="2400" y="393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4" name="Line 95"/>
            <p:cNvSpPr>
              <a:spLocks noChangeShapeType="1"/>
            </p:cNvSpPr>
            <p:nvPr/>
          </p:nvSpPr>
          <p:spPr bwMode="auto">
            <a:xfrm flipV="1">
              <a:off x="3312" y="225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5" name="Line 96"/>
            <p:cNvSpPr>
              <a:spLocks noChangeShapeType="1"/>
            </p:cNvSpPr>
            <p:nvPr/>
          </p:nvSpPr>
          <p:spPr bwMode="auto">
            <a:xfrm>
              <a:off x="3312" y="22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6" name="Line 97"/>
            <p:cNvSpPr>
              <a:spLocks noChangeShapeType="1"/>
            </p:cNvSpPr>
            <p:nvPr/>
          </p:nvSpPr>
          <p:spPr bwMode="auto">
            <a:xfrm>
              <a:off x="240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98"/>
          <p:cNvGrpSpPr>
            <a:grpSpLocks/>
          </p:cNvGrpSpPr>
          <p:nvPr/>
        </p:nvGrpSpPr>
        <p:grpSpPr bwMode="auto">
          <a:xfrm>
            <a:off x="2667000" y="4267200"/>
            <a:ext cx="3581400" cy="1676400"/>
            <a:chOff x="1680" y="2688"/>
            <a:chExt cx="2256" cy="1056"/>
          </a:xfrm>
        </p:grpSpPr>
        <p:sp>
          <p:nvSpPr>
            <p:cNvPr id="67628" name="Line 99"/>
            <p:cNvSpPr>
              <a:spLocks noChangeShapeType="1"/>
            </p:cNvSpPr>
            <p:nvPr/>
          </p:nvSpPr>
          <p:spPr bwMode="auto">
            <a:xfrm flipV="1">
              <a:off x="1728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9" name="Line 100"/>
            <p:cNvSpPr>
              <a:spLocks noChangeShapeType="1"/>
            </p:cNvSpPr>
            <p:nvPr/>
          </p:nvSpPr>
          <p:spPr bwMode="auto">
            <a:xfrm>
              <a:off x="1728" y="302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0" name="Line 101"/>
            <p:cNvSpPr>
              <a:spLocks noChangeShapeType="1"/>
            </p:cNvSpPr>
            <p:nvPr/>
          </p:nvSpPr>
          <p:spPr bwMode="auto">
            <a:xfrm>
              <a:off x="2400" y="302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1" name="Line 102"/>
            <p:cNvSpPr>
              <a:spLocks noChangeShapeType="1"/>
            </p:cNvSpPr>
            <p:nvPr/>
          </p:nvSpPr>
          <p:spPr bwMode="auto">
            <a:xfrm>
              <a:off x="2400" y="374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2" name="Oval 103"/>
            <p:cNvSpPr>
              <a:spLocks noChangeArrowheads="1"/>
            </p:cNvSpPr>
            <p:nvPr/>
          </p:nvSpPr>
          <p:spPr bwMode="auto">
            <a:xfrm>
              <a:off x="1680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7" name="Group 104"/>
          <p:cNvGrpSpPr>
            <a:grpSpLocks/>
          </p:cNvGrpSpPr>
          <p:nvPr/>
        </p:nvGrpSpPr>
        <p:grpSpPr bwMode="auto">
          <a:xfrm>
            <a:off x="2667000" y="4191000"/>
            <a:ext cx="3581400" cy="1447800"/>
            <a:chOff x="1680" y="2640"/>
            <a:chExt cx="2256" cy="912"/>
          </a:xfrm>
        </p:grpSpPr>
        <p:sp>
          <p:nvSpPr>
            <p:cNvPr id="67623" name="Line 105"/>
            <p:cNvSpPr>
              <a:spLocks noChangeShapeType="1"/>
            </p:cNvSpPr>
            <p:nvPr/>
          </p:nvSpPr>
          <p:spPr bwMode="auto">
            <a:xfrm flipV="1">
              <a:off x="1728" y="32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4" name="Line 106"/>
            <p:cNvSpPr>
              <a:spLocks noChangeShapeType="1"/>
            </p:cNvSpPr>
            <p:nvPr/>
          </p:nvSpPr>
          <p:spPr bwMode="auto">
            <a:xfrm>
              <a:off x="1728" y="355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5" name="Line 107"/>
            <p:cNvSpPr>
              <a:spLocks noChangeShapeType="1"/>
            </p:cNvSpPr>
            <p:nvPr/>
          </p:nvSpPr>
          <p:spPr bwMode="auto">
            <a:xfrm>
              <a:off x="2928" y="264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6" name="Line 108"/>
            <p:cNvSpPr>
              <a:spLocks noChangeShapeType="1"/>
            </p:cNvSpPr>
            <p:nvPr/>
          </p:nvSpPr>
          <p:spPr bwMode="auto">
            <a:xfrm>
              <a:off x="2928" y="264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7" name="Oval 109"/>
            <p:cNvSpPr>
              <a:spLocks noChangeArrowheads="1"/>
            </p:cNvSpPr>
            <p:nvPr/>
          </p:nvSpPr>
          <p:spPr bwMode="auto">
            <a:xfrm>
              <a:off x="1680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8" name="Group 110"/>
          <p:cNvGrpSpPr>
            <a:grpSpLocks/>
          </p:cNvGrpSpPr>
          <p:nvPr/>
        </p:nvGrpSpPr>
        <p:grpSpPr bwMode="auto">
          <a:xfrm>
            <a:off x="6248400" y="2819400"/>
            <a:ext cx="2006600" cy="3733800"/>
            <a:chOff x="3936" y="1776"/>
            <a:chExt cx="1264" cy="2352"/>
          </a:xfrm>
        </p:grpSpPr>
        <p:grpSp>
          <p:nvGrpSpPr>
            <p:cNvPr id="67607" name="Group 111"/>
            <p:cNvGrpSpPr>
              <a:grpSpLocks/>
            </p:cNvGrpSpPr>
            <p:nvPr/>
          </p:nvGrpSpPr>
          <p:grpSpPr bwMode="auto">
            <a:xfrm>
              <a:off x="3936" y="1776"/>
              <a:ext cx="672" cy="1152"/>
              <a:chOff x="3408" y="1824"/>
              <a:chExt cx="672" cy="1152"/>
            </a:xfrm>
          </p:grpSpPr>
          <p:sp>
            <p:nvSpPr>
              <p:cNvPr id="67618" name="Rectangle 112"/>
              <p:cNvSpPr>
                <a:spLocks noChangeArrowheads="1"/>
              </p:cNvSpPr>
              <p:nvPr/>
            </p:nvSpPr>
            <p:spPr bwMode="auto">
              <a:xfrm>
                <a:off x="3696" y="1824"/>
                <a:ext cx="288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7619" name="Text Box 113"/>
              <p:cNvSpPr txBox="1">
                <a:spLocks noChangeArrowheads="1"/>
              </p:cNvSpPr>
              <p:nvPr/>
            </p:nvSpPr>
            <p:spPr bwMode="auto">
              <a:xfrm>
                <a:off x="3696" y="220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2000">
                    <a:latin typeface="Tahoma" panose="020B0604030504040204" pitchFamily="34" charset="0"/>
                  </a:rPr>
                  <a:t>＋</a:t>
                </a:r>
              </a:p>
            </p:txBody>
          </p:sp>
          <p:sp>
            <p:nvSpPr>
              <p:cNvPr id="67620" name="Oval 114"/>
              <p:cNvSpPr>
                <a:spLocks noChangeArrowheads="1"/>
              </p:cNvSpPr>
              <p:nvPr/>
            </p:nvSpPr>
            <p:spPr bwMode="auto">
              <a:xfrm>
                <a:off x="3984" y="230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7621" name="Rectangle 115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288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7622" name="Rectangle 116"/>
              <p:cNvSpPr>
                <a:spLocks noChangeArrowheads="1"/>
              </p:cNvSpPr>
              <p:nvPr/>
            </p:nvSpPr>
            <p:spPr bwMode="auto">
              <a:xfrm>
                <a:off x="3408" y="2400"/>
                <a:ext cx="288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67608" name="Group 117"/>
            <p:cNvGrpSpPr>
              <a:grpSpLocks/>
            </p:cNvGrpSpPr>
            <p:nvPr/>
          </p:nvGrpSpPr>
          <p:grpSpPr bwMode="auto">
            <a:xfrm>
              <a:off x="3936" y="2976"/>
              <a:ext cx="672" cy="1152"/>
              <a:chOff x="3408" y="1824"/>
              <a:chExt cx="672" cy="1152"/>
            </a:xfrm>
          </p:grpSpPr>
          <p:sp>
            <p:nvSpPr>
              <p:cNvPr id="67613" name="Rectangle 118"/>
              <p:cNvSpPr>
                <a:spLocks noChangeArrowheads="1"/>
              </p:cNvSpPr>
              <p:nvPr/>
            </p:nvSpPr>
            <p:spPr bwMode="auto">
              <a:xfrm>
                <a:off x="3696" y="1824"/>
                <a:ext cx="288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7614" name="Text Box 119"/>
              <p:cNvSpPr txBox="1">
                <a:spLocks noChangeArrowheads="1"/>
              </p:cNvSpPr>
              <p:nvPr/>
            </p:nvSpPr>
            <p:spPr bwMode="auto">
              <a:xfrm>
                <a:off x="3696" y="220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2000">
                    <a:latin typeface="Tahoma" panose="020B0604030504040204" pitchFamily="34" charset="0"/>
                  </a:rPr>
                  <a:t>＋</a:t>
                </a:r>
              </a:p>
            </p:txBody>
          </p:sp>
          <p:sp>
            <p:nvSpPr>
              <p:cNvPr id="67615" name="Oval 120"/>
              <p:cNvSpPr>
                <a:spLocks noChangeArrowheads="1"/>
              </p:cNvSpPr>
              <p:nvPr/>
            </p:nvSpPr>
            <p:spPr bwMode="auto">
              <a:xfrm>
                <a:off x="3984" y="230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7616" name="Rectangle 121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288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7617" name="Rectangle 122"/>
              <p:cNvSpPr>
                <a:spLocks noChangeArrowheads="1"/>
              </p:cNvSpPr>
              <p:nvPr/>
            </p:nvSpPr>
            <p:spPr bwMode="auto">
              <a:xfrm>
                <a:off x="3408" y="2400"/>
                <a:ext cx="288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67609" name="Line 123"/>
            <p:cNvSpPr>
              <a:spLocks noChangeShapeType="1"/>
            </p:cNvSpPr>
            <p:nvPr/>
          </p:nvSpPr>
          <p:spPr bwMode="auto">
            <a:xfrm>
              <a:off x="4608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0" name="Line 124"/>
            <p:cNvSpPr>
              <a:spLocks noChangeShapeType="1"/>
            </p:cNvSpPr>
            <p:nvPr/>
          </p:nvSpPr>
          <p:spPr bwMode="auto">
            <a:xfrm>
              <a:off x="4608" y="35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1" name="Rectangle 125"/>
            <p:cNvSpPr>
              <a:spLocks noChangeArrowheads="1"/>
            </p:cNvSpPr>
            <p:nvPr/>
          </p:nvSpPr>
          <p:spPr bwMode="auto">
            <a:xfrm>
              <a:off x="4881" y="2160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A</a:t>
              </a:r>
              <a:r>
                <a:rPr lang="en-US" altLang="zh-CN" sz="2400" b="1" baseline="-25000"/>
                <a:t>0</a:t>
              </a:r>
            </a:p>
          </p:txBody>
        </p:sp>
        <p:sp>
          <p:nvSpPr>
            <p:cNvPr id="67612" name="Rectangle 126"/>
            <p:cNvSpPr>
              <a:spLocks noChangeArrowheads="1"/>
            </p:cNvSpPr>
            <p:nvPr/>
          </p:nvSpPr>
          <p:spPr bwMode="auto">
            <a:xfrm>
              <a:off x="4865" y="3360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A</a:t>
              </a:r>
              <a:r>
                <a:rPr lang="en-US" altLang="zh-CN" sz="2400" b="1" baseline="-2500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5603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B822209-5FB3-4A63-A984-40D24B1678AF}" type="slidenum">
              <a:rPr lang="en-US" altLang="zh-CN" sz="1000" b="0" smtClean="0"/>
              <a:pPr eaLnBrk="1" hangingPunct="1">
                <a:defRPr/>
              </a:pPr>
              <a:t>81</a:t>
            </a:fld>
            <a:endParaRPr lang="en-US" altLang="zh-CN" sz="1000" b="0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260350"/>
            <a:ext cx="7086600" cy="1431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>
                <a:latin typeface="华文行楷" pitchFamily="2" charset="-122"/>
                <a:ea typeface="华文行楷" pitchFamily="2" charset="-122"/>
              </a:rPr>
              <a:t>第四章 同步时序电路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1773238"/>
            <a:ext cx="7321550" cy="79216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4000">
                <a:latin typeface="Monotype Corsiva" pitchFamily="66" charset="0"/>
              </a:rPr>
              <a:t>Synchronous  Sequential Logic Circuit</a:t>
            </a: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1403648" y="3257550"/>
            <a:ext cx="7200900" cy="24622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</a:rPr>
              <a:t>§1. </a:t>
            </a:r>
            <a:r>
              <a:rPr lang="zh-CN" altLang="en-US" sz="2800" b="1" dirty="0">
                <a:solidFill>
                  <a:srgbClr val="0070C0"/>
                </a:solidFill>
              </a:rPr>
              <a:t>触发器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</a:rPr>
              <a:t>§2. </a:t>
            </a:r>
            <a:r>
              <a:rPr lang="zh-CN" altLang="en-US" sz="2800" b="1" dirty="0">
                <a:solidFill>
                  <a:schemeClr val="tx2"/>
                </a:solidFill>
              </a:rPr>
              <a:t>同步时序电路的分析与设计方法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</a:rPr>
              <a:t>§3. </a:t>
            </a:r>
            <a:r>
              <a:rPr lang="zh-CN" altLang="en-US" sz="2800" b="1" dirty="0">
                <a:solidFill>
                  <a:schemeClr val="tx2"/>
                </a:solidFill>
              </a:rPr>
              <a:t>计数器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</a:rPr>
              <a:t>§4. </a:t>
            </a:r>
            <a:r>
              <a:rPr lang="zh-CN" altLang="en-US" sz="2800" b="1" dirty="0">
                <a:solidFill>
                  <a:schemeClr val="tx2"/>
                </a:solidFill>
              </a:rPr>
              <a:t>移位寄存器</a:t>
            </a: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827584" y="3246005"/>
            <a:ext cx="758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70C0"/>
                </a:solidFill>
                <a:sym typeface="Wingdings 3" panose="05040102010807070707" pitchFamily="18" charset="2"/>
              </a:rPr>
              <a:t>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761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1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319D7B9-45BB-49AE-A49C-4FF6B8614631}" type="slidenum">
              <a:rPr lang="en-US" altLang="zh-CN" sz="1000" b="0" smtClean="0"/>
              <a:pPr eaLnBrk="1" hangingPunct="1">
                <a:defRPr/>
              </a:pPr>
              <a:t>82</a:t>
            </a:fld>
            <a:endParaRPr lang="en-US" altLang="zh-CN" sz="1000" b="0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 </a:t>
            </a:r>
            <a:r>
              <a:rPr lang="zh-CN" altLang="en-US"/>
              <a:t>触发器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1450"/>
            <a:ext cx="8305800" cy="464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/>
              <a:t>与非门构成的“直接置位</a:t>
            </a:r>
            <a:r>
              <a:rPr lang="en-US" altLang="zh-CN" b="1" dirty="0"/>
              <a:t>-</a:t>
            </a:r>
            <a:r>
              <a:rPr lang="zh-CN" altLang="en-US" b="1" dirty="0"/>
              <a:t>复位型</a:t>
            </a:r>
            <a:r>
              <a:rPr lang="en-US" altLang="zh-CN" b="1" dirty="0"/>
              <a:t>R-S</a:t>
            </a:r>
            <a:r>
              <a:rPr lang="zh-CN" altLang="en-US" b="1" dirty="0"/>
              <a:t>触发器”或称“</a:t>
            </a:r>
            <a:r>
              <a:rPr lang="en-US" altLang="zh-CN" b="1" dirty="0"/>
              <a:t>R-S</a:t>
            </a:r>
            <a:r>
              <a:rPr lang="zh-CN" altLang="en-US" b="1" dirty="0"/>
              <a:t>基本触发器”</a:t>
            </a:r>
          </a:p>
          <a:p>
            <a:pPr eaLnBrk="1" hangingPunct="1">
              <a:defRPr/>
            </a:pPr>
            <a:endParaRPr lang="en-US" altLang="zh-CN" dirty="0"/>
          </a:p>
        </p:txBody>
      </p:sp>
      <p:grpSp>
        <p:nvGrpSpPr>
          <p:cNvPr id="21509" name="Group 4"/>
          <p:cNvGrpSpPr>
            <a:grpSpLocks/>
          </p:cNvGrpSpPr>
          <p:nvPr/>
        </p:nvGrpSpPr>
        <p:grpSpPr bwMode="auto">
          <a:xfrm>
            <a:off x="381000" y="2236788"/>
            <a:ext cx="2613025" cy="2941637"/>
            <a:chOff x="884" y="1434"/>
            <a:chExt cx="2108" cy="2258"/>
          </a:xfrm>
        </p:grpSpPr>
        <p:sp>
          <p:nvSpPr>
            <p:cNvPr id="21539" name="Rectangle 5"/>
            <p:cNvSpPr>
              <a:spLocks noChangeArrowheads="1"/>
            </p:cNvSpPr>
            <p:nvPr/>
          </p:nvSpPr>
          <p:spPr bwMode="auto">
            <a:xfrm>
              <a:off x="1033" y="2568"/>
              <a:ext cx="635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 sz="2400"/>
            </a:p>
          </p:txBody>
        </p:sp>
        <p:sp>
          <p:nvSpPr>
            <p:cNvPr id="21540" name="Oval 6"/>
            <p:cNvSpPr>
              <a:spLocks noChangeArrowheads="1"/>
            </p:cNvSpPr>
            <p:nvPr/>
          </p:nvSpPr>
          <p:spPr bwMode="auto">
            <a:xfrm>
              <a:off x="1260" y="2432"/>
              <a:ext cx="136" cy="1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 sz="2400"/>
            </a:p>
          </p:txBody>
        </p:sp>
        <p:sp>
          <p:nvSpPr>
            <p:cNvPr id="21541" name="Line 7"/>
            <p:cNvSpPr>
              <a:spLocks noChangeShapeType="1"/>
            </p:cNvSpPr>
            <p:nvPr/>
          </p:nvSpPr>
          <p:spPr bwMode="auto">
            <a:xfrm flipV="1">
              <a:off x="1351" y="1797"/>
              <a:ext cx="1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Line 8"/>
            <p:cNvSpPr>
              <a:spLocks noChangeShapeType="1"/>
            </p:cNvSpPr>
            <p:nvPr/>
          </p:nvSpPr>
          <p:spPr bwMode="auto">
            <a:xfrm>
              <a:off x="1170" y="2931"/>
              <a:ext cx="1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3" name="Line 9"/>
            <p:cNvSpPr>
              <a:spLocks noChangeShapeType="1"/>
            </p:cNvSpPr>
            <p:nvPr/>
          </p:nvSpPr>
          <p:spPr bwMode="auto">
            <a:xfrm>
              <a:off x="1532" y="2931"/>
              <a:ext cx="1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4" name="Rectangle 10"/>
            <p:cNvSpPr>
              <a:spLocks noChangeArrowheads="1"/>
            </p:cNvSpPr>
            <p:nvPr/>
          </p:nvSpPr>
          <p:spPr bwMode="auto">
            <a:xfrm>
              <a:off x="2167" y="2568"/>
              <a:ext cx="635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 sz="2400"/>
            </a:p>
          </p:txBody>
        </p:sp>
        <p:sp>
          <p:nvSpPr>
            <p:cNvPr id="21545" name="Oval 11"/>
            <p:cNvSpPr>
              <a:spLocks noChangeArrowheads="1"/>
            </p:cNvSpPr>
            <p:nvPr/>
          </p:nvSpPr>
          <p:spPr bwMode="auto">
            <a:xfrm>
              <a:off x="2394" y="2432"/>
              <a:ext cx="136" cy="1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 sz="2400"/>
            </a:p>
          </p:txBody>
        </p:sp>
        <p:sp>
          <p:nvSpPr>
            <p:cNvPr id="21546" name="Line 12"/>
            <p:cNvSpPr>
              <a:spLocks noChangeShapeType="1"/>
            </p:cNvSpPr>
            <p:nvPr/>
          </p:nvSpPr>
          <p:spPr bwMode="auto">
            <a:xfrm flipV="1">
              <a:off x="2485" y="1797"/>
              <a:ext cx="1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7" name="Line 13"/>
            <p:cNvSpPr>
              <a:spLocks noChangeShapeType="1"/>
            </p:cNvSpPr>
            <p:nvPr/>
          </p:nvSpPr>
          <p:spPr bwMode="auto">
            <a:xfrm flipH="1">
              <a:off x="2303" y="2931"/>
              <a:ext cx="1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8" name="Line 14"/>
            <p:cNvSpPr>
              <a:spLocks noChangeShapeType="1"/>
            </p:cNvSpPr>
            <p:nvPr/>
          </p:nvSpPr>
          <p:spPr bwMode="auto">
            <a:xfrm>
              <a:off x="2666" y="2931"/>
              <a:ext cx="1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9" name="Line 15"/>
            <p:cNvSpPr>
              <a:spLocks noChangeShapeType="1"/>
            </p:cNvSpPr>
            <p:nvPr/>
          </p:nvSpPr>
          <p:spPr bwMode="auto">
            <a:xfrm>
              <a:off x="2303" y="3158"/>
              <a:ext cx="1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0" name="Line 16"/>
            <p:cNvSpPr>
              <a:spLocks noChangeShapeType="1"/>
            </p:cNvSpPr>
            <p:nvPr/>
          </p:nvSpPr>
          <p:spPr bwMode="auto">
            <a:xfrm>
              <a:off x="1351" y="2160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1" name="Line 17"/>
            <p:cNvSpPr>
              <a:spLocks noChangeShapeType="1"/>
            </p:cNvSpPr>
            <p:nvPr/>
          </p:nvSpPr>
          <p:spPr bwMode="auto">
            <a:xfrm>
              <a:off x="1623" y="2160"/>
              <a:ext cx="499" cy="1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2" name="Line 18"/>
            <p:cNvSpPr>
              <a:spLocks noChangeShapeType="1"/>
            </p:cNvSpPr>
            <p:nvPr/>
          </p:nvSpPr>
          <p:spPr bwMode="auto">
            <a:xfrm flipH="1">
              <a:off x="2213" y="2160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3" name="Line 19"/>
            <p:cNvSpPr>
              <a:spLocks noChangeShapeType="1"/>
            </p:cNvSpPr>
            <p:nvPr/>
          </p:nvSpPr>
          <p:spPr bwMode="auto">
            <a:xfrm flipH="1">
              <a:off x="1714" y="2160"/>
              <a:ext cx="499" cy="1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4" name="Line 20"/>
            <p:cNvSpPr>
              <a:spLocks noChangeShapeType="1"/>
            </p:cNvSpPr>
            <p:nvPr/>
          </p:nvSpPr>
          <p:spPr bwMode="auto">
            <a:xfrm>
              <a:off x="2122" y="3294"/>
              <a:ext cx="18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5" name="Line 21"/>
            <p:cNvSpPr>
              <a:spLocks noChangeShapeType="1"/>
            </p:cNvSpPr>
            <p:nvPr/>
          </p:nvSpPr>
          <p:spPr bwMode="auto">
            <a:xfrm flipV="1">
              <a:off x="2303" y="3203"/>
              <a:ext cx="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6" name="Line 22"/>
            <p:cNvSpPr>
              <a:spLocks noChangeShapeType="1"/>
            </p:cNvSpPr>
            <p:nvPr/>
          </p:nvSpPr>
          <p:spPr bwMode="auto">
            <a:xfrm flipH="1">
              <a:off x="1532" y="3294"/>
              <a:ext cx="18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7" name="Line 23"/>
            <p:cNvSpPr>
              <a:spLocks noChangeShapeType="1"/>
            </p:cNvSpPr>
            <p:nvPr/>
          </p:nvSpPr>
          <p:spPr bwMode="auto">
            <a:xfrm flipV="1">
              <a:off x="1532" y="3158"/>
              <a:ext cx="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8" name="Line 24"/>
            <p:cNvSpPr>
              <a:spLocks noChangeShapeType="1"/>
            </p:cNvSpPr>
            <p:nvPr/>
          </p:nvSpPr>
          <p:spPr bwMode="auto">
            <a:xfrm>
              <a:off x="2666" y="3203"/>
              <a:ext cx="1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9" name="Text Box 25"/>
            <p:cNvSpPr txBox="1">
              <a:spLocks noChangeArrowheads="1"/>
            </p:cNvSpPr>
            <p:nvPr/>
          </p:nvSpPr>
          <p:spPr bwMode="auto">
            <a:xfrm>
              <a:off x="2653" y="3294"/>
              <a:ext cx="339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/>
                <a:t>R</a:t>
              </a:r>
            </a:p>
          </p:txBody>
        </p:sp>
        <p:sp>
          <p:nvSpPr>
            <p:cNvPr id="21560" name="Text Box 26"/>
            <p:cNvSpPr txBox="1">
              <a:spLocks noChangeArrowheads="1"/>
            </p:cNvSpPr>
            <p:nvPr/>
          </p:nvSpPr>
          <p:spPr bwMode="auto">
            <a:xfrm>
              <a:off x="884" y="3294"/>
              <a:ext cx="285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/>
                <a:t>S</a:t>
              </a:r>
            </a:p>
          </p:txBody>
        </p:sp>
        <p:sp>
          <p:nvSpPr>
            <p:cNvPr id="21561" name="Text Box 27"/>
            <p:cNvSpPr txBox="1">
              <a:spLocks noChangeArrowheads="1"/>
            </p:cNvSpPr>
            <p:nvPr/>
          </p:nvSpPr>
          <p:spPr bwMode="auto">
            <a:xfrm>
              <a:off x="2517" y="1753"/>
              <a:ext cx="356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/>
                <a:t>Q</a:t>
              </a:r>
            </a:p>
          </p:txBody>
        </p:sp>
        <p:sp>
          <p:nvSpPr>
            <p:cNvPr id="21562" name="Text Box 28"/>
            <p:cNvSpPr txBox="1">
              <a:spLocks noChangeArrowheads="1"/>
            </p:cNvSpPr>
            <p:nvPr/>
          </p:nvSpPr>
          <p:spPr bwMode="auto">
            <a:xfrm>
              <a:off x="1020" y="1434"/>
              <a:ext cx="356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/>
                <a:t>_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/>
                <a:t>Q</a:t>
              </a:r>
            </a:p>
          </p:txBody>
        </p:sp>
      </p:grpSp>
      <p:grpSp>
        <p:nvGrpSpPr>
          <p:cNvPr id="21510" name="Group 29"/>
          <p:cNvGrpSpPr>
            <a:grpSpLocks/>
          </p:cNvGrpSpPr>
          <p:nvPr/>
        </p:nvGrpSpPr>
        <p:grpSpPr bwMode="auto">
          <a:xfrm>
            <a:off x="3322638" y="2236788"/>
            <a:ext cx="2925762" cy="3097212"/>
            <a:chOff x="3630" y="1344"/>
            <a:chExt cx="1843" cy="1951"/>
          </a:xfrm>
        </p:grpSpPr>
        <p:grpSp>
          <p:nvGrpSpPr>
            <p:cNvPr id="21526" name="Group 30"/>
            <p:cNvGrpSpPr>
              <a:grpSpLocks/>
            </p:cNvGrpSpPr>
            <p:nvPr/>
          </p:nvGrpSpPr>
          <p:grpSpPr bwMode="auto">
            <a:xfrm>
              <a:off x="3630" y="1344"/>
              <a:ext cx="1843" cy="1951"/>
              <a:chOff x="3531" y="1706"/>
              <a:chExt cx="1843" cy="1951"/>
            </a:xfrm>
          </p:grpSpPr>
          <p:sp>
            <p:nvSpPr>
              <p:cNvPr id="21528" name="Text Box 31"/>
              <p:cNvSpPr txBox="1">
                <a:spLocks noChangeArrowheads="1"/>
              </p:cNvSpPr>
              <p:nvPr/>
            </p:nvSpPr>
            <p:spPr bwMode="auto">
              <a:xfrm>
                <a:off x="4467" y="1706"/>
                <a:ext cx="785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/>
                  <a:t>        </a:t>
                </a:r>
                <a:r>
                  <a:rPr lang="en-US" altLang="zh-CN" sz="2400" b="0" dirty="0"/>
                  <a:t>    _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dirty="0"/>
                  <a:t>Q      </a:t>
                </a:r>
                <a:r>
                  <a:rPr lang="en-US" altLang="zh-CN" sz="2400" dirty="0" err="1"/>
                  <a:t>Q</a:t>
                </a:r>
                <a:endParaRPr lang="en-US" altLang="zh-CN" sz="2400" dirty="0"/>
              </a:p>
            </p:txBody>
          </p:sp>
          <p:sp>
            <p:nvSpPr>
              <p:cNvPr id="21529" name="Line 32"/>
              <p:cNvSpPr>
                <a:spLocks noChangeShapeType="1"/>
              </p:cNvSpPr>
              <p:nvPr/>
            </p:nvSpPr>
            <p:spPr bwMode="auto">
              <a:xfrm>
                <a:off x="4377" y="3475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0" name="Line 33"/>
              <p:cNvSpPr>
                <a:spLocks noChangeShapeType="1"/>
              </p:cNvSpPr>
              <p:nvPr/>
            </p:nvSpPr>
            <p:spPr bwMode="auto">
              <a:xfrm>
                <a:off x="3560" y="2296"/>
                <a:ext cx="15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1" name="Line 34"/>
              <p:cNvSpPr>
                <a:spLocks noChangeShapeType="1"/>
              </p:cNvSpPr>
              <p:nvPr/>
            </p:nvSpPr>
            <p:spPr bwMode="auto">
              <a:xfrm>
                <a:off x="4377" y="2069"/>
                <a:ext cx="0" cy="14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2" name="Line 35"/>
              <p:cNvSpPr>
                <a:spLocks noChangeShapeType="1"/>
              </p:cNvSpPr>
              <p:nvPr/>
            </p:nvSpPr>
            <p:spPr bwMode="auto">
              <a:xfrm>
                <a:off x="5148" y="229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3" name="Line 36"/>
              <p:cNvSpPr>
                <a:spLocks noChangeShapeType="1"/>
              </p:cNvSpPr>
              <p:nvPr/>
            </p:nvSpPr>
            <p:spPr bwMode="auto">
              <a:xfrm flipV="1">
                <a:off x="4377" y="1978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085" name="Text Box 37"/>
              <p:cNvSpPr txBox="1">
                <a:spLocks noChangeArrowheads="1"/>
              </p:cNvSpPr>
              <p:nvPr/>
            </p:nvSpPr>
            <p:spPr bwMode="auto">
              <a:xfrm>
                <a:off x="3545" y="1740"/>
                <a:ext cx="650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1" hangingPunct="1">
                  <a:defRPr/>
                </a:pPr>
                <a:endParaRPr lang="en-US" altLang="zh-CN" b="0"/>
              </a:p>
              <a:p>
                <a:pPr algn="r" eaLnBrk="1" hangingPunct="1"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R     </a:t>
                </a:r>
                <a:r>
                  <a:rPr lang="en-US" altLang="zh-CN"/>
                  <a:t>S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1535" name="Text Box 38"/>
              <p:cNvSpPr txBox="1">
                <a:spLocks noChangeArrowheads="1"/>
              </p:cNvSpPr>
              <p:nvPr/>
            </p:nvSpPr>
            <p:spPr bwMode="auto">
              <a:xfrm>
                <a:off x="3531" y="238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zh-CN" sz="1800" b="0"/>
              </a:p>
            </p:txBody>
          </p:sp>
          <p:sp>
            <p:nvSpPr>
              <p:cNvPr id="21536" name="Text Box 39"/>
              <p:cNvSpPr txBox="1">
                <a:spLocks noChangeArrowheads="1"/>
              </p:cNvSpPr>
              <p:nvPr/>
            </p:nvSpPr>
            <p:spPr bwMode="auto">
              <a:xfrm>
                <a:off x="3577" y="2383"/>
                <a:ext cx="16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/>
                  <a:t>1         0              0           1</a:t>
                </a:r>
              </a:p>
            </p:txBody>
          </p:sp>
          <p:sp>
            <p:nvSpPr>
              <p:cNvPr id="21537" name="Text Box 40"/>
              <p:cNvSpPr txBox="1">
                <a:spLocks noChangeArrowheads="1"/>
              </p:cNvSpPr>
              <p:nvPr/>
            </p:nvSpPr>
            <p:spPr bwMode="auto">
              <a:xfrm>
                <a:off x="3577" y="2655"/>
                <a:ext cx="16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/>
                  <a:t>0        1               1            0</a:t>
                </a:r>
              </a:p>
            </p:txBody>
          </p:sp>
          <p:sp>
            <p:nvSpPr>
              <p:cNvPr id="21538" name="Text Box 41"/>
              <p:cNvSpPr txBox="1">
                <a:spLocks noChangeArrowheads="1"/>
              </p:cNvSpPr>
              <p:nvPr/>
            </p:nvSpPr>
            <p:spPr bwMode="auto">
              <a:xfrm>
                <a:off x="3560" y="2795"/>
                <a:ext cx="180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/>
                  <a:t>                                          _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/>
                  <a:t> </a:t>
                </a:r>
                <a:r>
                  <a:rPr lang="en-US" altLang="zh-CN" sz="1800" dirty="0"/>
                  <a:t>1         1             Q</a:t>
                </a:r>
                <a:r>
                  <a:rPr lang="en-US" altLang="zh-CN" sz="1800" baseline="-25000" dirty="0"/>
                  <a:t>0</a:t>
                </a:r>
                <a:r>
                  <a:rPr lang="en-US" altLang="zh-CN" sz="1800" dirty="0"/>
                  <a:t>          </a:t>
                </a:r>
                <a:r>
                  <a:rPr lang="en-US" altLang="zh-CN" sz="1800" dirty="0" err="1"/>
                  <a:t>Q</a:t>
                </a:r>
                <a:r>
                  <a:rPr lang="en-US" altLang="zh-CN" sz="1800" baseline="-25000" dirty="0" err="1"/>
                  <a:t>0</a:t>
                </a:r>
                <a:r>
                  <a:rPr lang="en-US" altLang="zh-CN" sz="1800" b="0" dirty="0"/>
                  <a:t> </a:t>
                </a:r>
              </a:p>
            </p:txBody>
          </p:sp>
        </p:grpSp>
        <p:sp>
          <p:nvSpPr>
            <p:cNvPr id="21527" name="Rectangle 42"/>
            <p:cNvSpPr>
              <a:spLocks noChangeArrowheads="1"/>
            </p:cNvSpPr>
            <p:nvPr/>
          </p:nvSpPr>
          <p:spPr bwMode="auto">
            <a:xfrm>
              <a:off x="3696" y="2931"/>
              <a:ext cx="17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0        0             1*           1 * </a:t>
              </a:r>
            </a:p>
          </p:txBody>
        </p:sp>
      </p:grpSp>
      <p:sp>
        <p:nvSpPr>
          <p:cNvPr id="386091" name="Text Box 43"/>
          <p:cNvSpPr txBox="1">
            <a:spLocks noChangeArrowheads="1"/>
          </p:cNvSpPr>
          <p:nvPr/>
        </p:nvSpPr>
        <p:spPr bwMode="auto">
          <a:xfrm>
            <a:off x="1790322" y="5878913"/>
            <a:ext cx="42116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/>
              <a:t>RS=10;</a:t>
            </a:r>
            <a:r>
              <a:rPr lang="zh-CN" altLang="en-US" dirty="0"/>
              <a:t>置”</a:t>
            </a:r>
            <a:r>
              <a:rPr lang="en-US" altLang="zh-CN" dirty="0"/>
              <a:t>0”; </a:t>
            </a:r>
            <a:r>
              <a:rPr lang="zh-CN" altLang="en-US" dirty="0"/>
              <a:t>复位</a:t>
            </a:r>
            <a:r>
              <a:rPr lang="en-US" altLang="zh-CN" dirty="0"/>
              <a:t>(Reset)</a:t>
            </a:r>
          </a:p>
          <a:p>
            <a:pPr eaLnBrk="1" hangingPunct="1">
              <a:defRPr/>
            </a:pPr>
            <a:r>
              <a:rPr lang="en-US" altLang="zh-CN" dirty="0"/>
              <a:t>RS=01;</a:t>
            </a:r>
            <a:r>
              <a:rPr lang="zh-CN" altLang="en-US" dirty="0"/>
              <a:t>置”</a:t>
            </a:r>
            <a:r>
              <a:rPr lang="en-US" altLang="zh-CN" dirty="0"/>
              <a:t>1”;</a:t>
            </a:r>
            <a:r>
              <a:rPr lang="en-US" altLang="zh-CN" b="0" dirty="0"/>
              <a:t>  </a:t>
            </a:r>
            <a:r>
              <a:rPr lang="zh-CN" altLang="en-US" dirty="0"/>
              <a:t>置位</a:t>
            </a:r>
            <a:r>
              <a:rPr lang="zh-CN" altLang="en-US" dirty="0">
                <a:solidFill>
                  <a:schemeClr val="folHlink"/>
                </a:solidFill>
              </a:rPr>
              <a:t> </a:t>
            </a:r>
            <a:r>
              <a:rPr lang="en-US" altLang="zh-CN" dirty="0"/>
              <a:t>(Set)</a:t>
            </a:r>
          </a:p>
        </p:txBody>
      </p: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6858000" y="3048000"/>
            <a:ext cx="1447800" cy="1524000"/>
            <a:chOff x="4320" y="1920"/>
            <a:chExt cx="912" cy="960"/>
          </a:xfrm>
        </p:grpSpPr>
        <p:sp>
          <p:nvSpPr>
            <p:cNvPr id="21517" name="Rectangle 45"/>
            <p:cNvSpPr>
              <a:spLocks noChangeArrowheads="1"/>
            </p:cNvSpPr>
            <p:nvPr/>
          </p:nvSpPr>
          <p:spPr bwMode="auto">
            <a:xfrm>
              <a:off x="4320" y="2129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 sz="2400"/>
            </a:p>
          </p:txBody>
        </p:sp>
        <p:sp>
          <p:nvSpPr>
            <p:cNvPr id="21518" name="Line 46"/>
            <p:cNvSpPr>
              <a:spLocks noChangeShapeType="1"/>
            </p:cNvSpPr>
            <p:nvPr/>
          </p:nvSpPr>
          <p:spPr bwMode="auto">
            <a:xfrm>
              <a:off x="4560" y="2657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Line 47"/>
            <p:cNvSpPr>
              <a:spLocks noChangeShapeType="1"/>
            </p:cNvSpPr>
            <p:nvPr/>
          </p:nvSpPr>
          <p:spPr bwMode="auto">
            <a:xfrm>
              <a:off x="4992" y="2657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Line 48"/>
            <p:cNvSpPr>
              <a:spLocks noChangeShapeType="1"/>
            </p:cNvSpPr>
            <p:nvPr/>
          </p:nvSpPr>
          <p:spPr bwMode="auto">
            <a:xfrm>
              <a:off x="4560" y="1920"/>
              <a:ext cx="0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Line 49"/>
            <p:cNvSpPr>
              <a:spLocks noChangeShapeType="1"/>
            </p:cNvSpPr>
            <p:nvPr/>
          </p:nvSpPr>
          <p:spPr bwMode="auto">
            <a:xfrm>
              <a:off x="4992" y="1920"/>
              <a:ext cx="0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Rectangle 50"/>
            <p:cNvSpPr>
              <a:spLocks noChangeArrowheads="1"/>
            </p:cNvSpPr>
            <p:nvPr/>
          </p:nvSpPr>
          <p:spPr bwMode="auto">
            <a:xfrm>
              <a:off x="4913" y="243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 dirty="0"/>
                <a:t>R</a:t>
              </a:r>
            </a:p>
          </p:txBody>
        </p:sp>
        <p:sp>
          <p:nvSpPr>
            <p:cNvPr id="21523" name="Rectangle 51"/>
            <p:cNvSpPr>
              <a:spLocks noChangeArrowheads="1"/>
            </p:cNvSpPr>
            <p:nvPr/>
          </p:nvSpPr>
          <p:spPr bwMode="auto">
            <a:xfrm>
              <a:off x="4464" y="244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/>
                <a:t>S</a:t>
              </a:r>
            </a:p>
          </p:txBody>
        </p:sp>
        <p:sp>
          <p:nvSpPr>
            <p:cNvPr id="21524" name="Rectangle 52"/>
            <p:cNvSpPr>
              <a:spLocks noChangeArrowheads="1"/>
            </p:cNvSpPr>
            <p:nvPr/>
          </p:nvSpPr>
          <p:spPr bwMode="auto">
            <a:xfrm>
              <a:off x="4896" y="216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/>
                <a:t>Q</a:t>
              </a:r>
            </a:p>
          </p:txBody>
        </p:sp>
        <p:sp>
          <p:nvSpPr>
            <p:cNvPr id="21525" name="Rectangle 53"/>
            <p:cNvSpPr>
              <a:spLocks noChangeArrowheads="1"/>
            </p:cNvSpPr>
            <p:nvPr/>
          </p:nvSpPr>
          <p:spPr bwMode="auto">
            <a:xfrm>
              <a:off x="4464" y="1987"/>
              <a:ext cx="33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/>
                <a:t>_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/>
                <a:t>Q</a:t>
              </a:r>
            </a:p>
          </p:txBody>
        </p:sp>
      </p:grpSp>
      <p:sp>
        <p:nvSpPr>
          <p:cNvPr id="21514" name="Text Box 56"/>
          <p:cNvSpPr txBox="1">
            <a:spLocks noChangeArrowheads="1"/>
          </p:cNvSpPr>
          <p:nvPr/>
        </p:nvSpPr>
        <p:spPr bwMode="auto">
          <a:xfrm>
            <a:off x="914400" y="54102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/>
              <a:t>逻辑图</a:t>
            </a:r>
          </a:p>
        </p:txBody>
      </p:sp>
      <p:sp>
        <p:nvSpPr>
          <p:cNvPr id="21515" name="Text Box 57"/>
          <p:cNvSpPr txBox="1">
            <a:spLocks noChangeArrowheads="1"/>
          </p:cNvSpPr>
          <p:nvPr/>
        </p:nvSpPr>
        <p:spPr bwMode="auto">
          <a:xfrm>
            <a:off x="4114800" y="54102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/>
              <a:t>功能表</a:t>
            </a:r>
          </a:p>
        </p:txBody>
      </p:sp>
      <p:sp>
        <p:nvSpPr>
          <p:cNvPr id="21516" name="Text Box 58"/>
          <p:cNvSpPr txBox="1">
            <a:spLocks noChangeArrowheads="1"/>
          </p:cNvSpPr>
          <p:nvPr/>
        </p:nvSpPr>
        <p:spPr bwMode="auto">
          <a:xfrm>
            <a:off x="6781800" y="5410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/>
              <a:t>逻辑符号图</a:t>
            </a:r>
          </a:p>
        </p:txBody>
      </p:sp>
    </p:spTree>
    <p:extLst>
      <p:ext uri="{BB962C8B-B14F-4D97-AF65-F5344CB8AC3E}">
        <p14:creationId xmlns:p14="http://schemas.microsoft.com/office/powerpoint/2010/main" val="40804043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1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6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86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6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86091" grpId="0" autoUpdateAnimBg="0"/>
      <p:bldP spid="21514" grpId="0"/>
      <p:bldP spid="21515" grpId="0"/>
      <p:bldP spid="2151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2DCFB5D-19D2-439A-B42A-C7F01326BED5}" type="slidenum">
              <a:rPr lang="en-US" altLang="zh-CN" sz="1000" b="0" smtClean="0"/>
              <a:pPr eaLnBrk="1" hangingPunct="1">
                <a:defRPr/>
              </a:pPr>
              <a:t>83</a:t>
            </a:fld>
            <a:endParaRPr lang="en-US" altLang="zh-CN" sz="1000" b="0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触发器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电位型</a:t>
            </a:r>
            <a:r>
              <a:rPr lang="en-US" altLang="zh-CN" dirty="0"/>
              <a:t>D</a:t>
            </a:r>
            <a:r>
              <a:rPr lang="zh-CN" altLang="en-US" dirty="0"/>
              <a:t>触发器</a:t>
            </a: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539552" y="2276872"/>
            <a:ext cx="3048000" cy="4279900"/>
            <a:chOff x="3360" y="1528"/>
            <a:chExt cx="1920" cy="2696"/>
          </a:xfrm>
        </p:grpSpPr>
        <p:graphicFrame>
          <p:nvGraphicFramePr>
            <p:cNvPr id="32788" name="Object 5"/>
            <p:cNvGraphicFramePr>
              <a:graphicFrameLocks noChangeAspect="1"/>
            </p:cNvGraphicFramePr>
            <p:nvPr/>
          </p:nvGraphicFramePr>
          <p:xfrm>
            <a:off x="3425" y="1644"/>
            <a:ext cx="259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4743" imgH="218927" progId="Equation.DSMT4">
                    <p:embed/>
                  </p:oleObj>
                </mc:Choice>
                <mc:Fallback>
                  <p:oleObj name="Equation" r:id="rId2" imgW="104743" imgH="218927" progId="Equation.DSMT4">
                    <p:embed/>
                    <p:pic>
                      <p:nvPicPr>
                        <p:cNvPr id="3278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" y="1644"/>
                          <a:ext cx="259" cy="28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5400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9" name="Rectangle 6"/>
            <p:cNvSpPr>
              <a:spLocks noChangeArrowheads="1"/>
            </p:cNvSpPr>
            <p:nvPr/>
          </p:nvSpPr>
          <p:spPr bwMode="auto">
            <a:xfrm>
              <a:off x="3360" y="2296"/>
              <a:ext cx="720" cy="4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 sz="2400"/>
            </a:p>
          </p:txBody>
        </p:sp>
        <p:sp>
          <p:nvSpPr>
            <p:cNvPr id="32790" name="Line 7"/>
            <p:cNvSpPr>
              <a:spLocks noChangeShapeType="1"/>
            </p:cNvSpPr>
            <p:nvPr/>
          </p:nvSpPr>
          <p:spPr bwMode="auto">
            <a:xfrm flipV="1">
              <a:off x="3360" y="2525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Line 8"/>
            <p:cNvSpPr>
              <a:spLocks noChangeShapeType="1"/>
            </p:cNvSpPr>
            <p:nvPr/>
          </p:nvSpPr>
          <p:spPr bwMode="auto">
            <a:xfrm>
              <a:off x="3696" y="2525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Text Box 9"/>
            <p:cNvSpPr txBox="1">
              <a:spLocks noChangeArrowheads="1"/>
            </p:cNvSpPr>
            <p:nvPr/>
          </p:nvSpPr>
          <p:spPr bwMode="auto">
            <a:xfrm>
              <a:off x="3598" y="2250"/>
              <a:ext cx="2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/>
                <a:t>+</a:t>
              </a:r>
            </a:p>
          </p:txBody>
        </p:sp>
        <p:sp>
          <p:nvSpPr>
            <p:cNvPr id="32793" name="Oval 10"/>
            <p:cNvSpPr>
              <a:spLocks noChangeArrowheads="1"/>
            </p:cNvSpPr>
            <p:nvPr/>
          </p:nvSpPr>
          <p:spPr bwMode="auto">
            <a:xfrm>
              <a:off x="3653" y="2205"/>
              <a:ext cx="91" cy="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 sz="2400"/>
            </a:p>
          </p:txBody>
        </p:sp>
        <p:grpSp>
          <p:nvGrpSpPr>
            <p:cNvPr id="32794" name="Group 11"/>
            <p:cNvGrpSpPr>
              <a:grpSpLocks/>
            </p:cNvGrpSpPr>
            <p:nvPr/>
          </p:nvGrpSpPr>
          <p:grpSpPr bwMode="auto">
            <a:xfrm>
              <a:off x="4827" y="3197"/>
              <a:ext cx="453" cy="364"/>
              <a:chOff x="2472" y="2840"/>
              <a:chExt cx="453" cy="364"/>
            </a:xfrm>
          </p:grpSpPr>
          <p:sp>
            <p:nvSpPr>
              <p:cNvPr id="32822" name="Rectangle 12"/>
              <p:cNvSpPr>
                <a:spLocks noChangeArrowheads="1"/>
              </p:cNvSpPr>
              <p:nvPr/>
            </p:nvSpPr>
            <p:spPr bwMode="auto">
              <a:xfrm>
                <a:off x="2472" y="2931"/>
                <a:ext cx="453" cy="2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 sz="2400"/>
              </a:p>
            </p:txBody>
          </p:sp>
          <p:sp>
            <p:nvSpPr>
              <p:cNvPr id="32823" name="Oval 13"/>
              <p:cNvSpPr>
                <a:spLocks noChangeArrowheads="1"/>
              </p:cNvSpPr>
              <p:nvPr/>
            </p:nvSpPr>
            <p:spPr bwMode="auto">
              <a:xfrm>
                <a:off x="2653" y="2840"/>
                <a:ext cx="91" cy="91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 sz="2400"/>
              </a:p>
            </p:txBody>
          </p:sp>
        </p:grpSp>
        <p:sp>
          <p:nvSpPr>
            <p:cNvPr id="32795" name="Line 14"/>
            <p:cNvSpPr>
              <a:spLocks noChangeShapeType="1"/>
            </p:cNvSpPr>
            <p:nvPr/>
          </p:nvSpPr>
          <p:spPr bwMode="auto">
            <a:xfrm flipV="1">
              <a:off x="3696" y="1661"/>
              <a:ext cx="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Line 15"/>
            <p:cNvSpPr>
              <a:spLocks noChangeShapeType="1"/>
            </p:cNvSpPr>
            <p:nvPr/>
          </p:nvSpPr>
          <p:spPr bwMode="auto">
            <a:xfrm flipV="1">
              <a:off x="4800" y="1661"/>
              <a:ext cx="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7" name="Line 16"/>
            <p:cNvSpPr>
              <a:spLocks noChangeShapeType="1"/>
            </p:cNvSpPr>
            <p:nvPr/>
          </p:nvSpPr>
          <p:spPr bwMode="auto">
            <a:xfrm>
              <a:off x="3696" y="2045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Line 17"/>
            <p:cNvSpPr>
              <a:spLocks noChangeShapeType="1"/>
            </p:cNvSpPr>
            <p:nvPr/>
          </p:nvSpPr>
          <p:spPr bwMode="auto">
            <a:xfrm>
              <a:off x="4080" y="2045"/>
              <a:ext cx="336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Line 18"/>
            <p:cNvSpPr>
              <a:spLocks noChangeShapeType="1"/>
            </p:cNvSpPr>
            <p:nvPr/>
          </p:nvSpPr>
          <p:spPr bwMode="auto">
            <a:xfrm>
              <a:off x="4416" y="2909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Line 19"/>
            <p:cNvSpPr>
              <a:spLocks noChangeShapeType="1"/>
            </p:cNvSpPr>
            <p:nvPr/>
          </p:nvSpPr>
          <p:spPr bwMode="auto">
            <a:xfrm flipV="1">
              <a:off x="4608" y="2765"/>
              <a:ext cx="0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Line 20"/>
            <p:cNvSpPr>
              <a:spLocks noChangeShapeType="1"/>
            </p:cNvSpPr>
            <p:nvPr/>
          </p:nvSpPr>
          <p:spPr bwMode="auto">
            <a:xfrm flipH="1">
              <a:off x="4464" y="2045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Line 21"/>
            <p:cNvSpPr>
              <a:spLocks noChangeShapeType="1"/>
            </p:cNvSpPr>
            <p:nvPr/>
          </p:nvSpPr>
          <p:spPr bwMode="auto">
            <a:xfrm flipH="1">
              <a:off x="4176" y="2045"/>
              <a:ext cx="288" cy="8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Line 22"/>
            <p:cNvSpPr>
              <a:spLocks noChangeShapeType="1"/>
            </p:cNvSpPr>
            <p:nvPr/>
          </p:nvSpPr>
          <p:spPr bwMode="auto">
            <a:xfrm flipH="1">
              <a:off x="3984" y="2909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Line 23"/>
            <p:cNvSpPr>
              <a:spLocks noChangeShapeType="1"/>
            </p:cNvSpPr>
            <p:nvPr/>
          </p:nvSpPr>
          <p:spPr bwMode="auto">
            <a:xfrm flipV="1">
              <a:off x="3984" y="2773"/>
              <a:ext cx="0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Line 24"/>
            <p:cNvSpPr>
              <a:spLocks noChangeShapeType="1"/>
            </p:cNvSpPr>
            <p:nvPr/>
          </p:nvSpPr>
          <p:spPr bwMode="auto">
            <a:xfrm>
              <a:off x="4896" y="2765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Line 25"/>
            <p:cNvSpPr>
              <a:spLocks noChangeShapeType="1"/>
            </p:cNvSpPr>
            <p:nvPr/>
          </p:nvSpPr>
          <p:spPr bwMode="auto">
            <a:xfrm>
              <a:off x="3600" y="2765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Line 26"/>
            <p:cNvSpPr>
              <a:spLocks noChangeShapeType="1"/>
            </p:cNvSpPr>
            <p:nvPr/>
          </p:nvSpPr>
          <p:spPr bwMode="auto">
            <a:xfrm>
              <a:off x="3600" y="3005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Line 27"/>
            <p:cNvSpPr>
              <a:spLocks noChangeShapeType="1"/>
            </p:cNvSpPr>
            <p:nvPr/>
          </p:nvSpPr>
          <p:spPr bwMode="auto">
            <a:xfrm flipV="1">
              <a:off x="5040" y="2765"/>
              <a:ext cx="0" cy="4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Line 28"/>
            <p:cNvSpPr>
              <a:spLocks noChangeShapeType="1"/>
            </p:cNvSpPr>
            <p:nvPr/>
          </p:nvSpPr>
          <p:spPr bwMode="auto">
            <a:xfrm>
              <a:off x="4272" y="3005"/>
              <a:ext cx="0" cy="9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0" name="Line 29"/>
            <p:cNvSpPr>
              <a:spLocks noChangeShapeType="1"/>
            </p:cNvSpPr>
            <p:nvPr/>
          </p:nvSpPr>
          <p:spPr bwMode="auto">
            <a:xfrm>
              <a:off x="3456" y="2765"/>
              <a:ext cx="0" cy="1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1" name="Line 30"/>
            <p:cNvSpPr>
              <a:spLocks noChangeShapeType="1"/>
            </p:cNvSpPr>
            <p:nvPr/>
          </p:nvSpPr>
          <p:spPr bwMode="auto">
            <a:xfrm>
              <a:off x="5088" y="35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2" name="Line 31"/>
            <p:cNvSpPr>
              <a:spLocks noChangeShapeType="1"/>
            </p:cNvSpPr>
            <p:nvPr/>
          </p:nvSpPr>
          <p:spPr bwMode="auto">
            <a:xfrm flipH="1">
              <a:off x="3456" y="3725"/>
              <a:ext cx="16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3" name="Text Box 32"/>
            <p:cNvSpPr txBox="1">
              <a:spLocks noChangeArrowheads="1"/>
            </p:cNvSpPr>
            <p:nvPr/>
          </p:nvSpPr>
          <p:spPr bwMode="auto">
            <a:xfrm>
              <a:off x="3461" y="1528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/>
            </a:p>
          </p:txBody>
        </p:sp>
        <p:sp>
          <p:nvSpPr>
            <p:cNvPr id="32814" name="Text Box 33"/>
            <p:cNvSpPr txBox="1">
              <a:spLocks noChangeArrowheads="1"/>
            </p:cNvSpPr>
            <p:nvPr/>
          </p:nvSpPr>
          <p:spPr bwMode="auto">
            <a:xfrm>
              <a:off x="4800" y="166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/>
                <a:t>Q</a:t>
              </a:r>
            </a:p>
          </p:txBody>
        </p:sp>
        <p:sp>
          <p:nvSpPr>
            <p:cNvPr id="32815" name="Text Box 34"/>
            <p:cNvSpPr txBox="1">
              <a:spLocks noChangeArrowheads="1"/>
            </p:cNvSpPr>
            <p:nvPr/>
          </p:nvSpPr>
          <p:spPr bwMode="auto">
            <a:xfrm>
              <a:off x="3383" y="393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/>
                <a:t>D</a:t>
              </a:r>
            </a:p>
          </p:txBody>
        </p:sp>
        <p:sp>
          <p:nvSpPr>
            <p:cNvPr id="32816" name="Text Box 35"/>
            <p:cNvSpPr txBox="1">
              <a:spLocks noChangeArrowheads="1"/>
            </p:cNvSpPr>
            <p:nvPr/>
          </p:nvSpPr>
          <p:spPr bwMode="auto">
            <a:xfrm>
              <a:off x="4176" y="3936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/>
                <a:t>E</a:t>
              </a:r>
            </a:p>
          </p:txBody>
        </p:sp>
        <p:sp>
          <p:nvSpPr>
            <p:cNvPr id="32817" name="Rectangle 36"/>
            <p:cNvSpPr>
              <a:spLocks noChangeArrowheads="1"/>
            </p:cNvSpPr>
            <p:nvPr/>
          </p:nvSpPr>
          <p:spPr bwMode="auto">
            <a:xfrm>
              <a:off x="4466" y="2283"/>
              <a:ext cx="720" cy="4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 sz="2400"/>
            </a:p>
          </p:txBody>
        </p:sp>
        <p:sp>
          <p:nvSpPr>
            <p:cNvPr id="32818" name="Line 37"/>
            <p:cNvSpPr>
              <a:spLocks noChangeShapeType="1"/>
            </p:cNvSpPr>
            <p:nvPr/>
          </p:nvSpPr>
          <p:spPr bwMode="auto">
            <a:xfrm flipV="1">
              <a:off x="4466" y="2512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9" name="Line 38"/>
            <p:cNvSpPr>
              <a:spLocks noChangeShapeType="1"/>
            </p:cNvSpPr>
            <p:nvPr/>
          </p:nvSpPr>
          <p:spPr bwMode="auto">
            <a:xfrm>
              <a:off x="4802" y="25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0" name="Text Box 39"/>
            <p:cNvSpPr txBox="1">
              <a:spLocks noChangeArrowheads="1"/>
            </p:cNvSpPr>
            <p:nvPr/>
          </p:nvSpPr>
          <p:spPr bwMode="auto">
            <a:xfrm>
              <a:off x="4704" y="2237"/>
              <a:ext cx="2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/>
                <a:t>+</a:t>
              </a:r>
            </a:p>
          </p:txBody>
        </p:sp>
        <p:sp>
          <p:nvSpPr>
            <p:cNvPr id="32821" name="Oval 40"/>
            <p:cNvSpPr>
              <a:spLocks noChangeArrowheads="1"/>
            </p:cNvSpPr>
            <p:nvPr/>
          </p:nvSpPr>
          <p:spPr bwMode="auto">
            <a:xfrm>
              <a:off x="4759" y="2192"/>
              <a:ext cx="91" cy="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 sz="2400"/>
            </a:p>
          </p:txBody>
        </p:sp>
      </p:grpSp>
      <p:grpSp>
        <p:nvGrpSpPr>
          <p:cNvPr id="32774" name="Group 41"/>
          <p:cNvGrpSpPr>
            <a:grpSpLocks/>
          </p:cNvGrpSpPr>
          <p:nvPr/>
        </p:nvGrpSpPr>
        <p:grpSpPr bwMode="auto">
          <a:xfrm>
            <a:off x="4419600" y="2819400"/>
            <a:ext cx="2735263" cy="1984375"/>
            <a:chOff x="3651" y="1570"/>
            <a:chExt cx="1723" cy="1250"/>
          </a:xfrm>
        </p:grpSpPr>
        <p:sp>
          <p:nvSpPr>
            <p:cNvPr id="32777" name="Text Box 42"/>
            <p:cNvSpPr txBox="1">
              <a:spLocks noChangeArrowheads="1"/>
            </p:cNvSpPr>
            <p:nvPr/>
          </p:nvSpPr>
          <p:spPr bwMode="auto">
            <a:xfrm>
              <a:off x="3651" y="2050"/>
              <a:ext cx="15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0" dirty="0"/>
                <a:t> 1       D      </a:t>
              </a:r>
              <a:r>
                <a:rPr lang="en-US" altLang="zh-CN" sz="2400" b="0" dirty="0" err="1"/>
                <a:t>D</a:t>
              </a:r>
              <a:r>
                <a:rPr lang="en-US" altLang="zh-CN" sz="2400" b="0" dirty="0"/>
                <a:t>     </a:t>
              </a:r>
              <a:r>
                <a:rPr lang="en-US" altLang="zh-CN" sz="2400" b="0" dirty="0" err="1"/>
                <a:t>D</a:t>
              </a:r>
              <a:r>
                <a:rPr lang="en-US" altLang="zh-CN" sz="2400" b="0" dirty="0"/>
                <a:t>   </a:t>
              </a:r>
            </a:p>
          </p:txBody>
        </p:sp>
        <p:graphicFrame>
          <p:nvGraphicFramePr>
            <p:cNvPr id="32778" name="Object 43"/>
            <p:cNvGraphicFramePr>
              <a:graphicFrameLocks noChangeAspect="1"/>
            </p:cNvGraphicFramePr>
            <p:nvPr/>
          </p:nvGraphicFramePr>
          <p:xfrm>
            <a:off x="5055" y="1995"/>
            <a:ext cx="19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0" imgH="104945" progId="Equation.3">
                    <p:embed/>
                  </p:oleObj>
                </mc:Choice>
                <mc:Fallback>
                  <p:oleObj name="公式" r:id="rId4" imgW="0" imgH="104945" progId="Equation.3">
                    <p:embed/>
                    <p:pic>
                      <p:nvPicPr>
                        <p:cNvPr id="32778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5" y="1995"/>
                          <a:ext cx="192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9" name="Object 44"/>
            <p:cNvGraphicFramePr>
              <a:graphicFrameLocks noChangeAspect="1"/>
            </p:cNvGraphicFramePr>
            <p:nvPr/>
          </p:nvGraphicFramePr>
          <p:xfrm>
            <a:off x="5044" y="1570"/>
            <a:ext cx="193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0" imgH="104945" progId="Equation.3">
                    <p:embed/>
                  </p:oleObj>
                </mc:Choice>
                <mc:Fallback>
                  <p:oleObj name="公式" r:id="rId6" imgW="0" imgH="104945" progId="Equation.3">
                    <p:embed/>
                    <p:pic>
                      <p:nvPicPr>
                        <p:cNvPr id="32779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4" y="1570"/>
                          <a:ext cx="193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780" name="Group 45"/>
            <p:cNvGrpSpPr>
              <a:grpSpLocks/>
            </p:cNvGrpSpPr>
            <p:nvPr/>
          </p:nvGrpSpPr>
          <p:grpSpPr bwMode="auto">
            <a:xfrm>
              <a:off x="3651" y="1641"/>
              <a:ext cx="1723" cy="1179"/>
              <a:chOff x="3742" y="1797"/>
              <a:chExt cx="1723" cy="1179"/>
            </a:xfrm>
          </p:grpSpPr>
          <p:sp>
            <p:nvSpPr>
              <p:cNvPr id="32785" name="Line 46"/>
              <p:cNvSpPr>
                <a:spLocks noChangeShapeType="1"/>
              </p:cNvSpPr>
              <p:nvPr/>
            </p:nvSpPr>
            <p:spPr bwMode="auto">
              <a:xfrm>
                <a:off x="3742" y="2160"/>
                <a:ext cx="17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6" name="Line 47"/>
              <p:cNvSpPr>
                <a:spLocks noChangeShapeType="1"/>
              </p:cNvSpPr>
              <p:nvPr/>
            </p:nvSpPr>
            <p:spPr bwMode="auto">
              <a:xfrm>
                <a:off x="4558" y="1797"/>
                <a:ext cx="0" cy="11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7" name="Text Box 48"/>
              <p:cNvSpPr txBox="1">
                <a:spLocks noChangeArrowheads="1"/>
              </p:cNvSpPr>
              <p:nvPr/>
            </p:nvSpPr>
            <p:spPr bwMode="auto">
              <a:xfrm>
                <a:off x="3742" y="1797"/>
                <a:ext cx="15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="0"/>
                  <a:t>E       D      Q      Q</a:t>
                </a:r>
              </a:p>
            </p:txBody>
          </p:sp>
        </p:grpSp>
        <p:sp>
          <p:nvSpPr>
            <p:cNvPr id="32781" name="Text Box 49"/>
            <p:cNvSpPr txBox="1">
              <a:spLocks noChangeArrowheads="1"/>
            </p:cNvSpPr>
            <p:nvPr/>
          </p:nvSpPr>
          <p:spPr bwMode="auto">
            <a:xfrm>
              <a:off x="3651" y="2413"/>
              <a:ext cx="16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0"/>
                <a:t> 0       X      Q</a:t>
              </a:r>
              <a:r>
                <a:rPr lang="en-US" altLang="zh-CN" sz="2400" b="0" baseline="-25000"/>
                <a:t>0</a:t>
              </a:r>
              <a:r>
                <a:rPr lang="en-US" altLang="zh-CN" sz="2400" b="0"/>
                <a:t>    Q</a:t>
              </a:r>
              <a:r>
                <a:rPr lang="en-US" altLang="zh-CN" sz="2400" b="0" baseline="-25000"/>
                <a:t>0</a:t>
              </a:r>
              <a:r>
                <a:rPr lang="en-US" altLang="zh-CN" sz="2400" b="0"/>
                <a:t> </a:t>
              </a:r>
            </a:p>
          </p:txBody>
        </p:sp>
        <p:sp>
          <p:nvSpPr>
            <p:cNvPr id="32782" name="Line 50"/>
            <p:cNvSpPr>
              <a:spLocks noChangeShapeType="1"/>
            </p:cNvSpPr>
            <p:nvPr/>
          </p:nvSpPr>
          <p:spPr bwMode="auto">
            <a:xfrm>
              <a:off x="4967" y="1687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3" name="Line 51"/>
            <p:cNvSpPr>
              <a:spLocks noChangeShapeType="1"/>
            </p:cNvSpPr>
            <p:nvPr/>
          </p:nvSpPr>
          <p:spPr bwMode="auto">
            <a:xfrm>
              <a:off x="4967" y="2095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Line 52"/>
            <p:cNvSpPr>
              <a:spLocks noChangeShapeType="1"/>
            </p:cNvSpPr>
            <p:nvPr/>
          </p:nvSpPr>
          <p:spPr bwMode="auto">
            <a:xfrm>
              <a:off x="5012" y="2458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7365" name="Text Box 53"/>
          <p:cNvSpPr txBox="1">
            <a:spLocks noChangeArrowheads="1"/>
          </p:cNvSpPr>
          <p:nvPr/>
        </p:nvSpPr>
        <p:spPr bwMode="auto">
          <a:xfrm>
            <a:off x="4114800" y="5867400"/>
            <a:ext cx="432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E=0</a:t>
            </a:r>
            <a:r>
              <a:rPr lang="zh-CN" altLang="en-US" sz="2400"/>
              <a:t>，</a:t>
            </a:r>
            <a:r>
              <a:rPr lang="en-US" altLang="zh-CN" sz="2400"/>
              <a:t>D</a:t>
            </a:r>
            <a:r>
              <a:rPr lang="zh-CN" altLang="en-US" sz="2400"/>
              <a:t>被封锁，Ｈ</a:t>
            </a:r>
            <a:r>
              <a:rPr lang="en-US" altLang="zh-CN" sz="2400"/>
              <a:t>old</a:t>
            </a:r>
            <a:r>
              <a:rPr lang="zh-CN" altLang="en-US" sz="2400"/>
              <a:t>（保持）</a:t>
            </a:r>
          </a:p>
        </p:txBody>
      </p:sp>
      <p:sp>
        <p:nvSpPr>
          <p:cNvPr id="397366" name="Text Box 54"/>
          <p:cNvSpPr txBox="1">
            <a:spLocks noChangeArrowheads="1"/>
          </p:cNvSpPr>
          <p:nvPr/>
        </p:nvSpPr>
        <p:spPr bwMode="auto">
          <a:xfrm>
            <a:off x="4114800" y="4953000"/>
            <a:ext cx="464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/>
              <a:t>E=</a:t>
            </a:r>
            <a:r>
              <a:rPr lang="zh-CN" altLang="en-US" sz="2400" dirty="0"/>
              <a:t>１，Ｄ以互补形式进入，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/>
              <a:t>Store</a:t>
            </a:r>
            <a:r>
              <a:rPr lang="zh-CN" altLang="en-US" sz="2400" dirty="0"/>
              <a:t>（置数）</a:t>
            </a:r>
          </a:p>
        </p:txBody>
      </p:sp>
    </p:spTree>
    <p:extLst>
      <p:ext uri="{BB962C8B-B14F-4D97-AF65-F5344CB8AC3E}">
        <p14:creationId xmlns:p14="http://schemas.microsoft.com/office/powerpoint/2010/main" val="30788213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9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73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973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73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97365" grpId="0" autoUpdateAnimBg="0"/>
      <p:bldP spid="397366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E2E44FE-2452-42A2-8909-F300A5B8D79B}" type="slidenum">
              <a:rPr lang="en-US" altLang="zh-CN" sz="1000" smtClean="0"/>
              <a:pPr eaLnBrk="1" hangingPunct="1">
                <a:defRPr/>
              </a:pPr>
              <a:t>84</a:t>
            </a:fld>
            <a:endParaRPr lang="en-US" altLang="zh-CN" sz="1000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457200"/>
            <a:ext cx="7086600" cy="1431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>
                <a:latin typeface="华文行楷" pitchFamily="2" charset="-122"/>
                <a:ea typeface="华文行楷" pitchFamily="2" charset="-122"/>
              </a:rPr>
              <a:t>第四章 同步时序电路</a:t>
            </a:r>
          </a:p>
        </p:txBody>
      </p:sp>
      <p:sp>
        <p:nvSpPr>
          <p:cNvPr id="578563" name="Rectangle 3"/>
          <p:cNvSpPr>
            <a:spLocks noChangeArrowheads="1"/>
          </p:cNvSpPr>
          <p:nvPr/>
        </p:nvSpPr>
        <p:spPr bwMode="auto">
          <a:xfrm>
            <a:off x="1116013" y="1773238"/>
            <a:ext cx="73215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lang="en-US" altLang="zh-CN" sz="4000"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</a:rPr>
              <a:t>Synchronous  Sequential Logic Circuit</a:t>
            </a:r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1403648" y="3382168"/>
            <a:ext cx="7200900" cy="212365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/>
              <a:t>§1. </a:t>
            </a:r>
            <a:r>
              <a:rPr lang="zh-CN" altLang="en-US" b="1" dirty="0"/>
              <a:t>触发器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/>
              <a:t>§2. </a:t>
            </a:r>
            <a:r>
              <a:rPr lang="zh-CN" altLang="en-US" b="1" dirty="0"/>
              <a:t>同步时序电路的分析与设计方法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§3. </a:t>
            </a:r>
            <a:r>
              <a:rPr lang="zh-CN" altLang="en-US" b="1" dirty="0">
                <a:solidFill>
                  <a:srgbClr val="0070C0"/>
                </a:solidFill>
              </a:rPr>
              <a:t>计数器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</a:rPr>
              <a:t>§4. </a:t>
            </a:r>
            <a:r>
              <a:rPr lang="zh-CN" altLang="en-US" b="1" dirty="0">
                <a:solidFill>
                  <a:schemeClr val="tx2"/>
                </a:solidFill>
              </a:rPr>
              <a:t>寄存器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578565" name="Rectangle 5"/>
          <p:cNvSpPr>
            <a:spLocks noChangeArrowheads="1"/>
          </p:cNvSpPr>
          <p:nvPr/>
        </p:nvSpPr>
        <p:spPr bwMode="auto">
          <a:xfrm>
            <a:off x="736600" y="4365104"/>
            <a:ext cx="758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 dirty="0">
                <a:solidFill>
                  <a:srgbClr val="0070C0"/>
                </a:solidFill>
                <a:sym typeface="Wingdings 3" panose="05040102010807070707" pitchFamily="18" charset="2"/>
              </a:rPr>
              <a:t></a:t>
            </a:r>
            <a:endParaRPr lang="en-US" altLang="zh-CN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868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5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462DEDF-289A-405E-8ADD-4A22E52D4BDB}" type="slidenum">
              <a:rPr lang="en-US" altLang="zh-CN" sz="1000" smtClean="0"/>
              <a:pPr eaLnBrk="1" hangingPunct="1">
                <a:defRPr/>
              </a:pPr>
              <a:t>85</a:t>
            </a:fld>
            <a:endParaRPr lang="en-US" altLang="zh-CN" sz="1000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/>
              <a:t>计数器 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同步二进制计数器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800" b="1"/>
          </a:p>
          <a:p>
            <a:pPr lvl="1" eaLnBrk="1" hangingPunct="1">
              <a:defRPr/>
            </a:pPr>
            <a:r>
              <a:rPr lang="zh-CN" altLang="en-US" b="1"/>
              <a:t>二进制计数器是最常使用的一类计数器</a:t>
            </a:r>
            <a:r>
              <a:rPr lang="en-US" altLang="zh-CN" b="1"/>
              <a:t>.</a:t>
            </a:r>
          </a:p>
          <a:p>
            <a:pPr lvl="1" eaLnBrk="1" hangingPunct="1">
              <a:defRPr/>
            </a:pPr>
            <a:r>
              <a:rPr lang="zh-CN" altLang="en-US" b="1"/>
              <a:t>通常指按照二进制数的规律每次加</a:t>
            </a:r>
            <a:r>
              <a:rPr lang="en-US" altLang="zh-CN" b="1"/>
              <a:t>1</a:t>
            </a:r>
            <a:r>
              <a:rPr lang="zh-CN" altLang="en-US" b="1"/>
              <a:t>的同步计数器</a:t>
            </a:r>
          </a:p>
        </p:txBody>
      </p:sp>
    </p:spTree>
    <p:extLst>
      <p:ext uri="{BB962C8B-B14F-4D97-AF65-F5344CB8AC3E}">
        <p14:creationId xmlns:p14="http://schemas.microsoft.com/office/powerpoint/2010/main" val="1522051993"/>
      </p:ext>
    </p:extLst>
  </p:cSld>
  <p:clrMapOvr>
    <a:masterClrMapping/>
  </p:clrMapOvr>
  <p:transition spd="slow">
    <p:pull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90B03D2-D04C-4C92-830A-E47299BFC016}" type="slidenum">
              <a:rPr lang="en-US" altLang="zh-CN" sz="1000" smtClean="0"/>
              <a:pPr eaLnBrk="1" hangingPunct="1">
                <a:defRPr/>
              </a:pPr>
              <a:t>86</a:t>
            </a:fld>
            <a:endParaRPr lang="en-US" altLang="zh-CN" sz="1000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/>
              <a:t>计数器 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四位二进制计数器设计：</a:t>
            </a:r>
          </a:p>
          <a:p>
            <a:pPr lvl="1" eaLnBrk="1" hangingPunct="1">
              <a:defRPr/>
            </a:pPr>
            <a:r>
              <a:rPr lang="zh-CN" altLang="en-US" b="1" dirty="0"/>
              <a:t>用</a:t>
            </a:r>
            <a:r>
              <a:rPr lang="en-US" altLang="zh-CN" b="1" dirty="0"/>
              <a:t>D</a:t>
            </a:r>
            <a:r>
              <a:rPr lang="zh-CN" altLang="en-US" b="1" dirty="0"/>
              <a:t>触发器设计四位二进制计数器，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     </a:t>
            </a:r>
            <a:r>
              <a:rPr lang="en-US" altLang="zh-CN" b="1" dirty="0"/>
              <a:t>X</a:t>
            </a:r>
            <a:r>
              <a:rPr lang="zh-CN" altLang="en-US" b="1" dirty="0"/>
              <a:t>＝</a:t>
            </a:r>
            <a:r>
              <a:rPr lang="en-US" altLang="zh-CN" b="1" dirty="0"/>
              <a:t>1</a:t>
            </a:r>
            <a:r>
              <a:rPr lang="zh-CN" altLang="en-US" b="1" dirty="0"/>
              <a:t>，正向计数，计满</a:t>
            </a:r>
            <a:r>
              <a:rPr lang="en-US" altLang="zh-CN" b="1" dirty="0"/>
              <a:t>1111</a:t>
            </a:r>
            <a:r>
              <a:rPr lang="zh-CN" altLang="en-US" b="1" dirty="0"/>
              <a:t>时进位</a:t>
            </a:r>
            <a:r>
              <a:rPr lang="en-US" altLang="zh-CN" b="1" dirty="0"/>
              <a:t>Z</a:t>
            </a:r>
            <a:r>
              <a:rPr lang="zh-CN" altLang="en-US" b="1" dirty="0"/>
              <a:t>＝</a:t>
            </a:r>
            <a:r>
              <a:rPr lang="en-US" altLang="zh-CN" b="1" dirty="0"/>
              <a:t>1</a:t>
            </a:r>
            <a:r>
              <a:rPr lang="zh-CN" altLang="en-US" b="1" dirty="0"/>
              <a:t>；</a:t>
            </a:r>
          </a:p>
        </p:txBody>
      </p:sp>
      <p:sp>
        <p:nvSpPr>
          <p:cNvPr id="604165" name="Text Box 5"/>
          <p:cNvSpPr txBox="1">
            <a:spLocks noChangeArrowheads="1"/>
          </p:cNvSpPr>
          <p:nvPr/>
        </p:nvSpPr>
        <p:spPr bwMode="auto">
          <a:xfrm>
            <a:off x="351376" y="3356992"/>
            <a:ext cx="64135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0000</a:t>
            </a:r>
          </a:p>
        </p:txBody>
      </p:sp>
      <p:sp>
        <p:nvSpPr>
          <p:cNvPr id="604166" name="Text Box 6"/>
          <p:cNvSpPr txBox="1">
            <a:spLocks noChangeArrowheads="1"/>
          </p:cNvSpPr>
          <p:nvPr/>
        </p:nvSpPr>
        <p:spPr bwMode="auto">
          <a:xfrm>
            <a:off x="1646776" y="3356992"/>
            <a:ext cx="6858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0001</a:t>
            </a:r>
          </a:p>
        </p:txBody>
      </p:sp>
      <p:sp>
        <p:nvSpPr>
          <p:cNvPr id="604167" name="Text Box 7"/>
          <p:cNvSpPr txBox="1">
            <a:spLocks noChangeArrowheads="1"/>
          </p:cNvSpPr>
          <p:nvPr/>
        </p:nvSpPr>
        <p:spPr bwMode="auto">
          <a:xfrm>
            <a:off x="3000005" y="3356992"/>
            <a:ext cx="6096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0010</a:t>
            </a:r>
          </a:p>
        </p:txBody>
      </p:sp>
      <p:sp>
        <p:nvSpPr>
          <p:cNvPr id="604168" name="Text Box 8"/>
          <p:cNvSpPr txBox="1">
            <a:spLocks noChangeArrowheads="1"/>
          </p:cNvSpPr>
          <p:nvPr/>
        </p:nvSpPr>
        <p:spPr bwMode="auto">
          <a:xfrm>
            <a:off x="4389976" y="3356992"/>
            <a:ext cx="617538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0011</a:t>
            </a:r>
          </a:p>
        </p:txBody>
      </p:sp>
      <p:sp>
        <p:nvSpPr>
          <p:cNvPr id="604169" name="Text Box 9"/>
          <p:cNvSpPr txBox="1">
            <a:spLocks noChangeArrowheads="1"/>
          </p:cNvSpPr>
          <p:nvPr/>
        </p:nvSpPr>
        <p:spPr bwMode="auto">
          <a:xfrm>
            <a:off x="8322214" y="4388867"/>
            <a:ext cx="639763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0111</a:t>
            </a:r>
          </a:p>
        </p:txBody>
      </p:sp>
      <p:sp>
        <p:nvSpPr>
          <p:cNvPr id="604170" name="Text Box 10"/>
          <p:cNvSpPr txBox="1">
            <a:spLocks noChangeArrowheads="1"/>
          </p:cNvSpPr>
          <p:nvPr/>
        </p:nvSpPr>
        <p:spPr bwMode="auto">
          <a:xfrm>
            <a:off x="8352376" y="3356992"/>
            <a:ext cx="619125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0110</a:t>
            </a:r>
          </a:p>
        </p:txBody>
      </p:sp>
      <p:sp>
        <p:nvSpPr>
          <p:cNvPr id="604171" name="Text Box 11"/>
          <p:cNvSpPr txBox="1">
            <a:spLocks noChangeArrowheads="1"/>
          </p:cNvSpPr>
          <p:nvPr/>
        </p:nvSpPr>
        <p:spPr bwMode="auto">
          <a:xfrm>
            <a:off x="7055389" y="3356992"/>
            <a:ext cx="611188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0101</a:t>
            </a:r>
          </a:p>
        </p:txBody>
      </p:sp>
      <p:sp>
        <p:nvSpPr>
          <p:cNvPr id="604172" name="Text Box 12"/>
          <p:cNvSpPr txBox="1">
            <a:spLocks noChangeArrowheads="1"/>
          </p:cNvSpPr>
          <p:nvPr/>
        </p:nvSpPr>
        <p:spPr bwMode="auto">
          <a:xfrm>
            <a:off x="5685376" y="3356992"/>
            <a:ext cx="6096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0100</a:t>
            </a:r>
          </a:p>
        </p:txBody>
      </p:sp>
      <p:sp>
        <p:nvSpPr>
          <p:cNvPr id="51268" name="Line 14"/>
          <p:cNvSpPr>
            <a:spLocks noChangeShapeType="1"/>
          </p:cNvSpPr>
          <p:nvPr/>
        </p:nvSpPr>
        <p:spPr bwMode="auto">
          <a:xfrm flipV="1">
            <a:off x="992726" y="3563367"/>
            <a:ext cx="685800" cy="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66" name="Line 17"/>
          <p:cNvSpPr>
            <a:spLocks noChangeShapeType="1"/>
          </p:cNvSpPr>
          <p:nvPr/>
        </p:nvSpPr>
        <p:spPr bwMode="auto">
          <a:xfrm>
            <a:off x="8657176" y="3737992"/>
            <a:ext cx="0" cy="60960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64" name="Line 20"/>
          <p:cNvSpPr>
            <a:spLocks noChangeShapeType="1"/>
          </p:cNvSpPr>
          <p:nvPr/>
        </p:nvSpPr>
        <p:spPr bwMode="auto">
          <a:xfrm flipH="1" flipV="1">
            <a:off x="679989" y="3737992"/>
            <a:ext cx="0" cy="60960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62" name="Line 23"/>
          <p:cNvSpPr>
            <a:spLocks noChangeShapeType="1"/>
          </p:cNvSpPr>
          <p:nvPr/>
        </p:nvSpPr>
        <p:spPr bwMode="auto">
          <a:xfrm flipV="1">
            <a:off x="2332576" y="3563367"/>
            <a:ext cx="685800" cy="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60" name="Line 26"/>
          <p:cNvSpPr>
            <a:spLocks noChangeShapeType="1"/>
          </p:cNvSpPr>
          <p:nvPr/>
        </p:nvSpPr>
        <p:spPr bwMode="auto">
          <a:xfrm flipV="1">
            <a:off x="3704176" y="3563367"/>
            <a:ext cx="685800" cy="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58" name="Line 29"/>
          <p:cNvSpPr>
            <a:spLocks noChangeShapeType="1"/>
          </p:cNvSpPr>
          <p:nvPr/>
        </p:nvSpPr>
        <p:spPr bwMode="auto">
          <a:xfrm flipV="1">
            <a:off x="4999576" y="3569717"/>
            <a:ext cx="685800" cy="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56" name="Line 32"/>
          <p:cNvSpPr>
            <a:spLocks noChangeShapeType="1"/>
          </p:cNvSpPr>
          <p:nvPr/>
        </p:nvSpPr>
        <p:spPr bwMode="auto">
          <a:xfrm flipV="1">
            <a:off x="6364826" y="3564955"/>
            <a:ext cx="685800" cy="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54" name="Line 35"/>
          <p:cNvSpPr>
            <a:spLocks noChangeShapeType="1"/>
          </p:cNvSpPr>
          <p:nvPr/>
        </p:nvSpPr>
        <p:spPr bwMode="auto">
          <a:xfrm flipV="1">
            <a:off x="7666576" y="3564955"/>
            <a:ext cx="685800" cy="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52" name="Line 38"/>
          <p:cNvSpPr>
            <a:spLocks noChangeShapeType="1"/>
          </p:cNvSpPr>
          <p:nvPr/>
        </p:nvSpPr>
        <p:spPr bwMode="auto">
          <a:xfrm>
            <a:off x="8657176" y="4880992"/>
            <a:ext cx="0" cy="45720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200" name="Text Box 40"/>
          <p:cNvSpPr txBox="1">
            <a:spLocks noChangeArrowheads="1"/>
          </p:cNvSpPr>
          <p:nvPr/>
        </p:nvSpPr>
        <p:spPr bwMode="auto">
          <a:xfrm>
            <a:off x="8276176" y="5379467"/>
            <a:ext cx="639763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1000</a:t>
            </a:r>
          </a:p>
        </p:txBody>
      </p:sp>
      <p:sp>
        <p:nvSpPr>
          <p:cNvPr id="604201" name="Text Box 41"/>
          <p:cNvSpPr txBox="1">
            <a:spLocks noChangeArrowheads="1"/>
          </p:cNvSpPr>
          <p:nvPr/>
        </p:nvSpPr>
        <p:spPr bwMode="auto">
          <a:xfrm>
            <a:off x="427576" y="5338192"/>
            <a:ext cx="503238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1110</a:t>
            </a:r>
          </a:p>
        </p:txBody>
      </p:sp>
      <p:sp>
        <p:nvSpPr>
          <p:cNvPr id="604202" name="Text Box 42"/>
          <p:cNvSpPr txBox="1">
            <a:spLocks noChangeArrowheads="1"/>
          </p:cNvSpPr>
          <p:nvPr/>
        </p:nvSpPr>
        <p:spPr bwMode="auto">
          <a:xfrm>
            <a:off x="1646776" y="5379467"/>
            <a:ext cx="6858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1101</a:t>
            </a:r>
          </a:p>
        </p:txBody>
      </p:sp>
      <p:sp>
        <p:nvSpPr>
          <p:cNvPr id="604203" name="Text Box 43"/>
          <p:cNvSpPr txBox="1">
            <a:spLocks noChangeArrowheads="1"/>
          </p:cNvSpPr>
          <p:nvPr/>
        </p:nvSpPr>
        <p:spPr bwMode="auto">
          <a:xfrm>
            <a:off x="3018376" y="5379467"/>
            <a:ext cx="6096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1100</a:t>
            </a:r>
          </a:p>
        </p:txBody>
      </p:sp>
      <p:sp>
        <p:nvSpPr>
          <p:cNvPr id="604204" name="Text Box 44"/>
          <p:cNvSpPr txBox="1">
            <a:spLocks noChangeArrowheads="1"/>
          </p:cNvSpPr>
          <p:nvPr/>
        </p:nvSpPr>
        <p:spPr bwMode="auto">
          <a:xfrm>
            <a:off x="4389976" y="5379467"/>
            <a:ext cx="617538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1011</a:t>
            </a:r>
          </a:p>
        </p:txBody>
      </p:sp>
      <p:sp>
        <p:nvSpPr>
          <p:cNvPr id="604205" name="Text Box 45"/>
          <p:cNvSpPr txBox="1">
            <a:spLocks noChangeArrowheads="1"/>
          </p:cNvSpPr>
          <p:nvPr/>
        </p:nvSpPr>
        <p:spPr bwMode="auto">
          <a:xfrm>
            <a:off x="6980776" y="5379467"/>
            <a:ext cx="611188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1001</a:t>
            </a:r>
          </a:p>
        </p:txBody>
      </p:sp>
      <p:sp>
        <p:nvSpPr>
          <p:cNvPr id="604206" name="Text Box 46"/>
          <p:cNvSpPr txBox="1">
            <a:spLocks noChangeArrowheads="1"/>
          </p:cNvSpPr>
          <p:nvPr/>
        </p:nvSpPr>
        <p:spPr bwMode="auto">
          <a:xfrm>
            <a:off x="5685376" y="5379467"/>
            <a:ext cx="6096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1010</a:t>
            </a:r>
          </a:p>
        </p:txBody>
      </p:sp>
      <p:sp>
        <p:nvSpPr>
          <p:cNvPr id="51250" name="Line 48"/>
          <p:cNvSpPr>
            <a:spLocks noChangeShapeType="1"/>
          </p:cNvSpPr>
          <p:nvPr/>
        </p:nvSpPr>
        <p:spPr bwMode="auto">
          <a:xfrm flipV="1">
            <a:off x="930814" y="5546155"/>
            <a:ext cx="685800" cy="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210" name="Text Box 50"/>
          <p:cNvSpPr txBox="1">
            <a:spLocks noChangeArrowheads="1"/>
          </p:cNvSpPr>
          <p:nvPr/>
        </p:nvSpPr>
        <p:spPr bwMode="auto">
          <a:xfrm>
            <a:off x="451389" y="4347592"/>
            <a:ext cx="4572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1111</a:t>
            </a:r>
          </a:p>
        </p:txBody>
      </p:sp>
      <p:sp>
        <p:nvSpPr>
          <p:cNvPr id="51248" name="Line 52"/>
          <p:cNvSpPr>
            <a:spLocks noChangeShapeType="1"/>
          </p:cNvSpPr>
          <p:nvPr/>
        </p:nvSpPr>
        <p:spPr bwMode="auto">
          <a:xfrm flipH="1" flipV="1">
            <a:off x="672051" y="4728592"/>
            <a:ext cx="0" cy="60960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46" name="Line 55"/>
          <p:cNvSpPr>
            <a:spLocks noChangeShapeType="1"/>
          </p:cNvSpPr>
          <p:nvPr/>
        </p:nvSpPr>
        <p:spPr bwMode="auto">
          <a:xfrm flipV="1">
            <a:off x="2332576" y="5546155"/>
            <a:ext cx="685800" cy="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44" name="Line 58"/>
          <p:cNvSpPr>
            <a:spLocks noChangeShapeType="1"/>
          </p:cNvSpPr>
          <p:nvPr/>
        </p:nvSpPr>
        <p:spPr bwMode="auto">
          <a:xfrm flipV="1">
            <a:off x="3704176" y="5571555"/>
            <a:ext cx="685800" cy="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42" name="Line 61"/>
          <p:cNvSpPr>
            <a:spLocks noChangeShapeType="1"/>
          </p:cNvSpPr>
          <p:nvPr/>
        </p:nvSpPr>
        <p:spPr bwMode="auto">
          <a:xfrm flipV="1">
            <a:off x="4999576" y="5571555"/>
            <a:ext cx="685800" cy="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40" name="Line 64"/>
          <p:cNvSpPr>
            <a:spLocks noChangeShapeType="1"/>
          </p:cNvSpPr>
          <p:nvPr/>
        </p:nvSpPr>
        <p:spPr bwMode="auto">
          <a:xfrm flipV="1">
            <a:off x="6294976" y="5571555"/>
            <a:ext cx="685800" cy="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38" name="Line 67"/>
          <p:cNvSpPr>
            <a:spLocks noChangeShapeType="1"/>
          </p:cNvSpPr>
          <p:nvPr/>
        </p:nvSpPr>
        <p:spPr bwMode="auto">
          <a:xfrm flipV="1">
            <a:off x="7590376" y="5571555"/>
            <a:ext cx="685800" cy="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4016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5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5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5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5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5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0" dur="500"/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5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7" dur="500"/>
                                        <p:tgtEl>
                                          <p:spTgt spid="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6" dur="500"/>
                                        <p:tgtEl>
                                          <p:spTgt spid="5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41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6041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41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04165" grpId="0" animBg="1"/>
      <p:bldP spid="604166" grpId="0" animBg="1"/>
      <p:bldP spid="604167" grpId="0" animBg="1"/>
      <p:bldP spid="604168" grpId="0" animBg="1"/>
      <p:bldP spid="604169" grpId="0" animBg="1"/>
      <p:bldP spid="604170" grpId="0" animBg="1"/>
      <p:bldP spid="604171" grpId="0" animBg="1"/>
      <p:bldP spid="604172" grpId="0" animBg="1"/>
      <p:bldP spid="51268" grpId="0" animBg="1"/>
      <p:bldP spid="51266" grpId="0" animBg="1"/>
      <p:bldP spid="51264" grpId="0" animBg="1"/>
      <p:bldP spid="51262" grpId="0" animBg="1"/>
      <p:bldP spid="51260" grpId="0" animBg="1"/>
      <p:bldP spid="51258" grpId="0" animBg="1"/>
      <p:bldP spid="51256" grpId="0" animBg="1"/>
      <p:bldP spid="51254" grpId="0" animBg="1"/>
      <p:bldP spid="51252" grpId="0" animBg="1"/>
      <p:bldP spid="604200" grpId="0" animBg="1"/>
      <p:bldP spid="604201" grpId="0" animBg="1"/>
      <p:bldP spid="604202" grpId="0" animBg="1"/>
      <p:bldP spid="604203" grpId="0" animBg="1"/>
      <p:bldP spid="604204" grpId="0" animBg="1"/>
      <p:bldP spid="604205" grpId="0" animBg="1"/>
      <p:bldP spid="604206" grpId="0" animBg="1"/>
      <p:bldP spid="51250" grpId="0" animBg="1"/>
      <p:bldP spid="604210" grpId="0" animBg="1"/>
      <p:bldP spid="51248" grpId="0" animBg="1"/>
      <p:bldP spid="51246" grpId="0" animBg="1"/>
      <p:bldP spid="51244" grpId="0" animBg="1"/>
      <p:bldP spid="51242" grpId="0" animBg="1"/>
      <p:bldP spid="51240" grpId="0" animBg="1"/>
      <p:bldP spid="5123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8A72EF7-EA4E-48A4-AC7A-DBAF2F7B4434}" type="slidenum">
              <a:rPr lang="en-US" altLang="zh-CN" sz="1000" smtClean="0"/>
              <a:pPr eaLnBrk="1" hangingPunct="1">
                <a:defRPr/>
              </a:pPr>
              <a:t>87</a:t>
            </a:fld>
            <a:endParaRPr lang="en-US" altLang="zh-CN" sz="1000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/>
              <a:t>计数器 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153400" cy="517525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zh-CN" sz="3600" dirty="0"/>
              <a:t>D</a:t>
            </a:r>
            <a:r>
              <a:rPr lang="zh-CN" altLang="en-US" sz="3600" dirty="0"/>
              <a:t>触发器实现</a:t>
            </a:r>
            <a:r>
              <a:rPr lang="en-US" altLang="zh-CN" sz="3600" dirty="0"/>
              <a:t>4</a:t>
            </a:r>
            <a:r>
              <a:rPr lang="zh-CN" altLang="en-US" sz="3600" dirty="0"/>
              <a:t>位二进制计数器</a:t>
            </a:r>
          </a:p>
        </p:txBody>
      </p:sp>
      <p:graphicFrame>
        <p:nvGraphicFramePr>
          <p:cNvPr id="587975" name="Group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82977"/>
              </p:ext>
            </p:extLst>
          </p:nvPr>
        </p:nvGraphicFramePr>
        <p:xfrm>
          <a:off x="304800" y="1295400"/>
          <a:ext cx="5791200" cy="54070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1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0" marR="0" marT="76200" marB="762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3n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76200" marB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2n</a:t>
                      </a:r>
                    </a:p>
                  </a:txBody>
                  <a:tcPr marL="0" marR="0" marT="76200" marB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1n</a:t>
                      </a:r>
                    </a:p>
                  </a:txBody>
                  <a:tcPr marL="0" marR="0" marT="76200" marB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0n</a:t>
                      </a:r>
                    </a:p>
                  </a:txBody>
                  <a:tcPr marL="0" marR="0" marT="76200" marB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</a:p>
                  </a:txBody>
                  <a:tcPr marL="0" marR="0" marT="76200" marB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</a:p>
                  </a:txBody>
                  <a:tcPr marL="0" marR="0" marT="76200" marB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</a:p>
                  </a:txBody>
                  <a:tcPr marL="0" marR="0" marT="76200" marB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</a:p>
                  </a:txBody>
                  <a:tcPr marL="0" marR="0" marT="76200" marB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87962" name="Text Box 186"/>
          <p:cNvSpPr txBox="1">
            <a:spLocks noChangeArrowheads="1"/>
          </p:cNvSpPr>
          <p:nvPr/>
        </p:nvSpPr>
        <p:spPr bwMode="auto">
          <a:xfrm>
            <a:off x="6172200" y="2362200"/>
            <a:ext cx="2438400" cy="83099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latin typeface="Georgia" pitchFamily="18" charset="0"/>
              </a:rPr>
              <a:t>四位二进制计数器的原始状态表</a:t>
            </a:r>
          </a:p>
        </p:txBody>
      </p:sp>
    </p:spTree>
    <p:extLst>
      <p:ext uri="{BB962C8B-B14F-4D97-AF65-F5344CB8AC3E}">
        <p14:creationId xmlns:p14="http://schemas.microsoft.com/office/powerpoint/2010/main" val="593417197"/>
      </p:ext>
    </p:extLst>
  </p:cSld>
  <p:clrMapOvr>
    <a:masterClrMapping/>
  </p:clrMapOvr>
  <p:transition spd="slow">
    <p:pull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CA65080-4FAB-4B22-B328-76374747DB8B}" type="slidenum">
              <a:rPr lang="en-US" altLang="zh-CN" sz="1000" smtClean="0"/>
              <a:pPr eaLnBrk="1" hangingPunct="1">
                <a:defRPr/>
              </a:pPr>
              <a:t>88</a:t>
            </a:fld>
            <a:endParaRPr lang="en-US" altLang="zh-CN" sz="1000"/>
          </a:p>
        </p:txBody>
      </p:sp>
      <p:graphicFrame>
        <p:nvGraphicFramePr>
          <p:cNvPr id="5888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99208"/>
              </p:ext>
            </p:extLst>
          </p:nvPr>
        </p:nvGraphicFramePr>
        <p:xfrm>
          <a:off x="2232025" y="2678113"/>
          <a:ext cx="4356100" cy="2305051"/>
        </p:xfrm>
        <a:graphic>
          <a:graphicData uri="http://schemas.openxmlformats.org/drawingml/2006/table">
            <a:tbl>
              <a:tblPr/>
              <a:tblGrid>
                <a:gridCol w="110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942" name="Line 29"/>
          <p:cNvSpPr>
            <a:spLocks noChangeShapeType="1"/>
          </p:cNvSpPr>
          <p:nvPr/>
        </p:nvSpPr>
        <p:spPr bwMode="auto">
          <a:xfrm flipH="1" flipV="1">
            <a:off x="958850" y="1958975"/>
            <a:ext cx="129540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8830" name="Text Box 30"/>
          <p:cNvSpPr txBox="1">
            <a:spLocks noChangeArrowheads="1"/>
          </p:cNvSpPr>
          <p:nvPr/>
        </p:nvSpPr>
        <p:spPr bwMode="auto">
          <a:xfrm>
            <a:off x="1547813" y="2024063"/>
            <a:ext cx="735012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Q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1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Q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0</a:t>
            </a:r>
            <a:endParaRPr lang="en-US" altLang="zh-CN" sz="2000" dirty="0">
              <a:effectLst>
                <a:outerShdw blurRad="38100" dist="38100" dir="2700000" algn="tl">
                  <a:srgbClr val="000000"/>
                </a:outerShdw>
              </a:effectLst>
              <a:latin typeface="Georgia" pitchFamily="18" charset="0"/>
            </a:endParaRPr>
          </a:p>
        </p:txBody>
      </p:sp>
      <p:sp>
        <p:nvSpPr>
          <p:cNvPr id="588831" name="Text Box 31"/>
          <p:cNvSpPr txBox="1">
            <a:spLocks noChangeArrowheads="1"/>
          </p:cNvSpPr>
          <p:nvPr/>
        </p:nvSpPr>
        <p:spPr bwMode="auto">
          <a:xfrm>
            <a:off x="1090613" y="2270125"/>
            <a:ext cx="7445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Q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3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Q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2</a:t>
            </a:r>
            <a:endParaRPr lang="en-US" altLang="zh-CN" sz="2000" dirty="0">
              <a:effectLst>
                <a:outerShdw blurRad="38100" dist="38100" dir="2700000" algn="tl">
                  <a:srgbClr val="000000"/>
                </a:outerShdw>
              </a:effectLst>
              <a:latin typeface="Georgia" pitchFamily="18" charset="0"/>
            </a:endParaRPr>
          </a:p>
        </p:txBody>
      </p:sp>
      <p:sp>
        <p:nvSpPr>
          <p:cNvPr id="588832" name="Text Box 32"/>
          <p:cNvSpPr txBox="1">
            <a:spLocks noChangeArrowheads="1"/>
          </p:cNvSpPr>
          <p:nvPr/>
        </p:nvSpPr>
        <p:spPr bwMode="auto">
          <a:xfrm>
            <a:off x="1692275" y="2768600"/>
            <a:ext cx="558800" cy="21002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00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01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11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10</a:t>
            </a:r>
          </a:p>
        </p:txBody>
      </p:sp>
      <p:sp>
        <p:nvSpPr>
          <p:cNvPr id="588833" name="Text Box 33"/>
          <p:cNvSpPr txBox="1">
            <a:spLocks noChangeArrowheads="1"/>
          </p:cNvSpPr>
          <p:nvPr/>
        </p:nvSpPr>
        <p:spPr bwMode="auto">
          <a:xfrm>
            <a:off x="2543175" y="2220913"/>
            <a:ext cx="37973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00         01          11             10</a:t>
            </a:r>
          </a:p>
        </p:txBody>
      </p:sp>
      <p:sp>
        <p:nvSpPr>
          <p:cNvPr id="588834" name="Rectangle 34"/>
          <p:cNvSpPr>
            <a:spLocks noGrp="1" noChangeArrowheads="1"/>
          </p:cNvSpPr>
          <p:nvPr>
            <p:ph type="title"/>
          </p:nvPr>
        </p:nvSpPr>
        <p:spPr>
          <a:xfrm>
            <a:off x="1066800" y="298450"/>
            <a:ext cx="7542213" cy="8985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/>
              <a:t>计数器 </a:t>
            </a:r>
          </a:p>
        </p:txBody>
      </p:sp>
      <p:sp>
        <p:nvSpPr>
          <p:cNvPr id="588835" name="Text Box 35"/>
          <p:cNvSpPr txBox="1">
            <a:spLocks noChangeArrowheads="1"/>
          </p:cNvSpPr>
          <p:nvPr/>
        </p:nvSpPr>
        <p:spPr bwMode="auto">
          <a:xfrm>
            <a:off x="827088" y="1181100"/>
            <a:ext cx="7402512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利用状态表，卡诺图化简求表达式 </a:t>
            </a:r>
          </a:p>
        </p:txBody>
      </p:sp>
      <p:sp>
        <p:nvSpPr>
          <p:cNvPr id="588836" name="Text Box 36"/>
          <p:cNvSpPr txBox="1">
            <a:spLocks noChangeArrowheads="1"/>
          </p:cNvSpPr>
          <p:nvPr/>
        </p:nvSpPr>
        <p:spPr bwMode="auto">
          <a:xfrm>
            <a:off x="2133600" y="5181600"/>
            <a:ext cx="553561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latin typeface="Georgia" pitchFamily="18" charset="0"/>
              </a:rPr>
              <a:t>Q</a:t>
            </a:r>
            <a:r>
              <a:rPr lang="en-US" altLang="zh-CN" sz="2000" b="1" baseline="-25000" dirty="0">
                <a:latin typeface="Georgia" pitchFamily="18" charset="0"/>
              </a:rPr>
              <a:t>3(N+1)</a:t>
            </a:r>
            <a:r>
              <a:rPr lang="en-US" altLang="zh-CN" sz="2000" b="1" dirty="0">
                <a:latin typeface="Georgia" pitchFamily="18" charset="0"/>
              </a:rPr>
              <a:t>Q</a:t>
            </a:r>
            <a:r>
              <a:rPr lang="en-US" altLang="zh-CN" sz="2000" b="1" baseline="-25000" dirty="0">
                <a:latin typeface="Georgia" pitchFamily="18" charset="0"/>
              </a:rPr>
              <a:t>2(N+1) </a:t>
            </a:r>
            <a:r>
              <a:rPr lang="en-US" altLang="zh-CN" sz="2000" b="1" dirty="0">
                <a:latin typeface="Georgia" pitchFamily="18" charset="0"/>
              </a:rPr>
              <a:t>Q</a:t>
            </a:r>
            <a:r>
              <a:rPr lang="en-US" altLang="zh-CN" sz="2000" b="1" baseline="-25000" dirty="0">
                <a:latin typeface="Georgia" pitchFamily="18" charset="0"/>
              </a:rPr>
              <a:t>1(N+1)</a:t>
            </a:r>
            <a:r>
              <a:rPr lang="en-US" altLang="zh-CN" sz="2000" b="1" dirty="0">
                <a:latin typeface="Georgia" pitchFamily="18" charset="0"/>
              </a:rPr>
              <a:t>Q</a:t>
            </a:r>
            <a:r>
              <a:rPr lang="en-US" altLang="zh-CN" sz="2000" b="1" baseline="-25000" dirty="0">
                <a:latin typeface="Georgia" pitchFamily="18" charset="0"/>
              </a:rPr>
              <a:t>0(N+1)     </a:t>
            </a:r>
            <a:r>
              <a:rPr lang="en-US" altLang="zh-CN" sz="2000" b="1" dirty="0">
                <a:latin typeface="Georgia" pitchFamily="18" charset="0"/>
              </a:rPr>
              <a:t>(D</a:t>
            </a:r>
            <a:r>
              <a:rPr lang="en-US" altLang="zh-CN" sz="2000" b="1" baseline="-25000" dirty="0">
                <a:latin typeface="Georgia" pitchFamily="18" charset="0"/>
              </a:rPr>
              <a:t>3</a:t>
            </a:r>
            <a:r>
              <a:rPr lang="en-US" altLang="zh-CN" sz="2000" b="1" dirty="0">
                <a:latin typeface="Georgia" pitchFamily="18" charset="0"/>
              </a:rPr>
              <a:t>D</a:t>
            </a:r>
            <a:r>
              <a:rPr lang="en-US" altLang="zh-CN" sz="2000" b="1" baseline="-25000" dirty="0">
                <a:latin typeface="Georgia" pitchFamily="18" charset="0"/>
              </a:rPr>
              <a:t>2 </a:t>
            </a:r>
            <a:r>
              <a:rPr lang="en-US" altLang="zh-CN" sz="2000" b="1" dirty="0">
                <a:latin typeface="Georgia" pitchFamily="18" charset="0"/>
              </a:rPr>
              <a:t>D</a:t>
            </a:r>
            <a:r>
              <a:rPr lang="en-US" altLang="zh-CN" sz="2000" b="1" baseline="-25000" dirty="0">
                <a:latin typeface="Georgia" pitchFamily="18" charset="0"/>
              </a:rPr>
              <a:t>1</a:t>
            </a:r>
            <a:r>
              <a:rPr lang="en-US" altLang="zh-CN" sz="2000" b="1" dirty="0">
                <a:latin typeface="Georgia" pitchFamily="18" charset="0"/>
              </a:rPr>
              <a:t>D</a:t>
            </a:r>
            <a:r>
              <a:rPr lang="en-US" altLang="zh-CN" sz="2000" b="1" baseline="-25000" dirty="0">
                <a:latin typeface="Georgia" pitchFamily="18" charset="0"/>
              </a:rPr>
              <a:t>0</a:t>
            </a:r>
            <a:r>
              <a:rPr lang="en-US" altLang="zh-CN" sz="2000" b="1" dirty="0">
                <a:latin typeface="Georgia" pitchFamily="18" charset="0"/>
              </a:rPr>
              <a:t>)</a:t>
            </a:r>
          </a:p>
        </p:txBody>
      </p:sp>
      <p:sp>
        <p:nvSpPr>
          <p:cNvPr id="588837" name="Text Box 37"/>
          <p:cNvSpPr txBox="1">
            <a:spLocks noChangeArrowheads="1"/>
          </p:cNvSpPr>
          <p:nvPr/>
        </p:nvSpPr>
        <p:spPr bwMode="auto">
          <a:xfrm>
            <a:off x="2051720" y="5856029"/>
            <a:ext cx="51117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    </a:t>
            </a:r>
            <a:r>
              <a:rPr lang="en-US" altLang="zh-CN" sz="2400" b="1" dirty="0">
                <a:latin typeface="Georgia" pitchFamily="18" charset="0"/>
              </a:rPr>
              <a:t>4</a:t>
            </a:r>
            <a:r>
              <a:rPr lang="zh-CN" altLang="en-US" sz="2400" b="1" dirty="0">
                <a:latin typeface="Georgia" pitchFamily="18" charset="0"/>
              </a:rPr>
              <a:t>位二进制计数器的原始状态表</a:t>
            </a:r>
          </a:p>
        </p:txBody>
      </p:sp>
    </p:spTree>
    <p:extLst>
      <p:ext uri="{BB962C8B-B14F-4D97-AF65-F5344CB8AC3E}">
        <p14:creationId xmlns:p14="http://schemas.microsoft.com/office/powerpoint/2010/main" val="4263803966"/>
      </p:ext>
    </p:extLst>
  </p:cSld>
  <p:clrMapOvr>
    <a:masterClrMapping/>
  </p:clrMapOvr>
  <p:transition spd="slow">
    <p:pull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70C0"/>
          </a:solidFill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5B64BE4-BCE9-4DF3-9991-519D5244E270}" type="slidenum">
              <a:rPr lang="en-US" altLang="zh-CN" sz="1000" smtClean="0"/>
              <a:pPr eaLnBrk="1" hangingPunct="1">
                <a:defRPr/>
              </a:pPr>
              <a:t>89</a:t>
            </a:fld>
            <a:endParaRPr lang="en-US" altLang="zh-CN" sz="1000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zh-CN" altLang="en-US" sz="4000"/>
              <a:t>计数器 </a:t>
            </a:r>
          </a:p>
        </p:txBody>
      </p:sp>
      <p:graphicFrame>
        <p:nvGraphicFramePr>
          <p:cNvPr id="591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997817"/>
              </p:ext>
            </p:extLst>
          </p:nvPr>
        </p:nvGraphicFramePr>
        <p:xfrm>
          <a:off x="659055" y="1491825"/>
          <a:ext cx="1044906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20" imgH="266400" progId="Equation.DSMT4">
                  <p:embed/>
                </p:oleObj>
              </mc:Choice>
              <mc:Fallback>
                <p:oleObj name="Equation" r:id="rId2" imgW="558720" imgH="266400" progId="Equation.DSMT4">
                  <p:embed/>
                  <p:pic>
                    <p:nvPicPr>
                      <p:cNvPr id="591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55" y="1491825"/>
                        <a:ext cx="1044906" cy="752475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6" name="Object 4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3048808218"/>
              </p:ext>
            </p:extLst>
          </p:nvPr>
        </p:nvGraphicFramePr>
        <p:xfrm>
          <a:off x="659055" y="2341511"/>
          <a:ext cx="431958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266400" progId="Equation.DSMT4">
                  <p:embed/>
                </p:oleObj>
              </mc:Choice>
              <mc:Fallback>
                <p:oleObj name="Equation" r:id="rId4" imgW="1828800" imgH="266400" progId="Equation.DSMT4">
                  <p:embed/>
                  <p:pic>
                    <p:nvPicPr>
                      <p:cNvPr id="591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55" y="2341511"/>
                        <a:ext cx="4319587" cy="630238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134853"/>
              </p:ext>
            </p:extLst>
          </p:nvPr>
        </p:nvGraphicFramePr>
        <p:xfrm>
          <a:off x="632310" y="3068960"/>
          <a:ext cx="3613150" cy="1702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320" imgH="723600" progId="Equation.DSMT4">
                  <p:embed/>
                </p:oleObj>
              </mc:Choice>
              <mc:Fallback>
                <p:oleObj name="Equation" r:id="rId6" imgW="1714320" imgH="723600" progId="Equation.DSMT4">
                  <p:embed/>
                  <p:pic>
                    <p:nvPicPr>
                      <p:cNvPr id="5918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10" y="3068960"/>
                        <a:ext cx="3613150" cy="1702989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150480"/>
              </p:ext>
            </p:extLst>
          </p:nvPr>
        </p:nvGraphicFramePr>
        <p:xfrm>
          <a:off x="632310" y="4869160"/>
          <a:ext cx="4221162" cy="1640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0" imgH="723600" progId="Equation.DSMT4">
                  <p:embed/>
                </p:oleObj>
              </mc:Choice>
              <mc:Fallback>
                <p:oleObj name="Equation" r:id="rId8" imgW="2286000" imgH="723600" progId="Equation.DSMT4">
                  <p:embed/>
                  <p:pic>
                    <p:nvPicPr>
                      <p:cNvPr id="5918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10" y="4869160"/>
                        <a:ext cx="4221162" cy="1640181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739683"/>
              </p:ext>
            </p:extLst>
          </p:nvPr>
        </p:nvGraphicFramePr>
        <p:xfrm>
          <a:off x="5711825" y="2489200"/>
          <a:ext cx="3035300" cy="272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1143000" progId="Equation.DSMT4">
                  <p:embed/>
                </p:oleObj>
              </mc:Choice>
              <mc:Fallback>
                <p:oleObj name="Equation" r:id="rId10" imgW="1600200" imgH="1143000" progId="Equation.DSMT4">
                  <p:embed/>
                  <p:pic>
                    <p:nvPicPr>
                      <p:cNvPr id="5918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825" y="2489200"/>
                        <a:ext cx="3035300" cy="2720975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80" name="AutoShape 8"/>
          <p:cNvSpPr>
            <a:spLocks noChangeArrowheads="1"/>
          </p:cNvSpPr>
          <p:nvPr/>
        </p:nvSpPr>
        <p:spPr bwMode="auto">
          <a:xfrm>
            <a:off x="4267200" y="38100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4056548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9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9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904235" y="1358776"/>
            <a:ext cx="7772400" cy="852159"/>
          </a:xfrm>
        </p:spPr>
        <p:txBody>
          <a:bodyPr/>
          <a:lstStyle/>
          <a:p>
            <a:r>
              <a:rPr lang="zh-CN" altLang="en-US" dirty="0"/>
              <a:t>清华大学计算机系培养计划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站在高水平人才培养的角度看</a:t>
            </a:r>
            <a:br>
              <a:rPr lang="en-US" altLang="zh-CN" dirty="0"/>
            </a:br>
            <a:r>
              <a:rPr lang="zh-CN" altLang="en-US" dirty="0"/>
              <a:t>硬件课程的重要性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9</a:t>
            </a:fld>
            <a:endParaRPr lang="en-US" altLang="zh-CN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D123138-75C6-7D66-4814-6D62CDAC1FB7}"/>
              </a:ext>
            </a:extLst>
          </p:cNvPr>
          <p:cNvGrpSpPr/>
          <p:nvPr/>
        </p:nvGrpSpPr>
        <p:grpSpPr>
          <a:xfrm>
            <a:off x="1014464" y="2348880"/>
            <a:ext cx="7672336" cy="3084150"/>
            <a:chOff x="1014464" y="2348880"/>
            <a:chExt cx="7672336" cy="3084150"/>
          </a:xfrm>
        </p:grpSpPr>
        <p:grpSp>
          <p:nvGrpSpPr>
            <p:cNvPr id="5" name="组合 4"/>
            <p:cNvGrpSpPr/>
            <p:nvPr/>
          </p:nvGrpSpPr>
          <p:grpSpPr>
            <a:xfrm>
              <a:off x="1014464" y="2348880"/>
              <a:ext cx="7672336" cy="3084150"/>
              <a:chOff x="788096" y="2348880"/>
              <a:chExt cx="7672336" cy="3084150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827584" y="3212976"/>
                <a:ext cx="7632848" cy="0"/>
              </a:xfrm>
              <a:prstGeom prst="straightConnector1">
                <a:avLst/>
              </a:prstGeom>
              <a:ln w="762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904235" y="2348880"/>
                <a:ext cx="172354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/>
                  <a:t>世界的原理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认知世界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592867" y="2348880"/>
                <a:ext cx="172354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/>
                  <a:t>设计新工具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改造世界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11208" y="3284984"/>
                <a:ext cx="492443" cy="138295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000" b="1"/>
                  <a:t>数学原理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31288" y="3311377"/>
                <a:ext cx="492443" cy="13661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000" b="1" dirty="0"/>
                  <a:t>现代物理学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18849" y="3313697"/>
                <a:ext cx="492443" cy="13661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000" b="1" dirty="0"/>
                  <a:t>程序设计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99440" y="3300343"/>
                <a:ext cx="492443" cy="13661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000" b="1"/>
                  <a:t>数字逻辑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687001" y="3300343"/>
                <a:ext cx="492443" cy="13661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000" b="1"/>
                  <a:t>数据结构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13711" y="3300341"/>
                <a:ext cx="492443" cy="13661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000" b="1" dirty="0"/>
                  <a:t>计算机组成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808931" y="3298608"/>
                <a:ext cx="492443" cy="13661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000" b="1" dirty="0"/>
                  <a:t>操作系统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262606" y="3297179"/>
                <a:ext cx="492443" cy="13661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000" b="1" dirty="0"/>
                  <a:t>编译原理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423305" y="3300343"/>
                <a:ext cx="492443" cy="13661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000" b="1" dirty="0"/>
                  <a:t>软件工程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103896" y="3300343"/>
                <a:ext cx="492443" cy="13661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000" b="1" dirty="0"/>
                  <a:t>体系结构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791457" y="3300343"/>
                <a:ext cx="492443" cy="13661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000" b="1" dirty="0"/>
                  <a:t>嵌入式系统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098928" y="2484185"/>
                <a:ext cx="3057248" cy="584775"/>
              </a:xfrm>
              <a:prstGeom prst="rect">
                <a:avLst/>
              </a:prstGeom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dirty="0"/>
                  <a:t>设计新计算系统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88096" y="4719334"/>
                <a:ext cx="1350664" cy="707886"/>
              </a:xfrm>
              <a:prstGeom prst="rect">
                <a:avLst/>
              </a:prstGeom>
              <a:gradFill>
                <a:gsLst>
                  <a:gs pos="0">
                    <a:srgbClr val="1F26A9"/>
                  </a:gs>
                  <a:gs pos="50000">
                    <a:srgbClr val="2F28B6"/>
                  </a:gs>
                  <a:gs pos="100000">
                    <a:srgbClr val="191652"/>
                  </a:gs>
                </a:gsLst>
                <a:lin ang="0" scaled="1"/>
              </a:gradFill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000" b="1">
                    <a:solidFill>
                      <a:schemeClr val="bg1"/>
                    </a:solidFill>
                  </a:defRPr>
                </a:lvl1pPr>
              </a:lstStyle>
              <a:p>
                <a:r>
                  <a:rPr lang="zh-CN" altLang="en-US" dirty="0"/>
                  <a:t>自然的原理与规律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85231" y="4725144"/>
                <a:ext cx="1894209" cy="707886"/>
              </a:xfrm>
              <a:prstGeom prst="rect">
                <a:avLst/>
              </a:prstGeom>
              <a:gradFill>
                <a:gsLst>
                  <a:gs pos="0">
                    <a:srgbClr val="1F26A9"/>
                  </a:gs>
                  <a:gs pos="50000">
                    <a:srgbClr val="2F28B6"/>
                  </a:gs>
                  <a:gs pos="100000">
                    <a:srgbClr val="191652"/>
                  </a:gs>
                </a:gsLst>
                <a:lin ang="0" scaled="1"/>
              </a:gradFill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000" b="1">
                    <a:solidFill>
                      <a:schemeClr val="bg1"/>
                    </a:solidFill>
                  </a:defRPr>
                </a:lvl1pPr>
              </a:lstStyle>
              <a:p>
                <a:r>
                  <a:rPr lang="zh-CN" altLang="en-US" dirty="0"/>
                  <a:t>比特、代码级的改造工具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323631" y="4725144"/>
                <a:ext cx="1966217" cy="707886"/>
              </a:xfrm>
              <a:prstGeom prst="rect">
                <a:avLst/>
              </a:prstGeom>
              <a:gradFill>
                <a:gsLst>
                  <a:gs pos="0">
                    <a:srgbClr val="1F26A9"/>
                  </a:gs>
                  <a:gs pos="50000">
                    <a:srgbClr val="2F28B6"/>
                  </a:gs>
                  <a:gs pos="100000">
                    <a:srgbClr val="191652"/>
                  </a:gs>
                </a:gsLst>
                <a:lin ang="0" scaled="1"/>
              </a:gradFill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000" b="1">
                    <a:solidFill>
                      <a:schemeClr val="bg1"/>
                    </a:solidFill>
                  </a:defRPr>
                </a:lvl1pPr>
              </a:lstStyle>
              <a:p>
                <a:r>
                  <a:rPr lang="zh-CN" altLang="en-US" dirty="0"/>
                  <a:t>系统的工作原理与实现方法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350199" y="4725144"/>
                <a:ext cx="1894209" cy="707886"/>
              </a:xfrm>
              <a:prstGeom prst="rect">
                <a:avLst/>
              </a:prstGeom>
              <a:gradFill>
                <a:gsLst>
                  <a:gs pos="0">
                    <a:srgbClr val="1F26A9"/>
                  </a:gs>
                  <a:gs pos="50000">
                    <a:srgbClr val="2F28B6"/>
                  </a:gs>
                  <a:gs pos="100000">
                    <a:srgbClr val="191652"/>
                  </a:gs>
                </a:gsLst>
                <a:lin ang="0" scaled="1"/>
              </a:gradFill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000" b="1">
                    <a:solidFill>
                      <a:schemeClr val="bg1"/>
                    </a:solidFill>
                  </a:defRPr>
                </a:lvl1pPr>
              </a:lstStyle>
              <a:p>
                <a:r>
                  <a:rPr lang="zh-CN" altLang="en-US"/>
                  <a:t>新系统的设计方法与技术</a:t>
                </a:r>
              </a:p>
            </p:txBody>
          </p:sp>
        </p:grpSp>
        <p:sp>
          <p:nvSpPr>
            <p:cNvPr id="34" name="TextBox 16"/>
            <p:cNvSpPr txBox="1"/>
            <p:nvPr/>
          </p:nvSpPr>
          <p:spPr>
            <a:xfrm>
              <a:off x="5970772" y="3300342"/>
              <a:ext cx="492443" cy="136614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b="1" dirty="0"/>
                <a:t>计算机网络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5370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BD6473F-3D11-4DBA-9D70-ABB2CB702044}" type="slidenum">
              <a:rPr lang="en-US" altLang="zh-CN" sz="1000" smtClean="0"/>
              <a:pPr eaLnBrk="1" hangingPunct="1">
                <a:defRPr/>
              </a:pPr>
              <a:t>90</a:t>
            </a:fld>
            <a:endParaRPr lang="en-US" altLang="zh-CN" sz="1000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153400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/>
              <a:t>计数器 </a:t>
            </a:r>
          </a:p>
        </p:txBody>
      </p:sp>
      <p:graphicFrame>
        <p:nvGraphicFramePr>
          <p:cNvPr id="43012" name="Object 3"/>
          <p:cNvGraphicFramePr>
            <a:graphicFrameLocks noChangeAspect="1"/>
          </p:cNvGraphicFramePr>
          <p:nvPr/>
        </p:nvGraphicFramePr>
        <p:xfrm>
          <a:off x="512763" y="3579813"/>
          <a:ext cx="2938462" cy="263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1143000" progId="Equation.DSMT4">
                  <p:embed/>
                </p:oleObj>
              </mc:Choice>
              <mc:Fallback>
                <p:oleObj name="Equation" r:id="rId2" imgW="1600200" imgH="1143000" progId="Equation.DSMT4">
                  <p:embed/>
                  <p:pic>
                    <p:nvPicPr>
                      <p:cNvPr id="430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3579813"/>
                        <a:ext cx="2938462" cy="263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685800"/>
            <a:ext cx="5715000" cy="2057400"/>
            <a:chOff x="1776" y="672"/>
            <a:chExt cx="3600" cy="1296"/>
          </a:xfrm>
        </p:grpSpPr>
        <p:grpSp>
          <p:nvGrpSpPr>
            <p:cNvPr id="43102" name="Group 5"/>
            <p:cNvGrpSpPr>
              <a:grpSpLocks/>
            </p:cNvGrpSpPr>
            <p:nvPr/>
          </p:nvGrpSpPr>
          <p:grpSpPr bwMode="auto">
            <a:xfrm>
              <a:off x="4656" y="1392"/>
              <a:ext cx="720" cy="576"/>
              <a:chOff x="1680" y="1248"/>
              <a:chExt cx="720" cy="576"/>
            </a:xfrm>
          </p:grpSpPr>
          <p:sp>
            <p:nvSpPr>
              <p:cNvPr id="43132" name="Rectangle 6"/>
              <p:cNvSpPr>
                <a:spLocks noChangeArrowheads="1"/>
              </p:cNvSpPr>
              <p:nvPr/>
            </p:nvSpPr>
            <p:spPr bwMode="auto">
              <a:xfrm>
                <a:off x="1680" y="1248"/>
                <a:ext cx="672" cy="5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92903" name="Text Box 7"/>
              <p:cNvSpPr txBox="1">
                <a:spLocks noChangeArrowheads="1"/>
              </p:cNvSpPr>
              <p:nvPr/>
            </p:nvSpPr>
            <p:spPr bwMode="auto">
              <a:xfrm>
                <a:off x="1728" y="1536"/>
                <a:ext cx="240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anose="02040502050405020303" pitchFamily="18" charset="0"/>
                  </a:rPr>
                  <a:t>D</a:t>
                </a:r>
              </a:p>
            </p:txBody>
          </p:sp>
          <p:sp>
            <p:nvSpPr>
              <p:cNvPr id="592904" name="Text Box 8"/>
              <p:cNvSpPr txBox="1">
                <a:spLocks noChangeArrowheads="1"/>
              </p:cNvSpPr>
              <p:nvPr/>
            </p:nvSpPr>
            <p:spPr bwMode="auto">
              <a:xfrm>
                <a:off x="2016" y="1536"/>
                <a:ext cx="38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itchFamily="18" charset="0"/>
                  </a:rPr>
                  <a:t>CP</a:t>
                </a:r>
              </a:p>
            </p:txBody>
          </p:sp>
          <p:sp>
            <p:nvSpPr>
              <p:cNvPr id="43135" name="Rectangle 9"/>
              <p:cNvSpPr>
                <a:spLocks noChangeArrowheads="1"/>
              </p:cNvSpPr>
              <p:nvPr/>
            </p:nvSpPr>
            <p:spPr bwMode="auto">
              <a:xfrm>
                <a:off x="1709" y="1248"/>
                <a:ext cx="2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Q</a:t>
                </a:r>
              </a:p>
            </p:txBody>
          </p:sp>
          <p:sp>
            <p:nvSpPr>
              <p:cNvPr id="43136" name="Rectangle 10"/>
              <p:cNvSpPr>
                <a:spLocks noChangeArrowheads="1"/>
              </p:cNvSpPr>
              <p:nvPr/>
            </p:nvSpPr>
            <p:spPr bwMode="auto">
              <a:xfrm>
                <a:off x="2045" y="1248"/>
                <a:ext cx="2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Q</a:t>
                </a:r>
              </a:p>
            </p:txBody>
          </p:sp>
          <p:sp>
            <p:nvSpPr>
              <p:cNvPr id="43137" name="Line 11"/>
              <p:cNvSpPr>
                <a:spLocks noChangeShapeType="1"/>
              </p:cNvSpPr>
              <p:nvPr/>
            </p:nvSpPr>
            <p:spPr bwMode="auto">
              <a:xfrm flipH="1">
                <a:off x="2064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3103" name="Group 12"/>
            <p:cNvGrpSpPr>
              <a:grpSpLocks/>
            </p:cNvGrpSpPr>
            <p:nvPr/>
          </p:nvGrpSpPr>
          <p:grpSpPr bwMode="auto">
            <a:xfrm>
              <a:off x="2688" y="1392"/>
              <a:ext cx="720" cy="576"/>
              <a:chOff x="1680" y="1248"/>
              <a:chExt cx="720" cy="576"/>
            </a:xfrm>
          </p:grpSpPr>
          <p:sp>
            <p:nvSpPr>
              <p:cNvPr id="43126" name="Rectangle 13"/>
              <p:cNvSpPr>
                <a:spLocks noChangeArrowheads="1"/>
              </p:cNvSpPr>
              <p:nvPr/>
            </p:nvSpPr>
            <p:spPr bwMode="auto">
              <a:xfrm>
                <a:off x="1680" y="1248"/>
                <a:ext cx="672" cy="5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92910" name="Text Box 14"/>
              <p:cNvSpPr txBox="1">
                <a:spLocks noChangeArrowheads="1"/>
              </p:cNvSpPr>
              <p:nvPr/>
            </p:nvSpPr>
            <p:spPr bwMode="auto">
              <a:xfrm>
                <a:off x="1728" y="1536"/>
                <a:ext cx="240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anose="02040502050405020303" pitchFamily="18" charset="0"/>
                  </a:rPr>
                  <a:t>D</a:t>
                </a:r>
              </a:p>
            </p:txBody>
          </p:sp>
          <p:sp>
            <p:nvSpPr>
              <p:cNvPr id="592911" name="Text Box 15"/>
              <p:cNvSpPr txBox="1">
                <a:spLocks noChangeArrowheads="1"/>
              </p:cNvSpPr>
              <p:nvPr/>
            </p:nvSpPr>
            <p:spPr bwMode="auto">
              <a:xfrm>
                <a:off x="2016" y="1536"/>
                <a:ext cx="38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itchFamily="18" charset="0"/>
                  </a:rPr>
                  <a:t>CP</a:t>
                </a:r>
              </a:p>
            </p:txBody>
          </p:sp>
          <p:sp>
            <p:nvSpPr>
              <p:cNvPr id="43129" name="Rectangle 16"/>
              <p:cNvSpPr>
                <a:spLocks noChangeArrowheads="1"/>
              </p:cNvSpPr>
              <p:nvPr/>
            </p:nvSpPr>
            <p:spPr bwMode="auto">
              <a:xfrm>
                <a:off x="1709" y="1248"/>
                <a:ext cx="2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Q</a:t>
                </a:r>
              </a:p>
            </p:txBody>
          </p:sp>
          <p:sp>
            <p:nvSpPr>
              <p:cNvPr id="43130" name="Rectangle 17"/>
              <p:cNvSpPr>
                <a:spLocks noChangeArrowheads="1"/>
              </p:cNvSpPr>
              <p:nvPr/>
            </p:nvSpPr>
            <p:spPr bwMode="auto">
              <a:xfrm>
                <a:off x="2045" y="1248"/>
                <a:ext cx="2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Q</a:t>
                </a:r>
              </a:p>
            </p:txBody>
          </p:sp>
          <p:sp>
            <p:nvSpPr>
              <p:cNvPr id="43131" name="Line 18"/>
              <p:cNvSpPr>
                <a:spLocks noChangeShapeType="1"/>
              </p:cNvSpPr>
              <p:nvPr/>
            </p:nvSpPr>
            <p:spPr bwMode="auto">
              <a:xfrm flipH="1">
                <a:off x="2064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3104" name="Group 19"/>
            <p:cNvGrpSpPr>
              <a:grpSpLocks/>
            </p:cNvGrpSpPr>
            <p:nvPr/>
          </p:nvGrpSpPr>
          <p:grpSpPr bwMode="auto">
            <a:xfrm>
              <a:off x="3696" y="1392"/>
              <a:ext cx="720" cy="576"/>
              <a:chOff x="1680" y="1248"/>
              <a:chExt cx="720" cy="576"/>
            </a:xfrm>
          </p:grpSpPr>
          <p:sp>
            <p:nvSpPr>
              <p:cNvPr id="43120" name="Rectangle 20"/>
              <p:cNvSpPr>
                <a:spLocks noChangeArrowheads="1"/>
              </p:cNvSpPr>
              <p:nvPr/>
            </p:nvSpPr>
            <p:spPr bwMode="auto">
              <a:xfrm>
                <a:off x="1680" y="1248"/>
                <a:ext cx="672" cy="5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92917" name="Text Box 21"/>
              <p:cNvSpPr txBox="1">
                <a:spLocks noChangeArrowheads="1"/>
              </p:cNvSpPr>
              <p:nvPr/>
            </p:nvSpPr>
            <p:spPr bwMode="auto">
              <a:xfrm>
                <a:off x="1728" y="1536"/>
                <a:ext cx="240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anose="02040502050405020303" pitchFamily="18" charset="0"/>
                  </a:rPr>
                  <a:t>D</a:t>
                </a:r>
              </a:p>
            </p:txBody>
          </p:sp>
          <p:sp>
            <p:nvSpPr>
              <p:cNvPr id="592918" name="Text Box 22"/>
              <p:cNvSpPr txBox="1">
                <a:spLocks noChangeArrowheads="1"/>
              </p:cNvSpPr>
              <p:nvPr/>
            </p:nvSpPr>
            <p:spPr bwMode="auto">
              <a:xfrm>
                <a:off x="2016" y="1536"/>
                <a:ext cx="38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itchFamily="18" charset="0"/>
                  </a:rPr>
                  <a:t>CP</a:t>
                </a:r>
              </a:p>
            </p:txBody>
          </p:sp>
          <p:sp>
            <p:nvSpPr>
              <p:cNvPr id="43123" name="Rectangle 23"/>
              <p:cNvSpPr>
                <a:spLocks noChangeArrowheads="1"/>
              </p:cNvSpPr>
              <p:nvPr/>
            </p:nvSpPr>
            <p:spPr bwMode="auto">
              <a:xfrm>
                <a:off x="1709" y="1248"/>
                <a:ext cx="2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Q</a:t>
                </a:r>
              </a:p>
            </p:txBody>
          </p:sp>
          <p:sp>
            <p:nvSpPr>
              <p:cNvPr id="43124" name="Rectangle 24"/>
              <p:cNvSpPr>
                <a:spLocks noChangeArrowheads="1"/>
              </p:cNvSpPr>
              <p:nvPr/>
            </p:nvSpPr>
            <p:spPr bwMode="auto">
              <a:xfrm>
                <a:off x="2045" y="1248"/>
                <a:ext cx="2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Q</a:t>
                </a:r>
              </a:p>
            </p:txBody>
          </p:sp>
          <p:sp>
            <p:nvSpPr>
              <p:cNvPr id="43125" name="Line 25"/>
              <p:cNvSpPr>
                <a:spLocks noChangeShapeType="1"/>
              </p:cNvSpPr>
              <p:nvPr/>
            </p:nvSpPr>
            <p:spPr bwMode="auto">
              <a:xfrm flipH="1">
                <a:off x="2064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3105" name="Group 26"/>
            <p:cNvGrpSpPr>
              <a:grpSpLocks/>
            </p:cNvGrpSpPr>
            <p:nvPr/>
          </p:nvGrpSpPr>
          <p:grpSpPr bwMode="auto">
            <a:xfrm>
              <a:off x="1776" y="1392"/>
              <a:ext cx="720" cy="576"/>
              <a:chOff x="1680" y="1248"/>
              <a:chExt cx="720" cy="576"/>
            </a:xfrm>
          </p:grpSpPr>
          <p:sp>
            <p:nvSpPr>
              <p:cNvPr id="43114" name="Rectangle 27"/>
              <p:cNvSpPr>
                <a:spLocks noChangeArrowheads="1"/>
              </p:cNvSpPr>
              <p:nvPr/>
            </p:nvSpPr>
            <p:spPr bwMode="auto">
              <a:xfrm>
                <a:off x="1680" y="1248"/>
                <a:ext cx="672" cy="5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92924" name="Text Box 28"/>
              <p:cNvSpPr txBox="1">
                <a:spLocks noChangeArrowheads="1"/>
              </p:cNvSpPr>
              <p:nvPr/>
            </p:nvSpPr>
            <p:spPr bwMode="auto">
              <a:xfrm>
                <a:off x="1728" y="1536"/>
                <a:ext cx="240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anose="02040502050405020303" pitchFamily="18" charset="0"/>
                  </a:rPr>
                  <a:t>D</a:t>
                </a:r>
              </a:p>
            </p:txBody>
          </p:sp>
          <p:sp>
            <p:nvSpPr>
              <p:cNvPr id="592925" name="Text Box 29"/>
              <p:cNvSpPr txBox="1">
                <a:spLocks noChangeArrowheads="1"/>
              </p:cNvSpPr>
              <p:nvPr/>
            </p:nvSpPr>
            <p:spPr bwMode="auto">
              <a:xfrm>
                <a:off x="2016" y="1536"/>
                <a:ext cx="38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itchFamily="18" charset="0"/>
                  </a:rPr>
                  <a:t>CP</a:t>
                </a:r>
              </a:p>
            </p:txBody>
          </p:sp>
          <p:sp>
            <p:nvSpPr>
              <p:cNvPr id="43117" name="Rectangle 30"/>
              <p:cNvSpPr>
                <a:spLocks noChangeArrowheads="1"/>
              </p:cNvSpPr>
              <p:nvPr/>
            </p:nvSpPr>
            <p:spPr bwMode="auto">
              <a:xfrm>
                <a:off x="1709" y="1248"/>
                <a:ext cx="2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Q</a:t>
                </a:r>
              </a:p>
            </p:txBody>
          </p:sp>
          <p:sp>
            <p:nvSpPr>
              <p:cNvPr id="43118" name="Rectangle 31"/>
              <p:cNvSpPr>
                <a:spLocks noChangeArrowheads="1"/>
              </p:cNvSpPr>
              <p:nvPr/>
            </p:nvSpPr>
            <p:spPr bwMode="auto">
              <a:xfrm>
                <a:off x="2045" y="1248"/>
                <a:ext cx="2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Q</a:t>
                </a:r>
              </a:p>
            </p:txBody>
          </p:sp>
          <p:sp>
            <p:nvSpPr>
              <p:cNvPr id="43119" name="Line 32"/>
              <p:cNvSpPr>
                <a:spLocks noChangeShapeType="1"/>
              </p:cNvSpPr>
              <p:nvPr/>
            </p:nvSpPr>
            <p:spPr bwMode="auto">
              <a:xfrm flipH="1">
                <a:off x="2064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3106" name="Line 33"/>
            <p:cNvSpPr>
              <a:spLocks noChangeShapeType="1"/>
            </p:cNvSpPr>
            <p:nvPr/>
          </p:nvSpPr>
          <p:spPr bwMode="auto">
            <a:xfrm flipV="1">
              <a:off x="1920" y="96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107" name="Line 34"/>
            <p:cNvSpPr>
              <a:spLocks noChangeShapeType="1"/>
            </p:cNvSpPr>
            <p:nvPr/>
          </p:nvSpPr>
          <p:spPr bwMode="auto">
            <a:xfrm flipV="1">
              <a:off x="2832" y="96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108" name="Line 35"/>
            <p:cNvSpPr>
              <a:spLocks noChangeShapeType="1"/>
            </p:cNvSpPr>
            <p:nvPr/>
          </p:nvSpPr>
          <p:spPr bwMode="auto">
            <a:xfrm flipV="1">
              <a:off x="3840" y="96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109" name="Line 36"/>
            <p:cNvSpPr>
              <a:spLocks noChangeShapeType="1"/>
            </p:cNvSpPr>
            <p:nvPr/>
          </p:nvSpPr>
          <p:spPr bwMode="auto">
            <a:xfrm flipV="1">
              <a:off x="4800" y="96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92933" name="Text Box 37"/>
            <p:cNvSpPr txBox="1">
              <a:spLocks noChangeArrowheads="1"/>
            </p:cNvSpPr>
            <p:nvPr/>
          </p:nvSpPr>
          <p:spPr bwMode="auto">
            <a:xfrm>
              <a:off x="1776" y="672"/>
              <a:ext cx="43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dirty="0">
                  <a:latin typeface="Georgia" pitchFamily="18" charset="0"/>
                </a:rPr>
                <a:t>Q</a:t>
              </a:r>
              <a:r>
                <a:rPr lang="en-US" altLang="zh-CN" sz="2400" baseline="-25000" dirty="0">
                  <a:latin typeface="Georgia" pitchFamily="18" charset="0"/>
                </a:rPr>
                <a:t>0</a:t>
              </a:r>
            </a:p>
          </p:txBody>
        </p:sp>
        <p:sp>
          <p:nvSpPr>
            <p:cNvPr id="592934" name="Text Box 38"/>
            <p:cNvSpPr txBox="1">
              <a:spLocks noChangeArrowheads="1"/>
            </p:cNvSpPr>
            <p:nvPr/>
          </p:nvSpPr>
          <p:spPr bwMode="auto">
            <a:xfrm>
              <a:off x="2736" y="672"/>
              <a:ext cx="43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dirty="0">
                  <a:latin typeface="Georgia" pitchFamily="18" charset="0"/>
                </a:rPr>
                <a:t>Q</a:t>
              </a:r>
              <a:r>
                <a:rPr lang="en-US" altLang="zh-CN" sz="2400" baseline="-25000" dirty="0">
                  <a:latin typeface="Georgia" pitchFamily="18" charset="0"/>
                </a:rPr>
                <a:t>1</a:t>
              </a:r>
            </a:p>
          </p:txBody>
        </p:sp>
        <p:sp>
          <p:nvSpPr>
            <p:cNvPr id="592935" name="Text Box 39"/>
            <p:cNvSpPr txBox="1">
              <a:spLocks noChangeArrowheads="1"/>
            </p:cNvSpPr>
            <p:nvPr/>
          </p:nvSpPr>
          <p:spPr bwMode="auto">
            <a:xfrm>
              <a:off x="3744" y="672"/>
              <a:ext cx="43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dirty="0">
                  <a:latin typeface="Georgia" pitchFamily="18" charset="0"/>
                </a:rPr>
                <a:t>Q</a:t>
              </a:r>
              <a:r>
                <a:rPr lang="en-US" altLang="zh-CN" sz="2400" baseline="-25000" dirty="0">
                  <a:latin typeface="Georgia" pitchFamily="18" charset="0"/>
                </a:rPr>
                <a:t>2</a:t>
              </a:r>
            </a:p>
          </p:txBody>
        </p:sp>
        <p:sp>
          <p:nvSpPr>
            <p:cNvPr id="592936" name="Text Box 40"/>
            <p:cNvSpPr txBox="1">
              <a:spLocks noChangeArrowheads="1"/>
            </p:cNvSpPr>
            <p:nvPr/>
          </p:nvSpPr>
          <p:spPr bwMode="auto">
            <a:xfrm>
              <a:off x="4656" y="672"/>
              <a:ext cx="43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dirty="0">
                  <a:latin typeface="Georgia" pitchFamily="18" charset="0"/>
                </a:rPr>
                <a:t>Q</a:t>
              </a:r>
              <a:r>
                <a:rPr lang="en-US" altLang="zh-CN" sz="2400" baseline="-25000" dirty="0">
                  <a:latin typeface="Georgia" pitchFamily="18" charset="0"/>
                </a:rPr>
                <a:t>3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2438400" y="1600200"/>
            <a:ext cx="1143000" cy="1295400"/>
            <a:chOff x="1536" y="1248"/>
            <a:chExt cx="720" cy="816"/>
          </a:xfrm>
        </p:grpSpPr>
        <p:sp>
          <p:nvSpPr>
            <p:cNvPr id="43097" name="Line 42"/>
            <p:cNvSpPr>
              <a:spLocks noChangeShapeType="1"/>
            </p:cNvSpPr>
            <p:nvPr/>
          </p:nvSpPr>
          <p:spPr bwMode="auto">
            <a:xfrm flipV="1">
              <a:off x="2256" y="124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98" name="Line 43"/>
            <p:cNvSpPr>
              <a:spLocks noChangeShapeType="1"/>
            </p:cNvSpPr>
            <p:nvPr/>
          </p:nvSpPr>
          <p:spPr bwMode="auto">
            <a:xfrm flipH="1">
              <a:off x="1536" y="124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99" name="Line 44"/>
            <p:cNvSpPr>
              <a:spLocks noChangeShapeType="1"/>
            </p:cNvSpPr>
            <p:nvPr/>
          </p:nvSpPr>
          <p:spPr bwMode="auto">
            <a:xfrm>
              <a:off x="1536" y="124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100" name="Line 45"/>
            <p:cNvSpPr>
              <a:spLocks noChangeShapeType="1"/>
            </p:cNvSpPr>
            <p:nvPr/>
          </p:nvSpPr>
          <p:spPr bwMode="auto">
            <a:xfrm>
              <a:off x="1536" y="206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101" name="Line 46"/>
            <p:cNvSpPr>
              <a:spLocks noChangeShapeType="1"/>
            </p:cNvSpPr>
            <p:nvPr/>
          </p:nvSpPr>
          <p:spPr bwMode="auto">
            <a:xfrm flipV="1">
              <a:off x="1968" y="19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3505200" y="1524000"/>
            <a:ext cx="1981200" cy="4191000"/>
            <a:chOff x="2208" y="1200"/>
            <a:chExt cx="1248" cy="2640"/>
          </a:xfrm>
        </p:grpSpPr>
        <p:grpSp>
          <p:nvGrpSpPr>
            <p:cNvPr id="43078" name="Group 48"/>
            <p:cNvGrpSpPr>
              <a:grpSpLocks/>
            </p:cNvGrpSpPr>
            <p:nvPr/>
          </p:nvGrpSpPr>
          <p:grpSpPr bwMode="auto">
            <a:xfrm>
              <a:off x="2640" y="2352"/>
              <a:ext cx="384" cy="336"/>
              <a:chOff x="2928" y="2256"/>
              <a:chExt cx="384" cy="336"/>
            </a:xfrm>
          </p:grpSpPr>
          <p:sp>
            <p:nvSpPr>
              <p:cNvPr id="43094" name="Rectangle 49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384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95" name="Oval 50"/>
              <p:cNvSpPr>
                <a:spLocks noChangeArrowheads="1"/>
              </p:cNvSpPr>
              <p:nvPr/>
            </p:nvSpPr>
            <p:spPr bwMode="auto">
              <a:xfrm>
                <a:off x="3072" y="2256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92947" name="Text Box 51"/>
              <p:cNvSpPr txBox="1">
                <a:spLocks noChangeArrowheads="1"/>
              </p:cNvSpPr>
              <p:nvPr/>
            </p:nvSpPr>
            <p:spPr bwMode="auto">
              <a:xfrm>
                <a:off x="3024" y="2342"/>
                <a:ext cx="24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itchFamily="18" charset="0"/>
                    <a:sym typeface="Symbol" pitchFamily="18" charset="2"/>
                  </a:rPr>
                  <a:t></a:t>
                </a:r>
                <a:endParaRPr lang="en-US" altLang="zh-CN" sz="20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eorgia" pitchFamily="18" charset="0"/>
                </a:endParaRPr>
              </a:p>
            </p:txBody>
          </p:sp>
        </p:grpSp>
        <p:sp>
          <p:nvSpPr>
            <p:cNvPr id="43079" name="Line 52"/>
            <p:cNvSpPr>
              <a:spLocks noChangeShapeType="1"/>
            </p:cNvSpPr>
            <p:nvPr/>
          </p:nvSpPr>
          <p:spPr bwMode="auto">
            <a:xfrm>
              <a:off x="2208" y="124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80" name="Line 53"/>
            <p:cNvSpPr>
              <a:spLocks noChangeShapeType="1"/>
            </p:cNvSpPr>
            <p:nvPr/>
          </p:nvSpPr>
          <p:spPr bwMode="auto">
            <a:xfrm flipH="1">
              <a:off x="2544" y="1248"/>
              <a:ext cx="0" cy="2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81" name="Oval 54"/>
            <p:cNvSpPr>
              <a:spLocks noChangeArrowheads="1"/>
            </p:cNvSpPr>
            <p:nvPr/>
          </p:nvSpPr>
          <p:spPr bwMode="auto">
            <a:xfrm>
              <a:off x="2208" y="1200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/>
            </a:p>
          </p:txBody>
        </p:sp>
        <p:sp>
          <p:nvSpPr>
            <p:cNvPr id="43082" name="Line 55"/>
            <p:cNvSpPr>
              <a:spLocks noChangeShapeType="1"/>
            </p:cNvSpPr>
            <p:nvPr/>
          </p:nvSpPr>
          <p:spPr bwMode="auto">
            <a:xfrm>
              <a:off x="2544" y="38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83" name="Line 56"/>
            <p:cNvSpPr>
              <a:spLocks noChangeShapeType="1"/>
            </p:cNvSpPr>
            <p:nvPr/>
          </p:nvSpPr>
          <p:spPr bwMode="auto">
            <a:xfrm>
              <a:off x="2736" y="26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84" name="Line 57"/>
            <p:cNvSpPr>
              <a:spLocks noChangeShapeType="1"/>
            </p:cNvSpPr>
            <p:nvPr/>
          </p:nvSpPr>
          <p:spPr bwMode="auto">
            <a:xfrm>
              <a:off x="2832" y="192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3085" name="Group 58"/>
            <p:cNvGrpSpPr>
              <a:grpSpLocks/>
            </p:cNvGrpSpPr>
            <p:nvPr/>
          </p:nvGrpSpPr>
          <p:grpSpPr bwMode="auto">
            <a:xfrm>
              <a:off x="2592" y="2928"/>
              <a:ext cx="288" cy="288"/>
              <a:chOff x="2784" y="2736"/>
              <a:chExt cx="288" cy="288"/>
            </a:xfrm>
          </p:grpSpPr>
          <p:sp>
            <p:nvSpPr>
              <p:cNvPr id="43092" name="Rectangle 59"/>
              <p:cNvSpPr>
                <a:spLocks noChangeArrowheads="1"/>
              </p:cNvSpPr>
              <p:nvPr/>
            </p:nvSpPr>
            <p:spPr bwMode="auto">
              <a:xfrm>
                <a:off x="2784" y="2832"/>
                <a:ext cx="288" cy="1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93" name="Oval 6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</p:grpSp>
        <p:sp>
          <p:nvSpPr>
            <p:cNvPr id="43086" name="Line 61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87" name="Line 62"/>
            <p:cNvSpPr>
              <a:spLocks noChangeShapeType="1"/>
            </p:cNvSpPr>
            <p:nvPr/>
          </p:nvSpPr>
          <p:spPr bwMode="auto">
            <a:xfrm flipV="1">
              <a:off x="3168" y="124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88" name="Line 63"/>
            <p:cNvSpPr>
              <a:spLocks noChangeShapeType="1"/>
            </p:cNvSpPr>
            <p:nvPr/>
          </p:nvSpPr>
          <p:spPr bwMode="auto">
            <a:xfrm>
              <a:off x="3168" y="124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89" name="Line 64"/>
            <p:cNvSpPr>
              <a:spLocks noChangeShapeType="1"/>
            </p:cNvSpPr>
            <p:nvPr/>
          </p:nvSpPr>
          <p:spPr bwMode="auto">
            <a:xfrm flipH="1">
              <a:off x="3456" y="1248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90" name="Line 65"/>
            <p:cNvSpPr>
              <a:spLocks noChangeShapeType="1"/>
            </p:cNvSpPr>
            <p:nvPr/>
          </p:nvSpPr>
          <p:spPr bwMode="auto">
            <a:xfrm>
              <a:off x="2928" y="283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91" name="Line 66"/>
            <p:cNvSpPr>
              <a:spLocks noChangeShapeType="1"/>
            </p:cNvSpPr>
            <p:nvPr/>
          </p:nvSpPr>
          <p:spPr bwMode="auto">
            <a:xfrm>
              <a:off x="2928" y="268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Group 67"/>
          <p:cNvGrpSpPr>
            <a:grpSpLocks/>
          </p:cNvGrpSpPr>
          <p:nvPr/>
        </p:nvGrpSpPr>
        <p:grpSpPr bwMode="auto">
          <a:xfrm>
            <a:off x="4267200" y="1600200"/>
            <a:ext cx="2819400" cy="4191000"/>
            <a:chOff x="2688" y="1248"/>
            <a:chExt cx="1776" cy="2640"/>
          </a:xfrm>
        </p:grpSpPr>
        <p:grpSp>
          <p:nvGrpSpPr>
            <p:cNvPr id="43056" name="Group 68"/>
            <p:cNvGrpSpPr>
              <a:grpSpLocks/>
            </p:cNvGrpSpPr>
            <p:nvPr/>
          </p:nvGrpSpPr>
          <p:grpSpPr bwMode="auto">
            <a:xfrm>
              <a:off x="3696" y="2352"/>
              <a:ext cx="384" cy="336"/>
              <a:chOff x="2928" y="2256"/>
              <a:chExt cx="384" cy="336"/>
            </a:xfrm>
          </p:grpSpPr>
          <p:sp>
            <p:nvSpPr>
              <p:cNvPr id="43075" name="Rectangle 69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384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76" name="Oval 70"/>
              <p:cNvSpPr>
                <a:spLocks noChangeArrowheads="1"/>
              </p:cNvSpPr>
              <p:nvPr/>
            </p:nvSpPr>
            <p:spPr bwMode="auto">
              <a:xfrm>
                <a:off x="3072" y="2256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92967" name="Text Box 71"/>
              <p:cNvSpPr txBox="1">
                <a:spLocks noChangeArrowheads="1"/>
              </p:cNvSpPr>
              <p:nvPr/>
            </p:nvSpPr>
            <p:spPr bwMode="auto">
              <a:xfrm>
                <a:off x="3024" y="2342"/>
                <a:ext cx="24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itchFamily="18" charset="0"/>
                    <a:sym typeface="Symbol" pitchFamily="18" charset="2"/>
                  </a:rPr>
                  <a:t></a:t>
                </a:r>
                <a:endPara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Georgia" pitchFamily="18" charset="0"/>
                </a:endParaRPr>
              </a:p>
            </p:txBody>
          </p:sp>
        </p:grpSp>
        <p:grpSp>
          <p:nvGrpSpPr>
            <p:cNvPr id="43057" name="Group 72"/>
            <p:cNvGrpSpPr>
              <a:grpSpLocks/>
            </p:cNvGrpSpPr>
            <p:nvPr/>
          </p:nvGrpSpPr>
          <p:grpSpPr bwMode="auto">
            <a:xfrm>
              <a:off x="3600" y="2928"/>
              <a:ext cx="384" cy="336"/>
              <a:chOff x="2928" y="2256"/>
              <a:chExt cx="384" cy="336"/>
            </a:xfrm>
          </p:grpSpPr>
          <p:sp>
            <p:nvSpPr>
              <p:cNvPr id="43072" name="Rectangle 73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384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73" name="Oval 74"/>
              <p:cNvSpPr>
                <a:spLocks noChangeArrowheads="1"/>
              </p:cNvSpPr>
              <p:nvPr/>
            </p:nvSpPr>
            <p:spPr bwMode="auto">
              <a:xfrm>
                <a:off x="3072" y="2256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92971" name="Text Box 75"/>
              <p:cNvSpPr txBox="1">
                <a:spLocks noChangeArrowheads="1"/>
              </p:cNvSpPr>
              <p:nvPr/>
            </p:nvSpPr>
            <p:spPr bwMode="auto">
              <a:xfrm>
                <a:off x="3024" y="2342"/>
                <a:ext cx="24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itchFamily="18" charset="0"/>
                    <a:sym typeface="Symbol" pitchFamily="18" charset="2"/>
                  </a:rPr>
                  <a:t>+</a:t>
                </a:r>
                <a:endPara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Georgia" pitchFamily="18" charset="0"/>
                </a:endParaRPr>
              </a:p>
            </p:txBody>
          </p:sp>
        </p:grpSp>
        <p:sp>
          <p:nvSpPr>
            <p:cNvPr id="43058" name="Line 76"/>
            <p:cNvSpPr>
              <a:spLocks noChangeShapeType="1"/>
            </p:cNvSpPr>
            <p:nvPr/>
          </p:nvSpPr>
          <p:spPr bwMode="auto">
            <a:xfrm>
              <a:off x="3888" y="192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59" name="Oval 77"/>
            <p:cNvSpPr>
              <a:spLocks noChangeArrowheads="1"/>
            </p:cNvSpPr>
            <p:nvPr/>
          </p:nvSpPr>
          <p:spPr bwMode="auto">
            <a:xfrm>
              <a:off x="3408" y="278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/>
            </a:p>
          </p:txBody>
        </p:sp>
        <p:sp>
          <p:nvSpPr>
            <p:cNvPr id="43060" name="Line 78"/>
            <p:cNvSpPr>
              <a:spLocks noChangeShapeType="1"/>
            </p:cNvSpPr>
            <p:nvPr/>
          </p:nvSpPr>
          <p:spPr bwMode="auto">
            <a:xfrm>
              <a:off x="3456" y="2832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1" name="Line 79"/>
            <p:cNvSpPr>
              <a:spLocks noChangeShapeType="1"/>
            </p:cNvSpPr>
            <p:nvPr/>
          </p:nvSpPr>
          <p:spPr bwMode="auto">
            <a:xfrm>
              <a:off x="3696" y="326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2" name="Line 80"/>
            <p:cNvSpPr>
              <a:spLocks noChangeShapeType="1"/>
            </p:cNvSpPr>
            <p:nvPr/>
          </p:nvSpPr>
          <p:spPr bwMode="auto">
            <a:xfrm>
              <a:off x="3456" y="35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3" name="Line 81"/>
            <p:cNvSpPr>
              <a:spLocks noChangeShapeType="1"/>
            </p:cNvSpPr>
            <p:nvPr/>
          </p:nvSpPr>
          <p:spPr bwMode="auto">
            <a:xfrm>
              <a:off x="3792" y="26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4" name="Oval 82"/>
            <p:cNvSpPr>
              <a:spLocks noChangeArrowheads="1"/>
            </p:cNvSpPr>
            <p:nvPr/>
          </p:nvSpPr>
          <p:spPr bwMode="auto">
            <a:xfrm>
              <a:off x="2688" y="379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/>
            </a:p>
          </p:txBody>
        </p:sp>
        <p:sp>
          <p:nvSpPr>
            <p:cNvPr id="43065" name="Line 83"/>
            <p:cNvSpPr>
              <a:spLocks noChangeShapeType="1"/>
            </p:cNvSpPr>
            <p:nvPr/>
          </p:nvSpPr>
          <p:spPr bwMode="auto">
            <a:xfrm>
              <a:off x="2736" y="3840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6" name="Line 84"/>
            <p:cNvSpPr>
              <a:spLocks noChangeShapeType="1"/>
            </p:cNvSpPr>
            <p:nvPr/>
          </p:nvSpPr>
          <p:spPr bwMode="auto">
            <a:xfrm>
              <a:off x="3888" y="3264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7" name="Line 85"/>
            <p:cNvSpPr>
              <a:spLocks noChangeShapeType="1"/>
            </p:cNvSpPr>
            <p:nvPr/>
          </p:nvSpPr>
          <p:spPr bwMode="auto">
            <a:xfrm flipV="1">
              <a:off x="4176" y="124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8" name="Line 86"/>
            <p:cNvSpPr>
              <a:spLocks noChangeShapeType="1"/>
            </p:cNvSpPr>
            <p:nvPr/>
          </p:nvSpPr>
          <p:spPr bwMode="auto">
            <a:xfrm>
              <a:off x="4176" y="124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9" name="Line 87"/>
            <p:cNvSpPr>
              <a:spLocks noChangeShapeType="1"/>
            </p:cNvSpPr>
            <p:nvPr/>
          </p:nvSpPr>
          <p:spPr bwMode="auto">
            <a:xfrm flipH="1">
              <a:off x="4464" y="1248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70" name="Line 88"/>
            <p:cNvSpPr>
              <a:spLocks noChangeShapeType="1"/>
            </p:cNvSpPr>
            <p:nvPr/>
          </p:nvSpPr>
          <p:spPr bwMode="auto">
            <a:xfrm>
              <a:off x="3984" y="283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71" name="Line 89"/>
            <p:cNvSpPr>
              <a:spLocks noChangeShapeType="1"/>
            </p:cNvSpPr>
            <p:nvPr/>
          </p:nvSpPr>
          <p:spPr bwMode="auto">
            <a:xfrm>
              <a:off x="3984" y="268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90"/>
          <p:cNvGrpSpPr>
            <a:grpSpLocks/>
          </p:cNvGrpSpPr>
          <p:nvPr/>
        </p:nvGrpSpPr>
        <p:grpSpPr bwMode="auto">
          <a:xfrm>
            <a:off x="5791200" y="1600200"/>
            <a:ext cx="2895600" cy="4191000"/>
            <a:chOff x="3648" y="1248"/>
            <a:chExt cx="1824" cy="2640"/>
          </a:xfrm>
        </p:grpSpPr>
        <p:sp>
          <p:nvSpPr>
            <p:cNvPr id="43030" name="Line 91"/>
            <p:cNvSpPr>
              <a:spLocks noChangeShapeType="1"/>
            </p:cNvSpPr>
            <p:nvPr/>
          </p:nvSpPr>
          <p:spPr bwMode="auto">
            <a:xfrm>
              <a:off x="4752" y="326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3031" name="Group 92"/>
            <p:cNvGrpSpPr>
              <a:grpSpLocks/>
            </p:cNvGrpSpPr>
            <p:nvPr/>
          </p:nvGrpSpPr>
          <p:grpSpPr bwMode="auto">
            <a:xfrm>
              <a:off x="3648" y="1248"/>
              <a:ext cx="1824" cy="2640"/>
              <a:chOff x="3648" y="1248"/>
              <a:chExt cx="1824" cy="2640"/>
            </a:xfrm>
          </p:grpSpPr>
          <p:grpSp>
            <p:nvGrpSpPr>
              <p:cNvPr id="43032" name="Group 93"/>
              <p:cNvGrpSpPr>
                <a:grpSpLocks/>
              </p:cNvGrpSpPr>
              <p:nvPr/>
            </p:nvGrpSpPr>
            <p:grpSpPr bwMode="auto">
              <a:xfrm>
                <a:off x="4608" y="2352"/>
                <a:ext cx="384" cy="336"/>
                <a:chOff x="2928" y="2256"/>
                <a:chExt cx="384" cy="336"/>
              </a:xfrm>
            </p:grpSpPr>
            <p:sp>
              <p:nvSpPr>
                <p:cNvPr id="43053" name="Rectangle 94"/>
                <p:cNvSpPr>
                  <a:spLocks noChangeArrowheads="1"/>
                </p:cNvSpPr>
                <p:nvPr/>
              </p:nvSpPr>
              <p:spPr bwMode="auto">
                <a:xfrm>
                  <a:off x="2928" y="2352"/>
                  <a:ext cx="384" cy="24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43054" name="Oval 95"/>
                <p:cNvSpPr>
                  <a:spLocks noChangeArrowheads="1"/>
                </p:cNvSpPr>
                <p:nvPr/>
              </p:nvSpPr>
              <p:spPr bwMode="auto">
                <a:xfrm>
                  <a:off x="3072" y="2256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592992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3024" y="2342"/>
                  <a:ext cx="240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Georgia" pitchFamily="18" charset="0"/>
                      <a:sym typeface="Symbol" pitchFamily="18" charset="2"/>
                    </a:rPr>
                    <a:t></a:t>
                  </a:r>
                  <a:endParaRPr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itchFamily="18" charset="0"/>
                  </a:endParaRPr>
                </a:p>
              </p:txBody>
            </p:sp>
          </p:grpSp>
          <p:grpSp>
            <p:nvGrpSpPr>
              <p:cNvPr id="43033" name="Group 97"/>
              <p:cNvGrpSpPr>
                <a:grpSpLocks/>
              </p:cNvGrpSpPr>
              <p:nvPr/>
            </p:nvGrpSpPr>
            <p:grpSpPr bwMode="auto">
              <a:xfrm>
                <a:off x="4560" y="2928"/>
                <a:ext cx="384" cy="336"/>
                <a:chOff x="2928" y="2256"/>
                <a:chExt cx="384" cy="336"/>
              </a:xfrm>
            </p:grpSpPr>
            <p:sp>
              <p:nvSpPr>
                <p:cNvPr id="43050" name="Rectangle 98"/>
                <p:cNvSpPr>
                  <a:spLocks noChangeArrowheads="1"/>
                </p:cNvSpPr>
                <p:nvPr/>
              </p:nvSpPr>
              <p:spPr bwMode="auto">
                <a:xfrm>
                  <a:off x="2928" y="2352"/>
                  <a:ext cx="384" cy="24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43051" name="Oval 99"/>
                <p:cNvSpPr>
                  <a:spLocks noChangeArrowheads="1"/>
                </p:cNvSpPr>
                <p:nvPr/>
              </p:nvSpPr>
              <p:spPr bwMode="auto">
                <a:xfrm>
                  <a:off x="3072" y="2256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592996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3024" y="2342"/>
                  <a:ext cx="240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Georgia" pitchFamily="18" charset="0"/>
                      <a:sym typeface="Symbol" pitchFamily="18" charset="2"/>
                    </a:rPr>
                    <a:t>+</a:t>
                  </a:r>
                  <a:endParaRPr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itchFamily="18" charset="0"/>
                  </a:endParaRPr>
                </a:p>
              </p:txBody>
            </p:sp>
          </p:grpSp>
          <p:sp>
            <p:nvSpPr>
              <p:cNvPr id="43034" name="Oval 101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35" name="Line 102"/>
              <p:cNvSpPr>
                <a:spLocks noChangeShapeType="1"/>
              </p:cNvSpPr>
              <p:nvPr/>
            </p:nvSpPr>
            <p:spPr bwMode="auto">
              <a:xfrm>
                <a:off x="4800" y="1920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36" name="Oval 103"/>
              <p:cNvSpPr>
                <a:spLocks noChangeArrowheads="1"/>
              </p:cNvSpPr>
              <p:nvPr/>
            </p:nvSpPr>
            <p:spPr bwMode="auto">
              <a:xfrm>
                <a:off x="3840" y="37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37" name="Line 104"/>
              <p:cNvSpPr>
                <a:spLocks noChangeShapeType="1"/>
              </p:cNvSpPr>
              <p:nvPr/>
            </p:nvSpPr>
            <p:spPr bwMode="auto">
              <a:xfrm>
                <a:off x="3888" y="3840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38" name="Line 105"/>
              <p:cNvSpPr>
                <a:spLocks noChangeShapeType="1"/>
              </p:cNvSpPr>
              <p:nvPr/>
            </p:nvSpPr>
            <p:spPr bwMode="auto">
              <a:xfrm>
                <a:off x="4896" y="326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39" name="Line 106"/>
              <p:cNvSpPr>
                <a:spLocks noChangeShapeType="1"/>
              </p:cNvSpPr>
              <p:nvPr/>
            </p:nvSpPr>
            <p:spPr bwMode="auto">
              <a:xfrm>
                <a:off x="3696" y="3504"/>
                <a:ext cx="10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40" name="Line 107"/>
              <p:cNvSpPr>
                <a:spLocks noChangeShapeType="1"/>
              </p:cNvSpPr>
              <p:nvPr/>
            </p:nvSpPr>
            <p:spPr bwMode="auto">
              <a:xfrm>
                <a:off x="4464" y="283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41" name="Line 108"/>
              <p:cNvSpPr>
                <a:spLocks noChangeShapeType="1"/>
              </p:cNvSpPr>
              <p:nvPr/>
            </p:nvSpPr>
            <p:spPr bwMode="auto">
              <a:xfrm>
                <a:off x="4464" y="340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42" name="Line 109"/>
              <p:cNvSpPr>
                <a:spLocks noChangeShapeType="1"/>
              </p:cNvSpPr>
              <p:nvPr/>
            </p:nvSpPr>
            <p:spPr bwMode="auto">
              <a:xfrm>
                <a:off x="4608" y="326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43" name="Line 110"/>
              <p:cNvSpPr>
                <a:spLocks noChangeShapeType="1"/>
              </p:cNvSpPr>
              <p:nvPr/>
            </p:nvSpPr>
            <p:spPr bwMode="auto">
              <a:xfrm>
                <a:off x="4752" y="268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44" name="Line 111"/>
              <p:cNvSpPr>
                <a:spLocks noChangeShapeType="1"/>
              </p:cNvSpPr>
              <p:nvPr/>
            </p:nvSpPr>
            <p:spPr bwMode="auto">
              <a:xfrm flipV="1">
                <a:off x="5184" y="124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45" name="Line 112"/>
              <p:cNvSpPr>
                <a:spLocks noChangeShapeType="1"/>
              </p:cNvSpPr>
              <p:nvPr/>
            </p:nvSpPr>
            <p:spPr bwMode="auto">
              <a:xfrm>
                <a:off x="5184" y="124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46" name="Line 113"/>
              <p:cNvSpPr>
                <a:spLocks noChangeShapeType="1"/>
              </p:cNvSpPr>
              <p:nvPr/>
            </p:nvSpPr>
            <p:spPr bwMode="auto">
              <a:xfrm flipH="1">
                <a:off x="5472" y="1248"/>
                <a:ext cx="0" cy="15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47" name="Line 114"/>
              <p:cNvSpPr>
                <a:spLocks noChangeShapeType="1"/>
              </p:cNvSpPr>
              <p:nvPr/>
            </p:nvSpPr>
            <p:spPr bwMode="auto">
              <a:xfrm>
                <a:off x="4896" y="283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48" name="Line 115"/>
              <p:cNvSpPr>
                <a:spLocks noChangeShapeType="1"/>
              </p:cNvSpPr>
              <p:nvPr/>
            </p:nvSpPr>
            <p:spPr bwMode="auto">
              <a:xfrm>
                <a:off x="4896" y="268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49" name="Oval 116"/>
              <p:cNvSpPr>
                <a:spLocks noChangeArrowheads="1"/>
              </p:cNvSpPr>
              <p:nvPr/>
            </p:nvSpPr>
            <p:spPr bwMode="auto">
              <a:xfrm>
                <a:off x="3648" y="34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</p:grpSp>
      </p:grpSp>
      <p:sp>
        <p:nvSpPr>
          <p:cNvPr id="593013" name="Rectangle 117"/>
          <p:cNvSpPr>
            <a:spLocks noChangeArrowheads="1"/>
          </p:cNvSpPr>
          <p:nvPr/>
        </p:nvSpPr>
        <p:spPr bwMode="auto">
          <a:xfrm>
            <a:off x="2771775" y="5776913"/>
            <a:ext cx="6192838" cy="10156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2"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latin typeface="Georgia" pitchFamily="18" charset="0"/>
              </a:rPr>
              <a:t>原则：逻辑结构清晰，尽量使用公用</a:t>
            </a:r>
          </a:p>
          <a:p>
            <a:pPr lvl="2"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latin typeface="Georgia" pitchFamily="18" charset="0"/>
              </a:rPr>
              <a:t>            部分，控制函数尽量少用</a:t>
            </a:r>
            <a:r>
              <a:rPr lang="en-US" altLang="zh-CN" sz="2400" b="1" dirty="0">
                <a:latin typeface="Georgia" pitchFamily="18" charset="0"/>
              </a:rPr>
              <a:t>Q</a:t>
            </a:r>
          </a:p>
        </p:txBody>
      </p:sp>
      <p:grpSp>
        <p:nvGrpSpPr>
          <p:cNvPr id="18" name="Group 118"/>
          <p:cNvGrpSpPr>
            <a:grpSpLocks/>
          </p:cNvGrpSpPr>
          <p:nvPr/>
        </p:nvGrpSpPr>
        <p:grpSpPr bwMode="auto">
          <a:xfrm>
            <a:off x="1828800" y="2667000"/>
            <a:ext cx="6400800" cy="914400"/>
            <a:chOff x="1152" y="1632"/>
            <a:chExt cx="4032" cy="576"/>
          </a:xfrm>
        </p:grpSpPr>
        <p:grpSp>
          <p:nvGrpSpPr>
            <p:cNvPr id="43020" name="Group 119"/>
            <p:cNvGrpSpPr>
              <a:grpSpLocks/>
            </p:cNvGrpSpPr>
            <p:nvPr/>
          </p:nvGrpSpPr>
          <p:grpSpPr bwMode="auto">
            <a:xfrm>
              <a:off x="1200" y="1632"/>
              <a:ext cx="3984" cy="336"/>
              <a:chOff x="1200" y="1632"/>
              <a:chExt cx="3984" cy="336"/>
            </a:xfrm>
          </p:grpSpPr>
          <p:sp>
            <p:nvSpPr>
              <p:cNvPr id="43022" name="Line 120"/>
              <p:cNvSpPr>
                <a:spLocks noChangeShapeType="1"/>
              </p:cNvSpPr>
              <p:nvPr/>
            </p:nvSpPr>
            <p:spPr bwMode="auto">
              <a:xfrm>
                <a:off x="1200" y="1920"/>
                <a:ext cx="39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23" name="Line 121"/>
              <p:cNvSpPr>
                <a:spLocks noChangeShapeType="1"/>
              </p:cNvSpPr>
              <p:nvPr/>
            </p:nvSpPr>
            <p:spPr bwMode="auto">
              <a:xfrm>
                <a:off x="2304" y="163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24" name="Oval 122"/>
              <p:cNvSpPr>
                <a:spLocks noChangeArrowheads="1"/>
              </p:cNvSpPr>
              <p:nvPr/>
            </p:nvSpPr>
            <p:spPr bwMode="auto">
              <a:xfrm>
                <a:off x="2256" y="18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25" name="Line 123"/>
              <p:cNvSpPr>
                <a:spLocks noChangeShapeType="1"/>
              </p:cNvSpPr>
              <p:nvPr/>
            </p:nvSpPr>
            <p:spPr bwMode="auto">
              <a:xfrm>
                <a:off x="3216" y="163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26" name="Oval 124"/>
              <p:cNvSpPr>
                <a:spLocks noChangeArrowheads="1"/>
              </p:cNvSpPr>
              <p:nvPr/>
            </p:nvSpPr>
            <p:spPr bwMode="auto">
              <a:xfrm>
                <a:off x="3168" y="18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27" name="Line 125"/>
              <p:cNvSpPr>
                <a:spLocks noChangeShapeType="1"/>
              </p:cNvSpPr>
              <p:nvPr/>
            </p:nvSpPr>
            <p:spPr bwMode="auto">
              <a:xfrm>
                <a:off x="4224" y="163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28" name="Oval 126"/>
              <p:cNvSpPr>
                <a:spLocks noChangeArrowheads="1"/>
              </p:cNvSpPr>
              <p:nvPr/>
            </p:nvSpPr>
            <p:spPr bwMode="auto">
              <a:xfrm>
                <a:off x="4176" y="18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29" name="Line 127"/>
              <p:cNvSpPr>
                <a:spLocks noChangeShapeType="1"/>
              </p:cNvSpPr>
              <p:nvPr/>
            </p:nvSpPr>
            <p:spPr bwMode="auto">
              <a:xfrm>
                <a:off x="5184" y="163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3024" name="Rectangle 128"/>
            <p:cNvSpPr>
              <a:spLocks noChangeArrowheads="1"/>
            </p:cNvSpPr>
            <p:nvPr/>
          </p:nvSpPr>
          <p:spPr bwMode="auto">
            <a:xfrm>
              <a:off x="1152" y="1920"/>
              <a:ext cx="35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Georgia" pitchFamily="18" charset="0"/>
                </a:rPr>
                <a:t>CP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53788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013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45A6D7A-35FB-48FF-B470-DE875DAF9820}" type="slidenum">
              <a:rPr lang="en-US" altLang="zh-CN" sz="1000" smtClean="0"/>
              <a:pPr eaLnBrk="1" hangingPunct="1">
                <a:defRPr/>
              </a:pPr>
              <a:t>91</a:t>
            </a:fld>
            <a:endParaRPr lang="en-US" altLang="zh-CN" sz="100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98450"/>
            <a:ext cx="7142162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/>
              <a:t>计数器 </a:t>
            </a:r>
            <a:endParaRPr lang="zh-CN" altLang="en-US"/>
          </a:p>
        </p:txBody>
      </p:sp>
      <p:sp>
        <p:nvSpPr>
          <p:cNvPr id="44036" name="Line 3"/>
          <p:cNvSpPr>
            <a:spLocks noChangeShapeType="1"/>
          </p:cNvSpPr>
          <p:nvPr/>
        </p:nvSpPr>
        <p:spPr bwMode="auto">
          <a:xfrm flipV="1">
            <a:off x="1306513" y="3225800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037" name="Group 4"/>
          <p:cNvGrpSpPr>
            <a:grpSpLocks/>
          </p:cNvGrpSpPr>
          <p:nvPr/>
        </p:nvGrpSpPr>
        <p:grpSpPr bwMode="auto">
          <a:xfrm>
            <a:off x="1738313" y="2936875"/>
            <a:ext cx="865187" cy="288925"/>
            <a:chOff x="657" y="1570"/>
            <a:chExt cx="545" cy="182"/>
          </a:xfrm>
        </p:grpSpPr>
        <p:sp>
          <p:nvSpPr>
            <p:cNvPr id="44200" name="Line 5"/>
            <p:cNvSpPr>
              <a:spLocks noChangeShapeType="1"/>
            </p:cNvSpPr>
            <p:nvPr/>
          </p:nvSpPr>
          <p:spPr bwMode="auto">
            <a:xfrm>
              <a:off x="657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01" name="Line 6"/>
            <p:cNvSpPr>
              <a:spLocks noChangeShapeType="1"/>
            </p:cNvSpPr>
            <p:nvPr/>
          </p:nvSpPr>
          <p:spPr bwMode="auto">
            <a:xfrm>
              <a:off x="657" y="1570"/>
              <a:ext cx="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02" name="Line 7"/>
            <p:cNvSpPr>
              <a:spLocks noChangeShapeType="1"/>
            </p:cNvSpPr>
            <p:nvPr/>
          </p:nvSpPr>
          <p:spPr bwMode="auto">
            <a:xfrm>
              <a:off x="930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03" name="Line 8"/>
            <p:cNvSpPr>
              <a:spLocks noChangeShapeType="1"/>
            </p:cNvSpPr>
            <p:nvPr/>
          </p:nvSpPr>
          <p:spPr bwMode="auto">
            <a:xfrm>
              <a:off x="930" y="1752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38" name="Group 9"/>
          <p:cNvGrpSpPr>
            <a:grpSpLocks/>
          </p:cNvGrpSpPr>
          <p:nvPr/>
        </p:nvGrpSpPr>
        <p:grpSpPr bwMode="auto">
          <a:xfrm>
            <a:off x="2601913" y="2936875"/>
            <a:ext cx="865187" cy="288925"/>
            <a:chOff x="657" y="1570"/>
            <a:chExt cx="545" cy="182"/>
          </a:xfrm>
        </p:grpSpPr>
        <p:sp>
          <p:nvSpPr>
            <p:cNvPr id="44196" name="Line 10"/>
            <p:cNvSpPr>
              <a:spLocks noChangeShapeType="1"/>
            </p:cNvSpPr>
            <p:nvPr/>
          </p:nvSpPr>
          <p:spPr bwMode="auto">
            <a:xfrm>
              <a:off x="657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97" name="Line 11"/>
            <p:cNvSpPr>
              <a:spLocks noChangeShapeType="1"/>
            </p:cNvSpPr>
            <p:nvPr/>
          </p:nvSpPr>
          <p:spPr bwMode="auto">
            <a:xfrm>
              <a:off x="657" y="1570"/>
              <a:ext cx="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98" name="Line 12"/>
            <p:cNvSpPr>
              <a:spLocks noChangeShapeType="1"/>
            </p:cNvSpPr>
            <p:nvPr/>
          </p:nvSpPr>
          <p:spPr bwMode="auto">
            <a:xfrm>
              <a:off x="930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99" name="Line 13"/>
            <p:cNvSpPr>
              <a:spLocks noChangeShapeType="1"/>
            </p:cNvSpPr>
            <p:nvPr/>
          </p:nvSpPr>
          <p:spPr bwMode="auto">
            <a:xfrm>
              <a:off x="930" y="1752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39" name="Group 14"/>
          <p:cNvGrpSpPr>
            <a:grpSpLocks/>
          </p:cNvGrpSpPr>
          <p:nvPr/>
        </p:nvGrpSpPr>
        <p:grpSpPr bwMode="auto">
          <a:xfrm>
            <a:off x="3467100" y="2936875"/>
            <a:ext cx="865188" cy="288925"/>
            <a:chOff x="657" y="1570"/>
            <a:chExt cx="545" cy="182"/>
          </a:xfrm>
        </p:grpSpPr>
        <p:sp>
          <p:nvSpPr>
            <p:cNvPr id="44192" name="Line 15"/>
            <p:cNvSpPr>
              <a:spLocks noChangeShapeType="1"/>
            </p:cNvSpPr>
            <p:nvPr/>
          </p:nvSpPr>
          <p:spPr bwMode="auto">
            <a:xfrm>
              <a:off x="657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93" name="Line 16"/>
            <p:cNvSpPr>
              <a:spLocks noChangeShapeType="1"/>
            </p:cNvSpPr>
            <p:nvPr/>
          </p:nvSpPr>
          <p:spPr bwMode="auto">
            <a:xfrm>
              <a:off x="657" y="1570"/>
              <a:ext cx="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94" name="Line 17"/>
            <p:cNvSpPr>
              <a:spLocks noChangeShapeType="1"/>
            </p:cNvSpPr>
            <p:nvPr/>
          </p:nvSpPr>
          <p:spPr bwMode="auto">
            <a:xfrm>
              <a:off x="930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95" name="Line 18"/>
            <p:cNvSpPr>
              <a:spLocks noChangeShapeType="1"/>
            </p:cNvSpPr>
            <p:nvPr/>
          </p:nvSpPr>
          <p:spPr bwMode="auto">
            <a:xfrm>
              <a:off x="930" y="1752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40" name="Group 19"/>
          <p:cNvGrpSpPr>
            <a:grpSpLocks/>
          </p:cNvGrpSpPr>
          <p:nvPr/>
        </p:nvGrpSpPr>
        <p:grpSpPr bwMode="auto">
          <a:xfrm>
            <a:off x="4330700" y="2936875"/>
            <a:ext cx="865188" cy="288925"/>
            <a:chOff x="657" y="1570"/>
            <a:chExt cx="545" cy="182"/>
          </a:xfrm>
        </p:grpSpPr>
        <p:sp>
          <p:nvSpPr>
            <p:cNvPr id="44188" name="Line 20"/>
            <p:cNvSpPr>
              <a:spLocks noChangeShapeType="1"/>
            </p:cNvSpPr>
            <p:nvPr/>
          </p:nvSpPr>
          <p:spPr bwMode="auto">
            <a:xfrm>
              <a:off x="657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89" name="Line 21"/>
            <p:cNvSpPr>
              <a:spLocks noChangeShapeType="1"/>
            </p:cNvSpPr>
            <p:nvPr/>
          </p:nvSpPr>
          <p:spPr bwMode="auto">
            <a:xfrm>
              <a:off x="657" y="1570"/>
              <a:ext cx="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90" name="Line 22"/>
            <p:cNvSpPr>
              <a:spLocks noChangeShapeType="1"/>
            </p:cNvSpPr>
            <p:nvPr/>
          </p:nvSpPr>
          <p:spPr bwMode="auto">
            <a:xfrm>
              <a:off x="930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91" name="Line 23"/>
            <p:cNvSpPr>
              <a:spLocks noChangeShapeType="1"/>
            </p:cNvSpPr>
            <p:nvPr/>
          </p:nvSpPr>
          <p:spPr bwMode="auto">
            <a:xfrm>
              <a:off x="930" y="1752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41" name="Group 24"/>
          <p:cNvGrpSpPr>
            <a:grpSpLocks/>
          </p:cNvGrpSpPr>
          <p:nvPr/>
        </p:nvGrpSpPr>
        <p:grpSpPr bwMode="auto">
          <a:xfrm>
            <a:off x="5194300" y="2936875"/>
            <a:ext cx="865188" cy="288925"/>
            <a:chOff x="657" y="1570"/>
            <a:chExt cx="545" cy="182"/>
          </a:xfrm>
        </p:grpSpPr>
        <p:sp>
          <p:nvSpPr>
            <p:cNvPr id="44184" name="Line 25"/>
            <p:cNvSpPr>
              <a:spLocks noChangeShapeType="1"/>
            </p:cNvSpPr>
            <p:nvPr/>
          </p:nvSpPr>
          <p:spPr bwMode="auto">
            <a:xfrm>
              <a:off x="657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85" name="Line 26"/>
            <p:cNvSpPr>
              <a:spLocks noChangeShapeType="1"/>
            </p:cNvSpPr>
            <p:nvPr/>
          </p:nvSpPr>
          <p:spPr bwMode="auto">
            <a:xfrm>
              <a:off x="657" y="1570"/>
              <a:ext cx="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86" name="Line 27"/>
            <p:cNvSpPr>
              <a:spLocks noChangeShapeType="1"/>
            </p:cNvSpPr>
            <p:nvPr/>
          </p:nvSpPr>
          <p:spPr bwMode="auto">
            <a:xfrm>
              <a:off x="930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87" name="Line 28"/>
            <p:cNvSpPr>
              <a:spLocks noChangeShapeType="1"/>
            </p:cNvSpPr>
            <p:nvPr/>
          </p:nvSpPr>
          <p:spPr bwMode="auto">
            <a:xfrm>
              <a:off x="930" y="1752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42" name="Group 29"/>
          <p:cNvGrpSpPr>
            <a:grpSpLocks/>
          </p:cNvGrpSpPr>
          <p:nvPr/>
        </p:nvGrpSpPr>
        <p:grpSpPr bwMode="auto">
          <a:xfrm>
            <a:off x="6057900" y="2936875"/>
            <a:ext cx="865188" cy="288925"/>
            <a:chOff x="657" y="1570"/>
            <a:chExt cx="545" cy="182"/>
          </a:xfrm>
        </p:grpSpPr>
        <p:sp>
          <p:nvSpPr>
            <p:cNvPr id="44180" name="Line 30"/>
            <p:cNvSpPr>
              <a:spLocks noChangeShapeType="1"/>
            </p:cNvSpPr>
            <p:nvPr/>
          </p:nvSpPr>
          <p:spPr bwMode="auto">
            <a:xfrm>
              <a:off x="657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81" name="Line 31"/>
            <p:cNvSpPr>
              <a:spLocks noChangeShapeType="1"/>
            </p:cNvSpPr>
            <p:nvPr/>
          </p:nvSpPr>
          <p:spPr bwMode="auto">
            <a:xfrm>
              <a:off x="657" y="1570"/>
              <a:ext cx="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82" name="Line 32"/>
            <p:cNvSpPr>
              <a:spLocks noChangeShapeType="1"/>
            </p:cNvSpPr>
            <p:nvPr/>
          </p:nvSpPr>
          <p:spPr bwMode="auto">
            <a:xfrm>
              <a:off x="930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83" name="Line 33"/>
            <p:cNvSpPr>
              <a:spLocks noChangeShapeType="1"/>
            </p:cNvSpPr>
            <p:nvPr/>
          </p:nvSpPr>
          <p:spPr bwMode="auto">
            <a:xfrm>
              <a:off x="930" y="1752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43" name="Group 34"/>
          <p:cNvGrpSpPr>
            <a:grpSpLocks/>
          </p:cNvGrpSpPr>
          <p:nvPr/>
        </p:nvGrpSpPr>
        <p:grpSpPr bwMode="auto">
          <a:xfrm>
            <a:off x="6923088" y="2936875"/>
            <a:ext cx="865187" cy="288925"/>
            <a:chOff x="657" y="1570"/>
            <a:chExt cx="545" cy="182"/>
          </a:xfrm>
        </p:grpSpPr>
        <p:sp>
          <p:nvSpPr>
            <p:cNvPr id="44176" name="Line 35"/>
            <p:cNvSpPr>
              <a:spLocks noChangeShapeType="1"/>
            </p:cNvSpPr>
            <p:nvPr/>
          </p:nvSpPr>
          <p:spPr bwMode="auto">
            <a:xfrm>
              <a:off x="657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77" name="Line 36"/>
            <p:cNvSpPr>
              <a:spLocks noChangeShapeType="1"/>
            </p:cNvSpPr>
            <p:nvPr/>
          </p:nvSpPr>
          <p:spPr bwMode="auto">
            <a:xfrm>
              <a:off x="657" y="1570"/>
              <a:ext cx="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78" name="Line 37"/>
            <p:cNvSpPr>
              <a:spLocks noChangeShapeType="1"/>
            </p:cNvSpPr>
            <p:nvPr/>
          </p:nvSpPr>
          <p:spPr bwMode="auto">
            <a:xfrm>
              <a:off x="930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79" name="Line 38"/>
            <p:cNvSpPr>
              <a:spLocks noChangeShapeType="1"/>
            </p:cNvSpPr>
            <p:nvPr/>
          </p:nvSpPr>
          <p:spPr bwMode="auto">
            <a:xfrm>
              <a:off x="930" y="1752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44" name="Group 39"/>
          <p:cNvGrpSpPr>
            <a:grpSpLocks/>
          </p:cNvGrpSpPr>
          <p:nvPr/>
        </p:nvGrpSpPr>
        <p:grpSpPr bwMode="auto">
          <a:xfrm>
            <a:off x="7786688" y="2936875"/>
            <a:ext cx="865187" cy="288925"/>
            <a:chOff x="657" y="1570"/>
            <a:chExt cx="545" cy="182"/>
          </a:xfrm>
        </p:grpSpPr>
        <p:sp>
          <p:nvSpPr>
            <p:cNvPr id="44172" name="Line 40"/>
            <p:cNvSpPr>
              <a:spLocks noChangeShapeType="1"/>
            </p:cNvSpPr>
            <p:nvPr/>
          </p:nvSpPr>
          <p:spPr bwMode="auto">
            <a:xfrm>
              <a:off x="657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73" name="Line 41"/>
            <p:cNvSpPr>
              <a:spLocks noChangeShapeType="1"/>
            </p:cNvSpPr>
            <p:nvPr/>
          </p:nvSpPr>
          <p:spPr bwMode="auto">
            <a:xfrm>
              <a:off x="657" y="1570"/>
              <a:ext cx="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74" name="Line 42"/>
            <p:cNvSpPr>
              <a:spLocks noChangeShapeType="1"/>
            </p:cNvSpPr>
            <p:nvPr/>
          </p:nvSpPr>
          <p:spPr bwMode="auto">
            <a:xfrm>
              <a:off x="930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75" name="Line 43"/>
            <p:cNvSpPr>
              <a:spLocks noChangeShapeType="1"/>
            </p:cNvSpPr>
            <p:nvPr/>
          </p:nvSpPr>
          <p:spPr bwMode="auto">
            <a:xfrm>
              <a:off x="930" y="1752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45" name="Group 44"/>
          <p:cNvGrpSpPr>
            <a:grpSpLocks/>
          </p:cNvGrpSpPr>
          <p:nvPr/>
        </p:nvGrpSpPr>
        <p:grpSpPr bwMode="auto">
          <a:xfrm>
            <a:off x="1306513" y="3370263"/>
            <a:ext cx="7345362" cy="288925"/>
            <a:chOff x="385" y="1842"/>
            <a:chExt cx="4627" cy="182"/>
          </a:xfrm>
        </p:grpSpPr>
        <p:sp>
          <p:nvSpPr>
            <p:cNvPr id="44154" name="Line 45"/>
            <p:cNvSpPr>
              <a:spLocks noChangeShapeType="1"/>
            </p:cNvSpPr>
            <p:nvPr/>
          </p:nvSpPr>
          <p:spPr bwMode="auto">
            <a:xfrm>
              <a:off x="928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55" name="Line 46"/>
            <p:cNvSpPr>
              <a:spLocks noChangeShapeType="1"/>
            </p:cNvSpPr>
            <p:nvPr/>
          </p:nvSpPr>
          <p:spPr bwMode="auto">
            <a:xfrm>
              <a:off x="928" y="1842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56" name="Line 47"/>
            <p:cNvSpPr>
              <a:spLocks noChangeShapeType="1"/>
            </p:cNvSpPr>
            <p:nvPr/>
          </p:nvSpPr>
          <p:spPr bwMode="auto">
            <a:xfrm>
              <a:off x="1473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57" name="Line 48"/>
            <p:cNvSpPr>
              <a:spLocks noChangeShapeType="1"/>
            </p:cNvSpPr>
            <p:nvPr/>
          </p:nvSpPr>
          <p:spPr bwMode="auto">
            <a:xfrm>
              <a:off x="1473" y="202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158" name="Group 49"/>
            <p:cNvGrpSpPr>
              <a:grpSpLocks/>
            </p:cNvGrpSpPr>
            <p:nvPr/>
          </p:nvGrpSpPr>
          <p:grpSpPr bwMode="auto">
            <a:xfrm>
              <a:off x="2017" y="1842"/>
              <a:ext cx="1089" cy="182"/>
              <a:chOff x="657" y="1570"/>
              <a:chExt cx="545" cy="182"/>
            </a:xfrm>
          </p:grpSpPr>
          <p:sp>
            <p:nvSpPr>
              <p:cNvPr id="44168" name="Line 50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69" name="Line 51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70" name="Line 52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71" name="Line 53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159" name="Line 54"/>
            <p:cNvSpPr>
              <a:spLocks noChangeShapeType="1"/>
            </p:cNvSpPr>
            <p:nvPr/>
          </p:nvSpPr>
          <p:spPr bwMode="auto">
            <a:xfrm>
              <a:off x="3106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60" name="Line 55"/>
            <p:cNvSpPr>
              <a:spLocks noChangeShapeType="1"/>
            </p:cNvSpPr>
            <p:nvPr/>
          </p:nvSpPr>
          <p:spPr bwMode="auto">
            <a:xfrm>
              <a:off x="3106" y="1842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61" name="Line 56"/>
            <p:cNvSpPr>
              <a:spLocks noChangeShapeType="1"/>
            </p:cNvSpPr>
            <p:nvPr/>
          </p:nvSpPr>
          <p:spPr bwMode="auto">
            <a:xfrm>
              <a:off x="3651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62" name="Line 57"/>
            <p:cNvSpPr>
              <a:spLocks noChangeShapeType="1"/>
            </p:cNvSpPr>
            <p:nvPr/>
          </p:nvSpPr>
          <p:spPr bwMode="auto">
            <a:xfrm>
              <a:off x="3651" y="202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63" name="Line 58"/>
            <p:cNvSpPr>
              <a:spLocks noChangeShapeType="1"/>
            </p:cNvSpPr>
            <p:nvPr/>
          </p:nvSpPr>
          <p:spPr bwMode="auto">
            <a:xfrm>
              <a:off x="4194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64" name="Line 59"/>
            <p:cNvSpPr>
              <a:spLocks noChangeShapeType="1"/>
            </p:cNvSpPr>
            <p:nvPr/>
          </p:nvSpPr>
          <p:spPr bwMode="auto">
            <a:xfrm>
              <a:off x="4194" y="1842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65" name="Line 60"/>
            <p:cNvSpPr>
              <a:spLocks noChangeShapeType="1"/>
            </p:cNvSpPr>
            <p:nvPr/>
          </p:nvSpPr>
          <p:spPr bwMode="auto">
            <a:xfrm>
              <a:off x="4739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66" name="Line 61"/>
            <p:cNvSpPr>
              <a:spLocks noChangeShapeType="1"/>
            </p:cNvSpPr>
            <p:nvPr/>
          </p:nvSpPr>
          <p:spPr bwMode="auto">
            <a:xfrm>
              <a:off x="385" y="202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67" name="Line 62"/>
            <p:cNvSpPr>
              <a:spLocks noChangeShapeType="1"/>
            </p:cNvSpPr>
            <p:nvPr/>
          </p:nvSpPr>
          <p:spPr bwMode="auto">
            <a:xfrm>
              <a:off x="4740" y="2024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46" name="Group 63"/>
          <p:cNvGrpSpPr>
            <a:grpSpLocks/>
          </p:cNvGrpSpPr>
          <p:nvPr/>
        </p:nvGrpSpPr>
        <p:grpSpPr bwMode="auto">
          <a:xfrm>
            <a:off x="1306513" y="3800475"/>
            <a:ext cx="7416800" cy="290513"/>
            <a:chOff x="385" y="2114"/>
            <a:chExt cx="4672" cy="183"/>
          </a:xfrm>
        </p:grpSpPr>
        <p:grpSp>
          <p:nvGrpSpPr>
            <p:cNvPr id="44143" name="Group 64"/>
            <p:cNvGrpSpPr>
              <a:grpSpLocks/>
            </p:cNvGrpSpPr>
            <p:nvPr/>
          </p:nvGrpSpPr>
          <p:grpSpPr bwMode="auto">
            <a:xfrm>
              <a:off x="385" y="2114"/>
              <a:ext cx="2177" cy="182"/>
              <a:chOff x="385" y="2114"/>
              <a:chExt cx="1088" cy="182"/>
            </a:xfrm>
          </p:grpSpPr>
          <p:sp>
            <p:nvSpPr>
              <p:cNvPr id="44150" name="Line 65"/>
              <p:cNvSpPr>
                <a:spLocks noChangeShapeType="1"/>
              </p:cNvSpPr>
              <p:nvPr/>
            </p:nvSpPr>
            <p:spPr bwMode="auto">
              <a:xfrm>
                <a:off x="928" y="2114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51" name="Line 66"/>
              <p:cNvSpPr>
                <a:spLocks noChangeShapeType="1"/>
              </p:cNvSpPr>
              <p:nvPr/>
            </p:nvSpPr>
            <p:spPr bwMode="auto">
              <a:xfrm>
                <a:off x="928" y="2114"/>
                <a:ext cx="5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52" name="Line 67"/>
              <p:cNvSpPr>
                <a:spLocks noChangeShapeType="1"/>
              </p:cNvSpPr>
              <p:nvPr/>
            </p:nvSpPr>
            <p:spPr bwMode="auto">
              <a:xfrm>
                <a:off x="1473" y="2114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53" name="Line 68"/>
              <p:cNvSpPr>
                <a:spLocks noChangeShapeType="1"/>
              </p:cNvSpPr>
              <p:nvPr/>
            </p:nvSpPr>
            <p:spPr bwMode="auto">
              <a:xfrm>
                <a:off x="385" y="2296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144" name="Group 69"/>
            <p:cNvGrpSpPr>
              <a:grpSpLocks/>
            </p:cNvGrpSpPr>
            <p:nvPr/>
          </p:nvGrpSpPr>
          <p:grpSpPr bwMode="auto">
            <a:xfrm>
              <a:off x="2562" y="2115"/>
              <a:ext cx="2177" cy="182"/>
              <a:chOff x="385" y="2114"/>
              <a:chExt cx="1088" cy="182"/>
            </a:xfrm>
          </p:grpSpPr>
          <p:sp>
            <p:nvSpPr>
              <p:cNvPr id="44146" name="Line 70"/>
              <p:cNvSpPr>
                <a:spLocks noChangeShapeType="1"/>
              </p:cNvSpPr>
              <p:nvPr/>
            </p:nvSpPr>
            <p:spPr bwMode="auto">
              <a:xfrm>
                <a:off x="928" y="2114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47" name="Line 71"/>
              <p:cNvSpPr>
                <a:spLocks noChangeShapeType="1"/>
              </p:cNvSpPr>
              <p:nvPr/>
            </p:nvSpPr>
            <p:spPr bwMode="auto">
              <a:xfrm>
                <a:off x="928" y="2114"/>
                <a:ext cx="5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48" name="Line 72"/>
              <p:cNvSpPr>
                <a:spLocks noChangeShapeType="1"/>
              </p:cNvSpPr>
              <p:nvPr/>
            </p:nvSpPr>
            <p:spPr bwMode="auto">
              <a:xfrm>
                <a:off x="1473" y="2114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49" name="Line 73"/>
              <p:cNvSpPr>
                <a:spLocks noChangeShapeType="1"/>
              </p:cNvSpPr>
              <p:nvPr/>
            </p:nvSpPr>
            <p:spPr bwMode="auto">
              <a:xfrm>
                <a:off x="385" y="2296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145" name="Line 74"/>
            <p:cNvSpPr>
              <a:spLocks noChangeShapeType="1"/>
            </p:cNvSpPr>
            <p:nvPr/>
          </p:nvSpPr>
          <p:spPr bwMode="auto">
            <a:xfrm>
              <a:off x="4740" y="22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47" name="Group 75"/>
          <p:cNvGrpSpPr>
            <a:grpSpLocks/>
          </p:cNvGrpSpPr>
          <p:nvPr/>
        </p:nvGrpSpPr>
        <p:grpSpPr bwMode="auto">
          <a:xfrm>
            <a:off x="1306513" y="4235450"/>
            <a:ext cx="7416800" cy="287338"/>
            <a:chOff x="385" y="2387"/>
            <a:chExt cx="4672" cy="181"/>
          </a:xfrm>
        </p:grpSpPr>
        <p:grpSp>
          <p:nvGrpSpPr>
            <p:cNvPr id="44137" name="Group 76"/>
            <p:cNvGrpSpPr>
              <a:grpSpLocks/>
            </p:cNvGrpSpPr>
            <p:nvPr/>
          </p:nvGrpSpPr>
          <p:grpSpPr bwMode="auto">
            <a:xfrm>
              <a:off x="385" y="2387"/>
              <a:ext cx="4355" cy="181"/>
              <a:chOff x="385" y="2114"/>
              <a:chExt cx="1088" cy="182"/>
            </a:xfrm>
          </p:grpSpPr>
          <p:sp>
            <p:nvSpPr>
              <p:cNvPr id="44139" name="Line 77"/>
              <p:cNvSpPr>
                <a:spLocks noChangeShapeType="1"/>
              </p:cNvSpPr>
              <p:nvPr/>
            </p:nvSpPr>
            <p:spPr bwMode="auto">
              <a:xfrm>
                <a:off x="928" y="2114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40" name="Line 78"/>
              <p:cNvSpPr>
                <a:spLocks noChangeShapeType="1"/>
              </p:cNvSpPr>
              <p:nvPr/>
            </p:nvSpPr>
            <p:spPr bwMode="auto">
              <a:xfrm>
                <a:off x="928" y="2114"/>
                <a:ext cx="5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41" name="Line 79"/>
              <p:cNvSpPr>
                <a:spLocks noChangeShapeType="1"/>
              </p:cNvSpPr>
              <p:nvPr/>
            </p:nvSpPr>
            <p:spPr bwMode="auto">
              <a:xfrm>
                <a:off x="1473" y="2114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42" name="Line 80"/>
              <p:cNvSpPr>
                <a:spLocks noChangeShapeType="1"/>
              </p:cNvSpPr>
              <p:nvPr/>
            </p:nvSpPr>
            <p:spPr bwMode="auto">
              <a:xfrm>
                <a:off x="385" y="2296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138" name="Line 81"/>
            <p:cNvSpPr>
              <a:spLocks noChangeShapeType="1"/>
            </p:cNvSpPr>
            <p:nvPr/>
          </p:nvSpPr>
          <p:spPr bwMode="auto">
            <a:xfrm>
              <a:off x="4740" y="2568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49" name="Text Box 83"/>
          <p:cNvSpPr txBox="1">
            <a:spLocks noChangeArrowheads="1"/>
          </p:cNvSpPr>
          <p:nvPr/>
        </p:nvSpPr>
        <p:spPr bwMode="auto">
          <a:xfrm>
            <a:off x="900113" y="5175250"/>
            <a:ext cx="80645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Georgia" panose="02040502050405020303" pitchFamily="18" charset="0"/>
              </a:rPr>
              <a:t>从波形上分析，若</a:t>
            </a:r>
            <a:r>
              <a:rPr lang="en-US" altLang="zh-CN" sz="2400" b="1" dirty="0">
                <a:latin typeface="Georgia" panose="02040502050405020303" pitchFamily="18" charset="0"/>
              </a:rPr>
              <a:t>CP</a:t>
            </a:r>
            <a:r>
              <a:rPr lang="zh-CN" altLang="en-US" sz="2400" b="1" dirty="0">
                <a:latin typeface="Georgia" panose="02040502050405020303" pitchFamily="18" charset="0"/>
              </a:rPr>
              <a:t>脉冲的频率为</a:t>
            </a:r>
            <a:r>
              <a:rPr lang="en-US" altLang="zh-CN" sz="2400" b="1" dirty="0">
                <a:latin typeface="Georgia" panose="02040502050405020303" pitchFamily="18" charset="0"/>
              </a:rPr>
              <a:t>f</a:t>
            </a:r>
            <a:r>
              <a:rPr lang="en-US" altLang="zh-CN" sz="2400" b="1" baseline="-25000" dirty="0">
                <a:latin typeface="Georgia" panose="02040502050405020303" pitchFamily="18" charset="0"/>
              </a:rPr>
              <a:t>0 </a:t>
            </a:r>
            <a:r>
              <a:rPr lang="zh-CN" altLang="en-US" sz="2400" b="1" dirty="0">
                <a:latin typeface="Georgia" panose="02040502050405020303" pitchFamily="18" charset="0"/>
              </a:rPr>
              <a:t>，则</a:t>
            </a:r>
            <a:r>
              <a:rPr lang="en-US" altLang="zh-CN" sz="2400" b="1" dirty="0">
                <a:latin typeface="Georgia" panose="02040502050405020303" pitchFamily="18" charset="0"/>
              </a:rPr>
              <a:t>Q</a:t>
            </a:r>
            <a:r>
              <a:rPr lang="en-US" altLang="zh-CN" sz="2400" b="1" baseline="-25000" dirty="0">
                <a:latin typeface="Georgia" panose="02040502050405020303" pitchFamily="18" charset="0"/>
              </a:rPr>
              <a:t>3</a:t>
            </a:r>
            <a:r>
              <a:rPr lang="en-US" altLang="zh-CN" sz="2400" b="1" dirty="0">
                <a:latin typeface="Georgia" panose="02040502050405020303" pitchFamily="18" charset="0"/>
              </a:rPr>
              <a:t>Q</a:t>
            </a:r>
            <a:r>
              <a:rPr lang="en-US" altLang="zh-CN" sz="2400" b="1" baseline="-25000" dirty="0">
                <a:latin typeface="Georgia" panose="02040502050405020303" pitchFamily="18" charset="0"/>
              </a:rPr>
              <a:t>2</a:t>
            </a:r>
            <a:r>
              <a:rPr lang="en-US" altLang="zh-CN" sz="2400" b="1" dirty="0">
                <a:latin typeface="Georgia" panose="02040502050405020303" pitchFamily="18" charset="0"/>
              </a:rPr>
              <a:t>Q</a:t>
            </a:r>
            <a:r>
              <a:rPr lang="en-US" altLang="zh-CN" sz="2400" b="1" baseline="-25000" dirty="0">
                <a:latin typeface="Georgia" panose="02040502050405020303" pitchFamily="18" charset="0"/>
              </a:rPr>
              <a:t>1</a:t>
            </a:r>
            <a:r>
              <a:rPr lang="en-US" altLang="zh-CN" sz="2400" b="1" dirty="0">
                <a:latin typeface="Georgia" panose="02040502050405020303" pitchFamily="18" charset="0"/>
              </a:rPr>
              <a:t>Q</a:t>
            </a:r>
            <a:r>
              <a:rPr lang="en-US" altLang="zh-CN" sz="2400" b="1" baseline="-25000" dirty="0">
                <a:latin typeface="Georgia" panose="02040502050405020303" pitchFamily="18" charset="0"/>
              </a:rPr>
              <a:t>0</a:t>
            </a:r>
            <a:r>
              <a:rPr lang="zh-CN" altLang="en-US" sz="2400" b="1" dirty="0">
                <a:latin typeface="Georgia" panose="02040502050405020303" pitchFamily="18" charset="0"/>
              </a:rPr>
              <a:t>的输出分别为</a:t>
            </a:r>
            <a:r>
              <a:rPr lang="en-US" altLang="zh-CN" sz="2400" b="1" dirty="0">
                <a:latin typeface="Georgia" panose="02040502050405020303" pitchFamily="18" charset="0"/>
              </a:rPr>
              <a:t>f</a:t>
            </a:r>
            <a:r>
              <a:rPr lang="en-US" altLang="zh-CN" sz="2400" b="1" baseline="-25000" dirty="0">
                <a:latin typeface="Georgia" panose="02040502050405020303" pitchFamily="18" charset="0"/>
              </a:rPr>
              <a:t>0</a:t>
            </a:r>
            <a:r>
              <a:rPr lang="zh-CN" altLang="en-US" sz="2400" b="1" dirty="0">
                <a:latin typeface="Georgia" panose="02040502050405020303" pitchFamily="18" charset="0"/>
              </a:rPr>
              <a:t>的</a:t>
            </a:r>
            <a:r>
              <a:rPr lang="en-US" altLang="zh-CN" sz="2400" b="1" dirty="0">
                <a:latin typeface="Georgia" panose="02040502050405020303" pitchFamily="18" charset="0"/>
              </a:rPr>
              <a:t>1/2, 1/4, 1/8</a:t>
            </a:r>
            <a:r>
              <a:rPr lang="zh-CN" altLang="en-US" sz="2400" b="1" dirty="0">
                <a:latin typeface="Georgia" panose="02040502050405020303" pitchFamily="18" charset="0"/>
              </a:rPr>
              <a:t>和</a:t>
            </a:r>
            <a:r>
              <a:rPr lang="en-US" altLang="zh-CN" sz="2400" b="1" dirty="0">
                <a:latin typeface="Georgia" panose="02040502050405020303" pitchFamily="18" charset="0"/>
              </a:rPr>
              <a:t>1/16, </a:t>
            </a:r>
            <a:r>
              <a:rPr lang="zh-CN" altLang="en-US" sz="2400" b="1" dirty="0">
                <a:latin typeface="Georgia" panose="02040502050405020303" pitchFamily="18" charset="0"/>
              </a:rPr>
              <a:t>这就是计数器的分频功能，也叫“分频器”。</a:t>
            </a:r>
            <a:r>
              <a:rPr lang="en-US" altLang="zh-CN" sz="2400" b="1" dirty="0">
                <a:latin typeface="Georgia" panose="02040502050405020303" pitchFamily="18" charset="0"/>
              </a:rPr>
              <a:t>Q</a:t>
            </a:r>
            <a:r>
              <a:rPr lang="en-US" altLang="zh-CN" sz="2400" b="1" baseline="-25000" dirty="0">
                <a:latin typeface="Georgia" panose="02040502050405020303" pitchFamily="18" charset="0"/>
              </a:rPr>
              <a:t>0</a:t>
            </a:r>
            <a:r>
              <a:rPr lang="zh-CN" altLang="en-US" sz="2400" b="1" dirty="0">
                <a:latin typeface="Georgia" panose="02040502050405020303" pitchFamily="18" charset="0"/>
              </a:rPr>
              <a:t>是二分频，</a:t>
            </a:r>
            <a:r>
              <a:rPr lang="en-US" altLang="zh-CN" sz="2400" b="1" dirty="0">
                <a:latin typeface="Georgia" panose="02040502050405020303" pitchFamily="18" charset="0"/>
              </a:rPr>
              <a:t>Q</a:t>
            </a:r>
            <a:r>
              <a:rPr lang="en-US" altLang="zh-CN" sz="2400" b="1" baseline="-25000" dirty="0">
                <a:latin typeface="Georgia" panose="02040502050405020303" pitchFamily="18" charset="0"/>
              </a:rPr>
              <a:t>1</a:t>
            </a:r>
            <a:r>
              <a:rPr lang="zh-CN" altLang="en-US" sz="2400" b="1" dirty="0">
                <a:latin typeface="Georgia" panose="02040502050405020303" pitchFamily="18" charset="0"/>
              </a:rPr>
              <a:t>是四分频等。</a:t>
            </a:r>
          </a:p>
        </p:txBody>
      </p:sp>
      <p:sp>
        <p:nvSpPr>
          <p:cNvPr id="44050" name="Text Box 84"/>
          <p:cNvSpPr txBox="1">
            <a:spLocks noChangeArrowheads="1"/>
          </p:cNvSpPr>
          <p:nvPr/>
        </p:nvSpPr>
        <p:spPr bwMode="auto">
          <a:xfrm>
            <a:off x="684213" y="2794000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latin typeface="Georgia" panose="02040502050405020303" pitchFamily="18" charset="0"/>
              </a:rPr>
              <a:t>Q</a:t>
            </a:r>
            <a:r>
              <a:rPr lang="en-US" altLang="zh-CN" sz="2400" b="1" baseline="-25000">
                <a:latin typeface="Georgia" panose="02040502050405020303" pitchFamily="18" charset="0"/>
              </a:rPr>
              <a:t>0</a:t>
            </a:r>
          </a:p>
        </p:txBody>
      </p:sp>
      <p:sp>
        <p:nvSpPr>
          <p:cNvPr id="44051" name="Text Box 85"/>
          <p:cNvSpPr txBox="1">
            <a:spLocks noChangeArrowheads="1"/>
          </p:cNvSpPr>
          <p:nvPr/>
        </p:nvSpPr>
        <p:spPr bwMode="auto">
          <a:xfrm>
            <a:off x="684213" y="3225800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latin typeface="Georgia" panose="02040502050405020303" pitchFamily="18" charset="0"/>
              </a:rPr>
              <a:t>Q</a:t>
            </a:r>
            <a:r>
              <a:rPr lang="en-US" altLang="zh-CN" sz="2400" b="1" baseline="-2500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44052" name="Text Box 86"/>
          <p:cNvSpPr txBox="1">
            <a:spLocks noChangeArrowheads="1"/>
          </p:cNvSpPr>
          <p:nvPr/>
        </p:nvSpPr>
        <p:spPr bwMode="auto">
          <a:xfrm>
            <a:off x="684213" y="3659188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latin typeface="Georgia" panose="02040502050405020303" pitchFamily="18" charset="0"/>
              </a:rPr>
              <a:t>Q</a:t>
            </a:r>
            <a:r>
              <a:rPr lang="en-US" altLang="zh-CN" sz="2400" b="1" baseline="-2500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44053" name="Text Box 87"/>
          <p:cNvSpPr txBox="1">
            <a:spLocks noChangeArrowheads="1"/>
          </p:cNvSpPr>
          <p:nvPr/>
        </p:nvSpPr>
        <p:spPr bwMode="auto">
          <a:xfrm>
            <a:off x="684213" y="4065588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latin typeface="Georgia" panose="02040502050405020303" pitchFamily="18" charset="0"/>
              </a:rPr>
              <a:t>Q</a:t>
            </a:r>
            <a:r>
              <a:rPr lang="en-US" altLang="zh-CN" sz="2400" b="1" baseline="-25000">
                <a:latin typeface="Georgia" panose="02040502050405020303" pitchFamily="18" charset="0"/>
              </a:rPr>
              <a:t>3</a:t>
            </a:r>
          </a:p>
        </p:txBody>
      </p:sp>
      <p:grpSp>
        <p:nvGrpSpPr>
          <p:cNvPr id="44054" name="Group 88"/>
          <p:cNvGrpSpPr>
            <a:grpSpLocks/>
          </p:cNvGrpSpPr>
          <p:nvPr/>
        </p:nvGrpSpPr>
        <p:grpSpPr bwMode="auto">
          <a:xfrm>
            <a:off x="1366838" y="2433638"/>
            <a:ext cx="7272337" cy="288925"/>
            <a:chOff x="884" y="1343"/>
            <a:chExt cx="4581" cy="182"/>
          </a:xfrm>
        </p:grpSpPr>
        <p:grpSp>
          <p:nvGrpSpPr>
            <p:cNvPr id="44056" name="Group 89"/>
            <p:cNvGrpSpPr>
              <a:grpSpLocks/>
            </p:cNvGrpSpPr>
            <p:nvPr/>
          </p:nvGrpSpPr>
          <p:grpSpPr bwMode="auto">
            <a:xfrm>
              <a:off x="1111" y="1343"/>
              <a:ext cx="272" cy="182"/>
              <a:chOff x="657" y="1570"/>
              <a:chExt cx="545" cy="182"/>
            </a:xfrm>
          </p:grpSpPr>
          <p:sp>
            <p:nvSpPr>
              <p:cNvPr id="44133" name="Line 90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4" name="Line 91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5" name="Line 92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6" name="Line 93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57" name="Group 94"/>
            <p:cNvGrpSpPr>
              <a:grpSpLocks/>
            </p:cNvGrpSpPr>
            <p:nvPr/>
          </p:nvGrpSpPr>
          <p:grpSpPr bwMode="auto">
            <a:xfrm>
              <a:off x="1383" y="1343"/>
              <a:ext cx="272" cy="182"/>
              <a:chOff x="657" y="1570"/>
              <a:chExt cx="545" cy="182"/>
            </a:xfrm>
          </p:grpSpPr>
          <p:sp>
            <p:nvSpPr>
              <p:cNvPr id="44129" name="Line 95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0" name="Line 96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1" name="Line 97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2" name="Line 98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58" name="Group 99"/>
            <p:cNvGrpSpPr>
              <a:grpSpLocks/>
            </p:cNvGrpSpPr>
            <p:nvPr/>
          </p:nvGrpSpPr>
          <p:grpSpPr bwMode="auto">
            <a:xfrm>
              <a:off x="1656" y="1343"/>
              <a:ext cx="272" cy="182"/>
              <a:chOff x="657" y="1570"/>
              <a:chExt cx="545" cy="182"/>
            </a:xfrm>
          </p:grpSpPr>
          <p:sp>
            <p:nvSpPr>
              <p:cNvPr id="44125" name="Line 100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6" name="Line 101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7" name="Line 102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8" name="Line 103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59" name="Group 104"/>
            <p:cNvGrpSpPr>
              <a:grpSpLocks/>
            </p:cNvGrpSpPr>
            <p:nvPr/>
          </p:nvGrpSpPr>
          <p:grpSpPr bwMode="auto">
            <a:xfrm>
              <a:off x="1928" y="1343"/>
              <a:ext cx="272" cy="182"/>
              <a:chOff x="657" y="1570"/>
              <a:chExt cx="545" cy="182"/>
            </a:xfrm>
          </p:grpSpPr>
          <p:sp>
            <p:nvSpPr>
              <p:cNvPr id="44121" name="Line 105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2" name="Line 106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3" name="Line 107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4" name="Line 108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60" name="Group 109"/>
            <p:cNvGrpSpPr>
              <a:grpSpLocks/>
            </p:cNvGrpSpPr>
            <p:nvPr/>
          </p:nvGrpSpPr>
          <p:grpSpPr bwMode="auto">
            <a:xfrm>
              <a:off x="2200" y="1343"/>
              <a:ext cx="272" cy="182"/>
              <a:chOff x="657" y="1570"/>
              <a:chExt cx="545" cy="182"/>
            </a:xfrm>
          </p:grpSpPr>
          <p:sp>
            <p:nvSpPr>
              <p:cNvPr id="44117" name="Line 110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8" name="Line 111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9" name="Line 112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0" name="Line 113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61" name="Group 114"/>
            <p:cNvGrpSpPr>
              <a:grpSpLocks/>
            </p:cNvGrpSpPr>
            <p:nvPr/>
          </p:nvGrpSpPr>
          <p:grpSpPr bwMode="auto">
            <a:xfrm>
              <a:off x="2472" y="1343"/>
              <a:ext cx="272" cy="182"/>
              <a:chOff x="657" y="1570"/>
              <a:chExt cx="545" cy="182"/>
            </a:xfrm>
          </p:grpSpPr>
          <p:sp>
            <p:nvSpPr>
              <p:cNvPr id="44113" name="Line 115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4" name="Line 116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5" name="Line 117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6" name="Line 118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62" name="Group 119"/>
            <p:cNvGrpSpPr>
              <a:grpSpLocks/>
            </p:cNvGrpSpPr>
            <p:nvPr/>
          </p:nvGrpSpPr>
          <p:grpSpPr bwMode="auto">
            <a:xfrm>
              <a:off x="2745" y="1343"/>
              <a:ext cx="272" cy="182"/>
              <a:chOff x="657" y="1570"/>
              <a:chExt cx="545" cy="182"/>
            </a:xfrm>
          </p:grpSpPr>
          <p:sp>
            <p:nvSpPr>
              <p:cNvPr id="44109" name="Line 120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0" name="Line 121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1" name="Line 122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2" name="Line 123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63" name="Group 124"/>
            <p:cNvGrpSpPr>
              <a:grpSpLocks/>
            </p:cNvGrpSpPr>
            <p:nvPr/>
          </p:nvGrpSpPr>
          <p:grpSpPr bwMode="auto">
            <a:xfrm>
              <a:off x="3017" y="1343"/>
              <a:ext cx="272" cy="182"/>
              <a:chOff x="657" y="1570"/>
              <a:chExt cx="545" cy="182"/>
            </a:xfrm>
          </p:grpSpPr>
          <p:sp>
            <p:nvSpPr>
              <p:cNvPr id="44105" name="Line 125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6" name="Line 126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7" name="Line 127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8" name="Line 128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64" name="Group 129"/>
            <p:cNvGrpSpPr>
              <a:grpSpLocks/>
            </p:cNvGrpSpPr>
            <p:nvPr/>
          </p:nvGrpSpPr>
          <p:grpSpPr bwMode="auto">
            <a:xfrm>
              <a:off x="3287" y="1343"/>
              <a:ext cx="272" cy="182"/>
              <a:chOff x="657" y="1570"/>
              <a:chExt cx="545" cy="182"/>
            </a:xfrm>
          </p:grpSpPr>
          <p:sp>
            <p:nvSpPr>
              <p:cNvPr id="44101" name="Line 130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2" name="Line 131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3" name="Line 132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4" name="Line 133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65" name="Group 134"/>
            <p:cNvGrpSpPr>
              <a:grpSpLocks/>
            </p:cNvGrpSpPr>
            <p:nvPr/>
          </p:nvGrpSpPr>
          <p:grpSpPr bwMode="auto">
            <a:xfrm>
              <a:off x="3559" y="1343"/>
              <a:ext cx="272" cy="182"/>
              <a:chOff x="657" y="1570"/>
              <a:chExt cx="545" cy="182"/>
            </a:xfrm>
          </p:grpSpPr>
          <p:sp>
            <p:nvSpPr>
              <p:cNvPr id="44097" name="Line 135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8" name="Line 136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9" name="Line 137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0" name="Line 138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66" name="Group 139"/>
            <p:cNvGrpSpPr>
              <a:grpSpLocks/>
            </p:cNvGrpSpPr>
            <p:nvPr/>
          </p:nvGrpSpPr>
          <p:grpSpPr bwMode="auto">
            <a:xfrm>
              <a:off x="3832" y="1343"/>
              <a:ext cx="272" cy="182"/>
              <a:chOff x="657" y="1570"/>
              <a:chExt cx="545" cy="182"/>
            </a:xfrm>
          </p:grpSpPr>
          <p:sp>
            <p:nvSpPr>
              <p:cNvPr id="44093" name="Line 140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4" name="Line 141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5" name="Line 142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6" name="Line 143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67" name="Group 144"/>
            <p:cNvGrpSpPr>
              <a:grpSpLocks/>
            </p:cNvGrpSpPr>
            <p:nvPr/>
          </p:nvGrpSpPr>
          <p:grpSpPr bwMode="auto">
            <a:xfrm>
              <a:off x="4104" y="1343"/>
              <a:ext cx="272" cy="182"/>
              <a:chOff x="657" y="1570"/>
              <a:chExt cx="545" cy="182"/>
            </a:xfrm>
          </p:grpSpPr>
          <p:sp>
            <p:nvSpPr>
              <p:cNvPr id="44089" name="Line 145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0" name="Line 146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1" name="Line 147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2" name="Line 148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68" name="Group 149"/>
            <p:cNvGrpSpPr>
              <a:grpSpLocks/>
            </p:cNvGrpSpPr>
            <p:nvPr/>
          </p:nvGrpSpPr>
          <p:grpSpPr bwMode="auto">
            <a:xfrm>
              <a:off x="4376" y="1343"/>
              <a:ext cx="272" cy="182"/>
              <a:chOff x="657" y="1570"/>
              <a:chExt cx="545" cy="182"/>
            </a:xfrm>
          </p:grpSpPr>
          <p:sp>
            <p:nvSpPr>
              <p:cNvPr id="44085" name="Line 150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6" name="Line 151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7" name="Line 152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8" name="Line 153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69" name="Group 154"/>
            <p:cNvGrpSpPr>
              <a:grpSpLocks/>
            </p:cNvGrpSpPr>
            <p:nvPr/>
          </p:nvGrpSpPr>
          <p:grpSpPr bwMode="auto">
            <a:xfrm>
              <a:off x="4648" y="1343"/>
              <a:ext cx="272" cy="182"/>
              <a:chOff x="657" y="1570"/>
              <a:chExt cx="545" cy="182"/>
            </a:xfrm>
          </p:grpSpPr>
          <p:sp>
            <p:nvSpPr>
              <p:cNvPr id="44081" name="Line 155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2" name="Line 156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3" name="Line 157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4" name="Line 158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70" name="Group 159"/>
            <p:cNvGrpSpPr>
              <a:grpSpLocks/>
            </p:cNvGrpSpPr>
            <p:nvPr/>
          </p:nvGrpSpPr>
          <p:grpSpPr bwMode="auto">
            <a:xfrm>
              <a:off x="4921" y="1343"/>
              <a:ext cx="272" cy="182"/>
              <a:chOff x="657" y="1570"/>
              <a:chExt cx="545" cy="182"/>
            </a:xfrm>
          </p:grpSpPr>
          <p:sp>
            <p:nvSpPr>
              <p:cNvPr id="44077" name="Line 160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8" name="Line 161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9" name="Line 162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0" name="Line 163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71" name="Group 164"/>
            <p:cNvGrpSpPr>
              <a:grpSpLocks/>
            </p:cNvGrpSpPr>
            <p:nvPr/>
          </p:nvGrpSpPr>
          <p:grpSpPr bwMode="auto">
            <a:xfrm>
              <a:off x="5193" y="1343"/>
              <a:ext cx="272" cy="182"/>
              <a:chOff x="657" y="1570"/>
              <a:chExt cx="545" cy="182"/>
            </a:xfrm>
          </p:grpSpPr>
          <p:sp>
            <p:nvSpPr>
              <p:cNvPr id="44073" name="Line 165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4" name="Line 166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5" name="Line 167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6" name="Line 168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72" name="Line 169"/>
            <p:cNvSpPr>
              <a:spLocks noChangeShapeType="1"/>
            </p:cNvSpPr>
            <p:nvPr/>
          </p:nvSpPr>
          <p:spPr bwMode="auto">
            <a:xfrm flipH="1">
              <a:off x="884" y="152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4090" name="Rectangle 17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/>
              <a:t>计数器波形图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5236" y="242126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020796"/>
      </p:ext>
    </p:extLst>
  </p:cSld>
  <p:clrMapOvr>
    <a:masterClrMapping/>
  </p:clrMapOvr>
  <p:transition spd="slow">
    <p:pull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A1C5B2D-4D14-40EB-BDF0-262CE6789816}" type="slidenum">
              <a:rPr lang="en-US" altLang="zh-CN" sz="1000" smtClean="0"/>
              <a:pPr eaLnBrk="1" hangingPunct="1">
                <a:defRPr/>
              </a:pPr>
              <a:t>92</a:t>
            </a:fld>
            <a:endParaRPr lang="en-US" altLang="zh-CN" sz="1000"/>
          </a:p>
        </p:txBody>
      </p:sp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第五章  可编程逻辑电路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中小规模可编程逻辑器件</a:t>
            </a:r>
            <a:endParaRPr lang="zh-CN" altLang="en-US" dirty="0">
              <a:solidFill>
                <a:srgbClr val="FFFF00"/>
              </a:solidFill>
            </a:endParaRPr>
          </a:p>
          <a:p>
            <a:pPr lvl="1" eaLnBrk="1" hangingPunct="1">
              <a:defRPr/>
            </a:pPr>
            <a:r>
              <a:rPr lang="zh-CN" altLang="en-US" dirty="0"/>
              <a:t>只读存储器（</a:t>
            </a:r>
            <a:r>
              <a:rPr lang="en-US" altLang="zh-CN" dirty="0"/>
              <a:t>ROM</a:t>
            </a:r>
            <a:r>
              <a:rPr lang="zh-CN" altLang="en-US" dirty="0"/>
              <a:t>）</a:t>
            </a:r>
          </a:p>
          <a:p>
            <a:pPr lvl="1" eaLnBrk="1" hangingPunct="1">
              <a:defRPr/>
            </a:pPr>
            <a:r>
              <a:rPr lang="zh-CN" altLang="en-US" dirty="0"/>
              <a:t>可编程逻辑阵列（</a:t>
            </a:r>
            <a:r>
              <a:rPr lang="en-US" altLang="zh-CN" dirty="0"/>
              <a:t>PLA</a:t>
            </a:r>
            <a:r>
              <a:rPr lang="zh-CN" altLang="en-US" dirty="0"/>
              <a:t>）</a:t>
            </a:r>
          </a:p>
          <a:p>
            <a:pPr lvl="1" eaLnBrk="1" hangingPunct="1">
              <a:defRPr/>
            </a:pPr>
            <a:r>
              <a:rPr lang="zh-CN" altLang="en-US" dirty="0"/>
              <a:t>可编程阵列逻辑（</a:t>
            </a:r>
            <a:r>
              <a:rPr lang="en-US" altLang="zh-CN" dirty="0"/>
              <a:t>PAL)</a:t>
            </a:r>
          </a:p>
          <a:p>
            <a:pPr lvl="1" eaLnBrk="1" hangingPunct="1">
              <a:defRPr/>
            </a:pPr>
            <a:r>
              <a:rPr lang="zh-CN" altLang="en-US" dirty="0"/>
              <a:t>通用整列逻辑（</a:t>
            </a:r>
            <a:r>
              <a:rPr lang="en-US" altLang="zh-CN" dirty="0"/>
              <a:t>GAL</a:t>
            </a:r>
            <a:r>
              <a:rPr lang="zh-CN" altLang="en-US" dirty="0"/>
              <a:t>）</a:t>
            </a:r>
          </a:p>
          <a:p>
            <a:pPr eaLnBrk="1" hangingPunct="1">
              <a:defRPr/>
            </a:pPr>
            <a:r>
              <a:rPr lang="zh-CN" altLang="en-US" dirty="0"/>
              <a:t>大规模可编程逻辑电路</a:t>
            </a:r>
          </a:p>
        </p:txBody>
      </p:sp>
    </p:spTree>
    <p:extLst>
      <p:ext uri="{BB962C8B-B14F-4D97-AF65-F5344CB8AC3E}">
        <p14:creationId xmlns:p14="http://schemas.microsoft.com/office/powerpoint/2010/main" val="157432877"/>
      </p:ext>
    </p:extLst>
  </p:cSld>
  <p:clrMapOvr>
    <a:masterClrMapping/>
  </p:clrMapOvr>
  <p:transition spd="slow">
    <p:pull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BAA847C-96A3-41B1-BC25-D6AABB281167}" type="slidenum">
              <a:rPr lang="en-US" altLang="zh-CN" sz="1000" smtClean="0"/>
              <a:pPr eaLnBrk="1" hangingPunct="1">
                <a:defRPr/>
              </a:pPr>
              <a:t>93</a:t>
            </a:fld>
            <a:endParaRPr lang="en-US" altLang="zh-CN" sz="100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folHlink"/>
              </a:buClr>
              <a:defRPr/>
            </a:pPr>
            <a:r>
              <a:rPr lang="zh-CN" altLang="en-US"/>
              <a:t>可编程芯片的硬件描述语言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chemeClr val="folHlink"/>
              </a:buClr>
              <a:defRPr/>
            </a:pPr>
            <a:r>
              <a:rPr lang="en-US" altLang="zh-CN" dirty="0"/>
              <a:t>ABEL</a:t>
            </a:r>
          </a:p>
          <a:p>
            <a:pPr>
              <a:buClr>
                <a:schemeClr val="folHlink"/>
              </a:buClr>
              <a:defRPr/>
            </a:pPr>
            <a:r>
              <a:rPr lang="en-US" altLang="zh-CN" dirty="0">
                <a:solidFill>
                  <a:srgbClr val="0070C0"/>
                </a:solidFill>
              </a:rPr>
              <a:t>VHDL</a:t>
            </a:r>
            <a:r>
              <a:rPr lang="zh-CN" altLang="en-US" dirty="0"/>
              <a:t>：由</a:t>
            </a:r>
            <a:r>
              <a:rPr lang="en-US" altLang="zh-CN" dirty="0"/>
              <a:t>1981</a:t>
            </a:r>
            <a:r>
              <a:rPr lang="zh-CN" altLang="en-US" dirty="0"/>
              <a:t>年美国国防部正式推出的，</a:t>
            </a:r>
            <a:r>
              <a:rPr lang="en-US" altLang="zh-CN" dirty="0"/>
              <a:t>1987</a:t>
            </a:r>
            <a:r>
              <a:rPr lang="zh-CN" altLang="en-US" dirty="0"/>
              <a:t>年</a:t>
            </a:r>
            <a:r>
              <a:rPr lang="en-US" altLang="zh-CN" dirty="0"/>
              <a:t>IEEE</a:t>
            </a:r>
            <a:r>
              <a:rPr lang="zh-CN" altLang="en-US" dirty="0"/>
              <a:t>规定了</a:t>
            </a:r>
            <a:r>
              <a:rPr lang="en-US" altLang="zh-CN" dirty="0"/>
              <a:t>VHDL</a:t>
            </a:r>
            <a:r>
              <a:rPr lang="zh-CN" altLang="en-US" dirty="0"/>
              <a:t>的</a:t>
            </a:r>
            <a:r>
              <a:rPr lang="en-US" altLang="zh-CN" dirty="0"/>
              <a:t>IEEE</a:t>
            </a:r>
            <a:r>
              <a:rPr lang="zh-CN" altLang="en-US" dirty="0"/>
              <a:t>标准。</a:t>
            </a:r>
          </a:p>
          <a:p>
            <a:pPr eaLnBrk="1" hangingPunct="1">
              <a:buClr>
                <a:schemeClr val="folHlink"/>
              </a:buClr>
              <a:defRPr/>
            </a:pPr>
            <a:r>
              <a:rPr lang="en-US" altLang="zh-CN" dirty="0">
                <a:solidFill>
                  <a:srgbClr val="0070C0"/>
                </a:solidFill>
              </a:rPr>
              <a:t>Verilog</a:t>
            </a:r>
            <a:r>
              <a:rPr lang="zh-CN" altLang="en-US" dirty="0"/>
              <a:t>：由</a:t>
            </a:r>
            <a:r>
              <a:rPr lang="en-US" altLang="zh-CN" dirty="0"/>
              <a:t>Phil </a:t>
            </a:r>
            <a:r>
              <a:rPr lang="en-US" altLang="zh-CN" dirty="0" err="1"/>
              <a:t>Moorby</a:t>
            </a:r>
            <a:r>
              <a:rPr lang="en-US" altLang="zh-CN" dirty="0"/>
              <a:t> 1985</a:t>
            </a:r>
            <a:r>
              <a:rPr lang="zh-CN" altLang="en-US" dirty="0"/>
              <a:t>年设计的，</a:t>
            </a:r>
            <a:r>
              <a:rPr lang="en-US" altLang="zh-CN" dirty="0"/>
              <a:t>1995</a:t>
            </a:r>
            <a:r>
              <a:rPr lang="zh-CN" altLang="en-US" dirty="0"/>
              <a:t>年</a:t>
            </a:r>
            <a:r>
              <a:rPr lang="en-US" altLang="zh-CN" dirty="0"/>
              <a:t>IEEE</a:t>
            </a:r>
            <a:r>
              <a:rPr lang="zh-CN" altLang="en-US" dirty="0"/>
              <a:t>规定了</a:t>
            </a:r>
            <a:r>
              <a:rPr lang="en-US" altLang="zh-CN" dirty="0"/>
              <a:t>Verilog</a:t>
            </a:r>
            <a:r>
              <a:rPr lang="zh-CN" altLang="en-US" dirty="0"/>
              <a:t>的</a:t>
            </a:r>
            <a:r>
              <a:rPr lang="en-US" altLang="zh-CN" dirty="0"/>
              <a:t>IEEE</a:t>
            </a:r>
            <a:r>
              <a:rPr lang="zh-CN" altLang="en-US" dirty="0"/>
              <a:t>标准。</a:t>
            </a:r>
          </a:p>
        </p:txBody>
      </p:sp>
    </p:spTree>
    <p:extLst>
      <p:ext uri="{BB962C8B-B14F-4D97-AF65-F5344CB8AC3E}">
        <p14:creationId xmlns:p14="http://schemas.microsoft.com/office/powerpoint/2010/main" val="3384974092"/>
      </p:ext>
    </p:extLst>
  </p:cSld>
  <p:clrMapOvr>
    <a:masterClrMapping/>
  </p:clrMapOvr>
  <p:transition spd="slow">
    <p:pull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F3007-F6EA-4522-9B11-DC39D3B9E7D0}" type="slidenum">
              <a:rPr lang="en-US" altLang="zh-CN"/>
              <a:pPr>
                <a:defRPr/>
              </a:pPr>
              <a:t>94</a:t>
            </a:fld>
            <a:endParaRPr lang="en-US" altLang="zh-CN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folHlink"/>
              </a:buClr>
              <a:defRPr/>
            </a:pPr>
            <a:r>
              <a:rPr lang="zh-CN" altLang="en-US" dirty="0">
                <a:solidFill>
                  <a:srgbClr val="0070C0"/>
                </a:solidFill>
              </a:rPr>
              <a:t>用</a:t>
            </a:r>
            <a:r>
              <a:rPr lang="en-US" altLang="zh-CN" dirty="0">
                <a:solidFill>
                  <a:srgbClr val="0070C0"/>
                </a:solidFill>
              </a:rPr>
              <a:t>VHDL</a:t>
            </a:r>
            <a:r>
              <a:rPr lang="zh-CN" altLang="en-US" dirty="0">
                <a:solidFill>
                  <a:srgbClr val="0070C0"/>
                </a:solidFill>
              </a:rPr>
              <a:t>设计四位二进制计数器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1450"/>
            <a:ext cx="1660525" cy="660400"/>
          </a:xfrm>
        </p:spPr>
        <p:txBody>
          <a:bodyPr/>
          <a:lstStyle/>
          <a:p>
            <a:pPr eaLnBrk="1" hangingPunct="1">
              <a:buClr>
                <a:schemeClr val="folHlink"/>
              </a:buClr>
              <a:defRPr/>
            </a:pPr>
            <a:r>
              <a:rPr lang="zh-CN" altLang="en-US" sz="2800"/>
              <a:t>真值表</a:t>
            </a:r>
          </a:p>
        </p:txBody>
      </p:sp>
      <p:graphicFrame>
        <p:nvGraphicFramePr>
          <p:cNvPr id="709636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22312350"/>
              </p:ext>
            </p:extLst>
          </p:nvPr>
        </p:nvGraphicFramePr>
        <p:xfrm>
          <a:off x="1135063" y="2262188"/>
          <a:ext cx="7253287" cy="3344864"/>
        </p:xfrm>
        <a:graphic>
          <a:graphicData uri="http://schemas.openxmlformats.org/drawingml/2006/table">
            <a:tbl>
              <a:tblPr/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56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输入端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clr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clk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计数值＋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847" name="Line 47"/>
          <p:cNvSpPr>
            <a:spLocks noChangeShapeType="1"/>
          </p:cNvSpPr>
          <p:nvPr/>
        </p:nvSpPr>
        <p:spPr bwMode="auto">
          <a:xfrm flipV="1">
            <a:off x="3708400" y="501332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176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E172F-AE11-4720-B31B-1E710D48F9AB}" type="slidenum">
              <a:rPr lang="en-US" altLang="zh-CN"/>
              <a:pPr>
                <a:defRPr/>
              </a:pPr>
              <a:t>95</a:t>
            </a:fld>
            <a:endParaRPr lang="en-US" altLang="zh-CN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9144000" cy="64087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LIBRARY IEEE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USE IEEE.STD_LOGIC_1164.ALL;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USE IEEE.STD_LOGIC_UNSIGNED.ALL;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ENTITY conut12en IS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PORT(</a:t>
            </a:r>
            <a:r>
              <a:rPr lang="en-US" altLang="zh-CN" sz="2400" dirty="0" err="1"/>
              <a:t>clk,clr,en</a:t>
            </a:r>
            <a:r>
              <a:rPr lang="en-US" altLang="zh-CN" sz="2400" dirty="0"/>
              <a:t>: IN STD_LOGIC;    </a:t>
            </a:r>
            <a:r>
              <a:rPr lang="en-US" altLang="zh-CN" sz="2400" dirty="0" err="1"/>
              <a:t>qa,qb,qc,qd:OUT</a:t>
            </a:r>
            <a:r>
              <a:rPr lang="en-US" altLang="zh-CN" sz="2400" dirty="0"/>
              <a:t> STD_LOGIC);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END count12en;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ARCHITECTURE </a:t>
            </a:r>
            <a:r>
              <a:rPr lang="en-US" altLang="zh-CN" sz="2400" dirty="0" err="1"/>
              <a:t>rtl</a:t>
            </a:r>
            <a:r>
              <a:rPr lang="en-US" altLang="zh-CN" sz="2400" dirty="0"/>
              <a:t> OF count12en IS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SIGNAL count_4 : STD_LOGIC_VECTOR(3 DOWNTO 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	</a:t>
            </a:r>
            <a:r>
              <a:rPr lang="en-US" altLang="zh-CN" sz="2400" dirty="0" err="1"/>
              <a:t>qa</a:t>
            </a:r>
            <a:r>
              <a:rPr lang="en-US" altLang="zh-CN" sz="2400" dirty="0"/>
              <a:t>&lt;=count_4(0);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	</a:t>
            </a:r>
            <a:r>
              <a:rPr lang="en-US" altLang="zh-CN" sz="2400" dirty="0" err="1"/>
              <a:t>qb</a:t>
            </a:r>
            <a:r>
              <a:rPr lang="en-US" altLang="zh-CN" sz="2400" dirty="0"/>
              <a:t>&lt;=count_4(1);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	qc&lt;=count_4(2);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	</a:t>
            </a:r>
            <a:r>
              <a:rPr lang="en-US" altLang="zh-CN" sz="2400" dirty="0" err="1"/>
              <a:t>qd</a:t>
            </a:r>
            <a:r>
              <a:rPr lang="en-US" altLang="zh-CN" sz="2400" dirty="0"/>
              <a:t>&lt;=count_4(3);</a:t>
            </a:r>
          </a:p>
        </p:txBody>
      </p:sp>
    </p:spTree>
    <p:extLst>
      <p:ext uri="{BB962C8B-B14F-4D97-AF65-F5344CB8AC3E}">
        <p14:creationId xmlns:p14="http://schemas.microsoft.com/office/powerpoint/2010/main" val="899946484"/>
      </p:ext>
    </p:extLst>
  </p:cSld>
  <p:clrMapOvr>
    <a:masterClrMapping/>
  </p:clrMapOvr>
  <p:transition spd="slow">
    <p:pull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E0B433-2F9D-4D90-8A88-548984281FB6}" type="slidenum">
              <a:rPr lang="en-US" altLang="zh-CN"/>
              <a:pPr>
                <a:defRPr/>
              </a:pPr>
              <a:t>96</a:t>
            </a:fld>
            <a:endParaRPr lang="en-US" altLang="zh-CN"/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404813"/>
            <a:ext cx="8496300" cy="61928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sz="2400" dirty="0"/>
              <a:t>PROCESS(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clr</a:t>
            </a:r>
            <a:r>
              <a:rPr lang="en-US" altLang="zh-CN" sz="24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BEGIN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IF (</a:t>
            </a:r>
            <a:r>
              <a:rPr lang="en-US" altLang="zh-CN" sz="2400" dirty="0" err="1"/>
              <a:t>clr</a:t>
            </a:r>
            <a:r>
              <a:rPr lang="en-US" altLang="zh-CN" sz="2400" dirty="0"/>
              <a:t> =</a:t>
            </a:r>
            <a:r>
              <a:rPr lang="en-US" altLang="zh-CN" sz="2400" dirty="0">
                <a:latin typeface="Arial" panose="020B0604020202020204" pitchFamily="34" charset="0"/>
              </a:rPr>
              <a:t>‘</a:t>
            </a:r>
            <a:r>
              <a:rPr lang="en-US" altLang="zh-CN" sz="2400" dirty="0"/>
              <a:t>1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）</a:t>
            </a:r>
            <a:r>
              <a:rPr lang="en-US" altLang="zh-CN" sz="2400" dirty="0"/>
              <a:t>THEN count_4&lt;=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0000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r>
              <a:rPr lang="en-US" altLang="zh-CN" sz="2400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ELSIF </a:t>
            </a:r>
            <a:r>
              <a:rPr lang="en-US" altLang="zh-CN" sz="2400" dirty="0">
                <a:solidFill>
                  <a:srgbClr val="0070C0"/>
                </a:solidFill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</a:rPr>
              <a:t>clk’event</a:t>
            </a:r>
            <a:r>
              <a:rPr lang="en-US" altLang="zh-CN" sz="2400" dirty="0">
                <a:solidFill>
                  <a:srgbClr val="0070C0"/>
                </a:solidFill>
              </a:rPr>
              <a:t> AND </a:t>
            </a:r>
            <a:r>
              <a:rPr lang="en-US" altLang="zh-CN" sz="2400" dirty="0" err="1">
                <a:solidFill>
                  <a:srgbClr val="0070C0"/>
                </a:solidFill>
              </a:rPr>
              <a:t>clk</a:t>
            </a:r>
            <a:r>
              <a:rPr lang="en-US" altLang="zh-CN" sz="2400" dirty="0">
                <a:solidFill>
                  <a:srgbClr val="0070C0"/>
                </a:solidFill>
              </a:rPr>
              <a:t>=‘1’) </a:t>
            </a:r>
            <a:r>
              <a:rPr lang="en-US" altLang="zh-CN" sz="2400" dirty="0"/>
              <a:t>THEN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	IF (</a:t>
            </a:r>
            <a:r>
              <a:rPr lang="en-US" altLang="zh-CN" sz="2400" dirty="0" err="1"/>
              <a:t>en</a:t>
            </a:r>
            <a:r>
              <a:rPr lang="en-US" altLang="zh-CN" sz="2400" dirty="0"/>
              <a:t>=</a:t>
            </a:r>
            <a:r>
              <a:rPr lang="en-US" altLang="zh-CN" sz="2400" dirty="0">
                <a:latin typeface="Arial" panose="020B0604020202020204" pitchFamily="34" charset="0"/>
              </a:rPr>
              <a:t>‘</a:t>
            </a:r>
            <a:r>
              <a:rPr lang="en-US" altLang="zh-CN" sz="2400" dirty="0"/>
              <a:t>1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) THEN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		IF (count_4=</a:t>
            </a:r>
            <a:r>
              <a:rPr lang="en-US" altLang="zh-CN" sz="2400" dirty="0">
                <a:latin typeface="Arial" panose="020B0604020202020204" pitchFamily="34" charset="0"/>
              </a:rPr>
              <a:t>‘</a:t>
            </a:r>
            <a:r>
              <a:rPr lang="en-US" altLang="zh-CN" sz="2400" dirty="0"/>
              <a:t>1111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) THEN count_4&lt;=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0000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r>
              <a:rPr lang="en-US" altLang="zh-CN" sz="2400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		ELSE  count_4&lt;=count_4+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1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		END IF;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	END IF;	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END IF;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END PROCESS;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END </a:t>
            </a:r>
            <a:r>
              <a:rPr lang="en-US" altLang="zh-CN" sz="2400" dirty="0" err="1"/>
              <a:t>rtl</a:t>
            </a:r>
            <a:r>
              <a:rPr lang="en-US" altLang="zh-CN" sz="2400" dirty="0"/>
              <a:t>;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0251306"/>
      </p:ext>
    </p:extLst>
  </p:cSld>
  <p:clrMapOvr>
    <a:masterClrMapping/>
  </p:clrMapOvr>
  <p:transition spd="slow">
    <p:pull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课程目录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3516-82B9-448A-9E88-DA06276BE0B8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课程的位置和重要性</a:t>
            </a:r>
            <a:endParaRPr lang="en-US" altLang="zh-CN" dirty="0"/>
          </a:p>
          <a:p>
            <a:pPr lvl="1"/>
            <a:r>
              <a:rPr lang="zh-CN" altLang="en-US" dirty="0"/>
              <a:t>基础课程：是计算机组成原理，计算机系统结构的基础</a:t>
            </a:r>
            <a:endParaRPr lang="en-US" altLang="zh-CN" dirty="0"/>
          </a:p>
          <a:p>
            <a:r>
              <a:rPr lang="zh-CN" altLang="en-US" dirty="0"/>
              <a:t>课程的主要内容介绍</a:t>
            </a:r>
            <a:endParaRPr lang="en-US" altLang="zh-CN" dirty="0"/>
          </a:p>
          <a:p>
            <a:pPr lvl="1"/>
            <a:r>
              <a:rPr lang="zh-CN" altLang="en-US" dirty="0"/>
              <a:t>数字、逻辑、电路</a:t>
            </a:r>
            <a:endParaRPr lang="en-US" altLang="zh-CN" dirty="0"/>
          </a:p>
          <a:p>
            <a:r>
              <a:rPr lang="zh-CN" altLang="en-US" dirty="0"/>
              <a:t>国际一流大学相关课程调研</a:t>
            </a:r>
            <a:endParaRPr lang="en-US" altLang="zh-CN" dirty="0"/>
          </a:p>
          <a:p>
            <a:r>
              <a:rPr lang="en-US" altLang="zh-CN" dirty="0"/>
              <a:t>MIT</a:t>
            </a:r>
            <a:r>
              <a:rPr lang="zh-CN" altLang="en-US" dirty="0"/>
              <a:t>数字逻辑课程介绍</a:t>
            </a:r>
            <a:endParaRPr lang="en-US" altLang="zh-CN" dirty="0"/>
          </a:p>
          <a:p>
            <a:r>
              <a:rPr lang="zh-CN" altLang="en-US" dirty="0"/>
              <a:t>本课程内容简介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311224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6023</TotalTime>
  <Words>4632</Words>
  <Application>Microsoft Office PowerPoint</Application>
  <PresentationFormat>全屏显示(4:3)</PresentationFormat>
  <Paragraphs>1209</Paragraphs>
  <Slides>97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97</vt:i4>
      </vt:variant>
    </vt:vector>
  </HeadingPairs>
  <TitlesOfParts>
    <vt:vector size="119" baseType="lpstr">
      <vt:lpstr>方正姚体</vt:lpstr>
      <vt:lpstr>黑体</vt:lpstr>
      <vt:lpstr>华文楷体</vt:lpstr>
      <vt:lpstr>华文新魏</vt:lpstr>
      <vt:lpstr>华文行楷</vt:lpstr>
      <vt:lpstr>宋体</vt:lpstr>
      <vt:lpstr>幼圆</vt:lpstr>
      <vt:lpstr>-윤체L</vt:lpstr>
      <vt:lpstr>Arial</vt:lpstr>
      <vt:lpstr>Franklin Gothic Book</vt:lpstr>
      <vt:lpstr>Georgia</vt:lpstr>
      <vt:lpstr>Monotype Corsiva</vt:lpstr>
      <vt:lpstr>Perpetua</vt:lpstr>
      <vt:lpstr>Symbol</vt:lpstr>
      <vt:lpstr>Tahoma</vt:lpstr>
      <vt:lpstr>Times New Roman</vt:lpstr>
      <vt:lpstr>Wingdings</vt:lpstr>
      <vt:lpstr>Wingdings 2</vt:lpstr>
      <vt:lpstr>Wingdings 3</vt:lpstr>
      <vt:lpstr>平衡</vt:lpstr>
      <vt:lpstr>Equation</vt:lpstr>
      <vt:lpstr>公式</vt:lpstr>
      <vt:lpstr>数字逻辑电路</vt:lpstr>
      <vt:lpstr>任课教师</vt:lpstr>
      <vt:lpstr>教师分工</vt:lpstr>
      <vt:lpstr>助教</vt:lpstr>
      <vt:lpstr>课程目录</vt:lpstr>
      <vt:lpstr>课程目录</vt:lpstr>
      <vt:lpstr>站在高水平人才培养的角度看 硬件课程的重要性</vt:lpstr>
      <vt:lpstr>站在高水平人才培养的角度看 硬件课程的重要性</vt:lpstr>
      <vt:lpstr>站在高水平人才培养的角度看 硬件课程的重要性</vt:lpstr>
      <vt:lpstr>站在高水平人才培养的角度看 硬件课程的重要性</vt:lpstr>
      <vt:lpstr>站在高水平人才培养的角度看 硬件课程的重要性</vt:lpstr>
      <vt:lpstr>实验教学</vt:lpstr>
      <vt:lpstr>前言 (1)</vt:lpstr>
      <vt:lpstr>前言 (2)</vt:lpstr>
      <vt:lpstr>前言 (3)</vt:lpstr>
      <vt:lpstr>前言(4)</vt:lpstr>
      <vt:lpstr>前言 (5)</vt:lpstr>
      <vt:lpstr>(b)离散表示</vt:lpstr>
      <vt:lpstr>前言 (6)</vt:lpstr>
      <vt:lpstr>前言 (7)</vt:lpstr>
      <vt:lpstr>前言 (8)</vt:lpstr>
      <vt:lpstr>课程目录</vt:lpstr>
      <vt:lpstr>数字逻辑电路课程的学习内容</vt:lpstr>
      <vt:lpstr>课程基本情况（1）</vt:lpstr>
      <vt:lpstr>课程基本情况（2）</vt:lpstr>
      <vt:lpstr>课程基本情况（3）</vt:lpstr>
      <vt:lpstr>课程基本情况（5）</vt:lpstr>
      <vt:lpstr>课程基本情况（6）</vt:lpstr>
      <vt:lpstr>课程基本情况（7）</vt:lpstr>
      <vt:lpstr>教材及推荐参考书：</vt:lpstr>
      <vt:lpstr>课程目录</vt:lpstr>
      <vt:lpstr>硬件课程的重要性</vt:lpstr>
      <vt:lpstr>站在高水平人才培养的角度看 硬件课程的重要性</vt:lpstr>
      <vt:lpstr>站在高水平人才培养的角度看 硬件课程的重要性</vt:lpstr>
      <vt:lpstr>PowerPoint 演示文稿</vt:lpstr>
      <vt:lpstr>MIT（MIT OPEN COURSEWARE）</vt:lpstr>
      <vt:lpstr>MIT（MIT OPEN COURSEWARE）</vt:lpstr>
      <vt:lpstr>课程目录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课程目录</vt:lpstr>
      <vt:lpstr>课程基本情况（5）</vt:lpstr>
      <vt:lpstr>第二章 逻辑代数（3）</vt:lpstr>
      <vt:lpstr>3.2  门电路</vt:lpstr>
      <vt:lpstr>第二章 逻辑代数</vt:lpstr>
      <vt:lpstr>第二章 逻辑代数</vt:lpstr>
      <vt:lpstr>第二章 逻辑代数（50）</vt:lpstr>
      <vt:lpstr>第二章 逻辑代数（56）</vt:lpstr>
      <vt:lpstr>3.2  门电路（2）</vt:lpstr>
      <vt:lpstr>3.2  门电路</vt:lpstr>
      <vt:lpstr>3.2  门电路（14）</vt:lpstr>
      <vt:lpstr>3.2  门电路（15）</vt:lpstr>
      <vt:lpstr>3.2  门电路（15）</vt:lpstr>
      <vt:lpstr>第二章   组合逻辑电路</vt:lpstr>
      <vt:lpstr>3.3.2  编码器（2）</vt:lpstr>
      <vt:lpstr>3.3.2  编码器（2）</vt:lpstr>
      <vt:lpstr>3.3.2  编码器（3）</vt:lpstr>
      <vt:lpstr>3.3.2  编码器（4）</vt:lpstr>
      <vt:lpstr>3.3.2  编码器（5）</vt:lpstr>
      <vt:lpstr>第四章 同步时序电路</vt:lpstr>
      <vt:lpstr> 触发器</vt:lpstr>
      <vt:lpstr>触发器</vt:lpstr>
      <vt:lpstr>第四章 同步时序电路</vt:lpstr>
      <vt:lpstr>计数器 </vt:lpstr>
      <vt:lpstr>计数器 </vt:lpstr>
      <vt:lpstr>计数器 </vt:lpstr>
      <vt:lpstr>计数器 </vt:lpstr>
      <vt:lpstr>计数器 </vt:lpstr>
      <vt:lpstr>计数器 </vt:lpstr>
      <vt:lpstr>计数器 </vt:lpstr>
      <vt:lpstr>第五章  可编程逻辑电路</vt:lpstr>
      <vt:lpstr>可编程芯片的硬件描述语言</vt:lpstr>
      <vt:lpstr>用VHDL设计四位二进制计数器</vt:lpstr>
      <vt:lpstr>PowerPoint 演示文稿</vt:lpstr>
      <vt:lpstr>PowerPoint 演示文稿</vt:lpstr>
      <vt:lpstr>课程目录</vt:lpstr>
    </vt:vector>
  </TitlesOfParts>
  <Company>cs-lab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逻辑代数及逻辑函数的化简</dc:title>
  <dc:creator>cs-lab23</dc:creator>
  <cp:lastModifiedBy>youjian zhao</cp:lastModifiedBy>
  <cp:revision>262</cp:revision>
  <dcterms:created xsi:type="dcterms:W3CDTF">2002-01-07T08:53:03Z</dcterms:created>
  <dcterms:modified xsi:type="dcterms:W3CDTF">2025-02-16T09:11:26Z</dcterms:modified>
</cp:coreProperties>
</file>