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92"/>
  </p:notesMasterIdLst>
  <p:sldIdLst>
    <p:sldId id="1249" r:id="rId2"/>
    <p:sldId id="1116" r:id="rId3"/>
    <p:sldId id="897" r:id="rId4"/>
    <p:sldId id="1182" r:id="rId5"/>
    <p:sldId id="1117" r:id="rId6"/>
    <p:sldId id="1118" r:id="rId7"/>
    <p:sldId id="1119" r:id="rId8"/>
    <p:sldId id="1120" r:id="rId9"/>
    <p:sldId id="1121" r:id="rId10"/>
    <p:sldId id="1122" r:id="rId11"/>
    <p:sldId id="1123" r:id="rId12"/>
    <p:sldId id="1124" r:id="rId13"/>
    <p:sldId id="1125" r:id="rId14"/>
    <p:sldId id="1126" r:id="rId15"/>
    <p:sldId id="1127" r:id="rId16"/>
    <p:sldId id="1128" r:id="rId17"/>
    <p:sldId id="1129" r:id="rId18"/>
    <p:sldId id="1130" r:id="rId19"/>
    <p:sldId id="1131" r:id="rId20"/>
    <p:sldId id="1132" r:id="rId21"/>
    <p:sldId id="1133" r:id="rId22"/>
    <p:sldId id="1134" r:id="rId23"/>
    <p:sldId id="1135" r:id="rId24"/>
    <p:sldId id="1136" r:id="rId25"/>
    <p:sldId id="1137" r:id="rId26"/>
    <p:sldId id="1138" r:id="rId27"/>
    <p:sldId id="1139" r:id="rId28"/>
    <p:sldId id="1140" r:id="rId29"/>
    <p:sldId id="1141" r:id="rId30"/>
    <p:sldId id="1142" r:id="rId31"/>
    <p:sldId id="1149" r:id="rId32"/>
    <p:sldId id="1150" r:id="rId33"/>
    <p:sldId id="1151" r:id="rId34"/>
    <p:sldId id="1152" r:id="rId35"/>
    <p:sldId id="1251" r:id="rId36"/>
    <p:sldId id="1153" r:id="rId37"/>
    <p:sldId id="1154" r:id="rId38"/>
    <p:sldId id="1065" r:id="rId39"/>
    <p:sldId id="1066" r:id="rId40"/>
    <p:sldId id="1067" r:id="rId41"/>
    <p:sldId id="1068" r:id="rId42"/>
    <p:sldId id="1069" r:id="rId43"/>
    <p:sldId id="1268" r:id="rId44"/>
    <p:sldId id="1073" r:id="rId45"/>
    <p:sldId id="1074" r:id="rId46"/>
    <p:sldId id="1075" r:id="rId47"/>
    <p:sldId id="1076" r:id="rId48"/>
    <p:sldId id="1077" r:id="rId49"/>
    <p:sldId id="1078" r:id="rId50"/>
    <p:sldId id="1079" r:id="rId51"/>
    <p:sldId id="1080" r:id="rId52"/>
    <p:sldId id="1081" r:id="rId53"/>
    <p:sldId id="1082" r:id="rId54"/>
    <p:sldId id="1083" r:id="rId55"/>
    <p:sldId id="1084" r:id="rId56"/>
    <p:sldId id="1085" r:id="rId57"/>
    <p:sldId id="1086" r:id="rId58"/>
    <p:sldId id="1087" r:id="rId59"/>
    <p:sldId id="1088" r:id="rId60"/>
    <p:sldId id="1089" r:id="rId61"/>
    <p:sldId id="1090" r:id="rId62"/>
    <p:sldId id="1091" r:id="rId63"/>
    <p:sldId id="1092" r:id="rId64"/>
    <p:sldId id="1093" r:id="rId65"/>
    <p:sldId id="1094" r:id="rId66"/>
    <p:sldId id="1095" r:id="rId67"/>
    <p:sldId id="1096" r:id="rId68"/>
    <p:sldId id="1097" r:id="rId69"/>
    <p:sldId id="1098" r:id="rId70"/>
    <p:sldId id="1099" r:id="rId71"/>
    <p:sldId id="1100" r:id="rId72"/>
    <p:sldId id="1101" r:id="rId73"/>
    <p:sldId id="1247" r:id="rId74"/>
    <p:sldId id="1102" r:id="rId75"/>
    <p:sldId id="1103" r:id="rId76"/>
    <p:sldId id="1104" r:id="rId77"/>
    <p:sldId id="1105" r:id="rId78"/>
    <p:sldId id="1106" r:id="rId79"/>
    <p:sldId id="1107" r:id="rId80"/>
    <p:sldId id="1108" r:id="rId81"/>
    <p:sldId id="1109" r:id="rId82"/>
    <p:sldId id="1110" r:id="rId83"/>
    <p:sldId id="1111" r:id="rId84"/>
    <p:sldId id="1112" r:id="rId85"/>
    <p:sldId id="1113" r:id="rId86"/>
    <p:sldId id="1114" r:id="rId87"/>
    <p:sldId id="1115" r:id="rId88"/>
    <p:sldId id="1071" r:id="rId89"/>
    <p:sldId id="1250" r:id="rId90"/>
    <p:sldId id="1269" r:id="rId9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00"/>
    <a:srgbClr val="00FF00"/>
    <a:srgbClr val="CCECFF"/>
    <a:srgbClr val="CC0000"/>
    <a:srgbClr val="CC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09" autoAdjust="0"/>
    <p:restoredTop sz="90103" autoAdjust="0"/>
  </p:normalViewPr>
  <p:slideViewPr>
    <p:cSldViewPr>
      <p:cViewPr varScale="1">
        <p:scale>
          <a:sx n="74" d="100"/>
          <a:sy n="74" d="100"/>
        </p:scale>
        <p:origin x="10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8.xml"/><Relationship Id="rId13" Type="http://schemas.openxmlformats.org/officeDocument/2006/relationships/slide" Target="slides/slide71.xml"/><Relationship Id="rId18" Type="http://schemas.openxmlformats.org/officeDocument/2006/relationships/slide" Target="slides/slide80.xml"/><Relationship Id="rId3" Type="http://schemas.openxmlformats.org/officeDocument/2006/relationships/slide" Target="slides/slide46.xml"/><Relationship Id="rId21" Type="http://schemas.openxmlformats.org/officeDocument/2006/relationships/slide" Target="slides/slide85.xml"/><Relationship Id="rId7" Type="http://schemas.openxmlformats.org/officeDocument/2006/relationships/slide" Target="slides/slide53.xml"/><Relationship Id="rId12" Type="http://schemas.openxmlformats.org/officeDocument/2006/relationships/slide" Target="slides/slide70.xml"/><Relationship Id="rId17" Type="http://schemas.openxmlformats.org/officeDocument/2006/relationships/slide" Target="slides/slide79.xml"/><Relationship Id="rId2" Type="http://schemas.openxmlformats.org/officeDocument/2006/relationships/slide" Target="slides/slide45.xml"/><Relationship Id="rId16" Type="http://schemas.openxmlformats.org/officeDocument/2006/relationships/slide" Target="slides/slide74.xml"/><Relationship Id="rId20" Type="http://schemas.openxmlformats.org/officeDocument/2006/relationships/slide" Target="slides/slide84.xml"/><Relationship Id="rId1" Type="http://schemas.openxmlformats.org/officeDocument/2006/relationships/slide" Target="slides/slide44.xml"/><Relationship Id="rId6" Type="http://schemas.openxmlformats.org/officeDocument/2006/relationships/slide" Target="slides/slide49.xml"/><Relationship Id="rId11" Type="http://schemas.openxmlformats.org/officeDocument/2006/relationships/slide" Target="slides/slide67.xml"/><Relationship Id="rId5" Type="http://schemas.openxmlformats.org/officeDocument/2006/relationships/slide" Target="slides/slide48.xml"/><Relationship Id="rId15" Type="http://schemas.openxmlformats.org/officeDocument/2006/relationships/slide" Target="slides/slide73.xml"/><Relationship Id="rId23" Type="http://schemas.openxmlformats.org/officeDocument/2006/relationships/slide" Target="slides/slide87.xml"/><Relationship Id="rId10" Type="http://schemas.openxmlformats.org/officeDocument/2006/relationships/slide" Target="slides/slide66.xml"/><Relationship Id="rId19" Type="http://schemas.openxmlformats.org/officeDocument/2006/relationships/slide" Target="slides/slide81.xml"/><Relationship Id="rId4" Type="http://schemas.openxmlformats.org/officeDocument/2006/relationships/slide" Target="slides/slide47.xml"/><Relationship Id="rId9" Type="http://schemas.openxmlformats.org/officeDocument/2006/relationships/slide" Target="slides/slide59.xml"/><Relationship Id="rId14" Type="http://schemas.openxmlformats.org/officeDocument/2006/relationships/slide" Target="slides/slide72.xml"/><Relationship Id="rId22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10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9DC8E-3E0C-4B83-A882-B6D750375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973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53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12E71-BF19-4616-A0C9-BDD6194FB58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奇偶码可为“</a:t>
            </a:r>
            <a:r>
              <a:rPr lang="en-US" altLang="zh-CN"/>
              <a:t>1”</a:t>
            </a:r>
            <a:r>
              <a:rPr lang="zh-CN" altLang="en-US"/>
              <a:t>或“</a:t>
            </a:r>
            <a:r>
              <a:rPr lang="en-US" altLang="zh-CN"/>
              <a:t>0”</a:t>
            </a:r>
          </a:p>
          <a:p>
            <a:r>
              <a:rPr lang="zh-CN" altLang="en-US"/>
              <a:t>若奇偶码为“</a:t>
            </a:r>
            <a:r>
              <a:rPr lang="en-US" altLang="zh-CN"/>
              <a:t>1”</a:t>
            </a:r>
          </a:p>
          <a:p>
            <a:r>
              <a:rPr lang="en-US" altLang="zh-CN"/>
              <a:t>²       </a:t>
            </a:r>
            <a:r>
              <a:rPr lang="zh-CN" altLang="en-US"/>
              <a:t>如果八位数据</a:t>
            </a:r>
            <a:r>
              <a:rPr lang="en-US" altLang="zh-CN"/>
              <a:t>A~H</a:t>
            </a:r>
            <a:r>
              <a:rPr lang="zh-CN" altLang="en-US"/>
              <a:t>中包含奇数个“</a:t>
            </a:r>
            <a:r>
              <a:rPr lang="en-US" altLang="zh-CN"/>
              <a:t>1”</a:t>
            </a:r>
            <a:r>
              <a:rPr lang="zh-CN" altLang="en-US"/>
              <a:t>，则片</a:t>
            </a:r>
            <a:r>
              <a:rPr lang="en-US" altLang="zh-CN"/>
              <a:t>I</a:t>
            </a:r>
            <a:r>
              <a:rPr lang="zh-CN" altLang="en-US"/>
              <a:t>的</a:t>
            </a:r>
            <a:r>
              <a:rPr lang="en-US" altLang="zh-CN"/>
              <a:t>ODD=0</a:t>
            </a:r>
            <a:r>
              <a:rPr lang="zh-CN" altLang="en-US"/>
              <a:t>（称奇偶检测码）</a:t>
            </a:r>
          </a:p>
          <a:p>
            <a:r>
              <a:rPr lang="zh-CN" altLang="en-US"/>
              <a:t>若传输无误，则</a:t>
            </a:r>
            <a:r>
              <a:rPr lang="en-US" altLang="zh-CN"/>
              <a:t>ODDII=1</a:t>
            </a:r>
          </a:p>
          <a:p>
            <a:r>
              <a:rPr lang="zh-CN" altLang="en-US"/>
              <a:t>若传输有误，则接收的数据包含偶数个“</a:t>
            </a:r>
            <a:r>
              <a:rPr lang="en-US" altLang="zh-CN"/>
              <a:t>1”</a:t>
            </a:r>
            <a:r>
              <a:rPr lang="zh-CN" altLang="en-US"/>
              <a:t>，则</a:t>
            </a:r>
            <a:r>
              <a:rPr lang="en-US" altLang="zh-CN"/>
              <a:t>ODDII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  <a:p>
            <a:r>
              <a:rPr lang="en-US" altLang="zh-CN"/>
              <a:t>²       </a:t>
            </a:r>
            <a:r>
              <a:rPr lang="zh-CN" altLang="en-US"/>
              <a:t>如果八位数据中包含偶数个“</a:t>
            </a:r>
            <a:r>
              <a:rPr lang="en-US" altLang="zh-CN"/>
              <a:t>1”</a:t>
            </a:r>
            <a:r>
              <a:rPr lang="zh-CN" altLang="en-US"/>
              <a:t>，则</a:t>
            </a:r>
            <a:r>
              <a:rPr lang="en-US" altLang="zh-CN"/>
              <a:t>ODDI=1</a:t>
            </a:r>
          </a:p>
          <a:p>
            <a:r>
              <a:rPr lang="zh-CN" altLang="en-US"/>
              <a:t>若传输无误，则</a:t>
            </a:r>
            <a:r>
              <a:rPr lang="en-US" altLang="zh-CN"/>
              <a:t>ODDII=1</a:t>
            </a:r>
          </a:p>
          <a:p>
            <a:r>
              <a:rPr lang="zh-CN" altLang="en-US"/>
              <a:t>若传输有误，则</a:t>
            </a:r>
            <a:r>
              <a:rPr lang="en-US" altLang="zh-CN"/>
              <a:t>ODDII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  <a:p>
            <a:r>
              <a:rPr lang="en-US" altLang="zh-CN"/>
              <a:t> </a:t>
            </a:r>
          </a:p>
          <a:p>
            <a:r>
              <a:rPr lang="en-US" altLang="zh-CN"/>
              <a:t>	</a:t>
            </a:r>
            <a:r>
              <a:rPr lang="zh-CN" altLang="en-US"/>
              <a:t>所以，以</a:t>
            </a:r>
            <a:r>
              <a:rPr lang="en-US" altLang="zh-CN"/>
              <a:t>ODDII=1</a:t>
            </a:r>
            <a:r>
              <a:rPr lang="zh-CN" altLang="en-US"/>
              <a:t>表示传输无误</a:t>
            </a:r>
          </a:p>
          <a:p>
            <a:r>
              <a:rPr lang="zh-CN" altLang="en-US"/>
              <a:t>			 </a:t>
            </a:r>
            <a:r>
              <a:rPr lang="en-US" altLang="zh-CN"/>
              <a:t>ODD II=0</a:t>
            </a:r>
            <a:r>
              <a:rPr lang="zh-CN" altLang="en-US"/>
              <a:t>表示传输有误</a:t>
            </a:r>
          </a:p>
          <a:p>
            <a:r>
              <a:rPr lang="zh-CN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9212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C93F0-24AF-4D42-A991-F060F5C248F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异或电路能“成对地”消去“</a:t>
            </a:r>
            <a:r>
              <a:rPr lang="en-US" altLang="zh-CN"/>
              <a:t>1”</a:t>
            </a:r>
            <a:r>
              <a:rPr lang="zh-CN" altLang="en-US"/>
              <a:t>，因此可用来检测两位数码的奇偶性质。</a:t>
            </a:r>
          </a:p>
          <a:p>
            <a:r>
              <a:rPr lang="zh-CN" altLang="en-US"/>
              <a:t>异或电路塔状连接能对多位数据进行奇偶检测</a:t>
            </a:r>
          </a:p>
        </p:txBody>
      </p:sp>
    </p:spTree>
    <p:extLst>
      <p:ext uri="{BB962C8B-B14F-4D97-AF65-F5344CB8AC3E}">
        <p14:creationId xmlns:p14="http://schemas.microsoft.com/office/powerpoint/2010/main" val="378197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D7029-67CE-4270-8D77-E01F321064E2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2"/>
            <a:endParaRPr lang="en-US" altLang="zh-CN"/>
          </a:p>
          <a:p>
            <a:pPr lvl="2"/>
            <a:r>
              <a:rPr lang="zh-CN" altLang="en-US"/>
              <a:t>光可改写的</a:t>
            </a:r>
            <a:r>
              <a:rPr lang="en-US" altLang="zh-CN"/>
              <a:t>ROM</a:t>
            </a:r>
            <a:r>
              <a:rPr lang="zh-CN" altLang="en-US"/>
              <a:t>一般可改写</a:t>
            </a:r>
            <a:r>
              <a:rPr lang="en-US" altLang="zh-CN"/>
              <a:t>100</a:t>
            </a:r>
            <a:r>
              <a:rPr lang="zh-CN" altLang="en-US"/>
              <a:t>次以上，信息保存</a:t>
            </a:r>
            <a:r>
              <a:rPr lang="en-US" altLang="zh-CN"/>
              <a:t>20</a:t>
            </a:r>
            <a:r>
              <a:rPr lang="zh-CN" altLang="en-US"/>
              <a:t>年以上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59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DD179-3E15-4B80-9809-C5C74FC14FE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W—word</a:t>
            </a:r>
          </a:p>
          <a:p>
            <a:r>
              <a:rPr lang="en-US" altLang="zh-CN"/>
              <a:t>A—Address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25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80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4C389-EEDB-4D95-A1AF-DFE67EEAC13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或阵列</a:t>
            </a:r>
          </a:p>
        </p:txBody>
      </p:sp>
    </p:spTree>
    <p:extLst>
      <p:ext uri="{BB962C8B-B14F-4D97-AF65-F5344CB8AC3E}">
        <p14:creationId xmlns:p14="http://schemas.microsoft.com/office/powerpoint/2010/main" val="361905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98ED2-8545-4809-A5E6-74B0B158E6C8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593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0BF17-9060-4FDC-9F4B-9FFEACDAB08C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数字逻辑及数字集成电路</a:t>
            </a:r>
            <a:r>
              <a:rPr lang="en-US" altLang="zh-CN"/>
              <a:t>》P239</a:t>
            </a:r>
            <a:r>
              <a:rPr lang="zh-CN" altLang="en-US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185003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B30A588-0376-425C-9358-AAC9F8B3AE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1FA9-0AB0-4260-A7EE-88F170B505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E4C-3867-48B5-BA8A-ABF8890382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005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2321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304800"/>
            <a:ext cx="86106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436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3232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615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4233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4DE1B-277C-4EE2-AED5-026E57B4B9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8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5848FC-EF2B-4D61-A77F-5D980ADF8F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EB-7DA3-4213-AA50-1E7517F2988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D98-E874-460E-93D2-A66AF25586C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9822-5265-469A-AED4-05EC09D52E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BF70-ECAA-49E5-B0CD-0C610787946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2B7BE3C-D36C-4FF6-A391-2F85173D0C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21" r:id="rId18"/>
    <p:sldLayoutId id="2147483851" r:id="rId1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0" indent="-36000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0" indent="-3600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0" indent="-3600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4.e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3.png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6.png"/><Relationship Id="rId4" Type="http://schemas.openxmlformats.org/officeDocument/2006/relationships/image" Target="../media/image23.wmf"/><Relationship Id="rId9" Type="http://schemas.openxmlformats.org/officeDocument/2006/relationships/image" Target="../media/image35.png"/><Relationship Id="rId1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3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3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9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4.emf"/><Relationship Id="rId4" Type="http://schemas.openxmlformats.org/officeDocument/2006/relationships/image" Target="../media/image63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5635" y="3573463"/>
            <a:ext cx="6400800" cy="2376487"/>
          </a:xfrm>
          <a:noFill/>
          <a:ln/>
        </p:spPr>
        <p:txBody>
          <a:bodyPr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陶品</a:t>
            </a:r>
          </a:p>
          <a:p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taopin@tsinghua.edu.cn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FIT 3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531 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13717813059</a:t>
            </a:r>
            <a:r>
              <a:rPr lang="zh-CN" altLang="en-US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            </a:t>
            </a:r>
            <a:endParaRPr lang="zh-CN" altLang="en-US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875"/>
            <a:ext cx="7772400" cy="1592263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88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6</a:t>
            </a:r>
            <a:r>
              <a:rPr lang="zh-CN" altLang="en-US" sz="3600" dirty="0"/>
              <a:t>）</a:t>
            </a:r>
          </a:p>
        </p:txBody>
      </p:sp>
      <p:sp>
        <p:nvSpPr>
          <p:cNvPr id="1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BF4-A5E7-46ED-BAAF-E92864E6FEB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如果给出一个这样的逻辑图，同学们能不能分析出逻辑功能？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143000" y="2819400"/>
            <a:ext cx="7112000" cy="3733800"/>
            <a:chOff x="720" y="1776"/>
            <a:chExt cx="4480" cy="235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20" y="1968"/>
              <a:ext cx="1920" cy="2016"/>
              <a:chOff x="720" y="1968"/>
              <a:chExt cx="1920" cy="2016"/>
            </a:xfrm>
          </p:grpSpPr>
          <p:sp>
            <p:nvSpPr>
              <p:cNvPr id="150533" name="Line 5"/>
              <p:cNvSpPr>
                <a:spLocks noChangeShapeType="1"/>
              </p:cNvSpPr>
              <p:nvPr/>
            </p:nvSpPr>
            <p:spPr bwMode="auto">
              <a:xfrm flipH="1">
                <a:off x="1536" y="37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720" y="1968"/>
                <a:ext cx="1920" cy="2016"/>
                <a:chOff x="720" y="1968"/>
                <a:chExt cx="1920" cy="2016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968" y="1968"/>
                  <a:ext cx="336" cy="384"/>
                  <a:chOff x="1968" y="2112"/>
                  <a:chExt cx="336" cy="384"/>
                </a:xfrm>
              </p:grpSpPr>
              <p:sp>
                <p:nvSpPr>
                  <p:cNvPr id="1505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3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1968" y="2544"/>
                  <a:ext cx="336" cy="384"/>
                  <a:chOff x="1968" y="2112"/>
                  <a:chExt cx="336" cy="384"/>
                </a:xfrm>
              </p:grpSpPr>
              <p:sp>
                <p:nvSpPr>
                  <p:cNvPr id="15053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1968" y="3072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1968" y="3600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>
                  <a:off x="1200" y="1968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22"/>
                <p:cNvGrpSpPr>
                  <a:grpSpLocks/>
                </p:cNvGrpSpPr>
                <p:nvPr/>
              </p:nvGrpSpPr>
              <p:grpSpPr bwMode="auto">
                <a:xfrm>
                  <a:off x="1200" y="2544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25"/>
                <p:cNvGrpSpPr>
                  <a:grpSpLocks/>
                </p:cNvGrpSpPr>
                <p:nvPr/>
              </p:nvGrpSpPr>
              <p:grpSpPr bwMode="auto">
                <a:xfrm>
                  <a:off x="1200" y="3072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1200" y="3600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055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912" y="216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12" y="27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912" y="326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912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536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536" y="273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5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536" y="326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505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20" y="259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505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720" y="312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505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20" y="364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5057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16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304" y="27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304" y="326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304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2592" y="2064"/>
              <a:ext cx="1344" cy="672"/>
              <a:chOff x="2592" y="2064"/>
              <a:chExt cx="1344" cy="672"/>
            </a:xfrm>
          </p:grpSpPr>
          <p:sp>
            <p:nvSpPr>
              <p:cNvPr id="150575" name="Line 47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6" name="Line 48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7" name="Line 49"/>
              <p:cNvSpPr>
                <a:spLocks noChangeShapeType="1"/>
              </p:cNvSpPr>
              <p:nvPr/>
            </p:nvSpPr>
            <p:spPr bwMode="auto">
              <a:xfrm flipH="1">
                <a:off x="2592" y="27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2592" y="2160"/>
              <a:ext cx="1344" cy="1104"/>
              <a:chOff x="2592" y="2160"/>
              <a:chExt cx="1344" cy="1104"/>
            </a:xfrm>
          </p:grpSpPr>
          <p:sp>
            <p:nvSpPr>
              <p:cNvPr id="150579" name="Line 51"/>
              <p:cNvSpPr>
                <a:spLocks noChangeShapeType="1"/>
              </p:cNvSpPr>
              <p:nvPr/>
            </p:nvSpPr>
            <p:spPr bwMode="auto">
              <a:xfrm>
                <a:off x="2592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0" name="Line 52"/>
              <p:cNvSpPr>
                <a:spLocks noChangeShapeType="1"/>
              </p:cNvSpPr>
              <p:nvPr/>
            </p:nvSpPr>
            <p:spPr bwMode="auto">
              <a:xfrm flipV="1">
                <a:off x="3168" y="2160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1" name="Line 53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2640" y="2160"/>
              <a:ext cx="1296" cy="288"/>
              <a:chOff x="2640" y="2160"/>
              <a:chExt cx="1296" cy="288"/>
            </a:xfrm>
          </p:grpSpPr>
          <p:sp>
            <p:nvSpPr>
              <p:cNvPr id="150583" name="Line 55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4" name="Line 56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2736" y="2496"/>
              <a:ext cx="1200" cy="96"/>
              <a:chOff x="2736" y="2496"/>
              <a:chExt cx="1200" cy="96"/>
            </a:xfrm>
          </p:grpSpPr>
          <p:sp>
            <p:nvSpPr>
              <p:cNvPr id="150586" name="Line 58"/>
              <p:cNvSpPr>
                <a:spLocks noChangeShapeType="1"/>
              </p:cNvSpPr>
              <p:nvPr/>
            </p:nvSpPr>
            <p:spPr bwMode="auto">
              <a:xfrm>
                <a:off x="2784" y="254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7" name="Oval 59"/>
              <p:cNvSpPr>
                <a:spLocks noChangeArrowheads="1"/>
              </p:cNvSpPr>
              <p:nvPr/>
            </p:nvSpPr>
            <p:spPr bwMode="auto">
              <a:xfrm>
                <a:off x="2736" y="24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1680" y="1920"/>
              <a:ext cx="2256" cy="288"/>
              <a:chOff x="1680" y="1920"/>
              <a:chExt cx="2256" cy="288"/>
            </a:xfrm>
          </p:grpSpPr>
          <p:sp>
            <p:nvSpPr>
              <p:cNvPr id="150589" name="Line 61"/>
              <p:cNvSpPr>
                <a:spLocks noChangeShapeType="1"/>
              </p:cNvSpPr>
              <p:nvPr/>
            </p:nvSpPr>
            <p:spPr bwMode="auto">
              <a:xfrm flipV="1">
                <a:off x="1728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0" name="Line 62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1" name="Line 63"/>
              <p:cNvSpPr>
                <a:spLocks noChangeShapeType="1"/>
              </p:cNvSpPr>
              <p:nvPr/>
            </p:nvSpPr>
            <p:spPr bwMode="auto">
              <a:xfrm>
                <a:off x="2688" y="192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2" name="Oval 64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3264" y="2688"/>
              <a:ext cx="672" cy="96"/>
              <a:chOff x="3264" y="2688"/>
              <a:chExt cx="672" cy="96"/>
            </a:xfrm>
          </p:grpSpPr>
          <p:sp>
            <p:nvSpPr>
              <p:cNvPr id="150594" name="Line 66"/>
              <p:cNvSpPr>
                <a:spLocks noChangeShapeType="1"/>
              </p:cNvSpPr>
              <p:nvPr/>
            </p:nvSpPr>
            <p:spPr bwMode="auto">
              <a:xfrm>
                <a:off x="3312" y="27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5" name="Oval 67"/>
              <p:cNvSpPr>
                <a:spLocks noChangeArrowheads="1"/>
              </p:cNvSpPr>
              <p:nvPr/>
            </p:nvSpPr>
            <p:spPr bwMode="auto">
              <a:xfrm>
                <a:off x="326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68"/>
            <p:cNvGrpSpPr>
              <a:grpSpLocks/>
            </p:cNvGrpSpPr>
            <p:nvPr/>
          </p:nvGrpSpPr>
          <p:grpSpPr bwMode="auto">
            <a:xfrm>
              <a:off x="2448" y="1872"/>
              <a:ext cx="1488" cy="1200"/>
              <a:chOff x="2448" y="1872"/>
              <a:chExt cx="1488" cy="1200"/>
            </a:xfrm>
          </p:grpSpPr>
          <p:sp>
            <p:nvSpPr>
              <p:cNvPr id="150597" name="Line 69"/>
              <p:cNvSpPr>
                <a:spLocks noChangeShapeType="1"/>
              </p:cNvSpPr>
              <p:nvPr/>
            </p:nvSpPr>
            <p:spPr bwMode="auto">
              <a:xfrm>
                <a:off x="2496" y="196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8" name="Oval 70"/>
              <p:cNvSpPr>
                <a:spLocks noChangeArrowheads="1"/>
              </p:cNvSpPr>
              <p:nvPr/>
            </p:nvSpPr>
            <p:spPr bwMode="auto">
              <a:xfrm>
                <a:off x="244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99" name="Line 71"/>
              <p:cNvSpPr>
                <a:spLocks noChangeShapeType="1"/>
              </p:cNvSpPr>
              <p:nvPr/>
            </p:nvSpPr>
            <p:spPr bwMode="auto">
              <a:xfrm>
                <a:off x="2496" y="307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72"/>
            <p:cNvGrpSpPr>
              <a:grpSpLocks/>
            </p:cNvGrpSpPr>
            <p:nvPr/>
          </p:nvGrpSpPr>
          <p:grpSpPr bwMode="auto">
            <a:xfrm>
              <a:off x="3120" y="3216"/>
              <a:ext cx="816" cy="96"/>
              <a:chOff x="3120" y="3216"/>
              <a:chExt cx="816" cy="96"/>
            </a:xfrm>
          </p:grpSpPr>
          <p:sp>
            <p:nvSpPr>
              <p:cNvPr id="150601" name="Line 73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2" name="Oval 74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75"/>
            <p:cNvGrpSpPr>
              <a:grpSpLocks/>
            </p:cNvGrpSpPr>
            <p:nvPr/>
          </p:nvGrpSpPr>
          <p:grpSpPr bwMode="auto">
            <a:xfrm>
              <a:off x="2736" y="2688"/>
              <a:ext cx="1200" cy="480"/>
              <a:chOff x="2736" y="2688"/>
              <a:chExt cx="1200" cy="480"/>
            </a:xfrm>
          </p:grpSpPr>
          <p:sp>
            <p:nvSpPr>
              <p:cNvPr id="150604" name="Line 76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5" name="Line 77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6" name="Oval 78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79"/>
            <p:cNvGrpSpPr>
              <a:grpSpLocks/>
            </p:cNvGrpSpPr>
            <p:nvPr/>
          </p:nvGrpSpPr>
          <p:grpSpPr bwMode="auto">
            <a:xfrm>
              <a:off x="3264" y="3312"/>
              <a:ext cx="672" cy="96"/>
              <a:chOff x="3264" y="3312"/>
              <a:chExt cx="672" cy="96"/>
            </a:xfrm>
          </p:grpSpPr>
          <p:sp>
            <p:nvSpPr>
              <p:cNvPr id="150608" name="Line 80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9" name="Oval 81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592" y="2400"/>
              <a:ext cx="1344" cy="1248"/>
              <a:chOff x="2592" y="2400"/>
              <a:chExt cx="1344" cy="1248"/>
            </a:xfrm>
          </p:grpSpPr>
          <p:sp>
            <p:nvSpPr>
              <p:cNvPr id="150611" name="Line 83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2" name="Line 84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3" name="Oval 85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86"/>
            <p:cNvGrpSpPr>
              <a:grpSpLocks/>
            </p:cNvGrpSpPr>
            <p:nvPr/>
          </p:nvGrpSpPr>
          <p:grpSpPr bwMode="auto">
            <a:xfrm>
              <a:off x="3168" y="3264"/>
              <a:ext cx="768" cy="576"/>
              <a:chOff x="3168" y="3264"/>
              <a:chExt cx="768" cy="576"/>
            </a:xfrm>
          </p:grpSpPr>
          <p:sp>
            <p:nvSpPr>
              <p:cNvPr id="150615" name="Line 87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6" name="Line 88"/>
              <p:cNvSpPr>
                <a:spLocks noChangeShapeType="1"/>
              </p:cNvSpPr>
              <p:nvPr/>
            </p:nvSpPr>
            <p:spPr bwMode="auto">
              <a:xfrm>
                <a:off x="3168" y="384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89"/>
            <p:cNvGrpSpPr>
              <a:grpSpLocks/>
            </p:cNvGrpSpPr>
            <p:nvPr/>
          </p:nvGrpSpPr>
          <p:grpSpPr bwMode="auto">
            <a:xfrm>
              <a:off x="3264" y="3888"/>
              <a:ext cx="672" cy="96"/>
              <a:chOff x="3264" y="3888"/>
              <a:chExt cx="672" cy="96"/>
            </a:xfrm>
          </p:grpSpPr>
          <p:sp>
            <p:nvSpPr>
              <p:cNvPr id="150618" name="Line 90"/>
              <p:cNvSpPr>
                <a:spLocks noChangeShapeType="1"/>
              </p:cNvSpPr>
              <p:nvPr/>
            </p:nvSpPr>
            <p:spPr bwMode="auto">
              <a:xfrm>
                <a:off x="3312" y="39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9" name="Oval 91"/>
              <p:cNvSpPr>
                <a:spLocks noChangeArrowheads="1"/>
              </p:cNvSpPr>
              <p:nvPr/>
            </p:nvSpPr>
            <p:spPr bwMode="auto">
              <a:xfrm>
                <a:off x="3264" y="38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92"/>
            <p:cNvGrpSpPr>
              <a:grpSpLocks/>
            </p:cNvGrpSpPr>
            <p:nvPr/>
          </p:nvGrpSpPr>
          <p:grpSpPr bwMode="auto">
            <a:xfrm>
              <a:off x="2592" y="2256"/>
              <a:ext cx="1344" cy="1680"/>
              <a:chOff x="2592" y="2256"/>
              <a:chExt cx="1344" cy="1680"/>
            </a:xfrm>
          </p:grpSpPr>
          <p:sp>
            <p:nvSpPr>
              <p:cNvPr id="150621" name="Line 93"/>
              <p:cNvSpPr>
                <a:spLocks noChangeShapeType="1"/>
              </p:cNvSpPr>
              <p:nvPr/>
            </p:nvSpPr>
            <p:spPr bwMode="auto">
              <a:xfrm>
                <a:off x="2592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2" name="Line 94"/>
              <p:cNvSpPr>
                <a:spLocks noChangeShapeType="1"/>
              </p:cNvSpPr>
              <p:nvPr/>
            </p:nvSpPr>
            <p:spPr bwMode="auto">
              <a:xfrm>
                <a:off x="2784" y="39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3" name="Line 95"/>
              <p:cNvSpPr>
                <a:spLocks noChangeShapeType="1"/>
              </p:cNvSpPr>
              <p:nvPr/>
            </p:nvSpPr>
            <p:spPr bwMode="auto">
              <a:xfrm flipV="1">
                <a:off x="3312" y="2256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4" name="Line 96"/>
              <p:cNvSpPr>
                <a:spLocks noChangeShapeType="1"/>
              </p:cNvSpPr>
              <p:nvPr/>
            </p:nvSpPr>
            <p:spPr bwMode="auto">
              <a:xfrm>
                <a:off x="331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5" name="Line 97"/>
              <p:cNvSpPr>
                <a:spLocks noChangeShapeType="1"/>
              </p:cNvSpPr>
              <p:nvPr/>
            </p:nvSpPr>
            <p:spPr bwMode="auto">
              <a:xfrm>
                <a:off x="2784" y="37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98"/>
            <p:cNvGrpSpPr>
              <a:grpSpLocks/>
            </p:cNvGrpSpPr>
            <p:nvPr/>
          </p:nvGrpSpPr>
          <p:grpSpPr bwMode="auto">
            <a:xfrm>
              <a:off x="1680" y="2688"/>
              <a:ext cx="2256" cy="1056"/>
              <a:chOff x="1680" y="2688"/>
              <a:chExt cx="2256" cy="1056"/>
            </a:xfrm>
          </p:grpSpPr>
          <p:sp>
            <p:nvSpPr>
              <p:cNvPr id="150627" name="Line 99"/>
              <p:cNvSpPr>
                <a:spLocks noChangeShapeType="1"/>
              </p:cNvSpPr>
              <p:nvPr/>
            </p:nvSpPr>
            <p:spPr bwMode="auto">
              <a:xfrm flipV="1">
                <a:off x="1728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8" name="Line 100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9" name="Line 101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0" name="Line 102"/>
              <p:cNvSpPr>
                <a:spLocks noChangeShapeType="1"/>
              </p:cNvSpPr>
              <p:nvPr/>
            </p:nvSpPr>
            <p:spPr bwMode="auto">
              <a:xfrm>
                <a:off x="2400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1" name="Oval 103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104"/>
            <p:cNvGrpSpPr>
              <a:grpSpLocks/>
            </p:cNvGrpSpPr>
            <p:nvPr/>
          </p:nvGrpSpPr>
          <p:grpSpPr bwMode="auto">
            <a:xfrm>
              <a:off x="1680" y="2640"/>
              <a:ext cx="2256" cy="912"/>
              <a:chOff x="1680" y="2640"/>
              <a:chExt cx="2256" cy="912"/>
            </a:xfrm>
          </p:grpSpPr>
          <p:sp>
            <p:nvSpPr>
              <p:cNvPr id="150633" name="Line 105"/>
              <p:cNvSpPr>
                <a:spLocks noChangeShapeType="1"/>
              </p:cNvSpPr>
              <p:nvPr/>
            </p:nvSpPr>
            <p:spPr bwMode="auto">
              <a:xfrm flipV="1">
                <a:off x="1728" y="32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4" name="Line 106"/>
              <p:cNvSpPr>
                <a:spLocks noChangeShapeType="1"/>
              </p:cNvSpPr>
              <p:nvPr/>
            </p:nvSpPr>
            <p:spPr bwMode="auto">
              <a:xfrm>
                <a:off x="1728" y="355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5" name="Line 107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6" name="Line 108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7" name="Oval 109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110"/>
            <p:cNvGrpSpPr>
              <a:grpSpLocks/>
            </p:cNvGrpSpPr>
            <p:nvPr/>
          </p:nvGrpSpPr>
          <p:grpSpPr bwMode="auto">
            <a:xfrm>
              <a:off x="3936" y="1776"/>
              <a:ext cx="1264" cy="2352"/>
              <a:chOff x="3936" y="1776"/>
              <a:chExt cx="1264" cy="2352"/>
            </a:xfrm>
          </p:grpSpPr>
          <p:grpSp>
            <p:nvGrpSpPr>
              <p:cNvPr id="30" name="Group 111"/>
              <p:cNvGrpSpPr>
                <a:grpSpLocks/>
              </p:cNvGrpSpPr>
              <p:nvPr/>
            </p:nvGrpSpPr>
            <p:grpSpPr bwMode="auto">
              <a:xfrm>
                <a:off x="3936" y="1776"/>
                <a:ext cx="672" cy="1152"/>
                <a:chOff x="3408" y="1824"/>
                <a:chExt cx="672" cy="1152"/>
              </a:xfrm>
            </p:grpSpPr>
            <p:sp>
              <p:nvSpPr>
                <p:cNvPr id="150640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96" y="1824"/>
                  <a:ext cx="288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6" y="220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＋</a:t>
                  </a:r>
                </a:p>
              </p:txBody>
            </p:sp>
            <p:sp>
              <p:nvSpPr>
                <p:cNvPr id="150642" name="Oval 114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3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08" y="1824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08" y="2400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7"/>
              <p:cNvGrpSpPr>
                <a:grpSpLocks/>
              </p:cNvGrpSpPr>
              <p:nvPr/>
            </p:nvGrpSpPr>
            <p:grpSpPr bwMode="auto">
              <a:xfrm>
                <a:off x="3936" y="2976"/>
                <a:ext cx="672" cy="1152"/>
                <a:chOff x="3408" y="1824"/>
                <a:chExt cx="672" cy="1152"/>
              </a:xfrm>
            </p:grpSpPr>
            <p:sp>
              <p:nvSpPr>
                <p:cNvPr id="1506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96" y="1824"/>
                  <a:ext cx="288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7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6" y="220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＋</a:t>
                  </a:r>
                </a:p>
              </p:txBody>
            </p:sp>
            <p:sp>
              <p:nvSpPr>
                <p:cNvPr id="150648" name="Oval 120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08" y="1824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3408" y="2400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0651" name="Line 123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52" name="Line 124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53" name="Rectangle 125"/>
              <p:cNvSpPr>
                <a:spLocks noChangeArrowheads="1"/>
              </p:cNvSpPr>
              <p:nvPr/>
            </p:nvSpPr>
            <p:spPr bwMode="auto">
              <a:xfrm>
                <a:off x="4881" y="216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0654" name="Rectangle 126"/>
              <p:cNvSpPr>
                <a:spLocks noChangeArrowheads="1"/>
              </p:cNvSpPr>
              <p:nvPr/>
            </p:nvSpPr>
            <p:spPr bwMode="auto">
              <a:xfrm>
                <a:off x="4865" y="336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5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7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9C99-A43C-48B7-80AA-CCFF5CB5C53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8-3</a:t>
            </a:r>
            <a:r>
              <a:rPr lang="zh-CN" altLang="en-US"/>
              <a:t>编码器的设计与</a:t>
            </a:r>
            <a:r>
              <a:rPr lang="en-US" altLang="zh-CN"/>
              <a:t>4-2</a:t>
            </a:r>
            <a:r>
              <a:rPr lang="zh-CN" altLang="en-US"/>
              <a:t>编码器类似，课堂上不在讲解，希望同学们自己课后练习。</a:t>
            </a:r>
          </a:p>
        </p:txBody>
      </p:sp>
    </p:spTree>
    <p:extLst>
      <p:ext uri="{BB962C8B-B14F-4D97-AF65-F5344CB8AC3E}">
        <p14:creationId xmlns:p14="http://schemas.microsoft.com/office/powerpoint/2010/main" val="131504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8</a:t>
            </a:r>
            <a:r>
              <a:rPr lang="zh-CN" altLang="en-US" sz="3600" dirty="0"/>
              <a:t>）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E70-57EC-4102-B91D-2A9FB0ABA28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8421</a:t>
            </a:r>
            <a:r>
              <a:rPr lang="zh-CN" altLang="en-US"/>
              <a:t>码编码器</a:t>
            </a:r>
          </a:p>
          <a:p>
            <a:pPr lvl="1"/>
            <a:r>
              <a:rPr lang="zh-CN" altLang="en-US"/>
              <a:t>功能：将输入信号编码成</a:t>
            </a:r>
            <a:r>
              <a:rPr lang="en-US" altLang="zh-CN"/>
              <a:t>8421</a:t>
            </a:r>
            <a:r>
              <a:rPr lang="zh-CN" altLang="en-US"/>
              <a:t>码。</a:t>
            </a:r>
          </a:p>
          <a:p>
            <a:pPr lvl="1"/>
            <a:r>
              <a:rPr lang="zh-CN" altLang="en-US"/>
              <a:t>输入：</a:t>
            </a:r>
            <a:r>
              <a:rPr lang="en-US" altLang="zh-CN"/>
              <a:t>X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X</a:t>
            </a:r>
            <a:r>
              <a:rPr lang="en-US" altLang="zh-CN" baseline="-25000"/>
              <a:t>9</a:t>
            </a:r>
          </a:p>
          <a:p>
            <a:pPr lvl="1"/>
            <a:r>
              <a:rPr lang="zh-CN" altLang="en-US"/>
              <a:t>输出：</a:t>
            </a:r>
            <a:r>
              <a:rPr lang="en-US" altLang="zh-CN"/>
              <a:t>Y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Y</a:t>
            </a:r>
            <a:r>
              <a:rPr lang="en-US" altLang="zh-CN" baseline="-25000"/>
              <a:t>3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72000" y="2971800"/>
            <a:ext cx="2590800" cy="2819400"/>
            <a:chOff x="2880" y="1872"/>
            <a:chExt cx="1632" cy="1776"/>
          </a:xfrm>
        </p:grpSpPr>
        <p:sp>
          <p:nvSpPr>
            <p:cNvPr id="152581" name="Rectangle 5"/>
            <p:cNvSpPr>
              <a:spLocks noChangeArrowheads="1"/>
            </p:cNvSpPr>
            <p:nvPr/>
          </p:nvSpPr>
          <p:spPr bwMode="auto">
            <a:xfrm>
              <a:off x="3306" y="1986"/>
              <a:ext cx="726" cy="1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82" name="Line 6"/>
            <p:cNvSpPr>
              <a:spLocks noChangeShapeType="1"/>
            </p:cNvSpPr>
            <p:nvPr/>
          </p:nvSpPr>
          <p:spPr bwMode="auto">
            <a:xfrm flipH="1">
              <a:off x="3168" y="207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3" name="Line 7"/>
            <p:cNvSpPr>
              <a:spLocks noChangeShapeType="1"/>
            </p:cNvSpPr>
            <p:nvPr/>
          </p:nvSpPr>
          <p:spPr bwMode="auto">
            <a:xfrm flipH="1">
              <a:off x="3168" y="22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 flipH="1">
              <a:off x="3168" y="345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4037" y="216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4037" y="23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7" name="Line 11"/>
            <p:cNvSpPr>
              <a:spLocks noChangeShapeType="1"/>
            </p:cNvSpPr>
            <p:nvPr/>
          </p:nvSpPr>
          <p:spPr bwMode="auto">
            <a:xfrm>
              <a:off x="4037" y="26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8" name="Line 12"/>
            <p:cNvSpPr>
              <a:spLocks noChangeShapeType="1"/>
            </p:cNvSpPr>
            <p:nvPr/>
          </p:nvSpPr>
          <p:spPr bwMode="auto">
            <a:xfrm>
              <a:off x="4037" y="28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9" name="Text Box 13"/>
            <p:cNvSpPr txBox="1">
              <a:spLocks noChangeArrowheads="1"/>
            </p:cNvSpPr>
            <p:nvPr/>
          </p:nvSpPr>
          <p:spPr bwMode="auto">
            <a:xfrm>
              <a:off x="3312" y="2352"/>
              <a:ext cx="72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8421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/>
                <a:t>编码器</a:t>
              </a:r>
            </a:p>
          </p:txBody>
        </p:sp>
        <p:sp>
          <p:nvSpPr>
            <p:cNvPr id="152590" name="Rectangle 14"/>
            <p:cNvSpPr>
              <a:spLocks noChangeArrowheads="1"/>
            </p:cNvSpPr>
            <p:nvPr/>
          </p:nvSpPr>
          <p:spPr bwMode="auto">
            <a:xfrm>
              <a:off x="2880" y="1872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152591" name="Rectangle 15"/>
            <p:cNvSpPr>
              <a:spLocks noChangeArrowheads="1"/>
            </p:cNvSpPr>
            <p:nvPr/>
          </p:nvSpPr>
          <p:spPr bwMode="auto">
            <a:xfrm>
              <a:off x="2880" y="209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152592" name="Rectangle 16"/>
            <p:cNvSpPr>
              <a:spLocks noChangeArrowheads="1"/>
            </p:cNvSpPr>
            <p:nvPr/>
          </p:nvSpPr>
          <p:spPr bwMode="auto">
            <a:xfrm>
              <a:off x="2880" y="3312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9</a:t>
              </a:r>
              <a:r>
                <a:rPr lang="en-US" altLang="zh-CN"/>
                <a:t> </a:t>
              </a:r>
            </a:p>
          </p:txBody>
        </p:sp>
        <p:sp>
          <p:nvSpPr>
            <p:cNvPr id="152593" name="Rectangle 17"/>
            <p:cNvSpPr>
              <a:spLocks noChangeArrowheads="1"/>
            </p:cNvSpPr>
            <p:nvPr/>
          </p:nvSpPr>
          <p:spPr bwMode="auto">
            <a:xfrm>
              <a:off x="4173" y="1986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152594" name="Rectangle 18"/>
            <p:cNvSpPr>
              <a:spLocks noChangeArrowheads="1"/>
            </p:cNvSpPr>
            <p:nvPr/>
          </p:nvSpPr>
          <p:spPr bwMode="auto">
            <a:xfrm>
              <a:off x="4173" y="2258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152595" name="Rectangle 19"/>
            <p:cNvSpPr>
              <a:spLocks noChangeArrowheads="1"/>
            </p:cNvSpPr>
            <p:nvPr/>
          </p:nvSpPr>
          <p:spPr bwMode="auto">
            <a:xfrm>
              <a:off x="4173" y="2507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2</a:t>
              </a:r>
              <a:r>
                <a:rPr lang="en-US" altLang="zh-CN"/>
                <a:t> </a:t>
              </a:r>
            </a:p>
          </p:txBody>
        </p:sp>
        <p:sp>
          <p:nvSpPr>
            <p:cNvPr id="152596" name="Rectangle 20"/>
            <p:cNvSpPr>
              <a:spLocks noChangeArrowheads="1"/>
            </p:cNvSpPr>
            <p:nvPr/>
          </p:nvSpPr>
          <p:spPr bwMode="auto">
            <a:xfrm>
              <a:off x="4173" y="2779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152602" name="Text Box 26"/>
            <p:cNvSpPr txBox="1">
              <a:spLocks noChangeArrowheads="1"/>
            </p:cNvSpPr>
            <p:nvPr/>
          </p:nvSpPr>
          <p:spPr bwMode="auto">
            <a:xfrm>
              <a:off x="2976" y="2534"/>
              <a:ext cx="28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Wingdings" pitchFamily="2" charset="2"/>
                </a:rPr>
                <a:t></a:t>
              </a:r>
            </a:p>
            <a:p>
              <a:r>
                <a:rPr lang="en-US" altLang="zh-CN">
                  <a:sym typeface="Wingdings" pitchFamily="2" charset="2"/>
                </a:rPr>
                <a:t></a:t>
              </a:r>
            </a:p>
            <a:p>
              <a:r>
                <a:rPr lang="en-US" altLang="zh-CN">
                  <a:sym typeface="Wingdings" pitchFamily="2" charset="2"/>
                </a:rPr>
                <a:t>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07646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9</a:t>
            </a:r>
            <a:r>
              <a:rPr lang="zh-CN" altLang="en-US" sz="3600" dirty="0"/>
              <a:t>）</a:t>
            </a: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5A6-8B5A-4AFA-9C24-874925A2EAD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7299"/>
            <a:ext cx="8115328" cy="857256"/>
          </a:xfrm>
        </p:spPr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码编码器功能表及输出表达式</a:t>
            </a:r>
          </a:p>
          <a:p>
            <a:endParaRPr lang="en-US" altLang="zh-CN" dirty="0"/>
          </a:p>
        </p:txBody>
      </p:sp>
      <p:graphicFrame>
        <p:nvGraphicFramePr>
          <p:cNvPr id="15364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29351"/>
              </p:ext>
            </p:extLst>
          </p:nvPr>
        </p:nvGraphicFramePr>
        <p:xfrm>
          <a:off x="142844" y="2057400"/>
          <a:ext cx="5310535" cy="4137346"/>
        </p:xfrm>
        <a:graphic>
          <a:graphicData uri="http://schemas.openxmlformats.org/drawingml/2006/table">
            <a:tbl>
              <a:tblPr/>
              <a:tblGrid>
                <a:gridCol w="367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9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8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7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6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5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4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3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2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3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0   0   0   0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0   0   0   1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0   0   1   0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0   0   1   1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0   1   0   0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0   1   0   1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0   1   1   0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  0    0    0    0    0    0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0   1   1   1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 0    0    0    0    0    0    0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1   0   0   0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  0    0    0    0    0    0    0    0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1   0   0   1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128646"/>
              </p:ext>
            </p:extLst>
          </p:nvPr>
        </p:nvGraphicFramePr>
        <p:xfrm>
          <a:off x="5508104" y="2708920"/>
          <a:ext cx="3465386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45" name="Equation" r:id="rId3" imgW="1955520" imgH="1015920" progId="Equation.DSMT4">
                  <p:embed/>
                </p:oleObj>
              </mc:Choice>
              <mc:Fallback>
                <p:oleObj name="Equation" r:id="rId3" imgW="195552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104" y="2708920"/>
                        <a:ext cx="3465386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23928" y="5517232"/>
            <a:ext cx="360040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56348" y="4005064"/>
            <a:ext cx="360040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16388" y="3284984"/>
            <a:ext cx="360040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16388" y="4725144"/>
            <a:ext cx="36004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76428" y="5823486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428" y="5103406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428" y="4365104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428" y="3591238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976428" y="2852936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10</a:t>
            </a:r>
            <a:r>
              <a:rPr lang="zh-CN" altLang="en-US" sz="3600" dirty="0"/>
              <a:t>）</a:t>
            </a:r>
          </a:p>
        </p:txBody>
      </p:sp>
      <p:sp>
        <p:nvSpPr>
          <p:cNvPr id="1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8938-B4BB-4B45-A801-ECB9D6146B8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8421</a:t>
            </a:r>
            <a:r>
              <a:rPr lang="zh-CN" altLang="en-US"/>
              <a:t>码编码器输出表达式画出逻辑图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598114"/>
              </p:ext>
            </p:extLst>
          </p:nvPr>
        </p:nvGraphicFramePr>
        <p:xfrm>
          <a:off x="84139" y="3148013"/>
          <a:ext cx="3649662" cy="179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70" name="公式" r:id="rId3" imgW="1968480" imgH="965160" progId="Equation.3">
                  <p:embed/>
                </p:oleObj>
              </mc:Choice>
              <mc:Fallback>
                <p:oleObj name="公式" r:id="rId3" imgW="19684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9" y="3148013"/>
                        <a:ext cx="3649662" cy="1791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3876675" y="2254250"/>
            <a:ext cx="576263" cy="3673475"/>
            <a:chOff x="2442" y="1420"/>
            <a:chExt cx="363" cy="2314"/>
          </a:xfrm>
        </p:grpSpPr>
        <p:sp>
          <p:nvSpPr>
            <p:cNvPr id="154699" name="Line 75"/>
            <p:cNvSpPr>
              <a:spLocks noChangeShapeType="1"/>
            </p:cNvSpPr>
            <p:nvPr/>
          </p:nvSpPr>
          <p:spPr bwMode="auto">
            <a:xfrm flipV="1">
              <a:off x="2624" y="142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12"/>
            <p:cNvGrpSpPr>
              <a:grpSpLocks/>
            </p:cNvGrpSpPr>
            <p:nvPr/>
          </p:nvGrpSpPr>
          <p:grpSpPr bwMode="auto">
            <a:xfrm>
              <a:off x="2442" y="1692"/>
              <a:ext cx="363" cy="2042"/>
              <a:chOff x="2442" y="1692"/>
              <a:chExt cx="363" cy="204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2" y="1692"/>
                <a:ext cx="363" cy="272"/>
                <a:chOff x="3379" y="3067"/>
                <a:chExt cx="363" cy="272"/>
              </a:xfrm>
            </p:grpSpPr>
            <p:sp>
              <p:nvSpPr>
                <p:cNvPr id="154631" name="Rectangle 7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32" name="Oval 8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2442" y="2600"/>
                <a:ext cx="363" cy="272"/>
                <a:chOff x="2744" y="2795"/>
                <a:chExt cx="363" cy="272"/>
              </a:xfrm>
            </p:grpSpPr>
            <p:grpSp>
              <p:nvGrpSpPr>
                <p:cNvPr id="6" name="Group 19"/>
                <p:cNvGrpSpPr>
                  <a:grpSpLocks/>
                </p:cNvGrpSpPr>
                <p:nvPr/>
              </p:nvGrpSpPr>
              <p:grpSpPr bwMode="auto">
                <a:xfrm>
                  <a:off x="2744" y="2795"/>
                  <a:ext cx="363" cy="272"/>
                  <a:chOff x="3379" y="3067"/>
                  <a:chExt cx="363" cy="272"/>
                </a:xfrm>
              </p:grpSpPr>
              <p:sp>
                <p:nvSpPr>
                  <p:cNvPr id="15464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158"/>
                    <a:ext cx="363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45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3067"/>
                    <a:ext cx="91" cy="9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>
                  <a:off x="2880" y="2931"/>
                  <a:ext cx="91" cy="91"/>
                  <a:chOff x="1519" y="3657"/>
                  <a:chExt cx="91" cy="91"/>
                </a:xfrm>
              </p:grpSpPr>
              <p:sp>
                <p:nvSpPr>
                  <p:cNvPr id="15464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3702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48" name="Line 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19" y="3703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4684" name="Line 60"/>
              <p:cNvSpPr>
                <a:spLocks noChangeShapeType="1"/>
              </p:cNvSpPr>
              <p:nvPr/>
            </p:nvSpPr>
            <p:spPr bwMode="auto">
              <a:xfrm>
                <a:off x="2624" y="1964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3" name="Line 79"/>
              <p:cNvSpPr>
                <a:spLocks noChangeShapeType="1"/>
              </p:cNvSpPr>
              <p:nvPr/>
            </p:nvSpPr>
            <p:spPr bwMode="auto">
              <a:xfrm>
                <a:off x="2533" y="287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4" name="Line 80"/>
              <p:cNvSpPr>
                <a:spLocks noChangeShapeType="1"/>
              </p:cNvSpPr>
              <p:nvPr/>
            </p:nvSpPr>
            <p:spPr bwMode="auto">
              <a:xfrm>
                <a:off x="2715" y="287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4165600" y="2038350"/>
            <a:ext cx="4679950" cy="396875"/>
            <a:chOff x="2624" y="1284"/>
            <a:chExt cx="2948" cy="250"/>
          </a:xfrm>
        </p:grpSpPr>
        <p:sp>
          <p:nvSpPr>
            <p:cNvPr id="154724" name="Rectangle 100"/>
            <p:cNvSpPr>
              <a:spLocks noChangeArrowheads="1"/>
            </p:cNvSpPr>
            <p:nvPr/>
          </p:nvSpPr>
          <p:spPr bwMode="auto">
            <a:xfrm>
              <a:off x="5233" y="128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154725" name="Rectangle 101"/>
            <p:cNvSpPr>
              <a:spLocks noChangeArrowheads="1"/>
            </p:cNvSpPr>
            <p:nvPr/>
          </p:nvSpPr>
          <p:spPr bwMode="auto">
            <a:xfrm>
              <a:off x="4348" y="128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154726" name="Rectangle 102"/>
            <p:cNvSpPr>
              <a:spLocks noChangeArrowheads="1"/>
            </p:cNvSpPr>
            <p:nvPr/>
          </p:nvSpPr>
          <p:spPr bwMode="auto">
            <a:xfrm>
              <a:off x="3440" y="128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2</a:t>
              </a:r>
              <a:r>
                <a:rPr lang="en-US" altLang="zh-CN"/>
                <a:t> </a:t>
              </a:r>
            </a:p>
          </p:txBody>
        </p:sp>
        <p:sp>
          <p:nvSpPr>
            <p:cNvPr id="154727" name="Rectangle 103"/>
            <p:cNvSpPr>
              <a:spLocks noChangeArrowheads="1"/>
            </p:cNvSpPr>
            <p:nvPr/>
          </p:nvSpPr>
          <p:spPr bwMode="auto">
            <a:xfrm>
              <a:off x="2624" y="128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3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9" name="Group 110"/>
          <p:cNvGrpSpPr>
            <a:grpSpLocks/>
          </p:cNvGrpSpPr>
          <p:nvPr/>
        </p:nvGrpSpPr>
        <p:grpSpPr bwMode="auto">
          <a:xfrm>
            <a:off x="3733800" y="5927725"/>
            <a:ext cx="5219700" cy="396875"/>
            <a:chOff x="2352" y="3734"/>
            <a:chExt cx="3288" cy="250"/>
          </a:xfrm>
        </p:grpSpPr>
        <p:sp>
          <p:nvSpPr>
            <p:cNvPr id="154721" name="Rectangle 97"/>
            <p:cNvSpPr>
              <a:spLocks noChangeArrowheads="1"/>
            </p:cNvSpPr>
            <p:nvPr/>
          </p:nvSpPr>
          <p:spPr bwMode="auto">
            <a:xfrm>
              <a:off x="4710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2</a:t>
              </a:r>
              <a:r>
                <a:rPr lang="en-US" altLang="zh-CN"/>
                <a:t> </a:t>
              </a:r>
            </a:p>
          </p:txBody>
        </p:sp>
        <p:sp>
          <p:nvSpPr>
            <p:cNvPr id="154722" name="Rectangle 98"/>
            <p:cNvSpPr>
              <a:spLocks noChangeArrowheads="1"/>
            </p:cNvSpPr>
            <p:nvPr/>
          </p:nvSpPr>
          <p:spPr bwMode="auto">
            <a:xfrm>
              <a:off x="5298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154723" name="Rectangle 99"/>
            <p:cNvSpPr>
              <a:spLocks noChangeArrowheads="1"/>
            </p:cNvSpPr>
            <p:nvPr/>
          </p:nvSpPr>
          <p:spPr bwMode="auto">
            <a:xfrm>
              <a:off x="2352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9</a:t>
              </a:r>
              <a:r>
                <a:rPr lang="en-US" altLang="zh-CN"/>
                <a:t> </a:t>
              </a:r>
            </a:p>
          </p:txBody>
        </p:sp>
        <p:sp>
          <p:nvSpPr>
            <p:cNvPr id="154728" name="Rectangle 104"/>
            <p:cNvSpPr>
              <a:spLocks noChangeArrowheads="1"/>
            </p:cNvSpPr>
            <p:nvPr/>
          </p:nvSpPr>
          <p:spPr bwMode="auto">
            <a:xfrm>
              <a:off x="2599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8</a:t>
              </a:r>
              <a:r>
                <a:rPr lang="en-US" altLang="zh-CN"/>
                <a:t> </a:t>
              </a:r>
            </a:p>
          </p:txBody>
        </p:sp>
        <p:sp>
          <p:nvSpPr>
            <p:cNvPr id="154729" name="Rectangle 105"/>
            <p:cNvSpPr>
              <a:spLocks noChangeArrowheads="1"/>
            </p:cNvSpPr>
            <p:nvPr/>
          </p:nvSpPr>
          <p:spPr bwMode="auto">
            <a:xfrm>
              <a:off x="2962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7</a:t>
              </a:r>
              <a:r>
                <a:rPr lang="en-US" altLang="zh-CN"/>
                <a:t> </a:t>
              </a:r>
            </a:p>
          </p:txBody>
        </p:sp>
        <p:sp>
          <p:nvSpPr>
            <p:cNvPr id="154730" name="Rectangle 106"/>
            <p:cNvSpPr>
              <a:spLocks noChangeArrowheads="1"/>
            </p:cNvSpPr>
            <p:nvPr/>
          </p:nvSpPr>
          <p:spPr bwMode="auto">
            <a:xfrm>
              <a:off x="3168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6</a:t>
              </a:r>
              <a:r>
                <a:rPr lang="en-US" altLang="zh-CN"/>
                <a:t> </a:t>
              </a:r>
            </a:p>
          </p:txBody>
        </p:sp>
        <p:sp>
          <p:nvSpPr>
            <p:cNvPr id="154731" name="Rectangle 107"/>
            <p:cNvSpPr>
              <a:spLocks noChangeArrowheads="1"/>
            </p:cNvSpPr>
            <p:nvPr/>
          </p:nvSpPr>
          <p:spPr bwMode="auto">
            <a:xfrm>
              <a:off x="3416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5</a:t>
              </a:r>
              <a:r>
                <a:rPr lang="en-US" altLang="zh-CN"/>
                <a:t> </a:t>
              </a:r>
            </a:p>
          </p:txBody>
        </p:sp>
        <p:sp>
          <p:nvSpPr>
            <p:cNvPr id="154732" name="Rectangle 108"/>
            <p:cNvSpPr>
              <a:spLocks noChangeArrowheads="1"/>
            </p:cNvSpPr>
            <p:nvPr/>
          </p:nvSpPr>
          <p:spPr bwMode="auto">
            <a:xfrm>
              <a:off x="3688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4</a:t>
              </a:r>
              <a:r>
                <a:rPr lang="en-US" altLang="zh-CN"/>
                <a:t> </a:t>
              </a:r>
            </a:p>
          </p:txBody>
        </p:sp>
        <p:sp>
          <p:nvSpPr>
            <p:cNvPr id="154733" name="Rectangle 109"/>
            <p:cNvSpPr>
              <a:spLocks noChangeArrowheads="1"/>
            </p:cNvSpPr>
            <p:nvPr/>
          </p:nvSpPr>
          <p:spPr bwMode="auto">
            <a:xfrm>
              <a:off x="4232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3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10" name="Group 132"/>
          <p:cNvGrpSpPr>
            <a:grpSpLocks/>
          </p:cNvGrpSpPr>
          <p:nvPr/>
        </p:nvGrpSpPr>
        <p:grpSpPr bwMode="auto">
          <a:xfrm>
            <a:off x="3962400" y="2286000"/>
            <a:ext cx="4767263" cy="3673475"/>
            <a:chOff x="2496" y="1440"/>
            <a:chExt cx="3003" cy="2314"/>
          </a:xfrm>
        </p:grpSpPr>
        <p:grpSp>
          <p:nvGrpSpPr>
            <p:cNvPr id="11" name="Group 129"/>
            <p:cNvGrpSpPr>
              <a:grpSpLocks/>
            </p:cNvGrpSpPr>
            <p:nvPr/>
          </p:nvGrpSpPr>
          <p:grpSpPr bwMode="auto">
            <a:xfrm>
              <a:off x="2496" y="1440"/>
              <a:ext cx="3003" cy="2314"/>
              <a:chOff x="2496" y="1420"/>
              <a:chExt cx="3003" cy="2314"/>
            </a:xfrm>
          </p:grpSpPr>
          <p:grpSp>
            <p:nvGrpSpPr>
              <p:cNvPr id="12" name="Group 15"/>
              <p:cNvGrpSpPr>
                <a:grpSpLocks/>
              </p:cNvGrpSpPr>
              <p:nvPr/>
            </p:nvGrpSpPr>
            <p:grpSpPr bwMode="auto">
              <a:xfrm>
                <a:off x="5045" y="1692"/>
                <a:ext cx="363" cy="272"/>
                <a:chOff x="3379" y="3067"/>
                <a:chExt cx="363" cy="272"/>
              </a:xfrm>
            </p:grpSpPr>
            <p:sp>
              <p:nvSpPr>
                <p:cNvPr id="1546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41" name="Oval 17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5136" y="2600"/>
                <a:ext cx="363" cy="272"/>
                <a:chOff x="2744" y="2795"/>
                <a:chExt cx="363" cy="272"/>
              </a:xfrm>
            </p:grpSpPr>
            <p:grpSp>
              <p:nvGrpSpPr>
                <p:cNvPr id="14" name="Group 54"/>
                <p:cNvGrpSpPr>
                  <a:grpSpLocks/>
                </p:cNvGrpSpPr>
                <p:nvPr/>
              </p:nvGrpSpPr>
              <p:grpSpPr bwMode="auto">
                <a:xfrm>
                  <a:off x="2744" y="2795"/>
                  <a:ext cx="363" cy="272"/>
                  <a:chOff x="3379" y="3067"/>
                  <a:chExt cx="363" cy="272"/>
                </a:xfrm>
              </p:grpSpPr>
              <p:sp>
                <p:nvSpPr>
                  <p:cNvPr id="15467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158"/>
                    <a:ext cx="363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8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3067"/>
                    <a:ext cx="91" cy="9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57"/>
                <p:cNvGrpSpPr>
                  <a:grpSpLocks/>
                </p:cNvGrpSpPr>
                <p:nvPr/>
              </p:nvGrpSpPr>
              <p:grpSpPr bwMode="auto">
                <a:xfrm>
                  <a:off x="2880" y="2931"/>
                  <a:ext cx="91" cy="91"/>
                  <a:chOff x="1519" y="3657"/>
                  <a:chExt cx="91" cy="91"/>
                </a:xfrm>
              </p:grpSpPr>
              <p:sp>
                <p:nvSpPr>
                  <p:cNvPr id="15468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3702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83" name="Line 5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19" y="3703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4687" name="Line 63"/>
              <p:cNvSpPr>
                <a:spLocks noChangeShapeType="1"/>
              </p:cNvSpPr>
              <p:nvPr/>
            </p:nvSpPr>
            <p:spPr bwMode="auto">
              <a:xfrm flipV="1">
                <a:off x="5317" y="1964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8" name="Line 64"/>
              <p:cNvSpPr>
                <a:spLocks noChangeShapeType="1"/>
              </p:cNvSpPr>
              <p:nvPr/>
            </p:nvSpPr>
            <p:spPr bwMode="auto">
              <a:xfrm flipV="1">
                <a:off x="5108" y="196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90" name="Line 66"/>
              <p:cNvSpPr>
                <a:spLocks noChangeShapeType="1"/>
              </p:cNvSpPr>
              <p:nvPr/>
            </p:nvSpPr>
            <p:spPr bwMode="auto">
              <a:xfrm>
                <a:off x="4229" y="232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91" name="Line 67"/>
              <p:cNvSpPr>
                <a:spLocks noChangeShapeType="1"/>
              </p:cNvSpPr>
              <p:nvPr/>
            </p:nvSpPr>
            <p:spPr bwMode="auto">
              <a:xfrm>
                <a:off x="5227" y="196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2" name="Line 78"/>
              <p:cNvSpPr>
                <a:spLocks noChangeShapeType="1"/>
              </p:cNvSpPr>
              <p:nvPr/>
            </p:nvSpPr>
            <p:spPr bwMode="auto">
              <a:xfrm flipV="1">
                <a:off x="5227" y="142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6" name="Line 82"/>
              <p:cNvSpPr>
                <a:spLocks noChangeShapeType="1"/>
              </p:cNvSpPr>
              <p:nvPr/>
            </p:nvSpPr>
            <p:spPr bwMode="auto">
              <a:xfrm>
                <a:off x="5436" y="287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9" name="Line 95"/>
              <p:cNvSpPr>
                <a:spLocks noChangeShapeType="1"/>
              </p:cNvSpPr>
              <p:nvPr/>
            </p:nvSpPr>
            <p:spPr bwMode="auto">
              <a:xfrm>
                <a:off x="2533" y="3552"/>
                <a:ext cx="27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0" name="Line 96"/>
              <p:cNvSpPr>
                <a:spLocks noChangeShapeType="1"/>
              </p:cNvSpPr>
              <p:nvPr/>
            </p:nvSpPr>
            <p:spPr bwMode="auto">
              <a:xfrm flipV="1">
                <a:off x="5255" y="2872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6" name="Line 62"/>
              <p:cNvSpPr>
                <a:spLocks noChangeShapeType="1"/>
              </p:cNvSpPr>
              <p:nvPr/>
            </p:nvSpPr>
            <p:spPr bwMode="auto">
              <a:xfrm flipV="1">
                <a:off x="3380" y="2208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37" name="Oval 113"/>
              <p:cNvSpPr>
                <a:spLocks noChangeArrowheads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</p:grpSp>
        <p:sp>
          <p:nvSpPr>
            <p:cNvPr id="154741" name="Oval 117"/>
            <p:cNvSpPr>
              <a:spLocks noChangeArrowheads="1"/>
            </p:cNvSpPr>
            <p:nvPr/>
          </p:nvSpPr>
          <p:spPr bwMode="auto">
            <a:xfrm>
              <a:off x="4196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8" name="Oval 114"/>
            <p:cNvSpPr>
              <a:spLocks noChangeArrowheads="1"/>
            </p:cNvSpPr>
            <p:nvPr/>
          </p:nvSpPr>
          <p:spPr bwMode="auto">
            <a:xfrm>
              <a:off x="3312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4800600" y="2254250"/>
            <a:ext cx="3065463" cy="3673475"/>
            <a:chOff x="3024" y="1420"/>
            <a:chExt cx="1931" cy="2314"/>
          </a:xfrm>
        </p:grpSpPr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4138" y="1692"/>
              <a:ext cx="363" cy="272"/>
              <a:chOff x="3379" y="3067"/>
              <a:chExt cx="363" cy="272"/>
            </a:xfrm>
          </p:grpSpPr>
          <p:sp>
            <p:nvSpPr>
              <p:cNvPr id="154637" name="Rectangle 13"/>
              <p:cNvSpPr>
                <a:spLocks noChangeArrowheads="1"/>
              </p:cNvSpPr>
              <p:nvPr/>
            </p:nvSpPr>
            <p:spPr bwMode="auto">
              <a:xfrm>
                <a:off x="3379" y="3158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38" name="Oval 14"/>
              <p:cNvSpPr>
                <a:spLocks noChangeArrowheads="1"/>
              </p:cNvSpPr>
              <p:nvPr/>
            </p:nvSpPr>
            <p:spPr bwMode="auto">
              <a:xfrm>
                <a:off x="3515" y="3067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4047" y="2600"/>
              <a:ext cx="363" cy="272"/>
              <a:chOff x="2744" y="2795"/>
              <a:chExt cx="363" cy="272"/>
            </a:xfrm>
          </p:grpSpPr>
          <p:grpSp>
            <p:nvGrpSpPr>
              <p:cNvPr id="19" name="Group 40"/>
              <p:cNvGrpSpPr>
                <a:grpSpLocks/>
              </p:cNvGrpSpPr>
              <p:nvPr/>
            </p:nvGrpSpPr>
            <p:grpSpPr bwMode="auto">
              <a:xfrm>
                <a:off x="2744" y="2795"/>
                <a:ext cx="363" cy="272"/>
                <a:chOff x="3379" y="3067"/>
                <a:chExt cx="363" cy="272"/>
              </a:xfrm>
            </p:grpSpPr>
            <p:sp>
              <p:nvSpPr>
                <p:cNvPr id="154665" name="Rectangle 41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66" name="Oval 42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43"/>
              <p:cNvGrpSpPr>
                <a:grpSpLocks/>
              </p:cNvGrpSpPr>
              <p:nvPr/>
            </p:nvGrpSpPr>
            <p:grpSpPr bwMode="auto">
              <a:xfrm>
                <a:off x="2880" y="2931"/>
                <a:ext cx="91" cy="91"/>
                <a:chOff x="1519" y="3657"/>
                <a:chExt cx="91" cy="91"/>
              </a:xfrm>
            </p:grpSpPr>
            <p:sp>
              <p:nvSpPr>
                <p:cNvPr id="154668" name="Line 44"/>
                <p:cNvSpPr>
                  <a:spLocks noChangeShapeType="1"/>
                </p:cNvSpPr>
                <p:nvPr/>
              </p:nvSpPr>
              <p:spPr bwMode="auto">
                <a:xfrm>
                  <a:off x="1519" y="370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69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1519" y="370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46"/>
            <p:cNvGrpSpPr>
              <a:grpSpLocks/>
            </p:cNvGrpSpPr>
            <p:nvPr/>
          </p:nvGrpSpPr>
          <p:grpSpPr bwMode="auto">
            <a:xfrm>
              <a:off x="4592" y="2600"/>
              <a:ext cx="363" cy="272"/>
              <a:chOff x="2744" y="2795"/>
              <a:chExt cx="363" cy="272"/>
            </a:xfrm>
          </p:grpSpPr>
          <p:grpSp>
            <p:nvGrpSpPr>
              <p:cNvPr id="22" name="Group 47"/>
              <p:cNvGrpSpPr>
                <a:grpSpLocks/>
              </p:cNvGrpSpPr>
              <p:nvPr/>
            </p:nvGrpSpPr>
            <p:grpSpPr bwMode="auto">
              <a:xfrm>
                <a:off x="2744" y="2795"/>
                <a:ext cx="363" cy="272"/>
                <a:chOff x="3379" y="3067"/>
                <a:chExt cx="363" cy="272"/>
              </a:xfrm>
            </p:grpSpPr>
            <p:sp>
              <p:nvSpPr>
                <p:cNvPr id="15467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73" name="Oval 49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50"/>
              <p:cNvGrpSpPr>
                <a:grpSpLocks/>
              </p:cNvGrpSpPr>
              <p:nvPr/>
            </p:nvGrpSpPr>
            <p:grpSpPr bwMode="auto">
              <a:xfrm>
                <a:off x="2880" y="2931"/>
                <a:ext cx="91" cy="91"/>
                <a:chOff x="1519" y="3657"/>
                <a:chExt cx="91" cy="91"/>
              </a:xfrm>
            </p:grpSpPr>
            <p:sp>
              <p:nvSpPr>
                <p:cNvPr id="154675" name="Line 51"/>
                <p:cNvSpPr>
                  <a:spLocks noChangeShapeType="1"/>
                </p:cNvSpPr>
                <p:nvPr/>
              </p:nvSpPr>
              <p:spPr bwMode="auto">
                <a:xfrm>
                  <a:off x="1519" y="370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76" name="Line 52"/>
                <p:cNvSpPr>
                  <a:spLocks noChangeShapeType="1"/>
                </p:cNvSpPr>
                <p:nvPr/>
              </p:nvSpPr>
              <p:spPr bwMode="auto">
                <a:xfrm rot="5400000">
                  <a:off x="1519" y="370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689" name="Line 65"/>
            <p:cNvSpPr>
              <a:spLocks noChangeShapeType="1"/>
            </p:cNvSpPr>
            <p:nvPr/>
          </p:nvSpPr>
          <p:spPr bwMode="auto">
            <a:xfrm flipV="1">
              <a:off x="4229" y="1964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2" name="Line 68"/>
            <p:cNvSpPr>
              <a:spLocks noChangeShapeType="1"/>
            </p:cNvSpPr>
            <p:nvPr/>
          </p:nvSpPr>
          <p:spPr bwMode="auto">
            <a:xfrm>
              <a:off x="4410" y="1964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3" name="Line 69"/>
            <p:cNvSpPr>
              <a:spLocks noChangeShapeType="1"/>
            </p:cNvSpPr>
            <p:nvPr/>
          </p:nvSpPr>
          <p:spPr bwMode="auto">
            <a:xfrm>
              <a:off x="4410" y="24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4" name="Line 70"/>
            <p:cNvSpPr>
              <a:spLocks noChangeShapeType="1"/>
            </p:cNvSpPr>
            <p:nvPr/>
          </p:nvSpPr>
          <p:spPr bwMode="auto">
            <a:xfrm flipH="1">
              <a:off x="4773" y="2463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1" name="Line 77"/>
            <p:cNvSpPr>
              <a:spLocks noChangeShapeType="1"/>
            </p:cNvSpPr>
            <p:nvPr/>
          </p:nvSpPr>
          <p:spPr bwMode="auto">
            <a:xfrm flipV="1">
              <a:off x="4320" y="142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7" name="Line 83"/>
            <p:cNvSpPr>
              <a:spLocks noChangeShapeType="1"/>
            </p:cNvSpPr>
            <p:nvPr/>
          </p:nvSpPr>
          <p:spPr bwMode="auto">
            <a:xfrm>
              <a:off x="3050" y="3053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8" name="Line 84"/>
            <p:cNvSpPr>
              <a:spLocks noChangeShapeType="1"/>
            </p:cNvSpPr>
            <p:nvPr/>
          </p:nvSpPr>
          <p:spPr bwMode="auto">
            <a:xfrm flipV="1">
              <a:off x="4138" y="28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9" name="Line 85"/>
            <p:cNvSpPr>
              <a:spLocks noChangeShapeType="1"/>
            </p:cNvSpPr>
            <p:nvPr/>
          </p:nvSpPr>
          <p:spPr bwMode="auto">
            <a:xfrm>
              <a:off x="4320" y="2872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0" name="Line 86"/>
            <p:cNvSpPr>
              <a:spLocks noChangeShapeType="1"/>
            </p:cNvSpPr>
            <p:nvPr/>
          </p:nvSpPr>
          <p:spPr bwMode="auto">
            <a:xfrm>
              <a:off x="4864" y="2872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6" name="Line 92"/>
            <p:cNvSpPr>
              <a:spLocks noChangeShapeType="1"/>
            </p:cNvSpPr>
            <p:nvPr/>
          </p:nvSpPr>
          <p:spPr bwMode="auto">
            <a:xfrm>
              <a:off x="3620" y="34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7" name="Line 93"/>
            <p:cNvSpPr>
              <a:spLocks noChangeShapeType="1"/>
            </p:cNvSpPr>
            <p:nvPr/>
          </p:nvSpPr>
          <p:spPr bwMode="auto">
            <a:xfrm flipV="1">
              <a:off x="4676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39" name="Oval 115"/>
            <p:cNvSpPr>
              <a:spLocks noChangeArrowheads="1"/>
            </p:cNvSpPr>
            <p:nvPr/>
          </p:nvSpPr>
          <p:spPr bwMode="auto">
            <a:xfrm>
              <a:off x="3560" y="33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40" name="Oval 116"/>
            <p:cNvSpPr>
              <a:spLocks noChangeArrowheads="1"/>
            </p:cNvSpPr>
            <p:nvPr/>
          </p:nvSpPr>
          <p:spPr bwMode="auto">
            <a:xfrm>
              <a:off x="3024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30"/>
          <p:cNvGrpSpPr>
            <a:grpSpLocks/>
          </p:cNvGrpSpPr>
          <p:nvPr/>
        </p:nvGrpSpPr>
        <p:grpSpPr bwMode="auto">
          <a:xfrm>
            <a:off x="4724400" y="2286000"/>
            <a:ext cx="1439863" cy="3673475"/>
            <a:chOff x="2987" y="1420"/>
            <a:chExt cx="907" cy="2314"/>
          </a:xfrm>
        </p:grpSpPr>
        <p:grpSp>
          <p:nvGrpSpPr>
            <p:cNvPr id="25" name="Group 9"/>
            <p:cNvGrpSpPr>
              <a:grpSpLocks/>
            </p:cNvGrpSpPr>
            <p:nvPr/>
          </p:nvGrpSpPr>
          <p:grpSpPr bwMode="auto">
            <a:xfrm>
              <a:off x="3259" y="1692"/>
              <a:ext cx="363" cy="272"/>
              <a:chOff x="3379" y="3067"/>
              <a:chExt cx="363" cy="272"/>
            </a:xfrm>
          </p:grpSpPr>
          <p:sp>
            <p:nvSpPr>
              <p:cNvPr id="154634" name="Rectangle 10"/>
              <p:cNvSpPr>
                <a:spLocks noChangeArrowheads="1"/>
              </p:cNvSpPr>
              <p:nvPr/>
            </p:nvSpPr>
            <p:spPr bwMode="auto">
              <a:xfrm>
                <a:off x="3379" y="3158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35" name="Oval 11"/>
              <p:cNvSpPr>
                <a:spLocks noChangeArrowheads="1"/>
              </p:cNvSpPr>
              <p:nvPr/>
            </p:nvSpPr>
            <p:spPr bwMode="auto">
              <a:xfrm>
                <a:off x="3515" y="3067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987" y="2600"/>
              <a:ext cx="363" cy="272"/>
              <a:chOff x="2744" y="2795"/>
              <a:chExt cx="363" cy="272"/>
            </a:xfrm>
          </p:grpSpPr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2744" y="2795"/>
                <a:ext cx="363" cy="272"/>
                <a:chOff x="3379" y="3067"/>
                <a:chExt cx="363" cy="272"/>
              </a:xfrm>
            </p:grpSpPr>
            <p:sp>
              <p:nvSpPr>
                <p:cNvPr id="1546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52" name="Oval 28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29"/>
              <p:cNvGrpSpPr>
                <a:grpSpLocks/>
              </p:cNvGrpSpPr>
              <p:nvPr/>
            </p:nvGrpSpPr>
            <p:grpSpPr bwMode="auto">
              <a:xfrm>
                <a:off x="2880" y="2931"/>
                <a:ext cx="91" cy="91"/>
                <a:chOff x="1519" y="3657"/>
                <a:chExt cx="91" cy="91"/>
              </a:xfrm>
            </p:grpSpPr>
            <p:sp>
              <p:nvSpPr>
                <p:cNvPr id="154654" name="Line 30"/>
                <p:cNvSpPr>
                  <a:spLocks noChangeShapeType="1"/>
                </p:cNvSpPr>
                <p:nvPr/>
              </p:nvSpPr>
              <p:spPr bwMode="auto">
                <a:xfrm>
                  <a:off x="1519" y="370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55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1519" y="370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3531" y="2600"/>
              <a:ext cx="363" cy="272"/>
              <a:chOff x="2744" y="2795"/>
              <a:chExt cx="363" cy="272"/>
            </a:xfrm>
          </p:grpSpPr>
          <p:grpSp>
            <p:nvGrpSpPr>
              <p:cNvPr id="30" name="Group 33"/>
              <p:cNvGrpSpPr>
                <a:grpSpLocks/>
              </p:cNvGrpSpPr>
              <p:nvPr/>
            </p:nvGrpSpPr>
            <p:grpSpPr bwMode="auto">
              <a:xfrm>
                <a:off x="2744" y="2795"/>
                <a:ext cx="363" cy="272"/>
                <a:chOff x="3379" y="3067"/>
                <a:chExt cx="363" cy="272"/>
              </a:xfrm>
            </p:grpSpPr>
            <p:sp>
              <p:nvSpPr>
                <p:cNvPr id="154658" name="Rectangle 34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59" name="Oval 35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36"/>
              <p:cNvGrpSpPr>
                <a:grpSpLocks/>
              </p:cNvGrpSpPr>
              <p:nvPr/>
            </p:nvGrpSpPr>
            <p:grpSpPr bwMode="auto">
              <a:xfrm>
                <a:off x="2880" y="2931"/>
                <a:ext cx="91" cy="91"/>
                <a:chOff x="1519" y="3657"/>
                <a:chExt cx="91" cy="91"/>
              </a:xfrm>
            </p:grpSpPr>
            <p:sp>
              <p:nvSpPr>
                <p:cNvPr id="154661" name="Line 37"/>
                <p:cNvSpPr>
                  <a:spLocks noChangeShapeType="1"/>
                </p:cNvSpPr>
                <p:nvPr/>
              </p:nvSpPr>
              <p:spPr bwMode="auto">
                <a:xfrm>
                  <a:off x="1519" y="370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62" name="Line 38"/>
                <p:cNvSpPr>
                  <a:spLocks noChangeShapeType="1"/>
                </p:cNvSpPr>
                <p:nvPr/>
              </p:nvSpPr>
              <p:spPr bwMode="auto">
                <a:xfrm rot="5400000">
                  <a:off x="1519" y="370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685" name="Line 61"/>
            <p:cNvSpPr>
              <a:spLocks noChangeShapeType="1"/>
            </p:cNvSpPr>
            <p:nvPr/>
          </p:nvSpPr>
          <p:spPr bwMode="auto">
            <a:xfrm>
              <a:off x="3168" y="220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5" name="Line 71"/>
            <p:cNvSpPr>
              <a:spLocks noChangeShapeType="1"/>
            </p:cNvSpPr>
            <p:nvPr/>
          </p:nvSpPr>
          <p:spPr bwMode="auto">
            <a:xfrm>
              <a:off x="3360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6" name="Line 72"/>
            <p:cNvSpPr>
              <a:spLocks noChangeShapeType="1"/>
            </p:cNvSpPr>
            <p:nvPr/>
          </p:nvSpPr>
          <p:spPr bwMode="auto">
            <a:xfrm>
              <a:off x="3531" y="196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7" name="Line 73"/>
            <p:cNvSpPr>
              <a:spLocks noChangeShapeType="1"/>
            </p:cNvSpPr>
            <p:nvPr/>
          </p:nvSpPr>
          <p:spPr bwMode="auto">
            <a:xfrm>
              <a:off x="3531" y="237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8" name="Line 74"/>
            <p:cNvSpPr>
              <a:spLocks noChangeShapeType="1"/>
            </p:cNvSpPr>
            <p:nvPr/>
          </p:nvSpPr>
          <p:spPr bwMode="auto">
            <a:xfrm>
              <a:off x="3713" y="237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0" name="Line 76"/>
            <p:cNvSpPr>
              <a:spLocks noChangeShapeType="1"/>
            </p:cNvSpPr>
            <p:nvPr/>
          </p:nvSpPr>
          <p:spPr bwMode="auto">
            <a:xfrm flipV="1">
              <a:off x="3440" y="142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5" name="Line 81"/>
            <p:cNvSpPr>
              <a:spLocks noChangeShapeType="1"/>
            </p:cNvSpPr>
            <p:nvPr/>
          </p:nvSpPr>
          <p:spPr bwMode="auto">
            <a:xfrm>
              <a:off x="3078" y="2872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1" name="Line 87"/>
            <p:cNvSpPr>
              <a:spLocks noChangeShapeType="1"/>
            </p:cNvSpPr>
            <p:nvPr/>
          </p:nvSpPr>
          <p:spPr bwMode="auto">
            <a:xfrm>
              <a:off x="3803" y="2872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2" name="Line 88"/>
            <p:cNvSpPr>
              <a:spLocks noChangeShapeType="1"/>
            </p:cNvSpPr>
            <p:nvPr/>
          </p:nvSpPr>
          <p:spPr bwMode="auto">
            <a:xfrm>
              <a:off x="3259" y="287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3" name="Line 89"/>
            <p:cNvSpPr>
              <a:spLocks noChangeShapeType="1"/>
            </p:cNvSpPr>
            <p:nvPr/>
          </p:nvSpPr>
          <p:spPr bwMode="auto">
            <a:xfrm>
              <a:off x="3259" y="323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4" name="Line 90"/>
            <p:cNvSpPr>
              <a:spLocks noChangeShapeType="1"/>
            </p:cNvSpPr>
            <p:nvPr/>
          </p:nvSpPr>
          <p:spPr bwMode="auto">
            <a:xfrm>
              <a:off x="3486" y="32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5" name="Line 91"/>
            <p:cNvSpPr>
              <a:spLocks noChangeShapeType="1"/>
            </p:cNvSpPr>
            <p:nvPr/>
          </p:nvSpPr>
          <p:spPr bwMode="auto">
            <a:xfrm>
              <a:off x="3264" y="340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8" name="Line 94"/>
            <p:cNvSpPr>
              <a:spLocks noChangeShapeType="1"/>
            </p:cNvSpPr>
            <p:nvPr/>
          </p:nvSpPr>
          <p:spPr bwMode="auto">
            <a:xfrm>
              <a:off x="3622" y="287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42" name="Line 118"/>
            <p:cNvSpPr>
              <a:spLocks noChangeShapeType="1"/>
            </p:cNvSpPr>
            <p:nvPr/>
          </p:nvSpPr>
          <p:spPr bwMode="auto">
            <a:xfrm flipH="1">
              <a:off x="3168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43" name="Line 119"/>
            <p:cNvSpPr>
              <a:spLocks noChangeShapeType="1"/>
            </p:cNvSpPr>
            <p:nvPr/>
          </p:nvSpPr>
          <p:spPr bwMode="auto">
            <a:xfrm>
              <a:off x="3264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5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11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C2E7-BC92-4594-A435-FCCB88A7EA8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前面设计的编码器存在的问题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－</a:t>
            </a:r>
            <a:r>
              <a:rPr lang="en-US" altLang="zh-CN"/>
              <a:t>2</a:t>
            </a:r>
            <a:r>
              <a:rPr lang="zh-CN" altLang="en-US"/>
              <a:t>编码器</a:t>
            </a:r>
            <a:endParaRPr lang="en-US" altLang="zh-CN"/>
          </a:p>
          <a:p>
            <a:pPr lvl="1"/>
            <a:r>
              <a:rPr lang="en-US" altLang="zh-CN"/>
              <a:t>8421</a:t>
            </a:r>
            <a:r>
              <a:rPr lang="zh-CN" altLang="en-US"/>
              <a:t>码编码器</a:t>
            </a:r>
          </a:p>
        </p:txBody>
      </p:sp>
    </p:spTree>
    <p:extLst>
      <p:ext uri="{BB962C8B-B14F-4D97-AF65-F5344CB8AC3E}">
        <p14:creationId xmlns:p14="http://schemas.microsoft.com/office/powerpoint/2010/main" val="145978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12</a:t>
            </a:r>
            <a:r>
              <a:rPr lang="zh-CN" altLang="en-US" sz="3600" dirty="0"/>
              <a:t>）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E632-DCA3-45A8-B53F-690602BAFF85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334898" name="Object 5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9354940"/>
              </p:ext>
            </p:extLst>
          </p:nvPr>
        </p:nvGraphicFramePr>
        <p:xfrm>
          <a:off x="2743200" y="5386388"/>
          <a:ext cx="32607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094" name="公式" r:id="rId3" imgW="1726920" imgH="558720" progId="Equation.3">
                  <p:embed/>
                </p:oleObj>
              </mc:Choice>
              <mc:Fallback>
                <p:oleObj name="公式" r:id="rId3" imgW="1726920" imgH="5587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86388"/>
                        <a:ext cx="32607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838200" y="2133600"/>
            <a:ext cx="3529013" cy="2895600"/>
            <a:chOff x="624" y="1296"/>
            <a:chExt cx="2223" cy="1824"/>
          </a:xfrm>
        </p:grpSpPr>
        <p:sp>
          <p:nvSpPr>
            <p:cNvPr id="334852" name="Rectangle 4"/>
            <p:cNvSpPr>
              <a:spLocks noChangeArrowheads="1"/>
            </p:cNvSpPr>
            <p:nvPr/>
          </p:nvSpPr>
          <p:spPr bwMode="auto">
            <a:xfrm>
              <a:off x="2477" y="2832"/>
              <a:ext cx="37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334853" name="Rectangle 5"/>
            <p:cNvSpPr>
              <a:spLocks noChangeArrowheads="1"/>
            </p:cNvSpPr>
            <p:nvPr/>
          </p:nvSpPr>
          <p:spPr bwMode="auto">
            <a:xfrm>
              <a:off x="2112" y="2832"/>
              <a:ext cx="36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334854" name="Rectangle 6"/>
            <p:cNvSpPr>
              <a:spLocks noChangeArrowheads="1"/>
            </p:cNvSpPr>
            <p:nvPr/>
          </p:nvSpPr>
          <p:spPr bwMode="auto">
            <a:xfrm>
              <a:off x="1759" y="2832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1365" y="2832"/>
              <a:ext cx="3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56" name="Rectangle 8"/>
            <p:cNvSpPr>
              <a:spLocks noChangeArrowheads="1"/>
            </p:cNvSpPr>
            <p:nvPr/>
          </p:nvSpPr>
          <p:spPr bwMode="auto">
            <a:xfrm>
              <a:off x="977" y="2832"/>
              <a:ext cx="3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57" name="Rectangle 9"/>
            <p:cNvSpPr>
              <a:spLocks noChangeArrowheads="1"/>
            </p:cNvSpPr>
            <p:nvPr/>
          </p:nvSpPr>
          <p:spPr bwMode="auto">
            <a:xfrm>
              <a:off x="624" y="2832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477" y="2542"/>
              <a:ext cx="37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334859" name="Rectangle 11"/>
            <p:cNvSpPr>
              <a:spLocks noChangeArrowheads="1"/>
            </p:cNvSpPr>
            <p:nvPr/>
          </p:nvSpPr>
          <p:spPr bwMode="auto">
            <a:xfrm>
              <a:off x="2112" y="2542"/>
              <a:ext cx="36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0</a:t>
              </a:r>
            </a:p>
          </p:txBody>
        </p:sp>
        <p:sp>
          <p:nvSpPr>
            <p:cNvPr id="334860" name="Rectangle 12"/>
            <p:cNvSpPr>
              <a:spLocks noChangeArrowheads="1"/>
            </p:cNvSpPr>
            <p:nvPr/>
          </p:nvSpPr>
          <p:spPr bwMode="auto">
            <a:xfrm>
              <a:off x="1759" y="2542"/>
              <a:ext cx="35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1" name="Rectangle 13"/>
            <p:cNvSpPr>
              <a:spLocks noChangeArrowheads="1"/>
            </p:cNvSpPr>
            <p:nvPr/>
          </p:nvSpPr>
          <p:spPr bwMode="auto">
            <a:xfrm>
              <a:off x="1365" y="2542"/>
              <a:ext cx="3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34862" name="Rectangle 14"/>
            <p:cNvSpPr>
              <a:spLocks noChangeArrowheads="1"/>
            </p:cNvSpPr>
            <p:nvPr/>
          </p:nvSpPr>
          <p:spPr bwMode="auto">
            <a:xfrm>
              <a:off x="977" y="2542"/>
              <a:ext cx="3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3" name="Rectangle 15"/>
            <p:cNvSpPr>
              <a:spLocks noChangeArrowheads="1"/>
            </p:cNvSpPr>
            <p:nvPr/>
          </p:nvSpPr>
          <p:spPr bwMode="auto">
            <a:xfrm>
              <a:off x="624" y="2542"/>
              <a:ext cx="35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4" name="Rectangle 16"/>
            <p:cNvSpPr>
              <a:spLocks noChangeArrowheads="1"/>
            </p:cNvSpPr>
            <p:nvPr/>
          </p:nvSpPr>
          <p:spPr bwMode="auto">
            <a:xfrm>
              <a:off x="2477" y="2254"/>
              <a:ext cx="3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0</a:t>
              </a:r>
            </a:p>
          </p:txBody>
        </p:sp>
        <p:sp>
          <p:nvSpPr>
            <p:cNvPr id="334865" name="Rectangle 17"/>
            <p:cNvSpPr>
              <a:spLocks noChangeArrowheads="1"/>
            </p:cNvSpPr>
            <p:nvPr/>
          </p:nvSpPr>
          <p:spPr bwMode="auto">
            <a:xfrm>
              <a:off x="2112" y="2254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334866" name="Rectangle 18"/>
            <p:cNvSpPr>
              <a:spLocks noChangeArrowheads="1"/>
            </p:cNvSpPr>
            <p:nvPr/>
          </p:nvSpPr>
          <p:spPr bwMode="auto">
            <a:xfrm>
              <a:off x="1759" y="2254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7" name="Rectangle 19"/>
            <p:cNvSpPr>
              <a:spLocks noChangeArrowheads="1"/>
            </p:cNvSpPr>
            <p:nvPr/>
          </p:nvSpPr>
          <p:spPr bwMode="auto">
            <a:xfrm>
              <a:off x="1365" y="2254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8" name="Rectangle 20"/>
            <p:cNvSpPr>
              <a:spLocks noChangeArrowheads="1"/>
            </p:cNvSpPr>
            <p:nvPr/>
          </p:nvSpPr>
          <p:spPr bwMode="auto">
            <a:xfrm>
              <a:off x="977" y="225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34869" name="Rectangle 21"/>
            <p:cNvSpPr>
              <a:spLocks noChangeArrowheads="1"/>
            </p:cNvSpPr>
            <p:nvPr/>
          </p:nvSpPr>
          <p:spPr bwMode="auto">
            <a:xfrm>
              <a:off x="624" y="2254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70" name="Rectangle 22"/>
            <p:cNvSpPr>
              <a:spLocks noChangeArrowheads="1"/>
            </p:cNvSpPr>
            <p:nvPr/>
          </p:nvSpPr>
          <p:spPr bwMode="auto">
            <a:xfrm>
              <a:off x="2477" y="1967"/>
              <a:ext cx="37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0</a:t>
              </a:r>
            </a:p>
          </p:txBody>
        </p:sp>
        <p:sp>
          <p:nvSpPr>
            <p:cNvPr id="334871" name="Rectangle 23"/>
            <p:cNvSpPr>
              <a:spLocks noChangeArrowheads="1"/>
            </p:cNvSpPr>
            <p:nvPr/>
          </p:nvSpPr>
          <p:spPr bwMode="auto">
            <a:xfrm>
              <a:off x="2112" y="1967"/>
              <a:ext cx="36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0</a:t>
              </a:r>
            </a:p>
          </p:txBody>
        </p:sp>
        <p:sp>
          <p:nvSpPr>
            <p:cNvPr id="334872" name="Rectangle 24"/>
            <p:cNvSpPr>
              <a:spLocks noChangeArrowheads="1"/>
            </p:cNvSpPr>
            <p:nvPr/>
          </p:nvSpPr>
          <p:spPr bwMode="auto">
            <a:xfrm>
              <a:off x="1759" y="1967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73" name="Rectangle 25"/>
            <p:cNvSpPr>
              <a:spLocks noChangeArrowheads="1"/>
            </p:cNvSpPr>
            <p:nvPr/>
          </p:nvSpPr>
          <p:spPr bwMode="auto">
            <a:xfrm>
              <a:off x="1365" y="1967"/>
              <a:ext cx="3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74" name="Rectangle 26"/>
            <p:cNvSpPr>
              <a:spLocks noChangeArrowheads="1"/>
            </p:cNvSpPr>
            <p:nvPr/>
          </p:nvSpPr>
          <p:spPr bwMode="auto">
            <a:xfrm>
              <a:off x="977" y="1967"/>
              <a:ext cx="3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75" name="Rectangle 27"/>
            <p:cNvSpPr>
              <a:spLocks noChangeArrowheads="1"/>
            </p:cNvSpPr>
            <p:nvPr/>
          </p:nvSpPr>
          <p:spPr bwMode="auto">
            <a:xfrm>
              <a:off x="624" y="1967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34876" name="Rectangle 28"/>
            <p:cNvSpPr>
              <a:spLocks noChangeArrowheads="1"/>
            </p:cNvSpPr>
            <p:nvPr/>
          </p:nvSpPr>
          <p:spPr bwMode="auto">
            <a:xfrm>
              <a:off x="2477" y="1680"/>
              <a:ext cx="37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sz="2400" baseline="-30000">
                  <a:solidFill>
                    <a:srgbClr val="CC00FF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4877" name="Rectangle 29"/>
            <p:cNvSpPr>
              <a:spLocks noChangeArrowheads="1"/>
            </p:cNvSpPr>
            <p:nvPr/>
          </p:nvSpPr>
          <p:spPr bwMode="auto">
            <a:xfrm>
              <a:off x="2112" y="1680"/>
              <a:ext cx="36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sz="2400" baseline="-30000">
                  <a:solidFill>
                    <a:srgbClr val="CC00FF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4878" name="Rectangle 30"/>
            <p:cNvSpPr>
              <a:spLocks noChangeArrowheads="1"/>
            </p:cNvSpPr>
            <p:nvPr/>
          </p:nvSpPr>
          <p:spPr bwMode="auto">
            <a:xfrm>
              <a:off x="1759" y="1680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I</a:t>
              </a:r>
              <a:r>
                <a:rPr lang="en-US" altLang="zh-CN" sz="2400" baseline="-300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34879" name="Rectangle 31"/>
            <p:cNvSpPr>
              <a:spLocks noChangeArrowheads="1"/>
            </p:cNvSpPr>
            <p:nvPr/>
          </p:nvSpPr>
          <p:spPr bwMode="auto">
            <a:xfrm>
              <a:off x="1365" y="1680"/>
              <a:ext cx="3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I</a:t>
              </a:r>
              <a:r>
                <a:rPr lang="en-US" altLang="zh-CN" sz="2400" baseline="-300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34880" name="Rectangle 32"/>
            <p:cNvSpPr>
              <a:spLocks noChangeArrowheads="1"/>
            </p:cNvSpPr>
            <p:nvPr/>
          </p:nvSpPr>
          <p:spPr bwMode="auto">
            <a:xfrm>
              <a:off x="977" y="1680"/>
              <a:ext cx="3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I</a:t>
              </a:r>
              <a:r>
                <a:rPr lang="en-US" altLang="zh-CN" sz="2400" baseline="-300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4881" name="Rectangle 33"/>
            <p:cNvSpPr>
              <a:spLocks noChangeArrowheads="1"/>
            </p:cNvSpPr>
            <p:nvPr/>
          </p:nvSpPr>
          <p:spPr bwMode="auto">
            <a:xfrm>
              <a:off x="624" y="1680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I</a:t>
              </a:r>
              <a:r>
                <a:rPr lang="en-US" altLang="zh-CN" sz="2400" baseline="-300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sz="240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34882" name="Line 34"/>
            <p:cNvSpPr>
              <a:spLocks noChangeShapeType="1"/>
            </p:cNvSpPr>
            <p:nvPr/>
          </p:nvSpPr>
          <p:spPr bwMode="auto">
            <a:xfrm>
              <a:off x="624" y="1680"/>
              <a:ext cx="22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334883" name="Line 35"/>
            <p:cNvSpPr>
              <a:spLocks noChangeShapeType="1"/>
            </p:cNvSpPr>
            <p:nvPr/>
          </p:nvSpPr>
          <p:spPr bwMode="auto">
            <a:xfrm>
              <a:off x="624" y="1967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4" name="Line 36"/>
            <p:cNvSpPr>
              <a:spLocks noChangeShapeType="1"/>
            </p:cNvSpPr>
            <p:nvPr/>
          </p:nvSpPr>
          <p:spPr bwMode="auto">
            <a:xfrm>
              <a:off x="624" y="2254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5" name="Line 37"/>
            <p:cNvSpPr>
              <a:spLocks noChangeShapeType="1"/>
            </p:cNvSpPr>
            <p:nvPr/>
          </p:nvSpPr>
          <p:spPr bwMode="auto">
            <a:xfrm>
              <a:off x="624" y="2542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6" name="Line 38"/>
            <p:cNvSpPr>
              <a:spLocks noChangeShapeType="1"/>
            </p:cNvSpPr>
            <p:nvPr/>
          </p:nvSpPr>
          <p:spPr bwMode="auto">
            <a:xfrm>
              <a:off x="624" y="2832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7" name="Line 39"/>
            <p:cNvSpPr>
              <a:spLocks noChangeShapeType="1"/>
            </p:cNvSpPr>
            <p:nvPr/>
          </p:nvSpPr>
          <p:spPr bwMode="auto">
            <a:xfrm>
              <a:off x="624" y="3119"/>
              <a:ext cx="22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8" name="Line 40"/>
            <p:cNvSpPr>
              <a:spLocks noChangeShapeType="1"/>
            </p:cNvSpPr>
            <p:nvPr/>
          </p:nvSpPr>
          <p:spPr bwMode="auto">
            <a:xfrm>
              <a:off x="624" y="1680"/>
              <a:ext cx="0" cy="14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9" name="Line 41"/>
            <p:cNvSpPr>
              <a:spLocks noChangeShapeType="1"/>
            </p:cNvSpPr>
            <p:nvPr/>
          </p:nvSpPr>
          <p:spPr bwMode="auto">
            <a:xfrm>
              <a:off x="977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0" name="Line 42"/>
            <p:cNvSpPr>
              <a:spLocks noChangeShapeType="1"/>
            </p:cNvSpPr>
            <p:nvPr/>
          </p:nvSpPr>
          <p:spPr bwMode="auto">
            <a:xfrm>
              <a:off x="1365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1" name="Line 43"/>
            <p:cNvSpPr>
              <a:spLocks noChangeShapeType="1"/>
            </p:cNvSpPr>
            <p:nvPr/>
          </p:nvSpPr>
          <p:spPr bwMode="auto">
            <a:xfrm>
              <a:off x="1759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2" name="Line 44"/>
            <p:cNvSpPr>
              <a:spLocks noChangeShapeType="1"/>
            </p:cNvSpPr>
            <p:nvPr/>
          </p:nvSpPr>
          <p:spPr bwMode="auto">
            <a:xfrm>
              <a:off x="2112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3" name="Line 45"/>
            <p:cNvSpPr>
              <a:spLocks noChangeShapeType="1"/>
            </p:cNvSpPr>
            <p:nvPr/>
          </p:nvSpPr>
          <p:spPr bwMode="auto">
            <a:xfrm>
              <a:off x="2477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334894" name="Line 46"/>
            <p:cNvSpPr>
              <a:spLocks noChangeShapeType="1"/>
            </p:cNvSpPr>
            <p:nvPr/>
          </p:nvSpPr>
          <p:spPr bwMode="auto">
            <a:xfrm>
              <a:off x="2847" y="1680"/>
              <a:ext cx="0" cy="14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6" name="Text Box 48"/>
            <p:cNvSpPr txBox="1">
              <a:spLocks noChangeArrowheads="1"/>
            </p:cNvSpPr>
            <p:nvPr/>
          </p:nvSpPr>
          <p:spPr bwMode="auto">
            <a:xfrm>
              <a:off x="1296" y="1296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功能表</a:t>
              </a:r>
            </a:p>
          </p:txBody>
        </p:sp>
        <p:sp>
          <p:nvSpPr>
            <p:cNvPr id="334897" name="Line 49"/>
            <p:cNvSpPr>
              <a:spLocks noChangeShapeType="1"/>
            </p:cNvSpPr>
            <p:nvPr/>
          </p:nvSpPr>
          <p:spPr bwMode="auto">
            <a:xfrm>
              <a:off x="2112" y="1680"/>
              <a:ext cx="0" cy="144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4899" name="Rectangle 51"/>
          <p:cNvSpPr>
            <a:spLocks noChangeArrowheads="1"/>
          </p:cNvSpPr>
          <p:nvPr/>
        </p:nvSpPr>
        <p:spPr bwMode="auto"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编码器的问题</a:t>
            </a:r>
          </a:p>
        </p:txBody>
      </p:sp>
      <p:sp>
        <p:nvSpPr>
          <p:cNvPr id="334900" name="Text Box 52"/>
          <p:cNvSpPr txBox="1">
            <a:spLocks noChangeArrowheads="1"/>
          </p:cNvSpPr>
          <p:nvPr/>
        </p:nvSpPr>
        <p:spPr bwMode="auto">
          <a:xfrm>
            <a:off x="4876800" y="2133600"/>
            <a:ext cx="415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假设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baseline="-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 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baseline="-30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</a:t>
            </a:r>
          </a:p>
        </p:txBody>
      </p:sp>
      <p:sp>
        <p:nvSpPr>
          <p:cNvPr id="334901" name="Rectangle 53"/>
          <p:cNvSpPr>
            <a:spLocks noChangeArrowheads="1"/>
          </p:cNvSpPr>
          <p:nvPr/>
        </p:nvSpPr>
        <p:spPr bwMode="auto">
          <a:xfrm>
            <a:off x="4953000" y="2667000"/>
            <a:ext cx="358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从输出表达式中可以得到</a:t>
            </a:r>
            <a:r>
              <a:rPr lang="en-US" altLang="zh-CN" sz="24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400" baseline="-300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24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＝“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1” </a:t>
            </a:r>
            <a:r>
              <a:rPr lang="en-US" altLang="zh-CN" sz="24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400" baseline="-300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＝“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1”</a:t>
            </a:r>
          </a:p>
        </p:txBody>
      </p:sp>
      <p:sp>
        <p:nvSpPr>
          <p:cNvPr id="334902" name="Rectangle 54"/>
          <p:cNvSpPr>
            <a:spLocks noChangeArrowheads="1"/>
          </p:cNvSpPr>
          <p:nvPr/>
        </p:nvSpPr>
        <p:spPr bwMode="auto">
          <a:xfrm>
            <a:off x="4953000" y="3657600"/>
            <a:ext cx="388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产生问题的原因是：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编码器的功能表中没有</a:t>
            </a:r>
            <a:r>
              <a:rPr lang="zh-CN" altLang="en-US" sz="24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完全包含输入的全部逻辑组合。</a:t>
            </a:r>
          </a:p>
        </p:txBody>
      </p:sp>
    </p:spTree>
    <p:extLst>
      <p:ext uri="{BB962C8B-B14F-4D97-AF65-F5344CB8AC3E}">
        <p14:creationId xmlns:p14="http://schemas.microsoft.com/office/powerpoint/2010/main" val="9691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900" grpId="0" autoUpdateAnimBg="0"/>
      <p:bldP spid="334901" grpId="0" autoUpdateAnimBg="0"/>
      <p:bldP spid="3349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11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9052-9515-46D1-84D0-3B08484A5EE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0947" name="Rectangle 115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zh-CN" altLang="en-US"/>
              <a:t>前面设计的编码器存在的问题</a:t>
            </a:r>
          </a:p>
          <a:p>
            <a:pPr lvl="1">
              <a:spcBef>
                <a:spcPct val="50000"/>
              </a:spcBef>
            </a:pPr>
            <a:r>
              <a:rPr lang="zh-CN" altLang="en-US" b="1"/>
              <a:t>只有互斥输入时，才能用这种编码器。即在任一时刻所有输入线中最多只允许有一个为“</a:t>
            </a:r>
            <a:r>
              <a:rPr lang="en-US" altLang="zh-CN" b="1"/>
              <a:t>0”</a:t>
            </a:r>
            <a:r>
              <a:rPr lang="zh-CN" altLang="en-US" b="1"/>
              <a:t>（</a:t>
            </a:r>
            <a:r>
              <a:rPr lang="en-US" altLang="zh-CN" b="1"/>
              <a:t>4</a:t>
            </a:r>
            <a:r>
              <a:rPr lang="zh-CN" altLang="en-US" b="1"/>
              <a:t>－</a:t>
            </a:r>
            <a:r>
              <a:rPr lang="en-US" altLang="zh-CN" b="1"/>
              <a:t>2</a:t>
            </a:r>
            <a:r>
              <a:rPr lang="zh-CN" altLang="en-US" b="1"/>
              <a:t>编码器器）或“</a:t>
            </a:r>
            <a:r>
              <a:rPr lang="en-US" altLang="zh-CN" b="1"/>
              <a:t>1”</a:t>
            </a:r>
            <a:r>
              <a:rPr lang="zh-CN" altLang="en-US" b="1"/>
              <a:t>（</a:t>
            </a:r>
            <a:r>
              <a:rPr lang="en-US" altLang="zh-CN" b="1"/>
              <a:t>8421</a:t>
            </a:r>
            <a:r>
              <a:rPr lang="zh-CN" altLang="en-US" b="1"/>
              <a:t>码编码器），否则编码器会发生混乱。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解决办法：</a:t>
            </a:r>
          </a:p>
          <a:p>
            <a:pPr lvl="1">
              <a:spcBef>
                <a:spcPct val="50000"/>
              </a:spcBef>
            </a:pPr>
            <a:r>
              <a:rPr lang="zh-CN" altLang="en-US" b="1"/>
              <a:t>采用优先编码器。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85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13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A6D-EBB5-4C5D-A49B-A77565A9C32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优先编码器</a:t>
            </a:r>
          </a:p>
          <a:p>
            <a:pPr lvl="1"/>
            <a:r>
              <a:rPr lang="zh-CN" altLang="en-US" b="1">
                <a:effectLst/>
              </a:rPr>
              <a:t>当两条或两条以上线为“</a:t>
            </a:r>
            <a:r>
              <a:rPr lang="en-US" altLang="zh-CN" b="1">
                <a:effectLst/>
              </a:rPr>
              <a:t>0”</a:t>
            </a:r>
            <a:r>
              <a:rPr lang="zh-CN" altLang="en-US" b="1">
                <a:effectLst/>
              </a:rPr>
              <a:t>时，优先按输入编号大的编码，称优先编码器</a:t>
            </a:r>
            <a:r>
              <a:rPr lang="en-US" altLang="zh-CN" b="1"/>
              <a:t>(Priority Encoder)</a:t>
            </a:r>
            <a:r>
              <a:rPr lang="en-US" altLang="zh-CN">
                <a:effectLst/>
              </a:rPr>
              <a:t> </a:t>
            </a:r>
            <a:r>
              <a:rPr lang="zh-CN" altLang="en-US" b="1">
                <a:effectLst/>
              </a:rPr>
              <a:t>。</a:t>
            </a:r>
          </a:p>
          <a:p>
            <a:pPr lvl="1"/>
            <a:endParaRPr lang="zh-CN" altLang="en-US" b="1">
              <a:effectLst/>
            </a:endParaRPr>
          </a:p>
          <a:p>
            <a:pPr lvl="1"/>
            <a:r>
              <a:rPr lang="zh-CN" altLang="en-US" b="1">
                <a:effectLst/>
              </a:rPr>
              <a:t>以</a:t>
            </a:r>
            <a:r>
              <a:rPr lang="en-US" altLang="zh-CN" b="1">
                <a:effectLst/>
              </a:rPr>
              <a:t>8-3</a:t>
            </a:r>
            <a:r>
              <a:rPr lang="zh-CN" altLang="en-US" b="1">
                <a:effectLst/>
              </a:rPr>
              <a:t>优先编码器为例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14</a:t>
            </a:r>
            <a:r>
              <a:rPr lang="zh-CN" altLang="en-US" sz="3600" dirty="0"/>
              <a:t>）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AE50-2029-4570-881D-66B0A108F25A}" type="slidenum">
              <a:rPr lang="en-US" altLang="zh-CN">
                <a:latin typeface="+mn-ea"/>
                <a:ea typeface="+mn-ea"/>
              </a:rPr>
              <a:pPr/>
              <a:t>19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8-3</a:t>
            </a:r>
            <a:r>
              <a:rPr lang="zh-CN" altLang="en-US" b="1" dirty="0">
                <a:effectLst/>
              </a:rPr>
              <a:t>优先编码器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85805" y="3657600"/>
            <a:ext cx="1676400" cy="2590800"/>
            <a:chOff x="960" y="2448"/>
            <a:chExt cx="1056" cy="1632"/>
          </a:xfrm>
        </p:grpSpPr>
        <p:sp>
          <p:nvSpPr>
            <p:cNvPr id="240645" name="Rectangle 5"/>
            <p:cNvSpPr>
              <a:spLocks noChangeArrowheads="1"/>
            </p:cNvSpPr>
            <p:nvPr/>
          </p:nvSpPr>
          <p:spPr bwMode="auto">
            <a:xfrm>
              <a:off x="960" y="2448"/>
              <a:ext cx="1056" cy="163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46" name="Rectangle 6"/>
            <p:cNvSpPr>
              <a:spLocks noChangeArrowheads="1"/>
            </p:cNvSpPr>
            <p:nvPr/>
          </p:nvSpPr>
          <p:spPr bwMode="auto">
            <a:xfrm>
              <a:off x="1104" y="2544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47" name="Rectangle 7"/>
            <p:cNvSpPr>
              <a:spLocks noChangeArrowheads="1"/>
            </p:cNvSpPr>
            <p:nvPr/>
          </p:nvSpPr>
          <p:spPr bwMode="auto">
            <a:xfrm>
              <a:off x="1632" y="2544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48" name="Rectangle 8"/>
            <p:cNvSpPr>
              <a:spLocks noChangeArrowheads="1"/>
            </p:cNvSpPr>
            <p:nvPr/>
          </p:nvSpPr>
          <p:spPr bwMode="auto">
            <a:xfrm>
              <a:off x="1104" y="2928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49" name="Rectangle 9"/>
            <p:cNvSpPr>
              <a:spLocks noChangeArrowheads="1"/>
            </p:cNvSpPr>
            <p:nvPr/>
          </p:nvSpPr>
          <p:spPr bwMode="auto">
            <a:xfrm>
              <a:off x="1632" y="2928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0" name="Rectangle 10"/>
            <p:cNvSpPr>
              <a:spLocks noChangeArrowheads="1"/>
            </p:cNvSpPr>
            <p:nvPr/>
          </p:nvSpPr>
          <p:spPr bwMode="auto">
            <a:xfrm>
              <a:off x="1104" y="3312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1" name="Rectangle 11"/>
            <p:cNvSpPr>
              <a:spLocks noChangeArrowheads="1"/>
            </p:cNvSpPr>
            <p:nvPr/>
          </p:nvSpPr>
          <p:spPr bwMode="auto">
            <a:xfrm>
              <a:off x="1632" y="3312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2" name="Rectangle 12"/>
            <p:cNvSpPr>
              <a:spLocks noChangeArrowheads="1"/>
            </p:cNvSpPr>
            <p:nvPr/>
          </p:nvSpPr>
          <p:spPr bwMode="auto">
            <a:xfrm>
              <a:off x="1104" y="3696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3" name="Rectangle 13"/>
            <p:cNvSpPr>
              <a:spLocks noChangeArrowheads="1"/>
            </p:cNvSpPr>
            <p:nvPr/>
          </p:nvSpPr>
          <p:spPr bwMode="auto">
            <a:xfrm>
              <a:off x="1632" y="3696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4" name="Text Box 14"/>
            <p:cNvSpPr txBox="1">
              <a:spLocks noChangeArrowheads="1"/>
            </p:cNvSpPr>
            <p:nvPr/>
          </p:nvSpPr>
          <p:spPr bwMode="auto">
            <a:xfrm>
              <a:off x="1152" y="254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40655" name="Text Box 15"/>
            <p:cNvSpPr txBox="1">
              <a:spLocks noChangeArrowheads="1"/>
            </p:cNvSpPr>
            <p:nvPr/>
          </p:nvSpPr>
          <p:spPr bwMode="auto">
            <a:xfrm>
              <a:off x="1680" y="254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40656" name="Text Box 16"/>
            <p:cNvSpPr txBox="1">
              <a:spLocks noChangeArrowheads="1"/>
            </p:cNvSpPr>
            <p:nvPr/>
          </p:nvSpPr>
          <p:spPr bwMode="auto">
            <a:xfrm>
              <a:off x="1152" y="293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40657" name="Text Box 17"/>
            <p:cNvSpPr txBox="1">
              <a:spLocks noChangeArrowheads="1"/>
            </p:cNvSpPr>
            <p:nvPr/>
          </p:nvSpPr>
          <p:spPr bwMode="auto">
            <a:xfrm>
              <a:off x="1680" y="293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40658" name="Text Box 18"/>
            <p:cNvSpPr txBox="1">
              <a:spLocks noChangeArrowheads="1"/>
            </p:cNvSpPr>
            <p:nvPr/>
          </p:nvSpPr>
          <p:spPr bwMode="auto">
            <a:xfrm>
              <a:off x="1152" y="331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40659" name="Text Box 19"/>
            <p:cNvSpPr txBox="1">
              <a:spLocks noChangeArrowheads="1"/>
            </p:cNvSpPr>
            <p:nvPr/>
          </p:nvSpPr>
          <p:spPr bwMode="auto">
            <a:xfrm>
              <a:off x="1680" y="3321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240660" name="Text Box 20"/>
            <p:cNvSpPr txBox="1">
              <a:spLocks noChangeArrowheads="1"/>
            </p:cNvSpPr>
            <p:nvPr/>
          </p:nvSpPr>
          <p:spPr bwMode="auto">
            <a:xfrm>
              <a:off x="1152" y="370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240661" name="Text Box 21"/>
            <p:cNvSpPr txBox="1">
              <a:spLocks noChangeArrowheads="1"/>
            </p:cNvSpPr>
            <p:nvPr/>
          </p:nvSpPr>
          <p:spPr bwMode="auto">
            <a:xfrm>
              <a:off x="1680" y="36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7</a:t>
              </a:r>
            </a:p>
          </p:txBody>
        </p:sp>
      </p:grpSp>
      <p:sp>
        <p:nvSpPr>
          <p:cNvPr id="240662" name="Text Box 22"/>
          <p:cNvSpPr txBox="1">
            <a:spLocks noChangeArrowheads="1"/>
          </p:cNvSpPr>
          <p:nvPr/>
        </p:nvSpPr>
        <p:spPr bwMode="auto">
          <a:xfrm>
            <a:off x="990600" y="2133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键键盘优先编码器设计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590605" y="2667000"/>
            <a:ext cx="1143000" cy="990600"/>
            <a:chOff x="1152" y="1824"/>
            <a:chExt cx="720" cy="624"/>
          </a:xfrm>
        </p:grpSpPr>
        <p:sp>
          <p:nvSpPr>
            <p:cNvPr id="240664" name="Line 24"/>
            <p:cNvSpPr>
              <a:spLocks noChangeShapeType="1"/>
            </p:cNvSpPr>
            <p:nvPr/>
          </p:nvSpPr>
          <p:spPr bwMode="auto">
            <a:xfrm flipV="1">
              <a:off x="1344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65" name="Line 25"/>
            <p:cNvSpPr>
              <a:spLocks noChangeShapeType="1"/>
            </p:cNvSpPr>
            <p:nvPr/>
          </p:nvSpPr>
          <p:spPr bwMode="auto">
            <a:xfrm flipV="1">
              <a:off x="1488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 flipV="1">
              <a:off x="1632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67" name="Text Box 27"/>
            <p:cNvSpPr txBox="1">
              <a:spLocks noChangeArrowheads="1"/>
            </p:cNvSpPr>
            <p:nvPr/>
          </p:nvSpPr>
          <p:spPr bwMode="auto">
            <a:xfrm>
              <a:off x="1152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40668" name="Text Box 28"/>
            <p:cNvSpPr txBox="1">
              <a:spLocks noChangeArrowheads="1"/>
            </p:cNvSpPr>
            <p:nvPr/>
          </p:nvSpPr>
          <p:spPr bwMode="auto">
            <a:xfrm>
              <a:off x="1344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40669" name="Text Box 29"/>
            <p:cNvSpPr txBox="1">
              <a:spLocks noChangeArrowheads="1"/>
            </p:cNvSpPr>
            <p:nvPr/>
          </p:nvSpPr>
          <p:spPr bwMode="auto">
            <a:xfrm>
              <a:off x="1536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508104" y="4281488"/>
            <a:ext cx="792276" cy="366712"/>
            <a:chOff x="288" y="2841"/>
            <a:chExt cx="822" cy="231"/>
          </a:xfrm>
        </p:grpSpPr>
        <p:sp>
          <p:nvSpPr>
            <p:cNvPr id="240671" name="Line 31"/>
            <p:cNvSpPr>
              <a:spLocks noChangeShapeType="1"/>
            </p:cNvSpPr>
            <p:nvPr/>
          </p:nvSpPr>
          <p:spPr bwMode="auto">
            <a:xfrm>
              <a:off x="87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88" y="2841"/>
              <a:ext cx="576" cy="231"/>
              <a:chOff x="2832" y="2064"/>
              <a:chExt cx="576" cy="231"/>
            </a:xfrm>
          </p:grpSpPr>
          <p:sp>
            <p:nvSpPr>
              <p:cNvPr id="240673" name="Text Box 33"/>
              <p:cNvSpPr txBox="1">
                <a:spLocks noChangeArrowheads="1"/>
              </p:cNvSpPr>
              <p:nvPr/>
            </p:nvSpPr>
            <p:spPr bwMode="auto">
              <a:xfrm>
                <a:off x="2832" y="2064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dirty="0" err="1">
                    <a:latin typeface="+mn-ea"/>
                    <a:ea typeface="+mn-ea"/>
                  </a:rPr>
                  <a:t>E</a:t>
                </a:r>
                <a:r>
                  <a:rPr lang="en-US" altLang="zh-CN" sz="1800" baseline="-25000" dirty="0" err="1">
                    <a:latin typeface="+mn-ea"/>
                    <a:ea typeface="+mn-ea"/>
                  </a:rPr>
                  <a:t>i</a:t>
                </a:r>
                <a:endParaRPr lang="en-US" altLang="zh-CN" sz="18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40674" name="Line 34"/>
              <p:cNvSpPr>
                <a:spLocks noChangeShapeType="1"/>
              </p:cNvSpPr>
              <p:nvPr/>
            </p:nvSpPr>
            <p:spPr bwMode="auto">
              <a:xfrm>
                <a:off x="2976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7962205" y="4114805"/>
            <a:ext cx="908050" cy="461963"/>
            <a:chOff x="2016" y="2736"/>
            <a:chExt cx="572" cy="291"/>
          </a:xfrm>
        </p:grpSpPr>
        <p:sp>
          <p:nvSpPr>
            <p:cNvPr id="240676" name="Line 36"/>
            <p:cNvSpPr>
              <a:spLocks noChangeShapeType="1"/>
            </p:cNvSpPr>
            <p:nvPr/>
          </p:nvSpPr>
          <p:spPr bwMode="auto">
            <a:xfrm>
              <a:off x="201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2310" y="273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G</a:t>
              </a:r>
              <a:r>
                <a:rPr lang="en-US" altLang="zh-CN" baseline="-30000">
                  <a:latin typeface="+mn-ea"/>
                  <a:ea typeface="+mn-ea"/>
                </a:rPr>
                <a:t>S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7962207" y="5029206"/>
            <a:ext cx="871538" cy="400051"/>
            <a:chOff x="2016" y="3312"/>
            <a:chExt cx="549" cy="252"/>
          </a:xfrm>
        </p:grpSpPr>
        <p:sp>
          <p:nvSpPr>
            <p:cNvPr id="240679" name="Line 39"/>
            <p:cNvSpPr>
              <a:spLocks noChangeShapeType="1"/>
            </p:cNvSpPr>
            <p:nvPr/>
          </p:nvSpPr>
          <p:spPr bwMode="auto">
            <a:xfrm>
              <a:off x="2016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2287" y="331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latin typeface="+mn-ea"/>
                  <a:ea typeface="+mn-ea"/>
                </a:rPr>
                <a:t>Eo</a:t>
              </a:r>
            </a:p>
          </p:txBody>
        </p:sp>
      </p:grpSp>
      <p:sp>
        <p:nvSpPr>
          <p:cNvPr id="240681" name="Rectangle 41"/>
          <p:cNvSpPr>
            <a:spLocks noChangeArrowheads="1"/>
          </p:cNvSpPr>
          <p:nvPr/>
        </p:nvSpPr>
        <p:spPr bwMode="auto">
          <a:xfrm>
            <a:off x="694473" y="2667000"/>
            <a:ext cx="4525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24000" indent="-457200" algn="ctr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需要对各键进行编码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,A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,A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240682" name="Rectangle 42"/>
          <p:cNvSpPr>
            <a:spLocks noChangeArrowheads="1"/>
          </p:cNvSpPr>
          <p:nvPr/>
        </p:nvSpPr>
        <p:spPr bwMode="auto">
          <a:xfrm>
            <a:off x="694473" y="3200400"/>
            <a:ext cx="29193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24000" indent="-457200" algn="ctr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需要设定输入使能</a:t>
            </a:r>
            <a:endParaRPr lang="zh-CN" altLang="en-US" sz="2400" b="1" baseline="-25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0683" name="Rectangle 43"/>
          <p:cNvSpPr>
            <a:spLocks noChangeArrowheads="1"/>
          </p:cNvSpPr>
          <p:nvPr/>
        </p:nvSpPr>
        <p:spPr bwMode="auto">
          <a:xfrm>
            <a:off x="694473" y="3733800"/>
            <a:ext cx="44704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24000" indent="-64800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需要设定输出的编码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是否有效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指示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Gs</a:t>
            </a:r>
            <a:endParaRPr lang="en-US" altLang="zh-CN" sz="2400" b="1" baseline="-25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0684" name="Rectangle 44"/>
          <p:cNvSpPr>
            <a:spLocks noChangeArrowheads="1"/>
          </p:cNvSpPr>
          <p:nvPr/>
        </p:nvSpPr>
        <p:spPr bwMode="auto">
          <a:xfrm>
            <a:off x="694473" y="4572000"/>
            <a:ext cx="447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24000" indent="-64800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需要设定是否允许编码级联输出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grpSp>
        <p:nvGrpSpPr>
          <p:cNvPr id="50" name="Group 32"/>
          <p:cNvGrpSpPr>
            <a:grpSpLocks/>
          </p:cNvGrpSpPr>
          <p:nvPr/>
        </p:nvGrpSpPr>
        <p:grpSpPr bwMode="auto">
          <a:xfrm>
            <a:off x="3635704" y="3212965"/>
            <a:ext cx="648861" cy="462628"/>
            <a:chOff x="2832" y="2064"/>
            <a:chExt cx="397" cy="179"/>
          </a:xfrm>
        </p:grpSpPr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2832" y="2064"/>
              <a:ext cx="3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 err="1">
                  <a:latin typeface="+mn-ea"/>
                  <a:ea typeface="+mn-ea"/>
                </a:rPr>
                <a:t>E</a:t>
              </a:r>
              <a:r>
                <a:rPr lang="en-US" altLang="zh-CN" baseline="-25000" dirty="0" err="1">
                  <a:latin typeface="+mn-ea"/>
                  <a:ea typeface="+mn-ea"/>
                </a:rPr>
                <a:t>i</a:t>
              </a:r>
              <a:endParaRPr lang="en-US" altLang="zh-CN" baseline="-25000" dirty="0">
                <a:latin typeface="+mn-ea"/>
                <a:ea typeface="+mn-ea"/>
              </a:endParaRPr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2901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1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2" grpId="0" autoUpdateAnimBg="0"/>
      <p:bldP spid="240681" grpId="0" autoUpdateAnimBg="0"/>
      <p:bldP spid="240682" grpId="0" autoUpdateAnimBg="0"/>
      <p:bldP spid="240683" grpId="0" autoUpdateAnimBg="0"/>
      <p:bldP spid="2406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6A08-323A-4AB8-B652-3BCA1770478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3.3.1 </a:t>
            </a:r>
            <a:r>
              <a:rPr lang="zh-CN" altLang="en-US" b="1" dirty="0"/>
              <a:t>译码器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3.3.2 </a:t>
            </a:r>
            <a:r>
              <a:rPr lang="zh-CN" altLang="en-US" b="1" dirty="0"/>
              <a:t>数据选择器</a:t>
            </a:r>
          </a:p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3.3.3 </a:t>
            </a:r>
            <a:r>
              <a:rPr lang="zh-CN" altLang="en-US" dirty="0">
                <a:solidFill>
                  <a:srgbClr val="7030A0"/>
                </a:solidFill>
              </a:rPr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3.3.4 </a:t>
            </a:r>
            <a:r>
              <a:rPr lang="zh-CN" altLang="en-US" b="1" dirty="0"/>
              <a:t>数据比较器</a:t>
            </a:r>
          </a:p>
          <a:p>
            <a:pPr>
              <a:buNone/>
            </a:pPr>
            <a:r>
              <a:rPr lang="en-US" altLang="zh-CN" dirty="0"/>
              <a:t>3.3.5 </a:t>
            </a:r>
            <a:r>
              <a:rPr lang="zh-CN" altLang="en-US" dirty="0"/>
              <a:t>奇偶校验器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3.3.6 </a:t>
            </a:r>
            <a:r>
              <a:rPr lang="zh-CN" altLang="en-US" dirty="0"/>
              <a:t>可编程逻辑器件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81000" y="3212976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3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88" name="Rectangle 20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2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EE6D-EA03-403B-8B2E-C327FB6F001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611188" y="6237288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9" y="5516565"/>
            <a:ext cx="8261351" cy="865188"/>
            <a:chOff x="247" y="3475"/>
            <a:chExt cx="5204" cy="545"/>
          </a:xfrm>
        </p:grpSpPr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567" y="3748"/>
              <a:ext cx="2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242694" name="Rectangle 6"/>
            <p:cNvSpPr>
              <a:spLocks noChangeArrowheads="1"/>
            </p:cNvSpPr>
            <p:nvPr/>
          </p:nvSpPr>
          <p:spPr bwMode="auto">
            <a:xfrm>
              <a:off x="338" y="3497"/>
              <a:ext cx="511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(A</a:t>
              </a:r>
              <a:r>
                <a:rPr lang="en-US" altLang="zh-CN" b="1" baseline="-25000" dirty="0"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,A</a:t>
              </a:r>
              <a:r>
                <a:rPr lang="en-US" altLang="zh-CN" b="1" baseline="-25000" dirty="0"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,A</a:t>
              </a:r>
              <a:r>
                <a:rPr lang="en-US" altLang="zh-CN" b="1" baseline="-25000" dirty="0">
                  <a:latin typeface="华文新魏" pitchFamily="2" charset="-122"/>
                  <a:ea typeface="华文新魏" pitchFamily="2" charset="-122"/>
                </a:rPr>
                <a:t>0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用反码编码，</a:t>
              </a:r>
              <a:r>
                <a:rPr lang="en-US" altLang="zh-CN" b="1" dirty="0" err="1">
                  <a:latin typeface="华文新魏" pitchFamily="2" charset="-122"/>
                  <a:ea typeface="华文新魏" pitchFamily="2" charset="-122"/>
                </a:rPr>
                <a:t>Gs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为编码输出有效，   为使能输入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,   </a:t>
              </a:r>
            </a:p>
            <a:p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  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为允许级联输出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)</a:t>
              </a:r>
            </a:p>
          </p:txBody>
        </p:sp>
        <p:graphicFrame>
          <p:nvGraphicFramePr>
            <p:cNvPr id="2426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062124"/>
                </p:ext>
              </p:extLst>
            </p:nvPr>
          </p:nvGraphicFramePr>
          <p:xfrm>
            <a:off x="3967" y="3475"/>
            <a:ext cx="25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300" name="公式" r:id="rId3" imgW="215640" imgH="215640" progId="Equation.3">
                    <p:embed/>
                  </p:oleObj>
                </mc:Choice>
                <mc:Fallback>
                  <p:oleObj name="公式" r:id="rId3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3475"/>
                          <a:ext cx="250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69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516095"/>
                </p:ext>
              </p:extLst>
            </p:nvPr>
          </p:nvGraphicFramePr>
          <p:xfrm>
            <a:off x="247" y="3781"/>
            <a:ext cx="23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301" name="公式" r:id="rId5" imgW="203040" imgH="164880" progId="Equation.3">
                    <p:embed/>
                  </p:oleObj>
                </mc:Choice>
                <mc:Fallback>
                  <p:oleObj name="公式" r:id="rId5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" y="3781"/>
                          <a:ext cx="23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1557338"/>
            <a:ext cx="7416800" cy="3759201"/>
            <a:chOff x="528" y="981"/>
            <a:chExt cx="4672" cy="2368"/>
          </a:xfrm>
        </p:grpSpPr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838" y="31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4838" y="292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00" name="Rectangle 12"/>
            <p:cNvSpPr>
              <a:spLocks noChangeArrowheads="1"/>
            </p:cNvSpPr>
            <p:nvPr/>
          </p:nvSpPr>
          <p:spPr bwMode="auto">
            <a:xfrm>
              <a:off x="4838" y="27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1" name="Rectangle 13"/>
            <p:cNvSpPr>
              <a:spLocks noChangeArrowheads="1"/>
            </p:cNvSpPr>
            <p:nvPr/>
          </p:nvSpPr>
          <p:spPr bwMode="auto">
            <a:xfrm>
              <a:off x="4838" y="25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2" name="Rectangle 14"/>
            <p:cNvSpPr>
              <a:spLocks noChangeArrowheads="1"/>
            </p:cNvSpPr>
            <p:nvPr/>
          </p:nvSpPr>
          <p:spPr bwMode="auto">
            <a:xfrm>
              <a:off x="4838" y="22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3" name="Rectangle 15"/>
            <p:cNvSpPr>
              <a:spLocks noChangeArrowheads="1"/>
            </p:cNvSpPr>
            <p:nvPr/>
          </p:nvSpPr>
          <p:spPr bwMode="auto">
            <a:xfrm>
              <a:off x="4838" y="208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4838" y="18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5" name="Rectangle 17"/>
            <p:cNvSpPr>
              <a:spLocks noChangeArrowheads="1"/>
            </p:cNvSpPr>
            <p:nvPr/>
          </p:nvSpPr>
          <p:spPr bwMode="auto">
            <a:xfrm>
              <a:off x="4838" y="16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6" name="Rectangle 18"/>
            <p:cNvSpPr>
              <a:spLocks noChangeArrowheads="1"/>
            </p:cNvSpPr>
            <p:nvPr/>
          </p:nvSpPr>
          <p:spPr bwMode="auto">
            <a:xfrm>
              <a:off x="4838" y="145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7" name="Rectangle 19"/>
            <p:cNvSpPr>
              <a:spLocks noChangeArrowheads="1"/>
            </p:cNvSpPr>
            <p:nvPr/>
          </p:nvSpPr>
          <p:spPr bwMode="auto">
            <a:xfrm>
              <a:off x="4838" y="124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8" name="Rectangle 20"/>
            <p:cNvSpPr>
              <a:spLocks noChangeArrowheads="1"/>
            </p:cNvSpPr>
            <p:nvPr/>
          </p:nvSpPr>
          <p:spPr bwMode="auto">
            <a:xfrm>
              <a:off x="891" y="31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09" name="Rectangle 21"/>
            <p:cNvSpPr>
              <a:spLocks noChangeArrowheads="1"/>
            </p:cNvSpPr>
            <p:nvPr/>
          </p:nvSpPr>
          <p:spPr bwMode="auto">
            <a:xfrm>
              <a:off x="891" y="292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10" name="Rectangle 22"/>
            <p:cNvSpPr>
              <a:spLocks noChangeArrowheads="1"/>
            </p:cNvSpPr>
            <p:nvPr/>
          </p:nvSpPr>
          <p:spPr bwMode="auto">
            <a:xfrm>
              <a:off x="891" y="27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11" name="Rectangle 23"/>
            <p:cNvSpPr>
              <a:spLocks noChangeArrowheads="1"/>
            </p:cNvSpPr>
            <p:nvPr/>
          </p:nvSpPr>
          <p:spPr bwMode="auto">
            <a:xfrm>
              <a:off x="891" y="25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2" name="Rectangle 24"/>
            <p:cNvSpPr>
              <a:spLocks noChangeArrowheads="1"/>
            </p:cNvSpPr>
            <p:nvPr/>
          </p:nvSpPr>
          <p:spPr bwMode="auto">
            <a:xfrm>
              <a:off x="891" y="22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3" name="Rectangle 25"/>
            <p:cNvSpPr>
              <a:spLocks noChangeArrowheads="1"/>
            </p:cNvSpPr>
            <p:nvPr/>
          </p:nvSpPr>
          <p:spPr bwMode="auto">
            <a:xfrm>
              <a:off x="891" y="208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4" name="Rectangle 26"/>
            <p:cNvSpPr>
              <a:spLocks noChangeArrowheads="1"/>
            </p:cNvSpPr>
            <p:nvPr/>
          </p:nvSpPr>
          <p:spPr bwMode="auto">
            <a:xfrm>
              <a:off x="891" y="18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5" name="Rectangle 27"/>
            <p:cNvSpPr>
              <a:spLocks noChangeArrowheads="1"/>
            </p:cNvSpPr>
            <p:nvPr/>
          </p:nvSpPr>
          <p:spPr bwMode="auto">
            <a:xfrm>
              <a:off x="891" y="16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6" name="Rectangle 28"/>
            <p:cNvSpPr>
              <a:spLocks noChangeArrowheads="1"/>
            </p:cNvSpPr>
            <p:nvPr/>
          </p:nvSpPr>
          <p:spPr bwMode="auto">
            <a:xfrm>
              <a:off x="891" y="145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891" y="124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891" y="100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4426" y="31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4056" y="31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3730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3403" y="31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3077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2779" y="31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2479" y="31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2170" y="31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1889" y="31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8" name="Rectangle 40"/>
            <p:cNvSpPr>
              <a:spLocks noChangeArrowheads="1"/>
            </p:cNvSpPr>
            <p:nvPr/>
          </p:nvSpPr>
          <p:spPr bwMode="auto">
            <a:xfrm>
              <a:off x="1551" y="31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9" name="Rectangle 41"/>
            <p:cNvSpPr>
              <a:spLocks noChangeArrowheads="1"/>
            </p:cNvSpPr>
            <p:nvPr/>
          </p:nvSpPr>
          <p:spPr bwMode="auto">
            <a:xfrm>
              <a:off x="1244" y="31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30" name="Rectangle 42"/>
            <p:cNvSpPr>
              <a:spLocks noChangeArrowheads="1"/>
            </p:cNvSpPr>
            <p:nvPr/>
          </p:nvSpPr>
          <p:spPr bwMode="auto">
            <a:xfrm>
              <a:off x="528" y="31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2731" name="Rectangle 43"/>
            <p:cNvSpPr>
              <a:spLocks noChangeArrowheads="1"/>
            </p:cNvSpPr>
            <p:nvPr/>
          </p:nvSpPr>
          <p:spPr bwMode="auto">
            <a:xfrm>
              <a:off x="4426" y="292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32" name="Rectangle 44"/>
            <p:cNvSpPr>
              <a:spLocks noChangeArrowheads="1"/>
            </p:cNvSpPr>
            <p:nvPr/>
          </p:nvSpPr>
          <p:spPr bwMode="auto">
            <a:xfrm>
              <a:off x="4426" y="27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3" name="Rectangle 45"/>
            <p:cNvSpPr>
              <a:spLocks noChangeArrowheads="1"/>
            </p:cNvSpPr>
            <p:nvPr/>
          </p:nvSpPr>
          <p:spPr bwMode="auto">
            <a:xfrm>
              <a:off x="4426" y="25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4" name="Rectangle 46"/>
            <p:cNvSpPr>
              <a:spLocks noChangeArrowheads="1"/>
            </p:cNvSpPr>
            <p:nvPr/>
          </p:nvSpPr>
          <p:spPr bwMode="auto">
            <a:xfrm>
              <a:off x="4426" y="22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5" name="Rectangle 47"/>
            <p:cNvSpPr>
              <a:spLocks noChangeArrowheads="1"/>
            </p:cNvSpPr>
            <p:nvPr/>
          </p:nvSpPr>
          <p:spPr bwMode="auto">
            <a:xfrm>
              <a:off x="4426" y="208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6" name="Rectangle 48"/>
            <p:cNvSpPr>
              <a:spLocks noChangeArrowheads="1"/>
            </p:cNvSpPr>
            <p:nvPr/>
          </p:nvSpPr>
          <p:spPr bwMode="auto">
            <a:xfrm>
              <a:off x="4426" y="18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7" name="Rectangle 49"/>
            <p:cNvSpPr>
              <a:spLocks noChangeArrowheads="1"/>
            </p:cNvSpPr>
            <p:nvPr/>
          </p:nvSpPr>
          <p:spPr bwMode="auto">
            <a:xfrm>
              <a:off x="4426" y="16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8" name="Rectangle 50"/>
            <p:cNvSpPr>
              <a:spLocks noChangeArrowheads="1"/>
            </p:cNvSpPr>
            <p:nvPr/>
          </p:nvSpPr>
          <p:spPr bwMode="auto">
            <a:xfrm>
              <a:off x="4426" y="145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9" name="Rectangle 51"/>
            <p:cNvSpPr>
              <a:spLocks noChangeArrowheads="1"/>
            </p:cNvSpPr>
            <p:nvPr/>
          </p:nvSpPr>
          <p:spPr bwMode="auto">
            <a:xfrm>
              <a:off x="4426" y="124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40" name="Rectangle 52"/>
            <p:cNvSpPr>
              <a:spLocks noChangeArrowheads="1"/>
            </p:cNvSpPr>
            <p:nvPr/>
          </p:nvSpPr>
          <p:spPr bwMode="auto">
            <a:xfrm>
              <a:off x="4426" y="981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2741" name="Rectangle 53"/>
            <p:cNvSpPr>
              <a:spLocks noChangeArrowheads="1"/>
            </p:cNvSpPr>
            <p:nvPr/>
          </p:nvSpPr>
          <p:spPr bwMode="auto">
            <a:xfrm>
              <a:off x="3077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2" name="Rectangle 54"/>
            <p:cNvSpPr>
              <a:spLocks noChangeArrowheads="1"/>
            </p:cNvSpPr>
            <p:nvPr/>
          </p:nvSpPr>
          <p:spPr bwMode="auto">
            <a:xfrm>
              <a:off x="3077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3" name="Rectangle 55"/>
            <p:cNvSpPr>
              <a:spLocks noChangeArrowheads="1"/>
            </p:cNvSpPr>
            <p:nvPr/>
          </p:nvSpPr>
          <p:spPr bwMode="auto">
            <a:xfrm>
              <a:off x="3077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4" name="Rectangle 56"/>
            <p:cNvSpPr>
              <a:spLocks noChangeArrowheads="1"/>
            </p:cNvSpPr>
            <p:nvPr/>
          </p:nvSpPr>
          <p:spPr bwMode="auto">
            <a:xfrm>
              <a:off x="3077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5" name="Rectangle 57"/>
            <p:cNvSpPr>
              <a:spLocks noChangeArrowheads="1"/>
            </p:cNvSpPr>
            <p:nvPr/>
          </p:nvSpPr>
          <p:spPr bwMode="auto">
            <a:xfrm>
              <a:off x="3077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6" name="Rectangle 58"/>
            <p:cNvSpPr>
              <a:spLocks noChangeArrowheads="1"/>
            </p:cNvSpPr>
            <p:nvPr/>
          </p:nvSpPr>
          <p:spPr bwMode="auto">
            <a:xfrm>
              <a:off x="3077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7" name="Rectangle 59"/>
            <p:cNvSpPr>
              <a:spLocks noChangeArrowheads="1"/>
            </p:cNvSpPr>
            <p:nvPr/>
          </p:nvSpPr>
          <p:spPr bwMode="auto">
            <a:xfrm>
              <a:off x="3077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8" name="Rectangle 60"/>
            <p:cNvSpPr>
              <a:spLocks noChangeArrowheads="1"/>
            </p:cNvSpPr>
            <p:nvPr/>
          </p:nvSpPr>
          <p:spPr bwMode="auto">
            <a:xfrm>
              <a:off x="3077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9" name="Rectangle 61"/>
            <p:cNvSpPr>
              <a:spLocks noChangeArrowheads="1"/>
            </p:cNvSpPr>
            <p:nvPr/>
          </p:nvSpPr>
          <p:spPr bwMode="auto">
            <a:xfrm>
              <a:off x="3077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50" name="Rectangle 62"/>
            <p:cNvSpPr>
              <a:spLocks noChangeArrowheads="1"/>
            </p:cNvSpPr>
            <p:nvPr/>
          </p:nvSpPr>
          <p:spPr bwMode="auto">
            <a:xfrm>
              <a:off x="3077" y="100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2751" name="Rectangle 63"/>
            <p:cNvSpPr>
              <a:spLocks noChangeArrowheads="1"/>
            </p:cNvSpPr>
            <p:nvPr/>
          </p:nvSpPr>
          <p:spPr bwMode="auto">
            <a:xfrm>
              <a:off x="4056" y="292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2" name="Rectangle 64"/>
            <p:cNvSpPr>
              <a:spLocks noChangeArrowheads="1"/>
            </p:cNvSpPr>
            <p:nvPr/>
          </p:nvSpPr>
          <p:spPr bwMode="auto">
            <a:xfrm>
              <a:off x="3730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3" name="Rectangle 65"/>
            <p:cNvSpPr>
              <a:spLocks noChangeArrowheads="1"/>
            </p:cNvSpPr>
            <p:nvPr/>
          </p:nvSpPr>
          <p:spPr bwMode="auto">
            <a:xfrm>
              <a:off x="3403" y="292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4" name="Rectangle 66"/>
            <p:cNvSpPr>
              <a:spLocks noChangeArrowheads="1"/>
            </p:cNvSpPr>
            <p:nvPr/>
          </p:nvSpPr>
          <p:spPr bwMode="auto">
            <a:xfrm>
              <a:off x="2779" y="292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5" name="Rectangle 67"/>
            <p:cNvSpPr>
              <a:spLocks noChangeArrowheads="1"/>
            </p:cNvSpPr>
            <p:nvPr/>
          </p:nvSpPr>
          <p:spPr bwMode="auto">
            <a:xfrm>
              <a:off x="2479" y="292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6" name="Rectangle 68"/>
            <p:cNvSpPr>
              <a:spLocks noChangeArrowheads="1"/>
            </p:cNvSpPr>
            <p:nvPr/>
          </p:nvSpPr>
          <p:spPr bwMode="auto">
            <a:xfrm>
              <a:off x="2170" y="292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7" name="Rectangle 69"/>
            <p:cNvSpPr>
              <a:spLocks noChangeArrowheads="1"/>
            </p:cNvSpPr>
            <p:nvPr/>
          </p:nvSpPr>
          <p:spPr bwMode="auto">
            <a:xfrm>
              <a:off x="1889" y="292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8" name="Rectangle 70"/>
            <p:cNvSpPr>
              <a:spLocks noChangeArrowheads="1"/>
            </p:cNvSpPr>
            <p:nvPr/>
          </p:nvSpPr>
          <p:spPr bwMode="auto">
            <a:xfrm>
              <a:off x="1551" y="292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9" name="Rectangle 71"/>
            <p:cNvSpPr>
              <a:spLocks noChangeArrowheads="1"/>
            </p:cNvSpPr>
            <p:nvPr/>
          </p:nvSpPr>
          <p:spPr bwMode="auto">
            <a:xfrm>
              <a:off x="1244" y="292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0" name="Rectangle 72"/>
            <p:cNvSpPr>
              <a:spLocks noChangeArrowheads="1"/>
            </p:cNvSpPr>
            <p:nvPr/>
          </p:nvSpPr>
          <p:spPr bwMode="auto">
            <a:xfrm>
              <a:off x="528" y="292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61" name="Rectangle 73"/>
            <p:cNvSpPr>
              <a:spLocks noChangeArrowheads="1"/>
            </p:cNvSpPr>
            <p:nvPr/>
          </p:nvSpPr>
          <p:spPr bwMode="auto">
            <a:xfrm>
              <a:off x="4056" y="27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2" name="Rectangle 74"/>
            <p:cNvSpPr>
              <a:spLocks noChangeArrowheads="1"/>
            </p:cNvSpPr>
            <p:nvPr/>
          </p:nvSpPr>
          <p:spPr bwMode="auto">
            <a:xfrm>
              <a:off x="3730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3" name="Rectangle 75"/>
            <p:cNvSpPr>
              <a:spLocks noChangeArrowheads="1"/>
            </p:cNvSpPr>
            <p:nvPr/>
          </p:nvSpPr>
          <p:spPr bwMode="auto">
            <a:xfrm>
              <a:off x="3403" y="27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4" name="Rectangle 76"/>
            <p:cNvSpPr>
              <a:spLocks noChangeArrowheads="1"/>
            </p:cNvSpPr>
            <p:nvPr/>
          </p:nvSpPr>
          <p:spPr bwMode="auto">
            <a:xfrm>
              <a:off x="2779" y="27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5" name="Rectangle 77"/>
            <p:cNvSpPr>
              <a:spLocks noChangeArrowheads="1"/>
            </p:cNvSpPr>
            <p:nvPr/>
          </p:nvSpPr>
          <p:spPr bwMode="auto">
            <a:xfrm>
              <a:off x="2479" y="27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6" name="Rectangle 78"/>
            <p:cNvSpPr>
              <a:spLocks noChangeArrowheads="1"/>
            </p:cNvSpPr>
            <p:nvPr/>
          </p:nvSpPr>
          <p:spPr bwMode="auto">
            <a:xfrm>
              <a:off x="2170" y="27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7" name="Rectangle 79"/>
            <p:cNvSpPr>
              <a:spLocks noChangeArrowheads="1"/>
            </p:cNvSpPr>
            <p:nvPr/>
          </p:nvSpPr>
          <p:spPr bwMode="auto">
            <a:xfrm>
              <a:off x="1889" y="27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8" name="Rectangle 80"/>
            <p:cNvSpPr>
              <a:spLocks noChangeArrowheads="1"/>
            </p:cNvSpPr>
            <p:nvPr/>
          </p:nvSpPr>
          <p:spPr bwMode="auto">
            <a:xfrm>
              <a:off x="1551" y="27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9" name="Rectangle 81"/>
            <p:cNvSpPr>
              <a:spLocks noChangeArrowheads="1"/>
            </p:cNvSpPr>
            <p:nvPr/>
          </p:nvSpPr>
          <p:spPr bwMode="auto">
            <a:xfrm>
              <a:off x="1244" y="27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0" name="Rectangle 82"/>
            <p:cNvSpPr>
              <a:spLocks noChangeArrowheads="1"/>
            </p:cNvSpPr>
            <p:nvPr/>
          </p:nvSpPr>
          <p:spPr bwMode="auto">
            <a:xfrm>
              <a:off x="528" y="27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71" name="Rectangle 83"/>
            <p:cNvSpPr>
              <a:spLocks noChangeArrowheads="1"/>
            </p:cNvSpPr>
            <p:nvPr/>
          </p:nvSpPr>
          <p:spPr bwMode="auto">
            <a:xfrm>
              <a:off x="4056" y="25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2" name="Rectangle 84"/>
            <p:cNvSpPr>
              <a:spLocks noChangeArrowheads="1"/>
            </p:cNvSpPr>
            <p:nvPr/>
          </p:nvSpPr>
          <p:spPr bwMode="auto">
            <a:xfrm>
              <a:off x="3730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3" name="Rectangle 85"/>
            <p:cNvSpPr>
              <a:spLocks noChangeArrowheads="1"/>
            </p:cNvSpPr>
            <p:nvPr/>
          </p:nvSpPr>
          <p:spPr bwMode="auto">
            <a:xfrm>
              <a:off x="3403" y="25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74" name="Rectangle 86"/>
            <p:cNvSpPr>
              <a:spLocks noChangeArrowheads="1"/>
            </p:cNvSpPr>
            <p:nvPr/>
          </p:nvSpPr>
          <p:spPr bwMode="auto">
            <a:xfrm>
              <a:off x="2779" y="25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5" name="Rectangle 87"/>
            <p:cNvSpPr>
              <a:spLocks noChangeArrowheads="1"/>
            </p:cNvSpPr>
            <p:nvPr/>
          </p:nvSpPr>
          <p:spPr bwMode="auto">
            <a:xfrm>
              <a:off x="2479" y="25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6" name="Rectangle 88"/>
            <p:cNvSpPr>
              <a:spLocks noChangeArrowheads="1"/>
            </p:cNvSpPr>
            <p:nvPr/>
          </p:nvSpPr>
          <p:spPr bwMode="auto">
            <a:xfrm>
              <a:off x="2170" y="25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7" name="Rectangle 89"/>
            <p:cNvSpPr>
              <a:spLocks noChangeArrowheads="1"/>
            </p:cNvSpPr>
            <p:nvPr/>
          </p:nvSpPr>
          <p:spPr bwMode="auto">
            <a:xfrm>
              <a:off x="1889" y="25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8" name="Rectangle 90"/>
            <p:cNvSpPr>
              <a:spLocks noChangeArrowheads="1"/>
            </p:cNvSpPr>
            <p:nvPr/>
          </p:nvSpPr>
          <p:spPr bwMode="auto">
            <a:xfrm>
              <a:off x="1551" y="25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9" name="Rectangle 91"/>
            <p:cNvSpPr>
              <a:spLocks noChangeArrowheads="1"/>
            </p:cNvSpPr>
            <p:nvPr/>
          </p:nvSpPr>
          <p:spPr bwMode="auto">
            <a:xfrm>
              <a:off x="1244" y="25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80" name="Rectangle 92"/>
            <p:cNvSpPr>
              <a:spLocks noChangeArrowheads="1"/>
            </p:cNvSpPr>
            <p:nvPr/>
          </p:nvSpPr>
          <p:spPr bwMode="auto">
            <a:xfrm>
              <a:off x="528" y="25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81" name="Rectangle 93"/>
            <p:cNvSpPr>
              <a:spLocks noChangeArrowheads="1"/>
            </p:cNvSpPr>
            <p:nvPr/>
          </p:nvSpPr>
          <p:spPr bwMode="auto">
            <a:xfrm>
              <a:off x="4056" y="22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2" name="Rectangle 94"/>
            <p:cNvSpPr>
              <a:spLocks noChangeArrowheads="1"/>
            </p:cNvSpPr>
            <p:nvPr/>
          </p:nvSpPr>
          <p:spPr bwMode="auto">
            <a:xfrm>
              <a:off x="3730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83" name="Rectangle 95"/>
            <p:cNvSpPr>
              <a:spLocks noChangeArrowheads="1"/>
            </p:cNvSpPr>
            <p:nvPr/>
          </p:nvSpPr>
          <p:spPr bwMode="auto">
            <a:xfrm>
              <a:off x="3403" y="22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4" name="Rectangle 96"/>
            <p:cNvSpPr>
              <a:spLocks noChangeArrowheads="1"/>
            </p:cNvSpPr>
            <p:nvPr/>
          </p:nvSpPr>
          <p:spPr bwMode="auto">
            <a:xfrm>
              <a:off x="2779" y="22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5" name="Rectangle 97"/>
            <p:cNvSpPr>
              <a:spLocks noChangeArrowheads="1"/>
            </p:cNvSpPr>
            <p:nvPr/>
          </p:nvSpPr>
          <p:spPr bwMode="auto">
            <a:xfrm>
              <a:off x="2479" y="22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6" name="Rectangle 98"/>
            <p:cNvSpPr>
              <a:spLocks noChangeArrowheads="1"/>
            </p:cNvSpPr>
            <p:nvPr/>
          </p:nvSpPr>
          <p:spPr bwMode="auto">
            <a:xfrm>
              <a:off x="2170" y="22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7" name="Rectangle 99"/>
            <p:cNvSpPr>
              <a:spLocks noChangeArrowheads="1"/>
            </p:cNvSpPr>
            <p:nvPr/>
          </p:nvSpPr>
          <p:spPr bwMode="auto">
            <a:xfrm>
              <a:off x="1889" y="22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8" name="Rectangle 100"/>
            <p:cNvSpPr>
              <a:spLocks noChangeArrowheads="1"/>
            </p:cNvSpPr>
            <p:nvPr/>
          </p:nvSpPr>
          <p:spPr bwMode="auto">
            <a:xfrm>
              <a:off x="1551" y="22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89" name="Rectangle 101"/>
            <p:cNvSpPr>
              <a:spLocks noChangeArrowheads="1"/>
            </p:cNvSpPr>
            <p:nvPr/>
          </p:nvSpPr>
          <p:spPr bwMode="auto">
            <a:xfrm>
              <a:off x="1244" y="22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90" name="Rectangle 102"/>
            <p:cNvSpPr>
              <a:spLocks noChangeArrowheads="1"/>
            </p:cNvSpPr>
            <p:nvPr/>
          </p:nvSpPr>
          <p:spPr bwMode="auto">
            <a:xfrm>
              <a:off x="528" y="22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91" name="Rectangle 103"/>
            <p:cNvSpPr>
              <a:spLocks noChangeArrowheads="1"/>
            </p:cNvSpPr>
            <p:nvPr/>
          </p:nvSpPr>
          <p:spPr bwMode="auto">
            <a:xfrm>
              <a:off x="4056" y="208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92" name="Rectangle 104"/>
            <p:cNvSpPr>
              <a:spLocks noChangeArrowheads="1"/>
            </p:cNvSpPr>
            <p:nvPr/>
          </p:nvSpPr>
          <p:spPr bwMode="auto">
            <a:xfrm>
              <a:off x="3730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93" name="Rectangle 105"/>
            <p:cNvSpPr>
              <a:spLocks noChangeArrowheads="1"/>
            </p:cNvSpPr>
            <p:nvPr/>
          </p:nvSpPr>
          <p:spPr bwMode="auto">
            <a:xfrm>
              <a:off x="3403" y="208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94" name="Rectangle 106"/>
            <p:cNvSpPr>
              <a:spLocks noChangeArrowheads="1"/>
            </p:cNvSpPr>
            <p:nvPr/>
          </p:nvSpPr>
          <p:spPr bwMode="auto">
            <a:xfrm>
              <a:off x="2779" y="208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95" name="Rectangle 107"/>
            <p:cNvSpPr>
              <a:spLocks noChangeArrowheads="1"/>
            </p:cNvSpPr>
            <p:nvPr/>
          </p:nvSpPr>
          <p:spPr bwMode="auto">
            <a:xfrm>
              <a:off x="2479" y="208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96" name="Rectangle 108"/>
            <p:cNvSpPr>
              <a:spLocks noChangeArrowheads="1"/>
            </p:cNvSpPr>
            <p:nvPr/>
          </p:nvSpPr>
          <p:spPr bwMode="auto">
            <a:xfrm>
              <a:off x="2170" y="208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97" name="Rectangle 109"/>
            <p:cNvSpPr>
              <a:spLocks noChangeArrowheads="1"/>
            </p:cNvSpPr>
            <p:nvPr/>
          </p:nvSpPr>
          <p:spPr bwMode="auto">
            <a:xfrm>
              <a:off x="1889" y="208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98" name="Rectangle 110"/>
            <p:cNvSpPr>
              <a:spLocks noChangeArrowheads="1"/>
            </p:cNvSpPr>
            <p:nvPr/>
          </p:nvSpPr>
          <p:spPr bwMode="auto">
            <a:xfrm>
              <a:off x="1551" y="208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99" name="Rectangle 111"/>
            <p:cNvSpPr>
              <a:spLocks noChangeArrowheads="1"/>
            </p:cNvSpPr>
            <p:nvPr/>
          </p:nvSpPr>
          <p:spPr bwMode="auto">
            <a:xfrm>
              <a:off x="1244" y="208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00" name="Rectangle 112"/>
            <p:cNvSpPr>
              <a:spLocks noChangeArrowheads="1"/>
            </p:cNvSpPr>
            <p:nvPr/>
          </p:nvSpPr>
          <p:spPr bwMode="auto">
            <a:xfrm>
              <a:off x="528" y="208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01" name="Rectangle 113"/>
            <p:cNvSpPr>
              <a:spLocks noChangeArrowheads="1"/>
            </p:cNvSpPr>
            <p:nvPr/>
          </p:nvSpPr>
          <p:spPr bwMode="auto">
            <a:xfrm>
              <a:off x="4056" y="18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02" name="Rectangle 114"/>
            <p:cNvSpPr>
              <a:spLocks noChangeArrowheads="1"/>
            </p:cNvSpPr>
            <p:nvPr/>
          </p:nvSpPr>
          <p:spPr bwMode="auto">
            <a:xfrm>
              <a:off x="3730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03" name="Rectangle 115"/>
            <p:cNvSpPr>
              <a:spLocks noChangeArrowheads="1"/>
            </p:cNvSpPr>
            <p:nvPr/>
          </p:nvSpPr>
          <p:spPr bwMode="auto">
            <a:xfrm>
              <a:off x="3403" y="18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04" name="Rectangle 116"/>
            <p:cNvSpPr>
              <a:spLocks noChangeArrowheads="1"/>
            </p:cNvSpPr>
            <p:nvPr/>
          </p:nvSpPr>
          <p:spPr bwMode="auto">
            <a:xfrm>
              <a:off x="2779" y="18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05" name="Rectangle 117"/>
            <p:cNvSpPr>
              <a:spLocks noChangeArrowheads="1"/>
            </p:cNvSpPr>
            <p:nvPr/>
          </p:nvSpPr>
          <p:spPr bwMode="auto">
            <a:xfrm>
              <a:off x="2479" y="18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06" name="Rectangle 118"/>
            <p:cNvSpPr>
              <a:spLocks noChangeArrowheads="1"/>
            </p:cNvSpPr>
            <p:nvPr/>
          </p:nvSpPr>
          <p:spPr bwMode="auto">
            <a:xfrm>
              <a:off x="2170" y="18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07" name="Rectangle 119"/>
            <p:cNvSpPr>
              <a:spLocks noChangeArrowheads="1"/>
            </p:cNvSpPr>
            <p:nvPr/>
          </p:nvSpPr>
          <p:spPr bwMode="auto">
            <a:xfrm>
              <a:off x="1889" y="18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08" name="Rectangle 120"/>
            <p:cNvSpPr>
              <a:spLocks noChangeArrowheads="1"/>
            </p:cNvSpPr>
            <p:nvPr/>
          </p:nvSpPr>
          <p:spPr bwMode="auto">
            <a:xfrm>
              <a:off x="1551" y="18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09" name="Rectangle 121"/>
            <p:cNvSpPr>
              <a:spLocks noChangeArrowheads="1"/>
            </p:cNvSpPr>
            <p:nvPr/>
          </p:nvSpPr>
          <p:spPr bwMode="auto">
            <a:xfrm>
              <a:off x="1244" y="18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10" name="Rectangle 122"/>
            <p:cNvSpPr>
              <a:spLocks noChangeArrowheads="1"/>
            </p:cNvSpPr>
            <p:nvPr/>
          </p:nvSpPr>
          <p:spPr bwMode="auto">
            <a:xfrm>
              <a:off x="528" y="18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11" name="Rectangle 123"/>
            <p:cNvSpPr>
              <a:spLocks noChangeArrowheads="1"/>
            </p:cNvSpPr>
            <p:nvPr/>
          </p:nvSpPr>
          <p:spPr bwMode="auto">
            <a:xfrm>
              <a:off x="4056" y="16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12" name="Rectangle 124"/>
            <p:cNvSpPr>
              <a:spLocks noChangeArrowheads="1"/>
            </p:cNvSpPr>
            <p:nvPr/>
          </p:nvSpPr>
          <p:spPr bwMode="auto">
            <a:xfrm>
              <a:off x="3730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13" name="Rectangle 125"/>
            <p:cNvSpPr>
              <a:spLocks noChangeArrowheads="1"/>
            </p:cNvSpPr>
            <p:nvPr/>
          </p:nvSpPr>
          <p:spPr bwMode="auto">
            <a:xfrm>
              <a:off x="3403" y="16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14" name="Rectangle 126"/>
            <p:cNvSpPr>
              <a:spLocks noChangeArrowheads="1"/>
            </p:cNvSpPr>
            <p:nvPr/>
          </p:nvSpPr>
          <p:spPr bwMode="auto">
            <a:xfrm>
              <a:off x="2779" y="16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15" name="Rectangle 127"/>
            <p:cNvSpPr>
              <a:spLocks noChangeArrowheads="1"/>
            </p:cNvSpPr>
            <p:nvPr/>
          </p:nvSpPr>
          <p:spPr bwMode="auto">
            <a:xfrm>
              <a:off x="2479" y="16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16" name="Rectangle 128"/>
            <p:cNvSpPr>
              <a:spLocks noChangeArrowheads="1"/>
            </p:cNvSpPr>
            <p:nvPr/>
          </p:nvSpPr>
          <p:spPr bwMode="auto">
            <a:xfrm>
              <a:off x="2170" y="16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17" name="Rectangle 129"/>
            <p:cNvSpPr>
              <a:spLocks noChangeArrowheads="1"/>
            </p:cNvSpPr>
            <p:nvPr/>
          </p:nvSpPr>
          <p:spPr bwMode="auto">
            <a:xfrm>
              <a:off x="1889" y="16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18" name="Rectangle 130"/>
            <p:cNvSpPr>
              <a:spLocks noChangeArrowheads="1"/>
            </p:cNvSpPr>
            <p:nvPr/>
          </p:nvSpPr>
          <p:spPr bwMode="auto">
            <a:xfrm>
              <a:off x="1551" y="16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19" name="Rectangle 131"/>
            <p:cNvSpPr>
              <a:spLocks noChangeArrowheads="1"/>
            </p:cNvSpPr>
            <p:nvPr/>
          </p:nvSpPr>
          <p:spPr bwMode="auto">
            <a:xfrm>
              <a:off x="1244" y="16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0" name="Rectangle 132"/>
            <p:cNvSpPr>
              <a:spLocks noChangeArrowheads="1"/>
            </p:cNvSpPr>
            <p:nvPr/>
          </p:nvSpPr>
          <p:spPr bwMode="auto">
            <a:xfrm>
              <a:off x="528" y="16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21" name="Rectangle 133"/>
            <p:cNvSpPr>
              <a:spLocks noChangeArrowheads="1"/>
            </p:cNvSpPr>
            <p:nvPr/>
          </p:nvSpPr>
          <p:spPr bwMode="auto">
            <a:xfrm>
              <a:off x="4056" y="145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22" name="Rectangle 134"/>
            <p:cNvSpPr>
              <a:spLocks noChangeArrowheads="1"/>
            </p:cNvSpPr>
            <p:nvPr/>
          </p:nvSpPr>
          <p:spPr bwMode="auto">
            <a:xfrm>
              <a:off x="3730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23" name="Rectangle 135"/>
            <p:cNvSpPr>
              <a:spLocks noChangeArrowheads="1"/>
            </p:cNvSpPr>
            <p:nvPr/>
          </p:nvSpPr>
          <p:spPr bwMode="auto">
            <a:xfrm>
              <a:off x="3403" y="145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24" name="Rectangle 136"/>
            <p:cNvSpPr>
              <a:spLocks noChangeArrowheads="1"/>
            </p:cNvSpPr>
            <p:nvPr/>
          </p:nvSpPr>
          <p:spPr bwMode="auto">
            <a:xfrm>
              <a:off x="2779" y="145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25" name="Rectangle 137"/>
            <p:cNvSpPr>
              <a:spLocks noChangeArrowheads="1"/>
            </p:cNvSpPr>
            <p:nvPr/>
          </p:nvSpPr>
          <p:spPr bwMode="auto">
            <a:xfrm>
              <a:off x="2479" y="145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6" name="Rectangle 138"/>
            <p:cNvSpPr>
              <a:spLocks noChangeArrowheads="1"/>
            </p:cNvSpPr>
            <p:nvPr/>
          </p:nvSpPr>
          <p:spPr bwMode="auto">
            <a:xfrm>
              <a:off x="2170" y="145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7" name="Rectangle 139"/>
            <p:cNvSpPr>
              <a:spLocks noChangeArrowheads="1"/>
            </p:cNvSpPr>
            <p:nvPr/>
          </p:nvSpPr>
          <p:spPr bwMode="auto">
            <a:xfrm>
              <a:off x="1889" y="145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8" name="Rectangle 140"/>
            <p:cNvSpPr>
              <a:spLocks noChangeArrowheads="1"/>
            </p:cNvSpPr>
            <p:nvPr/>
          </p:nvSpPr>
          <p:spPr bwMode="auto">
            <a:xfrm>
              <a:off x="1551" y="145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9" name="Rectangle 141"/>
            <p:cNvSpPr>
              <a:spLocks noChangeArrowheads="1"/>
            </p:cNvSpPr>
            <p:nvPr/>
          </p:nvSpPr>
          <p:spPr bwMode="auto">
            <a:xfrm>
              <a:off x="1244" y="145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0" name="Rectangle 142"/>
            <p:cNvSpPr>
              <a:spLocks noChangeArrowheads="1"/>
            </p:cNvSpPr>
            <p:nvPr/>
          </p:nvSpPr>
          <p:spPr bwMode="auto">
            <a:xfrm>
              <a:off x="528" y="145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31" name="Rectangle 143"/>
            <p:cNvSpPr>
              <a:spLocks noChangeArrowheads="1"/>
            </p:cNvSpPr>
            <p:nvPr/>
          </p:nvSpPr>
          <p:spPr bwMode="auto">
            <a:xfrm>
              <a:off x="4056" y="124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32" name="Rectangle 144"/>
            <p:cNvSpPr>
              <a:spLocks noChangeArrowheads="1"/>
            </p:cNvSpPr>
            <p:nvPr/>
          </p:nvSpPr>
          <p:spPr bwMode="auto">
            <a:xfrm>
              <a:off x="3730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33" name="Rectangle 145"/>
            <p:cNvSpPr>
              <a:spLocks noChangeArrowheads="1"/>
            </p:cNvSpPr>
            <p:nvPr/>
          </p:nvSpPr>
          <p:spPr bwMode="auto">
            <a:xfrm>
              <a:off x="3403" y="12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34" name="Rectangle 146"/>
            <p:cNvSpPr>
              <a:spLocks noChangeArrowheads="1"/>
            </p:cNvSpPr>
            <p:nvPr/>
          </p:nvSpPr>
          <p:spPr bwMode="auto">
            <a:xfrm>
              <a:off x="2779" y="124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5" name="Rectangle 147"/>
            <p:cNvSpPr>
              <a:spLocks noChangeArrowheads="1"/>
            </p:cNvSpPr>
            <p:nvPr/>
          </p:nvSpPr>
          <p:spPr bwMode="auto">
            <a:xfrm>
              <a:off x="2479" y="124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6" name="Rectangle 148"/>
            <p:cNvSpPr>
              <a:spLocks noChangeArrowheads="1"/>
            </p:cNvSpPr>
            <p:nvPr/>
          </p:nvSpPr>
          <p:spPr bwMode="auto">
            <a:xfrm>
              <a:off x="2170" y="124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7" name="Rectangle 149"/>
            <p:cNvSpPr>
              <a:spLocks noChangeArrowheads="1"/>
            </p:cNvSpPr>
            <p:nvPr/>
          </p:nvSpPr>
          <p:spPr bwMode="auto">
            <a:xfrm>
              <a:off x="1889" y="124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8" name="Rectangle 150"/>
            <p:cNvSpPr>
              <a:spLocks noChangeArrowheads="1"/>
            </p:cNvSpPr>
            <p:nvPr/>
          </p:nvSpPr>
          <p:spPr bwMode="auto">
            <a:xfrm>
              <a:off x="1551" y="124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9" name="Rectangle 151"/>
            <p:cNvSpPr>
              <a:spLocks noChangeArrowheads="1"/>
            </p:cNvSpPr>
            <p:nvPr/>
          </p:nvSpPr>
          <p:spPr bwMode="auto">
            <a:xfrm>
              <a:off x="1244" y="124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40" name="Rectangle 152"/>
            <p:cNvSpPr>
              <a:spLocks noChangeArrowheads="1"/>
            </p:cNvSpPr>
            <p:nvPr/>
          </p:nvSpPr>
          <p:spPr bwMode="auto">
            <a:xfrm>
              <a:off x="528" y="124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41" name="Rectangle 153"/>
            <p:cNvSpPr>
              <a:spLocks noChangeArrowheads="1"/>
            </p:cNvSpPr>
            <p:nvPr/>
          </p:nvSpPr>
          <p:spPr bwMode="auto">
            <a:xfrm>
              <a:off x="4056" y="981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2842" name="Rectangle 154"/>
            <p:cNvSpPr>
              <a:spLocks noChangeArrowheads="1"/>
            </p:cNvSpPr>
            <p:nvPr/>
          </p:nvSpPr>
          <p:spPr bwMode="auto">
            <a:xfrm>
              <a:off x="3730" y="981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2843" name="Rectangle 155"/>
            <p:cNvSpPr>
              <a:spLocks noChangeArrowheads="1"/>
            </p:cNvSpPr>
            <p:nvPr/>
          </p:nvSpPr>
          <p:spPr bwMode="auto">
            <a:xfrm>
              <a:off x="3403" y="981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2844" name="Rectangle 156"/>
            <p:cNvSpPr>
              <a:spLocks noChangeArrowheads="1"/>
            </p:cNvSpPr>
            <p:nvPr/>
          </p:nvSpPr>
          <p:spPr bwMode="auto">
            <a:xfrm>
              <a:off x="2779" y="100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2845" name="Rectangle 157"/>
            <p:cNvSpPr>
              <a:spLocks noChangeArrowheads="1"/>
            </p:cNvSpPr>
            <p:nvPr/>
          </p:nvSpPr>
          <p:spPr bwMode="auto">
            <a:xfrm>
              <a:off x="2479" y="100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2846" name="Rectangle 158"/>
            <p:cNvSpPr>
              <a:spLocks noChangeArrowheads="1"/>
            </p:cNvSpPr>
            <p:nvPr/>
          </p:nvSpPr>
          <p:spPr bwMode="auto">
            <a:xfrm>
              <a:off x="2170" y="100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2847" name="Rectangle 159"/>
            <p:cNvSpPr>
              <a:spLocks noChangeArrowheads="1"/>
            </p:cNvSpPr>
            <p:nvPr/>
          </p:nvSpPr>
          <p:spPr bwMode="auto">
            <a:xfrm>
              <a:off x="1889" y="100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2848" name="Rectangle 160"/>
            <p:cNvSpPr>
              <a:spLocks noChangeArrowheads="1"/>
            </p:cNvSpPr>
            <p:nvPr/>
          </p:nvSpPr>
          <p:spPr bwMode="auto">
            <a:xfrm>
              <a:off x="1551" y="100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2849" name="Rectangle 161"/>
            <p:cNvSpPr>
              <a:spLocks noChangeArrowheads="1"/>
            </p:cNvSpPr>
            <p:nvPr/>
          </p:nvSpPr>
          <p:spPr bwMode="auto">
            <a:xfrm>
              <a:off x="1244" y="100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50" name="Rectangle 162"/>
            <p:cNvSpPr>
              <a:spLocks noChangeArrowheads="1"/>
            </p:cNvSpPr>
            <p:nvPr/>
          </p:nvSpPr>
          <p:spPr bwMode="auto">
            <a:xfrm>
              <a:off x="528" y="100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2851" name="Line 163"/>
            <p:cNvSpPr>
              <a:spLocks noChangeShapeType="1"/>
            </p:cNvSpPr>
            <p:nvPr/>
          </p:nvSpPr>
          <p:spPr bwMode="auto">
            <a:xfrm>
              <a:off x="528" y="100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2" name="Line 164"/>
            <p:cNvSpPr>
              <a:spLocks noChangeShapeType="1"/>
            </p:cNvSpPr>
            <p:nvPr/>
          </p:nvSpPr>
          <p:spPr bwMode="auto">
            <a:xfrm>
              <a:off x="528" y="124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3" name="Line 165"/>
            <p:cNvSpPr>
              <a:spLocks noChangeShapeType="1"/>
            </p:cNvSpPr>
            <p:nvPr/>
          </p:nvSpPr>
          <p:spPr bwMode="auto">
            <a:xfrm>
              <a:off x="528" y="145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4" name="Line 166"/>
            <p:cNvSpPr>
              <a:spLocks noChangeShapeType="1"/>
            </p:cNvSpPr>
            <p:nvPr/>
          </p:nvSpPr>
          <p:spPr bwMode="auto">
            <a:xfrm>
              <a:off x="528" y="16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5" name="Line 167"/>
            <p:cNvSpPr>
              <a:spLocks noChangeShapeType="1"/>
            </p:cNvSpPr>
            <p:nvPr/>
          </p:nvSpPr>
          <p:spPr bwMode="auto">
            <a:xfrm>
              <a:off x="528" y="18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6" name="Line 168"/>
            <p:cNvSpPr>
              <a:spLocks noChangeShapeType="1"/>
            </p:cNvSpPr>
            <p:nvPr/>
          </p:nvSpPr>
          <p:spPr bwMode="auto">
            <a:xfrm>
              <a:off x="528" y="20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7" name="Line 169"/>
            <p:cNvSpPr>
              <a:spLocks noChangeShapeType="1"/>
            </p:cNvSpPr>
            <p:nvPr/>
          </p:nvSpPr>
          <p:spPr bwMode="auto">
            <a:xfrm>
              <a:off x="528" y="22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8" name="Line 170"/>
            <p:cNvSpPr>
              <a:spLocks noChangeShapeType="1"/>
            </p:cNvSpPr>
            <p:nvPr/>
          </p:nvSpPr>
          <p:spPr bwMode="auto">
            <a:xfrm>
              <a:off x="528" y="25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9" name="Line 171"/>
            <p:cNvSpPr>
              <a:spLocks noChangeShapeType="1"/>
            </p:cNvSpPr>
            <p:nvPr/>
          </p:nvSpPr>
          <p:spPr bwMode="auto">
            <a:xfrm>
              <a:off x="528" y="27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0" name="Line 172"/>
            <p:cNvSpPr>
              <a:spLocks noChangeShapeType="1"/>
            </p:cNvSpPr>
            <p:nvPr/>
          </p:nvSpPr>
          <p:spPr bwMode="auto">
            <a:xfrm>
              <a:off x="528" y="29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1" name="Line 173"/>
            <p:cNvSpPr>
              <a:spLocks noChangeShapeType="1"/>
            </p:cNvSpPr>
            <p:nvPr/>
          </p:nvSpPr>
          <p:spPr bwMode="auto">
            <a:xfrm>
              <a:off x="528" y="334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2" name="Line 174"/>
            <p:cNvSpPr>
              <a:spLocks noChangeShapeType="1"/>
            </p:cNvSpPr>
            <p:nvPr/>
          </p:nvSpPr>
          <p:spPr bwMode="auto">
            <a:xfrm>
              <a:off x="528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3" name="Line 175"/>
            <p:cNvSpPr>
              <a:spLocks noChangeShapeType="1"/>
            </p:cNvSpPr>
            <p:nvPr/>
          </p:nvSpPr>
          <p:spPr bwMode="auto">
            <a:xfrm>
              <a:off x="1244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4" name="Line 176"/>
            <p:cNvSpPr>
              <a:spLocks noChangeShapeType="1"/>
            </p:cNvSpPr>
            <p:nvPr/>
          </p:nvSpPr>
          <p:spPr bwMode="auto">
            <a:xfrm>
              <a:off x="155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5" name="Line 177"/>
            <p:cNvSpPr>
              <a:spLocks noChangeShapeType="1"/>
            </p:cNvSpPr>
            <p:nvPr/>
          </p:nvSpPr>
          <p:spPr bwMode="auto">
            <a:xfrm>
              <a:off x="188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6" name="Line 178"/>
            <p:cNvSpPr>
              <a:spLocks noChangeShapeType="1"/>
            </p:cNvSpPr>
            <p:nvPr/>
          </p:nvSpPr>
          <p:spPr bwMode="auto">
            <a:xfrm>
              <a:off x="217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7" name="Line 179"/>
            <p:cNvSpPr>
              <a:spLocks noChangeShapeType="1"/>
            </p:cNvSpPr>
            <p:nvPr/>
          </p:nvSpPr>
          <p:spPr bwMode="auto">
            <a:xfrm>
              <a:off x="24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8" name="Line 180"/>
            <p:cNvSpPr>
              <a:spLocks noChangeShapeType="1"/>
            </p:cNvSpPr>
            <p:nvPr/>
          </p:nvSpPr>
          <p:spPr bwMode="auto">
            <a:xfrm>
              <a:off x="27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9" name="Line 181"/>
            <p:cNvSpPr>
              <a:spLocks noChangeShapeType="1"/>
            </p:cNvSpPr>
            <p:nvPr/>
          </p:nvSpPr>
          <p:spPr bwMode="auto">
            <a:xfrm>
              <a:off x="3403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0" name="Line 182"/>
            <p:cNvSpPr>
              <a:spLocks noChangeShapeType="1"/>
            </p:cNvSpPr>
            <p:nvPr/>
          </p:nvSpPr>
          <p:spPr bwMode="auto">
            <a:xfrm>
              <a:off x="373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1" name="Line 183"/>
            <p:cNvSpPr>
              <a:spLocks noChangeShapeType="1"/>
            </p:cNvSpPr>
            <p:nvPr/>
          </p:nvSpPr>
          <p:spPr bwMode="auto">
            <a:xfrm>
              <a:off x="405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2" name="Line 184"/>
            <p:cNvSpPr>
              <a:spLocks noChangeShapeType="1"/>
            </p:cNvSpPr>
            <p:nvPr/>
          </p:nvSpPr>
          <p:spPr bwMode="auto">
            <a:xfrm>
              <a:off x="5200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3" name="Line 185"/>
            <p:cNvSpPr>
              <a:spLocks noChangeShapeType="1"/>
            </p:cNvSpPr>
            <p:nvPr/>
          </p:nvSpPr>
          <p:spPr bwMode="auto">
            <a:xfrm>
              <a:off x="3077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4" name="Line 186"/>
            <p:cNvSpPr>
              <a:spLocks noChangeShapeType="1"/>
            </p:cNvSpPr>
            <p:nvPr/>
          </p:nvSpPr>
          <p:spPr bwMode="auto">
            <a:xfrm>
              <a:off x="442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5" name="Line 187"/>
            <p:cNvSpPr>
              <a:spLocks noChangeShapeType="1"/>
            </p:cNvSpPr>
            <p:nvPr/>
          </p:nvSpPr>
          <p:spPr bwMode="auto">
            <a:xfrm>
              <a:off x="528" y="31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6" name="Line 188"/>
            <p:cNvSpPr>
              <a:spLocks noChangeShapeType="1"/>
            </p:cNvSpPr>
            <p:nvPr/>
          </p:nvSpPr>
          <p:spPr bwMode="auto">
            <a:xfrm>
              <a:off x="89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7" name="Line 189"/>
            <p:cNvSpPr>
              <a:spLocks noChangeShapeType="1"/>
            </p:cNvSpPr>
            <p:nvPr/>
          </p:nvSpPr>
          <p:spPr bwMode="auto">
            <a:xfrm>
              <a:off x="4838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2878" name="Object 19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17308576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3302" name="公式" r:id="rId7" imgW="203040" imgH="164880" progId="Equation.3">
                        <p:embed/>
                      </p:oleObj>
                    </mc:Choice>
                    <mc:Fallback>
                      <p:oleObj name="公式" r:id="rId7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2878" name="Object 19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17308576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3284" name="公式" r:id="rId9" imgW="203040" imgH="164880" progId="Equation.3">
                        <p:embed/>
                      </p:oleObj>
                    </mc:Choice>
                    <mc:Fallback>
                      <p:oleObj name="公式" r:id="rId9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879" name="Object 191"/>
                <p:cNvSpPr txBox="1"/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2879" name="Object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192"/>
            <p:cNvGrpSpPr>
              <a:grpSpLocks/>
            </p:cNvGrpSpPr>
            <p:nvPr/>
          </p:nvGrpSpPr>
          <p:grpSpPr bwMode="auto">
            <a:xfrm>
              <a:off x="912" y="1019"/>
              <a:ext cx="3504" cy="1909"/>
              <a:chOff x="912" y="240"/>
              <a:chExt cx="3504" cy="2112"/>
            </a:xfrm>
          </p:grpSpPr>
          <p:grpSp>
            <p:nvGrpSpPr>
              <p:cNvPr id="5" name="Group 193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2882" name="Line 194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883" name="Line 195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88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885" name="Line 197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2886" name="Line 198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DC49A140-EDD0-4F18-9DF2-AAB6C61721A2}"/>
              </a:ext>
            </a:extLst>
          </p:cNvPr>
          <p:cNvCxnSpPr>
            <a:cxnSpLocks/>
          </p:cNvCxnSpPr>
          <p:nvPr/>
        </p:nvCxnSpPr>
        <p:spPr>
          <a:xfrm flipH="1">
            <a:off x="5402263" y="1008063"/>
            <a:ext cx="7937" cy="45085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49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05" name="Rectangle 193"/>
          <p:cNvSpPr>
            <a:spLocks noGrp="1" noChangeArrowheads="1"/>
          </p:cNvSpPr>
          <p:nvPr>
            <p:ph type="title"/>
          </p:nvPr>
        </p:nvSpPr>
        <p:spPr>
          <a:xfrm>
            <a:off x="1125538" y="371475"/>
            <a:ext cx="7342187" cy="6365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1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43-60E9-48D5-A716-53FC5BC00F69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243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74851"/>
              </p:ext>
            </p:extLst>
          </p:nvPr>
        </p:nvGraphicFramePr>
        <p:xfrm>
          <a:off x="900113" y="5655716"/>
          <a:ext cx="7416797" cy="53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314" name="Equation" r:id="rId3" imgW="3720960" imgH="266400" progId="Equation.DSMT4">
                  <p:embed/>
                </p:oleObj>
              </mc:Choice>
              <mc:Fallback>
                <p:oleObj name="Equation" r:id="rId3" imgW="3720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55716"/>
                        <a:ext cx="7416797" cy="530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513434"/>
            <a:ext cx="7416800" cy="3787774"/>
            <a:chOff x="528" y="974"/>
            <a:chExt cx="4672" cy="2386"/>
          </a:xfrm>
        </p:grpSpPr>
        <p:sp>
          <p:nvSpPr>
            <p:cNvPr id="243716" name="Rectangle 4"/>
            <p:cNvSpPr>
              <a:spLocks noChangeArrowheads="1"/>
            </p:cNvSpPr>
            <p:nvPr/>
          </p:nvSpPr>
          <p:spPr bwMode="auto">
            <a:xfrm>
              <a:off x="4838" y="3149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17" name="Rectangle 5"/>
            <p:cNvSpPr>
              <a:spLocks noChangeArrowheads="1"/>
            </p:cNvSpPr>
            <p:nvPr/>
          </p:nvSpPr>
          <p:spPr bwMode="auto">
            <a:xfrm>
              <a:off x="4838" y="2939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18" name="Rectangle 6"/>
            <p:cNvSpPr>
              <a:spLocks noChangeArrowheads="1"/>
            </p:cNvSpPr>
            <p:nvPr/>
          </p:nvSpPr>
          <p:spPr bwMode="auto">
            <a:xfrm>
              <a:off x="4838" y="272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19" name="Rectangle 7"/>
            <p:cNvSpPr>
              <a:spLocks noChangeArrowheads="1"/>
            </p:cNvSpPr>
            <p:nvPr/>
          </p:nvSpPr>
          <p:spPr bwMode="auto">
            <a:xfrm>
              <a:off x="4838" y="25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0" name="Rectangle 8"/>
            <p:cNvSpPr>
              <a:spLocks noChangeArrowheads="1"/>
            </p:cNvSpPr>
            <p:nvPr/>
          </p:nvSpPr>
          <p:spPr bwMode="auto">
            <a:xfrm>
              <a:off x="4838" y="23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1" name="Rectangle 9"/>
            <p:cNvSpPr>
              <a:spLocks noChangeArrowheads="1"/>
            </p:cNvSpPr>
            <p:nvPr/>
          </p:nvSpPr>
          <p:spPr bwMode="auto">
            <a:xfrm>
              <a:off x="4838" y="2096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2" name="Rectangle 10"/>
            <p:cNvSpPr>
              <a:spLocks noChangeArrowheads="1"/>
            </p:cNvSpPr>
            <p:nvPr/>
          </p:nvSpPr>
          <p:spPr bwMode="auto">
            <a:xfrm>
              <a:off x="4838" y="188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4838" y="16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4" name="Rectangle 12"/>
            <p:cNvSpPr>
              <a:spLocks noChangeArrowheads="1"/>
            </p:cNvSpPr>
            <p:nvPr/>
          </p:nvSpPr>
          <p:spPr bwMode="auto">
            <a:xfrm>
              <a:off x="4838" y="14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5" name="Rectangle 13"/>
            <p:cNvSpPr>
              <a:spLocks noChangeArrowheads="1"/>
            </p:cNvSpPr>
            <p:nvPr/>
          </p:nvSpPr>
          <p:spPr bwMode="auto">
            <a:xfrm>
              <a:off x="4838" y="1253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6" name="Rectangle 14"/>
            <p:cNvSpPr>
              <a:spLocks noChangeArrowheads="1"/>
            </p:cNvSpPr>
            <p:nvPr/>
          </p:nvSpPr>
          <p:spPr bwMode="auto">
            <a:xfrm>
              <a:off x="891" y="3149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27" name="Rectangle 15"/>
            <p:cNvSpPr>
              <a:spLocks noChangeArrowheads="1"/>
            </p:cNvSpPr>
            <p:nvPr/>
          </p:nvSpPr>
          <p:spPr bwMode="auto">
            <a:xfrm>
              <a:off x="891" y="2939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8" name="Rectangle 16"/>
            <p:cNvSpPr>
              <a:spLocks noChangeArrowheads="1"/>
            </p:cNvSpPr>
            <p:nvPr/>
          </p:nvSpPr>
          <p:spPr bwMode="auto">
            <a:xfrm>
              <a:off x="891" y="272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29" name="Rectangle 17"/>
            <p:cNvSpPr>
              <a:spLocks noChangeArrowheads="1"/>
            </p:cNvSpPr>
            <p:nvPr/>
          </p:nvSpPr>
          <p:spPr bwMode="auto">
            <a:xfrm>
              <a:off x="891" y="25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0" name="Rectangle 18"/>
            <p:cNvSpPr>
              <a:spLocks noChangeArrowheads="1"/>
            </p:cNvSpPr>
            <p:nvPr/>
          </p:nvSpPr>
          <p:spPr bwMode="auto">
            <a:xfrm>
              <a:off x="891" y="23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1" name="Rectangle 19"/>
            <p:cNvSpPr>
              <a:spLocks noChangeArrowheads="1"/>
            </p:cNvSpPr>
            <p:nvPr/>
          </p:nvSpPr>
          <p:spPr bwMode="auto">
            <a:xfrm>
              <a:off x="891" y="2096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2" name="Rectangle 20"/>
            <p:cNvSpPr>
              <a:spLocks noChangeArrowheads="1"/>
            </p:cNvSpPr>
            <p:nvPr/>
          </p:nvSpPr>
          <p:spPr bwMode="auto">
            <a:xfrm>
              <a:off x="891" y="188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3" name="Rectangle 21"/>
            <p:cNvSpPr>
              <a:spLocks noChangeArrowheads="1"/>
            </p:cNvSpPr>
            <p:nvPr/>
          </p:nvSpPr>
          <p:spPr bwMode="auto">
            <a:xfrm>
              <a:off x="891" y="16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4" name="Rectangle 22"/>
            <p:cNvSpPr>
              <a:spLocks noChangeArrowheads="1"/>
            </p:cNvSpPr>
            <p:nvPr/>
          </p:nvSpPr>
          <p:spPr bwMode="auto">
            <a:xfrm>
              <a:off x="891" y="14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5" name="Rectangle 23"/>
            <p:cNvSpPr>
              <a:spLocks noChangeArrowheads="1"/>
            </p:cNvSpPr>
            <p:nvPr/>
          </p:nvSpPr>
          <p:spPr bwMode="auto">
            <a:xfrm>
              <a:off x="891" y="1253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6" name="Rectangle 24"/>
            <p:cNvSpPr>
              <a:spLocks noChangeArrowheads="1"/>
            </p:cNvSpPr>
            <p:nvPr/>
          </p:nvSpPr>
          <p:spPr bwMode="auto">
            <a:xfrm>
              <a:off x="891" y="1019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37" name="Rectangle 25"/>
            <p:cNvSpPr>
              <a:spLocks noChangeArrowheads="1"/>
            </p:cNvSpPr>
            <p:nvPr/>
          </p:nvSpPr>
          <p:spPr bwMode="auto">
            <a:xfrm>
              <a:off x="4426" y="3149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38" name="Rectangle 26"/>
            <p:cNvSpPr>
              <a:spLocks noChangeArrowheads="1"/>
            </p:cNvSpPr>
            <p:nvPr/>
          </p:nvSpPr>
          <p:spPr bwMode="auto">
            <a:xfrm>
              <a:off x="4056" y="3149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39" name="Rectangle 27"/>
            <p:cNvSpPr>
              <a:spLocks noChangeArrowheads="1"/>
            </p:cNvSpPr>
            <p:nvPr/>
          </p:nvSpPr>
          <p:spPr bwMode="auto">
            <a:xfrm>
              <a:off x="3730" y="31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40" name="Rectangle 28"/>
            <p:cNvSpPr>
              <a:spLocks noChangeArrowheads="1"/>
            </p:cNvSpPr>
            <p:nvPr/>
          </p:nvSpPr>
          <p:spPr bwMode="auto">
            <a:xfrm>
              <a:off x="3403" y="3149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41" name="Rectangle 29"/>
            <p:cNvSpPr>
              <a:spLocks noChangeArrowheads="1"/>
            </p:cNvSpPr>
            <p:nvPr/>
          </p:nvSpPr>
          <p:spPr bwMode="auto">
            <a:xfrm>
              <a:off x="3077" y="31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2" name="Rectangle 30"/>
            <p:cNvSpPr>
              <a:spLocks noChangeArrowheads="1"/>
            </p:cNvSpPr>
            <p:nvPr/>
          </p:nvSpPr>
          <p:spPr bwMode="auto">
            <a:xfrm>
              <a:off x="2779" y="3149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3" name="Rectangle 31"/>
            <p:cNvSpPr>
              <a:spLocks noChangeArrowheads="1"/>
            </p:cNvSpPr>
            <p:nvPr/>
          </p:nvSpPr>
          <p:spPr bwMode="auto">
            <a:xfrm>
              <a:off x="2479" y="3149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4" name="Rectangle 32"/>
            <p:cNvSpPr>
              <a:spLocks noChangeArrowheads="1"/>
            </p:cNvSpPr>
            <p:nvPr/>
          </p:nvSpPr>
          <p:spPr bwMode="auto">
            <a:xfrm>
              <a:off x="2170" y="3149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5" name="Rectangle 33"/>
            <p:cNvSpPr>
              <a:spLocks noChangeArrowheads="1"/>
            </p:cNvSpPr>
            <p:nvPr/>
          </p:nvSpPr>
          <p:spPr bwMode="auto">
            <a:xfrm>
              <a:off x="1889" y="3149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6" name="Rectangle 34"/>
            <p:cNvSpPr>
              <a:spLocks noChangeArrowheads="1"/>
            </p:cNvSpPr>
            <p:nvPr/>
          </p:nvSpPr>
          <p:spPr bwMode="auto">
            <a:xfrm>
              <a:off x="1551" y="3149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7" name="Rectangle 35"/>
            <p:cNvSpPr>
              <a:spLocks noChangeArrowheads="1"/>
            </p:cNvSpPr>
            <p:nvPr/>
          </p:nvSpPr>
          <p:spPr bwMode="auto">
            <a:xfrm>
              <a:off x="1244" y="3149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8" name="Rectangle 36"/>
            <p:cNvSpPr>
              <a:spLocks noChangeArrowheads="1"/>
            </p:cNvSpPr>
            <p:nvPr/>
          </p:nvSpPr>
          <p:spPr bwMode="auto">
            <a:xfrm>
              <a:off x="528" y="3149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49" name="Rectangle 37"/>
            <p:cNvSpPr>
              <a:spLocks noChangeArrowheads="1"/>
            </p:cNvSpPr>
            <p:nvPr/>
          </p:nvSpPr>
          <p:spPr bwMode="auto">
            <a:xfrm>
              <a:off x="4426" y="2939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50" name="Rectangle 38"/>
            <p:cNvSpPr>
              <a:spLocks noChangeArrowheads="1"/>
            </p:cNvSpPr>
            <p:nvPr/>
          </p:nvSpPr>
          <p:spPr bwMode="auto">
            <a:xfrm>
              <a:off x="4426" y="272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1" name="Rectangle 39"/>
            <p:cNvSpPr>
              <a:spLocks noChangeArrowheads="1"/>
            </p:cNvSpPr>
            <p:nvPr/>
          </p:nvSpPr>
          <p:spPr bwMode="auto">
            <a:xfrm>
              <a:off x="4426" y="25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2" name="Rectangle 40"/>
            <p:cNvSpPr>
              <a:spLocks noChangeArrowheads="1"/>
            </p:cNvSpPr>
            <p:nvPr/>
          </p:nvSpPr>
          <p:spPr bwMode="auto">
            <a:xfrm>
              <a:off x="4426" y="23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3" name="Rectangle 41"/>
            <p:cNvSpPr>
              <a:spLocks noChangeArrowheads="1"/>
            </p:cNvSpPr>
            <p:nvPr/>
          </p:nvSpPr>
          <p:spPr bwMode="auto">
            <a:xfrm>
              <a:off x="4426" y="2096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4" name="Rectangle 42"/>
            <p:cNvSpPr>
              <a:spLocks noChangeArrowheads="1"/>
            </p:cNvSpPr>
            <p:nvPr/>
          </p:nvSpPr>
          <p:spPr bwMode="auto">
            <a:xfrm>
              <a:off x="4426" y="188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5" name="Rectangle 43"/>
            <p:cNvSpPr>
              <a:spLocks noChangeArrowheads="1"/>
            </p:cNvSpPr>
            <p:nvPr/>
          </p:nvSpPr>
          <p:spPr bwMode="auto">
            <a:xfrm>
              <a:off x="4426" y="16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6" name="Rectangle 44"/>
            <p:cNvSpPr>
              <a:spLocks noChangeArrowheads="1"/>
            </p:cNvSpPr>
            <p:nvPr/>
          </p:nvSpPr>
          <p:spPr bwMode="auto">
            <a:xfrm>
              <a:off x="4426" y="14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7" name="Rectangle 45"/>
            <p:cNvSpPr>
              <a:spLocks noChangeArrowheads="1"/>
            </p:cNvSpPr>
            <p:nvPr/>
          </p:nvSpPr>
          <p:spPr bwMode="auto">
            <a:xfrm>
              <a:off x="4426" y="1253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8" name="Rectangle 46"/>
            <p:cNvSpPr>
              <a:spLocks noChangeArrowheads="1"/>
            </p:cNvSpPr>
            <p:nvPr/>
          </p:nvSpPr>
          <p:spPr bwMode="auto">
            <a:xfrm>
              <a:off x="4426" y="974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3759" name="Rectangle 47"/>
            <p:cNvSpPr>
              <a:spLocks noChangeArrowheads="1"/>
            </p:cNvSpPr>
            <p:nvPr/>
          </p:nvSpPr>
          <p:spPr bwMode="auto">
            <a:xfrm>
              <a:off x="3077" y="2939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0" name="Rectangle 48"/>
            <p:cNvSpPr>
              <a:spLocks noChangeArrowheads="1"/>
            </p:cNvSpPr>
            <p:nvPr/>
          </p:nvSpPr>
          <p:spPr bwMode="auto">
            <a:xfrm>
              <a:off x="3077" y="272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1" name="Rectangle 49"/>
            <p:cNvSpPr>
              <a:spLocks noChangeArrowheads="1"/>
            </p:cNvSpPr>
            <p:nvPr/>
          </p:nvSpPr>
          <p:spPr bwMode="auto">
            <a:xfrm>
              <a:off x="3077" y="25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62" name="Rectangle 50"/>
            <p:cNvSpPr>
              <a:spLocks noChangeArrowheads="1"/>
            </p:cNvSpPr>
            <p:nvPr/>
          </p:nvSpPr>
          <p:spPr bwMode="auto">
            <a:xfrm>
              <a:off x="3077" y="23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3" name="Rectangle 51"/>
            <p:cNvSpPr>
              <a:spLocks noChangeArrowheads="1"/>
            </p:cNvSpPr>
            <p:nvPr/>
          </p:nvSpPr>
          <p:spPr bwMode="auto">
            <a:xfrm>
              <a:off x="3077" y="2096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64" name="Rectangle 52"/>
            <p:cNvSpPr>
              <a:spLocks noChangeArrowheads="1"/>
            </p:cNvSpPr>
            <p:nvPr/>
          </p:nvSpPr>
          <p:spPr bwMode="auto">
            <a:xfrm>
              <a:off x="3077" y="188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5" name="Rectangle 53"/>
            <p:cNvSpPr>
              <a:spLocks noChangeArrowheads="1"/>
            </p:cNvSpPr>
            <p:nvPr/>
          </p:nvSpPr>
          <p:spPr bwMode="auto">
            <a:xfrm>
              <a:off x="3077" y="16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66" name="Rectangle 54"/>
            <p:cNvSpPr>
              <a:spLocks noChangeArrowheads="1"/>
            </p:cNvSpPr>
            <p:nvPr/>
          </p:nvSpPr>
          <p:spPr bwMode="auto">
            <a:xfrm>
              <a:off x="3077" y="14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7" name="Rectangle 55"/>
            <p:cNvSpPr>
              <a:spLocks noChangeArrowheads="1"/>
            </p:cNvSpPr>
            <p:nvPr/>
          </p:nvSpPr>
          <p:spPr bwMode="auto">
            <a:xfrm>
              <a:off x="3077" y="1253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768" name="Rectangle 56"/>
            <p:cNvSpPr>
              <a:spLocks noChangeArrowheads="1"/>
            </p:cNvSpPr>
            <p:nvPr/>
          </p:nvSpPr>
          <p:spPr bwMode="auto">
            <a:xfrm>
              <a:off x="3077" y="1019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3769" name="Rectangle 57"/>
            <p:cNvSpPr>
              <a:spLocks noChangeArrowheads="1"/>
            </p:cNvSpPr>
            <p:nvPr/>
          </p:nvSpPr>
          <p:spPr bwMode="auto">
            <a:xfrm>
              <a:off x="4056" y="2939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0" name="Rectangle 58"/>
            <p:cNvSpPr>
              <a:spLocks noChangeArrowheads="1"/>
            </p:cNvSpPr>
            <p:nvPr/>
          </p:nvSpPr>
          <p:spPr bwMode="auto">
            <a:xfrm>
              <a:off x="3730" y="2939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1" name="Rectangle 59"/>
            <p:cNvSpPr>
              <a:spLocks noChangeArrowheads="1"/>
            </p:cNvSpPr>
            <p:nvPr/>
          </p:nvSpPr>
          <p:spPr bwMode="auto">
            <a:xfrm>
              <a:off x="3403" y="2939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2" name="Rectangle 60"/>
            <p:cNvSpPr>
              <a:spLocks noChangeArrowheads="1"/>
            </p:cNvSpPr>
            <p:nvPr/>
          </p:nvSpPr>
          <p:spPr bwMode="auto">
            <a:xfrm>
              <a:off x="2779" y="2939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3" name="Rectangle 61"/>
            <p:cNvSpPr>
              <a:spLocks noChangeArrowheads="1"/>
            </p:cNvSpPr>
            <p:nvPr/>
          </p:nvSpPr>
          <p:spPr bwMode="auto">
            <a:xfrm>
              <a:off x="2479" y="2939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4" name="Rectangle 62"/>
            <p:cNvSpPr>
              <a:spLocks noChangeArrowheads="1"/>
            </p:cNvSpPr>
            <p:nvPr/>
          </p:nvSpPr>
          <p:spPr bwMode="auto">
            <a:xfrm>
              <a:off x="2170" y="2939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5" name="Rectangle 63"/>
            <p:cNvSpPr>
              <a:spLocks noChangeArrowheads="1"/>
            </p:cNvSpPr>
            <p:nvPr/>
          </p:nvSpPr>
          <p:spPr bwMode="auto">
            <a:xfrm>
              <a:off x="1889" y="2939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6" name="Rectangle 64"/>
            <p:cNvSpPr>
              <a:spLocks noChangeArrowheads="1"/>
            </p:cNvSpPr>
            <p:nvPr/>
          </p:nvSpPr>
          <p:spPr bwMode="auto">
            <a:xfrm>
              <a:off x="1551" y="2939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7" name="Rectangle 65"/>
            <p:cNvSpPr>
              <a:spLocks noChangeArrowheads="1"/>
            </p:cNvSpPr>
            <p:nvPr/>
          </p:nvSpPr>
          <p:spPr bwMode="auto">
            <a:xfrm>
              <a:off x="1244" y="2939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8" name="Rectangle 66"/>
            <p:cNvSpPr>
              <a:spLocks noChangeArrowheads="1"/>
            </p:cNvSpPr>
            <p:nvPr/>
          </p:nvSpPr>
          <p:spPr bwMode="auto">
            <a:xfrm>
              <a:off x="528" y="2939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79" name="Rectangle 67"/>
            <p:cNvSpPr>
              <a:spLocks noChangeArrowheads="1"/>
            </p:cNvSpPr>
            <p:nvPr/>
          </p:nvSpPr>
          <p:spPr bwMode="auto">
            <a:xfrm>
              <a:off x="4056" y="272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0" name="Rectangle 68"/>
            <p:cNvSpPr>
              <a:spLocks noChangeArrowheads="1"/>
            </p:cNvSpPr>
            <p:nvPr/>
          </p:nvSpPr>
          <p:spPr bwMode="auto">
            <a:xfrm>
              <a:off x="3730" y="272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1" name="Rectangle 69"/>
            <p:cNvSpPr>
              <a:spLocks noChangeArrowheads="1"/>
            </p:cNvSpPr>
            <p:nvPr/>
          </p:nvSpPr>
          <p:spPr bwMode="auto">
            <a:xfrm>
              <a:off x="3403" y="272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2" name="Rectangle 70"/>
            <p:cNvSpPr>
              <a:spLocks noChangeArrowheads="1"/>
            </p:cNvSpPr>
            <p:nvPr/>
          </p:nvSpPr>
          <p:spPr bwMode="auto">
            <a:xfrm>
              <a:off x="2779" y="272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3" name="Rectangle 71"/>
            <p:cNvSpPr>
              <a:spLocks noChangeArrowheads="1"/>
            </p:cNvSpPr>
            <p:nvPr/>
          </p:nvSpPr>
          <p:spPr bwMode="auto">
            <a:xfrm>
              <a:off x="2479" y="272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4" name="Rectangle 72"/>
            <p:cNvSpPr>
              <a:spLocks noChangeArrowheads="1"/>
            </p:cNvSpPr>
            <p:nvPr/>
          </p:nvSpPr>
          <p:spPr bwMode="auto">
            <a:xfrm>
              <a:off x="2170" y="272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5" name="Rectangle 73"/>
            <p:cNvSpPr>
              <a:spLocks noChangeArrowheads="1"/>
            </p:cNvSpPr>
            <p:nvPr/>
          </p:nvSpPr>
          <p:spPr bwMode="auto">
            <a:xfrm>
              <a:off x="1889" y="272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6" name="Rectangle 74"/>
            <p:cNvSpPr>
              <a:spLocks noChangeArrowheads="1"/>
            </p:cNvSpPr>
            <p:nvPr/>
          </p:nvSpPr>
          <p:spPr bwMode="auto">
            <a:xfrm>
              <a:off x="1551" y="272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7" name="Rectangle 75"/>
            <p:cNvSpPr>
              <a:spLocks noChangeArrowheads="1"/>
            </p:cNvSpPr>
            <p:nvPr/>
          </p:nvSpPr>
          <p:spPr bwMode="auto">
            <a:xfrm>
              <a:off x="1244" y="272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8" name="Rectangle 76"/>
            <p:cNvSpPr>
              <a:spLocks noChangeArrowheads="1"/>
            </p:cNvSpPr>
            <p:nvPr/>
          </p:nvSpPr>
          <p:spPr bwMode="auto">
            <a:xfrm>
              <a:off x="528" y="272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89" name="Rectangle 77"/>
            <p:cNvSpPr>
              <a:spLocks noChangeArrowheads="1"/>
            </p:cNvSpPr>
            <p:nvPr/>
          </p:nvSpPr>
          <p:spPr bwMode="auto">
            <a:xfrm>
              <a:off x="4056" y="25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90" name="Rectangle 78"/>
            <p:cNvSpPr>
              <a:spLocks noChangeArrowheads="1"/>
            </p:cNvSpPr>
            <p:nvPr/>
          </p:nvSpPr>
          <p:spPr bwMode="auto">
            <a:xfrm>
              <a:off x="3730" y="25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91" name="Rectangle 79"/>
            <p:cNvSpPr>
              <a:spLocks noChangeArrowheads="1"/>
            </p:cNvSpPr>
            <p:nvPr/>
          </p:nvSpPr>
          <p:spPr bwMode="auto">
            <a:xfrm>
              <a:off x="3403" y="25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792" name="Rectangle 80"/>
            <p:cNvSpPr>
              <a:spLocks noChangeArrowheads="1"/>
            </p:cNvSpPr>
            <p:nvPr/>
          </p:nvSpPr>
          <p:spPr bwMode="auto">
            <a:xfrm>
              <a:off x="2779" y="25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3" name="Rectangle 81"/>
            <p:cNvSpPr>
              <a:spLocks noChangeArrowheads="1"/>
            </p:cNvSpPr>
            <p:nvPr/>
          </p:nvSpPr>
          <p:spPr bwMode="auto">
            <a:xfrm>
              <a:off x="2479" y="25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4" name="Rectangle 82"/>
            <p:cNvSpPr>
              <a:spLocks noChangeArrowheads="1"/>
            </p:cNvSpPr>
            <p:nvPr/>
          </p:nvSpPr>
          <p:spPr bwMode="auto">
            <a:xfrm>
              <a:off x="2170" y="25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5" name="Rectangle 83"/>
            <p:cNvSpPr>
              <a:spLocks noChangeArrowheads="1"/>
            </p:cNvSpPr>
            <p:nvPr/>
          </p:nvSpPr>
          <p:spPr bwMode="auto">
            <a:xfrm>
              <a:off x="1889" y="25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6" name="Rectangle 84"/>
            <p:cNvSpPr>
              <a:spLocks noChangeArrowheads="1"/>
            </p:cNvSpPr>
            <p:nvPr/>
          </p:nvSpPr>
          <p:spPr bwMode="auto">
            <a:xfrm>
              <a:off x="1551" y="25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7" name="Rectangle 85"/>
            <p:cNvSpPr>
              <a:spLocks noChangeArrowheads="1"/>
            </p:cNvSpPr>
            <p:nvPr/>
          </p:nvSpPr>
          <p:spPr bwMode="auto">
            <a:xfrm>
              <a:off x="1244" y="25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798" name="Rectangle 86"/>
            <p:cNvSpPr>
              <a:spLocks noChangeArrowheads="1"/>
            </p:cNvSpPr>
            <p:nvPr/>
          </p:nvSpPr>
          <p:spPr bwMode="auto">
            <a:xfrm>
              <a:off x="528" y="25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99" name="Rectangle 87"/>
            <p:cNvSpPr>
              <a:spLocks noChangeArrowheads="1"/>
            </p:cNvSpPr>
            <p:nvPr/>
          </p:nvSpPr>
          <p:spPr bwMode="auto">
            <a:xfrm>
              <a:off x="4056" y="23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0" name="Rectangle 88"/>
            <p:cNvSpPr>
              <a:spLocks noChangeArrowheads="1"/>
            </p:cNvSpPr>
            <p:nvPr/>
          </p:nvSpPr>
          <p:spPr bwMode="auto">
            <a:xfrm>
              <a:off x="3730" y="23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01" name="Rectangle 89"/>
            <p:cNvSpPr>
              <a:spLocks noChangeArrowheads="1"/>
            </p:cNvSpPr>
            <p:nvPr/>
          </p:nvSpPr>
          <p:spPr bwMode="auto">
            <a:xfrm>
              <a:off x="3403" y="23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2" name="Rectangle 90"/>
            <p:cNvSpPr>
              <a:spLocks noChangeArrowheads="1"/>
            </p:cNvSpPr>
            <p:nvPr/>
          </p:nvSpPr>
          <p:spPr bwMode="auto">
            <a:xfrm>
              <a:off x="2779" y="23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3" name="Rectangle 91"/>
            <p:cNvSpPr>
              <a:spLocks noChangeArrowheads="1"/>
            </p:cNvSpPr>
            <p:nvPr/>
          </p:nvSpPr>
          <p:spPr bwMode="auto">
            <a:xfrm>
              <a:off x="2479" y="23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4" name="Rectangle 92"/>
            <p:cNvSpPr>
              <a:spLocks noChangeArrowheads="1"/>
            </p:cNvSpPr>
            <p:nvPr/>
          </p:nvSpPr>
          <p:spPr bwMode="auto">
            <a:xfrm>
              <a:off x="2170" y="23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5" name="Rectangle 93"/>
            <p:cNvSpPr>
              <a:spLocks noChangeArrowheads="1"/>
            </p:cNvSpPr>
            <p:nvPr/>
          </p:nvSpPr>
          <p:spPr bwMode="auto">
            <a:xfrm>
              <a:off x="1889" y="23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6" name="Rectangle 94"/>
            <p:cNvSpPr>
              <a:spLocks noChangeArrowheads="1"/>
            </p:cNvSpPr>
            <p:nvPr/>
          </p:nvSpPr>
          <p:spPr bwMode="auto">
            <a:xfrm>
              <a:off x="1551" y="23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07" name="Rectangle 95"/>
            <p:cNvSpPr>
              <a:spLocks noChangeArrowheads="1"/>
            </p:cNvSpPr>
            <p:nvPr/>
          </p:nvSpPr>
          <p:spPr bwMode="auto">
            <a:xfrm>
              <a:off x="1244" y="23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08" name="Rectangle 96"/>
            <p:cNvSpPr>
              <a:spLocks noChangeArrowheads="1"/>
            </p:cNvSpPr>
            <p:nvPr/>
          </p:nvSpPr>
          <p:spPr bwMode="auto">
            <a:xfrm>
              <a:off x="528" y="23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09" name="Rectangle 97"/>
            <p:cNvSpPr>
              <a:spLocks noChangeArrowheads="1"/>
            </p:cNvSpPr>
            <p:nvPr/>
          </p:nvSpPr>
          <p:spPr bwMode="auto">
            <a:xfrm>
              <a:off x="4056" y="2096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10" name="Rectangle 98"/>
            <p:cNvSpPr>
              <a:spLocks noChangeArrowheads="1"/>
            </p:cNvSpPr>
            <p:nvPr/>
          </p:nvSpPr>
          <p:spPr bwMode="auto">
            <a:xfrm>
              <a:off x="3730" y="2096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11" name="Rectangle 99"/>
            <p:cNvSpPr>
              <a:spLocks noChangeArrowheads="1"/>
            </p:cNvSpPr>
            <p:nvPr/>
          </p:nvSpPr>
          <p:spPr bwMode="auto">
            <a:xfrm>
              <a:off x="3403" y="2096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12" name="Rectangle 100"/>
            <p:cNvSpPr>
              <a:spLocks noChangeArrowheads="1"/>
            </p:cNvSpPr>
            <p:nvPr/>
          </p:nvSpPr>
          <p:spPr bwMode="auto">
            <a:xfrm>
              <a:off x="2779" y="2096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813" name="Rectangle 101"/>
            <p:cNvSpPr>
              <a:spLocks noChangeArrowheads="1"/>
            </p:cNvSpPr>
            <p:nvPr/>
          </p:nvSpPr>
          <p:spPr bwMode="auto">
            <a:xfrm>
              <a:off x="2479" y="2096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814" name="Rectangle 102"/>
            <p:cNvSpPr>
              <a:spLocks noChangeArrowheads="1"/>
            </p:cNvSpPr>
            <p:nvPr/>
          </p:nvSpPr>
          <p:spPr bwMode="auto">
            <a:xfrm>
              <a:off x="2170" y="2096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815" name="Rectangle 103"/>
            <p:cNvSpPr>
              <a:spLocks noChangeArrowheads="1"/>
            </p:cNvSpPr>
            <p:nvPr/>
          </p:nvSpPr>
          <p:spPr bwMode="auto">
            <a:xfrm>
              <a:off x="1889" y="2096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16" name="Rectangle 104"/>
            <p:cNvSpPr>
              <a:spLocks noChangeArrowheads="1"/>
            </p:cNvSpPr>
            <p:nvPr/>
          </p:nvSpPr>
          <p:spPr bwMode="auto">
            <a:xfrm>
              <a:off x="1551" y="2096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/>
                <a:t>X</a:t>
              </a:r>
            </a:p>
          </p:txBody>
        </p:sp>
        <p:sp>
          <p:nvSpPr>
            <p:cNvPr id="243817" name="Rectangle 105"/>
            <p:cNvSpPr>
              <a:spLocks noChangeArrowheads="1"/>
            </p:cNvSpPr>
            <p:nvPr/>
          </p:nvSpPr>
          <p:spPr bwMode="auto">
            <a:xfrm>
              <a:off x="1244" y="2096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18" name="Rectangle 106"/>
            <p:cNvSpPr>
              <a:spLocks noChangeArrowheads="1"/>
            </p:cNvSpPr>
            <p:nvPr/>
          </p:nvSpPr>
          <p:spPr bwMode="auto">
            <a:xfrm>
              <a:off x="528" y="2096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19" name="Rectangle 107"/>
            <p:cNvSpPr>
              <a:spLocks noChangeArrowheads="1"/>
            </p:cNvSpPr>
            <p:nvPr/>
          </p:nvSpPr>
          <p:spPr bwMode="auto">
            <a:xfrm>
              <a:off x="4056" y="188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20" name="Rectangle 108"/>
            <p:cNvSpPr>
              <a:spLocks noChangeArrowheads="1"/>
            </p:cNvSpPr>
            <p:nvPr/>
          </p:nvSpPr>
          <p:spPr bwMode="auto">
            <a:xfrm>
              <a:off x="3730" y="188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21" name="Rectangle 109"/>
            <p:cNvSpPr>
              <a:spLocks noChangeArrowheads="1"/>
            </p:cNvSpPr>
            <p:nvPr/>
          </p:nvSpPr>
          <p:spPr bwMode="auto">
            <a:xfrm>
              <a:off x="3403" y="188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22" name="Rectangle 110"/>
            <p:cNvSpPr>
              <a:spLocks noChangeArrowheads="1"/>
            </p:cNvSpPr>
            <p:nvPr/>
          </p:nvSpPr>
          <p:spPr bwMode="auto">
            <a:xfrm>
              <a:off x="2779" y="188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23" name="Rectangle 111"/>
            <p:cNvSpPr>
              <a:spLocks noChangeArrowheads="1"/>
            </p:cNvSpPr>
            <p:nvPr/>
          </p:nvSpPr>
          <p:spPr bwMode="auto">
            <a:xfrm>
              <a:off x="2479" y="188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24" name="Rectangle 112"/>
            <p:cNvSpPr>
              <a:spLocks noChangeArrowheads="1"/>
            </p:cNvSpPr>
            <p:nvPr/>
          </p:nvSpPr>
          <p:spPr bwMode="auto">
            <a:xfrm>
              <a:off x="2170" y="188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25" name="Rectangle 113"/>
            <p:cNvSpPr>
              <a:spLocks noChangeArrowheads="1"/>
            </p:cNvSpPr>
            <p:nvPr/>
          </p:nvSpPr>
          <p:spPr bwMode="auto">
            <a:xfrm>
              <a:off x="1889" y="188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26" name="Rectangle 114"/>
            <p:cNvSpPr>
              <a:spLocks noChangeArrowheads="1"/>
            </p:cNvSpPr>
            <p:nvPr/>
          </p:nvSpPr>
          <p:spPr bwMode="auto">
            <a:xfrm>
              <a:off x="1551" y="188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27" name="Rectangle 115"/>
            <p:cNvSpPr>
              <a:spLocks noChangeArrowheads="1"/>
            </p:cNvSpPr>
            <p:nvPr/>
          </p:nvSpPr>
          <p:spPr bwMode="auto">
            <a:xfrm>
              <a:off x="1244" y="188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28" name="Rectangle 116"/>
            <p:cNvSpPr>
              <a:spLocks noChangeArrowheads="1"/>
            </p:cNvSpPr>
            <p:nvPr/>
          </p:nvSpPr>
          <p:spPr bwMode="auto">
            <a:xfrm>
              <a:off x="528" y="188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29" name="Rectangle 117"/>
            <p:cNvSpPr>
              <a:spLocks noChangeArrowheads="1"/>
            </p:cNvSpPr>
            <p:nvPr/>
          </p:nvSpPr>
          <p:spPr bwMode="auto">
            <a:xfrm>
              <a:off x="4056" y="16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30" name="Rectangle 118"/>
            <p:cNvSpPr>
              <a:spLocks noChangeArrowheads="1"/>
            </p:cNvSpPr>
            <p:nvPr/>
          </p:nvSpPr>
          <p:spPr bwMode="auto">
            <a:xfrm>
              <a:off x="3730" y="16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31" name="Rectangle 119"/>
            <p:cNvSpPr>
              <a:spLocks noChangeArrowheads="1"/>
            </p:cNvSpPr>
            <p:nvPr/>
          </p:nvSpPr>
          <p:spPr bwMode="auto">
            <a:xfrm>
              <a:off x="3403" y="16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32" name="Rectangle 120"/>
            <p:cNvSpPr>
              <a:spLocks noChangeArrowheads="1"/>
            </p:cNvSpPr>
            <p:nvPr/>
          </p:nvSpPr>
          <p:spPr bwMode="auto">
            <a:xfrm>
              <a:off x="2779" y="16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833" name="Rectangle 121"/>
            <p:cNvSpPr>
              <a:spLocks noChangeArrowheads="1"/>
            </p:cNvSpPr>
            <p:nvPr/>
          </p:nvSpPr>
          <p:spPr bwMode="auto">
            <a:xfrm>
              <a:off x="2479" y="16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34" name="Rectangle 122"/>
            <p:cNvSpPr>
              <a:spLocks noChangeArrowheads="1"/>
            </p:cNvSpPr>
            <p:nvPr/>
          </p:nvSpPr>
          <p:spPr bwMode="auto">
            <a:xfrm>
              <a:off x="2170" y="16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35" name="Rectangle 123"/>
            <p:cNvSpPr>
              <a:spLocks noChangeArrowheads="1"/>
            </p:cNvSpPr>
            <p:nvPr/>
          </p:nvSpPr>
          <p:spPr bwMode="auto">
            <a:xfrm>
              <a:off x="1889" y="16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36" name="Rectangle 124"/>
            <p:cNvSpPr>
              <a:spLocks noChangeArrowheads="1"/>
            </p:cNvSpPr>
            <p:nvPr/>
          </p:nvSpPr>
          <p:spPr bwMode="auto">
            <a:xfrm>
              <a:off x="1551" y="16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37" name="Rectangle 125"/>
            <p:cNvSpPr>
              <a:spLocks noChangeArrowheads="1"/>
            </p:cNvSpPr>
            <p:nvPr/>
          </p:nvSpPr>
          <p:spPr bwMode="auto">
            <a:xfrm>
              <a:off x="1244" y="16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38" name="Rectangle 126"/>
            <p:cNvSpPr>
              <a:spLocks noChangeArrowheads="1"/>
            </p:cNvSpPr>
            <p:nvPr/>
          </p:nvSpPr>
          <p:spPr bwMode="auto">
            <a:xfrm>
              <a:off x="528" y="16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39" name="Rectangle 127"/>
            <p:cNvSpPr>
              <a:spLocks noChangeArrowheads="1"/>
            </p:cNvSpPr>
            <p:nvPr/>
          </p:nvSpPr>
          <p:spPr bwMode="auto">
            <a:xfrm>
              <a:off x="4056" y="14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40" name="Rectangle 128"/>
            <p:cNvSpPr>
              <a:spLocks noChangeArrowheads="1"/>
            </p:cNvSpPr>
            <p:nvPr/>
          </p:nvSpPr>
          <p:spPr bwMode="auto">
            <a:xfrm>
              <a:off x="3730" y="14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41" name="Rectangle 129"/>
            <p:cNvSpPr>
              <a:spLocks noChangeArrowheads="1"/>
            </p:cNvSpPr>
            <p:nvPr/>
          </p:nvSpPr>
          <p:spPr bwMode="auto">
            <a:xfrm>
              <a:off x="3403" y="14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42" name="Rectangle 130"/>
            <p:cNvSpPr>
              <a:spLocks noChangeArrowheads="1"/>
            </p:cNvSpPr>
            <p:nvPr/>
          </p:nvSpPr>
          <p:spPr bwMode="auto">
            <a:xfrm>
              <a:off x="2779" y="14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43" name="Rectangle 131"/>
            <p:cNvSpPr>
              <a:spLocks noChangeArrowheads="1"/>
            </p:cNvSpPr>
            <p:nvPr/>
          </p:nvSpPr>
          <p:spPr bwMode="auto">
            <a:xfrm>
              <a:off x="2479" y="14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4" name="Rectangle 132"/>
            <p:cNvSpPr>
              <a:spLocks noChangeArrowheads="1"/>
            </p:cNvSpPr>
            <p:nvPr/>
          </p:nvSpPr>
          <p:spPr bwMode="auto">
            <a:xfrm>
              <a:off x="2170" y="14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5" name="Rectangle 133"/>
            <p:cNvSpPr>
              <a:spLocks noChangeArrowheads="1"/>
            </p:cNvSpPr>
            <p:nvPr/>
          </p:nvSpPr>
          <p:spPr bwMode="auto">
            <a:xfrm>
              <a:off x="1889" y="14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6" name="Rectangle 134"/>
            <p:cNvSpPr>
              <a:spLocks noChangeArrowheads="1"/>
            </p:cNvSpPr>
            <p:nvPr/>
          </p:nvSpPr>
          <p:spPr bwMode="auto">
            <a:xfrm>
              <a:off x="1551" y="14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7" name="Rectangle 135"/>
            <p:cNvSpPr>
              <a:spLocks noChangeArrowheads="1"/>
            </p:cNvSpPr>
            <p:nvPr/>
          </p:nvSpPr>
          <p:spPr bwMode="auto">
            <a:xfrm>
              <a:off x="1244" y="14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8" name="Rectangle 136"/>
            <p:cNvSpPr>
              <a:spLocks noChangeArrowheads="1"/>
            </p:cNvSpPr>
            <p:nvPr/>
          </p:nvSpPr>
          <p:spPr bwMode="auto">
            <a:xfrm>
              <a:off x="528" y="14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49" name="Rectangle 137"/>
            <p:cNvSpPr>
              <a:spLocks noChangeArrowheads="1"/>
            </p:cNvSpPr>
            <p:nvPr/>
          </p:nvSpPr>
          <p:spPr bwMode="auto">
            <a:xfrm>
              <a:off x="4056" y="1253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50" name="Rectangle 138"/>
            <p:cNvSpPr>
              <a:spLocks noChangeArrowheads="1"/>
            </p:cNvSpPr>
            <p:nvPr/>
          </p:nvSpPr>
          <p:spPr bwMode="auto">
            <a:xfrm>
              <a:off x="3730" y="1253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51" name="Rectangle 139"/>
            <p:cNvSpPr>
              <a:spLocks noChangeArrowheads="1"/>
            </p:cNvSpPr>
            <p:nvPr/>
          </p:nvSpPr>
          <p:spPr bwMode="auto">
            <a:xfrm>
              <a:off x="3403" y="1253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52" name="Rectangle 140"/>
            <p:cNvSpPr>
              <a:spLocks noChangeArrowheads="1"/>
            </p:cNvSpPr>
            <p:nvPr/>
          </p:nvSpPr>
          <p:spPr bwMode="auto">
            <a:xfrm>
              <a:off x="2779" y="1253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3" name="Rectangle 141"/>
            <p:cNvSpPr>
              <a:spLocks noChangeArrowheads="1"/>
            </p:cNvSpPr>
            <p:nvPr/>
          </p:nvSpPr>
          <p:spPr bwMode="auto">
            <a:xfrm>
              <a:off x="2479" y="1253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4" name="Rectangle 142"/>
            <p:cNvSpPr>
              <a:spLocks noChangeArrowheads="1"/>
            </p:cNvSpPr>
            <p:nvPr/>
          </p:nvSpPr>
          <p:spPr bwMode="auto">
            <a:xfrm>
              <a:off x="2170" y="1253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5" name="Rectangle 143"/>
            <p:cNvSpPr>
              <a:spLocks noChangeArrowheads="1"/>
            </p:cNvSpPr>
            <p:nvPr/>
          </p:nvSpPr>
          <p:spPr bwMode="auto">
            <a:xfrm>
              <a:off x="1889" y="1253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6" name="Rectangle 144"/>
            <p:cNvSpPr>
              <a:spLocks noChangeArrowheads="1"/>
            </p:cNvSpPr>
            <p:nvPr/>
          </p:nvSpPr>
          <p:spPr bwMode="auto">
            <a:xfrm>
              <a:off x="1551" y="1253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7" name="Rectangle 145"/>
            <p:cNvSpPr>
              <a:spLocks noChangeArrowheads="1"/>
            </p:cNvSpPr>
            <p:nvPr/>
          </p:nvSpPr>
          <p:spPr bwMode="auto">
            <a:xfrm>
              <a:off x="1244" y="1253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8" name="Rectangle 146"/>
            <p:cNvSpPr>
              <a:spLocks noChangeArrowheads="1"/>
            </p:cNvSpPr>
            <p:nvPr/>
          </p:nvSpPr>
          <p:spPr bwMode="auto">
            <a:xfrm>
              <a:off x="528" y="1253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59" name="Rectangle 147"/>
            <p:cNvSpPr>
              <a:spLocks noChangeArrowheads="1"/>
            </p:cNvSpPr>
            <p:nvPr/>
          </p:nvSpPr>
          <p:spPr bwMode="auto">
            <a:xfrm>
              <a:off x="4056" y="974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3860" name="Rectangle 148"/>
            <p:cNvSpPr>
              <a:spLocks noChangeArrowheads="1"/>
            </p:cNvSpPr>
            <p:nvPr/>
          </p:nvSpPr>
          <p:spPr bwMode="auto">
            <a:xfrm>
              <a:off x="3730" y="974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3861" name="Rectangle 149"/>
            <p:cNvSpPr>
              <a:spLocks noChangeArrowheads="1"/>
            </p:cNvSpPr>
            <p:nvPr/>
          </p:nvSpPr>
          <p:spPr bwMode="auto">
            <a:xfrm>
              <a:off x="3403" y="974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3862" name="Rectangle 150"/>
            <p:cNvSpPr>
              <a:spLocks noChangeArrowheads="1"/>
            </p:cNvSpPr>
            <p:nvPr/>
          </p:nvSpPr>
          <p:spPr bwMode="auto">
            <a:xfrm>
              <a:off x="2779" y="1019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3863" name="Rectangle 151"/>
            <p:cNvSpPr>
              <a:spLocks noChangeArrowheads="1"/>
            </p:cNvSpPr>
            <p:nvPr/>
          </p:nvSpPr>
          <p:spPr bwMode="auto">
            <a:xfrm>
              <a:off x="2479" y="1019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3864" name="Rectangle 152"/>
            <p:cNvSpPr>
              <a:spLocks noChangeArrowheads="1"/>
            </p:cNvSpPr>
            <p:nvPr/>
          </p:nvSpPr>
          <p:spPr bwMode="auto">
            <a:xfrm>
              <a:off x="2170" y="1019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3865" name="Rectangle 153"/>
            <p:cNvSpPr>
              <a:spLocks noChangeArrowheads="1"/>
            </p:cNvSpPr>
            <p:nvPr/>
          </p:nvSpPr>
          <p:spPr bwMode="auto">
            <a:xfrm>
              <a:off x="1889" y="1019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3866" name="Rectangle 154"/>
            <p:cNvSpPr>
              <a:spLocks noChangeArrowheads="1"/>
            </p:cNvSpPr>
            <p:nvPr/>
          </p:nvSpPr>
          <p:spPr bwMode="auto">
            <a:xfrm>
              <a:off x="1551" y="1019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3867" name="Rectangle 155"/>
            <p:cNvSpPr>
              <a:spLocks noChangeArrowheads="1"/>
            </p:cNvSpPr>
            <p:nvPr/>
          </p:nvSpPr>
          <p:spPr bwMode="auto">
            <a:xfrm>
              <a:off x="1244" y="1019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68" name="Rectangle 156"/>
            <p:cNvSpPr>
              <a:spLocks noChangeArrowheads="1"/>
            </p:cNvSpPr>
            <p:nvPr/>
          </p:nvSpPr>
          <p:spPr bwMode="auto">
            <a:xfrm>
              <a:off x="528" y="1019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3869" name="Line 157"/>
            <p:cNvSpPr>
              <a:spLocks noChangeShapeType="1"/>
            </p:cNvSpPr>
            <p:nvPr/>
          </p:nvSpPr>
          <p:spPr bwMode="auto">
            <a:xfrm>
              <a:off x="528" y="101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0" name="Line 158"/>
            <p:cNvSpPr>
              <a:spLocks noChangeShapeType="1"/>
            </p:cNvSpPr>
            <p:nvPr/>
          </p:nvSpPr>
          <p:spPr bwMode="auto">
            <a:xfrm>
              <a:off x="528" y="125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1" name="Line 159"/>
            <p:cNvSpPr>
              <a:spLocks noChangeShapeType="1"/>
            </p:cNvSpPr>
            <p:nvPr/>
          </p:nvSpPr>
          <p:spPr bwMode="auto">
            <a:xfrm>
              <a:off x="528" y="14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2" name="Line 160"/>
            <p:cNvSpPr>
              <a:spLocks noChangeShapeType="1"/>
            </p:cNvSpPr>
            <p:nvPr/>
          </p:nvSpPr>
          <p:spPr bwMode="auto">
            <a:xfrm>
              <a:off x="528" y="16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243873" name="Line 161"/>
            <p:cNvSpPr>
              <a:spLocks noChangeShapeType="1"/>
            </p:cNvSpPr>
            <p:nvPr/>
          </p:nvSpPr>
          <p:spPr bwMode="auto">
            <a:xfrm>
              <a:off x="528" y="18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4" name="Line 162"/>
            <p:cNvSpPr>
              <a:spLocks noChangeShapeType="1"/>
            </p:cNvSpPr>
            <p:nvPr/>
          </p:nvSpPr>
          <p:spPr bwMode="auto">
            <a:xfrm>
              <a:off x="528" y="209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5" name="Line 163"/>
            <p:cNvSpPr>
              <a:spLocks noChangeShapeType="1"/>
            </p:cNvSpPr>
            <p:nvPr/>
          </p:nvSpPr>
          <p:spPr bwMode="auto">
            <a:xfrm>
              <a:off x="528" y="23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6" name="Line 164"/>
            <p:cNvSpPr>
              <a:spLocks noChangeShapeType="1"/>
            </p:cNvSpPr>
            <p:nvPr/>
          </p:nvSpPr>
          <p:spPr bwMode="auto">
            <a:xfrm>
              <a:off x="528" y="25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7" name="Line 165"/>
            <p:cNvSpPr>
              <a:spLocks noChangeShapeType="1"/>
            </p:cNvSpPr>
            <p:nvPr/>
          </p:nvSpPr>
          <p:spPr bwMode="auto">
            <a:xfrm>
              <a:off x="528" y="27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8" name="Line 166"/>
            <p:cNvSpPr>
              <a:spLocks noChangeShapeType="1"/>
            </p:cNvSpPr>
            <p:nvPr/>
          </p:nvSpPr>
          <p:spPr bwMode="auto">
            <a:xfrm>
              <a:off x="528" y="2939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9" name="Line 167"/>
            <p:cNvSpPr>
              <a:spLocks noChangeShapeType="1"/>
            </p:cNvSpPr>
            <p:nvPr/>
          </p:nvSpPr>
          <p:spPr bwMode="auto">
            <a:xfrm>
              <a:off x="528" y="3360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0" name="Line 168"/>
            <p:cNvSpPr>
              <a:spLocks noChangeShapeType="1"/>
            </p:cNvSpPr>
            <p:nvPr/>
          </p:nvSpPr>
          <p:spPr bwMode="auto">
            <a:xfrm>
              <a:off x="528" y="1019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1" name="Line 169"/>
            <p:cNvSpPr>
              <a:spLocks noChangeShapeType="1"/>
            </p:cNvSpPr>
            <p:nvPr/>
          </p:nvSpPr>
          <p:spPr bwMode="auto">
            <a:xfrm>
              <a:off x="1244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2" name="Line 170"/>
            <p:cNvSpPr>
              <a:spLocks noChangeShapeType="1"/>
            </p:cNvSpPr>
            <p:nvPr/>
          </p:nvSpPr>
          <p:spPr bwMode="auto">
            <a:xfrm>
              <a:off x="1551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3" name="Line 171"/>
            <p:cNvSpPr>
              <a:spLocks noChangeShapeType="1"/>
            </p:cNvSpPr>
            <p:nvPr/>
          </p:nvSpPr>
          <p:spPr bwMode="auto">
            <a:xfrm>
              <a:off x="1889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4" name="Line 172"/>
            <p:cNvSpPr>
              <a:spLocks noChangeShapeType="1"/>
            </p:cNvSpPr>
            <p:nvPr/>
          </p:nvSpPr>
          <p:spPr bwMode="auto">
            <a:xfrm>
              <a:off x="2170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5" name="Line 173"/>
            <p:cNvSpPr>
              <a:spLocks noChangeShapeType="1"/>
            </p:cNvSpPr>
            <p:nvPr/>
          </p:nvSpPr>
          <p:spPr bwMode="auto">
            <a:xfrm>
              <a:off x="2479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6" name="Line 174"/>
            <p:cNvSpPr>
              <a:spLocks noChangeShapeType="1"/>
            </p:cNvSpPr>
            <p:nvPr/>
          </p:nvSpPr>
          <p:spPr bwMode="auto">
            <a:xfrm>
              <a:off x="2779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7" name="Line 175"/>
            <p:cNvSpPr>
              <a:spLocks noChangeShapeType="1"/>
            </p:cNvSpPr>
            <p:nvPr/>
          </p:nvSpPr>
          <p:spPr bwMode="auto">
            <a:xfrm>
              <a:off x="3403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8" name="Line 176"/>
            <p:cNvSpPr>
              <a:spLocks noChangeShapeType="1"/>
            </p:cNvSpPr>
            <p:nvPr/>
          </p:nvSpPr>
          <p:spPr bwMode="auto">
            <a:xfrm>
              <a:off x="3730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9" name="Line 177"/>
            <p:cNvSpPr>
              <a:spLocks noChangeShapeType="1"/>
            </p:cNvSpPr>
            <p:nvPr/>
          </p:nvSpPr>
          <p:spPr bwMode="auto">
            <a:xfrm>
              <a:off x="4056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0" name="Line 178"/>
            <p:cNvSpPr>
              <a:spLocks noChangeShapeType="1"/>
            </p:cNvSpPr>
            <p:nvPr/>
          </p:nvSpPr>
          <p:spPr bwMode="auto">
            <a:xfrm>
              <a:off x="5200" y="1019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1" name="Line 179"/>
            <p:cNvSpPr>
              <a:spLocks noChangeShapeType="1"/>
            </p:cNvSpPr>
            <p:nvPr/>
          </p:nvSpPr>
          <p:spPr bwMode="auto">
            <a:xfrm>
              <a:off x="3077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2" name="Line 180"/>
            <p:cNvSpPr>
              <a:spLocks noChangeShapeType="1"/>
            </p:cNvSpPr>
            <p:nvPr/>
          </p:nvSpPr>
          <p:spPr bwMode="auto">
            <a:xfrm>
              <a:off x="4426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3" name="Line 181"/>
            <p:cNvSpPr>
              <a:spLocks noChangeShapeType="1"/>
            </p:cNvSpPr>
            <p:nvPr/>
          </p:nvSpPr>
          <p:spPr bwMode="auto">
            <a:xfrm>
              <a:off x="528" y="3149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4" name="Line 182"/>
            <p:cNvSpPr>
              <a:spLocks noChangeShapeType="1"/>
            </p:cNvSpPr>
            <p:nvPr/>
          </p:nvSpPr>
          <p:spPr bwMode="auto">
            <a:xfrm>
              <a:off x="891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5" name="Line 183"/>
            <p:cNvSpPr>
              <a:spLocks noChangeShapeType="1"/>
            </p:cNvSpPr>
            <p:nvPr/>
          </p:nvSpPr>
          <p:spPr bwMode="auto">
            <a:xfrm>
              <a:off x="4838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3896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79702222"/>
                    </p:ext>
                  </p:extLst>
                </p:nvPr>
              </p:nvGraphicFramePr>
              <p:xfrm>
                <a:off x="4904" y="1048"/>
                <a:ext cx="235" cy="1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4315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48"/>
                              <a:ext cx="235" cy="1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3896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79702222"/>
                    </p:ext>
                  </p:extLst>
                </p:nvPr>
              </p:nvGraphicFramePr>
              <p:xfrm>
                <a:off x="4904" y="1048"/>
                <a:ext cx="235" cy="1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4300" name="公式" r:id="rId7" imgW="203040" imgH="164880" progId="Equation.3">
                        <p:embed/>
                      </p:oleObj>
                    </mc:Choice>
                    <mc:Fallback>
                      <p:oleObj name="公式" r:id="rId7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48"/>
                              <a:ext cx="235" cy="1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897" name="Object 185"/>
                <p:cNvSpPr txBox="1"/>
                <p:nvPr/>
              </p:nvSpPr>
              <p:spPr bwMode="auto">
                <a:xfrm>
                  <a:off x="576" y="1019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3897" name="Object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019"/>
                  <a:ext cx="250" cy="2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186"/>
            <p:cNvGrpSpPr>
              <a:grpSpLocks/>
            </p:cNvGrpSpPr>
            <p:nvPr/>
          </p:nvGrpSpPr>
          <p:grpSpPr bwMode="auto">
            <a:xfrm>
              <a:off x="912" y="1019"/>
              <a:ext cx="3504" cy="1909"/>
              <a:chOff x="912" y="240"/>
              <a:chExt cx="3504" cy="2112"/>
            </a:xfrm>
          </p:grpSpPr>
          <p:grpSp>
            <p:nvGrpSpPr>
              <p:cNvPr id="4" name="Group 187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3900" name="Line 188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901" name="Line 189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90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903" name="Line 191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3904" name="Line 192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5E25566E-58EE-4BC9-8F6E-2B2ADC7DCCC7}"/>
              </a:ext>
            </a:extLst>
          </p:cNvPr>
          <p:cNvCxnSpPr>
            <a:cxnSpLocks/>
          </p:cNvCxnSpPr>
          <p:nvPr/>
        </p:nvCxnSpPr>
        <p:spPr>
          <a:xfrm>
            <a:off x="5410200" y="1008063"/>
            <a:ext cx="0" cy="443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8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29" name="Rectangle 193"/>
          <p:cNvSpPr>
            <a:spLocks noGrp="1" noChangeArrowheads="1"/>
          </p:cNvSpPr>
          <p:nvPr>
            <p:ph type="title"/>
          </p:nvPr>
        </p:nvSpPr>
        <p:spPr>
          <a:xfrm>
            <a:off x="1125538" y="371475"/>
            <a:ext cx="7342187" cy="6365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1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9C2B-E2A3-4DB4-A2CF-55253CBC9100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244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381960"/>
              </p:ext>
            </p:extLst>
          </p:nvPr>
        </p:nvGraphicFramePr>
        <p:xfrm>
          <a:off x="539552" y="5545138"/>
          <a:ext cx="8084517" cy="59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286" name="公式" r:id="rId3" imgW="3454200" imgH="253800" progId="Equation.3">
                  <p:embed/>
                </p:oleObj>
              </mc:Choice>
              <mc:Fallback>
                <p:oleObj name="公式" r:id="rId3" imgW="345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45138"/>
                        <a:ext cx="8084517" cy="595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544638"/>
            <a:ext cx="7416800" cy="3771901"/>
            <a:chOff x="528" y="973"/>
            <a:chExt cx="4672" cy="2376"/>
          </a:xfrm>
        </p:grpSpPr>
        <p:sp>
          <p:nvSpPr>
            <p:cNvPr id="244740" name="Rectangle 4"/>
            <p:cNvSpPr>
              <a:spLocks noChangeArrowheads="1"/>
            </p:cNvSpPr>
            <p:nvPr/>
          </p:nvSpPr>
          <p:spPr bwMode="auto">
            <a:xfrm>
              <a:off x="4838" y="31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1" name="Rectangle 5"/>
            <p:cNvSpPr>
              <a:spLocks noChangeArrowheads="1"/>
            </p:cNvSpPr>
            <p:nvPr/>
          </p:nvSpPr>
          <p:spPr bwMode="auto">
            <a:xfrm>
              <a:off x="4838" y="292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42" name="Rectangle 6"/>
            <p:cNvSpPr>
              <a:spLocks noChangeArrowheads="1"/>
            </p:cNvSpPr>
            <p:nvPr/>
          </p:nvSpPr>
          <p:spPr bwMode="auto">
            <a:xfrm>
              <a:off x="4838" y="27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3" name="Rectangle 7"/>
            <p:cNvSpPr>
              <a:spLocks noChangeArrowheads="1"/>
            </p:cNvSpPr>
            <p:nvPr/>
          </p:nvSpPr>
          <p:spPr bwMode="auto">
            <a:xfrm>
              <a:off x="4838" y="25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4" name="Rectangle 8"/>
            <p:cNvSpPr>
              <a:spLocks noChangeArrowheads="1"/>
            </p:cNvSpPr>
            <p:nvPr/>
          </p:nvSpPr>
          <p:spPr bwMode="auto">
            <a:xfrm>
              <a:off x="4838" y="22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4838" y="208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6" name="Rectangle 10"/>
            <p:cNvSpPr>
              <a:spLocks noChangeArrowheads="1"/>
            </p:cNvSpPr>
            <p:nvPr/>
          </p:nvSpPr>
          <p:spPr bwMode="auto">
            <a:xfrm>
              <a:off x="4838" y="18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7" name="Rectangle 11"/>
            <p:cNvSpPr>
              <a:spLocks noChangeArrowheads="1"/>
            </p:cNvSpPr>
            <p:nvPr/>
          </p:nvSpPr>
          <p:spPr bwMode="auto">
            <a:xfrm>
              <a:off x="4838" y="16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8" name="Rectangle 12"/>
            <p:cNvSpPr>
              <a:spLocks noChangeArrowheads="1"/>
            </p:cNvSpPr>
            <p:nvPr/>
          </p:nvSpPr>
          <p:spPr bwMode="auto">
            <a:xfrm>
              <a:off x="4838" y="145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9" name="Rectangle 13"/>
            <p:cNvSpPr>
              <a:spLocks noChangeArrowheads="1"/>
            </p:cNvSpPr>
            <p:nvPr/>
          </p:nvSpPr>
          <p:spPr bwMode="auto">
            <a:xfrm>
              <a:off x="4838" y="124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50" name="Rectangle 14"/>
            <p:cNvSpPr>
              <a:spLocks noChangeArrowheads="1"/>
            </p:cNvSpPr>
            <p:nvPr/>
          </p:nvSpPr>
          <p:spPr bwMode="auto">
            <a:xfrm>
              <a:off x="891" y="31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1" name="Rectangle 15"/>
            <p:cNvSpPr>
              <a:spLocks noChangeArrowheads="1"/>
            </p:cNvSpPr>
            <p:nvPr/>
          </p:nvSpPr>
          <p:spPr bwMode="auto">
            <a:xfrm>
              <a:off x="891" y="292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52" name="Rectangle 16"/>
            <p:cNvSpPr>
              <a:spLocks noChangeArrowheads="1"/>
            </p:cNvSpPr>
            <p:nvPr/>
          </p:nvSpPr>
          <p:spPr bwMode="auto">
            <a:xfrm>
              <a:off x="891" y="27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53" name="Rectangle 17"/>
            <p:cNvSpPr>
              <a:spLocks noChangeArrowheads="1"/>
            </p:cNvSpPr>
            <p:nvPr/>
          </p:nvSpPr>
          <p:spPr bwMode="auto">
            <a:xfrm>
              <a:off x="891" y="25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4" name="Rectangle 18"/>
            <p:cNvSpPr>
              <a:spLocks noChangeArrowheads="1"/>
            </p:cNvSpPr>
            <p:nvPr/>
          </p:nvSpPr>
          <p:spPr bwMode="auto">
            <a:xfrm>
              <a:off x="891" y="22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5" name="Rectangle 19"/>
            <p:cNvSpPr>
              <a:spLocks noChangeArrowheads="1"/>
            </p:cNvSpPr>
            <p:nvPr/>
          </p:nvSpPr>
          <p:spPr bwMode="auto">
            <a:xfrm>
              <a:off x="891" y="208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6" name="Rectangle 20"/>
            <p:cNvSpPr>
              <a:spLocks noChangeArrowheads="1"/>
            </p:cNvSpPr>
            <p:nvPr/>
          </p:nvSpPr>
          <p:spPr bwMode="auto">
            <a:xfrm>
              <a:off x="891" y="18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7" name="Rectangle 21"/>
            <p:cNvSpPr>
              <a:spLocks noChangeArrowheads="1"/>
            </p:cNvSpPr>
            <p:nvPr/>
          </p:nvSpPr>
          <p:spPr bwMode="auto">
            <a:xfrm>
              <a:off x="891" y="16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891" y="145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9" name="Rectangle 23"/>
            <p:cNvSpPr>
              <a:spLocks noChangeArrowheads="1"/>
            </p:cNvSpPr>
            <p:nvPr/>
          </p:nvSpPr>
          <p:spPr bwMode="auto">
            <a:xfrm>
              <a:off x="891" y="124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0" name="Rectangle 24"/>
            <p:cNvSpPr>
              <a:spLocks noChangeArrowheads="1"/>
            </p:cNvSpPr>
            <p:nvPr/>
          </p:nvSpPr>
          <p:spPr bwMode="auto">
            <a:xfrm>
              <a:off x="891" y="100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61" name="Rectangle 25"/>
            <p:cNvSpPr>
              <a:spLocks noChangeArrowheads="1"/>
            </p:cNvSpPr>
            <p:nvPr/>
          </p:nvSpPr>
          <p:spPr bwMode="auto">
            <a:xfrm>
              <a:off x="4426" y="31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62" name="Rectangle 26"/>
            <p:cNvSpPr>
              <a:spLocks noChangeArrowheads="1"/>
            </p:cNvSpPr>
            <p:nvPr/>
          </p:nvSpPr>
          <p:spPr bwMode="auto">
            <a:xfrm>
              <a:off x="4056" y="31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63" name="Rectangle 27"/>
            <p:cNvSpPr>
              <a:spLocks noChangeArrowheads="1"/>
            </p:cNvSpPr>
            <p:nvPr/>
          </p:nvSpPr>
          <p:spPr bwMode="auto">
            <a:xfrm>
              <a:off x="3730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64" name="Rectangle 28"/>
            <p:cNvSpPr>
              <a:spLocks noChangeArrowheads="1"/>
            </p:cNvSpPr>
            <p:nvPr/>
          </p:nvSpPr>
          <p:spPr bwMode="auto">
            <a:xfrm>
              <a:off x="3403" y="31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3077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779" y="31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7" name="Rectangle 31"/>
            <p:cNvSpPr>
              <a:spLocks noChangeArrowheads="1"/>
            </p:cNvSpPr>
            <p:nvPr/>
          </p:nvSpPr>
          <p:spPr bwMode="auto">
            <a:xfrm>
              <a:off x="2479" y="31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8" name="Rectangle 32"/>
            <p:cNvSpPr>
              <a:spLocks noChangeArrowheads="1"/>
            </p:cNvSpPr>
            <p:nvPr/>
          </p:nvSpPr>
          <p:spPr bwMode="auto">
            <a:xfrm>
              <a:off x="2170" y="31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9" name="Rectangle 33"/>
            <p:cNvSpPr>
              <a:spLocks noChangeArrowheads="1"/>
            </p:cNvSpPr>
            <p:nvPr/>
          </p:nvSpPr>
          <p:spPr bwMode="auto">
            <a:xfrm>
              <a:off x="1889" y="31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70" name="Rectangle 34"/>
            <p:cNvSpPr>
              <a:spLocks noChangeArrowheads="1"/>
            </p:cNvSpPr>
            <p:nvPr/>
          </p:nvSpPr>
          <p:spPr bwMode="auto">
            <a:xfrm>
              <a:off x="1551" y="31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71" name="Rectangle 35"/>
            <p:cNvSpPr>
              <a:spLocks noChangeArrowheads="1"/>
            </p:cNvSpPr>
            <p:nvPr/>
          </p:nvSpPr>
          <p:spPr bwMode="auto">
            <a:xfrm>
              <a:off x="1244" y="31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72" name="Rectangle 36"/>
            <p:cNvSpPr>
              <a:spLocks noChangeArrowheads="1"/>
            </p:cNvSpPr>
            <p:nvPr/>
          </p:nvSpPr>
          <p:spPr bwMode="auto">
            <a:xfrm>
              <a:off x="528" y="31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773" name="Rectangle 37"/>
            <p:cNvSpPr>
              <a:spLocks noChangeArrowheads="1"/>
            </p:cNvSpPr>
            <p:nvPr/>
          </p:nvSpPr>
          <p:spPr bwMode="auto">
            <a:xfrm>
              <a:off x="4426" y="292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74" name="Rectangle 38"/>
            <p:cNvSpPr>
              <a:spLocks noChangeArrowheads="1"/>
            </p:cNvSpPr>
            <p:nvPr/>
          </p:nvSpPr>
          <p:spPr bwMode="auto">
            <a:xfrm>
              <a:off x="4426" y="27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4426" y="25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4426" y="22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7" name="Rectangle 41"/>
            <p:cNvSpPr>
              <a:spLocks noChangeArrowheads="1"/>
            </p:cNvSpPr>
            <p:nvPr/>
          </p:nvSpPr>
          <p:spPr bwMode="auto">
            <a:xfrm>
              <a:off x="4426" y="208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8" name="Rectangle 42"/>
            <p:cNvSpPr>
              <a:spLocks noChangeArrowheads="1"/>
            </p:cNvSpPr>
            <p:nvPr/>
          </p:nvSpPr>
          <p:spPr bwMode="auto">
            <a:xfrm>
              <a:off x="4426" y="18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9" name="Rectangle 43"/>
            <p:cNvSpPr>
              <a:spLocks noChangeArrowheads="1"/>
            </p:cNvSpPr>
            <p:nvPr/>
          </p:nvSpPr>
          <p:spPr bwMode="auto">
            <a:xfrm>
              <a:off x="4426" y="16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80" name="Rectangle 44"/>
            <p:cNvSpPr>
              <a:spLocks noChangeArrowheads="1"/>
            </p:cNvSpPr>
            <p:nvPr/>
          </p:nvSpPr>
          <p:spPr bwMode="auto">
            <a:xfrm>
              <a:off x="4426" y="145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81" name="Rectangle 45"/>
            <p:cNvSpPr>
              <a:spLocks noChangeArrowheads="1"/>
            </p:cNvSpPr>
            <p:nvPr/>
          </p:nvSpPr>
          <p:spPr bwMode="auto">
            <a:xfrm>
              <a:off x="4426" y="124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>
              <a:off x="4426" y="973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077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84" name="Rectangle 48"/>
            <p:cNvSpPr>
              <a:spLocks noChangeArrowheads="1"/>
            </p:cNvSpPr>
            <p:nvPr/>
          </p:nvSpPr>
          <p:spPr bwMode="auto">
            <a:xfrm>
              <a:off x="3077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>
              <a:off x="3077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049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787" name="Rectangle 51"/>
            <p:cNvSpPr>
              <a:spLocks noChangeArrowheads="1"/>
            </p:cNvSpPr>
            <p:nvPr/>
          </p:nvSpPr>
          <p:spPr bwMode="auto">
            <a:xfrm>
              <a:off x="3077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788" name="Rectangle 52"/>
            <p:cNvSpPr>
              <a:spLocks noChangeArrowheads="1"/>
            </p:cNvSpPr>
            <p:nvPr/>
          </p:nvSpPr>
          <p:spPr bwMode="auto">
            <a:xfrm>
              <a:off x="3077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89" name="Rectangle 53"/>
            <p:cNvSpPr>
              <a:spLocks noChangeArrowheads="1"/>
            </p:cNvSpPr>
            <p:nvPr/>
          </p:nvSpPr>
          <p:spPr bwMode="auto">
            <a:xfrm>
              <a:off x="3077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0" name="Rectangle 54"/>
            <p:cNvSpPr>
              <a:spLocks noChangeArrowheads="1"/>
            </p:cNvSpPr>
            <p:nvPr/>
          </p:nvSpPr>
          <p:spPr bwMode="auto">
            <a:xfrm>
              <a:off x="3077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791" name="Rectangle 55"/>
            <p:cNvSpPr>
              <a:spLocks noChangeArrowheads="1"/>
            </p:cNvSpPr>
            <p:nvPr/>
          </p:nvSpPr>
          <p:spPr bwMode="auto">
            <a:xfrm>
              <a:off x="3077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792" name="Rectangle 56"/>
            <p:cNvSpPr>
              <a:spLocks noChangeArrowheads="1"/>
            </p:cNvSpPr>
            <p:nvPr/>
          </p:nvSpPr>
          <p:spPr bwMode="auto">
            <a:xfrm>
              <a:off x="3077" y="100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4793" name="Rectangle 57"/>
            <p:cNvSpPr>
              <a:spLocks noChangeArrowheads="1"/>
            </p:cNvSpPr>
            <p:nvPr/>
          </p:nvSpPr>
          <p:spPr bwMode="auto">
            <a:xfrm>
              <a:off x="4056" y="292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4" name="Rectangle 58"/>
            <p:cNvSpPr>
              <a:spLocks noChangeArrowheads="1"/>
            </p:cNvSpPr>
            <p:nvPr/>
          </p:nvSpPr>
          <p:spPr bwMode="auto">
            <a:xfrm>
              <a:off x="3730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5" name="Rectangle 59"/>
            <p:cNvSpPr>
              <a:spLocks noChangeArrowheads="1"/>
            </p:cNvSpPr>
            <p:nvPr/>
          </p:nvSpPr>
          <p:spPr bwMode="auto">
            <a:xfrm>
              <a:off x="3403" y="292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6" name="Rectangle 60"/>
            <p:cNvSpPr>
              <a:spLocks noChangeArrowheads="1"/>
            </p:cNvSpPr>
            <p:nvPr/>
          </p:nvSpPr>
          <p:spPr bwMode="auto">
            <a:xfrm>
              <a:off x="2779" y="292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7" name="Rectangle 61"/>
            <p:cNvSpPr>
              <a:spLocks noChangeArrowheads="1"/>
            </p:cNvSpPr>
            <p:nvPr/>
          </p:nvSpPr>
          <p:spPr bwMode="auto">
            <a:xfrm>
              <a:off x="2479" y="292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8" name="Rectangle 62"/>
            <p:cNvSpPr>
              <a:spLocks noChangeArrowheads="1"/>
            </p:cNvSpPr>
            <p:nvPr/>
          </p:nvSpPr>
          <p:spPr bwMode="auto">
            <a:xfrm>
              <a:off x="2170" y="292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9" name="Rectangle 63"/>
            <p:cNvSpPr>
              <a:spLocks noChangeArrowheads="1"/>
            </p:cNvSpPr>
            <p:nvPr/>
          </p:nvSpPr>
          <p:spPr bwMode="auto">
            <a:xfrm>
              <a:off x="1889" y="292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0" name="Rectangle 64"/>
            <p:cNvSpPr>
              <a:spLocks noChangeArrowheads="1"/>
            </p:cNvSpPr>
            <p:nvPr/>
          </p:nvSpPr>
          <p:spPr bwMode="auto">
            <a:xfrm>
              <a:off x="1551" y="292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1" name="Rectangle 65"/>
            <p:cNvSpPr>
              <a:spLocks noChangeArrowheads="1"/>
            </p:cNvSpPr>
            <p:nvPr/>
          </p:nvSpPr>
          <p:spPr bwMode="auto">
            <a:xfrm>
              <a:off x="1244" y="292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2" name="Rectangle 66"/>
            <p:cNvSpPr>
              <a:spLocks noChangeArrowheads="1"/>
            </p:cNvSpPr>
            <p:nvPr/>
          </p:nvSpPr>
          <p:spPr bwMode="auto">
            <a:xfrm>
              <a:off x="528" y="292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03" name="Rectangle 67"/>
            <p:cNvSpPr>
              <a:spLocks noChangeArrowheads="1"/>
            </p:cNvSpPr>
            <p:nvPr/>
          </p:nvSpPr>
          <p:spPr bwMode="auto">
            <a:xfrm>
              <a:off x="4056" y="27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4" name="Rectangle 68"/>
            <p:cNvSpPr>
              <a:spLocks noChangeArrowheads="1"/>
            </p:cNvSpPr>
            <p:nvPr/>
          </p:nvSpPr>
          <p:spPr bwMode="auto">
            <a:xfrm>
              <a:off x="3730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5" name="Rectangle 69"/>
            <p:cNvSpPr>
              <a:spLocks noChangeArrowheads="1"/>
            </p:cNvSpPr>
            <p:nvPr/>
          </p:nvSpPr>
          <p:spPr bwMode="auto">
            <a:xfrm>
              <a:off x="3403" y="27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6" name="Rectangle 70"/>
            <p:cNvSpPr>
              <a:spLocks noChangeArrowheads="1"/>
            </p:cNvSpPr>
            <p:nvPr/>
          </p:nvSpPr>
          <p:spPr bwMode="auto">
            <a:xfrm>
              <a:off x="2779" y="27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7" name="Rectangle 71"/>
            <p:cNvSpPr>
              <a:spLocks noChangeArrowheads="1"/>
            </p:cNvSpPr>
            <p:nvPr/>
          </p:nvSpPr>
          <p:spPr bwMode="auto">
            <a:xfrm>
              <a:off x="2479" y="27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8" name="Rectangle 72"/>
            <p:cNvSpPr>
              <a:spLocks noChangeArrowheads="1"/>
            </p:cNvSpPr>
            <p:nvPr/>
          </p:nvSpPr>
          <p:spPr bwMode="auto">
            <a:xfrm>
              <a:off x="2170" y="27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9" name="Rectangle 73"/>
            <p:cNvSpPr>
              <a:spLocks noChangeArrowheads="1"/>
            </p:cNvSpPr>
            <p:nvPr/>
          </p:nvSpPr>
          <p:spPr bwMode="auto">
            <a:xfrm>
              <a:off x="1889" y="27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0" name="Rectangle 74"/>
            <p:cNvSpPr>
              <a:spLocks noChangeArrowheads="1"/>
            </p:cNvSpPr>
            <p:nvPr/>
          </p:nvSpPr>
          <p:spPr bwMode="auto">
            <a:xfrm>
              <a:off x="1551" y="27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1" name="Rectangle 75"/>
            <p:cNvSpPr>
              <a:spLocks noChangeArrowheads="1"/>
            </p:cNvSpPr>
            <p:nvPr/>
          </p:nvSpPr>
          <p:spPr bwMode="auto">
            <a:xfrm>
              <a:off x="1244" y="27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2" name="Rectangle 76"/>
            <p:cNvSpPr>
              <a:spLocks noChangeArrowheads="1"/>
            </p:cNvSpPr>
            <p:nvPr/>
          </p:nvSpPr>
          <p:spPr bwMode="auto">
            <a:xfrm>
              <a:off x="528" y="27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13" name="Rectangle 77"/>
            <p:cNvSpPr>
              <a:spLocks noChangeArrowheads="1"/>
            </p:cNvSpPr>
            <p:nvPr/>
          </p:nvSpPr>
          <p:spPr bwMode="auto">
            <a:xfrm>
              <a:off x="4056" y="25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4" name="Rectangle 78"/>
            <p:cNvSpPr>
              <a:spLocks noChangeArrowheads="1"/>
            </p:cNvSpPr>
            <p:nvPr/>
          </p:nvSpPr>
          <p:spPr bwMode="auto">
            <a:xfrm>
              <a:off x="3730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5" name="Rectangle 79"/>
            <p:cNvSpPr>
              <a:spLocks noChangeArrowheads="1"/>
            </p:cNvSpPr>
            <p:nvPr/>
          </p:nvSpPr>
          <p:spPr bwMode="auto">
            <a:xfrm>
              <a:off x="3403" y="25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16" name="Rectangle 80"/>
            <p:cNvSpPr>
              <a:spLocks noChangeArrowheads="1"/>
            </p:cNvSpPr>
            <p:nvPr/>
          </p:nvSpPr>
          <p:spPr bwMode="auto">
            <a:xfrm>
              <a:off x="2779" y="25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7" name="Rectangle 81"/>
            <p:cNvSpPr>
              <a:spLocks noChangeArrowheads="1"/>
            </p:cNvSpPr>
            <p:nvPr/>
          </p:nvSpPr>
          <p:spPr bwMode="auto">
            <a:xfrm>
              <a:off x="2479" y="25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8" name="Rectangle 82"/>
            <p:cNvSpPr>
              <a:spLocks noChangeArrowheads="1"/>
            </p:cNvSpPr>
            <p:nvPr/>
          </p:nvSpPr>
          <p:spPr bwMode="auto">
            <a:xfrm>
              <a:off x="2170" y="25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9" name="Rectangle 83"/>
            <p:cNvSpPr>
              <a:spLocks noChangeArrowheads="1"/>
            </p:cNvSpPr>
            <p:nvPr/>
          </p:nvSpPr>
          <p:spPr bwMode="auto">
            <a:xfrm>
              <a:off x="1889" y="25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20" name="Rectangle 84"/>
            <p:cNvSpPr>
              <a:spLocks noChangeArrowheads="1"/>
            </p:cNvSpPr>
            <p:nvPr/>
          </p:nvSpPr>
          <p:spPr bwMode="auto">
            <a:xfrm>
              <a:off x="1551" y="25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21" name="Rectangle 85"/>
            <p:cNvSpPr>
              <a:spLocks noChangeArrowheads="1"/>
            </p:cNvSpPr>
            <p:nvPr/>
          </p:nvSpPr>
          <p:spPr bwMode="auto">
            <a:xfrm>
              <a:off x="1244" y="25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22" name="Rectangle 86"/>
            <p:cNvSpPr>
              <a:spLocks noChangeArrowheads="1"/>
            </p:cNvSpPr>
            <p:nvPr/>
          </p:nvSpPr>
          <p:spPr bwMode="auto">
            <a:xfrm>
              <a:off x="528" y="25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23" name="Rectangle 87"/>
            <p:cNvSpPr>
              <a:spLocks noChangeArrowheads="1"/>
            </p:cNvSpPr>
            <p:nvPr/>
          </p:nvSpPr>
          <p:spPr bwMode="auto">
            <a:xfrm>
              <a:off x="4056" y="22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24" name="Rectangle 88"/>
            <p:cNvSpPr>
              <a:spLocks noChangeArrowheads="1"/>
            </p:cNvSpPr>
            <p:nvPr/>
          </p:nvSpPr>
          <p:spPr bwMode="auto">
            <a:xfrm>
              <a:off x="3730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25" name="Rectangle 89"/>
            <p:cNvSpPr>
              <a:spLocks noChangeArrowheads="1"/>
            </p:cNvSpPr>
            <p:nvPr/>
          </p:nvSpPr>
          <p:spPr bwMode="auto">
            <a:xfrm>
              <a:off x="3403" y="22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26" name="Rectangle 90"/>
            <p:cNvSpPr>
              <a:spLocks noChangeArrowheads="1"/>
            </p:cNvSpPr>
            <p:nvPr/>
          </p:nvSpPr>
          <p:spPr bwMode="auto">
            <a:xfrm>
              <a:off x="2779" y="22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27" name="Rectangle 91"/>
            <p:cNvSpPr>
              <a:spLocks noChangeArrowheads="1"/>
            </p:cNvSpPr>
            <p:nvPr/>
          </p:nvSpPr>
          <p:spPr bwMode="auto">
            <a:xfrm>
              <a:off x="2479" y="22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28" name="Rectangle 92"/>
            <p:cNvSpPr>
              <a:spLocks noChangeArrowheads="1"/>
            </p:cNvSpPr>
            <p:nvPr/>
          </p:nvSpPr>
          <p:spPr bwMode="auto">
            <a:xfrm>
              <a:off x="2170" y="22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29" name="Rectangle 93"/>
            <p:cNvSpPr>
              <a:spLocks noChangeArrowheads="1"/>
            </p:cNvSpPr>
            <p:nvPr/>
          </p:nvSpPr>
          <p:spPr bwMode="auto">
            <a:xfrm>
              <a:off x="1889" y="22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30" name="Rectangle 94"/>
            <p:cNvSpPr>
              <a:spLocks noChangeArrowheads="1"/>
            </p:cNvSpPr>
            <p:nvPr/>
          </p:nvSpPr>
          <p:spPr bwMode="auto">
            <a:xfrm>
              <a:off x="1523" y="22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31" name="Rectangle 95"/>
            <p:cNvSpPr>
              <a:spLocks noChangeArrowheads="1"/>
            </p:cNvSpPr>
            <p:nvPr/>
          </p:nvSpPr>
          <p:spPr bwMode="auto">
            <a:xfrm>
              <a:off x="1244" y="22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32" name="Rectangle 96"/>
            <p:cNvSpPr>
              <a:spLocks noChangeArrowheads="1"/>
            </p:cNvSpPr>
            <p:nvPr/>
          </p:nvSpPr>
          <p:spPr bwMode="auto">
            <a:xfrm>
              <a:off x="528" y="22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33" name="Rectangle 97"/>
            <p:cNvSpPr>
              <a:spLocks noChangeArrowheads="1"/>
            </p:cNvSpPr>
            <p:nvPr/>
          </p:nvSpPr>
          <p:spPr bwMode="auto">
            <a:xfrm>
              <a:off x="4056" y="208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34" name="Rectangle 98"/>
            <p:cNvSpPr>
              <a:spLocks noChangeArrowheads="1"/>
            </p:cNvSpPr>
            <p:nvPr/>
          </p:nvSpPr>
          <p:spPr bwMode="auto">
            <a:xfrm>
              <a:off x="3730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35" name="Rectangle 99"/>
            <p:cNvSpPr>
              <a:spLocks noChangeArrowheads="1"/>
            </p:cNvSpPr>
            <p:nvPr/>
          </p:nvSpPr>
          <p:spPr bwMode="auto">
            <a:xfrm>
              <a:off x="3403" y="208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36" name="Rectangle 100"/>
            <p:cNvSpPr>
              <a:spLocks noChangeArrowheads="1"/>
            </p:cNvSpPr>
            <p:nvPr/>
          </p:nvSpPr>
          <p:spPr bwMode="auto">
            <a:xfrm>
              <a:off x="2779" y="208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37" name="Rectangle 101"/>
            <p:cNvSpPr>
              <a:spLocks noChangeArrowheads="1"/>
            </p:cNvSpPr>
            <p:nvPr/>
          </p:nvSpPr>
          <p:spPr bwMode="auto">
            <a:xfrm>
              <a:off x="2479" y="208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38" name="Rectangle 102"/>
            <p:cNvSpPr>
              <a:spLocks noChangeArrowheads="1"/>
            </p:cNvSpPr>
            <p:nvPr/>
          </p:nvSpPr>
          <p:spPr bwMode="auto">
            <a:xfrm>
              <a:off x="2170" y="208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39" name="Rectangle 103"/>
            <p:cNvSpPr>
              <a:spLocks noChangeArrowheads="1"/>
            </p:cNvSpPr>
            <p:nvPr/>
          </p:nvSpPr>
          <p:spPr bwMode="auto">
            <a:xfrm>
              <a:off x="1889" y="208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40" name="Rectangle 104"/>
            <p:cNvSpPr>
              <a:spLocks noChangeArrowheads="1"/>
            </p:cNvSpPr>
            <p:nvPr/>
          </p:nvSpPr>
          <p:spPr bwMode="auto">
            <a:xfrm>
              <a:off x="1551" y="208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41" name="Rectangle 105"/>
            <p:cNvSpPr>
              <a:spLocks noChangeArrowheads="1"/>
            </p:cNvSpPr>
            <p:nvPr/>
          </p:nvSpPr>
          <p:spPr bwMode="auto">
            <a:xfrm>
              <a:off x="1244" y="208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42" name="Rectangle 106"/>
            <p:cNvSpPr>
              <a:spLocks noChangeArrowheads="1"/>
            </p:cNvSpPr>
            <p:nvPr/>
          </p:nvSpPr>
          <p:spPr bwMode="auto">
            <a:xfrm>
              <a:off x="528" y="208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43" name="Rectangle 107"/>
            <p:cNvSpPr>
              <a:spLocks noChangeArrowheads="1"/>
            </p:cNvSpPr>
            <p:nvPr/>
          </p:nvSpPr>
          <p:spPr bwMode="auto">
            <a:xfrm>
              <a:off x="4056" y="18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44" name="Rectangle 108"/>
            <p:cNvSpPr>
              <a:spLocks noChangeArrowheads="1"/>
            </p:cNvSpPr>
            <p:nvPr/>
          </p:nvSpPr>
          <p:spPr bwMode="auto">
            <a:xfrm>
              <a:off x="3730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45" name="Rectangle 109"/>
            <p:cNvSpPr>
              <a:spLocks noChangeArrowheads="1"/>
            </p:cNvSpPr>
            <p:nvPr/>
          </p:nvSpPr>
          <p:spPr bwMode="auto">
            <a:xfrm>
              <a:off x="3403" y="18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46" name="Rectangle 110"/>
            <p:cNvSpPr>
              <a:spLocks noChangeArrowheads="1"/>
            </p:cNvSpPr>
            <p:nvPr/>
          </p:nvSpPr>
          <p:spPr bwMode="auto">
            <a:xfrm>
              <a:off x="2779" y="18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47" name="Rectangle 111"/>
            <p:cNvSpPr>
              <a:spLocks noChangeArrowheads="1"/>
            </p:cNvSpPr>
            <p:nvPr/>
          </p:nvSpPr>
          <p:spPr bwMode="auto">
            <a:xfrm>
              <a:off x="2479" y="18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48" name="Rectangle 112"/>
            <p:cNvSpPr>
              <a:spLocks noChangeArrowheads="1"/>
            </p:cNvSpPr>
            <p:nvPr/>
          </p:nvSpPr>
          <p:spPr bwMode="auto">
            <a:xfrm>
              <a:off x="2170" y="18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49" name="Rectangle 113"/>
            <p:cNvSpPr>
              <a:spLocks noChangeArrowheads="1"/>
            </p:cNvSpPr>
            <p:nvPr/>
          </p:nvSpPr>
          <p:spPr bwMode="auto">
            <a:xfrm>
              <a:off x="1889" y="18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50" name="Rectangle 114"/>
            <p:cNvSpPr>
              <a:spLocks noChangeArrowheads="1"/>
            </p:cNvSpPr>
            <p:nvPr/>
          </p:nvSpPr>
          <p:spPr bwMode="auto">
            <a:xfrm>
              <a:off x="1551" y="18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51" name="Rectangle 115"/>
            <p:cNvSpPr>
              <a:spLocks noChangeArrowheads="1"/>
            </p:cNvSpPr>
            <p:nvPr/>
          </p:nvSpPr>
          <p:spPr bwMode="auto">
            <a:xfrm>
              <a:off x="1244" y="18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52" name="Rectangle 116"/>
            <p:cNvSpPr>
              <a:spLocks noChangeArrowheads="1"/>
            </p:cNvSpPr>
            <p:nvPr/>
          </p:nvSpPr>
          <p:spPr bwMode="auto">
            <a:xfrm>
              <a:off x="528" y="18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53" name="Rectangle 117"/>
            <p:cNvSpPr>
              <a:spLocks noChangeArrowheads="1"/>
            </p:cNvSpPr>
            <p:nvPr/>
          </p:nvSpPr>
          <p:spPr bwMode="auto">
            <a:xfrm>
              <a:off x="4056" y="16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54" name="Rectangle 118"/>
            <p:cNvSpPr>
              <a:spLocks noChangeArrowheads="1"/>
            </p:cNvSpPr>
            <p:nvPr/>
          </p:nvSpPr>
          <p:spPr bwMode="auto">
            <a:xfrm>
              <a:off x="3730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55" name="Rectangle 119"/>
            <p:cNvSpPr>
              <a:spLocks noChangeArrowheads="1"/>
            </p:cNvSpPr>
            <p:nvPr/>
          </p:nvSpPr>
          <p:spPr bwMode="auto">
            <a:xfrm>
              <a:off x="3403" y="16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56" name="Rectangle 120"/>
            <p:cNvSpPr>
              <a:spLocks noChangeArrowheads="1"/>
            </p:cNvSpPr>
            <p:nvPr/>
          </p:nvSpPr>
          <p:spPr bwMode="auto">
            <a:xfrm>
              <a:off x="2779" y="16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57" name="Rectangle 121"/>
            <p:cNvSpPr>
              <a:spLocks noChangeArrowheads="1"/>
            </p:cNvSpPr>
            <p:nvPr/>
          </p:nvSpPr>
          <p:spPr bwMode="auto">
            <a:xfrm>
              <a:off x="2479" y="16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58" name="Rectangle 122"/>
            <p:cNvSpPr>
              <a:spLocks noChangeArrowheads="1"/>
            </p:cNvSpPr>
            <p:nvPr/>
          </p:nvSpPr>
          <p:spPr bwMode="auto">
            <a:xfrm>
              <a:off x="2170" y="16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59" name="Rectangle 123"/>
            <p:cNvSpPr>
              <a:spLocks noChangeArrowheads="1"/>
            </p:cNvSpPr>
            <p:nvPr/>
          </p:nvSpPr>
          <p:spPr bwMode="auto">
            <a:xfrm>
              <a:off x="1889" y="16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0" name="Rectangle 124"/>
            <p:cNvSpPr>
              <a:spLocks noChangeArrowheads="1"/>
            </p:cNvSpPr>
            <p:nvPr/>
          </p:nvSpPr>
          <p:spPr bwMode="auto">
            <a:xfrm>
              <a:off x="1551" y="16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1" name="Rectangle 125"/>
            <p:cNvSpPr>
              <a:spLocks noChangeArrowheads="1"/>
            </p:cNvSpPr>
            <p:nvPr/>
          </p:nvSpPr>
          <p:spPr bwMode="auto">
            <a:xfrm>
              <a:off x="1244" y="16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2" name="Rectangle 126"/>
            <p:cNvSpPr>
              <a:spLocks noChangeArrowheads="1"/>
            </p:cNvSpPr>
            <p:nvPr/>
          </p:nvSpPr>
          <p:spPr bwMode="auto">
            <a:xfrm>
              <a:off x="528" y="16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63" name="Rectangle 127"/>
            <p:cNvSpPr>
              <a:spLocks noChangeArrowheads="1"/>
            </p:cNvSpPr>
            <p:nvPr/>
          </p:nvSpPr>
          <p:spPr bwMode="auto">
            <a:xfrm>
              <a:off x="4056" y="145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64" name="Rectangle 128"/>
            <p:cNvSpPr>
              <a:spLocks noChangeArrowheads="1"/>
            </p:cNvSpPr>
            <p:nvPr/>
          </p:nvSpPr>
          <p:spPr bwMode="auto">
            <a:xfrm>
              <a:off x="3730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65" name="Rectangle 129"/>
            <p:cNvSpPr>
              <a:spLocks noChangeArrowheads="1"/>
            </p:cNvSpPr>
            <p:nvPr/>
          </p:nvSpPr>
          <p:spPr bwMode="auto">
            <a:xfrm>
              <a:off x="3403" y="145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66" name="Rectangle 130"/>
            <p:cNvSpPr>
              <a:spLocks noChangeArrowheads="1"/>
            </p:cNvSpPr>
            <p:nvPr/>
          </p:nvSpPr>
          <p:spPr bwMode="auto">
            <a:xfrm>
              <a:off x="2779" y="145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67" name="Rectangle 131"/>
            <p:cNvSpPr>
              <a:spLocks noChangeArrowheads="1"/>
            </p:cNvSpPr>
            <p:nvPr/>
          </p:nvSpPr>
          <p:spPr bwMode="auto">
            <a:xfrm>
              <a:off x="2479" y="145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8" name="Rectangle 132"/>
            <p:cNvSpPr>
              <a:spLocks noChangeArrowheads="1"/>
            </p:cNvSpPr>
            <p:nvPr/>
          </p:nvSpPr>
          <p:spPr bwMode="auto">
            <a:xfrm>
              <a:off x="2170" y="145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9" name="Rectangle 133"/>
            <p:cNvSpPr>
              <a:spLocks noChangeArrowheads="1"/>
            </p:cNvSpPr>
            <p:nvPr/>
          </p:nvSpPr>
          <p:spPr bwMode="auto">
            <a:xfrm>
              <a:off x="1889" y="145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0" name="Rectangle 134"/>
            <p:cNvSpPr>
              <a:spLocks noChangeArrowheads="1"/>
            </p:cNvSpPr>
            <p:nvPr/>
          </p:nvSpPr>
          <p:spPr bwMode="auto">
            <a:xfrm>
              <a:off x="1551" y="145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1" name="Rectangle 135"/>
            <p:cNvSpPr>
              <a:spLocks noChangeArrowheads="1"/>
            </p:cNvSpPr>
            <p:nvPr/>
          </p:nvSpPr>
          <p:spPr bwMode="auto">
            <a:xfrm>
              <a:off x="1244" y="145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2" name="Rectangle 136"/>
            <p:cNvSpPr>
              <a:spLocks noChangeArrowheads="1"/>
            </p:cNvSpPr>
            <p:nvPr/>
          </p:nvSpPr>
          <p:spPr bwMode="auto">
            <a:xfrm>
              <a:off x="528" y="145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73" name="Rectangle 137"/>
            <p:cNvSpPr>
              <a:spLocks noChangeArrowheads="1"/>
            </p:cNvSpPr>
            <p:nvPr/>
          </p:nvSpPr>
          <p:spPr bwMode="auto">
            <a:xfrm>
              <a:off x="4056" y="124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74" name="Rectangle 138"/>
            <p:cNvSpPr>
              <a:spLocks noChangeArrowheads="1"/>
            </p:cNvSpPr>
            <p:nvPr/>
          </p:nvSpPr>
          <p:spPr bwMode="auto">
            <a:xfrm>
              <a:off x="3730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75" name="Rectangle 139"/>
            <p:cNvSpPr>
              <a:spLocks noChangeArrowheads="1"/>
            </p:cNvSpPr>
            <p:nvPr/>
          </p:nvSpPr>
          <p:spPr bwMode="auto">
            <a:xfrm>
              <a:off x="3403" y="12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76" name="Rectangle 140"/>
            <p:cNvSpPr>
              <a:spLocks noChangeArrowheads="1"/>
            </p:cNvSpPr>
            <p:nvPr/>
          </p:nvSpPr>
          <p:spPr bwMode="auto">
            <a:xfrm>
              <a:off x="2779" y="124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7" name="Rectangle 141"/>
            <p:cNvSpPr>
              <a:spLocks noChangeArrowheads="1"/>
            </p:cNvSpPr>
            <p:nvPr/>
          </p:nvSpPr>
          <p:spPr bwMode="auto">
            <a:xfrm>
              <a:off x="2479" y="124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8" name="Rectangle 142"/>
            <p:cNvSpPr>
              <a:spLocks noChangeArrowheads="1"/>
            </p:cNvSpPr>
            <p:nvPr/>
          </p:nvSpPr>
          <p:spPr bwMode="auto">
            <a:xfrm>
              <a:off x="2170" y="124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9" name="Rectangle 143"/>
            <p:cNvSpPr>
              <a:spLocks noChangeArrowheads="1"/>
            </p:cNvSpPr>
            <p:nvPr/>
          </p:nvSpPr>
          <p:spPr bwMode="auto">
            <a:xfrm>
              <a:off x="1889" y="124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80" name="Rectangle 144"/>
            <p:cNvSpPr>
              <a:spLocks noChangeArrowheads="1"/>
            </p:cNvSpPr>
            <p:nvPr/>
          </p:nvSpPr>
          <p:spPr bwMode="auto">
            <a:xfrm>
              <a:off x="1551" y="124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81" name="Rectangle 145"/>
            <p:cNvSpPr>
              <a:spLocks noChangeArrowheads="1"/>
            </p:cNvSpPr>
            <p:nvPr/>
          </p:nvSpPr>
          <p:spPr bwMode="auto">
            <a:xfrm>
              <a:off x="1244" y="124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82" name="Rectangle 146"/>
            <p:cNvSpPr>
              <a:spLocks noChangeArrowheads="1"/>
            </p:cNvSpPr>
            <p:nvPr/>
          </p:nvSpPr>
          <p:spPr bwMode="auto">
            <a:xfrm>
              <a:off x="528" y="124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83" name="Rectangle 147"/>
            <p:cNvSpPr>
              <a:spLocks noChangeArrowheads="1"/>
            </p:cNvSpPr>
            <p:nvPr/>
          </p:nvSpPr>
          <p:spPr bwMode="auto">
            <a:xfrm>
              <a:off x="4056" y="973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4884" name="Rectangle 148"/>
            <p:cNvSpPr>
              <a:spLocks noChangeArrowheads="1"/>
            </p:cNvSpPr>
            <p:nvPr/>
          </p:nvSpPr>
          <p:spPr bwMode="auto">
            <a:xfrm>
              <a:off x="3730" y="973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4885" name="Rectangle 149"/>
            <p:cNvSpPr>
              <a:spLocks noChangeArrowheads="1"/>
            </p:cNvSpPr>
            <p:nvPr/>
          </p:nvSpPr>
          <p:spPr bwMode="auto">
            <a:xfrm>
              <a:off x="3403" y="973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4886" name="Rectangle 150"/>
            <p:cNvSpPr>
              <a:spLocks noChangeArrowheads="1"/>
            </p:cNvSpPr>
            <p:nvPr/>
          </p:nvSpPr>
          <p:spPr bwMode="auto">
            <a:xfrm>
              <a:off x="2779" y="100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4887" name="Rectangle 151"/>
            <p:cNvSpPr>
              <a:spLocks noChangeArrowheads="1"/>
            </p:cNvSpPr>
            <p:nvPr/>
          </p:nvSpPr>
          <p:spPr bwMode="auto">
            <a:xfrm>
              <a:off x="2479" y="100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4888" name="Rectangle 152"/>
            <p:cNvSpPr>
              <a:spLocks noChangeArrowheads="1"/>
            </p:cNvSpPr>
            <p:nvPr/>
          </p:nvSpPr>
          <p:spPr bwMode="auto">
            <a:xfrm>
              <a:off x="2170" y="100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4889" name="Rectangle 153"/>
            <p:cNvSpPr>
              <a:spLocks noChangeArrowheads="1"/>
            </p:cNvSpPr>
            <p:nvPr/>
          </p:nvSpPr>
          <p:spPr bwMode="auto">
            <a:xfrm>
              <a:off x="1889" y="100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4890" name="Rectangle 154"/>
            <p:cNvSpPr>
              <a:spLocks noChangeArrowheads="1"/>
            </p:cNvSpPr>
            <p:nvPr/>
          </p:nvSpPr>
          <p:spPr bwMode="auto">
            <a:xfrm>
              <a:off x="1551" y="100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4891" name="Rectangle 155"/>
            <p:cNvSpPr>
              <a:spLocks noChangeArrowheads="1"/>
            </p:cNvSpPr>
            <p:nvPr/>
          </p:nvSpPr>
          <p:spPr bwMode="auto">
            <a:xfrm>
              <a:off x="1244" y="100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92" name="Rectangle 156"/>
            <p:cNvSpPr>
              <a:spLocks noChangeArrowheads="1"/>
            </p:cNvSpPr>
            <p:nvPr/>
          </p:nvSpPr>
          <p:spPr bwMode="auto">
            <a:xfrm>
              <a:off x="528" y="100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4893" name="Line 157"/>
            <p:cNvSpPr>
              <a:spLocks noChangeShapeType="1"/>
            </p:cNvSpPr>
            <p:nvPr/>
          </p:nvSpPr>
          <p:spPr bwMode="auto">
            <a:xfrm>
              <a:off x="528" y="100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4" name="Line 158"/>
            <p:cNvSpPr>
              <a:spLocks noChangeShapeType="1"/>
            </p:cNvSpPr>
            <p:nvPr/>
          </p:nvSpPr>
          <p:spPr bwMode="auto">
            <a:xfrm>
              <a:off x="528" y="124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5" name="Line 159"/>
            <p:cNvSpPr>
              <a:spLocks noChangeShapeType="1"/>
            </p:cNvSpPr>
            <p:nvPr/>
          </p:nvSpPr>
          <p:spPr bwMode="auto">
            <a:xfrm>
              <a:off x="528" y="145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6" name="Line 160"/>
            <p:cNvSpPr>
              <a:spLocks noChangeShapeType="1"/>
            </p:cNvSpPr>
            <p:nvPr/>
          </p:nvSpPr>
          <p:spPr bwMode="auto">
            <a:xfrm>
              <a:off x="528" y="16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7" name="Line 161"/>
            <p:cNvSpPr>
              <a:spLocks noChangeShapeType="1"/>
            </p:cNvSpPr>
            <p:nvPr/>
          </p:nvSpPr>
          <p:spPr bwMode="auto">
            <a:xfrm>
              <a:off x="528" y="18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8" name="Line 162"/>
            <p:cNvSpPr>
              <a:spLocks noChangeShapeType="1"/>
            </p:cNvSpPr>
            <p:nvPr/>
          </p:nvSpPr>
          <p:spPr bwMode="auto">
            <a:xfrm>
              <a:off x="528" y="20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9" name="Line 163"/>
            <p:cNvSpPr>
              <a:spLocks noChangeShapeType="1"/>
            </p:cNvSpPr>
            <p:nvPr/>
          </p:nvSpPr>
          <p:spPr bwMode="auto">
            <a:xfrm>
              <a:off x="528" y="22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244900" name="Line 164"/>
            <p:cNvSpPr>
              <a:spLocks noChangeShapeType="1"/>
            </p:cNvSpPr>
            <p:nvPr/>
          </p:nvSpPr>
          <p:spPr bwMode="auto">
            <a:xfrm>
              <a:off x="528" y="25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1" name="Line 165"/>
            <p:cNvSpPr>
              <a:spLocks noChangeShapeType="1"/>
            </p:cNvSpPr>
            <p:nvPr/>
          </p:nvSpPr>
          <p:spPr bwMode="auto">
            <a:xfrm>
              <a:off x="528" y="27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2" name="Line 166"/>
            <p:cNvSpPr>
              <a:spLocks noChangeShapeType="1"/>
            </p:cNvSpPr>
            <p:nvPr/>
          </p:nvSpPr>
          <p:spPr bwMode="auto">
            <a:xfrm>
              <a:off x="528" y="29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3" name="Line 167"/>
            <p:cNvSpPr>
              <a:spLocks noChangeShapeType="1"/>
            </p:cNvSpPr>
            <p:nvPr/>
          </p:nvSpPr>
          <p:spPr bwMode="auto">
            <a:xfrm>
              <a:off x="528" y="334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4" name="Line 168"/>
            <p:cNvSpPr>
              <a:spLocks noChangeShapeType="1"/>
            </p:cNvSpPr>
            <p:nvPr/>
          </p:nvSpPr>
          <p:spPr bwMode="auto">
            <a:xfrm>
              <a:off x="528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5" name="Line 169"/>
            <p:cNvSpPr>
              <a:spLocks noChangeShapeType="1"/>
            </p:cNvSpPr>
            <p:nvPr/>
          </p:nvSpPr>
          <p:spPr bwMode="auto">
            <a:xfrm>
              <a:off x="1244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6" name="Line 170"/>
            <p:cNvSpPr>
              <a:spLocks noChangeShapeType="1"/>
            </p:cNvSpPr>
            <p:nvPr/>
          </p:nvSpPr>
          <p:spPr bwMode="auto">
            <a:xfrm>
              <a:off x="155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7" name="Line 171"/>
            <p:cNvSpPr>
              <a:spLocks noChangeShapeType="1"/>
            </p:cNvSpPr>
            <p:nvPr/>
          </p:nvSpPr>
          <p:spPr bwMode="auto">
            <a:xfrm>
              <a:off x="188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8" name="Line 172"/>
            <p:cNvSpPr>
              <a:spLocks noChangeShapeType="1"/>
            </p:cNvSpPr>
            <p:nvPr/>
          </p:nvSpPr>
          <p:spPr bwMode="auto">
            <a:xfrm>
              <a:off x="217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9" name="Line 173"/>
            <p:cNvSpPr>
              <a:spLocks noChangeShapeType="1"/>
            </p:cNvSpPr>
            <p:nvPr/>
          </p:nvSpPr>
          <p:spPr bwMode="auto">
            <a:xfrm>
              <a:off x="24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0" name="Line 174"/>
            <p:cNvSpPr>
              <a:spLocks noChangeShapeType="1"/>
            </p:cNvSpPr>
            <p:nvPr/>
          </p:nvSpPr>
          <p:spPr bwMode="auto">
            <a:xfrm>
              <a:off x="27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1" name="Line 175"/>
            <p:cNvSpPr>
              <a:spLocks noChangeShapeType="1"/>
            </p:cNvSpPr>
            <p:nvPr/>
          </p:nvSpPr>
          <p:spPr bwMode="auto">
            <a:xfrm>
              <a:off x="3403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2" name="Line 176"/>
            <p:cNvSpPr>
              <a:spLocks noChangeShapeType="1"/>
            </p:cNvSpPr>
            <p:nvPr/>
          </p:nvSpPr>
          <p:spPr bwMode="auto">
            <a:xfrm>
              <a:off x="373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3" name="Line 177"/>
            <p:cNvSpPr>
              <a:spLocks noChangeShapeType="1"/>
            </p:cNvSpPr>
            <p:nvPr/>
          </p:nvSpPr>
          <p:spPr bwMode="auto">
            <a:xfrm>
              <a:off x="405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4" name="Line 178"/>
            <p:cNvSpPr>
              <a:spLocks noChangeShapeType="1"/>
            </p:cNvSpPr>
            <p:nvPr/>
          </p:nvSpPr>
          <p:spPr bwMode="auto">
            <a:xfrm>
              <a:off x="5200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5" name="Line 179"/>
            <p:cNvSpPr>
              <a:spLocks noChangeShapeType="1"/>
            </p:cNvSpPr>
            <p:nvPr/>
          </p:nvSpPr>
          <p:spPr bwMode="auto">
            <a:xfrm>
              <a:off x="3077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6" name="Line 180"/>
            <p:cNvSpPr>
              <a:spLocks noChangeShapeType="1"/>
            </p:cNvSpPr>
            <p:nvPr/>
          </p:nvSpPr>
          <p:spPr bwMode="auto">
            <a:xfrm>
              <a:off x="442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7" name="Line 181"/>
            <p:cNvSpPr>
              <a:spLocks noChangeShapeType="1"/>
            </p:cNvSpPr>
            <p:nvPr/>
          </p:nvSpPr>
          <p:spPr bwMode="auto">
            <a:xfrm>
              <a:off x="528" y="31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8" name="Line 182"/>
            <p:cNvSpPr>
              <a:spLocks noChangeShapeType="1"/>
            </p:cNvSpPr>
            <p:nvPr/>
          </p:nvSpPr>
          <p:spPr bwMode="auto">
            <a:xfrm>
              <a:off x="89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9" name="Line 183"/>
            <p:cNvSpPr>
              <a:spLocks noChangeShapeType="1"/>
            </p:cNvSpPr>
            <p:nvPr/>
          </p:nvSpPr>
          <p:spPr bwMode="auto">
            <a:xfrm>
              <a:off x="4838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4920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02597424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5287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4920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02597424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5275" name="公式" r:id="rId7" imgW="203040" imgH="164880" progId="Equation.3">
                        <p:embed/>
                      </p:oleObj>
                    </mc:Choice>
                    <mc:Fallback>
                      <p:oleObj name="公式" r:id="rId7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921" name="Object 185"/>
                <p:cNvSpPr txBox="1"/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4921" name="Object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186"/>
            <p:cNvGrpSpPr>
              <a:grpSpLocks/>
            </p:cNvGrpSpPr>
            <p:nvPr/>
          </p:nvGrpSpPr>
          <p:grpSpPr bwMode="auto">
            <a:xfrm>
              <a:off x="912" y="1008"/>
              <a:ext cx="3504" cy="1920"/>
              <a:chOff x="912" y="240"/>
              <a:chExt cx="3504" cy="2112"/>
            </a:xfrm>
          </p:grpSpPr>
          <p:grpSp>
            <p:nvGrpSpPr>
              <p:cNvPr id="4" name="Group 187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4924" name="Line 188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925" name="Line 189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926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927" name="Line 191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4928" name="Line 192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54F97D14-9ED5-4F3C-A3DA-B095EE3C8C2F}"/>
              </a:ext>
            </a:extLst>
          </p:cNvPr>
          <p:cNvCxnSpPr>
            <a:cxnSpLocks/>
          </p:cNvCxnSpPr>
          <p:nvPr/>
        </p:nvCxnSpPr>
        <p:spPr>
          <a:xfrm flipH="1">
            <a:off x="5402263" y="1008063"/>
            <a:ext cx="7937" cy="45370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1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52" name="Rectangle 192"/>
          <p:cNvSpPr>
            <a:spLocks noGrp="1" noChangeArrowheads="1"/>
          </p:cNvSpPr>
          <p:nvPr>
            <p:ph type="title"/>
          </p:nvPr>
        </p:nvSpPr>
        <p:spPr>
          <a:xfrm>
            <a:off x="1125538" y="371475"/>
            <a:ext cx="7342187" cy="6365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1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D75-05CE-4DC3-A57B-336EC8BC81EA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51446"/>
              </p:ext>
            </p:extLst>
          </p:nvPr>
        </p:nvGraphicFramePr>
        <p:xfrm>
          <a:off x="875755" y="5649913"/>
          <a:ext cx="7152629" cy="6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10" name="公式" r:id="rId3" imgW="2869920" imgH="253800" progId="Equation.3">
                  <p:embed/>
                </p:oleObj>
              </mc:Choice>
              <mc:Fallback>
                <p:oleObj name="公式" r:id="rId3" imgW="2869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755" y="5649913"/>
                        <a:ext cx="7152629" cy="632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544638"/>
            <a:ext cx="7416800" cy="3771901"/>
            <a:chOff x="528" y="973"/>
            <a:chExt cx="4672" cy="2376"/>
          </a:xfrm>
        </p:grpSpPr>
        <p:sp>
          <p:nvSpPr>
            <p:cNvPr id="245764" name="Rectangle 4"/>
            <p:cNvSpPr>
              <a:spLocks noChangeArrowheads="1"/>
            </p:cNvSpPr>
            <p:nvPr/>
          </p:nvSpPr>
          <p:spPr bwMode="auto">
            <a:xfrm>
              <a:off x="4838" y="31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65" name="Rectangle 5"/>
            <p:cNvSpPr>
              <a:spLocks noChangeArrowheads="1"/>
            </p:cNvSpPr>
            <p:nvPr/>
          </p:nvSpPr>
          <p:spPr bwMode="auto">
            <a:xfrm>
              <a:off x="4838" y="292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766" name="Rectangle 6"/>
            <p:cNvSpPr>
              <a:spLocks noChangeArrowheads="1"/>
            </p:cNvSpPr>
            <p:nvPr/>
          </p:nvSpPr>
          <p:spPr bwMode="auto">
            <a:xfrm>
              <a:off x="4838" y="27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67" name="Rectangle 7"/>
            <p:cNvSpPr>
              <a:spLocks noChangeArrowheads="1"/>
            </p:cNvSpPr>
            <p:nvPr/>
          </p:nvSpPr>
          <p:spPr bwMode="auto">
            <a:xfrm>
              <a:off x="4838" y="25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68" name="Rectangle 8"/>
            <p:cNvSpPr>
              <a:spLocks noChangeArrowheads="1"/>
            </p:cNvSpPr>
            <p:nvPr/>
          </p:nvSpPr>
          <p:spPr bwMode="auto">
            <a:xfrm>
              <a:off x="4838" y="22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69" name="Rectangle 9"/>
            <p:cNvSpPr>
              <a:spLocks noChangeArrowheads="1"/>
            </p:cNvSpPr>
            <p:nvPr/>
          </p:nvSpPr>
          <p:spPr bwMode="auto">
            <a:xfrm>
              <a:off x="4838" y="208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0" name="Rectangle 10"/>
            <p:cNvSpPr>
              <a:spLocks noChangeArrowheads="1"/>
            </p:cNvSpPr>
            <p:nvPr/>
          </p:nvSpPr>
          <p:spPr bwMode="auto">
            <a:xfrm>
              <a:off x="4838" y="18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1" name="Rectangle 11"/>
            <p:cNvSpPr>
              <a:spLocks noChangeArrowheads="1"/>
            </p:cNvSpPr>
            <p:nvPr/>
          </p:nvSpPr>
          <p:spPr bwMode="auto">
            <a:xfrm>
              <a:off x="4838" y="16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2" name="Rectangle 12"/>
            <p:cNvSpPr>
              <a:spLocks noChangeArrowheads="1"/>
            </p:cNvSpPr>
            <p:nvPr/>
          </p:nvSpPr>
          <p:spPr bwMode="auto">
            <a:xfrm>
              <a:off x="4838" y="145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3" name="Rectangle 13"/>
            <p:cNvSpPr>
              <a:spLocks noChangeArrowheads="1"/>
            </p:cNvSpPr>
            <p:nvPr/>
          </p:nvSpPr>
          <p:spPr bwMode="auto">
            <a:xfrm>
              <a:off x="4838" y="124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4" name="Rectangle 14"/>
            <p:cNvSpPr>
              <a:spLocks noChangeArrowheads="1"/>
            </p:cNvSpPr>
            <p:nvPr/>
          </p:nvSpPr>
          <p:spPr bwMode="auto">
            <a:xfrm>
              <a:off x="891" y="31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75" name="Rectangle 15"/>
            <p:cNvSpPr>
              <a:spLocks noChangeArrowheads="1"/>
            </p:cNvSpPr>
            <p:nvPr/>
          </p:nvSpPr>
          <p:spPr bwMode="auto">
            <a:xfrm>
              <a:off x="891" y="292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6" name="Rectangle 16"/>
            <p:cNvSpPr>
              <a:spLocks noChangeArrowheads="1"/>
            </p:cNvSpPr>
            <p:nvPr/>
          </p:nvSpPr>
          <p:spPr bwMode="auto">
            <a:xfrm>
              <a:off x="891" y="27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777" name="Rectangle 17"/>
            <p:cNvSpPr>
              <a:spLocks noChangeArrowheads="1"/>
            </p:cNvSpPr>
            <p:nvPr/>
          </p:nvSpPr>
          <p:spPr bwMode="auto">
            <a:xfrm>
              <a:off x="891" y="25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78" name="Rectangle 18"/>
            <p:cNvSpPr>
              <a:spLocks noChangeArrowheads="1"/>
            </p:cNvSpPr>
            <p:nvPr/>
          </p:nvSpPr>
          <p:spPr bwMode="auto">
            <a:xfrm>
              <a:off x="891" y="22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79" name="Rectangle 19"/>
            <p:cNvSpPr>
              <a:spLocks noChangeArrowheads="1"/>
            </p:cNvSpPr>
            <p:nvPr/>
          </p:nvSpPr>
          <p:spPr bwMode="auto">
            <a:xfrm>
              <a:off x="891" y="208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0" name="Rectangle 20"/>
            <p:cNvSpPr>
              <a:spLocks noChangeArrowheads="1"/>
            </p:cNvSpPr>
            <p:nvPr/>
          </p:nvSpPr>
          <p:spPr bwMode="auto">
            <a:xfrm>
              <a:off x="891" y="18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1" name="Rectangle 21"/>
            <p:cNvSpPr>
              <a:spLocks noChangeArrowheads="1"/>
            </p:cNvSpPr>
            <p:nvPr/>
          </p:nvSpPr>
          <p:spPr bwMode="auto">
            <a:xfrm>
              <a:off x="891" y="16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2" name="Rectangle 22"/>
            <p:cNvSpPr>
              <a:spLocks noChangeArrowheads="1"/>
            </p:cNvSpPr>
            <p:nvPr/>
          </p:nvSpPr>
          <p:spPr bwMode="auto">
            <a:xfrm>
              <a:off x="891" y="145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891" y="124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4" name="Rectangle 24"/>
            <p:cNvSpPr>
              <a:spLocks noChangeArrowheads="1"/>
            </p:cNvSpPr>
            <p:nvPr/>
          </p:nvSpPr>
          <p:spPr bwMode="auto">
            <a:xfrm>
              <a:off x="891" y="100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785" name="Rectangle 25"/>
            <p:cNvSpPr>
              <a:spLocks noChangeArrowheads="1"/>
            </p:cNvSpPr>
            <p:nvPr/>
          </p:nvSpPr>
          <p:spPr bwMode="auto">
            <a:xfrm>
              <a:off x="4426" y="31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86" name="Rectangle 26"/>
            <p:cNvSpPr>
              <a:spLocks noChangeArrowheads="1"/>
            </p:cNvSpPr>
            <p:nvPr/>
          </p:nvSpPr>
          <p:spPr bwMode="auto">
            <a:xfrm>
              <a:off x="4056" y="31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87" name="Rectangle 27"/>
            <p:cNvSpPr>
              <a:spLocks noChangeArrowheads="1"/>
            </p:cNvSpPr>
            <p:nvPr/>
          </p:nvSpPr>
          <p:spPr bwMode="auto">
            <a:xfrm>
              <a:off x="3730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88" name="Rectangle 28"/>
            <p:cNvSpPr>
              <a:spLocks noChangeArrowheads="1"/>
            </p:cNvSpPr>
            <p:nvPr/>
          </p:nvSpPr>
          <p:spPr bwMode="auto">
            <a:xfrm>
              <a:off x="3403" y="31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89" name="Rectangle 29"/>
            <p:cNvSpPr>
              <a:spLocks noChangeArrowheads="1"/>
            </p:cNvSpPr>
            <p:nvPr/>
          </p:nvSpPr>
          <p:spPr bwMode="auto">
            <a:xfrm>
              <a:off x="3077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0" name="Rectangle 30"/>
            <p:cNvSpPr>
              <a:spLocks noChangeArrowheads="1"/>
            </p:cNvSpPr>
            <p:nvPr/>
          </p:nvSpPr>
          <p:spPr bwMode="auto">
            <a:xfrm>
              <a:off x="2779" y="31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1" name="Rectangle 31"/>
            <p:cNvSpPr>
              <a:spLocks noChangeArrowheads="1"/>
            </p:cNvSpPr>
            <p:nvPr/>
          </p:nvSpPr>
          <p:spPr bwMode="auto">
            <a:xfrm>
              <a:off x="2479" y="31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2" name="Rectangle 32"/>
            <p:cNvSpPr>
              <a:spLocks noChangeArrowheads="1"/>
            </p:cNvSpPr>
            <p:nvPr/>
          </p:nvSpPr>
          <p:spPr bwMode="auto">
            <a:xfrm>
              <a:off x="2170" y="31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3" name="Rectangle 33"/>
            <p:cNvSpPr>
              <a:spLocks noChangeArrowheads="1"/>
            </p:cNvSpPr>
            <p:nvPr/>
          </p:nvSpPr>
          <p:spPr bwMode="auto">
            <a:xfrm>
              <a:off x="1889" y="31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4" name="Rectangle 34"/>
            <p:cNvSpPr>
              <a:spLocks noChangeArrowheads="1"/>
            </p:cNvSpPr>
            <p:nvPr/>
          </p:nvSpPr>
          <p:spPr bwMode="auto">
            <a:xfrm>
              <a:off x="1551" y="31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5" name="Rectangle 35"/>
            <p:cNvSpPr>
              <a:spLocks noChangeArrowheads="1"/>
            </p:cNvSpPr>
            <p:nvPr/>
          </p:nvSpPr>
          <p:spPr bwMode="auto">
            <a:xfrm>
              <a:off x="1244" y="31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6" name="Rectangle 36"/>
            <p:cNvSpPr>
              <a:spLocks noChangeArrowheads="1"/>
            </p:cNvSpPr>
            <p:nvPr/>
          </p:nvSpPr>
          <p:spPr bwMode="auto">
            <a:xfrm>
              <a:off x="528" y="31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797" name="Rectangle 37"/>
            <p:cNvSpPr>
              <a:spLocks noChangeArrowheads="1"/>
            </p:cNvSpPr>
            <p:nvPr/>
          </p:nvSpPr>
          <p:spPr bwMode="auto">
            <a:xfrm>
              <a:off x="4426" y="292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98" name="Rectangle 38"/>
            <p:cNvSpPr>
              <a:spLocks noChangeArrowheads="1"/>
            </p:cNvSpPr>
            <p:nvPr/>
          </p:nvSpPr>
          <p:spPr bwMode="auto">
            <a:xfrm>
              <a:off x="4426" y="27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799" name="Rectangle 39"/>
            <p:cNvSpPr>
              <a:spLocks noChangeArrowheads="1"/>
            </p:cNvSpPr>
            <p:nvPr/>
          </p:nvSpPr>
          <p:spPr bwMode="auto">
            <a:xfrm>
              <a:off x="4426" y="25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0" name="Rectangle 40"/>
            <p:cNvSpPr>
              <a:spLocks noChangeArrowheads="1"/>
            </p:cNvSpPr>
            <p:nvPr/>
          </p:nvSpPr>
          <p:spPr bwMode="auto">
            <a:xfrm>
              <a:off x="4426" y="22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1" name="Rectangle 41"/>
            <p:cNvSpPr>
              <a:spLocks noChangeArrowheads="1"/>
            </p:cNvSpPr>
            <p:nvPr/>
          </p:nvSpPr>
          <p:spPr bwMode="auto">
            <a:xfrm>
              <a:off x="4426" y="208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2" name="Rectangle 42"/>
            <p:cNvSpPr>
              <a:spLocks noChangeArrowheads="1"/>
            </p:cNvSpPr>
            <p:nvPr/>
          </p:nvSpPr>
          <p:spPr bwMode="auto">
            <a:xfrm>
              <a:off x="4426" y="18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3" name="Rectangle 43"/>
            <p:cNvSpPr>
              <a:spLocks noChangeArrowheads="1"/>
            </p:cNvSpPr>
            <p:nvPr/>
          </p:nvSpPr>
          <p:spPr bwMode="auto">
            <a:xfrm>
              <a:off x="4426" y="16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4" name="Rectangle 44"/>
            <p:cNvSpPr>
              <a:spLocks noChangeArrowheads="1"/>
            </p:cNvSpPr>
            <p:nvPr/>
          </p:nvSpPr>
          <p:spPr bwMode="auto">
            <a:xfrm>
              <a:off x="4426" y="145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5" name="Rectangle 45"/>
            <p:cNvSpPr>
              <a:spLocks noChangeArrowheads="1"/>
            </p:cNvSpPr>
            <p:nvPr/>
          </p:nvSpPr>
          <p:spPr bwMode="auto">
            <a:xfrm>
              <a:off x="4426" y="124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6" name="Rectangle 46"/>
            <p:cNvSpPr>
              <a:spLocks noChangeArrowheads="1"/>
            </p:cNvSpPr>
            <p:nvPr/>
          </p:nvSpPr>
          <p:spPr bwMode="auto">
            <a:xfrm>
              <a:off x="4426" y="973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5807" name="Rectangle 47"/>
            <p:cNvSpPr>
              <a:spLocks noChangeArrowheads="1"/>
            </p:cNvSpPr>
            <p:nvPr/>
          </p:nvSpPr>
          <p:spPr bwMode="auto">
            <a:xfrm>
              <a:off x="3077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08" name="Rectangle 48"/>
            <p:cNvSpPr>
              <a:spLocks noChangeArrowheads="1"/>
            </p:cNvSpPr>
            <p:nvPr/>
          </p:nvSpPr>
          <p:spPr bwMode="auto">
            <a:xfrm>
              <a:off x="3077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09" name="Rectangle 49"/>
            <p:cNvSpPr>
              <a:spLocks noChangeArrowheads="1"/>
            </p:cNvSpPr>
            <p:nvPr/>
          </p:nvSpPr>
          <p:spPr bwMode="auto">
            <a:xfrm>
              <a:off x="3077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0" name="Rectangle 50"/>
            <p:cNvSpPr>
              <a:spLocks noChangeArrowheads="1"/>
            </p:cNvSpPr>
            <p:nvPr/>
          </p:nvSpPr>
          <p:spPr bwMode="auto">
            <a:xfrm>
              <a:off x="3077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1" name="Rectangle 51"/>
            <p:cNvSpPr>
              <a:spLocks noChangeArrowheads="1"/>
            </p:cNvSpPr>
            <p:nvPr/>
          </p:nvSpPr>
          <p:spPr bwMode="auto">
            <a:xfrm>
              <a:off x="3077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2" name="Rectangle 52"/>
            <p:cNvSpPr>
              <a:spLocks noChangeArrowheads="1"/>
            </p:cNvSpPr>
            <p:nvPr/>
          </p:nvSpPr>
          <p:spPr bwMode="auto">
            <a:xfrm>
              <a:off x="3077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13" name="Rectangle 53"/>
            <p:cNvSpPr>
              <a:spLocks noChangeArrowheads="1"/>
            </p:cNvSpPr>
            <p:nvPr/>
          </p:nvSpPr>
          <p:spPr bwMode="auto">
            <a:xfrm>
              <a:off x="3077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14" name="Rectangle 54"/>
            <p:cNvSpPr>
              <a:spLocks noChangeArrowheads="1"/>
            </p:cNvSpPr>
            <p:nvPr/>
          </p:nvSpPr>
          <p:spPr bwMode="auto">
            <a:xfrm>
              <a:off x="3077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15" name="Rectangle 55"/>
            <p:cNvSpPr>
              <a:spLocks noChangeArrowheads="1"/>
            </p:cNvSpPr>
            <p:nvPr/>
          </p:nvSpPr>
          <p:spPr bwMode="auto">
            <a:xfrm>
              <a:off x="3077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16" name="Rectangle 56"/>
            <p:cNvSpPr>
              <a:spLocks noChangeArrowheads="1"/>
            </p:cNvSpPr>
            <p:nvPr/>
          </p:nvSpPr>
          <p:spPr bwMode="auto">
            <a:xfrm>
              <a:off x="3077" y="100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5817" name="Rectangle 57"/>
            <p:cNvSpPr>
              <a:spLocks noChangeArrowheads="1"/>
            </p:cNvSpPr>
            <p:nvPr/>
          </p:nvSpPr>
          <p:spPr bwMode="auto">
            <a:xfrm>
              <a:off x="4056" y="292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8" name="Rectangle 58"/>
            <p:cNvSpPr>
              <a:spLocks noChangeArrowheads="1"/>
            </p:cNvSpPr>
            <p:nvPr/>
          </p:nvSpPr>
          <p:spPr bwMode="auto">
            <a:xfrm>
              <a:off x="3730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9" name="Rectangle 59"/>
            <p:cNvSpPr>
              <a:spLocks noChangeArrowheads="1"/>
            </p:cNvSpPr>
            <p:nvPr/>
          </p:nvSpPr>
          <p:spPr bwMode="auto">
            <a:xfrm>
              <a:off x="3403" y="292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0" name="Rectangle 60"/>
            <p:cNvSpPr>
              <a:spLocks noChangeArrowheads="1"/>
            </p:cNvSpPr>
            <p:nvPr/>
          </p:nvSpPr>
          <p:spPr bwMode="auto">
            <a:xfrm>
              <a:off x="2779" y="292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1" name="Rectangle 61"/>
            <p:cNvSpPr>
              <a:spLocks noChangeArrowheads="1"/>
            </p:cNvSpPr>
            <p:nvPr/>
          </p:nvSpPr>
          <p:spPr bwMode="auto">
            <a:xfrm>
              <a:off x="2479" y="292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2" name="Rectangle 62"/>
            <p:cNvSpPr>
              <a:spLocks noChangeArrowheads="1"/>
            </p:cNvSpPr>
            <p:nvPr/>
          </p:nvSpPr>
          <p:spPr bwMode="auto">
            <a:xfrm>
              <a:off x="2170" y="292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3" name="Rectangle 63"/>
            <p:cNvSpPr>
              <a:spLocks noChangeArrowheads="1"/>
            </p:cNvSpPr>
            <p:nvPr/>
          </p:nvSpPr>
          <p:spPr bwMode="auto">
            <a:xfrm>
              <a:off x="1889" y="292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4" name="Rectangle 64"/>
            <p:cNvSpPr>
              <a:spLocks noChangeArrowheads="1"/>
            </p:cNvSpPr>
            <p:nvPr/>
          </p:nvSpPr>
          <p:spPr bwMode="auto">
            <a:xfrm>
              <a:off x="1551" y="292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5" name="Rectangle 65"/>
            <p:cNvSpPr>
              <a:spLocks noChangeArrowheads="1"/>
            </p:cNvSpPr>
            <p:nvPr/>
          </p:nvSpPr>
          <p:spPr bwMode="auto">
            <a:xfrm>
              <a:off x="1244" y="292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6" name="Rectangle 66"/>
            <p:cNvSpPr>
              <a:spLocks noChangeArrowheads="1"/>
            </p:cNvSpPr>
            <p:nvPr/>
          </p:nvSpPr>
          <p:spPr bwMode="auto">
            <a:xfrm>
              <a:off x="528" y="292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27" name="Rectangle 67"/>
            <p:cNvSpPr>
              <a:spLocks noChangeArrowheads="1"/>
            </p:cNvSpPr>
            <p:nvPr/>
          </p:nvSpPr>
          <p:spPr bwMode="auto">
            <a:xfrm>
              <a:off x="4056" y="27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8" name="Rectangle 68"/>
            <p:cNvSpPr>
              <a:spLocks noChangeArrowheads="1"/>
            </p:cNvSpPr>
            <p:nvPr/>
          </p:nvSpPr>
          <p:spPr bwMode="auto">
            <a:xfrm>
              <a:off x="3730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9" name="Rectangle 69"/>
            <p:cNvSpPr>
              <a:spLocks noChangeArrowheads="1"/>
            </p:cNvSpPr>
            <p:nvPr/>
          </p:nvSpPr>
          <p:spPr bwMode="auto">
            <a:xfrm>
              <a:off x="3403" y="27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0" name="Rectangle 70"/>
            <p:cNvSpPr>
              <a:spLocks noChangeArrowheads="1"/>
            </p:cNvSpPr>
            <p:nvPr/>
          </p:nvSpPr>
          <p:spPr bwMode="auto">
            <a:xfrm>
              <a:off x="2779" y="27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1" name="Rectangle 71"/>
            <p:cNvSpPr>
              <a:spLocks noChangeArrowheads="1"/>
            </p:cNvSpPr>
            <p:nvPr/>
          </p:nvSpPr>
          <p:spPr bwMode="auto">
            <a:xfrm>
              <a:off x="2479" y="27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2" name="Rectangle 72"/>
            <p:cNvSpPr>
              <a:spLocks noChangeArrowheads="1"/>
            </p:cNvSpPr>
            <p:nvPr/>
          </p:nvSpPr>
          <p:spPr bwMode="auto">
            <a:xfrm>
              <a:off x="2170" y="27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3" name="Rectangle 73"/>
            <p:cNvSpPr>
              <a:spLocks noChangeArrowheads="1"/>
            </p:cNvSpPr>
            <p:nvPr/>
          </p:nvSpPr>
          <p:spPr bwMode="auto">
            <a:xfrm>
              <a:off x="1889" y="27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4" name="Rectangle 74"/>
            <p:cNvSpPr>
              <a:spLocks noChangeArrowheads="1"/>
            </p:cNvSpPr>
            <p:nvPr/>
          </p:nvSpPr>
          <p:spPr bwMode="auto">
            <a:xfrm>
              <a:off x="1551" y="27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5" name="Rectangle 75"/>
            <p:cNvSpPr>
              <a:spLocks noChangeArrowheads="1"/>
            </p:cNvSpPr>
            <p:nvPr/>
          </p:nvSpPr>
          <p:spPr bwMode="auto">
            <a:xfrm>
              <a:off x="1244" y="27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6" name="Rectangle 76"/>
            <p:cNvSpPr>
              <a:spLocks noChangeArrowheads="1"/>
            </p:cNvSpPr>
            <p:nvPr/>
          </p:nvSpPr>
          <p:spPr bwMode="auto">
            <a:xfrm>
              <a:off x="528" y="27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37" name="Rectangle 77"/>
            <p:cNvSpPr>
              <a:spLocks noChangeArrowheads="1"/>
            </p:cNvSpPr>
            <p:nvPr/>
          </p:nvSpPr>
          <p:spPr bwMode="auto">
            <a:xfrm>
              <a:off x="4056" y="25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8" name="Rectangle 78"/>
            <p:cNvSpPr>
              <a:spLocks noChangeArrowheads="1"/>
            </p:cNvSpPr>
            <p:nvPr/>
          </p:nvSpPr>
          <p:spPr bwMode="auto">
            <a:xfrm>
              <a:off x="3730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9" name="Rectangle 79"/>
            <p:cNvSpPr>
              <a:spLocks noChangeArrowheads="1"/>
            </p:cNvSpPr>
            <p:nvPr/>
          </p:nvSpPr>
          <p:spPr bwMode="auto">
            <a:xfrm>
              <a:off x="3403" y="25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40" name="Rectangle 80"/>
            <p:cNvSpPr>
              <a:spLocks noChangeArrowheads="1"/>
            </p:cNvSpPr>
            <p:nvPr/>
          </p:nvSpPr>
          <p:spPr bwMode="auto">
            <a:xfrm>
              <a:off x="2779" y="25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1" name="Rectangle 81"/>
            <p:cNvSpPr>
              <a:spLocks noChangeArrowheads="1"/>
            </p:cNvSpPr>
            <p:nvPr/>
          </p:nvSpPr>
          <p:spPr bwMode="auto">
            <a:xfrm>
              <a:off x="2479" y="25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2" name="Rectangle 82"/>
            <p:cNvSpPr>
              <a:spLocks noChangeArrowheads="1"/>
            </p:cNvSpPr>
            <p:nvPr/>
          </p:nvSpPr>
          <p:spPr bwMode="auto">
            <a:xfrm>
              <a:off x="2170" y="25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3" name="Rectangle 83"/>
            <p:cNvSpPr>
              <a:spLocks noChangeArrowheads="1"/>
            </p:cNvSpPr>
            <p:nvPr/>
          </p:nvSpPr>
          <p:spPr bwMode="auto">
            <a:xfrm>
              <a:off x="1889" y="25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4" name="Rectangle 84"/>
            <p:cNvSpPr>
              <a:spLocks noChangeArrowheads="1"/>
            </p:cNvSpPr>
            <p:nvPr/>
          </p:nvSpPr>
          <p:spPr bwMode="auto">
            <a:xfrm>
              <a:off x="1551" y="25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5" name="Rectangle 85"/>
            <p:cNvSpPr>
              <a:spLocks noChangeArrowheads="1"/>
            </p:cNvSpPr>
            <p:nvPr/>
          </p:nvSpPr>
          <p:spPr bwMode="auto">
            <a:xfrm>
              <a:off x="1244" y="25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46" name="Rectangle 86"/>
            <p:cNvSpPr>
              <a:spLocks noChangeArrowheads="1"/>
            </p:cNvSpPr>
            <p:nvPr/>
          </p:nvSpPr>
          <p:spPr bwMode="auto">
            <a:xfrm>
              <a:off x="528" y="25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47" name="Rectangle 87"/>
            <p:cNvSpPr>
              <a:spLocks noChangeArrowheads="1"/>
            </p:cNvSpPr>
            <p:nvPr/>
          </p:nvSpPr>
          <p:spPr bwMode="auto">
            <a:xfrm>
              <a:off x="4056" y="22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8" name="Rectangle 88"/>
            <p:cNvSpPr>
              <a:spLocks noChangeArrowheads="1"/>
            </p:cNvSpPr>
            <p:nvPr/>
          </p:nvSpPr>
          <p:spPr bwMode="auto">
            <a:xfrm>
              <a:off x="3730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49" name="Rectangle 89"/>
            <p:cNvSpPr>
              <a:spLocks noChangeArrowheads="1"/>
            </p:cNvSpPr>
            <p:nvPr/>
          </p:nvSpPr>
          <p:spPr bwMode="auto">
            <a:xfrm>
              <a:off x="3403" y="22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0" name="Rectangle 90"/>
            <p:cNvSpPr>
              <a:spLocks noChangeArrowheads="1"/>
            </p:cNvSpPr>
            <p:nvPr/>
          </p:nvSpPr>
          <p:spPr bwMode="auto">
            <a:xfrm>
              <a:off x="2779" y="22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1" name="Rectangle 91"/>
            <p:cNvSpPr>
              <a:spLocks noChangeArrowheads="1"/>
            </p:cNvSpPr>
            <p:nvPr/>
          </p:nvSpPr>
          <p:spPr bwMode="auto">
            <a:xfrm>
              <a:off x="2479" y="22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2" name="Rectangle 92"/>
            <p:cNvSpPr>
              <a:spLocks noChangeArrowheads="1"/>
            </p:cNvSpPr>
            <p:nvPr/>
          </p:nvSpPr>
          <p:spPr bwMode="auto">
            <a:xfrm>
              <a:off x="2170" y="22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3" name="Rectangle 93"/>
            <p:cNvSpPr>
              <a:spLocks noChangeArrowheads="1"/>
            </p:cNvSpPr>
            <p:nvPr/>
          </p:nvSpPr>
          <p:spPr bwMode="auto">
            <a:xfrm>
              <a:off x="1889" y="22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4" name="Rectangle 94"/>
            <p:cNvSpPr>
              <a:spLocks noChangeArrowheads="1"/>
            </p:cNvSpPr>
            <p:nvPr/>
          </p:nvSpPr>
          <p:spPr bwMode="auto">
            <a:xfrm>
              <a:off x="1551" y="22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55" name="Rectangle 95"/>
            <p:cNvSpPr>
              <a:spLocks noChangeArrowheads="1"/>
            </p:cNvSpPr>
            <p:nvPr/>
          </p:nvSpPr>
          <p:spPr bwMode="auto">
            <a:xfrm>
              <a:off x="1244" y="22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56" name="Rectangle 96"/>
            <p:cNvSpPr>
              <a:spLocks noChangeArrowheads="1"/>
            </p:cNvSpPr>
            <p:nvPr/>
          </p:nvSpPr>
          <p:spPr bwMode="auto">
            <a:xfrm>
              <a:off x="528" y="22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57" name="Rectangle 97"/>
            <p:cNvSpPr>
              <a:spLocks noChangeArrowheads="1"/>
            </p:cNvSpPr>
            <p:nvPr/>
          </p:nvSpPr>
          <p:spPr bwMode="auto">
            <a:xfrm>
              <a:off x="4056" y="208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8" name="Rectangle 98"/>
            <p:cNvSpPr>
              <a:spLocks noChangeArrowheads="1"/>
            </p:cNvSpPr>
            <p:nvPr/>
          </p:nvSpPr>
          <p:spPr bwMode="auto">
            <a:xfrm>
              <a:off x="3730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59" name="Rectangle 99"/>
            <p:cNvSpPr>
              <a:spLocks noChangeArrowheads="1"/>
            </p:cNvSpPr>
            <p:nvPr/>
          </p:nvSpPr>
          <p:spPr bwMode="auto">
            <a:xfrm>
              <a:off x="3403" y="208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60" name="Rectangle 100"/>
            <p:cNvSpPr>
              <a:spLocks noChangeArrowheads="1"/>
            </p:cNvSpPr>
            <p:nvPr/>
          </p:nvSpPr>
          <p:spPr bwMode="auto">
            <a:xfrm>
              <a:off x="2779" y="208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61" name="Rectangle 101"/>
            <p:cNvSpPr>
              <a:spLocks noChangeArrowheads="1"/>
            </p:cNvSpPr>
            <p:nvPr/>
          </p:nvSpPr>
          <p:spPr bwMode="auto">
            <a:xfrm>
              <a:off x="2479" y="208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62" name="Rectangle 102"/>
            <p:cNvSpPr>
              <a:spLocks noChangeArrowheads="1"/>
            </p:cNvSpPr>
            <p:nvPr/>
          </p:nvSpPr>
          <p:spPr bwMode="auto">
            <a:xfrm>
              <a:off x="2170" y="208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63" name="Rectangle 103"/>
            <p:cNvSpPr>
              <a:spLocks noChangeArrowheads="1"/>
            </p:cNvSpPr>
            <p:nvPr/>
          </p:nvSpPr>
          <p:spPr bwMode="auto">
            <a:xfrm>
              <a:off x="1889" y="208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64" name="Rectangle 104"/>
            <p:cNvSpPr>
              <a:spLocks noChangeArrowheads="1"/>
            </p:cNvSpPr>
            <p:nvPr/>
          </p:nvSpPr>
          <p:spPr bwMode="auto">
            <a:xfrm>
              <a:off x="1551" y="208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65" name="Rectangle 105"/>
            <p:cNvSpPr>
              <a:spLocks noChangeArrowheads="1"/>
            </p:cNvSpPr>
            <p:nvPr/>
          </p:nvSpPr>
          <p:spPr bwMode="auto">
            <a:xfrm>
              <a:off x="1244" y="208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66" name="Rectangle 106"/>
            <p:cNvSpPr>
              <a:spLocks noChangeArrowheads="1"/>
            </p:cNvSpPr>
            <p:nvPr/>
          </p:nvSpPr>
          <p:spPr bwMode="auto">
            <a:xfrm>
              <a:off x="528" y="208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67" name="Rectangle 107"/>
            <p:cNvSpPr>
              <a:spLocks noChangeArrowheads="1"/>
            </p:cNvSpPr>
            <p:nvPr/>
          </p:nvSpPr>
          <p:spPr bwMode="auto">
            <a:xfrm>
              <a:off x="4056" y="18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68" name="Rectangle 108"/>
            <p:cNvSpPr>
              <a:spLocks noChangeArrowheads="1"/>
            </p:cNvSpPr>
            <p:nvPr/>
          </p:nvSpPr>
          <p:spPr bwMode="auto">
            <a:xfrm>
              <a:off x="3730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69" name="Rectangle 109"/>
            <p:cNvSpPr>
              <a:spLocks noChangeArrowheads="1"/>
            </p:cNvSpPr>
            <p:nvPr/>
          </p:nvSpPr>
          <p:spPr bwMode="auto">
            <a:xfrm>
              <a:off x="3403" y="18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70" name="Rectangle 110"/>
            <p:cNvSpPr>
              <a:spLocks noChangeArrowheads="1"/>
            </p:cNvSpPr>
            <p:nvPr/>
          </p:nvSpPr>
          <p:spPr bwMode="auto">
            <a:xfrm>
              <a:off x="2779" y="18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71" name="Rectangle 111"/>
            <p:cNvSpPr>
              <a:spLocks noChangeArrowheads="1"/>
            </p:cNvSpPr>
            <p:nvPr/>
          </p:nvSpPr>
          <p:spPr bwMode="auto">
            <a:xfrm>
              <a:off x="2479" y="18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72" name="Rectangle 112"/>
            <p:cNvSpPr>
              <a:spLocks noChangeArrowheads="1"/>
            </p:cNvSpPr>
            <p:nvPr/>
          </p:nvSpPr>
          <p:spPr bwMode="auto">
            <a:xfrm>
              <a:off x="2170" y="18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73" name="Rectangle 113"/>
            <p:cNvSpPr>
              <a:spLocks noChangeArrowheads="1"/>
            </p:cNvSpPr>
            <p:nvPr/>
          </p:nvSpPr>
          <p:spPr bwMode="auto">
            <a:xfrm>
              <a:off x="1889" y="18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74" name="Rectangle 114"/>
            <p:cNvSpPr>
              <a:spLocks noChangeArrowheads="1"/>
            </p:cNvSpPr>
            <p:nvPr/>
          </p:nvSpPr>
          <p:spPr bwMode="auto">
            <a:xfrm>
              <a:off x="1551" y="18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75" name="Rectangle 115"/>
            <p:cNvSpPr>
              <a:spLocks noChangeArrowheads="1"/>
            </p:cNvSpPr>
            <p:nvPr/>
          </p:nvSpPr>
          <p:spPr bwMode="auto">
            <a:xfrm>
              <a:off x="1244" y="18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76" name="Rectangle 116"/>
            <p:cNvSpPr>
              <a:spLocks noChangeArrowheads="1"/>
            </p:cNvSpPr>
            <p:nvPr/>
          </p:nvSpPr>
          <p:spPr bwMode="auto">
            <a:xfrm>
              <a:off x="528" y="18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77" name="Rectangle 117"/>
            <p:cNvSpPr>
              <a:spLocks noChangeArrowheads="1"/>
            </p:cNvSpPr>
            <p:nvPr/>
          </p:nvSpPr>
          <p:spPr bwMode="auto">
            <a:xfrm>
              <a:off x="4056" y="16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78" name="Rectangle 118"/>
            <p:cNvSpPr>
              <a:spLocks noChangeArrowheads="1"/>
            </p:cNvSpPr>
            <p:nvPr/>
          </p:nvSpPr>
          <p:spPr bwMode="auto">
            <a:xfrm>
              <a:off x="3730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79" name="Rectangle 119"/>
            <p:cNvSpPr>
              <a:spLocks noChangeArrowheads="1"/>
            </p:cNvSpPr>
            <p:nvPr/>
          </p:nvSpPr>
          <p:spPr bwMode="auto">
            <a:xfrm>
              <a:off x="3403" y="16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80" name="Rectangle 120"/>
            <p:cNvSpPr>
              <a:spLocks noChangeArrowheads="1"/>
            </p:cNvSpPr>
            <p:nvPr/>
          </p:nvSpPr>
          <p:spPr bwMode="auto">
            <a:xfrm>
              <a:off x="2779" y="16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81" name="Rectangle 121"/>
            <p:cNvSpPr>
              <a:spLocks noChangeArrowheads="1"/>
            </p:cNvSpPr>
            <p:nvPr/>
          </p:nvSpPr>
          <p:spPr bwMode="auto">
            <a:xfrm>
              <a:off x="2479" y="16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82" name="Rectangle 122"/>
            <p:cNvSpPr>
              <a:spLocks noChangeArrowheads="1"/>
            </p:cNvSpPr>
            <p:nvPr/>
          </p:nvSpPr>
          <p:spPr bwMode="auto">
            <a:xfrm>
              <a:off x="2170" y="16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83" name="Rectangle 123"/>
            <p:cNvSpPr>
              <a:spLocks noChangeArrowheads="1"/>
            </p:cNvSpPr>
            <p:nvPr/>
          </p:nvSpPr>
          <p:spPr bwMode="auto">
            <a:xfrm>
              <a:off x="1889" y="16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84" name="Rectangle 124"/>
            <p:cNvSpPr>
              <a:spLocks noChangeArrowheads="1"/>
            </p:cNvSpPr>
            <p:nvPr/>
          </p:nvSpPr>
          <p:spPr bwMode="auto">
            <a:xfrm>
              <a:off x="1551" y="16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85" name="Rectangle 125"/>
            <p:cNvSpPr>
              <a:spLocks noChangeArrowheads="1"/>
            </p:cNvSpPr>
            <p:nvPr/>
          </p:nvSpPr>
          <p:spPr bwMode="auto">
            <a:xfrm>
              <a:off x="1244" y="16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86" name="Rectangle 126"/>
            <p:cNvSpPr>
              <a:spLocks noChangeArrowheads="1"/>
            </p:cNvSpPr>
            <p:nvPr/>
          </p:nvSpPr>
          <p:spPr bwMode="auto">
            <a:xfrm>
              <a:off x="528" y="16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87" name="Rectangle 127"/>
            <p:cNvSpPr>
              <a:spLocks noChangeArrowheads="1"/>
            </p:cNvSpPr>
            <p:nvPr/>
          </p:nvSpPr>
          <p:spPr bwMode="auto">
            <a:xfrm>
              <a:off x="4056" y="145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88" name="Rectangle 128"/>
            <p:cNvSpPr>
              <a:spLocks noChangeArrowheads="1"/>
            </p:cNvSpPr>
            <p:nvPr/>
          </p:nvSpPr>
          <p:spPr bwMode="auto">
            <a:xfrm>
              <a:off x="3730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89" name="Rectangle 129"/>
            <p:cNvSpPr>
              <a:spLocks noChangeArrowheads="1"/>
            </p:cNvSpPr>
            <p:nvPr/>
          </p:nvSpPr>
          <p:spPr bwMode="auto">
            <a:xfrm>
              <a:off x="3403" y="145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90" name="Rectangle 130"/>
            <p:cNvSpPr>
              <a:spLocks noChangeArrowheads="1"/>
            </p:cNvSpPr>
            <p:nvPr/>
          </p:nvSpPr>
          <p:spPr bwMode="auto">
            <a:xfrm>
              <a:off x="2779" y="145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91" name="Rectangle 131"/>
            <p:cNvSpPr>
              <a:spLocks noChangeArrowheads="1"/>
            </p:cNvSpPr>
            <p:nvPr/>
          </p:nvSpPr>
          <p:spPr bwMode="auto">
            <a:xfrm>
              <a:off x="2479" y="145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2" name="Rectangle 132"/>
            <p:cNvSpPr>
              <a:spLocks noChangeArrowheads="1"/>
            </p:cNvSpPr>
            <p:nvPr/>
          </p:nvSpPr>
          <p:spPr bwMode="auto">
            <a:xfrm>
              <a:off x="2170" y="145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3" name="Rectangle 133"/>
            <p:cNvSpPr>
              <a:spLocks noChangeArrowheads="1"/>
            </p:cNvSpPr>
            <p:nvPr/>
          </p:nvSpPr>
          <p:spPr bwMode="auto">
            <a:xfrm>
              <a:off x="1889" y="145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4" name="Rectangle 134"/>
            <p:cNvSpPr>
              <a:spLocks noChangeArrowheads="1"/>
            </p:cNvSpPr>
            <p:nvPr/>
          </p:nvSpPr>
          <p:spPr bwMode="auto">
            <a:xfrm>
              <a:off x="1551" y="145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5" name="Rectangle 135"/>
            <p:cNvSpPr>
              <a:spLocks noChangeArrowheads="1"/>
            </p:cNvSpPr>
            <p:nvPr/>
          </p:nvSpPr>
          <p:spPr bwMode="auto">
            <a:xfrm>
              <a:off x="1244" y="145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6" name="Rectangle 136"/>
            <p:cNvSpPr>
              <a:spLocks noChangeArrowheads="1"/>
            </p:cNvSpPr>
            <p:nvPr/>
          </p:nvSpPr>
          <p:spPr bwMode="auto">
            <a:xfrm>
              <a:off x="528" y="145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97" name="Rectangle 137"/>
            <p:cNvSpPr>
              <a:spLocks noChangeArrowheads="1"/>
            </p:cNvSpPr>
            <p:nvPr/>
          </p:nvSpPr>
          <p:spPr bwMode="auto">
            <a:xfrm>
              <a:off x="4056" y="124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98" name="Rectangle 138"/>
            <p:cNvSpPr>
              <a:spLocks noChangeArrowheads="1"/>
            </p:cNvSpPr>
            <p:nvPr/>
          </p:nvSpPr>
          <p:spPr bwMode="auto">
            <a:xfrm>
              <a:off x="3730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99" name="Rectangle 139"/>
            <p:cNvSpPr>
              <a:spLocks noChangeArrowheads="1"/>
            </p:cNvSpPr>
            <p:nvPr/>
          </p:nvSpPr>
          <p:spPr bwMode="auto">
            <a:xfrm>
              <a:off x="3403" y="12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900" name="Rectangle 140"/>
            <p:cNvSpPr>
              <a:spLocks noChangeArrowheads="1"/>
            </p:cNvSpPr>
            <p:nvPr/>
          </p:nvSpPr>
          <p:spPr bwMode="auto">
            <a:xfrm>
              <a:off x="2779" y="124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1" name="Rectangle 141"/>
            <p:cNvSpPr>
              <a:spLocks noChangeArrowheads="1"/>
            </p:cNvSpPr>
            <p:nvPr/>
          </p:nvSpPr>
          <p:spPr bwMode="auto">
            <a:xfrm>
              <a:off x="2479" y="124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2" name="Rectangle 142"/>
            <p:cNvSpPr>
              <a:spLocks noChangeArrowheads="1"/>
            </p:cNvSpPr>
            <p:nvPr/>
          </p:nvSpPr>
          <p:spPr bwMode="auto">
            <a:xfrm>
              <a:off x="2170" y="124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3" name="Rectangle 143"/>
            <p:cNvSpPr>
              <a:spLocks noChangeArrowheads="1"/>
            </p:cNvSpPr>
            <p:nvPr/>
          </p:nvSpPr>
          <p:spPr bwMode="auto">
            <a:xfrm>
              <a:off x="1889" y="124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4" name="Rectangle 144"/>
            <p:cNvSpPr>
              <a:spLocks noChangeArrowheads="1"/>
            </p:cNvSpPr>
            <p:nvPr/>
          </p:nvSpPr>
          <p:spPr bwMode="auto">
            <a:xfrm>
              <a:off x="1551" y="124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5" name="Rectangle 145"/>
            <p:cNvSpPr>
              <a:spLocks noChangeArrowheads="1"/>
            </p:cNvSpPr>
            <p:nvPr/>
          </p:nvSpPr>
          <p:spPr bwMode="auto">
            <a:xfrm>
              <a:off x="1244" y="124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6" name="Rectangle 146"/>
            <p:cNvSpPr>
              <a:spLocks noChangeArrowheads="1"/>
            </p:cNvSpPr>
            <p:nvPr/>
          </p:nvSpPr>
          <p:spPr bwMode="auto">
            <a:xfrm>
              <a:off x="528" y="124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907" name="Rectangle 147"/>
            <p:cNvSpPr>
              <a:spLocks noChangeArrowheads="1"/>
            </p:cNvSpPr>
            <p:nvPr/>
          </p:nvSpPr>
          <p:spPr bwMode="auto">
            <a:xfrm>
              <a:off x="4056" y="973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5908" name="Rectangle 148"/>
            <p:cNvSpPr>
              <a:spLocks noChangeArrowheads="1"/>
            </p:cNvSpPr>
            <p:nvPr/>
          </p:nvSpPr>
          <p:spPr bwMode="auto">
            <a:xfrm>
              <a:off x="3730" y="973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5909" name="Rectangle 149"/>
            <p:cNvSpPr>
              <a:spLocks noChangeArrowheads="1"/>
            </p:cNvSpPr>
            <p:nvPr/>
          </p:nvSpPr>
          <p:spPr bwMode="auto">
            <a:xfrm>
              <a:off x="3403" y="973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5910" name="Rectangle 150"/>
            <p:cNvSpPr>
              <a:spLocks noChangeArrowheads="1"/>
            </p:cNvSpPr>
            <p:nvPr/>
          </p:nvSpPr>
          <p:spPr bwMode="auto">
            <a:xfrm>
              <a:off x="2779" y="100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5911" name="Rectangle 151"/>
            <p:cNvSpPr>
              <a:spLocks noChangeArrowheads="1"/>
            </p:cNvSpPr>
            <p:nvPr/>
          </p:nvSpPr>
          <p:spPr bwMode="auto">
            <a:xfrm>
              <a:off x="2479" y="100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5912" name="Rectangle 152"/>
            <p:cNvSpPr>
              <a:spLocks noChangeArrowheads="1"/>
            </p:cNvSpPr>
            <p:nvPr/>
          </p:nvSpPr>
          <p:spPr bwMode="auto">
            <a:xfrm>
              <a:off x="2170" y="100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5913" name="Rectangle 153"/>
            <p:cNvSpPr>
              <a:spLocks noChangeArrowheads="1"/>
            </p:cNvSpPr>
            <p:nvPr/>
          </p:nvSpPr>
          <p:spPr bwMode="auto">
            <a:xfrm>
              <a:off x="1889" y="100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5914" name="Rectangle 154"/>
            <p:cNvSpPr>
              <a:spLocks noChangeArrowheads="1"/>
            </p:cNvSpPr>
            <p:nvPr/>
          </p:nvSpPr>
          <p:spPr bwMode="auto">
            <a:xfrm>
              <a:off x="1551" y="100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5915" name="Rectangle 155"/>
            <p:cNvSpPr>
              <a:spLocks noChangeArrowheads="1"/>
            </p:cNvSpPr>
            <p:nvPr/>
          </p:nvSpPr>
          <p:spPr bwMode="auto">
            <a:xfrm>
              <a:off x="1244" y="100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916" name="Rectangle 156"/>
            <p:cNvSpPr>
              <a:spLocks noChangeArrowheads="1"/>
            </p:cNvSpPr>
            <p:nvPr/>
          </p:nvSpPr>
          <p:spPr bwMode="auto">
            <a:xfrm>
              <a:off x="528" y="100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5917" name="Line 157"/>
            <p:cNvSpPr>
              <a:spLocks noChangeShapeType="1"/>
            </p:cNvSpPr>
            <p:nvPr/>
          </p:nvSpPr>
          <p:spPr bwMode="auto">
            <a:xfrm>
              <a:off x="528" y="100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8" name="Line 158"/>
            <p:cNvSpPr>
              <a:spLocks noChangeShapeType="1"/>
            </p:cNvSpPr>
            <p:nvPr/>
          </p:nvSpPr>
          <p:spPr bwMode="auto">
            <a:xfrm>
              <a:off x="528" y="124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9" name="Line 159"/>
            <p:cNvSpPr>
              <a:spLocks noChangeShapeType="1"/>
            </p:cNvSpPr>
            <p:nvPr/>
          </p:nvSpPr>
          <p:spPr bwMode="auto">
            <a:xfrm>
              <a:off x="528" y="145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0" name="Line 160"/>
            <p:cNvSpPr>
              <a:spLocks noChangeShapeType="1"/>
            </p:cNvSpPr>
            <p:nvPr/>
          </p:nvSpPr>
          <p:spPr bwMode="auto">
            <a:xfrm>
              <a:off x="528" y="16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1" name="Line 161"/>
            <p:cNvSpPr>
              <a:spLocks noChangeShapeType="1"/>
            </p:cNvSpPr>
            <p:nvPr/>
          </p:nvSpPr>
          <p:spPr bwMode="auto">
            <a:xfrm>
              <a:off x="528" y="18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2" name="Line 162"/>
            <p:cNvSpPr>
              <a:spLocks noChangeShapeType="1"/>
            </p:cNvSpPr>
            <p:nvPr/>
          </p:nvSpPr>
          <p:spPr bwMode="auto">
            <a:xfrm>
              <a:off x="528" y="20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245923" name="Line 163"/>
            <p:cNvSpPr>
              <a:spLocks noChangeShapeType="1"/>
            </p:cNvSpPr>
            <p:nvPr/>
          </p:nvSpPr>
          <p:spPr bwMode="auto">
            <a:xfrm>
              <a:off x="528" y="22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4" name="Line 164"/>
            <p:cNvSpPr>
              <a:spLocks noChangeShapeType="1"/>
            </p:cNvSpPr>
            <p:nvPr/>
          </p:nvSpPr>
          <p:spPr bwMode="auto">
            <a:xfrm>
              <a:off x="528" y="25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5" name="Line 165"/>
            <p:cNvSpPr>
              <a:spLocks noChangeShapeType="1"/>
            </p:cNvSpPr>
            <p:nvPr/>
          </p:nvSpPr>
          <p:spPr bwMode="auto">
            <a:xfrm>
              <a:off x="528" y="27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6" name="Line 166"/>
            <p:cNvSpPr>
              <a:spLocks noChangeShapeType="1"/>
            </p:cNvSpPr>
            <p:nvPr/>
          </p:nvSpPr>
          <p:spPr bwMode="auto">
            <a:xfrm>
              <a:off x="528" y="29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7" name="Line 167"/>
            <p:cNvSpPr>
              <a:spLocks noChangeShapeType="1"/>
            </p:cNvSpPr>
            <p:nvPr/>
          </p:nvSpPr>
          <p:spPr bwMode="auto">
            <a:xfrm>
              <a:off x="528" y="334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8" name="Line 168"/>
            <p:cNvSpPr>
              <a:spLocks noChangeShapeType="1"/>
            </p:cNvSpPr>
            <p:nvPr/>
          </p:nvSpPr>
          <p:spPr bwMode="auto">
            <a:xfrm>
              <a:off x="528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9" name="Line 169"/>
            <p:cNvSpPr>
              <a:spLocks noChangeShapeType="1"/>
            </p:cNvSpPr>
            <p:nvPr/>
          </p:nvSpPr>
          <p:spPr bwMode="auto">
            <a:xfrm>
              <a:off x="1244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0" name="Line 170"/>
            <p:cNvSpPr>
              <a:spLocks noChangeShapeType="1"/>
            </p:cNvSpPr>
            <p:nvPr/>
          </p:nvSpPr>
          <p:spPr bwMode="auto">
            <a:xfrm>
              <a:off x="155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1" name="Line 171"/>
            <p:cNvSpPr>
              <a:spLocks noChangeShapeType="1"/>
            </p:cNvSpPr>
            <p:nvPr/>
          </p:nvSpPr>
          <p:spPr bwMode="auto">
            <a:xfrm>
              <a:off x="188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2" name="Line 172"/>
            <p:cNvSpPr>
              <a:spLocks noChangeShapeType="1"/>
            </p:cNvSpPr>
            <p:nvPr/>
          </p:nvSpPr>
          <p:spPr bwMode="auto">
            <a:xfrm>
              <a:off x="217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3" name="Line 173"/>
            <p:cNvSpPr>
              <a:spLocks noChangeShapeType="1"/>
            </p:cNvSpPr>
            <p:nvPr/>
          </p:nvSpPr>
          <p:spPr bwMode="auto">
            <a:xfrm>
              <a:off x="24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4" name="Line 174"/>
            <p:cNvSpPr>
              <a:spLocks noChangeShapeType="1"/>
            </p:cNvSpPr>
            <p:nvPr/>
          </p:nvSpPr>
          <p:spPr bwMode="auto">
            <a:xfrm>
              <a:off x="27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5" name="Line 175"/>
            <p:cNvSpPr>
              <a:spLocks noChangeShapeType="1"/>
            </p:cNvSpPr>
            <p:nvPr/>
          </p:nvSpPr>
          <p:spPr bwMode="auto">
            <a:xfrm>
              <a:off x="3403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6" name="Line 176"/>
            <p:cNvSpPr>
              <a:spLocks noChangeShapeType="1"/>
            </p:cNvSpPr>
            <p:nvPr/>
          </p:nvSpPr>
          <p:spPr bwMode="auto">
            <a:xfrm>
              <a:off x="373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7" name="Line 177"/>
            <p:cNvSpPr>
              <a:spLocks noChangeShapeType="1"/>
            </p:cNvSpPr>
            <p:nvPr/>
          </p:nvSpPr>
          <p:spPr bwMode="auto">
            <a:xfrm>
              <a:off x="405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8" name="Line 178"/>
            <p:cNvSpPr>
              <a:spLocks noChangeShapeType="1"/>
            </p:cNvSpPr>
            <p:nvPr/>
          </p:nvSpPr>
          <p:spPr bwMode="auto">
            <a:xfrm>
              <a:off x="5200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9" name="Line 179"/>
            <p:cNvSpPr>
              <a:spLocks noChangeShapeType="1"/>
            </p:cNvSpPr>
            <p:nvPr/>
          </p:nvSpPr>
          <p:spPr bwMode="auto">
            <a:xfrm>
              <a:off x="3077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0" name="Line 180"/>
            <p:cNvSpPr>
              <a:spLocks noChangeShapeType="1"/>
            </p:cNvSpPr>
            <p:nvPr/>
          </p:nvSpPr>
          <p:spPr bwMode="auto">
            <a:xfrm>
              <a:off x="442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1" name="Line 181"/>
            <p:cNvSpPr>
              <a:spLocks noChangeShapeType="1"/>
            </p:cNvSpPr>
            <p:nvPr/>
          </p:nvSpPr>
          <p:spPr bwMode="auto">
            <a:xfrm>
              <a:off x="528" y="31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2" name="Line 182"/>
            <p:cNvSpPr>
              <a:spLocks noChangeShapeType="1"/>
            </p:cNvSpPr>
            <p:nvPr/>
          </p:nvSpPr>
          <p:spPr bwMode="auto">
            <a:xfrm>
              <a:off x="89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3" name="Line 183"/>
            <p:cNvSpPr>
              <a:spLocks noChangeShapeType="1"/>
            </p:cNvSpPr>
            <p:nvPr/>
          </p:nvSpPr>
          <p:spPr bwMode="auto">
            <a:xfrm>
              <a:off x="4838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5944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75183702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6311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5944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75183702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6299" name="公式" r:id="rId7" imgW="203040" imgH="164880" progId="Equation.3">
                        <p:embed/>
                      </p:oleObj>
                    </mc:Choice>
                    <mc:Fallback>
                      <p:oleObj name="公式" r:id="rId7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45" name="Object 185"/>
                <p:cNvSpPr txBox="1"/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5945" name="Object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186"/>
            <p:cNvGrpSpPr>
              <a:grpSpLocks/>
            </p:cNvGrpSpPr>
            <p:nvPr/>
          </p:nvGrpSpPr>
          <p:grpSpPr bwMode="auto">
            <a:xfrm>
              <a:off x="912" y="1019"/>
              <a:ext cx="3504" cy="1909"/>
              <a:chOff x="864" y="240"/>
              <a:chExt cx="3552" cy="2112"/>
            </a:xfrm>
          </p:grpSpPr>
          <p:sp>
            <p:nvSpPr>
              <p:cNvPr id="245947" name="Line 187"/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8" name="Line 188"/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355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9" name="Line 189"/>
              <p:cNvSpPr>
                <a:spLocks noChangeShapeType="1"/>
              </p:cNvSpPr>
              <p:nvPr/>
            </p:nvSpPr>
            <p:spPr bwMode="auto">
              <a:xfrm flipV="1">
                <a:off x="4416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0" name="Line 190"/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355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951" name="Line 191"/>
            <p:cNvSpPr>
              <a:spLocks noChangeShapeType="1"/>
            </p:cNvSpPr>
            <p:nvPr/>
          </p:nvSpPr>
          <p:spPr bwMode="auto">
            <a:xfrm flipH="1">
              <a:off x="3408" y="1019"/>
              <a:ext cx="0" cy="190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26CDAFD6-EBBA-4E2B-BB1B-0F41DAF1C94B}"/>
              </a:ext>
            </a:extLst>
          </p:cNvPr>
          <p:cNvCxnSpPr>
            <a:cxnSpLocks/>
          </p:cNvCxnSpPr>
          <p:nvPr/>
        </p:nvCxnSpPr>
        <p:spPr>
          <a:xfrm>
            <a:off x="5410200" y="1008063"/>
            <a:ext cx="0" cy="45091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80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76" name="Rectangle 192"/>
          <p:cNvSpPr>
            <a:spLocks noGrp="1" noChangeArrowheads="1"/>
          </p:cNvSpPr>
          <p:nvPr>
            <p:ph type="title"/>
          </p:nvPr>
        </p:nvSpPr>
        <p:spPr>
          <a:xfrm>
            <a:off x="1125538" y="371475"/>
            <a:ext cx="7342187" cy="6365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1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2ED-15DF-4FC3-AA83-64AACA57CD27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544638"/>
            <a:ext cx="7416800" cy="3771901"/>
            <a:chOff x="528" y="973"/>
            <a:chExt cx="4672" cy="2376"/>
          </a:xfrm>
        </p:grpSpPr>
        <p:sp>
          <p:nvSpPr>
            <p:cNvPr id="246787" name="Rectangle 3"/>
            <p:cNvSpPr>
              <a:spLocks noChangeArrowheads="1"/>
            </p:cNvSpPr>
            <p:nvPr/>
          </p:nvSpPr>
          <p:spPr bwMode="auto">
            <a:xfrm>
              <a:off x="4838" y="31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88" name="Rectangle 4"/>
            <p:cNvSpPr>
              <a:spLocks noChangeArrowheads="1"/>
            </p:cNvSpPr>
            <p:nvPr/>
          </p:nvSpPr>
          <p:spPr bwMode="auto">
            <a:xfrm>
              <a:off x="4838" y="292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6789" name="Rectangle 5"/>
            <p:cNvSpPr>
              <a:spLocks noChangeArrowheads="1"/>
            </p:cNvSpPr>
            <p:nvPr/>
          </p:nvSpPr>
          <p:spPr bwMode="auto">
            <a:xfrm>
              <a:off x="4838" y="27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0" name="Rectangle 6"/>
            <p:cNvSpPr>
              <a:spLocks noChangeArrowheads="1"/>
            </p:cNvSpPr>
            <p:nvPr/>
          </p:nvSpPr>
          <p:spPr bwMode="auto">
            <a:xfrm>
              <a:off x="4838" y="25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1" name="Rectangle 7"/>
            <p:cNvSpPr>
              <a:spLocks noChangeArrowheads="1"/>
            </p:cNvSpPr>
            <p:nvPr/>
          </p:nvSpPr>
          <p:spPr bwMode="auto">
            <a:xfrm>
              <a:off x="4838" y="22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2" name="Rectangle 8"/>
            <p:cNvSpPr>
              <a:spLocks noChangeArrowheads="1"/>
            </p:cNvSpPr>
            <p:nvPr/>
          </p:nvSpPr>
          <p:spPr bwMode="auto">
            <a:xfrm>
              <a:off x="4838" y="208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3" name="Rectangle 9"/>
            <p:cNvSpPr>
              <a:spLocks noChangeArrowheads="1"/>
            </p:cNvSpPr>
            <p:nvPr/>
          </p:nvSpPr>
          <p:spPr bwMode="auto">
            <a:xfrm>
              <a:off x="4838" y="18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4" name="Rectangle 10"/>
            <p:cNvSpPr>
              <a:spLocks noChangeArrowheads="1"/>
            </p:cNvSpPr>
            <p:nvPr/>
          </p:nvSpPr>
          <p:spPr bwMode="auto">
            <a:xfrm>
              <a:off x="4838" y="16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5" name="Rectangle 11"/>
            <p:cNvSpPr>
              <a:spLocks noChangeArrowheads="1"/>
            </p:cNvSpPr>
            <p:nvPr/>
          </p:nvSpPr>
          <p:spPr bwMode="auto">
            <a:xfrm>
              <a:off x="4838" y="145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4838" y="124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7" name="Rectangle 13"/>
            <p:cNvSpPr>
              <a:spLocks noChangeArrowheads="1"/>
            </p:cNvSpPr>
            <p:nvPr/>
          </p:nvSpPr>
          <p:spPr bwMode="auto">
            <a:xfrm>
              <a:off x="891" y="31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798" name="Rectangle 14"/>
            <p:cNvSpPr>
              <a:spLocks noChangeArrowheads="1"/>
            </p:cNvSpPr>
            <p:nvPr/>
          </p:nvSpPr>
          <p:spPr bwMode="auto">
            <a:xfrm>
              <a:off x="891" y="292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9" name="Rectangle 15"/>
            <p:cNvSpPr>
              <a:spLocks noChangeArrowheads="1"/>
            </p:cNvSpPr>
            <p:nvPr/>
          </p:nvSpPr>
          <p:spPr bwMode="auto">
            <a:xfrm>
              <a:off x="891" y="27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00" name="Rectangle 16"/>
            <p:cNvSpPr>
              <a:spLocks noChangeArrowheads="1"/>
            </p:cNvSpPr>
            <p:nvPr/>
          </p:nvSpPr>
          <p:spPr bwMode="auto">
            <a:xfrm>
              <a:off x="891" y="25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1" name="Rectangle 17"/>
            <p:cNvSpPr>
              <a:spLocks noChangeArrowheads="1"/>
            </p:cNvSpPr>
            <p:nvPr/>
          </p:nvSpPr>
          <p:spPr bwMode="auto">
            <a:xfrm>
              <a:off x="891" y="22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2" name="Rectangle 18"/>
            <p:cNvSpPr>
              <a:spLocks noChangeArrowheads="1"/>
            </p:cNvSpPr>
            <p:nvPr/>
          </p:nvSpPr>
          <p:spPr bwMode="auto">
            <a:xfrm>
              <a:off x="891" y="208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3" name="Rectangle 19"/>
            <p:cNvSpPr>
              <a:spLocks noChangeArrowheads="1"/>
            </p:cNvSpPr>
            <p:nvPr/>
          </p:nvSpPr>
          <p:spPr bwMode="auto">
            <a:xfrm>
              <a:off x="891" y="18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4" name="Rectangle 20"/>
            <p:cNvSpPr>
              <a:spLocks noChangeArrowheads="1"/>
            </p:cNvSpPr>
            <p:nvPr/>
          </p:nvSpPr>
          <p:spPr bwMode="auto">
            <a:xfrm>
              <a:off x="891" y="16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5" name="Rectangle 21"/>
            <p:cNvSpPr>
              <a:spLocks noChangeArrowheads="1"/>
            </p:cNvSpPr>
            <p:nvPr/>
          </p:nvSpPr>
          <p:spPr bwMode="auto">
            <a:xfrm>
              <a:off x="891" y="145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6" name="Rectangle 22"/>
            <p:cNvSpPr>
              <a:spLocks noChangeArrowheads="1"/>
            </p:cNvSpPr>
            <p:nvPr/>
          </p:nvSpPr>
          <p:spPr bwMode="auto">
            <a:xfrm>
              <a:off x="891" y="124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891" y="100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08" name="Rectangle 24"/>
            <p:cNvSpPr>
              <a:spLocks noChangeArrowheads="1"/>
            </p:cNvSpPr>
            <p:nvPr/>
          </p:nvSpPr>
          <p:spPr bwMode="auto">
            <a:xfrm>
              <a:off x="4426" y="31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4056" y="31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10" name="Rectangle 26"/>
            <p:cNvSpPr>
              <a:spLocks noChangeArrowheads="1"/>
            </p:cNvSpPr>
            <p:nvPr/>
          </p:nvSpPr>
          <p:spPr bwMode="auto">
            <a:xfrm>
              <a:off x="3730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11" name="Rectangle 27"/>
            <p:cNvSpPr>
              <a:spLocks noChangeArrowheads="1"/>
            </p:cNvSpPr>
            <p:nvPr/>
          </p:nvSpPr>
          <p:spPr bwMode="auto">
            <a:xfrm>
              <a:off x="3403" y="31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12" name="Rectangle 28"/>
            <p:cNvSpPr>
              <a:spLocks noChangeArrowheads="1"/>
            </p:cNvSpPr>
            <p:nvPr/>
          </p:nvSpPr>
          <p:spPr bwMode="auto">
            <a:xfrm>
              <a:off x="3077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3" name="Rectangle 29"/>
            <p:cNvSpPr>
              <a:spLocks noChangeArrowheads="1"/>
            </p:cNvSpPr>
            <p:nvPr/>
          </p:nvSpPr>
          <p:spPr bwMode="auto">
            <a:xfrm>
              <a:off x="2779" y="31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4" name="Rectangle 30"/>
            <p:cNvSpPr>
              <a:spLocks noChangeArrowheads="1"/>
            </p:cNvSpPr>
            <p:nvPr/>
          </p:nvSpPr>
          <p:spPr bwMode="auto">
            <a:xfrm>
              <a:off x="2479" y="31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5" name="Rectangle 31"/>
            <p:cNvSpPr>
              <a:spLocks noChangeArrowheads="1"/>
            </p:cNvSpPr>
            <p:nvPr/>
          </p:nvSpPr>
          <p:spPr bwMode="auto">
            <a:xfrm>
              <a:off x="2170" y="31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6" name="Rectangle 32"/>
            <p:cNvSpPr>
              <a:spLocks noChangeArrowheads="1"/>
            </p:cNvSpPr>
            <p:nvPr/>
          </p:nvSpPr>
          <p:spPr bwMode="auto">
            <a:xfrm>
              <a:off x="1889" y="31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1551" y="31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8" name="Rectangle 34"/>
            <p:cNvSpPr>
              <a:spLocks noChangeArrowheads="1"/>
            </p:cNvSpPr>
            <p:nvPr/>
          </p:nvSpPr>
          <p:spPr bwMode="auto">
            <a:xfrm>
              <a:off x="1244" y="31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9" name="Rectangle 35"/>
            <p:cNvSpPr>
              <a:spLocks noChangeArrowheads="1"/>
            </p:cNvSpPr>
            <p:nvPr/>
          </p:nvSpPr>
          <p:spPr bwMode="auto">
            <a:xfrm>
              <a:off x="528" y="31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6820" name="Rectangle 36"/>
            <p:cNvSpPr>
              <a:spLocks noChangeArrowheads="1"/>
            </p:cNvSpPr>
            <p:nvPr/>
          </p:nvSpPr>
          <p:spPr bwMode="auto">
            <a:xfrm>
              <a:off x="4426" y="292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21" name="Rectangle 37"/>
            <p:cNvSpPr>
              <a:spLocks noChangeArrowheads="1"/>
            </p:cNvSpPr>
            <p:nvPr/>
          </p:nvSpPr>
          <p:spPr bwMode="auto">
            <a:xfrm>
              <a:off x="4426" y="27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2" name="Rectangle 38"/>
            <p:cNvSpPr>
              <a:spLocks noChangeArrowheads="1"/>
            </p:cNvSpPr>
            <p:nvPr/>
          </p:nvSpPr>
          <p:spPr bwMode="auto">
            <a:xfrm>
              <a:off x="4426" y="25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3" name="Rectangle 39"/>
            <p:cNvSpPr>
              <a:spLocks noChangeArrowheads="1"/>
            </p:cNvSpPr>
            <p:nvPr/>
          </p:nvSpPr>
          <p:spPr bwMode="auto">
            <a:xfrm>
              <a:off x="4426" y="22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4" name="Rectangle 40"/>
            <p:cNvSpPr>
              <a:spLocks noChangeArrowheads="1"/>
            </p:cNvSpPr>
            <p:nvPr/>
          </p:nvSpPr>
          <p:spPr bwMode="auto">
            <a:xfrm>
              <a:off x="4426" y="208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4426" y="18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6" name="Rectangle 42"/>
            <p:cNvSpPr>
              <a:spLocks noChangeArrowheads="1"/>
            </p:cNvSpPr>
            <p:nvPr/>
          </p:nvSpPr>
          <p:spPr bwMode="auto">
            <a:xfrm>
              <a:off x="4426" y="16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7" name="Rectangle 43"/>
            <p:cNvSpPr>
              <a:spLocks noChangeArrowheads="1"/>
            </p:cNvSpPr>
            <p:nvPr/>
          </p:nvSpPr>
          <p:spPr bwMode="auto">
            <a:xfrm>
              <a:off x="4426" y="145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8" name="Rectangle 44"/>
            <p:cNvSpPr>
              <a:spLocks noChangeArrowheads="1"/>
            </p:cNvSpPr>
            <p:nvPr/>
          </p:nvSpPr>
          <p:spPr bwMode="auto">
            <a:xfrm>
              <a:off x="4426" y="124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4426" y="973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6830" name="Rectangle 46"/>
            <p:cNvSpPr>
              <a:spLocks noChangeArrowheads="1"/>
            </p:cNvSpPr>
            <p:nvPr/>
          </p:nvSpPr>
          <p:spPr bwMode="auto">
            <a:xfrm>
              <a:off x="3077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1" name="Rectangle 47"/>
            <p:cNvSpPr>
              <a:spLocks noChangeArrowheads="1"/>
            </p:cNvSpPr>
            <p:nvPr/>
          </p:nvSpPr>
          <p:spPr bwMode="auto">
            <a:xfrm>
              <a:off x="3077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2" name="Rectangle 48"/>
            <p:cNvSpPr>
              <a:spLocks noChangeArrowheads="1"/>
            </p:cNvSpPr>
            <p:nvPr/>
          </p:nvSpPr>
          <p:spPr bwMode="auto">
            <a:xfrm>
              <a:off x="3077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3" name="Rectangle 49"/>
            <p:cNvSpPr>
              <a:spLocks noChangeArrowheads="1"/>
            </p:cNvSpPr>
            <p:nvPr/>
          </p:nvSpPr>
          <p:spPr bwMode="auto">
            <a:xfrm>
              <a:off x="3077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4" name="Rectangle 50"/>
            <p:cNvSpPr>
              <a:spLocks noChangeArrowheads="1"/>
            </p:cNvSpPr>
            <p:nvPr/>
          </p:nvSpPr>
          <p:spPr bwMode="auto">
            <a:xfrm>
              <a:off x="3077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5" name="Rectangle 51"/>
            <p:cNvSpPr>
              <a:spLocks noChangeArrowheads="1"/>
            </p:cNvSpPr>
            <p:nvPr/>
          </p:nvSpPr>
          <p:spPr bwMode="auto">
            <a:xfrm>
              <a:off x="3077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6" name="Rectangle 52"/>
            <p:cNvSpPr>
              <a:spLocks noChangeArrowheads="1"/>
            </p:cNvSpPr>
            <p:nvPr/>
          </p:nvSpPr>
          <p:spPr bwMode="auto">
            <a:xfrm>
              <a:off x="3077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7" name="Rectangle 53"/>
            <p:cNvSpPr>
              <a:spLocks noChangeArrowheads="1"/>
            </p:cNvSpPr>
            <p:nvPr/>
          </p:nvSpPr>
          <p:spPr bwMode="auto">
            <a:xfrm>
              <a:off x="3077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8" name="Rectangle 54"/>
            <p:cNvSpPr>
              <a:spLocks noChangeArrowheads="1"/>
            </p:cNvSpPr>
            <p:nvPr/>
          </p:nvSpPr>
          <p:spPr bwMode="auto">
            <a:xfrm>
              <a:off x="3077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39" name="Rectangle 55"/>
            <p:cNvSpPr>
              <a:spLocks noChangeArrowheads="1"/>
            </p:cNvSpPr>
            <p:nvPr/>
          </p:nvSpPr>
          <p:spPr bwMode="auto">
            <a:xfrm>
              <a:off x="3077" y="100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6840" name="Rectangle 56"/>
            <p:cNvSpPr>
              <a:spLocks noChangeArrowheads="1"/>
            </p:cNvSpPr>
            <p:nvPr/>
          </p:nvSpPr>
          <p:spPr bwMode="auto">
            <a:xfrm>
              <a:off x="4056" y="292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1" name="Rectangle 57"/>
            <p:cNvSpPr>
              <a:spLocks noChangeArrowheads="1"/>
            </p:cNvSpPr>
            <p:nvPr/>
          </p:nvSpPr>
          <p:spPr bwMode="auto">
            <a:xfrm>
              <a:off x="3730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2" name="Rectangle 58"/>
            <p:cNvSpPr>
              <a:spLocks noChangeArrowheads="1"/>
            </p:cNvSpPr>
            <p:nvPr/>
          </p:nvSpPr>
          <p:spPr bwMode="auto">
            <a:xfrm>
              <a:off x="3403" y="292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3" name="Rectangle 59"/>
            <p:cNvSpPr>
              <a:spLocks noChangeArrowheads="1"/>
            </p:cNvSpPr>
            <p:nvPr/>
          </p:nvSpPr>
          <p:spPr bwMode="auto">
            <a:xfrm>
              <a:off x="2779" y="292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4" name="Rectangle 60"/>
            <p:cNvSpPr>
              <a:spLocks noChangeArrowheads="1"/>
            </p:cNvSpPr>
            <p:nvPr/>
          </p:nvSpPr>
          <p:spPr bwMode="auto">
            <a:xfrm>
              <a:off x="2479" y="292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5" name="Rectangle 61"/>
            <p:cNvSpPr>
              <a:spLocks noChangeArrowheads="1"/>
            </p:cNvSpPr>
            <p:nvPr/>
          </p:nvSpPr>
          <p:spPr bwMode="auto">
            <a:xfrm>
              <a:off x="2170" y="292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889" y="292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7" name="Rectangle 63"/>
            <p:cNvSpPr>
              <a:spLocks noChangeArrowheads="1"/>
            </p:cNvSpPr>
            <p:nvPr/>
          </p:nvSpPr>
          <p:spPr bwMode="auto">
            <a:xfrm>
              <a:off x="1551" y="292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8" name="Rectangle 64"/>
            <p:cNvSpPr>
              <a:spLocks noChangeArrowheads="1"/>
            </p:cNvSpPr>
            <p:nvPr/>
          </p:nvSpPr>
          <p:spPr bwMode="auto">
            <a:xfrm>
              <a:off x="1244" y="292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9" name="Rectangle 65"/>
            <p:cNvSpPr>
              <a:spLocks noChangeArrowheads="1"/>
            </p:cNvSpPr>
            <p:nvPr/>
          </p:nvSpPr>
          <p:spPr bwMode="auto">
            <a:xfrm>
              <a:off x="528" y="292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50" name="Rectangle 66"/>
            <p:cNvSpPr>
              <a:spLocks noChangeArrowheads="1"/>
            </p:cNvSpPr>
            <p:nvPr/>
          </p:nvSpPr>
          <p:spPr bwMode="auto">
            <a:xfrm>
              <a:off x="4056" y="27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1" name="Rectangle 67"/>
            <p:cNvSpPr>
              <a:spLocks noChangeArrowheads="1"/>
            </p:cNvSpPr>
            <p:nvPr/>
          </p:nvSpPr>
          <p:spPr bwMode="auto">
            <a:xfrm>
              <a:off x="3730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2" name="Rectangle 68"/>
            <p:cNvSpPr>
              <a:spLocks noChangeArrowheads="1"/>
            </p:cNvSpPr>
            <p:nvPr/>
          </p:nvSpPr>
          <p:spPr bwMode="auto">
            <a:xfrm>
              <a:off x="3403" y="27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3" name="Rectangle 69"/>
            <p:cNvSpPr>
              <a:spLocks noChangeArrowheads="1"/>
            </p:cNvSpPr>
            <p:nvPr/>
          </p:nvSpPr>
          <p:spPr bwMode="auto">
            <a:xfrm>
              <a:off x="2779" y="27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4" name="Rectangle 70"/>
            <p:cNvSpPr>
              <a:spLocks noChangeArrowheads="1"/>
            </p:cNvSpPr>
            <p:nvPr/>
          </p:nvSpPr>
          <p:spPr bwMode="auto">
            <a:xfrm>
              <a:off x="2479" y="27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5" name="Rectangle 71"/>
            <p:cNvSpPr>
              <a:spLocks noChangeArrowheads="1"/>
            </p:cNvSpPr>
            <p:nvPr/>
          </p:nvSpPr>
          <p:spPr bwMode="auto">
            <a:xfrm>
              <a:off x="2170" y="27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6" name="Rectangle 72"/>
            <p:cNvSpPr>
              <a:spLocks noChangeArrowheads="1"/>
            </p:cNvSpPr>
            <p:nvPr/>
          </p:nvSpPr>
          <p:spPr bwMode="auto">
            <a:xfrm>
              <a:off x="1889" y="27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7" name="Rectangle 73"/>
            <p:cNvSpPr>
              <a:spLocks noChangeArrowheads="1"/>
            </p:cNvSpPr>
            <p:nvPr/>
          </p:nvSpPr>
          <p:spPr bwMode="auto">
            <a:xfrm>
              <a:off x="1551" y="27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8" name="Rectangle 74"/>
            <p:cNvSpPr>
              <a:spLocks noChangeArrowheads="1"/>
            </p:cNvSpPr>
            <p:nvPr/>
          </p:nvSpPr>
          <p:spPr bwMode="auto">
            <a:xfrm>
              <a:off x="1244" y="27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9" name="Rectangle 75"/>
            <p:cNvSpPr>
              <a:spLocks noChangeArrowheads="1"/>
            </p:cNvSpPr>
            <p:nvPr/>
          </p:nvSpPr>
          <p:spPr bwMode="auto">
            <a:xfrm>
              <a:off x="528" y="27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4056" y="25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1" name="Rectangle 77"/>
            <p:cNvSpPr>
              <a:spLocks noChangeArrowheads="1"/>
            </p:cNvSpPr>
            <p:nvPr/>
          </p:nvSpPr>
          <p:spPr bwMode="auto">
            <a:xfrm>
              <a:off x="3730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2" name="Rectangle 78"/>
            <p:cNvSpPr>
              <a:spLocks noChangeArrowheads="1"/>
            </p:cNvSpPr>
            <p:nvPr/>
          </p:nvSpPr>
          <p:spPr bwMode="auto">
            <a:xfrm>
              <a:off x="3403" y="25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63" name="Rectangle 79"/>
            <p:cNvSpPr>
              <a:spLocks noChangeArrowheads="1"/>
            </p:cNvSpPr>
            <p:nvPr/>
          </p:nvSpPr>
          <p:spPr bwMode="auto">
            <a:xfrm>
              <a:off x="2779" y="25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4" name="Rectangle 80"/>
            <p:cNvSpPr>
              <a:spLocks noChangeArrowheads="1"/>
            </p:cNvSpPr>
            <p:nvPr/>
          </p:nvSpPr>
          <p:spPr bwMode="auto">
            <a:xfrm>
              <a:off x="2479" y="25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5" name="Rectangle 81"/>
            <p:cNvSpPr>
              <a:spLocks noChangeArrowheads="1"/>
            </p:cNvSpPr>
            <p:nvPr/>
          </p:nvSpPr>
          <p:spPr bwMode="auto">
            <a:xfrm>
              <a:off x="2170" y="25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6" name="Rectangle 82"/>
            <p:cNvSpPr>
              <a:spLocks noChangeArrowheads="1"/>
            </p:cNvSpPr>
            <p:nvPr/>
          </p:nvSpPr>
          <p:spPr bwMode="auto">
            <a:xfrm>
              <a:off x="1889" y="25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7" name="Rectangle 83"/>
            <p:cNvSpPr>
              <a:spLocks noChangeArrowheads="1"/>
            </p:cNvSpPr>
            <p:nvPr/>
          </p:nvSpPr>
          <p:spPr bwMode="auto">
            <a:xfrm>
              <a:off x="1551" y="25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8" name="Rectangle 84"/>
            <p:cNvSpPr>
              <a:spLocks noChangeArrowheads="1"/>
            </p:cNvSpPr>
            <p:nvPr/>
          </p:nvSpPr>
          <p:spPr bwMode="auto">
            <a:xfrm>
              <a:off x="1244" y="25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69" name="Rectangle 85"/>
            <p:cNvSpPr>
              <a:spLocks noChangeArrowheads="1"/>
            </p:cNvSpPr>
            <p:nvPr/>
          </p:nvSpPr>
          <p:spPr bwMode="auto">
            <a:xfrm>
              <a:off x="528" y="25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70" name="Rectangle 86"/>
            <p:cNvSpPr>
              <a:spLocks noChangeArrowheads="1"/>
            </p:cNvSpPr>
            <p:nvPr/>
          </p:nvSpPr>
          <p:spPr bwMode="auto">
            <a:xfrm>
              <a:off x="4056" y="22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1" name="Rectangle 87"/>
            <p:cNvSpPr>
              <a:spLocks noChangeArrowheads="1"/>
            </p:cNvSpPr>
            <p:nvPr/>
          </p:nvSpPr>
          <p:spPr bwMode="auto">
            <a:xfrm>
              <a:off x="3730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72" name="Rectangle 88"/>
            <p:cNvSpPr>
              <a:spLocks noChangeArrowheads="1"/>
            </p:cNvSpPr>
            <p:nvPr/>
          </p:nvSpPr>
          <p:spPr bwMode="auto">
            <a:xfrm>
              <a:off x="3403" y="22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3" name="Rectangle 89"/>
            <p:cNvSpPr>
              <a:spLocks noChangeArrowheads="1"/>
            </p:cNvSpPr>
            <p:nvPr/>
          </p:nvSpPr>
          <p:spPr bwMode="auto">
            <a:xfrm>
              <a:off x="2779" y="22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2479" y="22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5" name="Rectangle 91"/>
            <p:cNvSpPr>
              <a:spLocks noChangeArrowheads="1"/>
            </p:cNvSpPr>
            <p:nvPr/>
          </p:nvSpPr>
          <p:spPr bwMode="auto">
            <a:xfrm>
              <a:off x="2170" y="22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6" name="Rectangle 92"/>
            <p:cNvSpPr>
              <a:spLocks noChangeArrowheads="1"/>
            </p:cNvSpPr>
            <p:nvPr/>
          </p:nvSpPr>
          <p:spPr bwMode="auto">
            <a:xfrm>
              <a:off x="1889" y="22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7" name="Rectangle 93"/>
            <p:cNvSpPr>
              <a:spLocks noChangeArrowheads="1"/>
            </p:cNvSpPr>
            <p:nvPr/>
          </p:nvSpPr>
          <p:spPr bwMode="auto">
            <a:xfrm>
              <a:off x="1551" y="22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78" name="Rectangle 94"/>
            <p:cNvSpPr>
              <a:spLocks noChangeArrowheads="1"/>
            </p:cNvSpPr>
            <p:nvPr/>
          </p:nvSpPr>
          <p:spPr bwMode="auto">
            <a:xfrm>
              <a:off x="1244" y="22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79" name="Rectangle 95"/>
            <p:cNvSpPr>
              <a:spLocks noChangeArrowheads="1"/>
            </p:cNvSpPr>
            <p:nvPr/>
          </p:nvSpPr>
          <p:spPr bwMode="auto">
            <a:xfrm>
              <a:off x="528" y="22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80" name="Rectangle 96"/>
            <p:cNvSpPr>
              <a:spLocks noChangeArrowheads="1"/>
            </p:cNvSpPr>
            <p:nvPr/>
          </p:nvSpPr>
          <p:spPr bwMode="auto">
            <a:xfrm>
              <a:off x="4056" y="208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81" name="Rectangle 97"/>
            <p:cNvSpPr>
              <a:spLocks noChangeArrowheads="1"/>
            </p:cNvSpPr>
            <p:nvPr/>
          </p:nvSpPr>
          <p:spPr bwMode="auto">
            <a:xfrm>
              <a:off x="3730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82" name="Rectangle 98"/>
            <p:cNvSpPr>
              <a:spLocks noChangeArrowheads="1"/>
            </p:cNvSpPr>
            <p:nvPr/>
          </p:nvSpPr>
          <p:spPr bwMode="auto">
            <a:xfrm>
              <a:off x="3403" y="208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83" name="Rectangle 99"/>
            <p:cNvSpPr>
              <a:spLocks noChangeArrowheads="1"/>
            </p:cNvSpPr>
            <p:nvPr/>
          </p:nvSpPr>
          <p:spPr bwMode="auto">
            <a:xfrm>
              <a:off x="2779" y="208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84" name="Rectangle 100"/>
            <p:cNvSpPr>
              <a:spLocks noChangeArrowheads="1"/>
            </p:cNvSpPr>
            <p:nvPr/>
          </p:nvSpPr>
          <p:spPr bwMode="auto">
            <a:xfrm>
              <a:off x="2479" y="208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85" name="Rectangle 101"/>
            <p:cNvSpPr>
              <a:spLocks noChangeArrowheads="1"/>
            </p:cNvSpPr>
            <p:nvPr/>
          </p:nvSpPr>
          <p:spPr bwMode="auto">
            <a:xfrm>
              <a:off x="2170" y="208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86" name="Rectangle 102"/>
            <p:cNvSpPr>
              <a:spLocks noChangeArrowheads="1"/>
            </p:cNvSpPr>
            <p:nvPr/>
          </p:nvSpPr>
          <p:spPr bwMode="auto">
            <a:xfrm>
              <a:off x="1889" y="208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87" name="Rectangle 103"/>
            <p:cNvSpPr>
              <a:spLocks noChangeArrowheads="1"/>
            </p:cNvSpPr>
            <p:nvPr/>
          </p:nvSpPr>
          <p:spPr bwMode="auto">
            <a:xfrm>
              <a:off x="1551" y="208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244" y="208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89" name="Rectangle 105"/>
            <p:cNvSpPr>
              <a:spLocks noChangeArrowheads="1"/>
            </p:cNvSpPr>
            <p:nvPr/>
          </p:nvSpPr>
          <p:spPr bwMode="auto">
            <a:xfrm>
              <a:off x="528" y="208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90" name="Rectangle 106"/>
            <p:cNvSpPr>
              <a:spLocks noChangeArrowheads="1"/>
            </p:cNvSpPr>
            <p:nvPr/>
          </p:nvSpPr>
          <p:spPr bwMode="auto">
            <a:xfrm>
              <a:off x="4056" y="18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91" name="Rectangle 107"/>
            <p:cNvSpPr>
              <a:spLocks noChangeArrowheads="1"/>
            </p:cNvSpPr>
            <p:nvPr/>
          </p:nvSpPr>
          <p:spPr bwMode="auto">
            <a:xfrm>
              <a:off x="3730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92" name="Rectangle 108"/>
            <p:cNvSpPr>
              <a:spLocks noChangeArrowheads="1"/>
            </p:cNvSpPr>
            <p:nvPr/>
          </p:nvSpPr>
          <p:spPr bwMode="auto">
            <a:xfrm>
              <a:off x="3403" y="18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93" name="Rectangle 109"/>
            <p:cNvSpPr>
              <a:spLocks noChangeArrowheads="1"/>
            </p:cNvSpPr>
            <p:nvPr/>
          </p:nvSpPr>
          <p:spPr bwMode="auto">
            <a:xfrm>
              <a:off x="2779" y="18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94" name="Rectangle 110"/>
            <p:cNvSpPr>
              <a:spLocks noChangeArrowheads="1"/>
            </p:cNvSpPr>
            <p:nvPr/>
          </p:nvSpPr>
          <p:spPr bwMode="auto">
            <a:xfrm>
              <a:off x="2479" y="18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95" name="Rectangle 111"/>
            <p:cNvSpPr>
              <a:spLocks noChangeArrowheads="1"/>
            </p:cNvSpPr>
            <p:nvPr/>
          </p:nvSpPr>
          <p:spPr bwMode="auto">
            <a:xfrm>
              <a:off x="2170" y="18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96" name="Rectangle 112"/>
            <p:cNvSpPr>
              <a:spLocks noChangeArrowheads="1"/>
            </p:cNvSpPr>
            <p:nvPr/>
          </p:nvSpPr>
          <p:spPr bwMode="auto">
            <a:xfrm>
              <a:off x="1889" y="18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97" name="Rectangle 113"/>
            <p:cNvSpPr>
              <a:spLocks noChangeArrowheads="1"/>
            </p:cNvSpPr>
            <p:nvPr/>
          </p:nvSpPr>
          <p:spPr bwMode="auto">
            <a:xfrm>
              <a:off x="1551" y="18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98" name="Rectangle 114"/>
            <p:cNvSpPr>
              <a:spLocks noChangeArrowheads="1"/>
            </p:cNvSpPr>
            <p:nvPr/>
          </p:nvSpPr>
          <p:spPr bwMode="auto">
            <a:xfrm>
              <a:off x="1244" y="18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99" name="Rectangle 115"/>
            <p:cNvSpPr>
              <a:spLocks noChangeArrowheads="1"/>
            </p:cNvSpPr>
            <p:nvPr/>
          </p:nvSpPr>
          <p:spPr bwMode="auto">
            <a:xfrm>
              <a:off x="528" y="18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00" name="Rectangle 116"/>
            <p:cNvSpPr>
              <a:spLocks noChangeArrowheads="1"/>
            </p:cNvSpPr>
            <p:nvPr/>
          </p:nvSpPr>
          <p:spPr bwMode="auto">
            <a:xfrm>
              <a:off x="4056" y="16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01" name="Rectangle 117"/>
            <p:cNvSpPr>
              <a:spLocks noChangeArrowheads="1"/>
            </p:cNvSpPr>
            <p:nvPr/>
          </p:nvSpPr>
          <p:spPr bwMode="auto">
            <a:xfrm>
              <a:off x="3730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3403" y="16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03" name="Rectangle 119"/>
            <p:cNvSpPr>
              <a:spLocks noChangeArrowheads="1"/>
            </p:cNvSpPr>
            <p:nvPr/>
          </p:nvSpPr>
          <p:spPr bwMode="auto">
            <a:xfrm>
              <a:off x="2779" y="16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904" name="Rectangle 120"/>
            <p:cNvSpPr>
              <a:spLocks noChangeArrowheads="1"/>
            </p:cNvSpPr>
            <p:nvPr/>
          </p:nvSpPr>
          <p:spPr bwMode="auto">
            <a:xfrm>
              <a:off x="2479" y="16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05" name="Rectangle 121"/>
            <p:cNvSpPr>
              <a:spLocks noChangeArrowheads="1"/>
            </p:cNvSpPr>
            <p:nvPr/>
          </p:nvSpPr>
          <p:spPr bwMode="auto">
            <a:xfrm>
              <a:off x="2170" y="16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06" name="Rectangle 122"/>
            <p:cNvSpPr>
              <a:spLocks noChangeArrowheads="1"/>
            </p:cNvSpPr>
            <p:nvPr/>
          </p:nvSpPr>
          <p:spPr bwMode="auto">
            <a:xfrm>
              <a:off x="1889" y="16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07" name="Rectangle 123"/>
            <p:cNvSpPr>
              <a:spLocks noChangeArrowheads="1"/>
            </p:cNvSpPr>
            <p:nvPr/>
          </p:nvSpPr>
          <p:spPr bwMode="auto">
            <a:xfrm>
              <a:off x="1551" y="16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08" name="Rectangle 124"/>
            <p:cNvSpPr>
              <a:spLocks noChangeArrowheads="1"/>
            </p:cNvSpPr>
            <p:nvPr/>
          </p:nvSpPr>
          <p:spPr bwMode="auto">
            <a:xfrm>
              <a:off x="1244" y="16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09" name="Rectangle 125"/>
            <p:cNvSpPr>
              <a:spLocks noChangeArrowheads="1"/>
            </p:cNvSpPr>
            <p:nvPr/>
          </p:nvSpPr>
          <p:spPr bwMode="auto">
            <a:xfrm>
              <a:off x="528" y="16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10" name="Rectangle 126"/>
            <p:cNvSpPr>
              <a:spLocks noChangeArrowheads="1"/>
            </p:cNvSpPr>
            <p:nvPr/>
          </p:nvSpPr>
          <p:spPr bwMode="auto">
            <a:xfrm>
              <a:off x="4056" y="145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11" name="Rectangle 127"/>
            <p:cNvSpPr>
              <a:spLocks noChangeArrowheads="1"/>
            </p:cNvSpPr>
            <p:nvPr/>
          </p:nvSpPr>
          <p:spPr bwMode="auto">
            <a:xfrm>
              <a:off x="3730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12" name="Rectangle 128"/>
            <p:cNvSpPr>
              <a:spLocks noChangeArrowheads="1"/>
            </p:cNvSpPr>
            <p:nvPr/>
          </p:nvSpPr>
          <p:spPr bwMode="auto">
            <a:xfrm>
              <a:off x="3403" y="145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913" name="Rectangle 129"/>
            <p:cNvSpPr>
              <a:spLocks noChangeArrowheads="1"/>
            </p:cNvSpPr>
            <p:nvPr/>
          </p:nvSpPr>
          <p:spPr bwMode="auto">
            <a:xfrm>
              <a:off x="2779" y="145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14" name="Rectangle 130"/>
            <p:cNvSpPr>
              <a:spLocks noChangeArrowheads="1"/>
            </p:cNvSpPr>
            <p:nvPr/>
          </p:nvSpPr>
          <p:spPr bwMode="auto">
            <a:xfrm>
              <a:off x="2479" y="145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5" name="Rectangle 131"/>
            <p:cNvSpPr>
              <a:spLocks noChangeArrowheads="1"/>
            </p:cNvSpPr>
            <p:nvPr/>
          </p:nvSpPr>
          <p:spPr bwMode="auto">
            <a:xfrm>
              <a:off x="2170" y="145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889" y="145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7" name="Rectangle 133"/>
            <p:cNvSpPr>
              <a:spLocks noChangeArrowheads="1"/>
            </p:cNvSpPr>
            <p:nvPr/>
          </p:nvSpPr>
          <p:spPr bwMode="auto">
            <a:xfrm>
              <a:off x="1551" y="145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8" name="Rectangle 134"/>
            <p:cNvSpPr>
              <a:spLocks noChangeArrowheads="1"/>
            </p:cNvSpPr>
            <p:nvPr/>
          </p:nvSpPr>
          <p:spPr bwMode="auto">
            <a:xfrm>
              <a:off x="1244" y="145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9" name="Rectangle 135"/>
            <p:cNvSpPr>
              <a:spLocks noChangeArrowheads="1"/>
            </p:cNvSpPr>
            <p:nvPr/>
          </p:nvSpPr>
          <p:spPr bwMode="auto">
            <a:xfrm>
              <a:off x="528" y="145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20" name="Rectangle 136"/>
            <p:cNvSpPr>
              <a:spLocks noChangeArrowheads="1"/>
            </p:cNvSpPr>
            <p:nvPr/>
          </p:nvSpPr>
          <p:spPr bwMode="auto">
            <a:xfrm>
              <a:off x="4056" y="124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21" name="Rectangle 137"/>
            <p:cNvSpPr>
              <a:spLocks noChangeArrowheads="1"/>
            </p:cNvSpPr>
            <p:nvPr/>
          </p:nvSpPr>
          <p:spPr bwMode="auto">
            <a:xfrm>
              <a:off x="3730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22" name="Rectangle 138"/>
            <p:cNvSpPr>
              <a:spLocks noChangeArrowheads="1"/>
            </p:cNvSpPr>
            <p:nvPr/>
          </p:nvSpPr>
          <p:spPr bwMode="auto">
            <a:xfrm>
              <a:off x="3403" y="12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23" name="Rectangle 139"/>
            <p:cNvSpPr>
              <a:spLocks noChangeArrowheads="1"/>
            </p:cNvSpPr>
            <p:nvPr/>
          </p:nvSpPr>
          <p:spPr bwMode="auto">
            <a:xfrm>
              <a:off x="2779" y="124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4" name="Rectangle 140"/>
            <p:cNvSpPr>
              <a:spLocks noChangeArrowheads="1"/>
            </p:cNvSpPr>
            <p:nvPr/>
          </p:nvSpPr>
          <p:spPr bwMode="auto">
            <a:xfrm>
              <a:off x="2479" y="124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5" name="Rectangle 141"/>
            <p:cNvSpPr>
              <a:spLocks noChangeArrowheads="1"/>
            </p:cNvSpPr>
            <p:nvPr/>
          </p:nvSpPr>
          <p:spPr bwMode="auto">
            <a:xfrm>
              <a:off x="2170" y="124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6" name="Rectangle 142"/>
            <p:cNvSpPr>
              <a:spLocks noChangeArrowheads="1"/>
            </p:cNvSpPr>
            <p:nvPr/>
          </p:nvSpPr>
          <p:spPr bwMode="auto">
            <a:xfrm>
              <a:off x="1889" y="124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7" name="Rectangle 143"/>
            <p:cNvSpPr>
              <a:spLocks noChangeArrowheads="1"/>
            </p:cNvSpPr>
            <p:nvPr/>
          </p:nvSpPr>
          <p:spPr bwMode="auto">
            <a:xfrm>
              <a:off x="1551" y="124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8" name="Rectangle 144"/>
            <p:cNvSpPr>
              <a:spLocks noChangeArrowheads="1"/>
            </p:cNvSpPr>
            <p:nvPr/>
          </p:nvSpPr>
          <p:spPr bwMode="auto">
            <a:xfrm>
              <a:off x="1244" y="124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9" name="Rectangle 145"/>
            <p:cNvSpPr>
              <a:spLocks noChangeArrowheads="1"/>
            </p:cNvSpPr>
            <p:nvPr/>
          </p:nvSpPr>
          <p:spPr bwMode="auto">
            <a:xfrm>
              <a:off x="528" y="124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4056" y="973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6931" name="Rectangle 147"/>
            <p:cNvSpPr>
              <a:spLocks noChangeArrowheads="1"/>
            </p:cNvSpPr>
            <p:nvPr/>
          </p:nvSpPr>
          <p:spPr bwMode="auto">
            <a:xfrm>
              <a:off x="3730" y="973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6932" name="Rectangle 148"/>
            <p:cNvSpPr>
              <a:spLocks noChangeArrowheads="1"/>
            </p:cNvSpPr>
            <p:nvPr/>
          </p:nvSpPr>
          <p:spPr bwMode="auto">
            <a:xfrm>
              <a:off x="3403" y="973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6933" name="Rectangle 149"/>
            <p:cNvSpPr>
              <a:spLocks noChangeArrowheads="1"/>
            </p:cNvSpPr>
            <p:nvPr/>
          </p:nvSpPr>
          <p:spPr bwMode="auto">
            <a:xfrm>
              <a:off x="2779" y="100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6934" name="Rectangle 150"/>
            <p:cNvSpPr>
              <a:spLocks noChangeArrowheads="1"/>
            </p:cNvSpPr>
            <p:nvPr/>
          </p:nvSpPr>
          <p:spPr bwMode="auto">
            <a:xfrm>
              <a:off x="2479" y="100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6935" name="Rectangle 151"/>
            <p:cNvSpPr>
              <a:spLocks noChangeArrowheads="1"/>
            </p:cNvSpPr>
            <p:nvPr/>
          </p:nvSpPr>
          <p:spPr bwMode="auto">
            <a:xfrm>
              <a:off x="2170" y="100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6936" name="Rectangle 152"/>
            <p:cNvSpPr>
              <a:spLocks noChangeArrowheads="1"/>
            </p:cNvSpPr>
            <p:nvPr/>
          </p:nvSpPr>
          <p:spPr bwMode="auto">
            <a:xfrm>
              <a:off x="1889" y="100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6937" name="Rectangle 153"/>
            <p:cNvSpPr>
              <a:spLocks noChangeArrowheads="1"/>
            </p:cNvSpPr>
            <p:nvPr/>
          </p:nvSpPr>
          <p:spPr bwMode="auto">
            <a:xfrm>
              <a:off x="1551" y="100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6938" name="Rectangle 154"/>
            <p:cNvSpPr>
              <a:spLocks noChangeArrowheads="1"/>
            </p:cNvSpPr>
            <p:nvPr/>
          </p:nvSpPr>
          <p:spPr bwMode="auto">
            <a:xfrm>
              <a:off x="1244" y="100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939" name="Rectangle 155"/>
            <p:cNvSpPr>
              <a:spLocks noChangeArrowheads="1"/>
            </p:cNvSpPr>
            <p:nvPr/>
          </p:nvSpPr>
          <p:spPr bwMode="auto">
            <a:xfrm>
              <a:off x="528" y="100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6940" name="Line 156"/>
            <p:cNvSpPr>
              <a:spLocks noChangeShapeType="1"/>
            </p:cNvSpPr>
            <p:nvPr/>
          </p:nvSpPr>
          <p:spPr bwMode="auto">
            <a:xfrm>
              <a:off x="528" y="100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1" name="Line 157"/>
            <p:cNvSpPr>
              <a:spLocks noChangeShapeType="1"/>
            </p:cNvSpPr>
            <p:nvPr/>
          </p:nvSpPr>
          <p:spPr bwMode="auto">
            <a:xfrm>
              <a:off x="528" y="124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>
              <a:off x="528" y="145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>
              <a:off x="528" y="16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>
              <a:off x="528" y="18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>
              <a:off x="528" y="20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>
              <a:off x="528" y="22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7" name="Line 163"/>
            <p:cNvSpPr>
              <a:spLocks noChangeShapeType="1"/>
            </p:cNvSpPr>
            <p:nvPr/>
          </p:nvSpPr>
          <p:spPr bwMode="auto">
            <a:xfrm>
              <a:off x="528" y="25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8" name="Line 164"/>
            <p:cNvSpPr>
              <a:spLocks noChangeShapeType="1"/>
            </p:cNvSpPr>
            <p:nvPr/>
          </p:nvSpPr>
          <p:spPr bwMode="auto">
            <a:xfrm>
              <a:off x="528" y="27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>
              <a:off x="528" y="29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>
              <a:off x="528" y="334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>
              <a:off x="528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>
              <a:off x="1244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>
              <a:off x="155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4" name="Line 170"/>
            <p:cNvSpPr>
              <a:spLocks noChangeShapeType="1"/>
            </p:cNvSpPr>
            <p:nvPr/>
          </p:nvSpPr>
          <p:spPr bwMode="auto">
            <a:xfrm>
              <a:off x="188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5" name="Line 171"/>
            <p:cNvSpPr>
              <a:spLocks noChangeShapeType="1"/>
            </p:cNvSpPr>
            <p:nvPr/>
          </p:nvSpPr>
          <p:spPr bwMode="auto">
            <a:xfrm>
              <a:off x="217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6" name="Line 172"/>
            <p:cNvSpPr>
              <a:spLocks noChangeShapeType="1"/>
            </p:cNvSpPr>
            <p:nvPr/>
          </p:nvSpPr>
          <p:spPr bwMode="auto">
            <a:xfrm>
              <a:off x="24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7" name="Line 173"/>
            <p:cNvSpPr>
              <a:spLocks noChangeShapeType="1"/>
            </p:cNvSpPr>
            <p:nvPr/>
          </p:nvSpPr>
          <p:spPr bwMode="auto">
            <a:xfrm>
              <a:off x="27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8" name="Line 174"/>
            <p:cNvSpPr>
              <a:spLocks noChangeShapeType="1"/>
            </p:cNvSpPr>
            <p:nvPr/>
          </p:nvSpPr>
          <p:spPr bwMode="auto">
            <a:xfrm>
              <a:off x="3403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9" name="Line 175"/>
            <p:cNvSpPr>
              <a:spLocks noChangeShapeType="1"/>
            </p:cNvSpPr>
            <p:nvPr/>
          </p:nvSpPr>
          <p:spPr bwMode="auto">
            <a:xfrm>
              <a:off x="373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0" name="Line 176"/>
            <p:cNvSpPr>
              <a:spLocks noChangeShapeType="1"/>
            </p:cNvSpPr>
            <p:nvPr/>
          </p:nvSpPr>
          <p:spPr bwMode="auto">
            <a:xfrm>
              <a:off x="405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1" name="Line 177"/>
            <p:cNvSpPr>
              <a:spLocks noChangeShapeType="1"/>
            </p:cNvSpPr>
            <p:nvPr/>
          </p:nvSpPr>
          <p:spPr bwMode="auto">
            <a:xfrm>
              <a:off x="5200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2" name="Line 178"/>
            <p:cNvSpPr>
              <a:spLocks noChangeShapeType="1"/>
            </p:cNvSpPr>
            <p:nvPr/>
          </p:nvSpPr>
          <p:spPr bwMode="auto">
            <a:xfrm>
              <a:off x="3077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3" name="Line 179"/>
            <p:cNvSpPr>
              <a:spLocks noChangeShapeType="1"/>
            </p:cNvSpPr>
            <p:nvPr/>
          </p:nvSpPr>
          <p:spPr bwMode="auto">
            <a:xfrm>
              <a:off x="442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4" name="Line 180"/>
            <p:cNvSpPr>
              <a:spLocks noChangeShapeType="1"/>
            </p:cNvSpPr>
            <p:nvPr/>
          </p:nvSpPr>
          <p:spPr bwMode="auto">
            <a:xfrm>
              <a:off x="528" y="31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5" name="Line 181"/>
            <p:cNvSpPr>
              <a:spLocks noChangeShapeType="1"/>
            </p:cNvSpPr>
            <p:nvPr/>
          </p:nvSpPr>
          <p:spPr bwMode="auto">
            <a:xfrm>
              <a:off x="89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6" name="Line 182"/>
            <p:cNvSpPr>
              <a:spLocks noChangeShapeType="1"/>
            </p:cNvSpPr>
            <p:nvPr/>
          </p:nvSpPr>
          <p:spPr bwMode="auto">
            <a:xfrm>
              <a:off x="4838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967" name="Object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330897"/>
                </p:ext>
              </p:extLst>
            </p:nvPr>
          </p:nvGraphicFramePr>
          <p:xfrm>
            <a:off x="4918" y="993"/>
            <a:ext cx="20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7343" name="Equation" r:id="rId3" imgW="177480" imgH="241200" progId="Equation.DSMT4">
                    <p:embed/>
                  </p:oleObj>
                </mc:Choice>
                <mc:Fallback>
                  <p:oleObj name="Equation" r:id="rId3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8" y="993"/>
                          <a:ext cx="206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968" name="Object 1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4382389"/>
                </p:ext>
              </p:extLst>
            </p:nvPr>
          </p:nvGraphicFramePr>
          <p:xfrm>
            <a:off x="617" y="1019"/>
            <a:ext cx="19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7344" name="Equation" r:id="rId5" imgW="190440" imgH="266400" progId="Equation.DSMT4">
                    <p:embed/>
                  </p:oleObj>
                </mc:Choice>
                <mc:Fallback>
                  <p:oleObj name="Equation" r:id="rId5" imgW="1904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1019"/>
                          <a:ext cx="194" cy="27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85"/>
            <p:cNvGrpSpPr>
              <a:grpSpLocks/>
            </p:cNvGrpSpPr>
            <p:nvPr/>
          </p:nvGrpSpPr>
          <p:grpSpPr bwMode="auto">
            <a:xfrm>
              <a:off x="912" y="1019"/>
              <a:ext cx="3504" cy="1909"/>
              <a:chOff x="864" y="240"/>
              <a:chExt cx="3552" cy="2112"/>
            </a:xfrm>
          </p:grpSpPr>
          <p:sp>
            <p:nvSpPr>
              <p:cNvPr id="246970" name="Line 186"/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71" name="Line 187"/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355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72" name="Line 188"/>
              <p:cNvSpPr>
                <a:spLocks noChangeShapeType="1"/>
              </p:cNvSpPr>
              <p:nvPr/>
            </p:nvSpPr>
            <p:spPr bwMode="auto">
              <a:xfrm flipV="1">
                <a:off x="4416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73" name="Line 189"/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355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974" name="Line 190"/>
            <p:cNvSpPr>
              <a:spLocks noChangeShapeType="1"/>
            </p:cNvSpPr>
            <p:nvPr/>
          </p:nvSpPr>
          <p:spPr bwMode="auto">
            <a:xfrm flipH="1">
              <a:off x="3408" y="1019"/>
              <a:ext cx="0" cy="190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6975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77409"/>
              </p:ext>
            </p:extLst>
          </p:nvPr>
        </p:nvGraphicFramePr>
        <p:xfrm>
          <a:off x="1519610" y="5661248"/>
          <a:ext cx="6652790" cy="88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345" name="Equation" r:id="rId7" imgW="2476440" imgH="330120" progId="Equation.DSMT4">
                  <p:embed/>
                </p:oleObj>
              </mc:Choice>
              <mc:Fallback>
                <p:oleObj name="Equation" r:id="rId7" imgW="2476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610" y="5661248"/>
                        <a:ext cx="6652790" cy="889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FF5E6A3-E210-4186-A1AE-734C47735122}"/>
              </a:ext>
            </a:extLst>
          </p:cNvPr>
          <p:cNvCxnSpPr>
            <a:cxnSpLocks/>
          </p:cNvCxnSpPr>
          <p:nvPr/>
        </p:nvCxnSpPr>
        <p:spPr>
          <a:xfrm>
            <a:off x="5410200" y="1008063"/>
            <a:ext cx="0" cy="4869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9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-63971"/>
            <a:ext cx="7543800" cy="828675"/>
          </a:xfrm>
        </p:spPr>
        <p:txBody>
          <a:bodyPr/>
          <a:lstStyle/>
          <a:p>
            <a:r>
              <a:rPr lang="zh-CN" altLang="en-US" sz="2800" dirty="0"/>
              <a:t>优先编码功能表</a:t>
            </a:r>
            <a:r>
              <a:rPr lang="zh-CN" altLang="en-US" dirty="0"/>
              <a:t> </a:t>
            </a:r>
          </a:p>
        </p:txBody>
      </p:sp>
      <p:sp>
        <p:nvSpPr>
          <p:cNvPr id="2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97B-4FF0-4F87-B852-BD318007A851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66800" y="681087"/>
            <a:ext cx="7416800" cy="3756026"/>
            <a:chOff x="672" y="503"/>
            <a:chExt cx="4672" cy="2366"/>
          </a:xfrm>
        </p:grpSpPr>
        <p:sp>
          <p:nvSpPr>
            <p:cNvPr id="247821" name="Rectangle 13"/>
            <p:cNvSpPr>
              <a:spLocks noChangeArrowheads="1"/>
            </p:cNvSpPr>
            <p:nvPr/>
          </p:nvSpPr>
          <p:spPr bwMode="auto">
            <a:xfrm>
              <a:off x="4982" y="265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2" name="Rectangle 14"/>
            <p:cNvSpPr>
              <a:spLocks noChangeArrowheads="1"/>
            </p:cNvSpPr>
            <p:nvPr/>
          </p:nvSpPr>
          <p:spPr bwMode="auto">
            <a:xfrm>
              <a:off x="4982" y="244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23" name="Rectangle 15"/>
            <p:cNvSpPr>
              <a:spLocks noChangeArrowheads="1"/>
            </p:cNvSpPr>
            <p:nvPr/>
          </p:nvSpPr>
          <p:spPr bwMode="auto">
            <a:xfrm>
              <a:off x="4982" y="223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4" name="Rectangle 16"/>
            <p:cNvSpPr>
              <a:spLocks noChangeArrowheads="1"/>
            </p:cNvSpPr>
            <p:nvPr/>
          </p:nvSpPr>
          <p:spPr bwMode="auto">
            <a:xfrm>
              <a:off x="4982" y="202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5" name="Rectangle 17"/>
            <p:cNvSpPr>
              <a:spLocks noChangeArrowheads="1"/>
            </p:cNvSpPr>
            <p:nvPr/>
          </p:nvSpPr>
          <p:spPr bwMode="auto">
            <a:xfrm>
              <a:off x="4982" y="181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6" name="Rectangle 18"/>
            <p:cNvSpPr>
              <a:spLocks noChangeArrowheads="1"/>
            </p:cNvSpPr>
            <p:nvPr/>
          </p:nvSpPr>
          <p:spPr bwMode="auto">
            <a:xfrm>
              <a:off x="4982" y="160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7" name="Rectangle 19"/>
            <p:cNvSpPr>
              <a:spLocks noChangeArrowheads="1"/>
            </p:cNvSpPr>
            <p:nvPr/>
          </p:nvSpPr>
          <p:spPr bwMode="auto">
            <a:xfrm>
              <a:off x="4982" y="139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8" name="Rectangle 20"/>
            <p:cNvSpPr>
              <a:spLocks noChangeArrowheads="1"/>
            </p:cNvSpPr>
            <p:nvPr/>
          </p:nvSpPr>
          <p:spPr bwMode="auto">
            <a:xfrm>
              <a:off x="4982" y="118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9" name="Rectangle 21"/>
            <p:cNvSpPr>
              <a:spLocks noChangeArrowheads="1"/>
            </p:cNvSpPr>
            <p:nvPr/>
          </p:nvSpPr>
          <p:spPr bwMode="auto">
            <a:xfrm>
              <a:off x="4982" y="97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30" name="Rectangle 22"/>
            <p:cNvSpPr>
              <a:spLocks noChangeArrowheads="1"/>
            </p:cNvSpPr>
            <p:nvPr/>
          </p:nvSpPr>
          <p:spPr bwMode="auto">
            <a:xfrm>
              <a:off x="4982" y="76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31" name="Rectangle 23"/>
            <p:cNvSpPr>
              <a:spLocks noChangeArrowheads="1"/>
            </p:cNvSpPr>
            <p:nvPr/>
          </p:nvSpPr>
          <p:spPr bwMode="auto">
            <a:xfrm>
              <a:off x="1035" y="265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2" name="Rectangle 24"/>
            <p:cNvSpPr>
              <a:spLocks noChangeArrowheads="1"/>
            </p:cNvSpPr>
            <p:nvPr/>
          </p:nvSpPr>
          <p:spPr bwMode="auto">
            <a:xfrm>
              <a:off x="1035" y="244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33" name="Rectangle 25"/>
            <p:cNvSpPr>
              <a:spLocks noChangeArrowheads="1"/>
            </p:cNvSpPr>
            <p:nvPr/>
          </p:nvSpPr>
          <p:spPr bwMode="auto">
            <a:xfrm>
              <a:off x="1035" y="223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34" name="Rectangle 26"/>
            <p:cNvSpPr>
              <a:spLocks noChangeArrowheads="1"/>
            </p:cNvSpPr>
            <p:nvPr/>
          </p:nvSpPr>
          <p:spPr bwMode="auto">
            <a:xfrm>
              <a:off x="1035" y="202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5" name="Rectangle 27"/>
            <p:cNvSpPr>
              <a:spLocks noChangeArrowheads="1"/>
            </p:cNvSpPr>
            <p:nvPr/>
          </p:nvSpPr>
          <p:spPr bwMode="auto">
            <a:xfrm>
              <a:off x="1035" y="181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6" name="Rectangle 28"/>
            <p:cNvSpPr>
              <a:spLocks noChangeArrowheads="1"/>
            </p:cNvSpPr>
            <p:nvPr/>
          </p:nvSpPr>
          <p:spPr bwMode="auto">
            <a:xfrm>
              <a:off x="1035" y="160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7" name="Rectangle 29"/>
            <p:cNvSpPr>
              <a:spLocks noChangeArrowheads="1"/>
            </p:cNvSpPr>
            <p:nvPr/>
          </p:nvSpPr>
          <p:spPr bwMode="auto">
            <a:xfrm>
              <a:off x="1035" y="139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8" name="Rectangle 30"/>
            <p:cNvSpPr>
              <a:spLocks noChangeArrowheads="1"/>
            </p:cNvSpPr>
            <p:nvPr/>
          </p:nvSpPr>
          <p:spPr bwMode="auto">
            <a:xfrm>
              <a:off x="1035" y="118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9" name="Rectangle 31"/>
            <p:cNvSpPr>
              <a:spLocks noChangeArrowheads="1"/>
            </p:cNvSpPr>
            <p:nvPr/>
          </p:nvSpPr>
          <p:spPr bwMode="auto">
            <a:xfrm>
              <a:off x="1035" y="97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0" name="Rectangle 32"/>
            <p:cNvSpPr>
              <a:spLocks noChangeArrowheads="1"/>
            </p:cNvSpPr>
            <p:nvPr/>
          </p:nvSpPr>
          <p:spPr bwMode="auto">
            <a:xfrm>
              <a:off x="1035" y="76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1" name="Rectangle 33"/>
            <p:cNvSpPr>
              <a:spLocks noChangeArrowheads="1"/>
            </p:cNvSpPr>
            <p:nvPr/>
          </p:nvSpPr>
          <p:spPr bwMode="auto">
            <a:xfrm>
              <a:off x="1035" y="52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42" name="Rectangle 34"/>
            <p:cNvSpPr>
              <a:spLocks noChangeArrowheads="1"/>
            </p:cNvSpPr>
            <p:nvPr/>
          </p:nvSpPr>
          <p:spPr bwMode="auto">
            <a:xfrm>
              <a:off x="4570" y="265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43" name="Rectangle 35"/>
            <p:cNvSpPr>
              <a:spLocks noChangeArrowheads="1"/>
            </p:cNvSpPr>
            <p:nvPr/>
          </p:nvSpPr>
          <p:spPr bwMode="auto">
            <a:xfrm>
              <a:off x="4200" y="265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44" name="Rectangle 36"/>
            <p:cNvSpPr>
              <a:spLocks noChangeArrowheads="1"/>
            </p:cNvSpPr>
            <p:nvPr/>
          </p:nvSpPr>
          <p:spPr bwMode="auto">
            <a:xfrm>
              <a:off x="3874" y="265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45" name="Rectangle 37"/>
            <p:cNvSpPr>
              <a:spLocks noChangeArrowheads="1"/>
            </p:cNvSpPr>
            <p:nvPr/>
          </p:nvSpPr>
          <p:spPr bwMode="auto">
            <a:xfrm>
              <a:off x="3547" y="265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46" name="Rectangle 38"/>
            <p:cNvSpPr>
              <a:spLocks noChangeArrowheads="1"/>
            </p:cNvSpPr>
            <p:nvPr/>
          </p:nvSpPr>
          <p:spPr bwMode="auto">
            <a:xfrm>
              <a:off x="3221" y="265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7" name="Rectangle 39"/>
            <p:cNvSpPr>
              <a:spLocks noChangeArrowheads="1"/>
            </p:cNvSpPr>
            <p:nvPr/>
          </p:nvSpPr>
          <p:spPr bwMode="auto">
            <a:xfrm>
              <a:off x="2923" y="265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8" name="Rectangle 40"/>
            <p:cNvSpPr>
              <a:spLocks noChangeArrowheads="1"/>
            </p:cNvSpPr>
            <p:nvPr/>
          </p:nvSpPr>
          <p:spPr bwMode="auto">
            <a:xfrm>
              <a:off x="2623" y="265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9" name="Rectangle 41"/>
            <p:cNvSpPr>
              <a:spLocks noChangeArrowheads="1"/>
            </p:cNvSpPr>
            <p:nvPr/>
          </p:nvSpPr>
          <p:spPr bwMode="auto">
            <a:xfrm>
              <a:off x="2314" y="265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50" name="Rectangle 42"/>
            <p:cNvSpPr>
              <a:spLocks noChangeArrowheads="1"/>
            </p:cNvSpPr>
            <p:nvPr/>
          </p:nvSpPr>
          <p:spPr bwMode="auto">
            <a:xfrm>
              <a:off x="2033" y="265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51" name="Rectangle 43"/>
            <p:cNvSpPr>
              <a:spLocks noChangeArrowheads="1"/>
            </p:cNvSpPr>
            <p:nvPr/>
          </p:nvSpPr>
          <p:spPr bwMode="auto">
            <a:xfrm>
              <a:off x="1695" y="265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52" name="Rectangle 44"/>
            <p:cNvSpPr>
              <a:spLocks noChangeArrowheads="1"/>
            </p:cNvSpPr>
            <p:nvPr/>
          </p:nvSpPr>
          <p:spPr bwMode="auto">
            <a:xfrm>
              <a:off x="1388" y="265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53" name="Rectangle 45"/>
            <p:cNvSpPr>
              <a:spLocks noChangeArrowheads="1"/>
            </p:cNvSpPr>
            <p:nvPr/>
          </p:nvSpPr>
          <p:spPr bwMode="auto">
            <a:xfrm>
              <a:off x="672" y="265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247854" name="Rectangle 46"/>
            <p:cNvSpPr>
              <a:spLocks noChangeArrowheads="1"/>
            </p:cNvSpPr>
            <p:nvPr/>
          </p:nvSpPr>
          <p:spPr bwMode="auto">
            <a:xfrm>
              <a:off x="4570" y="244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55" name="Rectangle 47"/>
            <p:cNvSpPr>
              <a:spLocks noChangeArrowheads="1"/>
            </p:cNvSpPr>
            <p:nvPr/>
          </p:nvSpPr>
          <p:spPr bwMode="auto">
            <a:xfrm>
              <a:off x="4570" y="223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56" name="Rectangle 48"/>
            <p:cNvSpPr>
              <a:spLocks noChangeArrowheads="1"/>
            </p:cNvSpPr>
            <p:nvPr/>
          </p:nvSpPr>
          <p:spPr bwMode="auto">
            <a:xfrm>
              <a:off x="4570" y="202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57" name="Rectangle 49"/>
            <p:cNvSpPr>
              <a:spLocks noChangeArrowheads="1"/>
            </p:cNvSpPr>
            <p:nvPr/>
          </p:nvSpPr>
          <p:spPr bwMode="auto">
            <a:xfrm>
              <a:off x="4570" y="181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58" name="Rectangle 50"/>
            <p:cNvSpPr>
              <a:spLocks noChangeArrowheads="1"/>
            </p:cNvSpPr>
            <p:nvPr/>
          </p:nvSpPr>
          <p:spPr bwMode="auto">
            <a:xfrm>
              <a:off x="4570" y="160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59" name="Rectangle 51"/>
            <p:cNvSpPr>
              <a:spLocks noChangeArrowheads="1"/>
            </p:cNvSpPr>
            <p:nvPr/>
          </p:nvSpPr>
          <p:spPr bwMode="auto">
            <a:xfrm>
              <a:off x="4570" y="139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60" name="Rectangle 52"/>
            <p:cNvSpPr>
              <a:spLocks noChangeArrowheads="1"/>
            </p:cNvSpPr>
            <p:nvPr/>
          </p:nvSpPr>
          <p:spPr bwMode="auto">
            <a:xfrm>
              <a:off x="4570" y="118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61" name="Rectangle 53"/>
            <p:cNvSpPr>
              <a:spLocks noChangeArrowheads="1"/>
            </p:cNvSpPr>
            <p:nvPr/>
          </p:nvSpPr>
          <p:spPr bwMode="auto">
            <a:xfrm>
              <a:off x="4570" y="97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62" name="Rectangle 54"/>
            <p:cNvSpPr>
              <a:spLocks noChangeArrowheads="1"/>
            </p:cNvSpPr>
            <p:nvPr/>
          </p:nvSpPr>
          <p:spPr bwMode="auto">
            <a:xfrm>
              <a:off x="4570" y="76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63" name="Rectangle 55"/>
            <p:cNvSpPr>
              <a:spLocks noChangeArrowheads="1"/>
            </p:cNvSpPr>
            <p:nvPr/>
          </p:nvSpPr>
          <p:spPr bwMode="auto">
            <a:xfrm>
              <a:off x="4570" y="503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7864" name="Rectangle 56"/>
            <p:cNvSpPr>
              <a:spLocks noChangeArrowheads="1"/>
            </p:cNvSpPr>
            <p:nvPr/>
          </p:nvSpPr>
          <p:spPr bwMode="auto">
            <a:xfrm>
              <a:off x="3221" y="244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5" name="Rectangle 57"/>
            <p:cNvSpPr>
              <a:spLocks noChangeArrowheads="1"/>
            </p:cNvSpPr>
            <p:nvPr/>
          </p:nvSpPr>
          <p:spPr bwMode="auto">
            <a:xfrm>
              <a:off x="3221" y="223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6" name="Rectangle 58"/>
            <p:cNvSpPr>
              <a:spLocks noChangeArrowheads="1"/>
            </p:cNvSpPr>
            <p:nvPr/>
          </p:nvSpPr>
          <p:spPr bwMode="auto">
            <a:xfrm>
              <a:off x="3221" y="202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7" name="Rectangle 59"/>
            <p:cNvSpPr>
              <a:spLocks noChangeArrowheads="1"/>
            </p:cNvSpPr>
            <p:nvPr/>
          </p:nvSpPr>
          <p:spPr bwMode="auto">
            <a:xfrm>
              <a:off x="3221" y="181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8" name="Rectangle 60"/>
            <p:cNvSpPr>
              <a:spLocks noChangeArrowheads="1"/>
            </p:cNvSpPr>
            <p:nvPr/>
          </p:nvSpPr>
          <p:spPr bwMode="auto">
            <a:xfrm>
              <a:off x="3221" y="160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9" name="Rectangle 61"/>
            <p:cNvSpPr>
              <a:spLocks noChangeArrowheads="1"/>
            </p:cNvSpPr>
            <p:nvPr/>
          </p:nvSpPr>
          <p:spPr bwMode="auto">
            <a:xfrm>
              <a:off x="3221" y="139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0" name="Rectangle 62"/>
            <p:cNvSpPr>
              <a:spLocks noChangeArrowheads="1"/>
            </p:cNvSpPr>
            <p:nvPr/>
          </p:nvSpPr>
          <p:spPr bwMode="auto">
            <a:xfrm>
              <a:off x="3221" y="118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1" name="Rectangle 63"/>
            <p:cNvSpPr>
              <a:spLocks noChangeArrowheads="1"/>
            </p:cNvSpPr>
            <p:nvPr/>
          </p:nvSpPr>
          <p:spPr bwMode="auto">
            <a:xfrm>
              <a:off x="3221" y="97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2" name="Rectangle 64"/>
            <p:cNvSpPr>
              <a:spLocks noChangeArrowheads="1"/>
            </p:cNvSpPr>
            <p:nvPr/>
          </p:nvSpPr>
          <p:spPr bwMode="auto">
            <a:xfrm>
              <a:off x="3221" y="76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73" name="Rectangle 65"/>
            <p:cNvSpPr>
              <a:spLocks noChangeArrowheads="1"/>
            </p:cNvSpPr>
            <p:nvPr/>
          </p:nvSpPr>
          <p:spPr bwMode="auto">
            <a:xfrm>
              <a:off x="3221" y="52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7874" name="Rectangle 66"/>
            <p:cNvSpPr>
              <a:spLocks noChangeArrowheads="1"/>
            </p:cNvSpPr>
            <p:nvPr/>
          </p:nvSpPr>
          <p:spPr bwMode="auto">
            <a:xfrm>
              <a:off x="4200" y="244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5" name="Rectangle 67"/>
            <p:cNvSpPr>
              <a:spLocks noChangeArrowheads="1"/>
            </p:cNvSpPr>
            <p:nvPr/>
          </p:nvSpPr>
          <p:spPr bwMode="auto">
            <a:xfrm>
              <a:off x="3874" y="244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6" name="Rectangle 68"/>
            <p:cNvSpPr>
              <a:spLocks noChangeArrowheads="1"/>
            </p:cNvSpPr>
            <p:nvPr/>
          </p:nvSpPr>
          <p:spPr bwMode="auto">
            <a:xfrm>
              <a:off x="3547" y="244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7" name="Rectangle 69"/>
            <p:cNvSpPr>
              <a:spLocks noChangeArrowheads="1"/>
            </p:cNvSpPr>
            <p:nvPr/>
          </p:nvSpPr>
          <p:spPr bwMode="auto">
            <a:xfrm>
              <a:off x="2923" y="244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8" name="Rectangle 70"/>
            <p:cNvSpPr>
              <a:spLocks noChangeArrowheads="1"/>
            </p:cNvSpPr>
            <p:nvPr/>
          </p:nvSpPr>
          <p:spPr bwMode="auto">
            <a:xfrm>
              <a:off x="2623" y="244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9" name="Rectangle 71"/>
            <p:cNvSpPr>
              <a:spLocks noChangeArrowheads="1"/>
            </p:cNvSpPr>
            <p:nvPr/>
          </p:nvSpPr>
          <p:spPr bwMode="auto">
            <a:xfrm>
              <a:off x="2314" y="244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0" name="Rectangle 72"/>
            <p:cNvSpPr>
              <a:spLocks noChangeArrowheads="1"/>
            </p:cNvSpPr>
            <p:nvPr/>
          </p:nvSpPr>
          <p:spPr bwMode="auto">
            <a:xfrm>
              <a:off x="2033" y="244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1" name="Rectangle 73"/>
            <p:cNvSpPr>
              <a:spLocks noChangeArrowheads="1"/>
            </p:cNvSpPr>
            <p:nvPr/>
          </p:nvSpPr>
          <p:spPr bwMode="auto">
            <a:xfrm>
              <a:off x="1695" y="244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2" name="Rectangle 74"/>
            <p:cNvSpPr>
              <a:spLocks noChangeArrowheads="1"/>
            </p:cNvSpPr>
            <p:nvPr/>
          </p:nvSpPr>
          <p:spPr bwMode="auto">
            <a:xfrm>
              <a:off x="1388" y="244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3" name="Rectangle 75"/>
            <p:cNvSpPr>
              <a:spLocks noChangeArrowheads="1"/>
            </p:cNvSpPr>
            <p:nvPr/>
          </p:nvSpPr>
          <p:spPr bwMode="auto">
            <a:xfrm>
              <a:off x="672" y="244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84" name="Rectangle 76"/>
            <p:cNvSpPr>
              <a:spLocks noChangeArrowheads="1"/>
            </p:cNvSpPr>
            <p:nvPr/>
          </p:nvSpPr>
          <p:spPr bwMode="auto">
            <a:xfrm>
              <a:off x="4200" y="223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5" name="Rectangle 77"/>
            <p:cNvSpPr>
              <a:spLocks noChangeArrowheads="1"/>
            </p:cNvSpPr>
            <p:nvPr/>
          </p:nvSpPr>
          <p:spPr bwMode="auto">
            <a:xfrm>
              <a:off x="3874" y="223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6" name="Rectangle 78"/>
            <p:cNvSpPr>
              <a:spLocks noChangeArrowheads="1"/>
            </p:cNvSpPr>
            <p:nvPr/>
          </p:nvSpPr>
          <p:spPr bwMode="auto">
            <a:xfrm>
              <a:off x="3547" y="223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7" name="Rectangle 79"/>
            <p:cNvSpPr>
              <a:spLocks noChangeArrowheads="1"/>
            </p:cNvSpPr>
            <p:nvPr/>
          </p:nvSpPr>
          <p:spPr bwMode="auto">
            <a:xfrm>
              <a:off x="2923" y="223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8" name="Rectangle 80"/>
            <p:cNvSpPr>
              <a:spLocks noChangeArrowheads="1"/>
            </p:cNvSpPr>
            <p:nvPr/>
          </p:nvSpPr>
          <p:spPr bwMode="auto">
            <a:xfrm>
              <a:off x="2623" y="223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9" name="Rectangle 81"/>
            <p:cNvSpPr>
              <a:spLocks noChangeArrowheads="1"/>
            </p:cNvSpPr>
            <p:nvPr/>
          </p:nvSpPr>
          <p:spPr bwMode="auto">
            <a:xfrm>
              <a:off x="2314" y="223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0" name="Rectangle 82"/>
            <p:cNvSpPr>
              <a:spLocks noChangeArrowheads="1"/>
            </p:cNvSpPr>
            <p:nvPr/>
          </p:nvSpPr>
          <p:spPr bwMode="auto">
            <a:xfrm>
              <a:off x="2033" y="223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1" name="Rectangle 83"/>
            <p:cNvSpPr>
              <a:spLocks noChangeArrowheads="1"/>
            </p:cNvSpPr>
            <p:nvPr/>
          </p:nvSpPr>
          <p:spPr bwMode="auto">
            <a:xfrm>
              <a:off x="1695" y="223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2" name="Rectangle 84"/>
            <p:cNvSpPr>
              <a:spLocks noChangeArrowheads="1"/>
            </p:cNvSpPr>
            <p:nvPr/>
          </p:nvSpPr>
          <p:spPr bwMode="auto">
            <a:xfrm>
              <a:off x="1388" y="223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3" name="Rectangle 85"/>
            <p:cNvSpPr>
              <a:spLocks noChangeArrowheads="1"/>
            </p:cNvSpPr>
            <p:nvPr/>
          </p:nvSpPr>
          <p:spPr bwMode="auto">
            <a:xfrm>
              <a:off x="672" y="223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94" name="Rectangle 86"/>
            <p:cNvSpPr>
              <a:spLocks noChangeArrowheads="1"/>
            </p:cNvSpPr>
            <p:nvPr/>
          </p:nvSpPr>
          <p:spPr bwMode="auto">
            <a:xfrm>
              <a:off x="4200" y="202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5" name="Rectangle 87"/>
            <p:cNvSpPr>
              <a:spLocks noChangeArrowheads="1"/>
            </p:cNvSpPr>
            <p:nvPr/>
          </p:nvSpPr>
          <p:spPr bwMode="auto">
            <a:xfrm>
              <a:off x="3874" y="202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6" name="Rectangle 88"/>
            <p:cNvSpPr>
              <a:spLocks noChangeArrowheads="1"/>
            </p:cNvSpPr>
            <p:nvPr/>
          </p:nvSpPr>
          <p:spPr bwMode="auto">
            <a:xfrm>
              <a:off x="3547" y="202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97" name="Rectangle 89"/>
            <p:cNvSpPr>
              <a:spLocks noChangeArrowheads="1"/>
            </p:cNvSpPr>
            <p:nvPr/>
          </p:nvSpPr>
          <p:spPr bwMode="auto">
            <a:xfrm>
              <a:off x="2923" y="202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8" name="Rectangle 90"/>
            <p:cNvSpPr>
              <a:spLocks noChangeArrowheads="1"/>
            </p:cNvSpPr>
            <p:nvPr/>
          </p:nvSpPr>
          <p:spPr bwMode="auto">
            <a:xfrm>
              <a:off x="2623" y="202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9" name="Rectangle 91"/>
            <p:cNvSpPr>
              <a:spLocks noChangeArrowheads="1"/>
            </p:cNvSpPr>
            <p:nvPr/>
          </p:nvSpPr>
          <p:spPr bwMode="auto">
            <a:xfrm>
              <a:off x="2314" y="202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0" name="Rectangle 92"/>
            <p:cNvSpPr>
              <a:spLocks noChangeArrowheads="1"/>
            </p:cNvSpPr>
            <p:nvPr/>
          </p:nvSpPr>
          <p:spPr bwMode="auto">
            <a:xfrm>
              <a:off x="2033" y="202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1" name="Rectangle 93"/>
            <p:cNvSpPr>
              <a:spLocks noChangeArrowheads="1"/>
            </p:cNvSpPr>
            <p:nvPr/>
          </p:nvSpPr>
          <p:spPr bwMode="auto">
            <a:xfrm>
              <a:off x="1695" y="202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2" name="Rectangle 94"/>
            <p:cNvSpPr>
              <a:spLocks noChangeArrowheads="1"/>
            </p:cNvSpPr>
            <p:nvPr/>
          </p:nvSpPr>
          <p:spPr bwMode="auto">
            <a:xfrm>
              <a:off x="1388" y="202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03" name="Rectangle 95"/>
            <p:cNvSpPr>
              <a:spLocks noChangeArrowheads="1"/>
            </p:cNvSpPr>
            <p:nvPr/>
          </p:nvSpPr>
          <p:spPr bwMode="auto">
            <a:xfrm>
              <a:off x="672" y="202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04" name="Rectangle 96"/>
            <p:cNvSpPr>
              <a:spLocks noChangeArrowheads="1"/>
            </p:cNvSpPr>
            <p:nvPr/>
          </p:nvSpPr>
          <p:spPr bwMode="auto">
            <a:xfrm>
              <a:off x="4200" y="181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5" name="Rectangle 97"/>
            <p:cNvSpPr>
              <a:spLocks noChangeArrowheads="1"/>
            </p:cNvSpPr>
            <p:nvPr/>
          </p:nvSpPr>
          <p:spPr bwMode="auto">
            <a:xfrm>
              <a:off x="3874" y="181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06" name="Rectangle 98"/>
            <p:cNvSpPr>
              <a:spLocks noChangeArrowheads="1"/>
            </p:cNvSpPr>
            <p:nvPr/>
          </p:nvSpPr>
          <p:spPr bwMode="auto">
            <a:xfrm>
              <a:off x="3547" y="181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7" name="Rectangle 99"/>
            <p:cNvSpPr>
              <a:spLocks noChangeArrowheads="1"/>
            </p:cNvSpPr>
            <p:nvPr/>
          </p:nvSpPr>
          <p:spPr bwMode="auto">
            <a:xfrm>
              <a:off x="2923" y="181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8" name="Rectangle 100"/>
            <p:cNvSpPr>
              <a:spLocks noChangeArrowheads="1"/>
            </p:cNvSpPr>
            <p:nvPr/>
          </p:nvSpPr>
          <p:spPr bwMode="auto">
            <a:xfrm>
              <a:off x="2623" y="181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9" name="Rectangle 101"/>
            <p:cNvSpPr>
              <a:spLocks noChangeArrowheads="1"/>
            </p:cNvSpPr>
            <p:nvPr/>
          </p:nvSpPr>
          <p:spPr bwMode="auto">
            <a:xfrm>
              <a:off x="2314" y="181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0" name="Rectangle 102"/>
            <p:cNvSpPr>
              <a:spLocks noChangeArrowheads="1"/>
            </p:cNvSpPr>
            <p:nvPr/>
          </p:nvSpPr>
          <p:spPr bwMode="auto">
            <a:xfrm>
              <a:off x="2033" y="181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1" name="Rectangle 103"/>
            <p:cNvSpPr>
              <a:spLocks noChangeArrowheads="1"/>
            </p:cNvSpPr>
            <p:nvPr/>
          </p:nvSpPr>
          <p:spPr bwMode="auto">
            <a:xfrm>
              <a:off x="1695" y="181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12" name="Rectangle 104"/>
            <p:cNvSpPr>
              <a:spLocks noChangeArrowheads="1"/>
            </p:cNvSpPr>
            <p:nvPr/>
          </p:nvSpPr>
          <p:spPr bwMode="auto">
            <a:xfrm>
              <a:off x="1388" y="181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13" name="Rectangle 105"/>
            <p:cNvSpPr>
              <a:spLocks noChangeArrowheads="1"/>
            </p:cNvSpPr>
            <p:nvPr/>
          </p:nvSpPr>
          <p:spPr bwMode="auto">
            <a:xfrm>
              <a:off x="672" y="181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14" name="Rectangle 106"/>
            <p:cNvSpPr>
              <a:spLocks noChangeArrowheads="1"/>
            </p:cNvSpPr>
            <p:nvPr/>
          </p:nvSpPr>
          <p:spPr bwMode="auto">
            <a:xfrm>
              <a:off x="4200" y="160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5" name="Rectangle 107"/>
            <p:cNvSpPr>
              <a:spLocks noChangeArrowheads="1"/>
            </p:cNvSpPr>
            <p:nvPr/>
          </p:nvSpPr>
          <p:spPr bwMode="auto">
            <a:xfrm>
              <a:off x="3874" y="160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16" name="Rectangle 108"/>
            <p:cNvSpPr>
              <a:spLocks noChangeArrowheads="1"/>
            </p:cNvSpPr>
            <p:nvPr/>
          </p:nvSpPr>
          <p:spPr bwMode="auto">
            <a:xfrm>
              <a:off x="3547" y="160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17" name="Rectangle 109"/>
            <p:cNvSpPr>
              <a:spLocks noChangeArrowheads="1"/>
            </p:cNvSpPr>
            <p:nvPr/>
          </p:nvSpPr>
          <p:spPr bwMode="auto">
            <a:xfrm>
              <a:off x="2923" y="160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8" name="Rectangle 110"/>
            <p:cNvSpPr>
              <a:spLocks noChangeArrowheads="1"/>
            </p:cNvSpPr>
            <p:nvPr/>
          </p:nvSpPr>
          <p:spPr bwMode="auto">
            <a:xfrm>
              <a:off x="2623" y="160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9" name="Rectangle 111"/>
            <p:cNvSpPr>
              <a:spLocks noChangeArrowheads="1"/>
            </p:cNvSpPr>
            <p:nvPr/>
          </p:nvSpPr>
          <p:spPr bwMode="auto">
            <a:xfrm>
              <a:off x="2314" y="160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0" name="Rectangle 112"/>
            <p:cNvSpPr>
              <a:spLocks noChangeArrowheads="1"/>
            </p:cNvSpPr>
            <p:nvPr/>
          </p:nvSpPr>
          <p:spPr bwMode="auto">
            <a:xfrm>
              <a:off x="2033" y="160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21" name="Rectangle 113"/>
            <p:cNvSpPr>
              <a:spLocks noChangeArrowheads="1"/>
            </p:cNvSpPr>
            <p:nvPr/>
          </p:nvSpPr>
          <p:spPr bwMode="auto">
            <a:xfrm>
              <a:off x="1695" y="160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22" name="Rectangle 114"/>
            <p:cNvSpPr>
              <a:spLocks noChangeArrowheads="1"/>
            </p:cNvSpPr>
            <p:nvPr/>
          </p:nvSpPr>
          <p:spPr bwMode="auto">
            <a:xfrm>
              <a:off x="1388" y="160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23" name="Rectangle 115"/>
            <p:cNvSpPr>
              <a:spLocks noChangeArrowheads="1"/>
            </p:cNvSpPr>
            <p:nvPr/>
          </p:nvSpPr>
          <p:spPr bwMode="auto">
            <a:xfrm>
              <a:off x="672" y="160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24" name="Rectangle 116"/>
            <p:cNvSpPr>
              <a:spLocks noChangeArrowheads="1"/>
            </p:cNvSpPr>
            <p:nvPr/>
          </p:nvSpPr>
          <p:spPr bwMode="auto">
            <a:xfrm>
              <a:off x="4200" y="139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25" name="Rectangle 117"/>
            <p:cNvSpPr>
              <a:spLocks noChangeArrowheads="1"/>
            </p:cNvSpPr>
            <p:nvPr/>
          </p:nvSpPr>
          <p:spPr bwMode="auto">
            <a:xfrm>
              <a:off x="3874" y="139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6" name="Rectangle 118"/>
            <p:cNvSpPr>
              <a:spLocks noChangeArrowheads="1"/>
            </p:cNvSpPr>
            <p:nvPr/>
          </p:nvSpPr>
          <p:spPr bwMode="auto">
            <a:xfrm>
              <a:off x="3547" y="139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7" name="Rectangle 119"/>
            <p:cNvSpPr>
              <a:spLocks noChangeArrowheads="1"/>
            </p:cNvSpPr>
            <p:nvPr/>
          </p:nvSpPr>
          <p:spPr bwMode="auto">
            <a:xfrm>
              <a:off x="2923" y="139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8" name="Rectangle 120"/>
            <p:cNvSpPr>
              <a:spLocks noChangeArrowheads="1"/>
            </p:cNvSpPr>
            <p:nvPr/>
          </p:nvSpPr>
          <p:spPr bwMode="auto">
            <a:xfrm>
              <a:off x="2623" y="139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9" name="Rectangle 121"/>
            <p:cNvSpPr>
              <a:spLocks noChangeArrowheads="1"/>
            </p:cNvSpPr>
            <p:nvPr/>
          </p:nvSpPr>
          <p:spPr bwMode="auto">
            <a:xfrm>
              <a:off x="2314" y="139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0" name="Rectangle 122"/>
            <p:cNvSpPr>
              <a:spLocks noChangeArrowheads="1"/>
            </p:cNvSpPr>
            <p:nvPr/>
          </p:nvSpPr>
          <p:spPr bwMode="auto">
            <a:xfrm>
              <a:off x="2033" y="139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31" name="Rectangle 123"/>
            <p:cNvSpPr>
              <a:spLocks noChangeArrowheads="1"/>
            </p:cNvSpPr>
            <p:nvPr/>
          </p:nvSpPr>
          <p:spPr bwMode="auto">
            <a:xfrm>
              <a:off x="1695" y="139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32" name="Rectangle 124"/>
            <p:cNvSpPr>
              <a:spLocks noChangeArrowheads="1"/>
            </p:cNvSpPr>
            <p:nvPr/>
          </p:nvSpPr>
          <p:spPr bwMode="auto">
            <a:xfrm>
              <a:off x="1388" y="139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33" name="Rectangle 125"/>
            <p:cNvSpPr>
              <a:spLocks noChangeArrowheads="1"/>
            </p:cNvSpPr>
            <p:nvPr/>
          </p:nvSpPr>
          <p:spPr bwMode="auto">
            <a:xfrm>
              <a:off x="672" y="139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4" name="Rectangle 126"/>
            <p:cNvSpPr>
              <a:spLocks noChangeArrowheads="1"/>
            </p:cNvSpPr>
            <p:nvPr/>
          </p:nvSpPr>
          <p:spPr bwMode="auto">
            <a:xfrm>
              <a:off x="4200" y="118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5" name="Rectangle 127"/>
            <p:cNvSpPr>
              <a:spLocks noChangeArrowheads="1"/>
            </p:cNvSpPr>
            <p:nvPr/>
          </p:nvSpPr>
          <p:spPr bwMode="auto">
            <a:xfrm>
              <a:off x="3874" y="118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36" name="Rectangle 128"/>
            <p:cNvSpPr>
              <a:spLocks noChangeArrowheads="1"/>
            </p:cNvSpPr>
            <p:nvPr/>
          </p:nvSpPr>
          <p:spPr bwMode="auto">
            <a:xfrm>
              <a:off x="3547" y="118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7" name="Rectangle 129"/>
            <p:cNvSpPr>
              <a:spLocks noChangeArrowheads="1"/>
            </p:cNvSpPr>
            <p:nvPr/>
          </p:nvSpPr>
          <p:spPr bwMode="auto">
            <a:xfrm>
              <a:off x="2923" y="118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38" name="Rectangle 130"/>
            <p:cNvSpPr>
              <a:spLocks noChangeArrowheads="1"/>
            </p:cNvSpPr>
            <p:nvPr/>
          </p:nvSpPr>
          <p:spPr bwMode="auto">
            <a:xfrm>
              <a:off x="2623" y="118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9" name="Rectangle 131"/>
            <p:cNvSpPr>
              <a:spLocks noChangeArrowheads="1"/>
            </p:cNvSpPr>
            <p:nvPr/>
          </p:nvSpPr>
          <p:spPr bwMode="auto">
            <a:xfrm>
              <a:off x="2314" y="118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0" name="Rectangle 132"/>
            <p:cNvSpPr>
              <a:spLocks noChangeArrowheads="1"/>
            </p:cNvSpPr>
            <p:nvPr/>
          </p:nvSpPr>
          <p:spPr bwMode="auto">
            <a:xfrm>
              <a:off x="2033" y="118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1" name="Rectangle 133"/>
            <p:cNvSpPr>
              <a:spLocks noChangeArrowheads="1"/>
            </p:cNvSpPr>
            <p:nvPr/>
          </p:nvSpPr>
          <p:spPr bwMode="auto">
            <a:xfrm>
              <a:off x="1695" y="118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2" name="Rectangle 134"/>
            <p:cNvSpPr>
              <a:spLocks noChangeArrowheads="1"/>
            </p:cNvSpPr>
            <p:nvPr/>
          </p:nvSpPr>
          <p:spPr bwMode="auto">
            <a:xfrm>
              <a:off x="1388" y="118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3" name="Rectangle 135"/>
            <p:cNvSpPr>
              <a:spLocks noChangeArrowheads="1"/>
            </p:cNvSpPr>
            <p:nvPr/>
          </p:nvSpPr>
          <p:spPr bwMode="auto">
            <a:xfrm>
              <a:off x="672" y="118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44" name="Rectangle 136"/>
            <p:cNvSpPr>
              <a:spLocks noChangeArrowheads="1"/>
            </p:cNvSpPr>
            <p:nvPr/>
          </p:nvSpPr>
          <p:spPr bwMode="auto">
            <a:xfrm>
              <a:off x="4200" y="97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45" name="Rectangle 137"/>
            <p:cNvSpPr>
              <a:spLocks noChangeArrowheads="1"/>
            </p:cNvSpPr>
            <p:nvPr/>
          </p:nvSpPr>
          <p:spPr bwMode="auto">
            <a:xfrm>
              <a:off x="3874" y="97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46" name="Rectangle 138"/>
            <p:cNvSpPr>
              <a:spLocks noChangeArrowheads="1"/>
            </p:cNvSpPr>
            <p:nvPr/>
          </p:nvSpPr>
          <p:spPr bwMode="auto">
            <a:xfrm>
              <a:off x="3547" y="97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47" name="Rectangle 139"/>
            <p:cNvSpPr>
              <a:spLocks noChangeArrowheads="1"/>
            </p:cNvSpPr>
            <p:nvPr/>
          </p:nvSpPr>
          <p:spPr bwMode="auto">
            <a:xfrm>
              <a:off x="2923" y="97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48" name="Rectangle 140"/>
            <p:cNvSpPr>
              <a:spLocks noChangeArrowheads="1"/>
            </p:cNvSpPr>
            <p:nvPr/>
          </p:nvSpPr>
          <p:spPr bwMode="auto">
            <a:xfrm>
              <a:off x="2623" y="97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9" name="Rectangle 141"/>
            <p:cNvSpPr>
              <a:spLocks noChangeArrowheads="1"/>
            </p:cNvSpPr>
            <p:nvPr/>
          </p:nvSpPr>
          <p:spPr bwMode="auto">
            <a:xfrm>
              <a:off x="2314" y="97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0" name="Rectangle 142"/>
            <p:cNvSpPr>
              <a:spLocks noChangeArrowheads="1"/>
            </p:cNvSpPr>
            <p:nvPr/>
          </p:nvSpPr>
          <p:spPr bwMode="auto">
            <a:xfrm>
              <a:off x="2033" y="97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1" name="Rectangle 143"/>
            <p:cNvSpPr>
              <a:spLocks noChangeArrowheads="1"/>
            </p:cNvSpPr>
            <p:nvPr/>
          </p:nvSpPr>
          <p:spPr bwMode="auto">
            <a:xfrm>
              <a:off x="1695" y="97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2" name="Rectangle 144"/>
            <p:cNvSpPr>
              <a:spLocks noChangeArrowheads="1"/>
            </p:cNvSpPr>
            <p:nvPr/>
          </p:nvSpPr>
          <p:spPr bwMode="auto">
            <a:xfrm>
              <a:off x="1388" y="97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3" name="Rectangle 145"/>
            <p:cNvSpPr>
              <a:spLocks noChangeArrowheads="1"/>
            </p:cNvSpPr>
            <p:nvPr/>
          </p:nvSpPr>
          <p:spPr bwMode="auto">
            <a:xfrm>
              <a:off x="672" y="97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54" name="Rectangle 146"/>
            <p:cNvSpPr>
              <a:spLocks noChangeArrowheads="1"/>
            </p:cNvSpPr>
            <p:nvPr/>
          </p:nvSpPr>
          <p:spPr bwMode="auto">
            <a:xfrm>
              <a:off x="4200" y="76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55" name="Rectangle 147"/>
            <p:cNvSpPr>
              <a:spLocks noChangeArrowheads="1"/>
            </p:cNvSpPr>
            <p:nvPr/>
          </p:nvSpPr>
          <p:spPr bwMode="auto">
            <a:xfrm>
              <a:off x="3874" y="76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56" name="Rectangle 148"/>
            <p:cNvSpPr>
              <a:spLocks noChangeArrowheads="1"/>
            </p:cNvSpPr>
            <p:nvPr/>
          </p:nvSpPr>
          <p:spPr bwMode="auto">
            <a:xfrm>
              <a:off x="3547" y="76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57" name="Rectangle 149"/>
            <p:cNvSpPr>
              <a:spLocks noChangeArrowheads="1"/>
            </p:cNvSpPr>
            <p:nvPr/>
          </p:nvSpPr>
          <p:spPr bwMode="auto">
            <a:xfrm>
              <a:off x="2923" y="76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8" name="Rectangle 150"/>
            <p:cNvSpPr>
              <a:spLocks noChangeArrowheads="1"/>
            </p:cNvSpPr>
            <p:nvPr/>
          </p:nvSpPr>
          <p:spPr bwMode="auto">
            <a:xfrm>
              <a:off x="2623" y="76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9" name="Rectangle 151"/>
            <p:cNvSpPr>
              <a:spLocks noChangeArrowheads="1"/>
            </p:cNvSpPr>
            <p:nvPr/>
          </p:nvSpPr>
          <p:spPr bwMode="auto">
            <a:xfrm>
              <a:off x="2314" y="76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60" name="Rectangle 152"/>
            <p:cNvSpPr>
              <a:spLocks noChangeArrowheads="1"/>
            </p:cNvSpPr>
            <p:nvPr/>
          </p:nvSpPr>
          <p:spPr bwMode="auto">
            <a:xfrm>
              <a:off x="2033" y="76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61" name="Rectangle 153"/>
            <p:cNvSpPr>
              <a:spLocks noChangeArrowheads="1"/>
            </p:cNvSpPr>
            <p:nvPr/>
          </p:nvSpPr>
          <p:spPr bwMode="auto">
            <a:xfrm>
              <a:off x="1695" y="76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62" name="Rectangle 154"/>
            <p:cNvSpPr>
              <a:spLocks noChangeArrowheads="1"/>
            </p:cNvSpPr>
            <p:nvPr/>
          </p:nvSpPr>
          <p:spPr bwMode="auto">
            <a:xfrm>
              <a:off x="1388" y="76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63" name="Rectangle 155"/>
            <p:cNvSpPr>
              <a:spLocks noChangeArrowheads="1"/>
            </p:cNvSpPr>
            <p:nvPr/>
          </p:nvSpPr>
          <p:spPr bwMode="auto">
            <a:xfrm>
              <a:off x="672" y="76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64" name="Rectangle 156"/>
            <p:cNvSpPr>
              <a:spLocks noChangeArrowheads="1"/>
            </p:cNvSpPr>
            <p:nvPr/>
          </p:nvSpPr>
          <p:spPr bwMode="auto">
            <a:xfrm>
              <a:off x="4200" y="503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7965" name="Rectangle 157"/>
            <p:cNvSpPr>
              <a:spLocks noChangeArrowheads="1"/>
            </p:cNvSpPr>
            <p:nvPr/>
          </p:nvSpPr>
          <p:spPr bwMode="auto">
            <a:xfrm>
              <a:off x="3874" y="503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7966" name="Rectangle 158"/>
            <p:cNvSpPr>
              <a:spLocks noChangeArrowheads="1"/>
            </p:cNvSpPr>
            <p:nvPr/>
          </p:nvSpPr>
          <p:spPr bwMode="auto">
            <a:xfrm>
              <a:off x="3547" y="503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7967" name="Rectangle 159"/>
            <p:cNvSpPr>
              <a:spLocks noChangeArrowheads="1"/>
            </p:cNvSpPr>
            <p:nvPr/>
          </p:nvSpPr>
          <p:spPr bwMode="auto">
            <a:xfrm>
              <a:off x="2923" y="52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7968" name="Rectangle 160"/>
            <p:cNvSpPr>
              <a:spLocks noChangeArrowheads="1"/>
            </p:cNvSpPr>
            <p:nvPr/>
          </p:nvSpPr>
          <p:spPr bwMode="auto">
            <a:xfrm>
              <a:off x="2623" y="52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7969" name="Rectangle 161"/>
            <p:cNvSpPr>
              <a:spLocks noChangeArrowheads="1"/>
            </p:cNvSpPr>
            <p:nvPr/>
          </p:nvSpPr>
          <p:spPr bwMode="auto">
            <a:xfrm>
              <a:off x="2314" y="52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7970" name="Rectangle 162"/>
            <p:cNvSpPr>
              <a:spLocks noChangeArrowheads="1"/>
            </p:cNvSpPr>
            <p:nvPr/>
          </p:nvSpPr>
          <p:spPr bwMode="auto">
            <a:xfrm>
              <a:off x="2033" y="52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7971" name="Rectangle 163"/>
            <p:cNvSpPr>
              <a:spLocks noChangeArrowheads="1"/>
            </p:cNvSpPr>
            <p:nvPr/>
          </p:nvSpPr>
          <p:spPr bwMode="auto">
            <a:xfrm>
              <a:off x="1695" y="52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7972" name="Rectangle 164"/>
            <p:cNvSpPr>
              <a:spLocks noChangeArrowheads="1"/>
            </p:cNvSpPr>
            <p:nvPr/>
          </p:nvSpPr>
          <p:spPr bwMode="auto">
            <a:xfrm>
              <a:off x="1388" y="52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73" name="Rectangle 165"/>
            <p:cNvSpPr>
              <a:spLocks noChangeArrowheads="1"/>
            </p:cNvSpPr>
            <p:nvPr/>
          </p:nvSpPr>
          <p:spPr bwMode="auto">
            <a:xfrm>
              <a:off x="672" y="52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7974" name="Line 166"/>
            <p:cNvSpPr>
              <a:spLocks noChangeShapeType="1"/>
            </p:cNvSpPr>
            <p:nvPr/>
          </p:nvSpPr>
          <p:spPr bwMode="auto">
            <a:xfrm>
              <a:off x="672" y="52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5" name="Line 167"/>
            <p:cNvSpPr>
              <a:spLocks noChangeShapeType="1"/>
            </p:cNvSpPr>
            <p:nvPr/>
          </p:nvSpPr>
          <p:spPr bwMode="auto">
            <a:xfrm>
              <a:off x="672" y="76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6" name="Line 168"/>
            <p:cNvSpPr>
              <a:spLocks noChangeShapeType="1"/>
            </p:cNvSpPr>
            <p:nvPr/>
          </p:nvSpPr>
          <p:spPr bwMode="auto">
            <a:xfrm>
              <a:off x="672" y="97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7" name="Line 169"/>
            <p:cNvSpPr>
              <a:spLocks noChangeShapeType="1"/>
            </p:cNvSpPr>
            <p:nvPr/>
          </p:nvSpPr>
          <p:spPr bwMode="auto">
            <a:xfrm>
              <a:off x="672" y="118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8" name="Line 170"/>
            <p:cNvSpPr>
              <a:spLocks noChangeShapeType="1"/>
            </p:cNvSpPr>
            <p:nvPr/>
          </p:nvSpPr>
          <p:spPr bwMode="auto">
            <a:xfrm>
              <a:off x="672" y="139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9" name="Line 171"/>
            <p:cNvSpPr>
              <a:spLocks noChangeShapeType="1"/>
            </p:cNvSpPr>
            <p:nvPr/>
          </p:nvSpPr>
          <p:spPr bwMode="auto">
            <a:xfrm>
              <a:off x="672" y="160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0" name="Line 172"/>
            <p:cNvSpPr>
              <a:spLocks noChangeShapeType="1"/>
            </p:cNvSpPr>
            <p:nvPr/>
          </p:nvSpPr>
          <p:spPr bwMode="auto">
            <a:xfrm>
              <a:off x="672" y="181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1" name="Line 173"/>
            <p:cNvSpPr>
              <a:spLocks noChangeShapeType="1"/>
            </p:cNvSpPr>
            <p:nvPr/>
          </p:nvSpPr>
          <p:spPr bwMode="auto">
            <a:xfrm>
              <a:off x="672" y="202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2" name="Line 174"/>
            <p:cNvSpPr>
              <a:spLocks noChangeShapeType="1"/>
            </p:cNvSpPr>
            <p:nvPr/>
          </p:nvSpPr>
          <p:spPr bwMode="auto">
            <a:xfrm>
              <a:off x="672" y="223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3" name="Line 175"/>
            <p:cNvSpPr>
              <a:spLocks noChangeShapeType="1"/>
            </p:cNvSpPr>
            <p:nvPr/>
          </p:nvSpPr>
          <p:spPr bwMode="auto">
            <a:xfrm>
              <a:off x="672" y="244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4" name="Line 176"/>
            <p:cNvSpPr>
              <a:spLocks noChangeShapeType="1"/>
            </p:cNvSpPr>
            <p:nvPr/>
          </p:nvSpPr>
          <p:spPr bwMode="auto">
            <a:xfrm>
              <a:off x="672" y="286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5" name="Line 177"/>
            <p:cNvSpPr>
              <a:spLocks noChangeShapeType="1"/>
            </p:cNvSpPr>
            <p:nvPr/>
          </p:nvSpPr>
          <p:spPr bwMode="auto">
            <a:xfrm>
              <a:off x="672" y="52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6" name="Line 178"/>
            <p:cNvSpPr>
              <a:spLocks noChangeShapeType="1"/>
            </p:cNvSpPr>
            <p:nvPr/>
          </p:nvSpPr>
          <p:spPr bwMode="auto">
            <a:xfrm>
              <a:off x="1388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7" name="Line 179"/>
            <p:cNvSpPr>
              <a:spLocks noChangeShapeType="1"/>
            </p:cNvSpPr>
            <p:nvPr/>
          </p:nvSpPr>
          <p:spPr bwMode="auto">
            <a:xfrm>
              <a:off x="1695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8" name="Line 180"/>
            <p:cNvSpPr>
              <a:spLocks noChangeShapeType="1"/>
            </p:cNvSpPr>
            <p:nvPr/>
          </p:nvSpPr>
          <p:spPr bwMode="auto">
            <a:xfrm>
              <a:off x="2033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9" name="Line 181"/>
            <p:cNvSpPr>
              <a:spLocks noChangeShapeType="1"/>
            </p:cNvSpPr>
            <p:nvPr/>
          </p:nvSpPr>
          <p:spPr bwMode="auto">
            <a:xfrm>
              <a:off x="2314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0" name="Line 182"/>
            <p:cNvSpPr>
              <a:spLocks noChangeShapeType="1"/>
            </p:cNvSpPr>
            <p:nvPr/>
          </p:nvSpPr>
          <p:spPr bwMode="auto">
            <a:xfrm>
              <a:off x="2623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1" name="Line 183"/>
            <p:cNvSpPr>
              <a:spLocks noChangeShapeType="1"/>
            </p:cNvSpPr>
            <p:nvPr/>
          </p:nvSpPr>
          <p:spPr bwMode="auto">
            <a:xfrm>
              <a:off x="2923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2" name="Line 184"/>
            <p:cNvSpPr>
              <a:spLocks noChangeShapeType="1"/>
            </p:cNvSpPr>
            <p:nvPr/>
          </p:nvSpPr>
          <p:spPr bwMode="auto">
            <a:xfrm>
              <a:off x="3547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3" name="Line 185"/>
            <p:cNvSpPr>
              <a:spLocks noChangeShapeType="1"/>
            </p:cNvSpPr>
            <p:nvPr/>
          </p:nvSpPr>
          <p:spPr bwMode="auto">
            <a:xfrm>
              <a:off x="3874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4" name="Line 186"/>
            <p:cNvSpPr>
              <a:spLocks noChangeShapeType="1"/>
            </p:cNvSpPr>
            <p:nvPr/>
          </p:nvSpPr>
          <p:spPr bwMode="auto">
            <a:xfrm>
              <a:off x="4200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5" name="Line 187"/>
            <p:cNvSpPr>
              <a:spLocks noChangeShapeType="1"/>
            </p:cNvSpPr>
            <p:nvPr/>
          </p:nvSpPr>
          <p:spPr bwMode="auto">
            <a:xfrm>
              <a:off x="5344" y="52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6" name="Line 188"/>
            <p:cNvSpPr>
              <a:spLocks noChangeShapeType="1"/>
            </p:cNvSpPr>
            <p:nvPr/>
          </p:nvSpPr>
          <p:spPr bwMode="auto">
            <a:xfrm>
              <a:off x="3221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7" name="Line 189"/>
            <p:cNvSpPr>
              <a:spLocks noChangeShapeType="1"/>
            </p:cNvSpPr>
            <p:nvPr/>
          </p:nvSpPr>
          <p:spPr bwMode="auto">
            <a:xfrm>
              <a:off x="4570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8" name="Line 190"/>
            <p:cNvSpPr>
              <a:spLocks noChangeShapeType="1"/>
            </p:cNvSpPr>
            <p:nvPr/>
          </p:nvSpPr>
          <p:spPr bwMode="auto">
            <a:xfrm>
              <a:off x="672" y="265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9" name="Line 191"/>
            <p:cNvSpPr>
              <a:spLocks noChangeShapeType="1"/>
            </p:cNvSpPr>
            <p:nvPr/>
          </p:nvSpPr>
          <p:spPr bwMode="auto">
            <a:xfrm>
              <a:off x="1035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000" name="Line 192"/>
            <p:cNvSpPr>
              <a:spLocks noChangeShapeType="1"/>
            </p:cNvSpPr>
            <p:nvPr/>
          </p:nvSpPr>
          <p:spPr bwMode="auto">
            <a:xfrm>
              <a:off x="4982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8001" name="Object 19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42974343"/>
                    </p:ext>
                  </p:extLst>
                </p:nvPr>
              </p:nvGraphicFramePr>
              <p:xfrm>
                <a:off x="5048" y="557"/>
                <a:ext cx="235" cy="19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8706" name="公式" r:id="rId3" imgW="203040" imgH="164880" progId="Equation.3">
                        <p:embed/>
                      </p:oleObj>
                    </mc:Choice>
                    <mc:Fallback>
                      <p:oleObj name="公式" r:id="rId3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8" y="557"/>
                              <a:ext cx="235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8001" name="Object 19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42974343"/>
                    </p:ext>
                  </p:extLst>
                </p:nvPr>
              </p:nvGraphicFramePr>
              <p:xfrm>
                <a:off x="5048" y="557"/>
                <a:ext cx="235" cy="19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8670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8" y="557"/>
                              <a:ext cx="235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002" name="Object 194"/>
                <p:cNvSpPr txBox="1"/>
                <p:nvPr/>
              </p:nvSpPr>
              <p:spPr bwMode="auto">
                <a:xfrm>
                  <a:off x="720" y="528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8002" name="Object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528"/>
                  <a:ext cx="250" cy="2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195"/>
            <p:cNvGrpSpPr>
              <a:grpSpLocks/>
            </p:cNvGrpSpPr>
            <p:nvPr/>
          </p:nvGrpSpPr>
          <p:grpSpPr bwMode="auto">
            <a:xfrm>
              <a:off x="1056" y="528"/>
              <a:ext cx="3504" cy="1909"/>
              <a:chOff x="912" y="240"/>
              <a:chExt cx="3504" cy="2112"/>
            </a:xfrm>
          </p:grpSpPr>
          <p:grpSp>
            <p:nvGrpSpPr>
              <p:cNvPr id="4" name="Group 196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8005" name="Line 197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006" name="Line 198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00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008" name="Line 200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8009" name="Line 201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7" name="Text Box 3"/>
          <p:cNvSpPr txBox="1">
            <a:spLocks noChangeArrowheads="1"/>
          </p:cNvSpPr>
          <p:nvPr/>
        </p:nvSpPr>
        <p:spPr bwMode="auto">
          <a:xfrm>
            <a:off x="611188" y="6237288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08" name="Text Box 4"/>
          <p:cNvSpPr txBox="1">
            <a:spLocks noChangeArrowheads="1"/>
          </p:cNvSpPr>
          <p:nvPr/>
        </p:nvSpPr>
        <p:spPr bwMode="auto">
          <a:xfrm>
            <a:off x="1391741" y="5949950"/>
            <a:ext cx="410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2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963279"/>
              </p:ext>
            </p:extLst>
          </p:nvPr>
        </p:nvGraphicFramePr>
        <p:xfrm>
          <a:off x="1391741" y="5294089"/>
          <a:ext cx="6924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707" name="公式" r:id="rId8" imgW="3454200" imgH="253800" progId="Equation.3">
                  <p:embed/>
                </p:oleObj>
              </mc:Choice>
              <mc:Fallback>
                <p:oleObj name="公式" r:id="rId8" imgW="345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741" y="5294089"/>
                        <a:ext cx="69246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47621"/>
              </p:ext>
            </p:extLst>
          </p:nvPr>
        </p:nvGraphicFramePr>
        <p:xfrm>
          <a:off x="1391741" y="5733256"/>
          <a:ext cx="5222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708" name="公式" r:id="rId9" imgW="2869920" imgH="253800" progId="Equation.3">
                  <p:embed/>
                </p:oleObj>
              </mc:Choice>
              <mc:Fallback>
                <p:oleObj name="公式" r:id="rId9" imgW="2869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741" y="5733256"/>
                        <a:ext cx="52228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Object 202"/>
              <p:cNvSpPr txBox="1"/>
              <p:nvPr/>
            </p:nvSpPr>
            <p:spPr bwMode="auto">
              <a:xfrm>
                <a:off x="1331640" y="6136480"/>
                <a:ext cx="7201172" cy="6048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zh-CN" altLang="en-US" sz="2000" i="1" baseline="-25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bar>
                            </m:e>
                          </m:ba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•76543210</m:t>
                          </m:r>
                        </m:e>
                      </m:ba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bar>
                            <m:barPr>
                              <m:pos m:val="top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zh-CN" altLang="en-US" sz="2000" i="1" baseline="-25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bar>
                            </m:e>
                          </m:bar>
                        </m:e>
                      </m:ba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2" name="Object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6136480"/>
                <a:ext cx="7201172" cy="6048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03"/>
          <p:cNvGrpSpPr>
            <a:grpSpLocks/>
          </p:cNvGrpSpPr>
          <p:nvPr/>
        </p:nvGrpSpPr>
        <p:grpSpPr bwMode="auto">
          <a:xfrm>
            <a:off x="107504" y="4541118"/>
            <a:ext cx="9139239" cy="400050"/>
            <a:chOff x="96" y="3648"/>
            <a:chExt cx="5757" cy="252"/>
          </a:xfrm>
        </p:grpSpPr>
        <p:sp>
          <p:nvSpPr>
            <p:cNvPr id="215" name="Rectangle 205"/>
            <p:cNvSpPr>
              <a:spLocks noChangeArrowheads="1"/>
            </p:cNvSpPr>
            <p:nvPr/>
          </p:nvSpPr>
          <p:spPr bwMode="auto">
            <a:xfrm>
              <a:off x="96" y="3648"/>
              <a:ext cx="57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(A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,A</a:t>
              </a:r>
              <a:r>
                <a:rPr lang="en-US" altLang="zh-CN" sz="2000" b="1" baseline="-25000" dirty="0"/>
                <a:t>1</a:t>
              </a:r>
              <a:r>
                <a:rPr lang="en-US" altLang="zh-CN" sz="2000" b="1" dirty="0"/>
                <a:t>,A</a:t>
              </a:r>
              <a:r>
                <a:rPr lang="en-US" altLang="zh-CN" sz="2000" b="1" baseline="-25000" dirty="0"/>
                <a:t>0</a:t>
              </a:r>
              <a:r>
                <a:rPr lang="zh-CN" altLang="en-US" sz="2000" b="1" dirty="0"/>
                <a:t>用反码编码，   为使能输入，</a:t>
              </a:r>
              <a:r>
                <a:rPr lang="en-US" altLang="zh-CN" sz="2000" b="1" dirty="0" err="1"/>
                <a:t>Gs</a:t>
              </a:r>
              <a:r>
                <a:rPr lang="zh-CN" altLang="en-US" sz="2000" b="1" dirty="0"/>
                <a:t>为编码输出有效， </a:t>
              </a:r>
              <a:r>
                <a:rPr lang="en-US" altLang="zh-CN" sz="2000" b="1" dirty="0"/>
                <a:t>   </a:t>
              </a:r>
              <a:r>
                <a:rPr lang="zh-CN" altLang="en-US" sz="2000" b="1" dirty="0"/>
                <a:t>为允许级联输出</a:t>
              </a:r>
              <a:r>
                <a:rPr lang="en-US" altLang="zh-CN" sz="2000" b="1" dirty="0"/>
                <a:t>)</a:t>
              </a:r>
            </a:p>
          </p:txBody>
        </p:sp>
        <p:graphicFrame>
          <p:nvGraphicFramePr>
            <p:cNvPr id="217" name="Object 2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641094"/>
                </p:ext>
              </p:extLst>
            </p:nvPr>
          </p:nvGraphicFramePr>
          <p:xfrm>
            <a:off x="4261" y="3665"/>
            <a:ext cx="23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09" name="公式" r:id="rId12" imgW="203040" imgH="164880" progId="Equation.3">
                    <p:embed/>
                  </p:oleObj>
                </mc:Choice>
                <mc:Fallback>
                  <p:oleObj name="公式" r:id="rId12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3665"/>
                          <a:ext cx="235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" name="Object 2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03304"/>
              </p:ext>
            </p:extLst>
          </p:nvPr>
        </p:nvGraphicFramePr>
        <p:xfrm>
          <a:off x="2627784" y="4570413"/>
          <a:ext cx="3730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710" name="公式" r:id="rId14" imgW="203040" imgH="228600" progId="Equation.3">
                  <p:embed/>
                </p:oleObj>
              </mc:Choice>
              <mc:Fallback>
                <p:oleObj name="公式" r:id="rId14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570413"/>
                        <a:ext cx="3730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Object 2">
            <a:extLst>
              <a:ext uri="{FF2B5EF4-FFF2-40B4-BE49-F238E27FC236}">
                <a16:creationId xmlns:a16="http://schemas.microsoft.com/office/drawing/2014/main" id="{1872F26D-3EB0-4A57-9196-F7890EA4D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29788"/>
              </p:ext>
            </p:extLst>
          </p:nvPr>
        </p:nvGraphicFramePr>
        <p:xfrm>
          <a:off x="1404565" y="4863628"/>
          <a:ext cx="71278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711" name="Equation" r:id="rId16" imgW="3720960" imgH="266400" progId="Equation.DSMT4">
                  <p:embed/>
                </p:oleObj>
              </mc:Choice>
              <mc:Fallback>
                <p:oleObj name="Equation" r:id="rId16" imgW="3720960" imgH="266400" progId="Equation.DSMT4">
                  <p:embed/>
                  <p:pic>
                    <p:nvPicPr>
                      <p:cNvPr id="243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565" y="4863628"/>
                        <a:ext cx="71278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12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BBAC-71F2-4783-9FB9-778C54E03E28}" type="slidenum">
              <a:rPr lang="en-US" altLang="zh-CN"/>
              <a:pPr/>
              <a:t>26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45195"/>
            <a:ext cx="7416800" cy="3787776"/>
            <a:chOff x="624" y="195"/>
            <a:chExt cx="4672" cy="2386"/>
          </a:xfrm>
        </p:grpSpPr>
        <p:sp>
          <p:nvSpPr>
            <p:cNvPr id="248835" name="Rectangle 3"/>
            <p:cNvSpPr>
              <a:spLocks noChangeArrowheads="1"/>
            </p:cNvSpPr>
            <p:nvPr/>
          </p:nvSpPr>
          <p:spPr bwMode="auto">
            <a:xfrm>
              <a:off x="4934" y="2370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36" name="Rectangle 4"/>
            <p:cNvSpPr>
              <a:spLocks noChangeArrowheads="1"/>
            </p:cNvSpPr>
            <p:nvPr/>
          </p:nvSpPr>
          <p:spPr bwMode="auto">
            <a:xfrm>
              <a:off x="4934" y="2160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37" name="Rectangle 5"/>
            <p:cNvSpPr>
              <a:spLocks noChangeArrowheads="1"/>
            </p:cNvSpPr>
            <p:nvPr/>
          </p:nvSpPr>
          <p:spPr bwMode="auto">
            <a:xfrm>
              <a:off x="4934" y="1949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38" name="Rectangle 6"/>
            <p:cNvSpPr>
              <a:spLocks noChangeArrowheads="1"/>
            </p:cNvSpPr>
            <p:nvPr/>
          </p:nvSpPr>
          <p:spPr bwMode="auto">
            <a:xfrm>
              <a:off x="4934" y="17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39" name="Rectangle 7"/>
            <p:cNvSpPr>
              <a:spLocks noChangeArrowheads="1"/>
            </p:cNvSpPr>
            <p:nvPr/>
          </p:nvSpPr>
          <p:spPr bwMode="auto">
            <a:xfrm>
              <a:off x="4934" y="152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0" name="Rectangle 8"/>
            <p:cNvSpPr>
              <a:spLocks noChangeArrowheads="1"/>
            </p:cNvSpPr>
            <p:nvPr/>
          </p:nvSpPr>
          <p:spPr bwMode="auto">
            <a:xfrm>
              <a:off x="4934" y="1317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1" name="Rectangle 9"/>
            <p:cNvSpPr>
              <a:spLocks noChangeArrowheads="1"/>
            </p:cNvSpPr>
            <p:nvPr/>
          </p:nvSpPr>
          <p:spPr bwMode="auto">
            <a:xfrm>
              <a:off x="4934" y="11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2" name="Rectangle 10"/>
            <p:cNvSpPr>
              <a:spLocks noChangeArrowheads="1"/>
            </p:cNvSpPr>
            <p:nvPr/>
          </p:nvSpPr>
          <p:spPr bwMode="auto">
            <a:xfrm>
              <a:off x="4934" y="8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3" name="Rectangle 11"/>
            <p:cNvSpPr>
              <a:spLocks noChangeArrowheads="1"/>
            </p:cNvSpPr>
            <p:nvPr/>
          </p:nvSpPr>
          <p:spPr bwMode="auto">
            <a:xfrm>
              <a:off x="4934" y="68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4" name="Rectangle 12"/>
            <p:cNvSpPr>
              <a:spLocks noChangeArrowheads="1"/>
            </p:cNvSpPr>
            <p:nvPr/>
          </p:nvSpPr>
          <p:spPr bwMode="auto">
            <a:xfrm>
              <a:off x="4934" y="474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5" name="Rectangle 13"/>
            <p:cNvSpPr>
              <a:spLocks noChangeArrowheads="1"/>
            </p:cNvSpPr>
            <p:nvPr/>
          </p:nvSpPr>
          <p:spPr bwMode="auto">
            <a:xfrm>
              <a:off x="987" y="2370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46" name="Rectangle 14"/>
            <p:cNvSpPr>
              <a:spLocks noChangeArrowheads="1"/>
            </p:cNvSpPr>
            <p:nvPr/>
          </p:nvSpPr>
          <p:spPr bwMode="auto">
            <a:xfrm>
              <a:off x="987" y="2160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7" name="Rectangle 15"/>
            <p:cNvSpPr>
              <a:spLocks noChangeArrowheads="1"/>
            </p:cNvSpPr>
            <p:nvPr/>
          </p:nvSpPr>
          <p:spPr bwMode="auto">
            <a:xfrm>
              <a:off x="987" y="1949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48" name="Rectangle 16"/>
            <p:cNvSpPr>
              <a:spLocks noChangeArrowheads="1"/>
            </p:cNvSpPr>
            <p:nvPr/>
          </p:nvSpPr>
          <p:spPr bwMode="auto">
            <a:xfrm>
              <a:off x="987" y="17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49" name="Rectangle 17"/>
            <p:cNvSpPr>
              <a:spLocks noChangeArrowheads="1"/>
            </p:cNvSpPr>
            <p:nvPr/>
          </p:nvSpPr>
          <p:spPr bwMode="auto">
            <a:xfrm>
              <a:off x="987" y="152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987" y="1317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1" name="Rectangle 19"/>
            <p:cNvSpPr>
              <a:spLocks noChangeArrowheads="1"/>
            </p:cNvSpPr>
            <p:nvPr/>
          </p:nvSpPr>
          <p:spPr bwMode="auto">
            <a:xfrm>
              <a:off x="987" y="11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2" name="Rectangle 20"/>
            <p:cNvSpPr>
              <a:spLocks noChangeArrowheads="1"/>
            </p:cNvSpPr>
            <p:nvPr/>
          </p:nvSpPr>
          <p:spPr bwMode="auto">
            <a:xfrm>
              <a:off x="987" y="8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3" name="Rectangle 21"/>
            <p:cNvSpPr>
              <a:spLocks noChangeArrowheads="1"/>
            </p:cNvSpPr>
            <p:nvPr/>
          </p:nvSpPr>
          <p:spPr bwMode="auto">
            <a:xfrm>
              <a:off x="987" y="68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987" y="474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5" name="Rectangle 23"/>
            <p:cNvSpPr>
              <a:spLocks noChangeArrowheads="1"/>
            </p:cNvSpPr>
            <p:nvPr/>
          </p:nvSpPr>
          <p:spPr bwMode="auto">
            <a:xfrm>
              <a:off x="987" y="240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56" name="Rectangle 24"/>
            <p:cNvSpPr>
              <a:spLocks noChangeArrowheads="1"/>
            </p:cNvSpPr>
            <p:nvPr/>
          </p:nvSpPr>
          <p:spPr bwMode="auto">
            <a:xfrm>
              <a:off x="4522" y="2370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57" name="Rectangle 25"/>
            <p:cNvSpPr>
              <a:spLocks noChangeArrowheads="1"/>
            </p:cNvSpPr>
            <p:nvPr/>
          </p:nvSpPr>
          <p:spPr bwMode="auto">
            <a:xfrm>
              <a:off x="4152" y="2370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58" name="Rectangle 26"/>
            <p:cNvSpPr>
              <a:spLocks noChangeArrowheads="1"/>
            </p:cNvSpPr>
            <p:nvPr/>
          </p:nvSpPr>
          <p:spPr bwMode="auto">
            <a:xfrm>
              <a:off x="3826" y="2370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59" name="Rectangle 27"/>
            <p:cNvSpPr>
              <a:spLocks noChangeArrowheads="1"/>
            </p:cNvSpPr>
            <p:nvPr/>
          </p:nvSpPr>
          <p:spPr bwMode="auto">
            <a:xfrm>
              <a:off x="3499" y="2370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60" name="Rectangle 28"/>
            <p:cNvSpPr>
              <a:spLocks noChangeArrowheads="1"/>
            </p:cNvSpPr>
            <p:nvPr/>
          </p:nvSpPr>
          <p:spPr bwMode="auto">
            <a:xfrm>
              <a:off x="3173" y="2370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1" name="Rectangle 29"/>
            <p:cNvSpPr>
              <a:spLocks noChangeArrowheads="1"/>
            </p:cNvSpPr>
            <p:nvPr/>
          </p:nvSpPr>
          <p:spPr bwMode="auto">
            <a:xfrm>
              <a:off x="2875" y="2370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2" name="Rectangle 30"/>
            <p:cNvSpPr>
              <a:spLocks noChangeArrowheads="1"/>
            </p:cNvSpPr>
            <p:nvPr/>
          </p:nvSpPr>
          <p:spPr bwMode="auto">
            <a:xfrm>
              <a:off x="2575" y="2370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3" name="Rectangle 31"/>
            <p:cNvSpPr>
              <a:spLocks noChangeArrowheads="1"/>
            </p:cNvSpPr>
            <p:nvPr/>
          </p:nvSpPr>
          <p:spPr bwMode="auto">
            <a:xfrm>
              <a:off x="2266" y="2370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4" name="Rectangle 32"/>
            <p:cNvSpPr>
              <a:spLocks noChangeArrowheads="1"/>
            </p:cNvSpPr>
            <p:nvPr/>
          </p:nvSpPr>
          <p:spPr bwMode="auto">
            <a:xfrm>
              <a:off x="1985" y="2370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5" name="Rectangle 33"/>
            <p:cNvSpPr>
              <a:spLocks noChangeArrowheads="1"/>
            </p:cNvSpPr>
            <p:nvPr/>
          </p:nvSpPr>
          <p:spPr bwMode="auto">
            <a:xfrm>
              <a:off x="1647" y="2370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6" name="Rectangle 34"/>
            <p:cNvSpPr>
              <a:spLocks noChangeArrowheads="1"/>
            </p:cNvSpPr>
            <p:nvPr/>
          </p:nvSpPr>
          <p:spPr bwMode="auto">
            <a:xfrm>
              <a:off x="1340" y="2370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7" name="Rectangle 35"/>
            <p:cNvSpPr>
              <a:spLocks noChangeArrowheads="1"/>
            </p:cNvSpPr>
            <p:nvPr/>
          </p:nvSpPr>
          <p:spPr bwMode="auto">
            <a:xfrm>
              <a:off x="624" y="2370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248868" name="Rectangle 36"/>
            <p:cNvSpPr>
              <a:spLocks noChangeArrowheads="1"/>
            </p:cNvSpPr>
            <p:nvPr/>
          </p:nvSpPr>
          <p:spPr bwMode="auto">
            <a:xfrm>
              <a:off x="4522" y="2160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69" name="Rectangle 37"/>
            <p:cNvSpPr>
              <a:spLocks noChangeArrowheads="1"/>
            </p:cNvSpPr>
            <p:nvPr/>
          </p:nvSpPr>
          <p:spPr bwMode="auto">
            <a:xfrm>
              <a:off x="4522" y="1949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0" name="Rectangle 38"/>
            <p:cNvSpPr>
              <a:spLocks noChangeArrowheads="1"/>
            </p:cNvSpPr>
            <p:nvPr/>
          </p:nvSpPr>
          <p:spPr bwMode="auto">
            <a:xfrm>
              <a:off x="4522" y="17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1" name="Rectangle 39"/>
            <p:cNvSpPr>
              <a:spLocks noChangeArrowheads="1"/>
            </p:cNvSpPr>
            <p:nvPr/>
          </p:nvSpPr>
          <p:spPr bwMode="auto">
            <a:xfrm>
              <a:off x="4522" y="152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2" name="Rectangle 40"/>
            <p:cNvSpPr>
              <a:spLocks noChangeArrowheads="1"/>
            </p:cNvSpPr>
            <p:nvPr/>
          </p:nvSpPr>
          <p:spPr bwMode="auto">
            <a:xfrm>
              <a:off x="4522" y="1317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3" name="Rectangle 41"/>
            <p:cNvSpPr>
              <a:spLocks noChangeArrowheads="1"/>
            </p:cNvSpPr>
            <p:nvPr/>
          </p:nvSpPr>
          <p:spPr bwMode="auto">
            <a:xfrm>
              <a:off x="4522" y="11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4" name="Rectangle 42"/>
            <p:cNvSpPr>
              <a:spLocks noChangeArrowheads="1"/>
            </p:cNvSpPr>
            <p:nvPr/>
          </p:nvSpPr>
          <p:spPr bwMode="auto">
            <a:xfrm>
              <a:off x="4522" y="8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5" name="Rectangle 43"/>
            <p:cNvSpPr>
              <a:spLocks noChangeArrowheads="1"/>
            </p:cNvSpPr>
            <p:nvPr/>
          </p:nvSpPr>
          <p:spPr bwMode="auto">
            <a:xfrm>
              <a:off x="4522" y="68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6" name="Rectangle 44"/>
            <p:cNvSpPr>
              <a:spLocks noChangeArrowheads="1"/>
            </p:cNvSpPr>
            <p:nvPr/>
          </p:nvSpPr>
          <p:spPr bwMode="auto">
            <a:xfrm>
              <a:off x="4522" y="474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7" name="Rectangle 45"/>
            <p:cNvSpPr>
              <a:spLocks noChangeArrowheads="1"/>
            </p:cNvSpPr>
            <p:nvPr/>
          </p:nvSpPr>
          <p:spPr bwMode="auto">
            <a:xfrm>
              <a:off x="4522" y="195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8878" name="Rectangle 46"/>
            <p:cNvSpPr>
              <a:spLocks noChangeArrowheads="1"/>
            </p:cNvSpPr>
            <p:nvPr/>
          </p:nvSpPr>
          <p:spPr bwMode="auto">
            <a:xfrm>
              <a:off x="3173" y="2160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79" name="Rectangle 47"/>
            <p:cNvSpPr>
              <a:spLocks noChangeArrowheads="1"/>
            </p:cNvSpPr>
            <p:nvPr/>
          </p:nvSpPr>
          <p:spPr bwMode="auto">
            <a:xfrm>
              <a:off x="3173" y="19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0" name="Rectangle 48"/>
            <p:cNvSpPr>
              <a:spLocks noChangeArrowheads="1"/>
            </p:cNvSpPr>
            <p:nvPr/>
          </p:nvSpPr>
          <p:spPr bwMode="auto">
            <a:xfrm>
              <a:off x="3173" y="17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1" name="Rectangle 49"/>
            <p:cNvSpPr>
              <a:spLocks noChangeArrowheads="1"/>
            </p:cNvSpPr>
            <p:nvPr/>
          </p:nvSpPr>
          <p:spPr bwMode="auto">
            <a:xfrm>
              <a:off x="3173" y="152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2" name="Rectangle 50"/>
            <p:cNvSpPr>
              <a:spLocks noChangeArrowheads="1"/>
            </p:cNvSpPr>
            <p:nvPr/>
          </p:nvSpPr>
          <p:spPr bwMode="auto">
            <a:xfrm>
              <a:off x="3173" y="1317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3" name="Rectangle 51"/>
            <p:cNvSpPr>
              <a:spLocks noChangeArrowheads="1"/>
            </p:cNvSpPr>
            <p:nvPr/>
          </p:nvSpPr>
          <p:spPr bwMode="auto">
            <a:xfrm>
              <a:off x="3173" y="11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4" name="Rectangle 52"/>
            <p:cNvSpPr>
              <a:spLocks noChangeArrowheads="1"/>
            </p:cNvSpPr>
            <p:nvPr/>
          </p:nvSpPr>
          <p:spPr bwMode="auto">
            <a:xfrm>
              <a:off x="3173" y="8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5" name="Rectangle 53"/>
            <p:cNvSpPr>
              <a:spLocks noChangeArrowheads="1"/>
            </p:cNvSpPr>
            <p:nvPr/>
          </p:nvSpPr>
          <p:spPr bwMode="auto">
            <a:xfrm>
              <a:off x="3173" y="68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6" name="Rectangle 54"/>
            <p:cNvSpPr>
              <a:spLocks noChangeArrowheads="1"/>
            </p:cNvSpPr>
            <p:nvPr/>
          </p:nvSpPr>
          <p:spPr bwMode="auto">
            <a:xfrm>
              <a:off x="3173" y="474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87" name="Rectangle 55"/>
            <p:cNvSpPr>
              <a:spLocks noChangeArrowheads="1"/>
            </p:cNvSpPr>
            <p:nvPr/>
          </p:nvSpPr>
          <p:spPr bwMode="auto">
            <a:xfrm>
              <a:off x="3173" y="240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8888" name="Rectangle 56"/>
            <p:cNvSpPr>
              <a:spLocks noChangeArrowheads="1"/>
            </p:cNvSpPr>
            <p:nvPr/>
          </p:nvSpPr>
          <p:spPr bwMode="auto">
            <a:xfrm>
              <a:off x="4152" y="2160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9" name="Rectangle 57"/>
            <p:cNvSpPr>
              <a:spLocks noChangeArrowheads="1"/>
            </p:cNvSpPr>
            <p:nvPr/>
          </p:nvSpPr>
          <p:spPr bwMode="auto">
            <a:xfrm>
              <a:off x="3826" y="2160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0" name="Rectangle 58"/>
            <p:cNvSpPr>
              <a:spLocks noChangeArrowheads="1"/>
            </p:cNvSpPr>
            <p:nvPr/>
          </p:nvSpPr>
          <p:spPr bwMode="auto">
            <a:xfrm>
              <a:off x="3499" y="2160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1" name="Rectangle 59"/>
            <p:cNvSpPr>
              <a:spLocks noChangeArrowheads="1"/>
            </p:cNvSpPr>
            <p:nvPr/>
          </p:nvSpPr>
          <p:spPr bwMode="auto">
            <a:xfrm>
              <a:off x="2875" y="2160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2" name="Rectangle 60"/>
            <p:cNvSpPr>
              <a:spLocks noChangeArrowheads="1"/>
            </p:cNvSpPr>
            <p:nvPr/>
          </p:nvSpPr>
          <p:spPr bwMode="auto">
            <a:xfrm>
              <a:off x="2575" y="2160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3" name="Rectangle 61"/>
            <p:cNvSpPr>
              <a:spLocks noChangeArrowheads="1"/>
            </p:cNvSpPr>
            <p:nvPr/>
          </p:nvSpPr>
          <p:spPr bwMode="auto">
            <a:xfrm>
              <a:off x="2266" y="2160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4" name="Rectangle 62"/>
            <p:cNvSpPr>
              <a:spLocks noChangeArrowheads="1"/>
            </p:cNvSpPr>
            <p:nvPr/>
          </p:nvSpPr>
          <p:spPr bwMode="auto">
            <a:xfrm>
              <a:off x="1985" y="2160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5" name="Rectangle 63"/>
            <p:cNvSpPr>
              <a:spLocks noChangeArrowheads="1"/>
            </p:cNvSpPr>
            <p:nvPr/>
          </p:nvSpPr>
          <p:spPr bwMode="auto">
            <a:xfrm>
              <a:off x="1647" y="2160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6" name="Rectangle 64"/>
            <p:cNvSpPr>
              <a:spLocks noChangeArrowheads="1"/>
            </p:cNvSpPr>
            <p:nvPr/>
          </p:nvSpPr>
          <p:spPr bwMode="auto">
            <a:xfrm>
              <a:off x="1340" y="2160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7" name="Rectangle 65"/>
            <p:cNvSpPr>
              <a:spLocks noChangeArrowheads="1"/>
            </p:cNvSpPr>
            <p:nvPr/>
          </p:nvSpPr>
          <p:spPr bwMode="auto">
            <a:xfrm>
              <a:off x="624" y="2160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98" name="Rectangle 66"/>
            <p:cNvSpPr>
              <a:spLocks noChangeArrowheads="1"/>
            </p:cNvSpPr>
            <p:nvPr/>
          </p:nvSpPr>
          <p:spPr bwMode="auto">
            <a:xfrm>
              <a:off x="4152" y="1949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9" name="Rectangle 67"/>
            <p:cNvSpPr>
              <a:spLocks noChangeArrowheads="1"/>
            </p:cNvSpPr>
            <p:nvPr/>
          </p:nvSpPr>
          <p:spPr bwMode="auto">
            <a:xfrm>
              <a:off x="3826" y="19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0" name="Rectangle 68"/>
            <p:cNvSpPr>
              <a:spLocks noChangeArrowheads="1"/>
            </p:cNvSpPr>
            <p:nvPr/>
          </p:nvSpPr>
          <p:spPr bwMode="auto">
            <a:xfrm>
              <a:off x="3499" y="1949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1" name="Rectangle 69"/>
            <p:cNvSpPr>
              <a:spLocks noChangeArrowheads="1"/>
            </p:cNvSpPr>
            <p:nvPr/>
          </p:nvSpPr>
          <p:spPr bwMode="auto">
            <a:xfrm>
              <a:off x="2875" y="1949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2" name="Rectangle 70"/>
            <p:cNvSpPr>
              <a:spLocks noChangeArrowheads="1"/>
            </p:cNvSpPr>
            <p:nvPr/>
          </p:nvSpPr>
          <p:spPr bwMode="auto">
            <a:xfrm>
              <a:off x="2575" y="1949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3" name="Rectangle 71"/>
            <p:cNvSpPr>
              <a:spLocks noChangeArrowheads="1"/>
            </p:cNvSpPr>
            <p:nvPr/>
          </p:nvSpPr>
          <p:spPr bwMode="auto">
            <a:xfrm>
              <a:off x="2266" y="1949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4" name="Rectangle 72"/>
            <p:cNvSpPr>
              <a:spLocks noChangeArrowheads="1"/>
            </p:cNvSpPr>
            <p:nvPr/>
          </p:nvSpPr>
          <p:spPr bwMode="auto">
            <a:xfrm>
              <a:off x="1985" y="1949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5" name="Rectangle 73"/>
            <p:cNvSpPr>
              <a:spLocks noChangeArrowheads="1"/>
            </p:cNvSpPr>
            <p:nvPr/>
          </p:nvSpPr>
          <p:spPr bwMode="auto">
            <a:xfrm>
              <a:off x="1647" y="1949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6" name="Rectangle 74"/>
            <p:cNvSpPr>
              <a:spLocks noChangeArrowheads="1"/>
            </p:cNvSpPr>
            <p:nvPr/>
          </p:nvSpPr>
          <p:spPr bwMode="auto">
            <a:xfrm>
              <a:off x="1340" y="1949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7" name="Rectangle 75"/>
            <p:cNvSpPr>
              <a:spLocks noChangeArrowheads="1"/>
            </p:cNvSpPr>
            <p:nvPr/>
          </p:nvSpPr>
          <p:spPr bwMode="auto">
            <a:xfrm>
              <a:off x="624" y="1949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08" name="Rectangle 76"/>
            <p:cNvSpPr>
              <a:spLocks noChangeArrowheads="1"/>
            </p:cNvSpPr>
            <p:nvPr/>
          </p:nvSpPr>
          <p:spPr bwMode="auto">
            <a:xfrm>
              <a:off x="4152" y="17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9" name="Rectangle 77"/>
            <p:cNvSpPr>
              <a:spLocks noChangeArrowheads="1"/>
            </p:cNvSpPr>
            <p:nvPr/>
          </p:nvSpPr>
          <p:spPr bwMode="auto">
            <a:xfrm>
              <a:off x="3826" y="17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0" name="Rectangle 78"/>
            <p:cNvSpPr>
              <a:spLocks noChangeArrowheads="1"/>
            </p:cNvSpPr>
            <p:nvPr/>
          </p:nvSpPr>
          <p:spPr bwMode="auto">
            <a:xfrm>
              <a:off x="3499" y="17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11" name="Rectangle 79"/>
            <p:cNvSpPr>
              <a:spLocks noChangeArrowheads="1"/>
            </p:cNvSpPr>
            <p:nvPr/>
          </p:nvSpPr>
          <p:spPr bwMode="auto">
            <a:xfrm>
              <a:off x="2875" y="17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2" name="Rectangle 80"/>
            <p:cNvSpPr>
              <a:spLocks noChangeArrowheads="1"/>
            </p:cNvSpPr>
            <p:nvPr/>
          </p:nvSpPr>
          <p:spPr bwMode="auto">
            <a:xfrm>
              <a:off x="2575" y="17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3" name="Rectangle 81"/>
            <p:cNvSpPr>
              <a:spLocks noChangeArrowheads="1"/>
            </p:cNvSpPr>
            <p:nvPr/>
          </p:nvSpPr>
          <p:spPr bwMode="auto">
            <a:xfrm>
              <a:off x="2266" y="17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4" name="Rectangle 82"/>
            <p:cNvSpPr>
              <a:spLocks noChangeArrowheads="1"/>
            </p:cNvSpPr>
            <p:nvPr/>
          </p:nvSpPr>
          <p:spPr bwMode="auto">
            <a:xfrm>
              <a:off x="1985" y="17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5" name="Rectangle 83"/>
            <p:cNvSpPr>
              <a:spLocks noChangeArrowheads="1"/>
            </p:cNvSpPr>
            <p:nvPr/>
          </p:nvSpPr>
          <p:spPr bwMode="auto">
            <a:xfrm>
              <a:off x="1647" y="17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6" name="Rectangle 84"/>
            <p:cNvSpPr>
              <a:spLocks noChangeArrowheads="1"/>
            </p:cNvSpPr>
            <p:nvPr/>
          </p:nvSpPr>
          <p:spPr bwMode="auto">
            <a:xfrm>
              <a:off x="1340" y="17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17" name="Rectangle 85"/>
            <p:cNvSpPr>
              <a:spLocks noChangeArrowheads="1"/>
            </p:cNvSpPr>
            <p:nvPr/>
          </p:nvSpPr>
          <p:spPr bwMode="auto">
            <a:xfrm>
              <a:off x="624" y="17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18" name="Rectangle 86"/>
            <p:cNvSpPr>
              <a:spLocks noChangeArrowheads="1"/>
            </p:cNvSpPr>
            <p:nvPr/>
          </p:nvSpPr>
          <p:spPr bwMode="auto">
            <a:xfrm>
              <a:off x="4152" y="152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9" name="Rectangle 87"/>
            <p:cNvSpPr>
              <a:spLocks noChangeArrowheads="1"/>
            </p:cNvSpPr>
            <p:nvPr/>
          </p:nvSpPr>
          <p:spPr bwMode="auto">
            <a:xfrm>
              <a:off x="3826" y="152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20" name="Rectangle 88"/>
            <p:cNvSpPr>
              <a:spLocks noChangeArrowheads="1"/>
            </p:cNvSpPr>
            <p:nvPr/>
          </p:nvSpPr>
          <p:spPr bwMode="auto">
            <a:xfrm>
              <a:off x="3499" y="152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1" name="Rectangle 89"/>
            <p:cNvSpPr>
              <a:spLocks noChangeArrowheads="1"/>
            </p:cNvSpPr>
            <p:nvPr/>
          </p:nvSpPr>
          <p:spPr bwMode="auto">
            <a:xfrm>
              <a:off x="2875" y="152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2" name="Rectangle 90"/>
            <p:cNvSpPr>
              <a:spLocks noChangeArrowheads="1"/>
            </p:cNvSpPr>
            <p:nvPr/>
          </p:nvSpPr>
          <p:spPr bwMode="auto">
            <a:xfrm>
              <a:off x="2575" y="152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3" name="Rectangle 91"/>
            <p:cNvSpPr>
              <a:spLocks noChangeArrowheads="1"/>
            </p:cNvSpPr>
            <p:nvPr/>
          </p:nvSpPr>
          <p:spPr bwMode="auto">
            <a:xfrm>
              <a:off x="2266" y="152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4" name="Rectangle 92"/>
            <p:cNvSpPr>
              <a:spLocks noChangeArrowheads="1"/>
            </p:cNvSpPr>
            <p:nvPr/>
          </p:nvSpPr>
          <p:spPr bwMode="auto">
            <a:xfrm>
              <a:off x="1985" y="152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5" name="Rectangle 93"/>
            <p:cNvSpPr>
              <a:spLocks noChangeArrowheads="1"/>
            </p:cNvSpPr>
            <p:nvPr/>
          </p:nvSpPr>
          <p:spPr bwMode="auto">
            <a:xfrm>
              <a:off x="1647" y="152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26" name="Rectangle 94"/>
            <p:cNvSpPr>
              <a:spLocks noChangeArrowheads="1"/>
            </p:cNvSpPr>
            <p:nvPr/>
          </p:nvSpPr>
          <p:spPr bwMode="auto">
            <a:xfrm>
              <a:off x="1340" y="152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27" name="Rectangle 95"/>
            <p:cNvSpPr>
              <a:spLocks noChangeArrowheads="1"/>
            </p:cNvSpPr>
            <p:nvPr/>
          </p:nvSpPr>
          <p:spPr bwMode="auto">
            <a:xfrm>
              <a:off x="624" y="152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28" name="Rectangle 96"/>
            <p:cNvSpPr>
              <a:spLocks noChangeArrowheads="1"/>
            </p:cNvSpPr>
            <p:nvPr/>
          </p:nvSpPr>
          <p:spPr bwMode="auto">
            <a:xfrm>
              <a:off x="4152" y="1317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9" name="Rectangle 97"/>
            <p:cNvSpPr>
              <a:spLocks noChangeArrowheads="1"/>
            </p:cNvSpPr>
            <p:nvPr/>
          </p:nvSpPr>
          <p:spPr bwMode="auto">
            <a:xfrm>
              <a:off x="3826" y="1317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0" name="Rectangle 98"/>
            <p:cNvSpPr>
              <a:spLocks noChangeArrowheads="1"/>
            </p:cNvSpPr>
            <p:nvPr/>
          </p:nvSpPr>
          <p:spPr bwMode="auto">
            <a:xfrm>
              <a:off x="3499" y="1317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1" name="Rectangle 99"/>
            <p:cNvSpPr>
              <a:spLocks noChangeArrowheads="1"/>
            </p:cNvSpPr>
            <p:nvPr/>
          </p:nvSpPr>
          <p:spPr bwMode="auto">
            <a:xfrm>
              <a:off x="2875" y="1317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32" name="Rectangle 100"/>
            <p:cNvSpPr>
              <a:spLocks noChangeArrowheads="1"/>
            </p:cNvSpPr>
            <p:nvPr/>
          </p:nvSpPr>
          <p:spPr bwMode="auto">
            <a:xfrm>
              <a:off x="2575" y="1317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33" name="Rectangle 101"/>
            <p:cNvSpPr>
              <a:spLocks noChangeArrowheads="1"/>
            </p:cNvSpPr>
            <p:nvPr/>
          </p:nvSpPr>
          <p:spPr bwMode="auto">
            <a:xfrm>
              <a:off x="2266" y="1317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34" name="Rectangle 102"/>
            <p:cNvSpPr>
              <a:spLocks noChangeArrowheads="1"/>
            </p:cNvSpPr>
            <p:nvPr/>
          </p:nvSpPr>
          <p:spPr bwMode="auto">
            <a:xfrm>
              <a:off x="1985" y="1317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5" name="Rectangle 103"/>
            <p:cNvSpPr>
              <a:spLocks noChangeArrowheads="1"/>
            </p:cNvSpPr>
            <p:nvPr/>
          </p:nvSpPr>
          <p:spPr bwMode="auto">
            <a:xfrm>
              <a:off x="1647" y="1317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36" name="Rectangle 104"/>
            <p:cNvSpPr>
              <a:spLocks noChangeArrowheads="1"/>
            </p:cNvSpPr>
            <p:nvPr/>
          </p:nvSpPr>
          <p:spPr bwMode="auto">
            <a:xfrm>
              <a:off x="1340" y="1317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37" name="Rectangle 105"/>
            <p:cNvSpPr>
              <a:spLocks noChangeArrowheads="1"/>
            </p:cNvSpPr>
            <p:nvPr/>
          </p:nvSpPr>
          <p:spPr bwMode="auto">
            <a:xfrm>
              <a:off x="624" y="1317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8" name="Rectangle 106"/>
            <p:cNvSpPr>
              <a:spLocks noChangeArrowheads="1"/>
            </p:cNvSpPr>
            <p:nvPr/>
          </p:nvSpPr>
          <p:spPr bwMode="auto">
            <a:xfrm>
              <a:off x="4152" y="11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9" name="Rectangle 107"/>
            <p:cNvSpPr>
              <a:spLocks noChangeArrowheads="1"/>
            </p:cNvSpPr>
            <p:nvPr/>
          </p:nvSpPr>
          <p:spPr bwMode="auto">
            <a:xfrm>
              <a:off x="3826" y="11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40" name="Rectangle 108"/>
            <p:cNvSpPr>
              <a:spLocks noChangeArrowheads="1"/>
            </p:cNvSpPr>
            <p:nvPr/>
          </p:nvSpPr>
          <p:spPr bwMode="auto">
            <a:xfrm>
              <a:off x="3499" y="11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41" name="Rectangle 109"/>
            <p:cNvSpPr>
              <a:spLocks noChangeArrowheads="1"/>
            </p:cNvSpPr>
            <p:nvPr/>
          </p:nvSpPr>
          <p:spPr bwMode="auto">
            <a:xfrm>
              <a:off x="2875" y="11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42" name="Rectangle 110"/>
            <p:cNvSpPr>
              <a:spLocks noChangeArrowheads="1"/>
            </p:cNvSpPr>
            <p:nvPr/>
          </p:nvSpPr>
          <p:spPr bwMode="auto">
            <a:xfrm>
              <a:off x="2575" y="11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43" name="Rectangle 111"/>
            <p:cNvSpPr>
              <a:spLocks noChangeArrowheads="1"/>
            </p:cNvSpPr>
            <p:nvPr/>
          </p:nvSpPr>
          <p:spPr bwMode="auto">
            <a:xfrm>
              <a:off x="2266" y="11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44" name="Rectangle 112"/>
            <p:cNvSpPr>
              <a:spLocks noChangeArrowheads="1"/>
            </p:cNvSpPr>
            <p:nvPr/>
          </p:nvSpPr>
          <p:spPr bwMode="auto">
            <a:xfrm>
              <a:off x="1985" y="11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45" name="Rectangle 113"/>
            <p:cNvSpPr>
              <a:spLocks noChangeArrowheads="1"/>
            </p:cNvSpPr>
            <p:nvPr/>
          </p:nvSpPr>
          <p:spPr bwMode="auto">
            <a:xfrm>
              <a:off x="1647" y="11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46" name="Rectangle 114"/>
            <p:cNvSpPr>
              <a:spLocks noChangeArrowheads="1"/>
            </p:cNvSpPr>
            <p:nvPr/>
          </p:nvSpPr>
          <p:spPr bwMode="auto">
            <a:xfrm>
              <a:off x="1340" y="11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47" name="Rectangle 115"/>
            <p:cNvSpPr>
              <a:spLocks noChangeArrowheads="1"/>
            </p:cNvSpPr>
            <p:nvPr/>
          </p:nvSpPr>
          <p:spPr bwMode="auto">
            <a:xfrm>
              <a:off x="624" y="11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48" name="Rectangle 116"/>
            <p:cNvSpPr>
              <a:spLocks noChangeArrowheads="1"/>
            </p:cNvSpPr>
            <p:nvPr/>
          </p:nvSpPr>
          <p:spPr bwMode="auto">
            <a:xfrm>
              <a:off x="4152" y="8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49" name="Rectangle 117"/>
            <p:cNvSpPr>
              <a:spLocks noChangeArrowheads="1"/>
            </p:cNvSpPr>
            <p:nvPr/>
          </p:nvSpPr>
          <p:spPr bwMode="auto">
            <a:xfrm>
              <a:off x="3826" y="8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50" name="Rectangle 118"/>
            <p:cNvSpPr>
              <a:spLocks noChangeArrowheads="1"/>
            </p:cNvSpPr>
            <p:nvPr/>
          </p:nvSpPr>
          <p:spPr bwMode="auto">
            <a:xfrm>
              <a:off x="3499" y="8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51" name="Rectangle 119"/>
            <p:cNvSpPr>
              <a:spLocks noChangeArrowheads="1"/>
            </p:cNvSpPr>
            <p:nvPr/>
          </p:nvSpPr>
          <p:spPr bwMode="auto">
            <a:xfrm>
              <a:off x="2875" y="8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52" name="Rectangle 120"/>
            <p:cNvSpPr>
              <a:spLocks noChangeArrowheads="1"/>
            </p:cNvSpPr>
            <p:nvPr/>
          </p:nvSpPr>
          <p:spPr bwMode="auto">
            <a:xfrm>
              <a:off x="2575" y="8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53" name="Rectangle 121"/>
            <p:cNvSpPr>
              <a:spLocks noChangeArrowheads="1"/>
            </p:cNvSpPr>
            <p:nvPr/>
          </p:nvSpPr>
          <p:spPr bwMode="auto">
            <a:xfrm>
              <a:off x="2266" y="8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54" name="Rectangle 122"/>
            <p:cNvSpPr>
              <a:spLocks noChangeArrowheads="1"/>
            </p:cNvSpPr>
            <p:nvPr/>
          </p:nvSpPr>
          <p:spPr bwMode="auto">
            <a:xfrm>
              <a:off x="1985" y="8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55" name="Rectangle 123"/>
            <p:cNvSpPr>
              <a:spLocks noChangeArrowheads="1"/>
            </p:cNvSpPr>
            <p:nvPr/>
          </p:nvSpPr>
          <p:spPr bwMode="auto">
            <a:xfrm>
              <a:off x="1647" y="8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56" name="Rectangle 124"/>
            <p:cNvSpPr>
              <a:spLocks noChangeArrowheads="1"/>
            </p:cNvSpPr>
            <p:nvPr/>
          </p:nvSpPr>
          <p:spPr bwMode="auto">
            <a:xfrm>
              <a:off x="1340" y="8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57" name="Rectangle 125"/>
            <p:cNvSpPr>
              <a:spLocks noChangeArrowheads="1"/>
            </p:cNvSpPr>
            <p:nvPr/>
          </p:nvSpPr>
          <p:spPr bwMode="auto">
            <a:xfrm>
              <a:off x="624" y="8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58" name="Rectangle 126"/>
            <p:cNvSpPr>
              <a:spLocks noChangeArrowheads="1"/>
            </p:cNvSpPr>
            <p:nvPr/>
          </p:nvSpPr>
          <p:spPr bwMode="auto">
            <a:xfrm>
              <a:off x="4152" y="68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59" name="Rectangle 127"/>
            <p:cNvSpPr>
              <a:spLocks noChangeArrowheads="1"/>
            </p:cNvSpPr>
            <p:nvPr/>
          </p:nvSpPr>
          <p:spPr bwMode="auto">
            <a:xfrm>
              <a:off x="3826" y="68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60" name="Rectangle 128"/>
            <p:cNvSpPr>
              <a:spLocks noChangeArrowheads="1"/>
            </p:cNvSpPr>
            <p:nvPr/>
          </p:nvSpPr>
          <p:spPr bwMode="auto">
            <a:xfrm>
              <a:off x="3499" y="68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61" name="Rectangle 129"/>
            <p:cNvSpPr>
              <a:spLocks noChangeArrowheads="1"/>
            </p:cNvSpPr>
            <p:nvPr/>
          </p:nvSpPr>
          <p:spPr bwMode="auto">
            <a:xfrm>
              <a:off x="2875" y="68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62" name="Rectangle 130"/>
            <p:cNvSpPr>
              <a:spLocks noChangeArrowheads="1"/>
            </p:cNvSpPr>
            <p:nvPr/>
          </p:nvSpPr>
          <p:spPr bwMode="auto">
            <a:xfrm>
              <a:off x="2575" y="68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3" name="Rectangle 131"/>
            <p:cNvSpPr>
              <a:spLocks noChangeArrowheads="1"/>
            </p:cNvSpPr>
            <p:nvPr/>
          </p:nvSpPr>
          <p:spPr bwMode="auto">
            <a:xfrm>
              <a:off x="2266" y="68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4" name="Rectangle 132"/>
            <p:cNvSpPr>
              <a:spLocks noChangeArrowheads="1"/>
            </p:cNvSpPr>
            <p:nvPr/>
          </p:nvSpPr>
          <p:spPr bwMode="auto">
            <a:xfrm>
              <a:off x="1985" y="68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5" name="Rectangle 133"/>
            <p:cNvSpPr>
              <a:spLocks noChangeArrowheads="1"/>
            </p:cNvSpPr>
            <p:nvPr/>
          </p:nvSpPr>
          <p:spPr bwMode="auto">
            <a:xfrm>
              <a:off x="1647" y="68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6" name="Rectangle 134"/>
            <p:cNvSpPr>
              <a:spLocks noChangeArrowheads="1"/>
            </p:cNvSpPr>
            <p:nvPr/>
          </p:nvSpPr>
          <p:spPr bwMode="auto">
            <a:xfrm>
              <a:off x="1340" y="68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7" name="Rectangle 135"/>
            <p:cNvSpPr>
              <a:spLocks noChangeArrowheads="1"/>
            </p:cNvSpPr>
            <p:nvPr/>
          </p:nvSpPr>
          <p:spPr bwMode="auto">
            <a:xfrm>
              <a:off x="624" y="68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68" name="Rectangle 136"/>
            <p:cNvSpPr>
              <a:spLocks noChangeArrowheads="1"/>
            </p:cNvSpPr>
            <p:nvPr/>
          </p:nvSpPr>
          <p:spPr bwMode="auto">
            <a:xfrm>
              <a:off x="4152" y="474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69" name="Rectangle 137"/>
            <p:cNvSpPr>
              <a:spLocks noChangeArrowheads="1"/>
            </p:cNvSpPr>
            <p:nvPr/>
          </p:nvSpPr>
          <p:spPr bwMode="auto">
            <a:xfrm>
              <a:off x="3826" y="474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70" name="Rectangle 138"/>
            <p:cNvSpPr>
              <a:spLocks noChangeArrowheads="1"/>
            </p:cNvSpPr>
            <p:nvPr/>
          </p:nvSpPr>
          <p:spPr bwMode="auto">
            <a:xfrm>
              <a:off x="3499" y="474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71" name="Rectangle 139"/>
            <p:cNvSpPr>
              <a:spLocks noChangeArrowheads="1"/>
            </p:cNvSpPr>
            <p:nvPr/>
          </p:nvSpPr>
          <p:spPr bwMode="auto">
            <a:xfrm>
              <a:off x="2875" y="474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2" name="Rectangle 140"/>
            <p:cNvSpPr>
              <a:spLocks noChangeArrowheads="1"/>
            </p:cNvSpPr>
            <p:nvPr/>
          </p:nvSpPr>
          <p:spPr bwMode="auto">
            <a:xfrm>
              <a:off x="2575" y="474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3" name="Rectangle 141"/>
            <p:cNvSpPr>
              <a:spLocks noChangeArrowheads="1"/>
            </p:cNvSpPr>
            <p:nvPr/>
          </p:nvSpPr>
          <p:spPr bwMode="auto">
            <a:xfrm>
              <a:off x="2266" y="474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4" name="Rectangle 142"/>
            <p:cNvSpPr>
              <a:spLocks noChangeArrowheads="1"/>
            </p:cNvSpPr>
            <p:nvPr/>
          </p:nvSpPr>
          <p:spPr bwMode="auto">
            <a:xfrm>
              <a:off x="1985" y="474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5" name="Rectangle 143"/>
            <p:cNvSpPr>
              <a:spLocks noChangeArrowheads="1"/>
            </p:cNvSpPr>
            <p:nvPr/>
          </p:nvSpPr>
          <p:spPr bwMode="auto">
            <a:xfrm>
              <a:off x="1647" y="474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6" name="Rectangle 144"/>
            <p:cNvSpPr>
              <a:spLocks noChangeArrowheads="1"/>
            </p:cNvSpPr>
            <p:nvPr/>
          </p:nvSpPr>
          <p:spPr bwMode="auto">
            <a:xfrm>
              <a:off x="1340" y="474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7" name="Rectangle 145"/>
            <p:cNvSpPr>
              <a:spLocks noChangeArrowheads="1"/>
            </p:cNvSpPr>
            <p:nvPr/>
          </p:nvSpPr>
          <p:spPr bwMode="auto">
            <a:xfrm>
              <a:off x="624" y="474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78" name="Rectangle 146"/>
            <p:cNvSpPr>
              <a:spLocks noChangeArrowheads="1"/>
            </p:cNvSpPr>
            <p:nvPr/>
          </p:nvSpPr>
          <p:spPr bwMode="auto">
            <a:xfrm>
              <a:off x="4152" y="195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8979" name="Rectangle 147"/>
            <p:cNvSpPr>
              <a:spLocks noChangeArrowheads="1"/>
            </p:cNvSpPr>
            <p:nvPr/>
          </p:nvSpPr>
          <p:spPr bwMode="auto">
            <a:xfrm>
              <a:off x="3826" y="195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8980" name="Rectangle 148"/>
            <p:cNvSpPr>
              <a:spLocks noChangeArrowheads="1"/>
            </p:cNvSpPr>
            <p:nvPr/>
          </p:nvSpPr>
          <p:spPr bwMode="auto">
            <a:xfrm>
              <a:off x="3499" y="195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8981" name="Rectangle 149"/>
            <p:cNvSpPr>
              <a:spLocks noChangeArrowheads="1"/>
            </p:cNvSpPr>
            <p:nvPr/>
          </p:nvSpPr>
          <p:spPr bwMode="auto">
            <a:xfrm>
              <a:off x="2875" y="240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8982" name="Rectangle 150"/>
            <p:cNvSpPr>
              <a:spLocks noChangeArrowheads="1"/>
            </p:cNvSpPr>
            <p:nvPr/>
          </p:nvSpPr>
          <p:spPr bwMode="auto">
            <a:xfrm>
              <a:off x="2575" y="240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8983" name="Rectangle 151"/>
            <p:cNvSpPr>
              <a:spLocks noChangeArrowheads="1"/>
            </p:cNvSpPr>
            <p:nvPr/>
          </p:nvSpPr>
          <p:spPr bwMode="auto">
            <a:xfrm>
              <a:off x="2266" y="240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8984" name="Rectangle 152"/>
            <p:cNvSpPr>
              <a:spLocks noChangeArrowheads="1"/>
            </p:cNvSpPr>
            <p:nvPr/>
          </p:nvSpPr>
          <p:spPr bwMode="auto">
            <a:xfrm>
              <a:off x="1985" y="240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8985" name="Rectangle 153"/>
            <p:cNvSpPr>
              <a:spLocks noChangeArrowheads="1"/>
            </p:cNvSpPr>
            <p:nvPr/>
          </p:nvSpPr>
          <p:spPr bwMode="auto">
            <a:xfrm>
              <a:off x="1647" y="240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8986" name="Rectangle 154"/>
            <p:cNvSpPr>
              <a:spLocks noChangeArrowheads="1"/>
            </p:cNvSpPr>
            <p:nvPr/>
          </p:nvSpPr>
          <p:spPr bwMode="auto">
            <a:xfrm>
              <a:off x="1340" y="240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87" name="Rectangle 155"/>
            <p:cNvSpPr>
              <a:spLocks noChangeArrowheads="1"/>
            </p:cNvSpPr>
            <p:nvPr/>
          </p:nvSpPr>
          <p:spPr bwMode="auto">
            <a:xfrm>
              <a:off x="624" y="240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8988" name="Line 156"/>
            <p:cNvSpPr>
              <a:spLocks noChangeShapeType="1"/>
            </p:cNvSpPr>
            <p:nvPr/>
          </p:nvSpPr>
          <p:spPr bwMode="auto">
            <a:xfrm>
              <a:off x="624" y="240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89" name="Line 157"/>
            <p:cNvSpPr>
              <a:spLocks noChangeShapeType="1"/>
            </p:cNvSpPr>
            <p:nvPr/>
          </p:nvSpPr>
          <p:spPr bwMode="auto">
            <a:xfrm>
              <a:off x="624" y="4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0" name="Line 158"/>
            <p:cNvSpPr>
              <a:spLocks noChangeShapeType="1"/>
            </p:cNvSpPr>
            <p:nvPr/>
          </p:nvSpPr>
          <p:spPr bwMode="auto">
            <a:xfrm>
              <a:off x="624" y="68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1" name="Line 159"/>
            <p:cNvSpPr>
              <a:spLocks noChangeShapeType="1"/>
            </p:cNvSpPr>
            <p:nvPr/>
          </p:nvSpPr>
          <p:spPr bwMode="auto">
            <a:xfrm>
              <a:off x="624" y="8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2" name="Line 160"/>
            <p:cNvSpPr>
              <a:spLocks noChangeShapeType="1"/>
            </p:cNvSpPr>
            <p:nvPr/>
          </p:nvSpPr>
          <p:spPr bwMode="auto">
            <a:xfrm>
              <a:off x="624" y="11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3" name="Line 161"/>
            <p:cNvSpPr>
              <a:spLocks noChangeShapeType="1"/>
            </p:cNvSpPr>
            <p:nvPr/>
          </p:nvSpPr>
          <p:spPr bwMode="auto">
            <a:xfrm>
              <a:off x="624" y="13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4" name="Line 162"/>
            <p:cNvSpPr>
              <a:spLocks noChangeShapeType="1"/>
            </p:cNvSpPr>
            <p:nvPr/>
          </p:nvSpPr>
          <p:spPr bwMode="auto">
            <a:xfrm>
              <a:off x="624" y="152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5" name="Line 163"/>
            <p:cNvSpPr>
              <a:spLocks noChangeShapeType="1"/>
            </p:cNvSpPr>
            <p:nvPr/>
          </p:nvSpPr>
          <p:spPr bwMode="auto">
            <a:xfrm>
              <a:off x="624" y="17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6" name="Line 164"/>
            <p:cNvSpPr>
              <a:spLocks noChangeShapeType="1"/>
            </p:cNvSpPr>
            <p:nvPr/>
          </p:nvSpPr>
          <p:spPr bwMode="auto">
            <a:xfrm>
              <a:off x="624" y="1949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7" name="Line 165"/>
            <p:cNvSpPr>
              <a:spLocks noChangeShapeType="1"/>
            </p:cNvSpPr>
            <p:nvPr/>
          </p:nvSpPr>
          <p:spPr bwMode="auto">
            <a:xfrm>
              <a:off x="624" y="2160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8" name="Line 166"/>
            <p:cNvSpPr>
              <a:spLocks noChangeShapeType="1"/>
            </p:cNvSpPr>
            <p:nvPr/>
          </p:nvSpPr>
          <p:spPr bwMode="auto">
            <a:xfrm>
              <a:off x="624" y="2581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9" name="Line 167"/>
            <p:cNvSpPr>
              <a:spLocks noChangeShapeType="1"/>
            </p:cNvSpPr>
            <p:nvPr/>
          </p:nvSpPr>
          <p:spPr bwMode="auto">
            <a:xfrm>
              <a:off x="624" y="240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0" name="Line 168"/>
            <p:cNvSpPr>
              <a:spLocks noChangeShapeType="1"/>
            </p:cNvSpPr>
            <p:nvPr/>
          </p:nvSpPr>
          <p:spPr bwMode="auto">
            <a:xfrm>
              <a:off x="1340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1" name="Line 169"/>
            <p:cNvSpPr>
              <a:spLocks noChangeShapeType="1"/>
            </p:cNvSpPr>
            <p:nvPr/>
          </p:nvSpPr>
          <p:spPr bwMode="auto">
            <a:xfrm>
              <a:off x="1647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2" name="Line 170"/>
            <p:cNvSpPr>
              <a:spLocks noChangeShapeType="1"/>
            </p:cNvSpPr>
            <p:nvPr/>
          </p:nvSpPr>
          <p:spPr bwMode="auto">
            <a:xfrm>
              <a:off x="1985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3" name="Line 171"/>
            <p:cNvSpPr>
              <a:spLocks noChangeShapeType="1"/>
            </p:cNvSpPr>
            <p:nvPr/>
          </p:nvSpPr>
          <p:spPr bwMode="auto">
            <a:xfrm>
              <a:off x="2266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4" name="Line 172"/>
            <p:cNvSpPr>
              <a:spLocks noChangeShapeType="1"/>
            </p:cNvSpPr>
            <p:nvPr/>
          </p:nvSpPr>
          <p:spPr bwMode="auto">
            <a:xfrm>
              <a:off x="2575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5" name="Line 173"/>
            <p:cNvSpPr>
              <a:spLocks noChangeShapeType="1"/>
            </p:cNvSpPr>
            <p:nvPr/>
          </p:nvSpPr>
          <p:spPr bwMode="auto">
            <a:xfrm>
              <a:off x="2875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6" name="Line 174"/>
            <p:cNvSpPr>
              <a:spLocks noChangeShapeType="1"/>
            </p:cNvSpPr>
            <p:nvPr/>
          </p:nvSpPr>
          <p:spPr bwMode="auto">
            <a:xfrm>
              <a:off x="3499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7" name="Line 175"/>
            <p:cNvSpPr>
              <a:spLocks noChangeShapeType="1"/>
            </p:cNvSpPr>
            <p:nvPr/>
          </p:nvSpPr>
          <p:spPr bwMode="auto">
            <a:xfrm>
              <a:off x="3826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8" name="Line 176"/>
            <p:cNvSpPr>
              <a:spLocks noChangeShapeType="1"/>
            </p:cNvSpPr>
            <p:nvPr/>
          </p:nvSpPr>
          <p:spPr bwMode="auto">
            <a:xfrm>
              <a:off x="4152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9" name="Line 177"/>
            <p:cNvSpPr>
              <a:spLocks noChangeShapeType="1"/>
            </p:cNvSpPr>
            <p:nvPr/>
          </p:nvSpPr>
          <p:spPr bwMode="auto">
            <a:xfrm>
              <a:off x="5296" y="240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0" name="Line 178"/>
            <p:cNvSpPr>
              <a:spLocks noChangeShapeType="1"/>
            </p:cNvSpPr>
            <p:nvPr/>
          </p:nvSpPr>
          <p:spPr bwMode="auto">
            <a:xfrm>
              <a:off x="3173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1" name="Line 179"/>
            <p:cNvSpPr>
              <a:spLocks noChangeShapeType="1"/>
            </p:cNvSpPr>
            <p:nvPr/>
          </p:nvSpPr>
          <p:spPr bwMode="auto">
            <a:xfrm>
              <a:off x="4522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2" name="Line 180"/>
            <p:cNvSpPr>
              <a:spLocks noChangeShapeType="1"/>
            </p:cNvSpPr>
            <p:nvPr/>
          </p:nvSpPr>
          <p:spPr bwMode="auto">
            <a:xfrm>
              <a:off x="624" y="2370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3" name="Line 181"/>
            <p:cNvSpPr>
              <a:spLocks noChangeShapeType="1"/>
            </p:cNvSpPr>
            <p:nvPr/>
          </p:nvSpPr>
          <p:spPr bwMode="auto">
            <a:xfrm>
              <a:off x="987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4" name="Line 182"/>
            <p:cNvSpPr>
              <a:spLocks noChangeShapeType="1"/>
            </p:cNvSpPr>
            <p:nvPr/>
          </p:nvSpPr>
          <p:spPr bwMode="auto">
            <a:xfrm>
              <a:off x="4934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9015" name="Object 18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3769226"/>
                    </p:ext>
                  </p:extLst>
                </p:nvPr>
              </p:nvGraphicFramePr>
              <p:xfrm>
                <a:off x="4999" y="269"/>
                <a:ext cx="235" cy="19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9734" name="公式" r:id="rId3" imgW="203040" imgH="164880" progId="Equation.3">
                        <p:embed/>
                      </p:oleObj>
                    </mc:Choice>
                    <mc:Fallback>
                      <p:oleObj name="公式" r:id="rId3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9" y="269"/>
                              <a:ext cx="235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9015" name="Object 18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3769226"/>
                    </p:ext>
                  </p:extLst>
                </p:nvPr>
              </p:nvGraphicFramePr>
              <p:xfrm>
                <a:off x="4999" y="269"/>
                <a:ext cx="235" cy="19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9714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9" y="269"/>
                              <a:ext cx="235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016" name="Object 184"/>
                <p:cNvSpPr txBox="1"/>
                <p:nvPr/>
              </p:nvSpPr>
              <p:spPr bwMode="auto">
                <a:xfrm>
                  <a:off x="671" y="240"/>
                  <a:ext cx="251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9016" name="Object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" y="240"/>
                  <a:ext cx="251" cy="2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185"/>
            <p:cNvGrpSpPr>
              <a:grpSpLocks/>
            </p:cNvGrpSpPr>
            <p:nvPr/>
          </p:nvGrpSpPr>
          <p:grpSpPr bwMode="auto">
            <a:xfrm>
              <a:off x="1008" y="240"/>
              <a:ext cx="3504" cy="1909"/>
              <a:chOff x="912" y="240"/>
              <a:chExt cx="3504" cy="2112"/>
            </a:xfrm>
          </p:grpSpPr>
          <p:grpSp>
            <p:nvGrpSpPr>
              <p:cNvPr id="6" name="Group 186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9019" name="Line 187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020" name="Line 188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02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022" name="Line 190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9023" name="Line 191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180528" y="4149334"/>
            <a:ext cx="9144000" cy="1856569"/>
            <a:chOff x="-1482" y="2597"/>
            <a:chExt cx="5760" cy="828"/>
          </a:xfrm>
        </p:grpSpPr>
        <p:sp>
          <p:nvSpPr>
            <p:cNvPr id="249025" name="Rectangle 193"/>
            <p:cNvSpPr>
              <a:spLocks noChangeArrowheads="1"/>
            </p:cNvSpPr>
            <p:nvPr/>
          </p:nvSpPr>
          <p:spPr bwMode="auto">
            <a:xfrm>
              <a:off x="-1482" y="2629"/>
              <a:ext cx="5760" cy="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如果    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，输入有“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，则</a:t>
              </a:r>
              <a:r>
                <a:rPr lang="en-US" altLang="zh-CN" sz="2000" dirty="0" err="1">
                  <a:latin typeface="华文新魏" pitchFamily="2" charset="-122"/>
                  <a:ea typeface="华文新魏" pitchFamily="2" charset="-122"/>
                </a:rPr>
                <a:t>Gs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“ 0”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     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=“1”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编码有效，级联禁止</a:t>
              </a:r>
            </a:p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如果    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，输入全为“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，则</a:t>
              </a:r>
              <a:r>
                <a:rPr lang="en-US" altLang="zh-CN" sz="2000" dirty="0" err="1">
                  <a:latin typeface="华文新魏" pitchFamily="2" charset="-122"/>
                  <a:ea typeface="华文新魏" pitchFamily="2" charset="-122"/>
                </a:rPr>
                <a:t>Gs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“1”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    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=“0”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编码无效，级联有效</a:t>
              </a:r>
            </a:p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如果    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1, 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无论输入为何值，</a:t>
              </a:r>
              <a:r>
                <a:rPr lang="en-US" altLang="zh-CN" sz="2000" dirty="0" err="1">
                  <a:latin typeface="华文新魏" pitchFamily="2" charset="-122"/>
                  <a:ea typeface="华文新魏" pitchFamily="2" charset="-122"/>
                </a:rPr>
                <a:t>Gs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 =“1”,          =“1”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编码无效，级联禁止</a:t>
              </a:r>
            </a:p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输出编码为反码，即用“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000”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表示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7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，用“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111”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表示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026" name="Object 194"/>
                <p:cNvSpPr txBox="1"/>
                <p:nvPr/>
              </p:nvSpPr>
              <p:spPr bwMode="auto">
                <a:xfrm>
                  <a:off x="-995" y="2597"/>
                  <a:ext cx="220" cy="187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9026" name="Object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995" y="2597"/>
                  <a:ext cx="220" cy="187"/>
                </a:xfrm>
                <a:prstGeom prst="rect">
                  <a:avLst/>
                </a:prstGeom>
                <a:blipFill>
                  <a:blip r:embed="rId8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028" name="Object 196"/>
                <p:cNvSpPr txBox="1"/>
                <p:nvPr/>
              </p:nvSpPr>
              <p:spPr bwMode="auto">
                <a:xfrm>
                  <a:off x="-995" y="2821"/>
                  <a:ext cx="226" cy="20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9028" name="Object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995" y="2821"/>
                  <a:ext cx="226" cy="202"/>
                </a:xfrm>
                <a:prstGeom prst="rect">
                  <a:avLst/>
                </a:prstGeom>
                <a:blipFill>
                  <a:blip r:embed="rId9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029" name="Object 197"/>
                <p:cNvSpPr txBox="1"/>
                <p:nvPr/>
              </p:nvSpPr>
              <p:spPr bwMode="auto">
                <a:xfrm>
                  <a:off x="-983" y="3027"/>
                  <a:ext cx="220" cy="1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9029" name="Object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983" y="3027"/>
                  <a:ext cx="220" cy="196"/>
                </a:xfrm>
                <a:prstGeom prst="rect">
                  <a:avLst/>
                </a:prstGeom>
                <a:blipFill>
                  <a:blip r:embed="rId10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01" name="Object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8703"/>
              </p:ext>
            </p:extLst>
          </p:nvPr>
        </p:nvGraphicFramePr>
        <p:xfrm>
          <a:off x="5201518" y="4221088"/>
          <a:ext cx="4413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5" name="公式" r:id="rId11" imgW="203040" imgH="164880" progId="Equation.3">
                  <p:embed/>
                </p:oleObj>
              </mc:Choice>
              <mc:Fallback>
                <p:oleObj name="公式" r:id="rId11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518" y="4221088"/>
                        <a:ext cx="44132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1233"/>
              </p:ext>
            </p:extLst>
          </p:nvPr>
        </p:nvGraphicFramePr>
        <p:xfrm>
          <a:off x="5057502" y="5157192"/>
          <a:ext cx="4413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6" name="公式" r:id="rId12" imgW="241560" imgH="190440" progId="Equation.3">
                  <p:embed/>
                </p:oleObj>
              </mc:Choice>
              <mc:Fallback>
                <p:oleObj name="公式" r:id="rId12" imgW="241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502" y="5157192"/>
                        <a:ext cx="44132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09649"/>
              </p:ext>
            </p:extLst>
          </p:nvPr>
        </p:nvGraphicFramePr>
        <p:xfrm>
          <a:off x="5210795" y="4671491"/>
          <a:ext cx="4413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7" name="公式" r:id="rId14" imgW="203024" imgH="164957" progId="Equation.3">
                  <p:embed/>
                </p:oleObj>
              </mc:Choice>
              <mc:Fallback>
                <p:oleObj name="公式" r:id="rId14" imgW="203024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795" y="4671491"/>
                        <a:ext cx="4413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928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15</a:t>
            </a:r>
            <a:r>
              <a:rPr lang="zh-CN" altLang="en-US" sz="3600" dirty="0"/>
              <a:t>）</a:t>
            </a:r>
          </a:p>
        </p:txBody>
      </p:sp>
      <p:sp>
        <p:nvSpPr>
          <p:cNvPr id="1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1798-A74D-45A4-A717-D5F881B3430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Font typeface="Wingdings 2" pitchFamily="18" charset="2"/>
              <a:buChar char="Ä"/>
            </a:pPr>
            <a:r>
              <a:rPr lang="zh-CN" altLang="en-US" sz="3200" dirty="0"/>
              <a:t>将</a:t>
            </a:r>
            <a:r>
              <a:rPr lang="en-US" altLang="zh-CN" sz="3200" dirty="0"/>
              <a:t>8-3</a:t>
            </a:r>
            <a:r>
              <a:rPr lang="zh-CN" altLang="en-US" sz="3200" dirty="0"/>
              <a:t>优先编码器扩展为</a:t>
            </a:r>
            <a:r>
              <a:rPr lang="en-US" altLang="zh-CN" sz="3200" dirty="0"/>
              <a:t>16-4</a:t>
            </a:r>
            <a:r>
              <a:rPr lang="zh-CN" altLang="en-US" sz="3200" dirty="0"/>
              <a:t>优先编码器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3200400"/>
            <a:ext cx="3632201" cy="3581400"/>
            <a:chOff x="384" y="1632"/>
            <a:chExt cx="2288" cy="22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6" y="2256"/>
              <a:ext cx="1056" cy="1632"/>
              <a:chOff x="960" y="2448"/>
              <a:chExt cx="1056" cy="1632"/>
            </a:xfrm>
          </p:grpSpPr>
          <p:sp>
            <p:nvSpPr>
              <p:cNvPr id="249862" name="Rectangle 6"/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1056" cy="1632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3" name="Rectangle 7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4" name="Rectangle 8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5" name="Rectangle 9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6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7" name="Rectangle 11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8" name="Rectangle 12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9" name="Rectangle 13"/>
              <p:cNvSpPr>
                <a:spLocks noChangeArrowheads="1"/>
              </p:cNvSpPr>
              <p:nvPr/>
            </p:nvSpPr>
            <p:spPr bwMode="auto">
              <a:xfrm>
                <a:off x="1104" y="3696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70" name="Rectangle 14"/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71" name="Text Box 15"/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249872" name="Text Box 16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4987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2937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49874" name="Text Box 18"/>
              <p:cNvSpPr txBox="1">
                <a:spLocks noChangeArrowheads="1"/>
              </p:cNvSpPr>
              <p:nvPr/>
            </p:nvSpPr>
            <p:spPr bwMode="auto">
              <a:xfrm>
                <a:off x="1680" y="2937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1152" y="331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1680" y="3321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49877" name="Text Box 21"/>
              <p:cNvSpPr txBox="1">
                <a:spLocks noChangeArrowheads="1"/>
              </p:cNvSpPr>
              <p:nvPr/>
            </p:nvSpPr>
            <p:spPr bwMode="auto">
              <a:xfrm>
                <a:off x="1152" y="3705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1680" y="36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248" y="1632"/>
              <a:ext cx="720" cy="624"/>
              <a:chOff x="1152" y="1824"/>
              <a:chExt cx="720" cy="624"/>
            </a:xfrm>
          </p:grpSpPr>
          <p:sp>
            <p:nvSpPr>
              <p:cNvPr id="249880" name="Line 24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81" name="Line 25"/>
              <p:cNvSpPr>
                <a:spLocks noChangeShapeType="1"/>
              </p:cNvSpPr>
              <p:nvPr/>
            </p:nvSpPr>
            <p:spPr bwMode="auto">
              <a:xfrm flipV="1">
                <a:off x="148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 flipV="1">
                <a:off x="163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83" name="Text Box 27"/>
              <p:cNvSpPr txBox="1">
                <a:spLocks noChangeArrowheads="1"/>
              </p:cNvSpPr>
              <p:nvPr/>
            </p:nvSpPr>
            <p:spPr bwMode="auto">
              <a:xfrm>
                <a:off x="1152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  <p:sp>
            <p:nvSpPr>
              <p:cNvPr id="249885" name="Text Box 29"/>
              <p:cNvSpPr txBox="1">
                <a:spLocks noChangeArrowheads="1"/>
              </p:cNvSpPr>
              <p:nvPr/>
            </p:nvSpPr>
            <p:spPr bwMode="auto">
              <a:xfrm>
                <a:off x="1536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384" y="2649"/>
              <a:ext cx="672" cy="231"/>
              <a:chOff x="288" y="2841"/>
              <a:chExt cx="672" cy="231"/>
            </a:xfrm>
          </p:grpSpPr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32"/>
              <p:cNvGrpSpPr>
                <a:grpSpLocks/>
              </p:cNvGrpSpPr>
              <p:nvPr/>
            </p:nvGrpSpPr>
            <p:grpSpPr bwMode="auto">
              <a:xfrm>
                <a:off x="288" y="2841"/>
                <a:ext cx="576" cy="231"/>
                <a:chOff x="2832" y="2064"/>
                <a:chExt cx="576" cy="231"/>
              </a:xfrm>
            </p:grpSpPr>
            <p:sp>
              <p:nvSpPr>
                <p:cNvPr id="24988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832" y="2064"/>
                  <a:ext cx="5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Ei</a:t>
                  </a:r>
                </a:p>
              </p:txBody>
            </p:sp>
            <p:sp>
              <p:nvSpPr>
                <p:cNvPr id="249890" name="Line 34"/>
                <p:cNvSpPr>
                  <a:spLocks noChangeShapeType="1"/>
                </p:cNvSpPr>
                <p:nvPr/>
              </p:nvSpPr>
              <p:spPr bwMode="auto">
                <a:xfrm>
                  <a:off x="3034" y="209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112" y="2599"/>
              <a:ext cx="353" cy="291"/>
              <a:chOff x="2016" y="2791"/>
              <a:chExt cx="353" cy="291"/>
            </a:xfrm>
          </p:grpSpPr>
          <p:sp>
            <p:nvSpPr>
              <p:cNvPr id="249892" name="Line 36"/>
              <p:cNvSpPr>
                <a:spLocks noChangeShapeType="1"/>
              </p:cNvSpPr>
              <p:nvPr/>
            </p:nvSpPr>
            <p:spPr bwMode="auto">
              <a:xfrm>
                <a:off x="2016" y="28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93" name="Rectangle 37"/>
              <p:cNvSpPr>
                <a:spLocks noChangeArrowheads="1"/>
              </p:cNvSpPr>
              <p:nvPr/>
            </p:nvSpPr>
            <p:spPr bwMode="auto">
              <a:xfrm>
                <a:off x="2041" y="2791"/>
                <a:ext cx="3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Times New Roman" pitchFamily="18" charset="0"/>
                    <a:ea typeface="幼圆" pitchFamily="49" charset="-122"/>
                  </a:rPr>
                  <a:t>G</a:t>
                </a:r>
                <a:r>
                  <a:rPr lang="en-US" altLang="zh-CN" baseline="-30000">
                    <a:latin typeface="Times New Roman" pitchFamily="18" charset="0"/>
                    <a:ea typeface="幼圆" pitchFamily="49" charset="-122"/>
                  </a:rPr>
                  <a:t>S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2112" y="3216"/>
              <a:ext cx="560" cy="265"/>
              <a:chOff x="2016" y="3408"/>
              <a:chExt cx="560" cy="265"/>
            </a:xfrm>
          </p:grpSpPr>
          <p:sp>
            <p:nvSpPr>
              <p:cNvPr id="249895" name="Line 39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96" name="Rectangle 40"/>
              <p:cNvSpPr>
                <a:spLocks noChangeArrowheads="1"/>
              </p:cNvSpPr>
              <p:nvPr/>
            </p:nvSpPr>
            <p:spPr bwMode="auto">
              <a:xfrm>
                <a:off x="2087" y="3442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Times New Roman" pitchFamily="18" charset="0"/>
                  </a:rPr>
                  <a:t>Eo</a:t>
                </a:r>
              </a:p>
            </p:txBody>
          </p:sp>
        </p:grp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651500" y="3200400"/>
            <a:ext cx="3041650" cy="3581400"/>
            <a:chOff x="2936" y="1632"/>
            <a:chExt cx="1916" cy="2256"/>
          </a:xfrm>
        </p:grpSpPr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3502" y="2256"/>
              <a:ext cx="1056" cy="1632"/>
              <a:chOff x="960" y="2448"/>
              <a:chExt cx="1056" cy="1632"/>
            </a:xfrm>
          </p:grpSpPr>
          <p:sp>
            <p:nvSpPr>
              <p:cNvPr id="249899" name="Rectangle 43"/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1056" cy="1632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0" name="Rectangle 44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1" name="Rectangle 45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2" name="Rectangle 4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3" name="Rectangle 4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4" name="Rectangle 48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5" name="Rectangle 49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6" name="Rectangle 50"/>
              <p:cNvSpPr>
                <a:spLocks noChangeArrowheads="1"/>
              </p:cNvSpPr>
              <p:nvPr/>
            </p:nvSpPr>
            <p:spPr bwMode="auto">
              <a:xfrm>
                <a:off x="1104" y="3696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7" name="Rectangle 51"/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8" name="Text Box 52"/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909" name="Text Box 53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49910" name="Text Box 54"/>
              <p:cNvSpPr txBox="1">
                <a:spLocks noChangeArrowheads="1"/>
              </p:cNvSpPr>
              <p:nvPr/>
            </p:nvSpPr>
            <p:spPr bwMode="auto">
              <a:xfrm>
                <a:off x="1152" y="2937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49911" name="Text Box 55"/>
              <p:cNvSpPr txBox="1">
                <a:spLocks noChangeArrowheads="1"/>
              </p:cNvSpPr>
              <p:nvPr/>
            </p:nvSpPr>
            <p:spPr bwMode="auto">
              <a:xfrm>
                <a:off x="1680" y="2937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49912" name="Text Box 56"/>
              <p:cNvSpPr txBox="1">
                <a:spLocks noChangeArrowheads="1"/>
              </p:cNvSpPr>
              <p:nvPr/>
            </p:nvSpPr>
            <p:spPr bwMode="auto">
              <a:xfrm>
                <a:off x="1152" y="331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49913" name="Text Box 57"/>
              <p:cNvSpPr txBox="1">
                <a:spLocks noChangeArrowheads="1"/>
              </p:cNvSpPr>
              <p:nvPr/>
            </p:nvSpPr>
            <p:spPr bwMode="auto">
              <a:xfrm>
                <a:off x="1680" y="3321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49914" name="Text Box 58"/>
              <p:cNvSpPr txBox="1">
                <a:spLocks noChangeArrowheads="1"/>
              </p:cNvSpPr>
              <p:nvPr/>
            </p:nvSpPr>
            <p:spPr bwMode="auto">
              <a:xfrm>
                <a:off x="1152" y="3705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49915" name="Text Box 59"/>
              <p:cNvSpPr txBox="1">
                <a:spLocks noChangeArrowheads="1"/>
              </p:cNvSpPr>
              <p:nvPr/>
            </p:nvSpPr>
            <p:spPr bwMode="auto">
              <a:xfrm>
                <a:off x="1680" y="36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11" name="Group 60"/>
            <p:cNvGrpSpPr>
              <a:grpSpLocks/>
            </p:cNvGrpSpPr>
            <p:nvPr/>
          </p:nvGrpSpPr>
          <p:grpSpPr bwMode="auto">
            <a:xfrm>
              <a:off x="3694" y="1632"/>
              <a:ext cx="720" cy="624"/>
              <a:chOff x="1152" y="1824"/>
              <a:chExt cx="720" cy="624"/>
            </a:xfrm>
          </p:grpSpPr>
          <p:sp>
            <p:nvSpPr>
              <p:cNvPr id="249917" name="Line 6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18" name="Line 62"/>
              <p:cNvSpPr>
                <a:spLocks noChangeShapeType="1"/>
              </p:cNvSpPr>
              <p:nvPr/>
            </p:nvSpPr>
            <p:spPr bwMode="auto">
              <a:xfrm flipV="1">
                <a:off x="148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19" name="Line 63"/>
              <p:cNvSpPr>
                <a:spLocks noChangeShapeType="1"/>
              </p:cNvSpPr>
              <p:nvPr/>
            </p:nvSpPr>
            <p:spPr bwMode="auto">
              <a:xfrm flipV="1">
                <a:off x="163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20" name="Text Box 64"/>
              <p:cNvSpPr txBox="1">
                <a:spLocks noChangeArrowheads="1"/>
              </p:cNvSpPr>
              <p:nvPr/>
            </p:nvSpPr>
            <p:spPr bwMode="auto">
              <a:xfrm>
                <a:off x="1152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  <p:sp>
            <p:nvSpPr>
              <p:cNvPr id="249921" name="Text Box 65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  <p:sp>
            <p:nvSpPr>
              <p:cNvPr id="249922" name="Text Box 66"/>
              <p:cNvSpPr txBox="1">
                <a:spLocks noChangeArrowheads="1"/>
              </p:cNvSpPr>
              <p:nvPr/>
            </p:nvSpPr>
            <p:spPr bwMode="auto">
              <a:xfrm>
                <a:off x="1536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2936" y="2543"/>
              <a:ext cx="566" cy="252"/>
              <a:chOff x="394" y="2735"/>
              <a:chExt cx="566" cy="252"/>
            </a:xfrm>
          </p:grpSpPr>
          <p:sp>
            <p:nvSpPr>
              <p:cNvPr id="249924" name="Line 68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69"/>
              <p:cNvGrpSpPr>
                <a:grpSpLocks/>
              </p:cNvGrpSpPr>
              <p:nvPr/>
            </p:nvGrpSpPr>
            <p:grpSpPr bwMode="auto">
              <a:xfrm>
                <a:off x="394" y="2735"/>
                <a:ext cx="312" cy="252"/>
                <a:chOff x="2938" y="1958"/>
                <a:chExt cx="312" cy="252"/>
              </a:xfrm>
            </p:grpSpPr>
            <p:sp>
              <p:nvSpPr>
                <p:cNvPr id="24992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938" y="1958"/>
                  <a:ext cx="31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Ei</a:t>
                  </a:r>
                </a:p>
              </p:txBody>
            </p:sp>
            <p:sp>
              <p:nvSpPr>
                <p:cNvPr id="24992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029" y="2007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72"/>
            <p:cNvGrpSpPr>
              <a:grpSpLocks/>
            </p:cNvGrpSpPr>
            <p:nvPr/>
          </p:nvGrpSpPr>
          <p:grpSpPr bwMode="auto">
            <a:xfrm>
              <a:off x="4524" y="2619"/>
              <a:ext cx="328" cy="291"/>
              <a:chOff x="1982" y="2811"/>
              <a:chExt cx="328" cy="291"/>
            </a:xfrm>
          </p:grpSpPr>
          <p:sp>
            <p:nvSpPr>
              <p:cNvPr id="249929" name="Line 73"/>
              <p:cNvSpPr>
                <a:spLocks noChangeShapeType="1"/>
              </p:cNvSpPr>
              <p:nvPr/>
            </p:nvSpPr>
            <p:spPr bwMode="auto">
              <a:xfrm flipV="1">
                <a:off x="2016" y="2832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30" name="Rectangle 74"/>
              <p:cNvSpPr>
                <a:spLocks noChangeArrowheads="1"/>
              </p:cNvSpPr>
              <p:nvPr/>
            </p:nvSpPr>
            <p:spPr bwMode="auto">
              <a:xfrm>
                <a:off x="1982" y="2811"/>
                <a:ext cx="3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ea typeface="华文新魏" pitchFamily="2" charset="-122"/>
                    <a:cs typeface="Times New Roman" pitchFamily="18" charset="0"/>
                  </a:rPr>
                  <a:t>G</a:t>
                </a:r>
                <a:r>
                  <a:rPr lang="en-US" altLang="zh-CN" baseline="-30000">
                    <a:ea typeface="华文新魏" pitchFamily="2" charset="-122"/>
                    <a:cs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4558" y="3216"/>
              <a:ext cx="294" cy="265"/>
              <a:chOff x="2016" y="3408"/>
              <a:chExt cx="294" cy="265"/>
            </a:xfrm>
          </p:grpSpPr>
          <p:sp>
            <p:nvSpPr>
              <p:cNvPr id="249932" name="Line 76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2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33" name="Rectangle 77"/>
              <p:cNvSpPr>
                <a:spLocks noChangeArrowheads="1"/>
              </p:cNvSpPr>
              <p:nvPr/>
            </p:nvSpPr>
            <p:spPr bwMode="auto">
              <a:xfrm>
                <a:off x="2032" y="3442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Times New Roman" pitchFamily="18" charset="0"/>
                  </a:rPr>
                  <a:t>Eo</a:t>
                </a:r>
              </a:p>
            </p:txBody>
          </p:sp>
        </p:grp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5004447" y="5029200"/>
            <a:ext cx="1223739" cy="685801"/>
            <a:chOff x="2759" y="3158"/>
            <a:chExt cx="745" cy="442"/>
          </a:xfrm>
        </p:grpSpPr>
        <p:sp>
          <p:nvSpPr>
            <p:cNvPr id="249935" name="Line 79"/>
            <p:cNvSpPr>
              <a:spLocks noChangeShapeType="1"/>
            </p:cNvSpPr>
            <p:nvPr/>
          </p:nvSpPr>
          <p:spPr bwMode="auto">
            <a:xfrm flipH="1" flipV="1">
              <a:off x="2759" y="3158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36" name="Line 80"/>
            <p:cNvSpPr>
              <a:spLocks noChangeShapeType="1"/>
            </p:cNvSpPr>
            <p:nvPr/>
          </p:nvSpPr>
          <p:spPr bwMode="auto">
            <a:xfrm>
              <a:off x="2759" y="3158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82"/>
          <p:cNvGrpSpPr>
            <a:grpSpLocks/>
          </p:cNvGrpSpPr>
          <p:nvPr/>
        </p:nvGrpSpPr>
        <p:grpSpPr bwMode="auto">
          <a:xfrm>
            <a:off x="2846388" y="2057400"/>
            <a:ext cx="4316412" cy="1600200"/>
            <a:chOff x="1409" y="1296"/>
            <a:chExt cx="2719" cy="1008"/>
          </a:xfrm>
        </p:grpSpPr>
        <p:sp>
          <p:nvSpPr>
            <p:cNvPr id="249939" name="Line 83"/>
            <p:cNvSpPr>
              <a:spLocks noChangeShapeType="1"/>
            </p:cNvSpPr>
            <p:nvPr/>
          </p:nvSpPr>
          <p:spPr bwMode="auto">
            <a:xfrm flipV="1">
              <a:off x="15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0" name="Line 84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1" name="Line 85"/>
            <p:cNvSpPr>
              <a:spLocks noChangeShapeType="1"/>
            </p:cNvSpPr>
            <p:nvPr/>
          </p:nvSpPr>
          <p:spPr bwMode="auto">
            <a:xfrm flipH="1">
              <a:off x="1632" y="206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2" name="Rectangle 86"/>
            <p:cNvSpPr>
              <a:spLocks noChangeArrowheads="1"/>
            </p:cNvSpPr>
            <p:nvPr/>
          </p:nvSpPr>
          <p:spPr bwMode="auto">
            <a:xfrm>
              <a:off x="144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943" name="Line 87"/>
            <p:cNvSpPr>
              <a:spLocks noChangeShapeType="1"/>
            </p:cNvSpPr>
            <p:nvPr/>
          </p:nvSpPr>
          <p:spPr bwMode="auto">
            <a:xfrm flipV="1">
              <a:off x="163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4" name="Rectangle 88"/>
            <p:cNvSpPr>
              <a:spLocks noChangeArrowheads="1"/>
            </p:cNvSpPr>
            <p:nvPr/>
          </p:nvSpPr>
          <p:spPr bwMode="auto">
            <a:xfrm>
              <a:off x="1409" y="12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9945" name="Line 89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90"/>
          <p:cNvGrpSpPr>
            <a:grpSpLocks/>
          </p:cNvGrpSpPr>
          <p:nvPr/>
        </p:nvGrpSpPr>
        <p:grpSpPr bwMode="auto">
          <a:xfrm>
            <a:off x="4572000" y="2060575"/>
            <a:ext cx="1223963" cy="2740025"/>
            <a:chOff x="2496" y="1298"/>
            <a:chExt cx="771" cy="1726"/>
          </a:xfrm>
        </p:grpSpPr>
        <p:sp>
          <p:nvSpPr>
            <p:cNvPr id="249947" name="Line 91"/>
            <p:cNvSpPr>
              <a:spLocks noChangeShapeType="1"/>
            </p:cNvSpPr>
            <p:nvPr/>
          </p:nvSpPr>
          <p:spPr bwMode="auto">
            <a:xfrm flipH="1" flipV="1">
              <a:off x="3072" y="153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8" name="Rectangle 92"/>
            <p:cNvSpPr>
              <a:spLocks noChangeArrowheads="1"/>
            </p:cNvSpPr>
            <p:nvPr/>
          </p:nvSpPr>
          <p:spPr bwMode="auto">
            <a:xfrm>
              <a:off x="2948" y="129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9949" name="Line 93"/>
            <p:cNvSpPr>
              <a:spLocks noChangeShapeType="1"/>
            </p:cNvSpPr>
            <p:nvPr/>
          </p:nvSpPr>
          <p:spPr bwMode="auto">
            <a:xfrm flipH="1" flipV="1">
              <a:off x="2496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94"/>
          <p:cNvGrpSpPr>
            <a:grpSpLocks/>
          </p:cNvGrpSpPr>
          <p:nvPr/>
        </p:nvGrpSpPr>
        <p:grpSpPr bwMode="auto">
          <a:xfrm>
            <a:off x="3276600" y="2057400"/>
            <a:ext cx="4114800" cy="1600200"/>
            <a:chOff x="1680" y="1296"/>
            <a:chExt cx="2592" cy="1008"/>
          </a:xfrm>
        </p:grpSpPr>
        <p:sp>
          <p:nvSpPr>
            <p:cNvPr id="249951" name="Rectangle 95"/>
            <p:cNvSpPr>
              <a:spLocks noChangeArrowheads="1"/>
            </p:cNvSpPr>
            <p:nvPr/>
          </p:nvSpPr>
          <p:spPr bwMode="auto">
            <a:xfrm>
              <a:off x="192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952" name="Line 96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3" name="Rectangle 97"/>
            <p:cNvSpPr>
              <a:spLocks noChangeArrowheads="1"/>
            </p:cNvSpPr>
            <p:nvPr/>
          </p:nvSpPr>
          <p:spPr bwMode="auto">
            <a:xfrm>
              <a:off x="1937" y="12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9954" name="Line 98"/>
            <p:cNvSpPr>
              <a:spLocks noChangeShapeType="1"/>
            </p:cNvSpPr>
            <p:nvPr/>
          </p:nvSpPr>
          <p:spPr bwMode="auto">
            <a:xfrm flipV="1">
              <a:off x="168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5" name="Line 99"/>
            <p:cNvSpPr>
              <a:spLocks noChangeShapeType="1"/>
            </p:cNvSpPr>
            <p:nvPr/>
          </p:nvSpPr>
          <p:spPr bwMode="auto">
            <a:xfrm>
              <a:off x="1680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6" name="Line 100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7" name="Line 101"/>
            <p:cNvSpPr>
              <a:spLocks noChangeShapeType="1"/>
            </p:cNvSpPr>
            <p:nvPr/>
          </p:nvSpPr>
          <p:spPr bwMode="auto">
            <a:xfrm flipH="1">
              <a:off x="2112" y="216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8" name="Line 102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9" name="Line 103"/>
            <p:cNvSpPr>
              <a:spLocks noChangeShapeType="1"/>
            </p:cNvSpPr>
            <p:nvPr/>
          </p:nvSpPr>
          <p:spPr bwMode="auto">
            <a:xfrm>
              <a:off x="4272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04"/>
          <p:cNvGrpSpPr>
            <a:grpSpLocks/>
          </p:cNvGrpSpPr>
          <p:nvPr/>
        </p:nvGrpSpPr>
        <p:grpSpPr bwMode="auto">
          <a:xfrm>
            <a:off x="3505200" y="2057400"/>
            <a:ext cx="4114800" cy="1600200"/>
            <a:chOff x="1824" y="1296"/>
            <a:chExt cx="2592" cy="1008"/>
          </a:xfrm>
        </p:grpSpPr>
        <p:sp>
          <p:nvSpPr>
            <p:cNvPr id="249961" name="Rectangle 105"/>
            <p:cNvSpPr>
              <a:spLocks noChangeArrowheads="1"/>
            </p:cNvSpPr>
            <p:nvPr/>
          </p:nvSpPr>
          <p:spPr bwMode="auto">
            <a:xfrm>
              <a:off x="240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962" name="Line 106"/>
            <p:cNvSpPr>
              <a:spLocks noChangeShapeType="1"/>
            </p:cNvSpPr>
            <p:nvPr/>
          </p:nvSpPr>
          <p:spPr bwMode="auto">
            <a:xfrm flipV="1">
              <a:off x="2544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63" name="Rectangle 107"/>
            <p:cNvSpPr>
              <a:spLocks noChangeArrowheads="1"/>
            </p:cNvSpPr>
            <p:nvPr/>
          </p:nvSpPr>
          <p:spPr bwMode="auto">
            <a:xfrm>
              <a:off x="2417" y="12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9964" name="Line 108"/>
            <p:cNvSpPr>
              <a:spLocks noChangeShapeType="1"/>
            </p:cNvSpPr>
            <p:nvPr/>
          </p:nvSpPr>
          <p:spPr bwMode="auto">
            <a:xfrm>
              <a:off x="1824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65" name="Line 109"/>
            <p:cNvSpPr>
              <a:spLocks noChangeShapeType="1"/>
            </p:cNvSpPr>
            <p:nvPr/>
          </p:nvSpPr>
          <p:spPr bwMode="auto">
            <a:xfrm flipV="1">
              <a:off x="249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66" name="Line 110"/>
            <p:cNvSpPr>
              <a:spLocks noChangeShapeType="1"/>
            </p:cNvSpPr>
            <p:nvPr/>
          </p:nvSpPr>
          <p:spPr bwMode="auto">
            <a:xfrm flipH="1">
              <a:off x="2592" y="230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67" name="Line 111"/>
            <p:cNvSpPr>
              <a:spLocks noChangeShapeType="1"/>
            </p:cNvSpPr>
            <p:nvPr/>
          </p:nvSpPr>
          <p:spPr bwMode="auto">
            <a:xfrm flipV="1">
              <a:off x="259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9968" name="Text Box 112"/>
          <p:cNvSpPr txBox="1">
            <a:spLocks noChangeArrowheads="1"/>
          </p:cNvSpPr>
          <p:nvPr/>
        </p:nvSpPr>
        <p:spPr bwMode="auto">
          <a:xfrm>
            <a:off x="304800" y="2209800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高位有效，强制低位无效</a:t>
            </a:r>
          </a:p>
        </p:txBody>
      </p:sp>
      <p:sp>
        <p:nvSpPr>
          <p:cNvPr id="249969" name="Text Box 113"/>
          <p:cNvSpPr txBox="1">
            <a:spLocks noChangeArrowheads="1"/>
          </p:cNvSpPr>
          <p:nvPr/>
        </p:nvSpPr>
        <p:spPr bwMode="auto">
          <a:xfrm>
            <a:off x="304800" y="3200400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生成相应的编码输出</a:t>
            </a:r>
          </a:p>
        </p:txBody>
      </p:sp>
      <p:sp>
        <p:nvSpPr>
          <p:cNvPr id="115" name="Rectangle 105"/>
          <p:cNvSpPr>
            <a:spLocks noChangeArrowheads="1"/>
          </p:cNvSpPr>
          <p:nvPr/>
        </p:nvSpPr>
        <p:spPr bwMode="auto">
          <a:xfrm>
            <a:off x="807524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110"/>
          <p:cNvSpPr>
            <a:spLocks noChangeShapeType="1"/>
          </p:cNvSpPr>
          <p:nvPr/>
        </p:nvSpPr>
        <p:spPr bwMode="auto">
          <a:xfrm flipH="1">
            <a:off x="5486400" y="3810000"/>
            <a:ext cx="27328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48944" y="3770099"/>
            <a:ext cx="74911" cy="798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Line 63"/>
          <p:cNvSpPr>
            <a:spLocks noChangeShapeType="1"/>
          </p:cNvSpPr>
          <p:nvPr/>
        </p:nvSpPr>
        <p:spPr bwMode="auto">
          <a:xfrm flipH="1" flipV="1">
            <a:off x="8219256" y="3124200"/>
            <a:ext cx="717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Line 63"/>
          <p:cNvSpPr>
            <a:spLocks noChangeShapeType="1"/>
          </p:cNvSpPr>
          <p:nvPr/>
        </p:nvSpPr>
        <p:spPr bwMode="auto">
          <a:xfrm flipV="1">
            <a:off x="8370690" y="3124200"/>
            <a:ext cx="198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H="1" flipV="1">
            <a:off x="8689975" y="2438400"/>
            <a:ext cx="3175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V="1">
            <a:off x="8298656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Rectangle 92"/>
          <p:cNvSpPr>
            <a:spLocks noChangeArrowheads="1"/>
          </p:cNvSpPr>
          <p:nvPr/>
        </p:nvSpPr>
        <p:spPr bwMode="auto">
          <a:xfrm>
            <a:off x="8022593" y="2060575"/>
            <a:ext cx="513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3200" baseline="-25000">
                <a:latin typeface="Times New Roman" pitchFamily="18" charset="0"/>
              </a:rPr>
              <a:t>s</a:t>
            </a:r>
            <a:endParaRPr lang="en-US" altLang="zh-CN" sz="2400" baseline="-25000">
              <a:latin typeface="Times New Roman" pitchFamily="18" charset="0"/>
            </a:endParaRPr>
          </a:p>
        </p:txBody>
      </p:sp>
      <p:sp>
        <p:nvSpPr>
          <p:cNvPr id="124" name="Rectangle 92"/>
          <p:cNvSpPr>
            <a:spLocks noChangeArrowheads="1"/>
          </p:cNvSpPr>
          <p:nvPr/>
        </p:nvSpPr>
        <p:spPr bwMode="auto">
          <a:xfrm>
            <a:off x="8450870" y="2060575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</a:rPr>
              <a:t>E</a:t>
            </a:r>
            <a:r>
              <a:rPr lang="en-US" altLang="zh-CN" baseline="-25000"/>
              <a:t>0</a:t>
            </a:r>
            <a:endParaRPr lang="en-US" altLang="zh-CN" sz="2400" baseline="-25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68" grpId="0" autoUpdateAnimBg="0"/>
      <p:bldP spid="249969" grpId="0" autoUpdateAnimBg="0"/>
      <p:bldP spid="115" grpId="0" animBg="1"/>
      <p:bldP spid="117" grpId="0" animBg="1"/>
      <p:bldP spid="21" grpId="0" animBg="1"/>
      <p:bldP spid="118" grpId="0" animBg="1"/>
      <p:bldP spid="119" grpId="0" animBg="1"/>
      <p:bldP spid="120" grpId="0" animBg="1"/>
      <p:bldP spid="121" grpId="0" animBg="1"/>
      <p:bldP spid="122" grpId="0"/>
      <p:bldP spid="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16</a:t>
            </a:r>
            <a:r>
              <a:rPr lang="zh-CN" altLang="en-US" sz="3600" dirty="0"/>
              <a:t>）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CFE-DDEE-4A42-9CE4-79924562A475}" type="slidenum">
              <a:rPr lang="en-US" altLang="zh-CN">
                <a:latin typeface="+mn-ea"/>
                <a:ea typeface="+mn-ea"/>
              </a:rPr>
              <a:pPr/>
              <a:t>28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924800" cy="4648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将</a:t>
            </a:r>
            <a:r>
              <a:rPr lang="en-US" altLang="zh-CN" sz="3200" dirty="0"/>
              <a:t>8-3</a:t>
            </a:r>
            <a:r>
              <a:rPr lang="zh-CN" altLang="en-US" sz="3200" dirty="0"/>
              <a:t>优先编码器扩展为</a:t>
            </a:r>
            <a:r>
              <a:rPr lang="en-US" altLang="zh-CN" sz="3200" dirty="0"/>
              <a:t>16-4</a:t>
            </a:r>
            <a:r>
              <a:rPr lang="zh-CN" altLang="en-US" sz="3200" dirty="0"/>
              <a:t>优先编码器</a:t>
            </a:r>
          </a:p>
        </p:txBody>
      </p: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4932040" y="5027692"/>
            <a:ext cx="3957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若高位片有“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输入，高位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Eo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=1,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应禁止低位片，以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</a:rPr>
              <a:t>2~0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baseline="-30000" dirty="0">
                <a:latin typeface="华文新魏" pitchFamily="2" charset="-122"/>
                <a:ea typeface="华文新魏" pitchFamily="2" charset="-122"/>
              </a:rPr>
              <a:t>高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作为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</a:rPr>
              <a:t>2~0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</a:rPr>
              <a:t>16-4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，高位片的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Gs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(=0)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作为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 A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16-4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400" b="1" baseline="-25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5" name="Line 10"/>
          <p:cNvSpPr>
            <a:spLocks noChangeShapeType="1"/>
          </p:cNvSpPr>
          <p:nvPr/>
        </p:nvSpPr>
        <p:spPr bwMode="auto">
          <a:xfrm>
            <a:off x="1050925" y="3959225"/>
            <a:ext cx="0" cy="1540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6" name="Line 11"/>
          <p:cNvSpPr>
            <a:spLocks noChangeShapeType="1"/>
          </p:cNvSpPr>
          <p:nvPr/>
        </p:nvSpPr>
        <p:spPr bwMode="auto">
          <a:xfrm>
            <a:off x="1698625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7" name="Line 12"/>
          <p:cNvSpPr>
            <a:spLocks noChangeShapeType="1"/>
          </p:cNvSpPr>
          <p:nvPr/>
        </p:nvSpPr>
        <p:spPr bwMode="auto">
          <a:xfrm>
            <a:off x="2417763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8" name="Line 13"/>
          <p:cNvSpPr>
            <a:spLocks noChangeShapeType="1"/>
          </p:cNvSpPr>
          <p:nvPr/>
        </p:nvSpPr>
        <p:spPr bwMode="auto">
          <a:xfrm>
            <a:off x="3138488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89" name="Group 76"/>
          <p:cNvGrpSpPr>
            <a:grpSpLocks/>
          </p:cNvGrpSpPr>
          <p:nvPr/>
        </p:nvGrpSpPr>
        <p:grpSpPr bwMode="auto">
          <a:xfrm>
            <a:off x="3425825" y="2484438"/>
            <a:ext cx="1679575" cy="1690687"/>
            <a:chOff x="2158" y="1565"/>
            <a:chExt cx="1058" cy="1065"/>
          </a:xfrm>
        </p:grpSpPr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2158" y="249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1" name="Line 22"/>
            <p:cNvSpPr>
              <a:spLocks noChangeShapeType="1"/>
            </p:cNvSpPr>
            <p:nvPr/>
          </p:nvSpPr>
          <p:spPr bwMode="auto">
            <a:xfrm flipV="1">
              <a:off x="2160" y="262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 flipH="1">
              <a:off x="2784" y="15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3" name="Line 25"/>
            <p:cNvSpPr>
              <a:spLocks noChangeShapeType="1"/>
            </p:cNvSpPr>
            <p:nvPr/>
          </p:nvSpPr>
          <p:spPr bwMode="auto">
            <a:xfrm>
              <a:off x="2784" y="1565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94" name="Group 79"/>
          <p:cNvGrpSpPr>
            <a:grpSpLocks/>
          </p:cNvGrpSpPr>
          <p:nvPr/>
        </p:nvGrpSpPr>
        <p:grpSpPr bwMode="auto">
          <a:xfrm>
            <a:off x="2995613" y="3959225"/>
            <a:ext cx="4103687" cy="1512888"/>
            <a:chOff x="1887" y="2494"/>
            <a:chExt cx="2585" cy="953"/>
          </a:xfrm>
        </p:grpSpPr>
        <p:sp>
          <p:nvSpPr>
            <p:cNvPr id="95" name="Rectangle 9"/>
            <p:cNvSpPr>
              <a:spLocks noChangeArrowheads="1"/>
            </p:cNvSpPr>
            <p:nvPr/>
          </p:nvSpPr>
          <p:spPr bwMode="auto">
            <a:xfrm>
              <a:off x="1887" y="2993"/>
              <a:ext cx="31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6" name="Line 16"/>
            <p:cNvSpPr>
              <a:spLocks noChangeShapeType="1"/>
            </p:cNvSpPr>
            <p:nvPr/>
          </p:nvSpPr>
          <p:spPr bwMode="auto">
            <a:xfrm>
              <a:off x="2068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7" name="Line 30"/>
            <p:cNvSpPr>
              <a:spLocks noChangeShapeType="1"/>
            </p:cNvSpPr>
            <p:nvPr/>
          </p:nvSpPr>
          <p:spPr bwMode="auto">
            <a:xfrm>
              <a:off x="4472" y="249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8" name="Line 31"/>
            <p:cNvSpPr>
              <a:spLocks noChangeShapeType="1"/>
            </p:cNvSpPr>
            <p:nvPr/>
          </p:nvSpPr>
          <p:spPr bwMode="auto">
            <a:xfrm flipH="1">
              <a:off x="2113" y="2902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9" name="Line 32"/>
            <p:cNvSpPr>
              <a:spLocks noChangeShapeType="1"/>
            </p:cNvSpPr>
            <p:nvPr/>
          </p:nvSpPr>
          <p:spPr bwMode="auto">
            <a:xfrm>
              <a:off x="2113" y="290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0" name="Group 78"/>
          <p:cNvGrpSpPr>
            <a:grpSpLocks/>
          </p:cNvGrpSpPr>
          <p:nvPr/>
        </p:nvGrpSpPr>
        <p:grpSpPr bwMode="auto">
          <a:xfrm>
            <a:off x="2274888" y="3959225"/>
            <a:ext cx="4248150" cy="1512888"/>
            <a:chOff x="1433" y="2494"/>
            <a:chExt cx="2676" cy="953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1433" y="2993"/>
              <a:ext cx="31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1614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3" name="Line 29"/>
            <p:cNvSpPr>
              <a:spLocks noChangeShapeType="1"/>
            </p:cNvSpPr>
            <p:nvPr/>
          </p:nvSpPr>
          <p:spPr bwMode="auto">
            <a:xfrm>
              <a:off x="4109" y="249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4" name="Line 33"/>
            <p:cNvSpPr>
              <a:spLocks noChangeShapeType="1"/>
            </p:cNvSpPr>
            <p:nvPr/>
          </p:nvSpPr>
          <p:spPr bwMode="auto">
            <a:xfrm flipH="1">
              <a:off x="1660" y="2811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5" name="Line 34"/>
            <p:cNvSpPr>
              <a:spLocks noChangeShapeType="1"/>
            </p:cNvSpPr>
            <p:nvPr/>
          </p:nvSpPr>
          <p:spPr bwMode="auto">
            <a:xfrm>
              <a:off x="1660" y="281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6" name="Group 77"/>
          <p:cNvGrpSpPr>
            <a:grpSpLocks/>
          </p:cNvGrpSpPr>
          <p:nvPr/>
        </p:nvGrpSpPr>
        <p:grpSpPr bwMode="auto">
          <a:xfrm>
            <a:off x="1554163" y="3959225"/>
            <a:ext cx="4464050" cy="1512888"/>
            <a:chOff x="979" y="2494"/>
            <a:chExt cx="2812" cy="953"/>
          </a:xfrm>
        </p:grpSpPr>
        <p:sp>
          <p:nvSpPr>
            <p:cNvPr id="107" name="Rectangle 7"/>
            <p:cNvSpPr>
              <a:spLocks noChangeArrowheads="1"/>
            </p:cNvSpPr>
            <p:nvPr/>
          </p:nvSpPr>
          <p:spPr bwMode="auto">
            <a:xfrm>
              <a:off x="979" y="2993"/>
              <a:ext cx="31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8" name="Line 14"/>
            <p:cNvSpPr>
              <a:spLocks noChangeShapeType="1"/>
            </p:cNvSpPr>
            <p:nvPr/>
          </p:nvSpPr>
          <p:spPr bwMode="auto">
            <a:xfrm>
              <a:off x="1161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>
              <a:off x="3791" y="249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0" name="Line 35"/>
            <p:cNvSpPr>
              <a:spLocks noChangeShapeType="1"/>
            </p:cNvSpPr>
            <p:nvPr/>
          </p:nvSpPr>
          <p:spPr bwMode="auto">
            <a:xfrm flipH="1">
              <a:off x="1206" y="2721"/>
              <a:ext cx="2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1206" y="272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12" name="Group 74"/>
          <p:cNvGrpSpPr>
            <a:grpSpLocks/>
          </p:cNvGrpSpPr>
          <p:nvPr/>
        </p:nvGrpSpPr>
        <p:grpSpPr bwMode="auto">
          <a:xfrm>
            <a:off x="34925" y="2057404"/>
            <a:ext cx="9064625" cy="508001"/>
            <a:chOff x="22" y="1296"/>
            <a:chExt cx="5710" cy="320"/>
          </a:xfrm>
        </p:grpSpPr>
        <p:sp>
          <p:nvSpPr>
            <p:cNvPr id="113" name="Rectangle 61"/>
            <p:cNvSpPr>
              <a:spLocks noChangeArrowheads="1"/>
            </p:cNvSpPr>
            <p:nvPr/>
          </p:nvSpPr>
          <p:spPr bwMode="auto">
            <a:xfrm>
              <a:off x="3504" y="1296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200">
                  <a:latin typeface="+mn-ea"/>
                  <a:ea typeface="+mn-ea"/>
                </a:rPr>
                <a:t>7 6 5 4 3 2 1 0</a:t>
              </a:r>
            </a:p>
          </p:txBody>
        </p:sp>
        <p:sp>
          <p:nvSpPr>
            <p:cNvPr id="114" name="Rectangle 62"/>
            <p:cNvSpPr>
              <a:spLocks noChangeArrowheads="1"/>
            </p:cNvSpPr>
            <p:nvPr/>
          </p:nvSpPr>
          <p:spPr bwMode="auto">
            <a:xfrm>
              <a:off x="816" y="1344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15   …  10 9 8</a:t>
              </a:r>
            </a:p>
          </p:txBody>
        </p:sp>
        <p:grpSp>
          <p:nvGrpSpPr>
            <p:cNvPr id="115" name="Group 71"/>
            <p:cNvGrpSpPr>
              <a:grpSpLocks/>
            </p:cNvGrpSpPr>
            <p:nvPr/>
          </p:nvGrpSpPr>
          <p:grpSpPr bwMode="auto">
            <a:xfrm>
              <a:off x="22" y="1296"/>
              <a:ext cx="5710" cy="320"/>
              <a:chOff x="22" y="1296"/>
              <a:chExt cx="5710" cy="320"/>
            </a:xfrm>
          </p:grpSpPr>
          <p:sp>
            <p:nvSpPr>
              <p:cNvPr id="116" name="Rectangle 64"/>
              <p:cNvSpPr>
                <a:spLocks noChangeArrowheads="1"/>
              </p:cNvSpPr>
              <p:nvPr/>
            </p:nvSpPr>
            <p:spPr bwMode="auto">
              <a:xfrm>
                <a:off x="22" y="1328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华文新魏" pitchFamily="2" charset="-122"/>
                    <a:ea typeface="华文新魏" pitchFamily="2" charset="-122"/>
                  </a:rPr>
                  <a:t>输入</a:t>
                </a:r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432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18" name="Rectangle 66"/>
              <p:cNvSpPr>
                <a:spLocks noChangeArrowheads="1"/>
              </p:cNvSpPr>
              <p:nvPr/>
            </p:nvSpPr>
            <p:spPr bwMode="auto">
              <a:xfrm>
                <a:off x="5232" y="1296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华文新魏" pitchFamily="2" charset="-122"/>
                    <a:ea typeface="华文新魏" pitchFamily="2" charset="-122"/>
                  </a:rPr>
                  <a:t>输入</a:t>
                </a:r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 flipH="1">
                <a:off x="4848" y="1440"/>
                <a:ext cx="432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</p:grpSp>
      <p:grpSp>
        <p:nvGrpSpPr>
          <p:cNvPr id="121" name="组合 1"/>
          <p:cNvGrpSpPr/>
          <p:nvPr/>
        </p:nvGrpSpPr>
        <p:grpSpPr>
          <a:xfrm>
            <a:off x="4714876" y="2500306"/>
            <a:ext cx="2969072" cy="1444625"/>
            <a:chOff x="4716016" y="2484438"/>
            <a:chExt cx="2969072" cy="1444625"/>
          </a:xfrm>
        </p:grpSpPr>
        <p:grpSp>
          <p:nvGrpSpPr>
            <p:cNvPr id="122" name="Group 60"/>
            <p:cNvGrpSpPr>
              <a:grpSpLocks/>
            </p:cNvGrpSpPr>
            <p:nvPr/>
          </p:nvGrpSpPr>
          <p:grpSpPr bwMode="auto">
            <a:xfrm>
              <a:off x="4876800" y="2484438"/>
              <a:ext cx="2808288" cy="1444625"/>
              <a:chOff x="3360" y="1824"/>
              <a:chExt cx="1769" cy="910"/>
            </a:xfrm>
          </p:grpSpPr>
          <p:grpSp>
            <p:nvGrpSpPr>
              <p:cNvPr id="124" name="Group 56"/>
              <p:cNvGrpSpPr>
                <a:grpSpLocks/>
              </p:cNvGrpSpPr>
              <p:nvPr/>
            </p:nvGrpSpPr>
            <p:grpSpPr bwMode="auto">
              <a:xfrm>
                <a:off x="3360" y="1824"/>
                <a:ext cx="1769" cy="910"/>
                <a:chOff x="3360" y="1824"/>
                <a:chExt cx="1769" cy="910"/>
              </a:xfrm>
            </p:grpSpPr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1769" cy="7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2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28" name="Rectangle 45"/>
                <p:cNvSpPr>
                  <a:spLocks noChangeArrowheads="1"/>
                </p:cNvSpPr>
                <p:nvPr/>
              </p:nvSpPr>
              <p:spPr bwMode="auto">
                <a:xfrm>
                  <a:off x="3888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29" name="Rectangle 46"/>
                <p:cNvSpPr>
                  <a:spLocks noChangeArrowheads="1"/>
                </p:cNvSpPr>
                <p:nvPr/>
              </p:nvSpPr>
              <p:spPr bwMode="auto">
                <a:xfrm>
                  <a:off x="4224" y="243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130" name="Rectangle 47"/>
                <p:cNvSpPr>
                  <a:spLocks noChangeArrowheads="1"/>
                </p:cNvSpPr>
                <p:nvPr/>
              </p:nvSpPr>
              <p:spPr bwMode="auto">
                <a:xfrm>
                  <a:off x="4560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31" name="Rectangle 48"/>
                <p:cNvSpPr>
                  <a:spLocks noChangeArrowheads="1"/>
                </p:cNvSpPr>
                <p:nvPr/>
              </p:nvSpPr>
              <p:spPr bwMode="auto">
                <a:xfrm>
                  <a:off x="4848" y="2434"/>
                  <a:ext cx="27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32" name="Rectangle 49"/>
                <p:cNvSpPr>
                  <a:spLocks noChangeArrowheads="1"/>
                </p:cNvSpPr>
                <p:nvPr/>
              </p:nvSpPr>
              <p:spPr bwMode="auto">
                <a:xfrm>
                  <a:off x="3374" y="243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G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3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98" y="2025"/>
                  <a:ext cx="122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dist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7 6 5 4 3 2 1 0</a:t>
                  </a:r>
                </a:p>
              </p:txBody>
            </p:sp>
            <p:sp>
              <p:nvSpPr>
                <p:cNvPr id="134" name="Line 53"/>
                <p:cNvSpPr>
                  <a:spLocks noChangeShapeType="1"/>
                </p:cNvSpPr>
                <p:nvPr/>
              </p:nvSpPr>
              <p:spPr bwMode="auto">
                <a:xfrm>
                  <a:off x="3984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35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5" name="Rectangle 59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华文新魏" pitchFamily="2" charset="-122"/>
                    <a:ea typeface="华文新魏" pitchFamily="2" charset="-122"/>
                  </a:rPr>
                  <a:t>低位片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4716016" y="2905780"/>
                  <a:ext cx="889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2905780"/>
                  <a:ext cx="889248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2"/>
          <p:cNvGrpSpPr/>
          <p:nvPr/>
        </p:nvGrpSpPr>
        <p:grpSpPr>
          <a:xfrm>
            <a:off x="611560" y="2484438"/>
            <a:ext cx="3015878" cy="1474787"/>
            <a:chOff x="611560" y="2484438"/>
            <a:chExt cx="3015878" cy="1474787"/>
          </a:xfrm>
        </p:grpSpPr>
        <p:grpSp>
          <p:nvGrpSpPr>
            <p:cNvPr id="137" name="Group 58"/>
            <p:cNvGrpSpPr>
              <a:grpSpLocks/>
            </p:cNvGrpSpPr>
            <p:nvPr/>
          </p:nvGrpSpPr>
          <p:grpSpPr bwMode="auto">
            <a:xfrm>
              <a:off x="762000" y="2484438"/>
              <a:ext cx="2865438" cy="1474787"/>
              <a:chOff x="768" y="1824"/>
              <a:chExt cx="1805" cy="929"/>
            </a:xfrm>
          </p:grpSpPr>
          <p:grpSp>
            <p:nvGrpSpPr>
              <p:cNvPr id="139" name="Group 55"/>
              <p:cNvGrpSpPr>
                <a:grpSpLocks/>
              </p:cNvGrpSpPr>
              <p:nvPr/>
            </p:nvGrpSpPr>
            <p:grpSpPr bwMode="auto">
              <a:xfrm>
                <a:off x="768" y="1824"/>
                <a:ext cx="1805" cy="929"/>
                <a:chOff x="768" y="1824"/>
                <a:chExt cx="1805" cy="929"/>
              </a:xfrm>
            </p:grpSpPr>
            <p:sp>
              <p:nvSpPr>
                <p:cNvPr id="141" name="Rectangle 5"/>
                <p:cNvSpPr>
                  <a:spLocks noChangeArrowheads="1"/>
                </p:cNvSpPr>
                <p:nvPr/>
              </p:nvSpPr>
              <p:spPr bwMode="auto">
                <a:xfrm>
                  <a:off x="768" y="2016"/>
                  <a:ext cx="1769" cy="7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42" name="Line 17"/>
                <p:cNvSpPr>
                  <a:spLocks noChangeShapeType="1"/>
                </p:cNvSpPr>
                <p:nvPr/>
              </p:nvSpPr>
              <p:spPr bwMode="auto">
                <a:xfrm>
                  <a:off x="1296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43" name="Line 18"/>
                <p:cNvSpPr>
                  <a:spLocks noChangeShapeType="1"/>
                </p:cNvSpPr>
                <p:nvPr/>
              </p:nvSpPr>
              <p:spPr bwMode="auto">
                <a:xfrm>
                  <a:off x="2352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44" name="Rectangle 41"/>
                <p:cNvSpPr>
                  <a:spLocks noChangeArrowheads="1"/>
                </p:cNvSpPr>
                <p:nvPr/>
              </p:nvSpPr>
              <p:spPr bwMode="auto">
                <a:xfrm>
                  <a:off x="1222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45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6" y="243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146" name="Rectangle 43"/>
                <p:cNvSpPr>
                  <a:spLocks noChangeArrowheads="1"/>
                </p:cNvSpPr>
                <p:nvPr/>
              </p:nvSpPr>
              <p:spPr bwMode="auto">
                <a:xfrm>
                  <a:off x="2033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47" name="Rectangle 44"/>
                <p:cNvSpPr>
                  <a:spLocks noChangeArrowheads="1"/>
                </p:cNvSpPr>
                <p:nvPr/>
              </p:nvSpPr>
              <p:spPr bwMode="auto">
                <a:xfrm>
                  <a:off x="2295" y="2434"/>
                  <a:ext cx="27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dirty="0">
                      <a:latin typeface="+mn-ea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400" baseline="-30000" dirty="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Rectangle 50"/>
                <p:cNvSpPr>
                  <a:spLocks noChangeArrowheads="1"/>
                </p:cNvSpPr>
                <p:nvPr/>
              </p:nvSpPr>
              <p:spPr bwMode="auto">
                <a:xfrm>
                  <a:off x="814" y="243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G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22" y="2025"/>
                  <a:ext cx="122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dist">
                    <a:spcBef>
                      <a:spcPct val="50000"/>
                    </a:spcBef>
                  </a:pPr>
                  <a:r>
                    <a:rPr lang="en-US" altLang="zh-CN" sz="1800">
                      <a:latin typeface="+mn-ea"/>
                      <a:ea typeface="+mn-ea"/>
                    </a:rPr>
                    <a:t>7 6 5 4 3 2 1 0</a:t>
                  </a:r>
                </a:p>
              </p:txBody>
            </p:sp>
          </p:grpSp>
          <p:sp>
            <p:nvSpPr>
              <p:cNvPr id="140" name="Rectangle 57"/>
              <p:cNvSpPr>
                <a:spLocks noChangeArrowheads="1"/>
              </p:cNvSpPr>
              <p:nvPr/>
            </p:nvSpPr>
            <p:spPr bwMode="auto">
              <a:xfrm>
                <a:off x="1321" y="22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latin typeface="华文新魏" pitchFamily="2" charset="-122"/>
                    <a:ea typeface="华文新魏" pitchFamily="2" charset="-122"/>
                  </a:rPr>
                  <a:t>高位片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611560" y="2977788"/>
                  <a:ext cx="889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2977788"/>
                  <a:ext cx="889248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Line 28"/>
          <p:cNvSpPr>
            <a:spLocks noChangeShapeType="1"/>
          </p:cNvSpPr>
          <p:nvPr/>
        </p:nvSpPr>
        <p:spPr bwMode="auto">
          <a:xfrm>
            <a:off x="5076056" y="3933057"/>
            <a:ext cx="0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1" name="Line 35"/>
          <p:cNvSpPr>
            <a:spLocks noChangeShapeType="1"/>
          </p:cNvSpPr>
          <p:nvPr/>
        </p:nvSpPr>
        <p:spPr bwMode="auto">
          <a:xfrm flipH="1" flipV="1">
            <a:off x="1050924" y="4221086"/>
            <a:ext cx="2796232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2" name="Rectangle 7"/>
          <p:cNvSpPr>
            <a:spLocks noChangeArrowheads="1"/>
          </p:cNvSpPr>
          <p:nvPr/>
        </p:nvSpPr>
        <p:spPr bwMode="auto">
          <a:xfrm>
            <a:off x="3707135" y="4778909"/>
            <a:ext cx="5048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3" name="Line 36"/>
          <p:cNvSpPr>
            <a:spLocks noChangeShapeType="1"/>
          </p:cNvSpPr>
          <p:nvPr/>
        </p:nvSpPr>
        <p:spPr bwMode="auto">
          <a:xfrm>
            <a:off x="4047653" y="4221089"/>
            <a:ext cx="4762" cy="557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4" name="Line 36"/>
          <p:cNvSpPr>
            <a:spLocks noChangeShapeType="1"/>
          </p:cNvSpPr>
          <p:nvPr/>
        </p:nvSpPr>
        <p:spPr bwMode="auto">
          <a:xfrm>
            <a:off x="3969072" y="5137287"/>
            <a:ext cx="2381" cy="362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5" name="Line 35"/>
          <p:cNvSpPr>
            <a:spLocks noChangeShapeType="1"/>
          </p:cNvSpPr>
          <p:nvPr/>
        </p:nvSpPr>
        <p:spPr bwMode="auto">
          <a:xfrm flipH="1" flipV="1">
            <a:off x="4052415" y="4221086"/>
            <a:ext cx="1023641" cy="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6" name="Line 36"/>
          <p:cNvSpPr>
            <a:spLocks noChangeShapeType="1"/>
          </p:cNvSpPr>
          <p:nvPr/>
        </p:nvSpPr>
        <p:spPr bwMode="auto">
          <a:xfrm>
            <a:off x="3844775" y="4221089"/>
            <a:ext cx="4762" cy="557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8" name="Line 30"/>
          <p:cNvSpPr>
            <a:spLocks noChangeShapeType="1"/>
          </p:cNvSpPr>
          <p:nvPr/>
        </p:nvSpPr>
        <p:spPr bwMode="auto">
          <a:xfrm>
            <a:off x="7442647" y="3930643"/>
            <a:ext cx="0" cy="86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9" name="Line 31"/>
          <p:cNvSpPr>
            <a:spLocks noChangeShapeType="1"/>
          </p:cNvSpPr>
          <p:nvPr/>
        </p:nvSpPr>
        <p:spPr bwMode="auto">
          <a:xfrm flipH="1">
            <a:off x="4564234" y="4797152"/>
            <a:ext cx="2878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751" y="5445121"/>
            <a:ext cx="4245146" cy="1112836"/>
            <a:chOff x="539751" y="5445121"/>
            <a:chExt cx="4245146" cy="1112836"/>
          </a:xfrm>
        </p:grpSpPr>
        <p:grpSp>
          <p:nvGrpSpPr>
            <p:cNvPr id="2" name="组合 1"/>
            <p:cNvGrpSpPr/>
            <p:nvPr/>
          </p:nvGrpSpPr>
          <p:grpSpPr>
            <a:xfrm>
              <a:off x="539751" y="5445121"/>
              <a:ext cx="3739677" cy="1112836"/>
              <a:chOff x="539751" y="5445121"/>
              <a:chExt cx="3739677" cy="1112836"/>
            </a:xfrm>
          </p:grpSpPr>
          <p:grpSp>
            <p:nvGrpSpPr>
              <p:cNvPr id="8" name="Group 75"/>
              <p:cNvGrpSpPr>
                <a:grpSpLocks/>
              </p:cNvGrpSpPr>
              <p:nvPr/>
            </p:nvGrpSpPr>
            <p:grpSpPr bwMode="auto">
              <a:xfrm>
                <a:off x="539751" y="5445121"/>
                <a:ext cx="2986089" cy="1112836"/>
                <a:chOff x="340" y="3430"/>
                <a:chExt cx="1881" cy="701"/>
              </a:xfrm>
            </p:grpSpPr>
            <p:grpSp>
              <p:nvGrpSpPr>
                <p:cNvPr id="9" name="Group 63"/>
                <p:cNvGrpSpPr>
                  <a:grpSpLocks/>
                </p:cNvGrpSpPr>
                <p:nvPr/>
              </p:nvGrpSpPr>
              <p:grpSpPr bwMode="auto">
                <a:xfrm>
                  <a:off x="567" y="3430"/>
                  <a:ext cx="1654" cy="307"/>
                  <a:chOff x="855" y="3689"/>
                  <a:chExt cx="1654" cy="307"/>
                </a:xfrm>
              </p:grpSpPr>
              <p:sp>
                <p:nvSpPr>
                  <p:cNvPr id="16490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3689"/>
                    <a:ext cx="33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 dirty="0">
                        <a:latin typeface="+mn-ea"/>
                        <a:ea typeface="+mn-ea"/>
                        <a:cs typeface="Times New Roman" pitchFamily="18" charset="0"/>
                      </a:rPr>
                      <a:t>A</a:t>
                    </a:r>
                    <a:r>
                      <a:rPr lang="en-US" altLang="zh-CN" sz="2400" baseline="-30000" dirty="0">
                        <a:latin typeface="+mn-ea"/>
                        <a:ea typeface="+mn-ea"/>
                        <a:cs typeface="Times New Roman" pitchFamily="18" charset="0"/>
                      </a:rPr>
                      <a:t>3</a:t>
                    </a:r>
                    <a:r>
                      <a:rPr lang="en-US" altLang="zh-CN" sz="2400" dirty="0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16490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3705"/>
                    <a:ext cx="28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 dirty="0">
                        <a:latin typeface="+mn-ea"/>
                        <a:ea typeface="+mn-ea"/>
                        <a:cs typeface="Times New Roman" pitchFamily="18" charset="0"/>
                      </a:rPr>
                      <a:t>A</a:t>
                    </a:r>
                    <a:r>
                      <a:rPr lang="en-US" altLang="zh-CN" sz="2400" baseline="-30000" dirty="0">
                        <a:latin typeface="+mn-ea"/>
                        <a:ea typeface="+mn-ea"/>
                        <a:cs typeface="Times New Roman" pitchFamily="18" charset="0"/>
                      </a:rPr>
                      <a:t>2</a:t>
                    </a:r>
                    <a:endParaRPr lang="en-US" altLang="zh-CN" sz="24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490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766" y="3705"/>
                    <a:ext cx="33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>
                        <a:latin typeface="+mn-ea"/>
                        <a:ea typeface="+mn-ea"/>
                        <a:cs typeface="Times New Roman" pitchFamily="18" charset="0"/>
                      </a:rPr>
                      <a:t>A</a:t>
                    </a:r>
                    <a:r>
                      <a:rPr lang="en-US" altLang="zh-CN" sz="2400" baseline="-30000">
                        <a:latin typeface="+mn-ea"/>
                        <a:ea typeface="+mn-ea"/>
                        <a:cs typeface="Times New Roman" pitchFamily="18" charset="0"/>
                      </a:rPr>
                      <a:t>1</a:t>
                    </a:r>
                    <a:r>
                      <a:rPr lang="en-US" altLang="zh-CN" sz="2400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16490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220" y="3705"/>
                    <a:ext cx="28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>
                        <a:latin typeface="+mn-ea"/>
                        <a:ea typeface="+mn-ea"/>
                        <a:cs typeface="Times New Roman" pitchFamily="18" charset="0"/>
                      </a:rPr>
                      <a:t>A</a:t>
                    </a:r>
                    <a:r>
                      <a:rPr lang="en-US" altLang="zh-CN" sz="2400" baseline="-30000">
                        <a:latin typeface="+mn-ea"/>
                        <a:ea typeface="+mn-ea"/>
                        <a:cs typeface="Times New Roman" pitchFamily="18" charset="0"/>
                      </a:rPr>
                      <a:t>0</a:t>
                    </a:r>
                    <a:endParaRPr lang="en-US" altLang="zh-CN" sz="240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0" name="Group 72"/>
                <p:cNvGrpSpPr>
                  <a:grpSpLocks/>
                </p:cNvGrpSpPr>
                <p:nvPr/>
              </p:nvGrpSpPr>
              <p:grpSpPr bwMode="auto">
                <a:xfrm>
                  <a:off x="340" y="3744"/>
                  <a:ext cx="764" cy="387"/>
                  <a:chOff x="340" y="3744"/>
                  <a:chExt cx="764" cy="387"/>
                </a:xfrm>
              </p:grpSpPr>
              <p:sp>
                <p:nvSpPr>
                  <p:cNvPr id="16493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3840"/>
                    <a:ext cx="50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400">
                        <a:latin typeface="华文新魏" pitchFamily="2" charset="-122"/>
                        <a:ea typeface="华文新魏" pitchFamily="2" charset="-122"/>
                      </a:rPr>
                      <a:t>输</a:t>
                    </a:r>
                    <a:r>
                      <a:rPr lang="zh-CN" altLang="en-US">
                        <a:latin typeface="华文新魏" pitchFamily="2" charset="-122"/>
                        <a:ea typeface="华文新魏" pitchFamily="2" charset="-122"/>
                      </a:rPr>
                      <a:t>出</a:t>
                    </a:r>
                    <a:endParaRPr lang="zh-CN" altLang="en-US" sz="2400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164934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0" y="3744"/>
                    <a:ext cx="264" cy="24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</p:grpSp>
          <p:sp>
            <p:nvSpPr>
              <p:cNvPr id="157" name="Rectangle 49"/>
              <p:cNvSpPr>
                <a:spLocks noChangeArrowheads="1"/>
              </p:cNvSpPr>
              <p:nvPr/>
            </p:nvSpPr>
            <p:spPr bwMode="auto">
              <a:xfrm>
                <a:off x="3815878" y="5445655"/>
                <a:ext cx="46355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latin typeface="+mn-ea"/>
                    <a:ea typeface="+mn-ea"/>
                    <a:cs typeface="Times New Roman" pitchFamily="18" charset="0"/>
                  </a:rPr>
                  <a:t>G</a:t>
                </a:r>
                <a:r>
                  <a:rPr lang="en-US" altLang="zh-CN" sz="2400" baseline="-30000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</p:grpSp>
        <p:sp>
          <p:nvSpPr>
            <p:cNvPr id="160" name="Rectangle 48"/>
            <p:cNvSpPr>
              <a:spLocks noChangeArrowheads="1"/>
            </p:cNvSpPr>
            <p:nvPr/>
          </p:nvSpPr>
          <p:spPr bwMode="auto">
            <a:xfrm>
              <a:off x="4343572" y="5445655"/>
              <a:ext cx="4413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E</a:t>
              </a:r>
              <a:r>
                <a:rPr lang="en-US" altLang="zh-CN" sz="2400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endParaRPr lang="en-US" altLang="zh-CN" sz="2400">
                <a:latin typeface="+mn-ea"/>
                <a:ea typeface="+mn-ea"/>
              </a:endParaRPr>
            </a:p>
          </p:txBody>
        </p:sp>
      </p:grpSp>
      <p:sp>
        <p:nvSpPr>
          <p:cNvPr id="161" name="Line 36"/>
          <p:cNvSpPr>
            <a:spLocks noChangeShapeType="1"/>
          </p:cNvSpPr>
          <p:nvPr/>
        </p:nvSpPr>
        <p:spPr bwMode="auto">
          <a:xfrm>
            <a:off x="4566938" y="4790008"/>
            <a:ext cx="4762" cy="7096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11238" y="4185367"/>
            <a:ext cx="79371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Line 34"/>
          <p:cNvSpPr>
            <a:spLocks noChangeShapeType="1"/>
          </p:cNvSpPr>
          <p:nvPr/>
        </p:nvSpPr>
        <p:spPr bwMode="auto">
          <a:xfrm>
            <a:off x="970136" y="306896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34"/>
          <p:cNvSpPr>
            <a:spLocks noChangeShapeType="1"/>
          </p:cNvSpPr>
          <p:nvPr/>
        </p:nvSpPr>
        <p:spPr bwMode="auto">
          <a:xfrm>
            <a:off x="5076056" y="2996952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16</a:t>
            </a:r>
            <a:r>
              <a:rPr lang="zh-CN" altLang="en-US" sz="3600" dirty="0"/>
              <a:t>）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CFE-DDEE-4A42-9CE4-79924562A475}" type="slidenum">
              <a:rPr lang="en-US" altLang="zh-CN">
                <a:latin typeface="+mn-ea"/>
                <a:ea typeface="+mn-ea"/>
              </a:rPr>
              <a:pPr/>
              <a:t>29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924800" cy="4648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将</a:t>
            </a:r>
            <a:r>
              <a:rPr lang="en-US" altLang="zh-CN" sz="3200" dirty="0"/>
              <a:t>8-3</a:t>
            </a:r>
            <a:r>
              <a:rPr lang="zh-CN" altLang="en-US" sz="3200" dirty="0"/>
              <a:t>优先编码器扩展为</a:t>
            </a:r>
            <a:r>
              <a:rPr lang="en-US" altLang="zh-CN" sz="3200" dirty="0"/>
              <a:t>16-4</a:t>
            </a:r>
            <a:r>
              <a:rPr lang="zh-CN" altLang="en-US" sz="3200" dirty="0"/>
              <a:t>优先编码器</a:t>
            </a:r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1050925" y="3959225"/>
            <a:ext cx="0" cy="1540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1698625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>
            <a:off x="2417763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3138488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425825" y="2484438"/>
            <a:ext cx="1679575" cy="1690687"/>
            <a:chOff x="2158" y="1565"/>
            <a:chExt cx="1058" cy="1065"/>
          </a:xfrm>
        </p:grpSpPr>
        <p:sp>
          <p:nvSpPr>
            <p:cNvPr id="164885" name="Line 21"/>
            <p:cNvSpPr>
              <a:spLocks noChangeShapeType="1"/>
            </p:cNvSpPr>
            <p:nvPr/>
          </p:nvSpPr>
          <p:spPr bwMode="auto">
            <a:xfrm>
              <a:off x="2158" y="249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86" name="Line 22"/>
            <p:cNvSpPr>
              <a:spLocks noChangeShapeType="1"/>
            </p:cNvSpPr>
            <p:nvPr/>
          </p:nvSpPr>
          <p:spPr bwMode="auto">
            <a:xfrm flipV="1">
              <a:off x="2160" y="262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88" name="Line 24"/>
            <p:cNvSpPr>
              <a:spLocks noChangeShapeType="1"/>
            </p:cNvSpPr>
            <p:nvPr/>
          </p:nvSpPr>
          <p:spPr bwMode="auto">
            <a:xfrm flipH="1">
              <a:off x="2784" y="15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89" name="Line 25"/>
            <p:cNvSpPr>
              <a:spLocks noChangeShapeType="1"/>
            </p:cNvSpPr>
            <p:nvPr/>
          </p:nvSpPr>
          <p:spPr bwMode="auto">
            <a:xfrm>
              <a:off x="2784" y="1565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995613" y="3959225"/>
            <a:ext cx="4103687" cy="1512888"/>
            <a:chOff x="1887" y="2494"/>
            <a:chExt cx="2585" cy="953"/>
          </a:xfrm>
        </p:grpSpPr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1887" y="2993"/>
              <a:ext cx="31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80" name="Line 16"/>
            <p:cNvSpPr>
              <a:spLocks noChangeShapeType="1"/>
            </p:cNvSpPr>
            <p:nvPr/>
          </p:nvSpPr>
          <p:spPr bwMode="auto">
            <a:xfrm>
              <a:off x="2068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4" name="Line 30"/>
            <p:cNvSpPr>
              <a:spLocks noChangeShapeType="1"/>
            </p:cNvSpPr>
            <p:nvPr/>
          </p:nvSpPr>
          <p:spPr bwMode="auto">
            <a:xfrm>
              <a:off x="4472" y="249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5" name="Line 31"/>
            <p:cNvSpPr>
              <a:spLocks noChangeShapeType="1"/>
            </p:cNvSpPr>
            <p:nvPr/>
          </p:nvSpPr>
          <p:spPr bwMode="auto">
            <a:xfrm flipH="1">
              <a:off x="2113" y="2902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6" name="Line 32"/>
            <p:cNvSpPr>
              <a:spLocks noChangeShapeType="1"/>
            </p:cNvSpPr>
            <p:nvPr/>
          </p:nvSpPr>
          <p:spPr bwMode="auto">
            <a:xfrm>
              <a:off x="2113" y="290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2274888" y="3959225"/>
            <a:ext cx="4248150" cy="1512888"/>
            <a:chOff x="1433" y="2494"/>
            <a:chExt cx="2676" cy="953"/>
          </a:xfrm>
        </p:grpSpPr>
        <p:sp>
          <p:nvSpPr>
            <p:cNvPr id="164872" name="Rectangle 8"/>
            <p:cNvSpPr>
              <a:spLocks noChangeArrowheads="1"/>
            </p:cNvSpPr>
            <p:nvPr/>
          </p:nvSpPr>
          <p:spPr bwMode="auto">
            <a:xfrm>
              <a:off x="1433" y="2993"/>
              <a:ext cx="31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79" name="Line 15"/>
            <p:cNvSpPr>
              <a:spLocks noChangeShapeType="1"/>
            </p:cNvSpPr>
            <p:nvPr/>
          </p:nvSpPr>
          <p:spPr bwMode="auto">
            <a:xfrm>
              <a:off x="1614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3" name="Line 29"/>
            <p:cNvSpPr>
              <a:spLocks noChangeShapeType="1"/>
            </p:cNvSpPr>
            <p:nvPr/>
          </p:nvSpPr>
          <p:spPr bwMode="auto">
            <a:xfrm>
              <a:off x="4109" y="249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7" name="Line 33"/>
            <p:cNvSpPr>
              <a:spLocks noChangeShapeType="1"/>
            </p:cNvSpPr>
            <p:nvPr/>
          </p:nvSpPr>
          <p:spPr bwMode="auto">
            <a:xfrm flipH="1">
              <a:off x="1660" y="2811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8" name="Line 34"/>
            <p:cNvSpPr>
              <a:spLocks noChangeShapeType="1"/>
            </p:cNvSpPr>
            <p:nvPr/>
          </p:nvSpPr>
          <p:spPr bwMode="auto">
            <a:xfrm>
              <a:off x="1660" y="281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554163" y="3959225"/>
            <a:ext cx="4464050" cy="1512888"/>
            <a:chOff x="979" y="2494"/>
            <a:chExt cx="2812" cy="953"/>
          </a:xfrm>
        </p:grpSpPr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979" y="2993"/>
              <a:ext cx="31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78" name="Line 14"/>
            <p:cNvSpPr>
              <a:spLocks noChangeShapeType="1"/>
            </p:cNvSpPr>
            <p:nvPr/>
          </p:nvSpPr>
          <p:spPr bwMode="auto">
            <a:xfrm>
              <a:off x="1161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2" name="Line 28"/>
            <p:cNvSpPr>
              <a:spLocks noChangeShapeType="1"/>
            </p:cNvSpPr>
            <p:nvPr/>
          </p:nvSpPr>
          <p:spPr bwMode="auto">
            <a:xfrm>
              <a:off x="3791" y="249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9" name="Line 35"/>
            <p:cNvSpPr>
              <a:spLocks noChangeShapeType="1"/>
            </p:cNvSpPr>
            <p:nvPr/>
          </p:nvSpPr>
          <p:spPr bwMode="auto">
            <a:xfrm flipH="1">
              <a:off x="1206" y="2721"/>
              <a:ext cx="2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900" name="Line 36"/>
            <p:cNvSpPr>
              <a:spLocks noChangeShapeType="1"/>
            </p:cNvSpPr>
            <p:nvPr/>
          </p:nvSpPr>
          <p:spPr bwMode="auto">
            <a:xfrm>
              <a:off x="1206" y="272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34925" y="2057404"/>
            <a:ext cx="9064625" cy="508001"/>
            <a:chOff x="22" y="1296"/>
            <a:chExt cx="5710" cy="320"/>
          </a:xfrm>
        </p:grpSpPr>
        <p:sp>
          <p:nvSpPr>
            <p:cNvPr id="164925" name="Rectangle 61"/>
            <p:cNvSpPr>
              <a:spLocks noChangeArrowheads="1"/>
            </p:cNvSpPr>
            <p:nvPr/>
          </p:nvSpPr>
          <p:spPr bwMode="auto">
            <a:xfrm>
              <a:off x="3504" y="1296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200">
                  <a:latin typeface="+mn-ea"/>
                  <a:ea typeface="+mn-ea"/>
                </a:rPr>
                <a:t>7 6 5 4 3 2 1 0</a:t>
              </a:r>
            </a:p>
          </p:txBody>
        </p:sp>
        <p:sp>
          <p:nvSpPr>
            <p:cNvPr id="164926" name="Rectangle 62"/>
            <p:cNvSpPr>
              <a:spLocks noChangeArrowheads="1"/>
            </p:cNvSpPr>
            <p:nvPr/>
          </p:nvSpPr>
          <p:spPr bwMode="auto">
            <a:xfrm>
              <a:off x="816" y="1344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15   …  10 9 8</a:t>
              </a:r>
            </a:p>
          </p:txBody>
        </p:sp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22" y="1296"/>
              <a:ext cx="5710" cy="320"/>
              <a:chOff x="22" y="1296"/>
              <a:chExt cx="5710" cy="320"/>
            </a:xfrm>
          </p:grpSpPr>
          <p:sp>
            <p:nvSpPr>
              <p:cNvPr id="164928" name="Rectangle 64"/>
              <p:cNvSpPr>
                <a:spLocks noChangeArrowheads="1"/>
              </p:cNvSpPr>
              <p:nvPr/>
            </p:nvSpPr>
            <p:spPr bwMode="auto">
              <a:xfrm>
                <a:off x="22" y="1328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华文新魏" pitchFamily="2" charset="-122"/>
                    <a:ea typeface="华文新魏" pitchFamily="2" charset="-122"/>
                  </a:rPr>
                  <a:t>输入</a:t>
                </a:r>
              </a:p>
            </p:txBody>
          </p:sp>
          <p:sp>
            <p:nvSpPr>
              <p:cNvPr id="164929" name="Line 65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432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64930" name="Rectangle 66"/>
              <p:cNvSpPr>
                <a:spLocks noChangeArrowheads="1"/>
              </p:cNvSpPr>
              <p:nvPr/>
            </p:nvSpPr>
            <p:spPr bwMode="auto">
              <a:xfrm>
                <a:off x="5232" y="1296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华文新魏" pitchFamily="2" charset="-122"/>
                    <a:ea typeface="华文新魏" pitchFamily="2" charset="-122"/>
                  </a:rPr>
                  <a:t>输入</a:t>
                </a:r>
              </a:p>
            </p:txBody>
          </p:sp>
          <p:sp>
            <p:nvSpPr>
              <p:cNvPr id="164931" name="Line 67"/>
              <p:cNvSpPr>
                <a:spLocks noChangeShapeType="1"/>
              </p:cNvSpPr>
              <p:nvPr/>
            </p:nvSpPr>
            <p:spPr bwMode="auto">
              <a:xfrm flipH="1">
                <a:off x="4848" y="1440"/>
                <a:ext cx="432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</p:grp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5047332" y="5099700"/>
            <a:ext cx="39171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若高位片无“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输入，高位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Eo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=0,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低位片工作，以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(A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2~0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baseline="-30000" dirty="0">
                <a:latin typeface="华文新魏" pitchFamily="2" charset="-122"/>
                <a:ea typeface="华文新魏" pitchFamily="2" charset="-122"/>
              </a:rPr>
              <a:t>低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作为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(A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2~0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16-4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( A</a:t>
            </a:r>
            <a:r>
              <a:rPr lang="en-US" altLang="zh-CN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16-4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为“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”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1" name="组合 1"/>
          <p:cNvGrpSpPr/>
          <p:nvPr/>
        </p:nvGrpSpPr>
        <p:grpSpPr>
          <a:xfrm>
            <a:off x="4714876" y="2500306"/>
            <a:ext cx="2969072" cy="1444625"/>
            <a:chOff x="4716016" y="2484438"/>
            <a:chExt cx="2969072" cy="1444625"/>
          </a:xfrm>
        </p:grpSpPr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4876800" y="2484438"/>
              <a:ext cx="2808288" cy="1444625"/>
              <a:chOff x="3360" y="1824"/>
              <a:chExt cx="1769" cy="910"/>
            </a:xfrm>
          </p:grpSpPr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3360" y="1824"/>
                <a:ext cx="1769" cy="910"/>
                <a:chOff x="3360" y="1824"/>
                <a:chExt cx="1769" cy="910"/>
              </a:xfrm>
            </p:grpSpPr>
            <p:sp>
              <p:nvSpPr>
                <p:cNvPr id="164870" name="Rectangle 6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1769" cy="7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88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909" name="Rectangle 45"/>
                <p:cNvSpPr>
                  <a:spLocks noChangeArrowheads="1"/>
                </p:cNvSpPr>
                <p:nvPr/>
              </p:nvSpPr>
              <p:spPr bwMode="auto">
                <a:xfrm>
                  <a:off x="3888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0" name="Rectangle 46"/>
                <p:cNvSpPr>
                  <a:spLocks noChangeArrowheads="1"/>
                </p:cNvSpPr>
                <p:nvPr/>
              </p:nvSpPr>
              <p:spPr bwMode="auto">
                <a:xfrm>
                  <a:off x="4224" y="243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16491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60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2" name="Rectangle 48"/>
                <p:cNvSpPr>
                  <a:spLocks noChangeArrowheads="1"/>
                </p:cNvSpPr>
                <p:nvPr/>
              </p:nvSpPr>
              <p:spPr bwMode="auto">
                <a:xfrm>
                  <a:off x="4848" y="2434"/>
                  <a:ext cx="27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3" name="Rectangle 49"/>
                <p:cNvSpPr>
                  <a:spLocks noChangeArrowheads="1"/>
                </p:cNvSpPr>
                <p:nvPr/>
              </p:nvSpPr>
              <p:spPr bwMode="auto">
                <a:xfrm>
                  <a:off x="3374" y="243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G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98" y="2025"/>
                  <a:ext cx="122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dist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7 6 5 4 3 2 1 0</a:t>
                  </a:r>
                </a:p>
              </p:txBody>
            </p:sp>
            <p:sp>
              <p:nvSpPr>
                <p:cNvPr id="164917" name="Line 53"/>
                <p:cNvSpPr>
                  <a:spLocks noChangeShapeType="1"/>
                </p:cNvSpPr>
                <p:nvPr/>
              </p:nvSpPr>
              <p:spPr bwMode="auto">
                <a:xfrm>
                  <a:off x="3984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918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64923" name="Rectangle 59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华文新魏" pitchFamily="2" charset="-122"/>
                    <a:ea typeface="华文新魏" pitchFamily="2" charset="-122"/>
                  </a:rPr>
                  <a:t>低位片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716016" y="2905780"/>
                  <a:ext cx="889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2905780"/>
                  <a:ext cx="889248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2"/>
          <p:cNvGrpSpPr/>
          <p:nvPr/>
        </p:nvGrpSpPr>
        <p:grpSpPr>
          <a:xfrm>
            <a:off x="611560" y="2484438"/>
            <a:ext cx="3015878" cy="1474787"/>
            <a:chOff x="611560" y="2484438"/>
            <a:chExt cx="3015878" cy="1474787"/>
          </a:xfrm>
        </p:grpSpPr>
        <p:grpSp>
          <p:nvGrpSpPr>
            <p:cNvPr id="15" name="Group 58"/>
            <p:cNvGrpSpPr>
              <a:grpSpLocks/>
            </p:cNvGrpSpPr>
            <p:nvPr/>
          </p:nvGrpSpPr>
          <p:grpSpPr bwMode="auto">
            <a:xfrm>
              <a:off x="762000" y="2484438"/>
              <a:ext cx="2865438" cy="1474787"/>
              <a:chOff x="768" y="1824"/>
              <a:chExt cx="1805" cy="929"/>
            </a:xfrm>
          </p:grpSpPr>
          <p:grpSp>
            <p:nvGrpSpPr>
              <p:cNvPr id="16" name="Group 55"/>
              <p:cNvGrpSpPr>
                <a:grpSpLocks/>
              </p:cNvGrpSpPr>
              <p:nvPr/>
            </p:nvGrpSpPr>
            <p:grpSpPr bwMode="auto">
              <a:xfrm>
                <a:off x="768" y="1824"/>
                <a:ext cx="1805" cy="929"/>
                <a:chOff x="768" y="1824"/>
                <a:chExt cx="1805" cy="929"/>
              </a:xfrm>
            </p:grpSpPr>
            <p:sp>
              <p:nvSpPr>
                <p:cNvPr id="164869" name="Rectangle 5"/>
                <p:cNvSpPr>
                  <a:spLocks noChangeArrowheads="1"/>
                </p:cNvSpPr>
                <p:nvPr/>
              </p:nvSpPr>
              <p:spPr bwMode="auto">
                <a:xfrm>
                  <a:off x="768" y="2016"/>
                  <a:ext cx="1769" cy="7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881" name="Line 17"/>
                <p:cNvSpPr>
                  <a:spLocks noChangeShapeType="1"/>
                </p:cNvSpPr>
                <p:nvPr/>
              </p:nvSpPr>
              <p:spPr bwMode="auto">
                <a:xfrm>
                  <a:off x="1296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882" name="Line 18"/>
                <p:cNvSpPr>
                  <a:spLocks noChangeShapeType="1"/>
                </p:cNvSpPr>
                <p:nvPr/>
              </p:nvSpPr>
              <p:spPr bwMode="auto">
                <a:xfrm>
                  <a:off x="2352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905" name="Rectangle 41"/>
                <p:cNvSpPr>
                  <a:spLocks noChangeArrowheads="1"/>
                </p:cNvSpPr>
                <p:nvPr/>
              </p:nvSpPr>
              <p:spPr bwMode="auto">
                <a:xfrm>
                  <a:off x="1222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06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6" y="243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164907" name="Rectangle 43"/>
                <p:cNvSpPr>
                  <a:spLocks noChangeArrowheads="1"/>
                </p:cNvSpPr>
                <p:nvPr/>
              </p:nvSpPr>
              <p:spPr bwMode="auto">
                <a:xfrm>
                  <a:off x="2033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08" name="Rectangle 44"/>
                <p:cNvSpPr>
                  <a:spLocks noChangeArrowheads="1"/>
                </p:cNvSpPr>
                <p:nvPr/>
              </p:nvSpPr>
              <p:spPr bwMode="auto">
                <a:xfrm>
                  <a:off x="2295" y="2434"/>
                  <a:ext cx="27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dirty="0">
                      <a:latin typeface="+mn-ea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400" baseline="-30000" dirty="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4" name="Rectangle 50"/>
                <p:cNvSpPr>
                  <a:spLocks noChangeArrowheads="1"/>
                </p:cNvSpPr>
                <p:nvPr/>
              </p:nvSpPr>
              <p:spPr bwMode="auto">
                <a:xfrm>
                  <a:off x="814" y="243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G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22" y="2025"/>
                  <a:ext cx="122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dist">
                    <a:spcBef>
                      <a:spcPct val="50000"/>
                    </a:spcBef>
                  </a:pPr>
                  <a:r>
                    <a:rPr lang="en-US" altLang="zh-CN" sz="1800">
                      <a:latin typeface="+mn-ea"/>
                      <a:ea typeface="+mn-ea"/>
                    </a:rPr>
                    <a:t>7 6 5 4 3 2 1 0</a:t>
                  </a:r>
                </a:p>
              </p:txBody>
            </p:sp>
          </p:grpSp>
          <p:sp>
            <p:nvSpPr>
              <p:cNvPr id="164921" name="Rectangle 57"/>
              <p:cNvSpPr>
                <a:spLocks noChangeArrowheads="1"/>
              </p:cNvSpPr>
              <p:nvPr/>
            </p:nvSpPr>
            <p:spPr bwMode="auto">
              <a:xfrm>
                <a:off x="1321" y="22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latin typeface="华文新魏" pitchFamily="2" charset="-122"/>
                    <a:ea typeface="华文新魏" pitchFamily="2" charset="-122"/>
                  </a:rPr>
                  <a:t>高位片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11560" y="2977788"/>
                  <a:ext cx="889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2977788"/>
                  <a:ext cx="889248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Line 28"/>
          <p:cNvSpPr>
            <a:spLocks noChangeShapeType="1"/>
          </p:cNvSpPr>
          <p:nvPr/>
        </p:nvSpPr>
        <p:spPr bwMode="auto">
          <a:xfrm>
            <a:off x="5076056" y="3933057"/>
            <a:ext cx="0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0" name="Line 35"/>
          <p:cNvSpPr>
            <a:spLocks noChangeShapeType="1"/>
          </p:cNvSpPr>
          <p:nvPr/>
        </p:nvSpPr>
        <p:spPr bwMode="auto">
          <a:xfrm flipH="1" flipV="1">
            <a:off x="1050924" y="4221086"/>
            <a:ext cx="2796232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3707135" y="4778909"/>
            <a:ext cx="5048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" name="Line 36"/>
          <p:cNvSpPr>
            <a:spLocks noChangeShapeType="1"/>
          </p:cNvSpPr>
          <p:nvPr/>
        </p:nvSpPr>
        <p:spPr bwMode="auto">
          <a:xfrm>
            <a:off x="4047653" y="4221089"/>
            <a:ext cx="4762" cy="557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>
            <a:off x="3969072" y="5137287"/>
            <a:ext cx="2381" cy="362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4" name="Line 35"/>
          <p:cNvSpPr>
            <a:spLocks noChangeShapeType="1"/>
          </p:cNvSpPr>
          <p:nvPr/>
        </p:nvSpPr>
        <p:spPr bwMode="auto">
          <a:xfrm flipH="1" flipV="1">
            <a:off x="4052415" y="4221086"/>
            <a:ext cx="1023641" cy="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5" name="Line 36"/>
          <p:cNvSpPr>
            <a:spLocks noChangeShapeType="1"/>
          </p:cNvSpPr>
          <p:nvPr/>
        </p:nvSpPr>
        <p:spPr bwMode="auto">
          <a:xfrm>
            <a:off x="3844775" y="4221089"/>
            <a:ext cx="4762" cy="557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7" name="Line 30"/>
          <p:cNvSpPr>
            <a:spLocks noChangeShapeType="1"/>
          </p:cNvSpPr>
          <p:nvPr/>
        </p:nvSpPr>
        <p:spPr bwMode="auto">
          <a:xfrm>
            <a:off x="7442647" y="3930643"/>
            <a:ext cx="0" cy="86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8" name="Line 31"/>
          <p:cNvSpPr>
            <a:spLocks noChangeShapeType="1"/>
          </p:cNvSpPr>
          <p:nvPr/>
        </p:nvSpPr>
        <p:spPr bwMode="auto">
          <a:xfrm flipH="1">
            <a:off x="4564234" y="4797152"/>
            <a:ext cx="2878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751" y="5445121"/>
            <a:ext cx="4245146" cy="1112836"/>
            <a:chOff x="539751" y="5445121"/>
            <a:chExt cx="4245146" cy="1112836"/>
          </a:xfrm>
        </p:grpSpPr>
        <p:grpSp>
          <p:nvGrpSpPr>
            <p:cNvPr id="80" name="Group 75"/>
            <p:cNvGrpSpPr>
              <a:grpSpLocks/>
            </p:cNvGrpSpPr>
            <p:nvPr/>
          </p:nvGrpSpPr>
          <p:grpSpPr bwMode="auto">
            <a:xfrm>
              <a:off x="539751" y="5445121"/>
              <a:ext cx="2986089" cy="1112836"/>
              <a:chOff x="340" y="3430"/>
              <a:chExt cx="1881" cy="701"/>
            </a:xfrm>
          </p:grpSpPr>
          <p:grpSp>
            <p:nvGrpSpPr>
              <p:cNvPr id="81" name="Group 63"/>
              <p:cNvGrpSpPr>
                <a:grpSpLocks/>
              </p:cNvGrpSpPr>
              <p:nvPr/>
            </p:nvGrpSpPr>
            <p:grpSpPr bwMode="auto">
              <a:xfrm>
                <a:off x="567" y="3430"/>
                <a:ext cx="1654" cy="307"/>
                <a:chOff x="855" y="3689"/>
                <a:chExt cx="1654" cy="307"/>
              </a:xfrm>
            </p:grpSpPr>
            <p:sp>
              <p:nvSpPr>
                <p:cNvPr id="85" name="Rectangle 37"/>
                <p:cNvSpPr>
                  <a:spLocks noChangeArrowheads="1"/>
                </p:cNvSpPr>
                <p:nvPr/>
              </p:nvSpPr>
              <p:spPr bwMode="auto">
                <a:xfrm>
                  <a:off x="855" y="3689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3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86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2" y="3705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dirty="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 dirty="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87" name="Rectangle 39"/>
                <p:cNvSpPr>
                  <a:spLocks noChangeArrowheads="1"/>
                </p:cNvSpPr>
                <p:nvPr/>
              </p:nvSpPr>
              <p:spPr bwMode="auto">
                <a:xfrm>
                  <a:off x="1766" y="3705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88" name="Rectangle 40"/>
                <p:cNvSpPr>
                  <a:spLocks noChangeArrowheads="1"/>
                </p:cNvSpPr>
                <p:nvPr/>
              </p:nvSpPr>
              <p:spPr bwMode="auto">
                <a:xfrm>
                  <a:off x="2220" y="3705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2" name="Group 72"/>
              <p:cNvGrpSpPr>
                <a:grpSpLocks/>
              </p:cNvGrpSpPr>
              <p:nvPr/>
            </p:nvGrpSpPr>
            <p:grpSpPr bwMode="auto">
              <a:xfrm>
                <a:off x="340" y="3744"/>
                <a:ext cx="764" cy="387"/>
                <a:chOff x="340" y="3744"/>
                <a:chExt cx="764" cy="387"/>
              </a:xfrm>
            </p:grpSpPr>
            <p:sp>
              <p:nvSpPr>
                <p:cNvPr id="83" name="Rectangle 69"/>
                <p:cNvSpPr>
                  <a:spLocks noChangeArrowheads="1"/>
                </p:cNvSpPr>
                <p:nvPr/>
              </p:nvSpPr>
              <p:spPr bwMode="auto">
                <a:xfrm>
                  <a:off x="340" y="3840"/>
                  <a:ext cx="50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>
                      <a:latin typeface="华文新魏" pitchFamily="2" charset="-122"/>
                      <a:ea typeface="华文新魏" pitchFamily="2" charset="-122"/>
                    </a:rPr>
                    <a:t>输出</a:t>
                  </a:r>
                </a:p>
              </p:txBody>
            </p:sp>
            <p:sp>
              <p:nvSpPr>
                <p:cNvPr id="84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840" y="3744"/>
                  <a:ext cx="264" cy="24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</p:grpSp>
        <p:sp>
          <p:nvSpPr>
            <p:cNvPr id="96" name="Rectangle 49"/>
            <p:cNvSpPr>
              <a:spLocks noChangeArrowheads="1"/>
            </p:cNvSpPr>
            <p:nvPr/>
          </p:nvSpPr>
          <p:spPr bwMode="auto">
            <a:xfrm>
              <a:off x="3815878" y="5445655"/>
              <a:ext cx="46355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G</a:t>
              </a:r>
              <a:r>
                <a:rPr lang="en-US" altLang="zh-CN" sz="2400" baseline="-30000">
                  <a:latin typeface="+mn-ea"/>
                  <a:ea typeface="+mn-ea"/>
                  <a:cs typeface="Times New Roman" pitchFamily="18" charset="0"/>
                </a:rPr>
                <a:t>s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4343572" y="5445655"/>
              <a:ext cx="4413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E</a:t>
              </a:r>
              <a:r>
                <a:rPr lang="en-US" altLang="zh-CN" sz="2400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endParaRPr lang="en-US" altLang="zh-CN" sz="2400">
                <a:latin typeface="+mn-ea"/>
                <a:ea typeface="+mn-ea"/>
              </a:endParaRPr>
            </a:p>
          </p:txBody>
        </p:sp>
      </p:grpSp>
      <p:sp>
        <p:nvSpPr>
          <p:cNvPr id="100" name="Line 36"/>
          <p:cNvSpPr>
            <a:spLocks noChangeShapeType="1"/>
          </p:cNvSpPr>
          <p:nvPr/>
        </p:nvSpPr>
        <p:spPr bwMode="auto">
          <a:xfrm>
            <a:off x="4566938" y="4790008"/>
            <a:ext cx="4762" cy="7096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11238" y="4185367"/>
            <a:ext cx="79371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>
            <a:off x="970136" y="306896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34"/>
          <p:cNvSpPr>
            <a:spLocks noChangeShapeType="1"/>
          </p:cNvSpPr>
          <p:nvPr/>
        </p:nvSpPr>
        <p:spPr bwMode="auto">
          <a:xfrm>
            <a:off x="5076056" y="2996952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8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组合逻辑电路的分析与设计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组合逻辑电路分析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组合逻辑电路设计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90464" y="2348880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逻辑电路图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124944" y="2348880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逻辑表达式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59424" y="2348880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列出功能表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93904" y="2348880"/>
            <a:ext cx="199452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  <a:endParaRPr lang="en-US" altLang="zh-CN" dirty="0"/>
          </a:p>
          <a:p>
            <a:pPr algn="ctr"/>
            <a:r>
              <a:rPr lang="zh-CN" altLang="en-US" dirty="0"/>
              <a:t>得出有意义的功能描述</a:t>
            </a:r>
          </a:p>
        </p:txBody>
      </p:sp>
      <p:sp>
        <p:nvSpPr>
          <p:cNvPr id="9" name="右箭头 8"/>
          <p:cNvSpPr/>
          <p:nvPr/>
        </p:nvSpPr>
        <p:spPr>
          <a:xfrm>
            <a:off x="2404864" y="2780928"/>
            <a:ext cx="748680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010744" y="2780928"/>
            <a:ext cx="748680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659524" y="2780928"/>
            <a:ext cx="748680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804248" y="4955057"/>
            <a:ext cx="1584176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画出美观的逻辑电路图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32986" y="4955057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逻辑表达式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61725" y="4955057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列出功能表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947386" y="5387105"/>
            <a:ext cx="856862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404863" y="5387105"/>
            <a:ext cx="886961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490464" y="4955057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理解功能要求</a:t>
            </a:r>
          </a:p>
        </p:txBody>
      </p:sp>
      <p:sp>
        <p:nvSpPr>
          <p:cNvPr id="18" name="右箭头 17"/>
          <p:cNvSpPr/>
          <p:nvPr/>
        </p:nvSpPr>
        <p:spPr>
          <a:xfrm>
            <a:off x="4176124" y="5387105"/>
            <a:ext cx="856524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35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18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3AF-17B8-4B42-B0DA-41F26AE1A82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优先编码器在计算机中的应用</a:t>
            </a:r>
          </a:p>
          <a:p>
            <a:pPr lvl="1"/>
            <a:r>
              <a:rPr lang="zh-CN" altLang="en-US" dirty="0"/>
              <a:t>设备按照优先等级编码，用于中断响应</a:t>
            </a:r>
          </a:p>
          <a:p>
            <a:pPr lvl="1"/>
            <a:r>
              <a:rPr lang="zh-CN" altLang="en-US" dirty="0"/>
              <a:t>键盘输入的读取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22876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C966-5718-4B54-ADDA-9A025993AC8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3.3.1 </a:t>
            </a:r>
            <a:r>
              <a:rPr lang="zh-CN" altLang="en-US" b="1" dirty="0"/>
              <a:t>译码器</a:t>
            </a:r>
          </a:p>
          <a:p>
            <a:pPr>
              <a:buNone/>
            </a:pPr>
            <a:r>
              <a:rPr lang="en-US" altLang="zh-CN" dirty="0"/>
              <a:t>3.3.2 </a:t>
            </a:r>
            <a:r>
              <a:rPr lang="zh-CN" altLang="en-US" dirty="0"/>
              <a:t>数据选择器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3.3.3 </a:t>
            </a:r>
            <a:r>
              <a:rPr lang="zh-CN" altLang="en-US" b="1" dirty="0"/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3.3.4 </a:t>
            </a:r>
            <a:r>
              <a:rPr lang="zh-CN" altLang="en-US" b="1" dirty="0">
                <a:solidFill>
                  <a:srgbClr val="7030A0"/>
                </a:solidFill>
              </a:rPr>
              <a:t>数据比较器</a:t>
            </a:r>
          </a:p>
          <a:p>
            <a:pPr>
              <a:buNone/>
            </a:pPr>
            <a:r>
              <a:rPr lang="en-US" altLang="zh-CN" dirty="0"/>
              <a:t>3.3.5 </a:t>
            </a:r>
            <a:r>
              <a:rPr lang="zh-CN" altLang="en-US" dirty="0"/>
              <a:t>奇偶校验器</a:t>
            </a:r>
          </a:p>
          <a:p>
            <a:pPr>
              <a:buNone/>
            </a:pPr>
            <a:r>
              <a:rPr lang="en-US" altLang="zh-CN" dirty="0"/>
              <a:t>3.3.6 </a:t>
            </a:r>
            <a:r>
              <a:rPr lang="zh-CN" altLang="en-US" dirty="0"/>
              <a:t>可编程逻辑器件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81000" y="3861048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60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(1)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C699-780C-4CBE-A5DB-38FF2CFBD58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38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US" altLang="zh-CN" b="1" dirty="0"/>
              <a:t>3.3.4 </a:t>
            </a:r>
            <a:r>
              <a:rPr lang="zh-CN" altLang="en-US" dirty="0"/>
              <a:t>数据比较器</a:t>
            </a:r>
          </a:p>
          <a:p>
            <a:pPr lvl="1"/>
            <a:r>
              <a:rPr lang="zh-CN" altLang="en-US" dirty="0"/>
              <a:t>定义：数字系统中能够完成数据比较功能的部件</a:t>
            </a:r>
          </a:p>
          <a:p>
            <a:pPr lvl="1"/>
            <a:r>
              <a:rPr lang="zh-CN" altLang="en-US" dirty="0"/>
              <a:t>功能：比较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两数，判断</a:t>
            </a:r>
            <a:r>
              <a:rPr lang="en-US" altLang="zh-CN" dirty="0"/>
              <a:t>A&gt;B</a:t>
            </a:r>
            <a:r>
              <a:rPr lang="zh-CN" altLang="en-US" dirty="0"/>
              <a:t>、</a:t>
            </a:r>
            <a:r>
              <a:rPr lang="en-US" altLang="zh-CN" dirty="0"/>
              <a:t>A&lt;B</a:t>
            </a:r>
            <a:r>
              <a:rPr lang="zh-CN" altLang="en-US" dirty="0"/>
              <a:t>、</a:t>
            </a:r>
            <a:r>
              <a:rPr lang="en-US" altLang="zh-CN" dirty="0"/>
              <a:t>A=B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基本运算：以四位比较为例说明。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8438" y="5013670"/>
            <a:ext cx="1574800" cy="866777"/>
            <a:chOff x="925" y="2931"/>
            <a:chExt cx="992" cy="546"/>
          </a:xfrm>
        </p:grpSpPr>
        <p:sp>
          <p:nvSpPr>
            <p:cNvPr id="338949" name="Rectangle 5"/>
            <p:cNvSpPr>
              <a:spLocks noChangeArrowheads="1"/>
            </p:cNvSpPr>
            <p:nvPr/>
          </p:nvSpPr>
          <p:spPr bwMode="auto">
            <a:xfrm>
              <a:off x="925" y="2931"/>
              <a:ext cx="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3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2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1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8950" name="Rectangle 6"/>
            <p:cNvSpPr>
              <a:spLocks noChangeArrowheads="1"/>
            </p:cNvSpPr>
            <p:nvPr/>
          </p:nvSpPr>
          <p:spPr bwMode="auto">
            <a:xfrm>
              <a:off x="931" y="3186"/>
              <a:ext cx="9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B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3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B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2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B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1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B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3059832" y="4976341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从高位开始比较，</a:t>
            </a:r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5544889" y="4977854"/>
            <a:ext cx="33475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A&gt;B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A&lt;B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则再比较低位</a:t>
            </a:r>
          </a:p>
        </p:txBody>
      </p:sp>
    </p:spTree>
    <p:extLst>
      <p:ext uri="{BB962C8B-B14F-4D97-AF65-F5344CB8AC3E}">
        <p14:creationId xmlns:p14="http://schemas.microsoft.com/office/powerpoint/2010/main" val="34125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1" grpId="0" autoUpdateAnimBg="0"/>
      <p:bldP spid="33895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(2)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671-8F17-43CF-B019-3C36C25FDE8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39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/>
              <a:t>3.3.4 </a:t>
            </a:r>
            <a:r>
              <a:rPr lang="zh-CN" altLang="en-US" dirty="0"/>
              <a:t>数据比较器</a:t>
            </a:r>
          </a:p>
          <a:p>
            <a:pPr lvl="1"/>
            <a:r>
              <a:rPr lang="zh-CN" altLang="en-US" dirty="0"/>
              <a:t>广义的比较条件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755576" y="2971800"/>
            <a:ext cx="4390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&gt;B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的条件：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=0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；即</a:t>
            </a:r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57325"/>
              </p:ext>
            </p:extLst>
          </p:nvPr>
        </p:nvGraphicFramePr>
        <p:xfrm>
          <a:off x="5189538" y="2996952"/>
          <a:ext cx="3672408" cy="44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36" name="公式" r:id="rId3" imgW="2197080" imgH="266400" progId="Equation.3">
                  <p:embed/>
                </p:oleObj>
              </mc:Choice>
              <mc:Fallback>
                <p:oleObj name="公式" r:id="rId3" imgW="2197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2996952"/>
                        <a:ext cx="3672408" cy="444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755576" y="3475038"/>
            <a:ext cx="4390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&lt;B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的条件：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=0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；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即</a:t>
            </a:r>
          </a:p>
        </p:txBody>
      </p:sp>
      <p:graphicFrame>
        <p:nvGraphicFramePr>
          <p:cNvPr id="339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10854"/>
              </p:ext>
            </p:extLst>
          </p:nvPr>
        </p:nvGraphicFramePr>
        <p:xfrm>
          <a:off x="5189538" y="3534403"/>
          <a:ext cx="3702942" cy="44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37" name="公式" r:id="rId5" imgW="2222280" imgH="266400" progId="Equation.3">
                  <p:embed/>
                </p:oleObj>
              </mc:Choice>
              <mc:Fallback>
                <p:oleObj name="公式" r:id="rId5" imgW="2222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3534403"/>
                        <a:ext cx="3702942" cy="443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6" name="Rectangle 8"/>
          <p:cNvSpPr>
            <a:spLocks noChangeArrowheads="1"/>
          </p:cNvSpPr>
          <p:nvPr/>
        </p:nvSpPr>
        <p:spPr bwMode="auto">
          <a:xfrm>
            <a:off x="755576" y="4051300"/>
            <a:ext cx="2161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的条件：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27784" y="4030996"/>
                <a:ext cx="6264696" cy="44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zh-CN" altLang="en-U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sz="2000" b="1" i="1" smtClean="0">
                              <a:latin typeface="Cambria Math"/>
                              <a:cs typeface="Times New Roman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𝟏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kumimoji="0" lang="zh-CN" altLang="en-US" sz="2000" b="1" i="1" smtClean="0">
                          <a:latin typeface="Cambria Math"/>
                          <a:cs typeface="Times New Roman" pitchFamily="18" charset="0"/>
                        </a:rPr>
                        <m:t>或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𝒀</m:t>
                      </m:r>
                      <m:r>
                        <a:rPr kumimoji="0" lang="en-US" altLang="zh-CN" sz="2000" b="1" i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altLang="zh-CN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kumimoji="0" lang="en-US" altLang="zh-CN" sz="2000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sz="2000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sz="2000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US" altLang="zh-CN" sz="2000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0" lang="en-US" altLang="zh-CN" sz="20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en-US" altLang="zh-CN" sz="2000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0" lang="en-US" altLang="zh-CN" sz="2000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0" lang="en-US" altLang="zh-CN" sz="20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US" altLang="zh-CN" sz="2000" b="1" i="1" smtClean="0">
                              <a:latin typeface="Cambria Math"/>
                              <a:cs typeface="Times New Roman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kumimoji="0" lang="en-US" altLang="zh-CN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altLang="zh-CN" sz="2000" b="1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0" lang="en-US" altLang="zh-CN" sz="2000" b="1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0" lang="en-US" altLang="zh-CN" sz="2000" b="1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kumimoji="0" lang="en-US" altLang="zh-CN" sz="2000" b="1" i="1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sz="2000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sz="2000" b="1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acc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𝟏</m:t>
                      </m:r>
                    </m:oMath>
                  </m:oMathPara>
                </a14:m>
                <a:endParaRPr kumimoji="0" lang="en-US" altLang="zh-CN" sz="2000" b="1" dirty="0">
                  <a:latin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030996"/>
                <a:ext cx="6264696" cy="440698"/>
              </a:xfrm>
              <a:prstGeom prst="rect">
                <a:avLst/>
              </a:prstGeom>
              <a:blipFill rotWithShape="1">
                <a:blip r:embed="rId7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E0473D26-A2B5-4372-A6D4-28DDA8ECAA3B}"/>
              </a:ext>
            </a:extLst>
          </p:cNvPr>
          <p:cNvSpPr/>
          <p:nvPr/>
        </p:nvSpPr>
        <p:spPr>
          <a:xfrm>
            <a:off x="2635647" y="5258817"/>
            <a:ext cx="50405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58908A3-B896-47C8-B435-5A9798814308}"/>
              </a:ext>
            </a:extLst>
          </p:cNvPr>
          <p:cNvSpPr/>
          <p:nvPr/>
        </p:nvSpPr>
        <p:spPr>
          <a:xfrm>
            <a:off x="3147864" y="5529337"/>
            <a:ext cx="158824" cy="179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B7CC61-F32F-44F3-916B-AC54A9EAAD42}"/>
              </a:ext>
            </a:extLst>
          </p:cNvPr>
          <p:cNvSpPr txBox="1"/>
          <p:nvPr/>
        </p:nvSpPr>
        <p:spPr>
          <a:xfrm>
            <a:off x="1259632" y="4623519"/>
            <a:ext cx="4074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440106D-C12B-44B4-A4B3-11B3851C2C0F}"/>
              </a:ext>
            </a:extLst>
          </p:cNvPr>
          <p:cNvCxnSpPr>
            <a:cxnSpLocks/>
          </p:cNvCxnSpPr>
          <p:nvPr/>
        </p:nvCxnSpPr>
        <p:spPr>
          <a:xfrm>
            <a:off x="1574919" y="4879703"/>
            <a:ext cx="1052567" cy="57604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5C4F4C3-86A0-4388-9AC2-A5064663BB79}"/>
              </a:ext>
            </a:extLst>
          </p:cNvPr>
          <p:cNvCxnSpPr>
            <a:cxnSpLocks/>
          </p:cNvCxnSpPr>
          <p:nvPr/>
        </p:nvCxnSpPr>
        <p:spPr>
          <a:xfrm flipV="1">
            <a:off x="1574919" y="5766398"/>
            <a:ext cx="1052567" cy="58289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578C6C9-2D78-4504-8F42-D2A1010AAFDA}"/>
              </a:ext>
            </a:extLst>
          </p:cNvPr>
          <p:cNvSpPr/>
          <p:nvPr/>
        </p:nvSpPr>
        <p:spPr>
          <a:xfrm>
            <a:off x="4200431" y="4653136"/>
            <a:ext cx="50405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D12E8E-EEC3-406A-B6EA-F3134B73967C}"/>
              </a:ext>
            </a:extLst>
          </p:cNvPr>
          <p:cNvSpPr/>
          <p:nvPr/>
        </p:nvSpPr>
        <p:spPr>
          <a:xfrm>
            <a:off x="4200431" y="5805264"/>
            <a:ext cx="50405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87485A-C7A0-4CA0-A810-614058FB9212}"/>
              </a:ext>
            </a:extLst>
          </p:cNvPr>
          <p:cNvSpPr/>
          <p:nvPr/>
        </p:nvSpPr>
        <p:spPr>
          <a:xfrm>
            <a:off x="5413127" y="5258817"/>
            <a:ext cx="50405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A6E50D-A184-47CB-97E3-52A235744A0F}"/>
              </a:ext>
            </a:extLst>
          </p:cNvPr>
          <p:cNvSpPr/>
          <p:nvPr/>
        </p:nvSpPr>
        <p:spPr>
          <a:xfrm>
            <a:off x="5925344" y="5529337"/>
            <a:ext cx="158824" cy="179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FDBA5CE-2F37-436F-8D85-1D76C1E661E9}"/>
              </a:ext>
            </a:extLst>
          </p:cNvPr>
          <p:cNvCxnSpPr>
            <a:cxnSpLocks/>
          </p:cNvCxnSpPr>
          <p:nvPr/>
        </p:nvCxnSpPr>
        <p:spPr>
          <a:xfrm flipV="1">
            <a:off x="3306688" y="5154946"/>
            <a:ext cx="893743" cy="45761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05EEE8-ADE1-4DEE-8603-DA1A9BF1ECAB}"/>
              </a:ext>
            </a:extLst>
          </p:cNvPr>
          <p:cNvCxnSpPr/>
          <p:nvPr/>
        </p:nvCxnSpPr>
        <p:spPr>
          <a:xfrm>
            <a:off x="2101202" y="4879703"/>
            <a:ext cx="2099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39BDD5F-C139-4E34-957F-DED1251A78B6}"/>
              </a:ext>
            </a:extLst>
          </p:cNvPr>
          <p:cNvCxnSpPr/>
          <p:nvPr/>
        </p:nvCxnSpPr>
        <p:spPr>
          <a:xfrm>
            <a:off x="2101202" y="6349294"/>
            <a:ext cx="2099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CE115C6-B8C4-4281-8E0A-7445F4C870E1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306688" y="5618857"/>
            <a:ext cx="885582" cy="3828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6B34FB5-074D-4583-9B8D-9D0091CF628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704487" y="5013176"/>
            <a:ext cx="708640" cy="4560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D47EBAF-7A2A-4F39-A41C-C0BBC03B50E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704487" y="5774547"/>
            <a:ext cx="708640" cy="39075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37EBBCD-107F-4B65-B1C8-FEEBB7DADAE5}"/>
              </a:ext>
            </a:extLst>
          </p:cNvPr>
          <p:cNvCxnSpPr/>
          <p:nvPr/>
        </p:nvCxnSpPr>
        <p:spPr>
          <a:xfrm>
            <a:off x="5058807" y="5013176"/>
            <a:ext cx="2099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290736E-2ED8-4347-9EC8-31D2158BAE00}"/>
              </a:ext>
            </a:extLst>
          </p:cNvPr>
          <p:cNvCxnSpPr/>
          <p:nvPr/>
        </p:nvCxnSpPr>
        <p:spPr>
          <a:xfrm>
            <a:off x="5058806" y="6165304"/>
            <a:ext cx="2099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EC81A99-88CC-49E9-88C2-9CAE3816FB05}"/>
              </a:ext>
            </a:extLst>
          </p:cNvPr>
          <p:cNvCxnSpPr>
            <a:cxnSpLocks/>
          </p:cNvCxnSpPr>
          <p:nvPr/>
        </p:nvCxnSpPr>
        <p:spPr>
          <a:xfrm>
            <a:off x="6074908" y="5612564"/>
            <a:ext cx="10831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1216182-8CFE-4D99-9EE4-6D674D7D1F97}"/>
              </a:ext>
            </a:extLst>
          </p:cNvPr>
          <p:cNvSpPr txBox="1"/>
          <p:nvPr/>
        </p:nvSpPr>
        <p:spPr>
          <a:xfrm>
            <a:off x="7237802" y="477875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A&gt;B    Z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96AC99-0667-4633-9659-A7E9D84B2048}"/>
              </a:ext>
            </a:extLst>
          </p:cNvPr>
          <p:cNvSpPr txBox="1"/>
          <p:nvPr/>
        </p:nvSpPr>
        <p:spPr>
          <a:xfrm>
            <a:off x="7237802" y="5926095"/>
            <a:ext cx="1378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A&lt;B    W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D09242A-214E-4D7A-A847-1B990CC61680}"/>
              </a:ext>
            </a:extLst>
          </p:cNvPr>
          <p:cNvSpPr txBox="1"/>
          <p:nvPr/>
        </p:nvSpPr>
        <p:spPr>
          <a:xfrm>
            <a:off x="7237802" y="5343599"/>
            <a:ext cx="130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A=B    Y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5C7F22-59D3-4BC0-85F8-A65A9DB64486}"/>
              </a:ext>
            </a:extLst>
          </p:cNvPr>
          <p:cNvSpPr/>
          <p:nvPr/>
        </p:nvSpPr>
        <p:spPr>
          <a:xfrm>
            <a:off x="2051720" y="4821484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921253B-8E8B-49FD-9FF7-CD568FFDECB5}"/>
              </a:ext>
            </a:extLst>
          </p:cNvPr>
          <p:cNvSpPr/>
          <p:nvPr/>
        </p:nvSpPr>
        <p:spPr>
          <a:xfrm>
            <a:off x="2045363" y="6284774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15BE85D-84B5-4D27-87CE-C9463630A106}"/>
              </a:ext>
            </a:extLst>
          </p:cNvPr>
          <p:cNvSpPr/>
          <p:nvPr/>
        </p:nvSpPr>
        <p:spPr>
          <a:xfrm>
            <a:off x="3699975" y="5555869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E412CAD-674B-41BC-AB49-9E9E8E7998BD}"/>
              </a:ext>
            </a:extLst>
          </p:cNvPr>
          <p:cNvSpPr/>
          <p:nvPr/>
        </p:nvSpPr>
        <p:spPr>
          <a:xfrm>
            <a:off x="5014272" y="6095447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18CD749-F3E7-497C-A832-AD558EF72CD8}"/>
              </a:ext>
            </a:extLst>
          </p:cNvPr>
          <p:cNvSpPr/>
          <p:nvPr/>
        </p:nvSpPr>
        <p:spPr>
          <a:xfrm>
            <a:off x="5007837" y="4957745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4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utoUpdateAnimBg="0"/>
      <p:bldP spid="339974" grpId="0" autoUpdateAnimBg="0"/>
      <p:bldP spid="339976" grpId="0" autoUpdateAnimBg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(3)</a:t>
            </a:r>
          </a:p>
        </p:txBody>
      </p:sp>
      <p:sp>
        <p:nvSpPr>
          <p:cNvPr id="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3676-08F3-48B7-AF00-5203936878F6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3409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33663"/>
              </p:ext>
            </p:extLst>
          </p:nvPr>
        </p:nvGraphicFramePr>
        <p:xfrm>
          <a:off x="381000" y="1981200"/>
          <a:ext cx="5334000" cy="4093528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A&gt;B A&lt;B A=B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 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1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&gt;B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1     0      0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A3= B3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 &lt;B2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1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&gt;B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1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&lt;B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1063" name="Text Box 71"/>
          <p:cNvSpPr txBox="1">
            <a:spLocks noChangeArrowheads="1"/>
          </p:cNvSpPr>
          <p:nvPr/>
        </p:nvSpPr>
        <p:spPr bwMode="auto">
          <a:xfrm>
            <a:off x="838200" y="6248400"/>
            <a:ext cx="3244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表达式：教材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P128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5904036" y="2971800"/>
            <a:ext cx="3492500" cy="2116138"/>
            <a:chOff x="3840" y="1787"/>
            <a:chExt cx="2200" cy="1333"/>
          </a:xfrm>
        </p:grpSpPr>
        <p:sp>
          <p:nvSpPr>
            <p:cNvPr id="341065" name="Rectangle 73"/>
            <p:cNvSpPr>
              <a:spLocks noChangeArrowheads="1"/>
            </p:cNvSpPr>
            <p:nvPr/>
          </p:nvSpPr>
          <p:spPr bwMode="auto">
            <a:xfrm>
              <a:off x="4331" y="1787"/>
              <a:ext cx="680" cy="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66" name="Line 74"/>
            <p:cNvSpPr>
              <a:spLocks noChangeShapeType="1"/>
            </p:cNvSpPr>
            <p:nvPr/>
          </p:nvSpPr>
          <p:spPr bwMode="auto">
            <a:xfrm>
              <a:off x="4058" y="187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67" name="Line 75"/>
            <p:cNvSpPr>
              <a:spLocks noChangeShapeType="1"/>
            </p:cNvSpPr>
            <p:nvPr/>
          </p:nvSpPr>
          <p:spPr bwMode="auto">
            <a:xfrm>
              <a:off x="4058" y="201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68" name="Line 76"/>
            <p:cNvSpPr>
              <a:spLocks noChangeShapeType="1"/>
            </p:cNvSpPr>
            <p:nvPr/>
          </p:nvSpPr>
          <p:spPr bwMode="auto">
            <a:xfrm>
              <a:off x="4058" y="215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69" name="Line 77"/>
            <p:cNvSpPr>
              <a:spLocks noChangeShapeType="1"/>
            </p:cNvSpPr>
            <p:nvPr/>
          </p:nvSpPr>
          <p:spPr bwMode="auto">
            <a:xfrm>
              <a:off x="4058" y="22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0" name="Line 78"/>
            <p:cNvSpPr>
              <a:spLocks noChangeShapeType="1"/>
            </p:cNvSpPr>
            <p:nvPr/>
          </p:nvSpPr>
          <p:spPr bwMode="auto">
            <a:xfrm>
              <a:off x="4058" y="296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1" name="Line 79"/>
            <p:cNvSpPr>
              <a:spLocks noChangeShapeType="1"/>
            </p:cNvSpPr>
            <p:nvPr/>
          </p:nvSpPr>
          <p:spPr bwMode="auto">
            <a:xfrm>
              <a:off x="4058" y="255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2" name="Line 80"/>
            <p:cNvSpPr>
              <a:spLocks noChangeShapeType="1"/>
            </p:cNvSpPr>
            <p:nvPr/>
          </p:nvSpPr>
          <p:spPr bwMode="auto">
            <a:xfrm>
              <a:off x="4058" y="269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3" name="Line 81"/>
            <p:cNvSpPr>
              <a:spLocks noChangeShapeType="1"/>
            </p:cNvSpPr>
            <p:nvPr/>
          </p:nvSpPr>
          <p:spPr bwMode="auto">
            <a:xfrm>
              <a:off x="4058" y="283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4" name="Line 82"/>
            <p:cNvSpPr>
              <a:spLocks noChangeShapeType="1"/>
            </p:cNvSpPr>
            <p:nvPr/>
          </p:nvSpPr>
          <p:spPr bwMode="auto">
            <a:xfrm>
              <a:off x="5011" y="215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5" name="Line 83"/>
            <p:cNvSpPr>
              <a:spLocks noChangeShapeType="1"/>
            </p:cNvSpPr>
            <p:nvPr/>
          </p:nvSpPr>
          <p:spPr bwMode="auto">
            <a:xfrm>
              <a:off x="5011" y="242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6" name="Line 84"/>
            <p:cNvSpPr>
              <a:spLocks noChangeShapeType="1"/>
            </p:cNvSpPr>
            <p:nvPr/>
          </p:nvSpPr>
          <p:spPr bwMode="auto">
            <a:xfrm>
              <a:off x="5011" y="264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7" name="Text Box 85"/>
            <p:cNvSpPr txBox="1">
              <a:spLocks noChangeArrowheads="1"/>
            </p:cNvSpPr>
            <p:nvPr/>
          </p:nvSpPr>
          <p:spPr bwMode="auto">
            <a:xfrm>
              <a:off x="3840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41078" name="Text Box 86"/>
            <p:cNvSpPr txBox="1">
              <a:spLocks noChangeArrowheads="1"/>
            </p:cNvSpPr>
            <p:nvPr/>
          </p:nvSpPr>
          <p:spPr bwMode="auto">
            <a:xfrm>
              <a:off x="3840" y="2609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341079" name="Text Box 87"/>
            <p:cNvSpPr txBox="1">
              <a:spLocks noChangeArrowheads="1"/>
            </p:cNvSpPr>
            <p:nvPr/>
          </p:nvSpPr>
          <p:spPr bwMode="auto">
            <a:xfrm>
              <a:off x="4331" y="2150"/>
              <a:ext cx="72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  </a:t>
              </a:r>
              <a:r>
                <a:rPr lang="en-US" altLang="zh-CN" b="1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比较器</a:t>
              </a:r>
            </a:p>
          </p:txBody>
        </p:sp>
        <p:sp>
          <p:nvSpPr>
            <p:cNvPr id="341080" name="Text Box 88"/>
            <p:cNvSpPr txBox="1">
              <a:spLocks noChangeArrowheads="1"/>
            </p:cNvSpPr>
            <p:nvPr/>
          </p:nvSpPr>
          <p:spPr bwMode="auto">
            <a:xfrm>
              <a:off x="5362" y="1968"/>
              <a:ext cx="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A&gt;B</a:t>
              </a:r>
            </a:p>
          </p:txBody>
        </p:sp>
        <p:sp>
          <p:nvSpPr>
            <p:cNvPr id="341081" name="Text Box 89"/>
            <p:cNvSpPr txBox="1">
              <a:spLocks noChangeArrowheads="1"/>
            </p:cNvSpPr>
            <p:nvPr/>
          </p:nvSpPr>
          <p:spPr bwMode="auto">
            <a:xfrm>
              <a:off x="5328" y="2286"/>
              <a:ext cx="5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A&lt;B</a:t>
              </a:r>
            </a:p>
          </p:txBody>
        </p:sp>
        <p:sp>
          <p:nvSpPr>
            <p:cNvPr id="341082" name="Text Box 90"/>
            <p:cNvSpPr txBox="1">
              <a:spLocks noChangeArrowheads="1"/>
            </p:cNvSpPr>
            <p:nvPr/>
          </p:nvSpPr>
          <p:spPr bwMode="auto">
            <a:xfrm>
              <a:off x="5328" y="2558"/>
              <a:ext cx="5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A=B</a:t>
              </a:r>
            </a:p>
          </p:txBody>
        </p:sp>
        <p:sp>
          <p:nvSpPr>
            <p:cNvPr id="341083" name="Line 91"/>
            <p:cNvSpPr>
              <a:spLocks noChangeShapeType="1"/>
            </p:cNvSpPr>
            <p:nvPr/>
          </p:nvSpPr>
          <p:spPr bwMode="auto">
            <a:xfrm>
              <a:off x="5147" y="215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84" name="Line 92"/>
            <p:cNvSpPr>
              <a:spLocks noChangeShapeType="1"/>
            </p:cNvSpPr>
            <p:nvPr/>
          </p:nvSpPr>
          <p:spPr bwMode="auto">
            <a:xfrm>
              <a:off x="5147" y="26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85" name="Line 93"/>
            <p:cNvSpPr>
              <a:spLocks noChangeShapeType="1"/>
            </p:cNvSpPr>
            <p:nvPr/>
          </p:nvSpPr>
          <p:spPr bwMode="auto">
            <a:xfrm>
              <a:off x="5147" y="242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086" name="Rectangle 94"/>
          <p:cNvSpPr>
            <a:spLocks noChangeArrowheads="1"/>
          </p:cNvSpPr>
          <p:nvPr/>
        </p:nvSpPr>
        <p:spPr bwMode="auto">
          <a:xfrm>
            <a:off x="1447800" y="1400175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数据比较器功能表</a:t>
            </a:r>
          </a:p>
        </p:txBody>
      </p:sp>
    </p:spTree>
    <p:extLst>
      <p:ext uri="{BB962C8B-B14F-4D97-AF65-F5344CB8AC3E}">
        <p14:creationId xmlns:p14="http://schemas.microsoft.com/office/powerpoint/2010/main" val="343676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(3)</a:t>
            </a:r>
          </a:p>
        </p:txBody>
      </p:sp>
      <p:sp>
        <p:nvSpPr>
          <p:cNvPr id="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3676-08F3-48B7-AF00-5203936878F6}" type="slidenum">
              <a:rPr lang="en-US" altLang="zh-CN"/>
              <a:pPr/>
              <a:t>35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1591767"/>
                <a:ext cx="4087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kumimoji="0" lang="zh-CN" altLang="en-US" b="1" i="1">
                          <a:latin typeface="Cambria Math"/>
                          <a:cs typeface="Times New Roman" pitchFamily="18" charset="0"/>
                        </a:rPr>
                        <m:t>“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zh-CN" altLang="en-US" b="1" i="1">
                          <a:latin typeface="Cambria Math"/>
                          <a:cs typeface="Times New Roman" pitchFamily="18" charset="0"/>
                        </a:rPr>
                        <m:t>”</m:t>
                      </m:r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0" lang="en-US" altLang="zh-CN" b="1" i="1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US" altLang="zh-CN" b="1" dirty="0">
                  <a:latin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91767"/>
                <a:ext cx="408701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5536" y="2679303"/>
                <a:ext cx="3958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b="1" i="1">
                              <a:latin typeface="Cambria Math"/>
                              <a:cs typeface="Times New Roman" pitchFamily="18" charset="0"/>
                            </a:rPr>
                            <m:t>“</m:t>
                          </m:r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zh-CN" altLang="en-US" b="1" i="1">
                          <a:latin typeface="Cambria Math"/>
                          <a:cs typeface="Times New Roman" pitchFamily="18" charset="0"/>
                        </a:rPr>
                        <m:t>”</m:t>
                      </m:r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altLang="zh-CN" b="1" i="1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US" altLang="zh-CN" b="1" dirty="0">
                  <a:latin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79303"/>
                <a:ext cx="395877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536" y="2111266"/>
                <a:ext cx="6131294" cy="51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b="1" i="1">
                              <a:latin typeface="Cambria Math"/>
                              <a:cs typeface="Times New Roman" pitchFamily="18" charset="0"/>
                            </a:rPr>
                            <m:t>“</m:t>
                          </m:r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zh-CN" altLang="en-US" b="1" i="1">
                          <a:latin typeface="Cambria Math"/>
                          <a:cs typeface="Times New Roman" pitchFamily="18" charset="0"/>
                        </a:rPr>
                        <m:t>”</m:t>
                      </m:r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kumimoji="0"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US" altLang="zh-CN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1" i="1">
                                      <a:latin typeface="Cambria Math"/>
                                      <a:cs typeface="Times New Roman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0" lang="en-US" altLang="zh-CN" b="1" i="1"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en-US" altLang="zh-C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0" lang="en-US" altLang="zh-CN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1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0" lang="en-US" altLang="zh-CN" b="1" i="1"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altLang="zh-CN" b="1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zh-CN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kumimoji="0" lang="en-US" altLang="zh-CN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0" lang="en-US" altLang="zh-CN" b="1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kumimoji="0" lang="en-US" altLang="zh-CN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kumimoji="0" lang="en-US" altLang="zh-CN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0" lang="en-US" altLang="zh-CN" b="1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kumimoji="0" lang="en-US" altLang="zh-CN" b="1" dirty="0">
                  <a:latin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11266"/>
                <a:ext cx="6131294" cy="5102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611560" y="3563724"/>
            <a:ext cx="3116262" cy="2363654"/>
            <a:chOff x="611560" y="3563724"/>
            <a:chExt cx="3116262" cy="2363654"/>
          </a:xfrm>
        </p:grpSpPr>
        <p:grpSp>
          <p:nvGrpSpPr>
            <p:cNvPr id="36" name="Group 112"/>
            <p:cNvGrpSpPr>
              <a:grpSpLocks/>
            </p:cNvGrpSpPr>
            <p:nvPr/>
          </p:nvGrpSpPr>
          <p:grpSpPr bwMode="auto">
            <a:xfrm>
              <a:off x="611560" y="3941414"/>
              <a:ext cx="2876555" cy="1647825"/>
              <a:chOff x="2442" y="2364"/>
              <a:chExt cx="1812" cy="1038"/>
            </a:xfrm>
          </p:grpSpPr>
          <p:grpSp>
            <p:nvGrpSpPr>
              <p:cNvPr id="42" name="Group 19"/>
              <p:cNvGrpSpPr>
                <a:grpSpLocks/>
              </p:cNvGrpSpPr>
              <p:nvPr/>
            </p:nvGrpSpPr>
            <p:grpSpPr bwMode="auto">
              <a:xfrm>
                <a:off x="2442" y="2600"/>
                <a:ext cx="1812" cy="272"/>
                <a:chOff x="3379" y="3067"/>
                <a:chExt cx="1812" cy="272"/>
              </a:xfrm>
            </p:grpSpPr>
            <p:sp>
              <p:nvSpPr>
                <p:cNvPr id="46" name="Rectangle 20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1812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+</a:t>
                  </a:r>
                  <a:endParaRPr lang="zh-CN" altLang="en-US" dirty="0"/>
                </a:p>
              </p:txBody>
            </p:sp>
            <p:sp>
              <p:nvSpPr>
                <p:cNvPr id="47" name="Oval 21"/>
                <p:cNvSpPr>
                  <a:spLocks noChangeArrowheads="1"/>
                </p:cNvSpPr>
                <p:nvPr/>
              </p:nvSpPr>
              <p:spPr bwMode="auto">
                <a:xfrm>
                  <a:off x="4241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60"/>
              <p:cNvSpPr>
                <a:spLocks noChangeShapeType="1"/>
              </p:cNvSpPr>
              <p:nvPr/>
            </p:nvSpPr>
            <p:spPr bwMode="auto">
              <a:xfrm>
                <a:off x="3349" y="2364"/>
                <a:ext cx="1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H="1">
                <a:off x="2623" y="3053"/>
                <a:ext cx="0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H="1">
                <a:off x="2896" y="3054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" name="Group 110"/>
            <p:cNvGrpSpPr>
              <a:grpSpLocks/>
            </p:cNvGrpSpPr>
            <p:nvPr/>
          </p:nvGrpSpPr>
          <p:grpSpPr bwMode="auto">
            <a:xfrm>
              <a:off x="682997" y="5589240"/>
              <a:ext cx="3044825" cy="338138"/>
              <a:chOff x="2359" y="3753"/>
              <a:chExt cx="1918" cy="213"/>
            </a:xfrm>
          </p:grpSpPr>
          <p:sp>
            <p:nvSpPr>
              <p:cNvPr id="51" name="Rectangle 97"/>
              <p:cNvSpPr>
                <a:spLocks noChangeArrowheads="1"/>
              </p:cNvSpPr>
              <p:nvPr/>
            </p:nvSpPr>
            <p:spPr bwMode="auto">
              <a:xfrm>
                <a:off x="3992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3" name="Rectangle 99"/>
              <p:cNvSpPr>
                <a:spLocks noChangeArrowheads="1"/>
              </p:cNvSpPr>
              <p:nvPr/>
            </p:nvSpPr>
            <p:spPr bwMode="auto">
              <a:xfrm>
                <a:off x="2359" y="3753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W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4" name="Rectangle 104"/>
              <p:cNvSpPr>
                <a:spLocks noChangeArrowheads="1"/>
              </p:cNvSpPr>
              <p:nvPr/>
            </p:nvSpPr>
            <p:spPr bwMode="auto">
              <a:xfrm>
                <a:off x="2673" y="3753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W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5" name="Rectangle 105"/>
              <p:cNvSpPr>
                <a:spLocks noChangeArrowheads="1"/>
              </p:cNvSpPr>
              <p:nvPr/>
            </p:nvSpPr>
            <p:spPr bwMode="auto">
              <a:xfrm>
                <a:off x="2858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6" name="Rectangle 106"/>
              <p:cNvSpPr>
                <a:spLocks noChangeArrowheads="1"/>
              </p:cNvSpPr>
              <p:nvPr/>
            </p:nvSpPr>
            <p:spPr bwMode="auto">
              <a:xfrm>
                <a:off x="3082" y="3753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W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auto">
              <a:xfrm>
                <a:off x="3221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auto">
              <a:xfrm>
                <a:off x="3476" y="3753"/>
                <a:ext cx="28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W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endParaRPr lang="en-US" altLang="zh-CN" sz="1600" dirty="0"/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auto">
              <a:xfrm>
                <a:off x="3629" y="3753"/>
                <a:ext cx="25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endParaRPr lang="en-US" altLang="zh-CN" sz="1600" dirty="0"/>
              </a:p>
            </p:txBody>
          </p:sp>
        </p:grp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11560" y="4747388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1187029" y="4747864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1762498" y="4747865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2337967" y="4747387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Line 80"/>
            <p:cNvSpPr>
              <a:spLocks noChangeShapeType="1"/>
            </p:cNvSpPr>
            <p:nvPr/>
          </p:nvSpPr>
          <p:spPr bwMode="auto">
            <a:xfrm flipH="1">
              <a:off x="1889840" y="5034725"/>
              <a:ext cx="0" cy="126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 flipH="1">
              <a:off x="1637086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80"/>
            <p:cNvSpPr>
              <a:spLocks noChangeShapeType="1"/>
            </p:cNvSpPr>
            <p:nvPr/>
          </p:nvSpPr>
          <p:spPr bwMode="auto">
            <a:xfrm flipH="1">
              <a:off x="2051719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 flipH="1">
              <a:off x="2195735" y="503679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 flipH="1">
              <a:off x="2411759" y="5034725"/>
              <a:ext cx="0" cy="122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2913436" y="4747387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H="1">
              <a:off x="2555775" y="5036790"/>
              <a:ext cx="0" cy="274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0"/>
            <p:cNvSpPr>
              <a:spLocks noChangeShapeType="1"/>
            </p:cNvSpPr>
            <p:nvPr/>
          </p:nvSpPr>
          <p:spPr bwMode="auto">
            <a:xfrm flipH="1">
              <a:off x="2699791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 flipH="1">
              <a:off x="2843807" y="503679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 flipH="1">
              <a:off x="2987823" y="5034725"/>
              <a:ext cx="0" cy="122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0"/>
            <p:cNvSpPr>
              <a:spLocks noChangeShapeType="1"/>
            </p:cNvSpPr>
            <p:nvPr/>
          </p:nvSpPr>
          <p:spPr bwMode="auto">
            <a:xfrm flipH="1">
              <a:off x="3131839" y="5034725"/>
              <a:ext cx="0" cy="277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0"/>
            <p:cNvSpPr>
              <a:spLocks noChangeShapeType="1"/>
            </p:cNvSpPr>
            <p:nvPr/>
          </p:nvSpPr>
          <p:spPr bwMode="auto">
            <a:xfrm flipH="1">
              <a:off x="3275855" y="5034725"/>
              <a:ext cx="0" cy="397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80"/>
            <p:cNvSpPr>
              <a:spLocks noChangeShapeType="1"/>
            </p:cNvSpPr>
            <p:nvPr/>
          </p:nvSpPr>
          <p:spPr bwMode="auto">
            <a:xfrm flipH="1">
              <a:off x="3419871" y="5035996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 flipH="1">
              <a:off x="2843807" y="5432077"/>
              <a:ext cx="43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80"/>
            <p:cNvSpPr>
              <a:spLocks noChangeShapeType="1"/>
            </p:cNvSpPr>
            <p:nvPr/>
          </p:nvSpPr>
          <p:spPr bwMode="auto">
            <a:xfrm flipH="1">
              <a:off x="1637086" y="5157267"/>
              <a:ext cx="1350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 flipH="1">
              <a:off x="2195735" y="5310950"/>
              <a:ext cx="933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1590845" y="511304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356372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A&gt;B</a:t>
              </a:r>
              <a:endParaRPr lang="zh-CN" altLang="en-US" sz="1800" dirty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1839906" y="5116950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2365518" y="511304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154204" y="5268796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2509534" y="5274280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2797566" y="538785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779912" y="3573016"/>
            <a:ext cx="3116262" cy="2363654"/>
            <a:chOff x="611560" y="3563724"/>
            <a:chExt cx="3116262" cy="2363654"/>
          </a:xfrm>
        </p:grpSpPr>
        <p:grpSp>
          <p:nvGrpSpPr>
            <p:cNvPr id="93" name="Group 112"/>
            <p:cNvGrpSpPr>
              <a:grpSpLocks/>
            </p:cNvGrpSpPr>
            <p:nvPr/>
          </p:nvGrpSpPr>
          <p:grpSpPr bwMode="auto">
            <a:xfrm>
              <a:off x="611560" y="3941414"/>
              <a:ext cx="2876555" cy="1647825"/>
              <a:chOff x="2442" y="2364"/>
              <a:chExt cx="1812" cy="1038"/>
            </a:xfrm>
          </p:grpSpPr>
          <p:grpSp>
            <p:nvGrpSpPr>
              <p:cNvPr id="131" name="Group 19"/>
              <p:cNvGrpSpPr>
                <a:grpSpLocks/>
              </p:cNvGrpSpPr>
              <p:nvPr/>
            </p:nvGrpSpPr>
            <p:grpSpPr bwMode="auto">
              <a:xfrm>
                <a:off x="2442" y="2600"/>
                <a:ext cx="1812" cy="272"/>
                <a:chOff x="3379" y="3067"/>
                <a:chExt cx="1812" cy="272"/>
              </a:xfrm>
            </p:grpSpPr>
            <p:sp>
              <p:nvSpPr>
                <p:cNvPr id="135" name="Rectangle 20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1812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+</a:t>
                  </a:r>
                  <a:endParaRPr lang="zh-CN" altLang="en-US" dirty="0"/>
                </a:p>
              </p:txBody>
            </p:sp>
            <p:sp>
              <p:nvSpPr>
                <p:cNvPr id="136" name="Oval 21"/>
                <p:cNvSpPr>
                  <a:spLocks noChangeArrowheads="1"/>
                </p:cNvSpPr>
                <p:nvPr/>
              </p:nvSpPr>
              <p:spPr bwMode="auto">
                <a:xfrm>
                  <a:off x="4241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Line 60"/>
              <p:cNvSpPr>
                <a:spLocks noChangeShapeType="1"/>
              </p:cNvSpPr>
              <p:nvPr/>
            </p:nvSpPr>
            <p:spPr bwMode="auto">
              <a:xfrm>
                <a:off x="3349" y="2364"/>
                <a:ext cx="1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79"/>
              <p:cNvSpPr>
                <a:spLocks noChangeShapeType="1"/>
              </p:cNvSpPr>
              <p:nvPr/>
            </p:nvSpPr>
            <p:spPr bwMode="auto">
              <a:xfrm flipH="1">
                <a:off x="2623" y="3053"/>
                <a:ext cx="0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80"/>
              <p:cNvSpPr>
                <a:spLocks noChangeShapeType="1"/>
              </p:cNvSpPr>
              <p:nvPr/>
            </p:nvSpPr>
            <p:spPr bwMode="auto">
              <a:xfrm flipH="1">
                <a:off x="2896" y="3054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4" name="Group 110"/>
            <p:cNvGrpSpPr>
              <a:grpSpLocks/>
            </p:cNvGrpSpPr>
            <p:nvPr/>
          </p:nvGrpSpPr>
          <p:grpSpPr bwMode="auto">
            <a:xfrm>
              <a:off x="682997" y="5589240"/>
              <a:ext cx="3044825" cy="338138"/>
              <a:chOff x="2359" y="3753"/>
              <a:chExt cx="1918" cy="213"/>
            </a:xfrm>
          </p:grpSpPr>
          <p:sp>
            <p:nvSpPr>
              <p:cNvPr id="123" name="Rectangle 97"/>
              <p:cNvSpPr>
                <a:spLocks noChangeArrowheads="1"/>
              </p:cNvSpPr>
              <p:nvPr/>
            </p:nvSpPr>
            <p:spPr bwMode="auto">
              <a:xfrm>
                <a:off x="3992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4" name="Rectangle 99"/>
              <p:cNvSpPr>
                <a:spLocks noChangeArrowheads="1"/>
              </p:cNvSpPr>
              <p:nvPr/>
            </p:nvSpPr>
            <p:spPr bwMode="auto">
              <a:xfrm>
                <a:off x="2359" y="3753"/>
                <a:ext cx="27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Z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5" name="Rectangle 104"/>
              <p:cNvSpPr>
                <a:spLocks noChangeArrowheads="1"/>
              </p:cNvSpPr>
              <p:nvPr/>
            </p:nvSpPr>
            <p:spPr bwMode="auto">
              <a:xfrm>
                <a:off x="2673" y="3753"/>
                <a:ext cx="27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Z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6" name="Rectangle 105"/>
              <p:cNvSpPr>
                <a:spLocks noChangeArrowheads="1"/>
              </p:cNvSpPr>
              <p:nvPr/>
            </p:nvSpPr>
            <p:spPr bwMode="auto">
              <a:xfrm>
                <a:off x="2858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7" name="Rectangle 106"/>
              <p:cNvSpPr>
                <a:spLocks noChangeArrowheads="1"/>
              </p:cNvSpPr>
              <p:nvPr/>
            </p:nvSpPr>
            <p:spPr bwMode="auto">
              <a:xfrm>
                <a:off x="3125" y="3753"/>
                <a:ext cx="27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Z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8" name="Rectangle 107"/>
              <p:cNvSpPr>
                <a:spLocks noChangeArrowheads="1"/>
              </p:cNvSpPr>
              <p:nvPr/>
            </p:nvSpPr>
            <p:spPr bwMode="auto">
              <a:xfrm>
                <a:off x="3435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9" name="Rectangle 108"/>
              <p:cNvSpPr>
                <a:spLocks noChangeArrowheads="1"/>
              </p:cNvSpPr>
              <p:nvPr/>
            </p:nvSpPr>
            <p:spPr bwMode="auto">
              <a:xfrm>
                <a:off x="3629" y="3753"/>
                <a:ext cx="2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Z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endParaRPr lang="en-US" altLang="zh-CN" sz="1600" dirty="0"/>
              </a:p>
            </p:txBody>
          </p:sp>
          <p:sp>
            <p:nvSpPr>
              <p:cNvPr id="130" name="Rectangle 109"/>
              <p:cNvSpPr>
                <a:spLocks noChangeArrowheads="1"/>
              </p:cNvSpPr>
              <p:nvPr/>
            </p:nvSpPr>
            <p:spPr bwMode="auto">
              <a:xfrm>
                <a:off x="3875" y="3753"/>
                <a:ext cx="25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endParaRPr lang="en-US" altLang="zh-CN" sz="1600" dirty="0"/>
              </a:p>
            </p:txBody>
          </p:sp>
        </p:grpSp>
        <p:sp>
          <p:nvSpPr>
            <p:cNvPr id="95" name="Rectangle 20"/>
            <p:cNvSpPr>
              <a:spLocks noChangeArrowheads="1"/>
            </p:cNvSpPr>
            <p:nvPr/>
          </p:nvSpPr>
          <p:spPr bwMode="auto">
            <a:xfrm>
              <a:off x="611560" y="4747388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1187029" y="4747864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Rectangle 20"/>
            <p:cNvSpPr>
              <a:spLocks noChangeArrowheads="1"/>
            </p:cNvSpPr>
            <p:nvPr/>
          </p:nvSpPr>
          <p:spPr bwMode="auto">
            <a:xfrm>
              <a:off x="1762498" y="4747865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337967" y="4747387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Line 80"/>
            <p:cNvSpPr>
              <a:spLocks noChangeShapeType="1"/>
            </p:cNvSpPr>
            <p:nvPr/>
          </p:nvSpPr>
          <p:spPr bwMode="auto">
            <a:xfrm flipH="1">
              <a:off x="1889840" y="5034725"/>
              <a:ext cx="0" cy="126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80"/>
            <p:cNvSpPr>
              <a:spLocks noChangeShapeType="1"/>
            </p:cNvSpPr>
            <p:nvPr/>
          </p:nvSpPr>
          <p:spPr bwMode="auto">
            <a:xfrm flipH="1">
              <a:off x="1637086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80"/>
            <p:cNvSpPr>
              <a:spLocks noChangeShapeType="1"/>
            </p:cNvSpPr>
            <p:nvPr/>
          </p:nvSpPr>
          <p:spPr bwMode="auto">
            <a:xfrm flipH="1">
              <a:off x="2051719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 flipH="1">
              <a:off x="2195735" y="5036790"/>
              <a:ext cx="0" cy="275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80"/>
            <p:cNvSpPr>
              <a:spLocks noChangeShapeType="1"/>
            </p:cNvSpPr>
            <p:nvPr/>
          </p:nvSpPr>
          <p:spPr bwMode="auto">
            <a:xfrm flipH="1">
              <a:off x="2411759" y="5034725"/>
              <a:ext cx="0" cy="122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2913436" y="4747387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Line 80"/>
            <p:cNvSpPr>
              <a:spLocks noChangeShapeType="1"/>
            </p:cNvSpPr>
            <p:nvPr/>
          </p:nvSpPr>
          <p:spPr bwMode="auto">
            <a:xfrm flipH="1">
              <a:off x="2555774" y="5036790"/>
              <a:ext cx="1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80"/>
            <p:cNvSpPr>
              <a:spLocks noChangeShapeType="1"/>
            </p:cNvSpPr>
            <p:nvPr/>
          </p:nvSpPr>
          <p:spPr bwMode="auto">
            <a:xfrm flipH="1">
              <a:off x="2699791" y="5034725"/>
              <a:ext cx="0" cy="397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80"/>
            <p:cNvSpPr>
              <a:spLocks noChangeShapeType="1"/>
            </p:cNvSpPr>
            <p:nvPr/>
          </p:nvSpPr>
          <p:spPr bwMode="auto">
            <a:xfrm flipH="1">
              <a:off x="2843807" y="503679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80"/>
            <p:cNvSpPr>
              <a:spLocks noChangeShapeType="1"/>
            </p:cNvSpPr>
            <p:nvPr/>
          </p:nvSpPr>
          <p:spPr bwMode="auto">
            <a:xfrm flipH="1">
              <a:off x="2987823" y="5034725"/>
              <a:ext cx="0" cy="122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80"/>
            <p:cNvSpPr>
              <a:spLocks noChangeShapeType="1"/>
            </p:cNvSpPr>
            <p:nvPr/>
          </p:nvSpPr>
          <p:spPr bwMode="auto">
            <a:xfrm flipH="1">
              <a:off x="3131839" y="5034725"/>
              <a:ext cx="0" cy="277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80"/>
            <p:cNvSpPr>
              <a:spLocks noChangeShapeType="1"/>
            </p:cNvSpPr>
            <p:nvPr/>
          </p:nvSpPr>
          <p:spPr bwMode="auto">
            <a:xfrm flipH="1">
              <a:off x="3275384" y="5034724"/>
              <a:ext cx="471" cy="545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80"/>
            <p:cNvSpPr>
              <a:spLocks noChangeShapeType="1"/>
            </p:cNvSpPr>
            <p:nvPr/>
          </p:nvSpPr>
          <p:spPr bwMode="auto">
            <a:xfrm flipH="1">
              <a:off x="3419871" y="5035996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80"/>
            <p:cNvSpPr>
              <a:spLocks noChangeShapeType="1"/>
            </p:cNvSpPr>
            <p:nvPr/>
          </p:nvSpPr>
          <p:spPr bwMode="auto">
            <a:xfrm flipH="1" flipV="1">
              <a:off x="2699791" y="5432077"/>
              <a:ext cx="576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80"/>
            <p:cNvSpPr>
              <a:spLocks noChangeShapeType="1"/>
            </p:cNvSpPr>
            <p:nvPr/>
          </p:nvSpPr>
          <p:spPr bwMode="auto">
            <a:xfrm flipH="1">
              <a:off x="1637086" y="5157267"/>
              <a:ext cx="1350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80"/>
            <p:cNvSpPr>
              <a:spLocks noChangeShapeType="1"/>
            </p:cNvSpPr>
            <p:nvPr/>
          </p:nvSpPr>
          <p:spPr bwMode="auto">
            <a:xfrm flipH="1">
              <a:off x="2195735" y="5310950"/>
              <a:ext cx="933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1590845" y="511304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691680" y="356372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A&lt;B</a:t>
              </a:r>
              <a:endParaRPr lang="zh-CN" altLang="en-US" sz="1800" dirty="0"/>
            </a:p>
          </p:txBody>
        </p:sp>
        <p:sp>
          <p:nvSpPr>
            <p:cNvPr id="118" name="Oval 8"/>
            <p:cNvSpPr>
              <a:spLocks noChangeArrowheads="1"/>
            </p:cNvSpPr>
            <p:nvPr/>
          </p:nvSpPr>
          <p:spPr bwMode="auto">
            <a:xfrm>
              <a:off x="1839906" y="5116950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2365518" y="511304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Oval 8"/>
            <p:cNvSpPr>
              <a:spLocks noChangeArrowheads="1"/>
            </p:cNvSpPr>
            <p:nvPr/>
          </p:nvSpPr>
          <p:spPr bwMode="auto">
            <a:xfrm>
              <a:off x="2509534" y="5274280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8"/>
            <p:cNvSpPr>
              <a:spLocks noChangeArrowheads="1"/>
            </p:cNvSpPr>
            <p:nvPr/>
          </p:nvSpPr>
          <p:spPr bwMode="auto">
            <a:xfrm>
              <a:off x="3229144" y="538785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948258" y="3573016"/>
            <a:ext cx="1295402" cy="2363654"/>
            <a:chOff x="611554" y="3563724"/>
            <a:chExt cx="1295402" cy="2363654"/>
          </a:xfrm>
        </p:grpSpPr>
        <p:grpSp>
          <p:nvGrpSpPr>
            <p:cNvPr id="138" name="Group 112"/>
            <p:cNvGrpSpPr>
              <a:grpSpLocks/>
            </p:cNvGrpSpPr>
            <p:nvPr/>
          </p:nvGrpSpPr>
          <p:grpSpPr bwMode="auto">
            <a:xfrm>
              <a:off x="611554" y="3941414"/>
              <a:ext cx="1152525" cy="1647825"/>
              <a:chOff x="2442" y="2364"/>
              <a:chExt cx="726" cy="1038"/>
            </a:xfrm>
          </p:grpSpPr>
          <p:sp>
            <p:nvSpPr>
              <p:cNvPr id="179" name="Rectangle 20"/>
              <p:cNvSpPr>
                <a:spLocks noChangeArrowheads="1"/>
              </p:cNvSpPr>
              <p:nvPr/>
            </p:nvSpPr>
            <p:spPr bwMode="auto">
              <a:xfrm>
                <a:off x="2442" y="2691"/>
                <a:ext cx="726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6" name="Line 60"/>
              <p:cNvSpPr>
                <a:spLocks noChangeShapeType="1"/>
              </p:cNvSpPr>
              <p:nvPr/>
            </p:nvSpPr>
            <p:spPr bwMode="auto">
              <a:xfrm>
                <a:off x="2804" y="2364"/>
                <a:ext cx="1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79"/>
              <p:cNvSpPr>
                <a:spLocks noChangeShapeType="1"/>
              </p:cNvSpPr>
              <p:nvPr/>
            </p:nvSpPr>
            <p:spPr bwMode="auto">
              <a:xfrm flipH="1">
                <a:off x="2533" y="3053"/>
                <a:ext cx="0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80"/>
              <p:cNvSpPr>
                <a:spLocks noChangeShapeType="1"/>
              </p:cNvSpPr>
              <p:nvPr/>
            </p:nvSpPr>
            <p:spPr bwMode="auto">
              <a:xfrm flipH="1">
                <a:off x="2714" y="3054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" name="Group 110"/>
            <p:cNvGrpSpPr>
              <a:grpSpLocks/>
            </p:cNvGrpSpPr>
            <p:nvPr/>
          </p:nvGrpSpPr>
          <p:grpSpPr bwMode="auto">
            <a:xfrm>
              <a:off x="611556" y="5589240"/>
              <a:ext cx="1295400" cy="338138"/>
              <a:chOff x="2314" y="3753"/>
              <a:chExt cx="816" cy="213"/>
            </a:xfrm>
          </p:grpSpPr>
          <p:sp>
            <p:nvSpPr>
              <p:cNvPr id="167" name="Rectangle 97"/>
              <p:cNvSpPr>
                <a:spLocks noChangeArrowheads="1"/>
              </p:cNvSpPr>
              <p:nvPr/>
            </p:nvSpPr>
            <p:spPr bwMode="auto">
              <a:xfrm>
                <a:off x="2845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70" name="Rectangle 105"/>
              <p:cNvSpPr>
                <a:spLocks noChangeArrowheads="1"/>
              </p:cNvSpPr>
              <p:nvPr/>
            </p:nvSpPr>
            <p:spPr bwMode="auto">
              <a:xfrm>
                <a:off x="2314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72" name="Rectangle 107"/>
              <p:cNvSpPr>
                <a:spLocks noChangeArrowheads="1"/>
              </p:cNvSpPr>
              <p:nvPr/>
            </p:nvSpPr>
            <p:spPr bwMode="auto">
              <a:xfrm>
                <a:off x="2495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74" name="Rectangle 109"/>
              <p:cNvSpPr>
                <a:spLocks noChangeArrowheads="1"/>
              </p:cNvSpPr>
              <p:nvPr/>
            </p:nvSpPr>
            <p:spPr bwMode="auto">
              <a:xfrm>
                <a:off x="2677" y="3753"/>
                <a:ext cx="25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endParaRPr lang="en-US" altLang="zh-CN" sz="1600" dirty="0"/>
              </a:p>
            </p:txBody>
          </p:sp>
        </p:grpSp>
        <p:sp>
          <p:nvSpPr>
            <p:cNvPr id="145" name="Line 80"/>
            <p:cNvSpPr>
              <a:spLocks noChangeShapeType="1"/>
            </p:cNvSpPr>
            <p:nvPr/>
          </p:nvSpPr>
          <p:spPr bwMode="auto">
            <a:xfrm flipH="1">
              <a:off x="1331640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80"/>
            <p:cNvSpPr>
              <a:spLocks noChangeShapeType="1"/>
            </p:cNvSpPr>
            <p:nvPr/>
          </p:nvSpPr>
          <p:spPr bwMode="auto">
            <a:xfrm flipH="1">
              <a:off x="1619672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40546" y="356372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A=B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840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(4)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AB8-657F-4304-9967-9531B3FC1F8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3.3.4 </a:t>
            </a:r>
            <a:r>
              <a:rPr lang="zh-CN" altLang="en-US" sz="3200" dirty="0"/>
              <a:t>数据比较器</a:t>
            </a:r>
          </a:p>
          <a:p>
            <a:pPr lvl="1"/>
            <a:r>
              <a:rPr lang="zh-CN" altLang="en-US" sz="2800" dirty="0">
                <a:solidFill>
                  <a:srgbClr val="7030A0"/>
                </a:solidFill>
              </a:rPr>
              <a:t>分段比较</a:t>
            </a:r>
            <a:r>
              <a:rPr lang="zh-CN" altLang="en-US" sz="2800" dirty="0"/>
              <a:t>：多片比较器构成更长位数的方法</a:t>
            </a:r>
          </a:p>
          <a:p>
            <a:pPr lvl="1"/>
            <a:r>
              <a:rPr lang="zh-CN" altLang="en-US" sz="2800" dirty="0"/>
              <a:t>比较器不仅输出比较结果，还要能接受其它片输出的结果。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57947" y="3284537"/>
            <a:ext cx="4170363" cy="3089274"/>
            <a:chOff x="1722" y="2069"/>
            <a:chExt cx="2627" cy="1946"/>
          </a:xfrm>
        </p:grpSpPr>
        <p:sp>
          <p:nvSpPr>
            <p:cNvPr id="342021" name="Rectangle 5"/>
            <p:cNvSpPr>
              <a:spLocks noChangeArrowheads="1"/>
            </p:cNvSpPr>
            <p:nvPr/>
          </p:nvSpPr>
          <p:spPr bwMode="auto">
            <a:xfrm>
              <a:off x="2448" y="2069"/>
              <a:ext cx="680" cy="18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022" name="Line 6"/>
            <p:cNvSpPr>
              <a:spLocks noChangeShapeType="1"/>
            </p:cNvSpPr>
            <p:nvPr/>
          </p:nvSpPr>
          <p:spPr bwMode="auto">
            <a:xfrm>
              <a:off x="2175" y="216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3" name="Line 7"/>
            <p:cNvSpPr>
              <a:spLocks noChangeShapeType="1"/>
            </p:cNvSpPr>
            <p:nvPr/>
          </p:nvSpPr>
          <p:spPr bwMode="auto">
            <a:xfrm>
              <a:off x="2175" y="229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4" name="Line 8"/>
            <p:cNvSpPr>
              <a:spLocks noChangeShapeType="1"/>
            </p:cNvSpPr>
            <p:nvPr/>
          </p:nvSpPr>
          <p:spPr bwMode="auto">
            <a:xfrm>
              <a:off x="2175" y="243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5" name="Line 9"/>
            <p:cNvSpPr>
              <a:spLocks noChangeShapeType="1"/>
            </p:cNvSpPr>
            <p:nvPr/>
          </p:nvSpPr>
          <p:spPr bwMode="auto">
            <a:xfrm>
              <a:off x="2175" y="256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6" name="Line 10"/>
            <p:cNvSpPr>
              <a:spLocks noChangeShapeType="1"/>
            </p:cNvSpPr>
            <p:nvPr/>
          </p:nvSpPr>
          <p:spPr bwMode="auto">
            <a:xfrm>
              <a:off x="2175" y="324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7" name="Line 11"/>
            <p:cNvSpPr>
              <a:spLocks noChangeShapeType="1"/>
            </p:cNvSpPr>
            <p:nvPr/>
          </p:nvSpPr>
          <p:spPr bwMode="auto">
            <a:xfrm>
              <a:off x="2175" y="284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8" name="Line 12"/>
            <p:cNvSpPr>
              <a:spLocks noChangeShapeType="1"/>
            </p:cNvSpPr>
            <p:nvPr/>
          </p:nvSpPr>
          <p:spPr bwMode="auto">
            <a:xfrm>
              <a:off x="2175" y="297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9" name="Line 13"/>
            <p:cNvSpPr>
              <a:spLocks noChangeShapeType="1"/>
            </p:cNvSpPr>
            <p:nvPr/>
          </p:nvSpPr>
          <p:spPr bwMode="auto">
            <a:xfrm>
              <a:off x="2175" y="311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0" name="Line 14"/>
            <p:cNvSpPr>
              <a:spLocks noChangeShapeType="1"/>
            </p:cNvSpPr>
            <p:nvPr/>
          </p:nvSpPr>
          <p:spPr bwMode="auto">
            <a:xfrm>
              <a:off x="3128" y="243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1" name="Line 15"/>
            <p:cNvSpPr>
              <a:spLocks noChangeShapeType="1"/>
            </p:cNvSpPr>
            <p:nvPr/>
          </p:nvSpPr>
          <p:spPr bwMode="auto">
            <a:xfrm>
              <a:off x="3128" y="270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2" name="Line 16"/>
            <p:cNvSpPr>
              <a:spLocks noChangeShapeType="1"/>
            </p:cNvSpPr>
            <p:nvPr/>
          </p:nvSpPr>
          <p:spPr bwMode="auto">
            <a:xfrm>
              <a:off x="3128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1813" y="2250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845" y="223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  <p:sp>
          <p:nvSpPr>
            <p:cNvPr id="342035" name="Text Box 19"/>
            <p:cNvSpPr txBox="1">
              <a:spLocks noChangeArrowheads="1"/>
            </p:cNvSpPr>
            <p:nvPr/>
          </p:nvSpPr>
          <p:spPr bwMode="auto">
            <a:xfrm>
              <a:off x="1858" y="2891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2448" y="2432"/>
              <a:ext cx="725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</a:t>
              </a:r>
              <a:r>
                <a:rPr lang="en-US" altLang="zh-CN" b="1"/>
                <a:t>4</a:t>
              </a:r>
              <a:r>
                <a:rPr lang="zh-CN" altLang="en-US" b="1"/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/>
                <a:t>比较器</a:t>
              </a:r>
            </a:p>
          </p:txBody>
        </p:sp>
        <p:sp>
          <p:nvSpPr>
            <p:cNvPr id="342037" name="Text Box 21"/>
            <p:cNvSpPr txBox="1">
              <a:spLocks noChangeArrowheads="1"/>
            </p:cNvSpPr>
            <p:nvPr/>
          </p:nvSpPr>
          <p:spPr bwMode="auto">
            <a:xfrm>
              <a:off x="3536" y="225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A&gt;B</a:t>
              </a:r>
            </a:p>
          </p:txBody>
        </p:sp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3536" y="2568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A&lt;B</a:t>
              </a:r>
            </a:p>
          </p:txBody>
        </p:sp>
        <p:sp>
          <p:nvSpPr>
            <p:cNvPr id="342039" name="Text Box 23"/>
            <p:cNvSpPr txBox="1">
              <a:spLocks noChangeArrowheads="1"/>
            </p:cNvSpPr>
            <p:nvPr/>
          </p:nvSpPr>
          <p:spPr bwMode="auto">
            <a:xfrm>
              <a:off x="3536" y="284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A=B</a:t>
              </a:r>
            </a:p>
          </p:txBody>
        </p:sp>
        <p:sp>
          <p:nvSpPr>
            <p:cNvPr id="342040" name="Line 24"/>
            <p:cNvSpPr>
              <a:spLocks noChangeShapeType="1"/>
            </p:cNvSpPr>
            <p:nvPr/>
          </p:nvSpPr>
          <p:spPr bwMode="auto">
            <a:xfrm>
              <a:off x="3264" y="243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1" name="Line 25"/>
            <p:cNvSpPr>
              <a:spLocks noChangeShapeType="1"/>
            </p:cNvSpPr>
            <p:nvPr/>
          </p:nvSpPr>
          <p:spPr bwMode="auto">
            <a:xfrm>
              <a:off x="3264" y="29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2" name="Line 26"/>
            <p:cNvSpPr>
              <a:spLocks noChangeShapeType="1"/>
            </p:cNvSpPr>
            <p:nvPr/>
          </p:nvSpPr>
          <p:spPr bwMode="auto">
            <a:xfrm>
              <a:off x="3264" y="27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3" name="Line 27"/>
            <p:cNvSpPr>
              <a:spLocks noChangeShapeType="1"/>
            </p:cNvSpPr>
            <p:nvPr/>
          </p:nvSpPr>
          <p:spPr bwMode="auto">
            <a:xfrm>
              <a:off x="2176" y="383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4" name="Line 28"/>
            <p:cNvSpPr>
              <a:spLocks noChangeShapeType="1"/>
            </p:cNvSpPr>
            <p:nvPr/>
          </p:nvSpPr>
          <p:spPr bwMode="auto">
            <a:xfrm>
              <a:off x="2176" y="347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5" name="Line 29"/>
            <p:cNvSpPr>
              <a:spLocks noChangeShapeType="1"/>
            </p:cNvSpPr>
            <p:nvPr/>
          </p:nvSpPr>
          <p:spPr bwMode="auto">
            <a:xfrm>
              <a:off x="2176" y="365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6" name="Text Box 30"/>
            <p:cNvSpPr txBox="1">
              <a:spLocks noChangeArrowheads="1"/>
            </p:cNvSpPr>
            <p:nvPr/>
          </p:nvSpPr>
          <p:spPr bwMode="auto">
            <a:xfrm>
              <a:off x="1722" y="3294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A&gt;B</a:t>
              </a:r>
            </a:p>
          </p:txBody>
        </p:sp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1723" y="3498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A&lt;B</a:t>
              </a:r>
            </a:p>
          </p:txBody>
        </p:sp>
        <p:sp>
          <p:nvSpPr>
            <p:cNvPr id="342048" name="Text Box 32"/>
            <p:cNvSpPr txBox="1">
              <a:spLocks noChangeArrowheads="1"/>
            </p:cNvSpPr>
            <p:nvPr/>
          </p:nvSpPr>
          <p:spPr bwMode="auto">
            <a:xfrm>
              <a:off x="1723" y="3724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A=B</a:t>
              </a:r>
            </a:p>
          </p:txBody>
        </p:sp>
        <p:sp>
          <p:nvSpPr>
            <p:cNvPr id="342049" name="Line 33"/>
            <p:cNvSpPr>
              <a:spLocks noChangeShapeType="1"/>
            </p:cNvSpPr>
            <p:nvPr/>
          </p:nvSpPr>
          <p:spPr bwMode="auto">
            <a:xfrm>
              <a:off x="2176" y="34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50" name="Line 34"/>
            <p:cNvSpPr>
              <a:spLocks noChangeShapeType="1"/>
            </p:cNvSpPr>
            <p:nvPr/>
          </p:nvSpPr>
          <p:spPr bwMode="auto">
            <a:xfrm>
              <a:off x="2176" y="365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51" name="Line 35"/>
            <p:cNvSpPr>
              <a:spLocks noChangeShapeType="1"/>
            </p:cNvSpPr>
            <p:nvPr/>
          </p:nvSpPr>
          <p:spPr bwMode="auto">
            <a:xfrm>
              <a:off x="2176" y="383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52" name="Text Box 36"/>
            <p:cNvSpPr txBox="1">
              <a:spLocks noChangeArrowheads="1"/>
            </p:cNvSpPr>
            <p:nvPr/>
          </p:nvSpPr>
          <p:spPr bwMode="auto">
            <a:xfrm>
              <a:off x="3487" y="3600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74LS85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E877F4F-C73B-4549-AEE4-E6D424343145}"/>
              </a:ext>
            </a:extLst>
          </p:cNvPr>
          <p:cNvSpPr txBox="1"/>
          <p:nvPr/>
        </p:nvSpPr>
        <p:spPr>
          <a:xfrm>
            <a:off x="1981844" y="54303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低位结果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87B11D-A608-48C4-B3C7-A486337F1E5D}"/>
              </a:ext>
            </a:extLst>
          </p:cNvPr>
          <p:cNvSpPr txBox="1"/>
          <p:nvPr/>
        </p:nvSpPr>
        <p:spPr>
          <a:xfrm>
            <a:off x="1976344" y="40662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高位数据</a:t>
            </a:r>
          </a:p>
        </p:txBody>
      </p:sp>
    </p:spTree>
    <p:extLst>
      <p:ext uri="{BB962C8B-B14F-4D97-AF65-F5344CB8AC3E}">
        <p14:creationId xmlns:p14="http://schemas.microsoft.com/office/powerpoint/2010/main" val="1555802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(5)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851-01E8-4049-9CAA-F106FAF3F2A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4304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3.3.4 </a:t>
            </a:r>
            <a:r>
              <a:rPr lang="zh-CN" altLang="en-US" dirty="0"/>
              <a:t>数据比较器</a:t>
            </a:r>
          </a:p>
          <a:p>
            <a:pPr lvl="1"/>
            <a:r>
              <a:rPr lang="zh-CN" altLang="en-US" dirty="0"/>
              <a:t>应用举例：用两片</a:t>
            </a:r>
            <a:r>
              <a:rPr lang="en-US" altLang="zh-CN" dirty="0"/>
              <a:t>4</a:t>
            </a:r>
            <a:r>
              <a:rPr lang="zh-CN" altLang="en-US" dirty="0"/>
              <a:t>位数字比较器构成一个</a:t>
            </a:r>
            <a:r>
              <a:rPr lang="en-US" altLang="zh-CN" dirty="0"/>
              <a:t>8</a:t>
            </a:r>
            <a:r>
              <a:rPr lang="zh-CN" altLang="en-US" dirty="0"/>
              <a:t>位的数字比较器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0069" y="3276600"/>
            <a:ext cx="3240091" cy="2952750"/>
            <a:chOff x="3515" y="2064"/>
            <a:chExt cx="2041" cy="18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11" y="2064"/>
              <a:ext cx="1845" cy="1860"/>
              <a:chOff x="3711" y="2064"/>
              <a:chExt cx="1845" cy="1860"/>
            </a:xfrm>
          </p:grpSpPr>
          <p:sp>
            <p:nvSpPr>
              <p:cNvPr id="343046" name="Text Box 6"/>
              <p:cNvSpPr txBox="1">
                <a:spLocks noChangeArrowheads="1"/>
              </p:cNvSpPr>
              <p:nvPr/>
            </p:nvSpPr>
            <p:spPr bwMode="auto">
              <a:xfrm>
                <a:off x="5012" y="2318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/>
                  <a:t>A&gt;B</a:t>
                </a:r>
              </a:p>
            </p:txBody>
          </p:sp>
          <p:sp>
            <p:nvSpPr>
              <p:cNvPr id="343047" name="Text Box 7"/>
              <p:cNvSpPr txBox="1">
                <a:spLocks noChangeArrowheads="1"/>
              </p:cNvSpPr>
              <p:nvPr/>
            </p:nvSpPr>
            <p:spPr bwMode="auto">
              <a:xfrm>
                <a:off x="5012" y="2545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/>
                  <a:t>A&lt;B</a:t>
                </a:r>
              </a:p>
            </p:txBody>
          </p:sp>
          <p:sp>
            <p:nvSpPr>
              <p:cNvPr id="343048" name="Text Box 8"/>
              <p:cNvSpPr txBox="1">
                <a:spLocks noChangeArrowheads="1"/>
              </p:cNvSpPr>
              <p:nvPr/>
            </p:nvSpPr>
            <p:spPr bwMode="auto">
              <a:xfrm>
                <a:off x="5012" y="2772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/>
                  <a:t>A=B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711" y="2064"/>
                <a:ext cx="1270" cy="1860"/>
                <a:chOff x="3711" y="2064"/>
                <a:chExt cx="1270" cy="1860"/>
              </a:xfrm>
            </p:grpSpPr>
            <p:sp>
              <p:nvSpPr>
                <p:cNvPr id="343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984" y="2064"/>
                  <a:ext cx="680" cy="186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3051" name="Line 11"/>
                <p:cNvSpPr>
                  <a:spLocks noChangeShapeType="1"/>
                </p:cNvSpPr>
                <p:nvPr/>
              </p:nvSpPr>
              <p:spPr bwMode="auto">
                <a:xfrm>
                  <a:off x="3711" y="2155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2" name="Line 12"/>
                <p:cNvSpPr>
                  <a:spLocks noChangeShapeType="1"/>
                </p:cNvSpPr>
                <p:nvPr/>
              </p:nvSpPr>
              <p:spPr bwMode="auto">
                <a:xfrm>
                  <a:off x="3711" y="2291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3" name="Line 13"/>
                <p:cNvSpPr>
                  <a:spLocks noChangeShapeType="1"/>
                </p:cNvSpPr>
                <p:nvPr/>
              </p:nvSpPr>
              <p:spPr bwMode="auto">
                <a:xfrm>
                  <a:off x="3711" y="2427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4" name="Line 14"/>
                <p:cNvSpPr>
                  <a:spLocks noChangeShapeType="1"/>
                </p:cNvSpPr>
                <p:nvPr/>
              </p:nvSpPr>
              <p:spPr bwMode="auto">
                <a:xfrm>
                  <a:off x="3711" y="2563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5" name="Line 15"/>
                <p:cNvSpPr>
                  <a:spLocks noChangeShapeType="1"/>
                </p:cNvSpPr>
                <p:nvPr/>
              </p:nvSpPr>
              <p:spPr bwMode="auto">
                <a:xfrm>
                  <a:off x="3711" y="3244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6" name="Line 16"/>
                <p:cNvSpPr>
                  <a:spLocks noChangeShapeType="1"/>
                </p:cNvSpPr>
                <p:nvPr/>
              </p:nvSpPr>
              <p:spPr bwMode="auto">
                <a:xfrm>
                  <a:off x="3711" y="2835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7" name="Line 17"/>
                <p:cNvSpPr>
                  <a:spLocks noChangeShapeType="1"/>
                </p:cNvSpPr>
                <p:nvPr/>
              </p:nvSpPr>
              <p:spPr bwMode="auto">
                <a:xfrm>
                  <a:off x="3711" y="2971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8" name="Line 18"/>
                <p:cNvSpPr>
                  <a:spLocks noChangeShapeType="1"/>
                </p:cNvSpPr>
                <p:nvPr/>
              </p:nvSpPr>
              <p:spPr bwMode="auto">
                <a:xfrm>
                  <a:off x="3711" y="3107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9" name="Line 19"/>
                <p:cNvSpPr>
                  <a:spLocks noChangeShapeType="1"/>
                </p:cNvSpPr>
                <p:nvPr/>
              </p:nvSpPr>
              <p:spPr bwMode="auto">
                <a:xfrm>
                  <a:off x="4664" y="2427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0" name="Line 20"/>
                <p:cNvSpPr>
                  <a:spLocks noChangeShapeType="1"/>
                </p:cNvSpPr>
                <p:nvPr/>
              </p:nvSpPr>
              <p:spPr bwMode="auto">
                <a:xfrm>
                  <a:off x="4664" y="2699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1" name="Line 21"/>
                <p:cNvSpPr>
                  <a:spLocks noChangeShapeType="1"/>
                </p:cNvSpPr>
                <p:nvPr/>
              </p:nvSpPr>
              <p:spPr bwMode="auto">
                <a:xfrm>
                  <a:off x="4664" y="2926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4" y="2427"/>
                  <a:ext cx="725" cy="1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dirty="0">
                      <a:latin typeface="华文新魏" pitchFamily="2" charset="-122"/>
                      <a:ea typeface="华文新魏" pitchFamily="2" charset="-122"/>
                    </a:rPr>
                    <a:t>  </a:t>
                  </a:r>
                  <a:r>
                    <a:rPr lang="en-US" altLang="zh-CN" b="1" dirty="0">
                      <a:latin typeface="华文新魏" pitchFamily="2" charset="-122"/>
                      <a:ea typeface="华文新魏" pitchFamily="2" charset="-122"/>
                    </a:rPr>
                    <a:t>4</a:t>
                  </a: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位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比较器</a:t>
                  </a:r>
                  <a:endParaRPr lang="en-US" altLang="zh-CN" b="1" dirty="0">
                    <a:latin typeface="华文新魏" pitchFamily="2" charset="-122"/>
                    <a:ea typeface="华文新魏" pitchFamily="2" charset="-122"/>
                  </a:endParaRPr>
                </a:p>
                <a:p>
                  <a:pPr>
                    <a:spcBef>
                      <a:spcPct val="50000"/>
                    </a:spcBef>
                  </a:pPr>
                  <a:endParaRPr lang="en-US" altLang="zh-CN" b="1" dirty="0">
                    <a:latin typeface="华文新魏" pitchFamily="2" charset="-122"/>
                    <a:ea typeface="华文新魏" pitchFamily="2" charset="-122"/>
                  </a:endParaRPr>
                </a:p>
                <a:p>
                  <a:pPr algn="ctr">
                    <a:spcBef>
                      <a:spcPct val="50000"/>
                    </a:spcBef>
                  </a:pP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高位</a:t>
                  </a:r>
                </a:p>
              </p:txBody>
            </p:sp>
            <p:sp>
              <p:nvSpPr>
                <p:cNvPr id="343063" name="Line 23"/>
                <p:cNvSpPr>
                  <a:spLocks noChangeShapeType="1"/>
                </p:cNvSpPr>
                <p:nvPr/>
              </p:nvSpPr>
              <p:spPr bwMode="auto">
                <a:xfrm>
                  <a:off x="4800" y="2427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4" name="Line 24"/>
                <p:cNvSpPr>
                  <a:spLocks noChangeShapeType="1"/>
                </p:cNvSpPr>
                <p:nvPr/>
              </p:nvSpPr>
              <p:spPr bwMode="auto">
                <a:xfrm>
                  <a:off x="4800" y="2926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5" name="Line 25"/>
                <p:cNvSpPr>
                  <a:spLocks noChangeShapeType="1"/>
                </p:cNvSpPr>
                <p:nvPr/>
              </p:nvSpPr>
              <p:spPr bwMode="auto">
                <a:xfrm>
                  <a:off x="4800" y="269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6" name="Line 26"/>
                <p:cNvSpPr>
                  <a:spLocks noChangeShapeType="1"/>
                </p:cNvSpPr>
                <p:nvPr/>
              </p:nvSpPr>
              <p:spPr bwMode="auto">
                <a:xfrm>
                  <a:off x="3712" y="3840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7" name="Line 27"/>
                <p:cNvSpPr>
                  <a:spLocks noChangeShapeType="1"/>
                </p:cNvSpPr>
                <p:nvPr/>
              </p:nvSpPr>
              <p:spPr bwMode="auto">
                <a:xfrm>
                  <a:off x="3712" y="345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8" name="Line 28"/>
                <p:cNvSpPr>
                  <a:spLocks noChangeShapeType="1"/>
                </p:cNvSpPr>
                <p:nvPr/>
              </p:nvSpPr>
              <p:spPr bwMode="auto">
                <a:xfrm>
                  <a:off x="3712" y="3648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3069" name="Text Box 29"/>
            <p:cNvSpPr txBox="1">
              <a:spLocks noChangeArrowheads="1"/>
            </p:cNvSpPr>
            <p:nvPr/>
          </p:nvSpPr>
          <p:spPr bwMode="auto">
            <a:xfrm>
              <a:off x="3515" y="3203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A&gt;B</a:t>
              </a:r>
            </a:p>
          </p:txBody>
        </p:sp>
        <p:sp>
          <p:nvSpPr>
            <p:cNvPr id="343070" name="Text Box 30"/>
            <p:cNvSpPr txBox="1">
              <a:spLocks noChangeArrowheads="1"/>
            </p:cNvSpPr>
            <p:nvPr/>
          </p:nvSpPr>
          <p:spPr bwMode="auto">
            <a:xfrm>
              <a:off x="3515" y="3385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A&lt;B</a:t>
              </a:r>
            </a:p>
          </p:txBody>
        </p:sp>
        <p:sp>
          <p:nvSpPr>
            <p:cNvPr id="343071" name="Text Box 31"/>
            <p:cNvSpPr txBox="1">
              <a:spLocks noChangeArrowheads="1"/>
            </p:cNvSpPr>
            <p:nvPr/>
          </p:nvSpPr>
          <p:spPr bwMode="auto">
            <a:xfrm>
              <a:off x="3531" y="3587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A=B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328739" y="3200401"/>
            <a:ext cx="576263" cy="2144713"/>
            <a:chOff x="837" y="2016"/>
            <a:chExt cx="363" cy="1351"/>
          </a:xfrm>
        </p:grpSpPr>
        <p:sp>
          <p:nvSpPr>
            <p:cNvPr id="343073" name="Text Box 33"/>
            <p:cNvSpPr txBox="1">
              <a:spLocks noChangeArrowheads="1"/>
            </p:cNvSpPr>
            <p:nvPr/>
          </p:nvSpPr>
          <p:spPr bwMode="auto">
            <a:xfrm>
              <a:off x="837" y="2016"/>
              <a:ext cx="36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endParaRPr lang="en-US" altLang="zh-CN" sz="800" dirty="0">
                <a:solidFill>
                  <a:srgbClr val="FFFF00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43074" name="Text Box 34"/>
            <p:cNvSpPr txBox="1">
              <a:spLocks noChangeArrowheads="1"/>
            </p:cNvSpPr>
            <p:nvPr/>
          </p:nvSpPr>
          <p:spPr bwMode="auto">
            <a:xfrm>
              <a:off x="846" y="2688"/>
              <a:ext cx="310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B</a:t>
              </a:r>
              <a:r>
                <a:rPr lang="en-US" altLang="zh-CN" baseline="-25000">
                  <a:solidFill>
                    <a:srgbClr val="7030A0"/>
                  </a:solidFill>
                </a:rPr>
                <a:t>0</a:t>
              </a:r>
              <a:endParaRPr lang="en-US" altLang="zh-CN" dirty="0">
                <a:solidFill>
                  <a:srgbClr val="FFFF00"/>
                </a:solidFill>
              </a:endParaRPr>
            </a:p>
            <a:p>
              <a:endParaRPr lang="en-US" altLang="zh-CN" sz="1400">
                <a:solidFill>
                  <a:srgbClr val="7030A0"/>
                </a:solidFill>
              </a:endParaRPr>
            </a:p>
            <a:p>
              <a:r>
                <a:rPr lang="en-US" altLang="zh-CN">
                  <a:solidFill>
                    <a:srgbClr val="7030A0"/>
                  </a:solidFill>
                </a:rPr>
                <a:t>B</a:t>
              </a:r>
              <a:r>
                <a:rPr lang="en-US" altLang="zh-CN" baseline="-25000">
                  <a:solidFill>
                    <a:srgbClr val="7030A0"/>
                  </a:solidFill>
                </a:rPr>
                <a:t>3</a:t>
              </a:r>
              <a:endParaRPr lang="en-US" altLang="zh-CN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143000" y="3276600"/>
            <a:ext cx="3149600" cy="3024188"/>
            <a:chOff x="720" y="2064"/>
            <a:chExt cx="1984" cy="1905"/>
          </a:xfrm>
        </p:grpSpPr>
        <p:sp>
          <p:nvSpPr>
            <p:cNvPr id="343076" name="Rectangle 36"/>
            <p:cNvSpPr>
              <a:spLocks noChangeArrowheads="1"/>
            </p:cNvSpPr>
            <p:nvPr/>
          </p:nvSpPr>
          <p:spPr bwMode="auto">
            <a:xfrm>
              <a:off x="1446" y="2064"/>
              <a:ext cx="680" cy="18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43077" name="Line 37"/>
            <p:cNvSpPr>
              <a:spLocks noChangeShapeType="1"/>
            </p:cNvSpPr>
            <p:nvPr/>
          </p:nvSpPr>
          <p:spPr bwMode="auto">
            <a:xfrm>
              <a:off x="1173" y="215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78" name="Line 38"/>
            <p:cNvSpPr>
              <a:spLocks noChangeShapeType="1"/>
            </p:cNvSpPr>
            <p:nvPr/>
          </p:nvSpPr>
          <p:spPr bwMode="auto">
            <a:xfrm>
              <a:off x="1173" y="229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79" name="Line 39"/>
            <p:cNvSpPr>
              <a:spLocks noChangeShapeType="1"/>
            </p:cNvSpPr>
            <p:nvPr/>
          </p:nvSpPr>
          <p:spPr bwMode="auto">
            <a:xfrm>
              <a:off x="1173" y="242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0" name="Line 40"/>
            <p:cNvSpPr>
              <a:spLocks noChangeShapeType="1"/>
            </p:cNvSpPr>
            <p:nvPr/>
          </p:nvSpPr>
          <p:spPr bwMode="auto">
            <a:xfrm>
              <a:off x="1173" y="256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1" name="Line 41"/>
            <p:cNvSpPr>
              <a:spLocks noChangeShapeType="1"/>
            </p:cNvSpPr>
            <p:nvPr/>
          </p:nvSpPr>
          <p:spPr bwMode="auto">
            <a:xfrm>
              <a:off x="1173" y="324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2" name="Line 42"/>
            <p:cNvSpPr>
              <a:spLocks noChangeShapeType="1"/>
            </p:cNvSpPr>
            <p:nvPr/>
          </p:nvSpPr>
          <p:spPr bwMode="auto">
            <a:xfrm>
              <a:off x="1173" y="283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3" name="Line 43"/>
            <p:cNvSpPr>
              <a:spLocks noChangeShapeType="1"/>
            </p:cNvSpPr>
            <p:nvPr/>
          </p:nvSpPr>
          <p:spPr bwMode="auto">
            <a:xfrm>
              <a:off x="1173" y="297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4" name="Line 44"/>
            <p:cNvSpPr>
              <a:spLocks noChangeShapeType="1"/>
            </p:cNvSpPr>
            <p:nvPr/>
          </p:nvSpPr>
          <p:spPr bwMode="auto">
            <a:xfrm>
              <a:off x="1173" y="310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5" name="Line 45"/>
            <p:cNvSpPr>
              <a:spLocks noChangeShapeType="1"/>
            </p:cNvSpPr>
            <p:nvPr/>
          </p:nvSpPr>
          <p:spPr bwMode="auto">
            <a:xfrm>
              <a:off x="2126" y="240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6" name="Line 46"/>
            <p:cNvSpPr>
              <a:spLocks noChangeShapeType="1"/>
            </p:cNvSpPr>
            <p:nvPr/>
          </p:nvSpPr>
          <p:spPr bwMode="auto">
            <a:xfrm>
              <a:off x="2126" y="268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7" name="Line 47"/>
            <p:cNvSpPr>
              <a:spLocks noChangeShapeType="1"/>
            </p:cNvSpPr>
            <p:nvPr/>
          </p:nvSpPr>
          <p:spPr bwMode="auto">
            <a:xfrm>
              <a:off x="2126" y="292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8" name="Text Box 48"/>
            <p:cNvSpPr txBox="1">
              <a:spLocks noChangeArrowheads="1"/>
            </p:cNvSpPr>
            <p:nvPr/>
          </p:nvSpPr>
          <p:spPr bwMode="auto">
            <a:xfrm>
              <a:off x="1446" y="2427"/>
              <a:ext cx="725" cy="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  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比较器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低位</a:t>
              </a:r>
            </a:p>
          </p:txBody>
        </p:sp>
        <p:sp>
          <p:nvSpPr>
            <p:cNvPr id="343089" name="Text Box 49"/>
            <p:cNvSpPr txBox="1">
              <a:spLocks noChangeArrowheads="1"/>
            </p:cNvSpPr>
            <p:nvPr/>
          </p:nvSpPr>
          <p:spPr bwMode="auto">
            <a:xfrm>
              <a:off x="2160" y="216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A&gt;B</a:t>
              </a:r>
            </a:p>
          </p:txBody>
        </p:sp>
        <p:sp>
          <p:nvSpPr>
            <p:cNvPr id="343090" name="Text Box 50"/>
            <p:cNvSpPr txBox="1">
              <a:spLocks noChangeArrowheads="1"/>
            </p:cNvSpPr>
            <p:nvPr/>
          </p:nvSpPr>
          <p:spPr bwMode="auto">
            <a:xfrm>
              <a:off x="2160" y="2438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A&lt;B</a:t>
              </a:r>
            </a:p>
          </p:txBody>
        </p:sp>
        <p:sp>
          <p:nvSpPr>
            <p:cNvPr id="343091" name="Text Box 51"/>
            <p:cNvSpPr txBox="1">
              <a:spLocks noChangeArrowheads="1"/>
            </p:cNvSpPr>
            <p:nvPr/>
          </p:nvSpPr>
          <p:spPr bwMode="auto">
            <a:xfrm>
              <a:off x="2160" y="2678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A=B</a:t>
              </a:r>
            </a:p>
          </p:txBody>
        </p:sp>
        <p:sp>
          <p:nvSpPr>
            <p:cNvPr id="343092" name="Line 52"/>
            <p:cNvSpPr>
              <a:spLocks noChangeShapeType="1"/>
            </p:cNvSpPr>
            <p:nvPr/>
          </p:nvSpPr>
          <p:spPr bwMode="auto">
            <a:xfrm>
              <a:off x="1174" y="383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93" name="Line 53"/>
            <p:cNvSpPr>
              <a:spLocks noChangeShapeType="1"/>
            </p:cNvSpPr>
            <p:nvPr/>
          </p:nvSpPr>
          <p:spPr bwMode="auto">
            <a:xfrm>
              <a:off x="1174" y="347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94" name="Line 54"/>
            <p:cNvSpPr>
              <a:spLocks noChangeShapeType="1"/>
            </p:cNvSpPr>
            <p:nvPr/>
          </p:nvSpPr>
          <p:spPr bwMode="auto">
            <a:xfrm>
              <a:off x="1174" y="365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95" name="Text Box 55"/>
            <p:cNvSpPr txBox="1">
              <a:spLocks noChangeArrowheads="1"/>
            </p:cNvSpPr>
            <p:nvPr/>
          </p:nvSpPr>
          <p:spPr bwMode="auto">
            <a:xfrm>
              <a:off x="720" y="3289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A&gt;B</a:t>
              </a:r>
            </a:p>
          </p:txBody>
        </p:sp>
        <p:sp>
          <p:nvSpPr>
            <p:cNvPr id="343096" name="Text Box 56"/>
            <p:cNvSpPr txBox="1">
              <a:spLocks noChangeArrowheads="1"/>
            </p:cNvSpPr>
            <p:nvPr/>
          </p:nvSpPr>
          <p:spPr bwMode="auto">
            <a:xfrm>
              <a:off x="721" y="3493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A&lt;B</a:t>
              </a:r>
            </a:p>
          </p:txBody>
        </p:sp>
        <p:sp>
          <p:nvSpPr>
            <p:cNvPr id="343097" name="Text Box 57"/>
            <p:cNvSpPr txBox="1">
              <a:spLocks noChangeArrowheads="1"/>
            </p:cNvSpPr>
            <p:nvPr/>
          </p:nvSpPr>
          <p:spPr bwMode="auto">
            <a:xfrm>
              <a:off x="721" y="3719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A=B</a:t>
              </a:r>
            </a:p>
          </p:txBody>
        </p:sp>
        <p:sp>
          <p:nvSpPr>
            <p:cNvPr id="343098" name="Line 58"/>
            <p:cNvSpPr>
              <a:spLocks noChangeShapeType="1"/>
            </p:cNvSpPr>
            <p:nvPr/>
          </p:nvSpPr>
          <p:spPr bwMode="auto">
            <a:xfrm>
              <a:off x="1174" y="347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99" name="Line 59"/>
            <p:cNvSpPr>
              <a:spLocks noChangeShapeType="1"/>
            </p:cNvSpPr>
            <p:nvPr/>
          </p:nvSpPr>
          <p:spPr bwMode="auto">
            <a:xfrm>
              <a:off x="1174" y="365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0" name="Line 60"/>
            <p:cNvSpPr>
              <a:spLocks noChangeShapeType="1"/>
            </p:cNvSpPr>
            <p:nvPr/>
          </p:nvSpPr>
          <p:spPr bwMode="auto">
            <a:xfrm>
              <a:off x="1174" y="383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3886200" y="3810000"/>
            <a:ext cx="2057400" cy="1676400"/>
            <a:chOff x="2448" y="2400"/>
            <a:chExt cx="1296" cy="1056"/>
          </a:xfrm>
        </p:grpSpPr>
        <p:sp>
          <p:nvSpPr>
            <p:cNvPr id="343102" name="Line 62"/>
            <p:cNvSpPr>
              <a:spLocks noChangeShapeType="1"/>
            </p:cNvSpPr>
            <p:nvPr/>
          </p:nvSpPr>
          <p:spPr bwMode="auto">
            <a:xfrm>
              <a:off x="2448" y="24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3" name="Line 63"/>
            <p:cNvSpPr>
              <a:spLocks noChangeShapeType="1"/>
            </p:cNvSpPr>
            <p:nvPr/>
          </p:nvSpPr>
          <p:spPr bwMode="auto">
            <a:xfrm>
              <a:off x="3168" y="24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4" name="Line 64"/>
            <p:cNvSpPr>
              <a:spLocks noChangeShapeType="1"/>
            </p:cNvSpPr>
            <p:nvPr/>
          </p:nvSpPr>
          <p:spPr bwMode="auto">
            <a:xfrm flipV="1">
              <a:off x="3168" y="34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3810000" y="4267200"/>
            <a:ext cx="2133600" cy="1524000"/>
            <a:chOff x="2400" y="2688"/>
            <a:chExt cx="1344" cy="960"/>
          </a:xfrm>
        </p:grpSpPr>
        <p:sp>
          <p:nvSpPr>
            <p:cNvPr id="343106" name="Line 66"/>
            <p:cNvSpPr>
              <a:spLocks noChangeShapeType="1"/>
            </p:cNvSpPr>
            <p:nvPr/>
          </p:nvSpPr>
          <p:spPr bwMode="auto">
            <a:xfrm flipV="1">
              <a:off x="3072" y="36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7" name="Line 67"/>
            <p:cNvSpPr>
              <a:spLocks noChangeShapeType="1"/>
            </p:cNvSpPr>
            <p:nvPr/>
          </p:nvSpPr>
          <p:spPr bwMode="auto">
            <a:xfrm>
              <a:off x="3072" y="268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8" name="Line 68"/>
            <p:cNvSpPr>
              <a:spLocks noChangeShapeType="1"/>
            </p:cNvSpPr>
            <p:nvPr/>
          </p:nvSpPr>
          <p:spPr bwMode="auto">
            <a:xfrm>
              <a:off x="2400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3886200" y="4648200"/>
            <a:ext cx="2057400" cy="1447800"/>
            <a:chOff x="2448" y="2928"/>
            <a:chExt cx="1296" cy="912"/>
          </a:xfrm>
        </p:grpSpPr>
        <p:sp>
          <p:nvSpPr>
            <p:cNvPr id="343110" name="Line 70"/>
            <p:cNvSpPr>
              <a:spLocks noChangeShapeType="1"/>
            </p:cNvSpPr>
            <p:nvPr/>
          </p:nvSpPr>
          <p:spPr bwMode="auto">
            <a:xfrm>
              <a:off x="2448" y="29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11" name="Line 71"/>
            <p:cNvSpPr>
              <a:spLocks noChangeShapeType="1"/>
            </p:cNvSpPr>
            <p:nvPr/>
          </p:nvSpPr>
          <p:spPr bwMode="auto">
            <a:xfrm>
              <a:off x="2976" y="292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12" name="Line 72"/>
            <p:cNvSpPr>
              <a:spLocks noChangeShapeType="1"/>
            </p:cNvSpPr>
            <p:nvPr/>
          </p:nvSpPr>
          <p:spPr bwMode="auto">
            <a:xfrm flipV="1">
              <a:off x="2976" y="38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5436096" y="3184526"/>
            <a:ext cx="576263" cy="2144713"/>
            <a:chOff x="3477" y="2006"/>
            <a:chExt cx="363" cy="1351"/>
          </a:xfrm>
        </p:grpSpPr>
        <p:sp>
          <p:nvSpPr>
            <p:cNvPr id="343114" name="Text Box 74"/>
            <p:cNvSpPr txBox="1">
              <a:spLocks noChangeArrowheads="1"/>
            </p:cNvSpPr>
            <p:nvPr/>
          </p:nvSpPr>
          <p:spPr bwMode="auto">
            <a:xfrm>
              <a:off x="3477" y="2006"/>
              <a:ext cx="36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4</a:t>
              </a:r>
            </a:p>
            <a:p>
              <a:pPr>
                <a:spcBef>
                  <a:spcPct val="50000"/>
                </a:spcBef>
              </a:pPr>
              <a:endParaRPr lang="en-US" altLang="zh-CN" sz="800" dirty="0">
                <a:solidFill>
                  <a:srgbClr val="FFFF00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343115" name="Text Box 75"/>
            <p:cNvSpPr txBox="1">
              <a:spLocks noChangeArrowheads="1"/>
            </p:cNvSpPr>
            <p:nvPr/>
          </p:nvSpPr>
          <p:spPr bwMode="auto">
            <a:xfrm>
              <a:off x="3477" y="2678"/>
              <a:ext cx="310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B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4</a:t>
              </a:r>
            </a:p>
            <a:p>
              <a:endParaRPr lang="en-US" altLang="zh-CN" sz="1600" dirty="0">
                <a:solidFill>
                  <a:srgbClr val="FFFF00"/>
                </a:solidFill>
              </a:endParaRPr>
            </a:p>
            <a:p>
              <a:r>
                <a:rPr lang="en-US" altLang="zh-CN" dirty="0">
                  <a:solidFill>
                    <a:srgbClr val="7030A0"/>
                  </a:solidFill>
                </a:rPr>
                <a:t>B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0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CB5-1E13-4F9F-AF86-66E8018B77C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53350" cy="44005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3.3.1 </a:t>
            </a:r>
            <a:r>
              <a:rPr lang="zh-CN" altLang="en-US" b="1" dirty="0"/>
              <a:t>译码器</a:t>
            </a:r>
          </a:p>
          <a:p>
            <a:pPr>
              <a:buNone/>
            </a:pPr>
            <a:r>
              <a:rPr lang="en-US" altLang="zh-CN" dirty="0"/>
              <a:t>3.3.2 </a:t>
            </a:r>
            <a:r>
              <a:rPr lang="zh-CN" altLang="en-US" dirty="0"/>
              <a:t>数据选择器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3.3.3 </a:t>
            </a:r>
            <a:r>
              <a:rPr lang="zh-CN" altLang="en-US" b="1" dirty="0"/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3.3.4 </a:t>
            </a:r>
            <a:r>
              <a:rPr lang="zh-CN" altLang="en-US" b="1" dirty="0"/>
              <a:t>数据比较器</a:t>
            </a:r>
          </a:p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3.3.5 </a:t>
            </a:r>
            <a:r>
              <a:rPr lang="zh-CN" altLang="en-US" dirty="0">
                <a:solidFill>
                  <a:srgbClr val="7030A0"/>
                </a:solidFill>
              </a:rPr>
              <a:t>奇偶校验器</a:t>
            </a:r>
          </a:p>
          <a:p>
            <a:pPr>
              <a:buNone/>
            </a:pPr>
            <a:r>
              <a:rPr lang="en-US" altLang="zh-CN" dirty="0"/>
              <a:t>3.3.6 </a:t>
            </a:r>
            <a:r>
              <a:rPr lang="zh-CN" altLang="en-US" dirty="0"/>
              <a:t>可编程逻辑器件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381000" y="4515842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7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259-AC62-473C-B100-F44C7EB3BC4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3.3.5  </a:t>
            </a:r>
            <a:r>
              <a:rPr lang="zh-CN" altLang="en-US" sz="3600" dirty="0"/>
              <a:t>奇偶校验器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3.3.5 </a:t>
            </a:r>
            <a:r>
              <a:rPr lang="zh-CN" altLang="en-US" dirty="0"/>
              <a:t>奇偶校验器</a:t>
            </a:r>
          </a:p>
          <a:p>
            <a:pPr lvl="1"/>
            <a:r>
              <a:rPr lang="zh-CN" altLang="en-US" dirty="0"/>
              <a:t>“奇偶检测”是检测数据中包含奇数个“</a:t>
            </a:r>
            <a:r>
              <a:rPr lang="en-US" altLang="zh-CN" dirty="0"/>
              <a:t>1”</a:t>
            </a:r>
            <a:r>
              <a:rPr lang="zh-CN" altLang="en-US" dirty="0"/>
              <a:t>，还是偶数个“</a:t>
            </a:r>
            <a:r>
              <a:rPr lang="en-US" altLang="zh-CN" dirty="0"/>
              <a:t>1”</a:t>
            </a:r>
            <a:r>
              <a:rPr lang="zh-CN" altLang="en-US" dirty="0"/>
              <a:t>。 </a:t>
            </a:r>
          </a:p>
          <a:p>
            <a:pPr lvl="1"/>
            <a:r>
              <a:rPr lang="zh-CN" altLang="en-US" dirty="0"/>
              <a:t>奇偶校验：发送或存储时产生奇偶校验码，在接收方或读出时进行奇偶校验，判断是否出错</a:t>
            </a:r>
          </a:p>
          <a:p>
            <a:pPr lvl="1"/>
            <a:r>
              <a:rPr lang="zh-CN" altLang="en-US" dirty="0"/>
              <a:t>采用奇偶校验方法，去检查数据传输和记录中是否产生了错误</a:t>
            </a:r>
            <a:endParaRPr lang="en-US" altLang="zh-CN" dirty="0"/>
          </a:p>
          <a:p>
            <a:pPr lvl="1"/>
            <a:r>
              <a:rPr lang="zh-CN" altLang="en-US" dirty="0"/>
              <a:t>但是只能发现“</a:t>
            </a:r>
            <a:r>
              <a:rPr lang="en-US" altLang="zh-CN" dirty="0"/>
              <a:t>1</a:t>
            </a:r>
            <a:r>
              <a:rPr lang="zh-CN" altLang="en-US" dirty="0"/>
              <a:t>位错”，而且不能纠错</a:t>
            </a:r>
            <a:endParaRPr lang="en-US" altLang="zh-CN" dirty="0"/>
          </a:p>
          <a:p>
            <a:pPr lvl="1"/>
            <a:r>
              <a:rPr lang="zh-CN" altLang="en-US" dirty="0"/>
              <a:t>要产生更强的检错和纠错能力，要增加校验位数</a:t>
            </a:r>
          </a:p>
        </p:txBody>
      </p:sp>
    </p:spTree>
    <p:extLst>
      <p:ext uri="{BB962C8B-B14F-4D97-AF65-F5344CB8AC3E}">
        <p14:creationId xmlns:p14="http://schemas.microsoft.com/office/powerpoint/2010/main" val="39974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0</a:t>
            </a:r>
            <a:r>
              <a:rPr lang="zh-CN" altLang="en-US" sz="3600" dirty="0"/>
              <a:t>）</a:t>
            </a:r>
          </a:p>
        </p:txBody>
      </p:sp>
      <p:sp>
        <p:nvSpPr>
          <p:cNvPr id="1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BF4-A5E7-46ED-BAAF-E92864E6FEB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如果给出一个这样的逻辑图，同学们能不能分析出逻辑功能？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143000" y="2819400"/>
            <a:ext cx="7112000" cy="3733800"/>
            <a:chOff x="720" y="1776"/>
            <a:chExt cx="4480" cy="235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20" y="1968"/>
              <a:ext cx="1920" cy="2016"/>
              <a:chOff x="720" y="1968"/>
              <a:chExt cx="1920" cy="2016"/>
            </a:xfrm>
          </p:grpSpPr>
          <p:sp>
            <p:nvSpPr>
              <p:cNvPr id="150533" name="Line 5"/>
              <p:cNvSpPr>
                <a:spLocks noChangeShapeType="1"/>
              </p:cNvSpPr>
              <p:nvPr/>
            </p:nvSpPr>
            <p:spPr bwMode="auto">
              <a:xfrm flipH="1">
                <a:off x="1536" y="37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720" y="1968"/>
                <a:ext cx="1920" cy="2016"/>
                <a:chOff x="720" y="1968"/>
                <a:chExt cx="1920" cy="2016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968" y="1968"/>
                  <a:ext cx="336" cy="384"/>
                  <a:chOff x="1968" y="2112"/>
                  <a:chExt cx="336" cy="384"/>
                </a:xfrm>
              </p:grpSpPr>
              <p:sp>
                <p:nvSpPr>
                  <p:cNvPr id="1505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3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1968" y="2544"/>
                  <a:ext cx="336" cy="384"/>
                  <a:chOff x="1968" y="2112"/>
                  <a:chExt cx="336" cy="384"/>
                </a:xfrm>
              </p:grpSpPr>
              <p:sp>
                <p:nvSpPr>
                  <p:cNvPr id="15053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1968" y="3072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1968" y="3600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>
                  <a:off x="1200" y="1968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22"/>
                <p:cNvGrpSpPr>
                  <a:grpSpLocks/>
                </p:cNvGrpSpPr>
                <p:nvPr/>
              </p:nvGrpSpPr>
              <p:grpSpPr bwMode="auto">
                <a:xfrm>
                  <a:off x="1200" y="2544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25"/>
                <p:cNvGrpSpPr>
                  <a:grpSpLocks/>
                </p:cNvGrpSpPr>
                <p:nvPr/>
              </p:nvGrpSpPr>
              <p:grpSpPr bwMode="auto">
                <a:xfrm>
                  <a:off x="1200" y="3072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1200" y="3600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055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912" y="216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12" y="27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912" y="326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912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536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536" y="273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5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536" y="326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505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20" y="259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505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720" y="312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505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20" y="364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5057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16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304" y="27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304" y="326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304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2592" y="2064"/>
              <a:ext cx="1344" cy="672"/>
              <a:chOff x="2592" y="2064"/>
              <a:chExt cx="1344" cy="672"/>
            </a:xfrm>
          </p:grpSpPr>
          <p:sp>
            <p:nvSpPr>
              <p:cNvPr id="150575" name="Line 47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6" name="Line 48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7" name="Line 49"/>
              <p:cNvSpPr>
                <a:spLocks noChangeShapeType="1"/>
              </p:cNvSpPr>
              <p:nvPr/>
            </p:nvSpPr>
            <p:spPr bwMode="auto">
              <a:xfrm flipH="1">
                <a:off x="2592" y="27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2592" y="2160"/>
              <a:ext cx="1344" cy="1104"/>
              <a:chOff x="2592" y="2160"/>
              <a:chExt cx="1344" cy="1104"/>
            </a:xfrm>
          </p:grpSpPr>
          <p:sp>
            <p:nvSpPr>
              <p:cNvPr id="150579" name="Line 51"/>
              <p:cNvSpPr>
                <a:spLocks noChangeShapeType="1"/>
              </p:cNvSpPr>
              <p:nvPr/>
            </p:nvSpPr>
            <p:spPr bwMode="auto">
              <a:xfrm>
                <a:off x="2592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0" name="Line 52"/>
              <p:cNvSpPr>
                <a:spLocks noChangeShapeType="1"/>
              </p:cNvSpPr>
              <p:nvPr/>
            </p:nvSpPr>
            <p:spPr bwMode="auto">
              <a:xfrm flipV="1">
                <a:off x="3168" y="2160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1" name="Line 53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2640" y="2160"/>
              <a:ext cx="1296" cy="288"/>
              <a:chOff x="2640" y="2160"/>
              <a:chExt cx="1296" cy="288"/>
            </a:xfrm>
          </p:grpSpPr>
          <p:sp>
            <p:nvSpPr>
              <p:cNvPr id="150583" name="Line 55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4" name="Line 56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2736" y="2496"/>
              <a:ext cx="1200" cy="96"/>
              <a:chOff x="2736" y="2496"/>
              <a:chExt cx="1200" cy="96"/>
            </a:xfrm>
          </p:grpSpPr>
          <p:sp>
            <p:nvSpPr>
              <p:cNvPr id="150586" name="Line 58"/>
              <p:cNvSpPr>
                <a:spLocks noChangeShapeType="1"/>
              </p:cNvSpPr>
              <p:nvPr/>
            </p:nvSpPr>
            <p:spPr bwMode="auto">
              <a:xfrm>
                <a:off x="2784" y="254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7" name="Oval 59"/>
              <p:cNvSpPr>
                <a:spLocks noChangeArrowheads="1"/>
              </p:cNvSpPr>
              <p:nvPr/>
            </p:nvSpPr>
            <p:spPr bwMode="auto">
              <a:xfrm>
                <a:off x="2736" y="24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1680" y="1920"/>
              <a:ext cx="2256" cy="288"/>
              <a:chOff x="1680" y="1920"/>
              <a:chExt cx="2256" cy="288"/>
            </a:xfrm>
          </p:grpSpPr>
          <p:sp>
            <p:nvSpPr>
              <p:cNvPr id="150589" name="Line 61"/>
              <p:cNvSpPr>
                <a:spLocks noChangeShapeType="1"/>
              </p:cNvSpPr>
              <p:nvPr/>
            </p:nvSpPr>
            <p:spPr bwMode="auto">
              <a:xfrm flipV="1">
                <a:off x="1728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0" name="Line 62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1" name="Line 63"/>
              <p:cNvSpPr>
                <a:spLocks noChangeShapeType="1"/>
              </p:cNvSpPr>
              <p:nvPr/>
            </p:nvSpPr>
            <p:spPr bwMode="auto">
              <a:xfrm>
                <a:off x="2688" y="192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2" name="Oval 64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3264" y="2688"/>
              <a:ext cx="672" cy="96"/>
              <a:chOff x="3264" y="2688"/>
              <a:chExt cx="672" cy="96"/>
            </a:xfrm>
          </p:grpSpPr>
          <p:sp>
            <p:nvSpPr>
              <p:cNvPr id="150594" name="Line 66"/>
              <p:cNvSpPr>
                <a:spLocks noChangeShapeType="1"/>
              </p:cNvSpPr>
              <p:nvPr/>
            </p:nvSpPr>
            <p:spPr bwMode="auto">
              <a:xfrm>
                <a:off x="3312" y="27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5" name="Oval 67"/>
              <p:cNvSpPr>
                <a:spLocks noChangeArrowheads="1"/>
              </p:cNvSpPr>
              <p:nvPr/>
            </p:nvSpPr>
            <p:spPr bwMode="auto">
              <a:xfrm>
                <a:off x="326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68"/>
            <p:cNvGrpSpPr>
              <a:grpSpLocks/>
            </p:cNvGrpSpPr>
            <p:nvPr/>
          </p:nvGrpSpPr>
          <p:grpSpPr bwMode="auto">
            <a:xfrm>
              <a:off x="2448" y="1872"/>
              <a:ext cx="1488" cy="1200"/>
              <a:chOff x="2448" y="1872"/>
              <a:chExt cx="1488" cy="1200"/>
            </a:xfrm>
          </p:grpSpPr>
          <p:sp>
            <p:nvSpPr>
              <p:cNvPr id="150597" name="Line 69"/>
              <p:cNvSpPr>
                <a:spLocks noChangeShapeType="1"/>
              </p:cNvSpPr>
              <p:nvPr/>
            </p:nvSpPr>
            <p:spPr bwMode="auto">
              <a:xfrm>
                <a:off x="2496" y="196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8" name="Oval 70"/>
              <p:cNvSpPr>
                <a:spLocks noChangeArrowheads="1"/>
              </p:cNvSpPr>
              <p:nvPr/>
            </p:nvSpPr>
            <p:spPr bwMode="auto">
              <a:xfrm>
                <a:off x="244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99" name="Line 71"/>
              <p:cNvSpPr>
                <a:spLocks noChangeShapeType="1"/>
              </p:cNvSpPr>
              <p:nvPr/>
            </p:nvSpPr>
            <p:spPr bwMode="auto">
              <a:xfrm>
                <a:off x="2496" y="307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72"/>
            <p:cNvGrpSpPr>
              <a:grpSpLocks/>
            </p:cNvGrpSpPr>
            <p:nvPr/>
          </p:nvGrpSpPr>
          <p:grpSpPr bwMode="auto">
            <a:xfrm>
              <a:off x="3120" y="3216"/>
              <a:ext cx="816" cy="96"/>
              <a:chOff x="3120" y="3216"/>
              <a:chExt cx="816" cy="96"/>
            </a:xfrm>
          </p:grpSpPr>
          <p:sp>
            <p:nvSpPr>
              <p:cNvPr id="150601" name="Line 73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2" name="Oval 74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75"/>
            <p:cNvGrpSpPr>
              <a:grpSpLocks/>
            </p:cNvGrpSpPr>
            <p:nvPr/>
          </p:nvGrpSpPr>
          <p:grpSpPr bwMode="auto">
            <a:xfrm>
              <a:off x="2736" y="2688"/>
              <a:ext cx="1200" cy="480"/>
              <a:chOff x="2736" y="2688"/>
              <a:chExt cx="1200" cy="480"/>
            </a:xfrm>
          </p:grpSpPr>
          <p:sp>
            <p:nvSpPr>
              <p:cNvPr id="150604" name="Line 76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5" name="Line 77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6" name="Oval 78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79"/>
            <p:cNvGrpSpPr>
              <a:grpSpLocks/>
            </p:cNvGrpSpPr>
            <p:nvPr/>
          </p:nvGrpSpPr>
          <p:grpSpPr bwMode="auto">
            <a:xfrm>
              <a:off x="3264" y="3312"/>
              <a:ext cx="672" cy="96"/>
              <a:chOff x="3264" y="3312"/>
              <a:chExt cx="672" cy="96"/>
            </a:xfrm>
          </p:grpSpPr>
          <p:sp>
            <p:nvSpPr>
              <p:cNvPr id="150608" name="Line 80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9" name="Oval 81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592" y="2400"/>
              <a:ext cx="1344" cy="1248"/>
              <a:chOff x="2592" y="2400"/>
              <a:chExt cx="1344" cy="1248"/>
            </a:xfrm>
          </p:grpSpPr>
          <p:sp>
            <p:nvSpPr>
              <p:cNvPr id="150611" name="Line 83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2" name="Line 84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3" name="Oval 85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86"/>
            <p:cNvGrpSpPr>
              <a:grpSpLocks/>
            </p:cNvGrpSpPr>
            <p:nvPr/>
          </p:nvGrpSpPr>
          <p:grpSpPr bwMode="auto">
            <a:xfrm>
              <a:off x="3168" y="3264"/>
              <a:ext cx="768" cy="576"/>
              <a:chOff x="3168" y="3264"/>
              <a:chExt cx="768" cy="576"/>
            </a:xfrm>
          </p:grpSpPr>
          <p:sp>
            <p:nvSpPr>
              <p:cNvPr id="150615" name="Line 87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6" name="Line 88"/>
              <p:cNvSpPr>
                <a:spLocks noChangeShapeType="1"/>
              </p:cNvSpPr>
              <p:nvPr/>
            </p:nvSpPr>
            <p:spPr bwMode="auto">
              <a:xfrm>
                <a:off x="3168" y="384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89"/>
            <p:cNvGrpSpPr>
              <a:grpSpLocks/>
            </p:cNvGrpSpPr>
            <p:nvPr/>
          </p:nvGrpSpPr>
          <p:grpSpPr bwMode="auto">
            <a:xfrm>
              <a:off x="3264" y="3888"/>
              <a:ext cx="672" cy="96"/>
              <a:chOff x="3264" y="3888"/>
              <a:chExt cx="672" cy="96"/>
            </a:xfrm>
          </p:grpSpPr>
          <p:sp>
            <p:nvSpPr>
              <p:cNvPr id="150618" name="Line 90"/>
              <p:cNvSpPr>
                <a:spLocks noChangeShapeType="1"/>
              </p:cNvSpPr>
              <p:nvPr/>
            </p:nvSpPr>
            <p:spPr bwMode="auto">
              <a:xfrm>
                <a:off x="3312" y="39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9" name="Oval 91"/>
              <p:cNvSpPr>
                <a:spLocks noChangeArrowheads="1"/>
              </p:cNvSpPr>
              <p:nvPr/>
            </p:nvSpPr>
            <p:spPr bwMode="auto">
              <a:xfrm>
                <a:off x="3264" y="38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92"/>
            <p:cNvGrpSpPr>
              <a:grpSpLocks/>
            </p:cNvGrpSpPr>
            <p:nvPr/>
          </p:nvGrpSpPr>
          <p:grpSpPr bwMode="auto">
            <a:xfrm>
              <a:off x="2592" y="2256"/>
              <a:ext cx="1344" cy="1680"/>
              <a:chOff x="2592" y="2256"/>
              <a:chExt cx="1344" cy="1680"/>
            </a:xfrm>
          </p:grpSpPr>
          <p:sp>
            <p:nvSpPr>
              <p:cNvPr id="150621" name="Line 93"/>
              <p:cNvSpPr>
                <a:spLocks noChangeShapeType="1"/>
              </p:cNvSpPr>
              <p:nvPr/>
            </p:nvSpPr>
            <p:spPr bwMode="auto">
              <a:xfrm>
                <a:off x="2592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2" name="Line 94"/>
              <p:cNvSpPr>
                <a:spLocks noChangeShapeType="1"/>
              </p:cNvSpPr>
              <p:nvPr/>
            </p:nvSpPr>
            <p:spPr bwMode="auto">
              <a:xfrm>
                <a:off x="2784" y="39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3" name="Line 95"/>
              <p:cNvSpPr>
                <a:spLocks noChangeShapeType="1"/>
              </p:cNvSpPr>
              <p:nvPr/>
            </p:nvSpPr>
            <p:spPr bwMode="auto">
              <a:xfrm flipV="1">
                <a:off x="3312" y="2256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4" name="Line 96"/>
              <p:cNvSpPr>
                <a:spLocks noChangeShapeType="1"/>
              </p:cNvSpPr>
              <p:nvPr/>
            </p:nvSpPr>
            <p:spPr bwMode="auto">
              <a:xfrm>
                <a:off x="331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5" name="Line 97"/>
              <p:cNvSpPr>
                <a:spLocks noChangeShapeType="1"/>
              </p:cNvSpPr>
              <p:nvPr/>
            </p:nvSpPr>
            <p:spPr bwMode="auto">
              <a:xfrm>
                <a:off x="2784" y="37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98"/>
            <p:cNvGrpSpPr>
              <a:grpSpLocks/>
            </p:cNvGrpSpPr>
            <p:nvPr/>
          </p:nvGrpSpPr>
          <p:grpSpPr bwMode="auto">
            <a:xfrm>
              <a:off x="1680" y="2688"/>
              <a:ext cx="2256" cy="1056"/>
              <a:chOff x="1680" y="2688"/>
              <a:chExt cx="2256" cy="1056"/>
            </a:xfrm>
          </p:grpSpPr>
          <p:sp>
            <p:nvSpPr>
              <p:cNvPr id="150627" name="Line 99"/>
              <p:cNvSpPr>
                <a:spLocks noChangeShapeType="1"/>
              </p:cNvSpPr>
              <p:nvPr/>
            </p:nvSpPr>
            <p:spPr bwMode="auto">
              <a:xfrm flipV="1">
                <a:off x="1728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8" name="Line 100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9" name="Line 101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0" name="Line 102"/>
              <p:cNvSpPr>
                <a:spLocks noChangeShapeType="1"/>
              </p:cNvSpPr>
              <p:nvPr/>
            </p:nvSpPr>
            <p:spPr bwMode="auto">
              <a:xfrm>
                <a:off x="2400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1" name="Oval 103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104"/>
            <p:cNvGrpSpPr>
              <a:grpSpLocks/>
            </p:cNvGrpSpPr>
            <p:nvPr/>
          </p:nvGrpSpPr>
          <p:grpSpPr bwMode="auto">
            <a:xfrm>
              <a:off x="1680" y="2640"/>
              <a:ext cx="2256" cy="912"/>
              <a:chOff x="1680" y="2640"/>
              <a:chExt cx="2256" cy="912"/>
            </a:xfrm>
          </p:grpSpPr>
          <p:sp>
            <p:nvSpPr>
              <p:cNvPr id="150633" name="Line 105"/>
              <p:cNvSpPr>
                <a:spLocks noChangeShapeType="1"/>
              </p:cNvSpPr>
              <p:nvPr/>
            </p:nvSpPr>
            <p:spPr bwMode="auto">
              <a:xfrm flipV="1">
                <a:off x="1728" y="32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4" name="Line 106"/>
              <p:cNvSpPr>
                <a:spLocks noChangeShapeType="1"/>
              </p:cNvSpPr>
              <p:nvPr/>
            </p:nvSpPr>
            <p:spPr bwMode="auto">
              <a:xfrm>
                <a:off x="1728" y="355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5" name="Line 107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6" name="Line 108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7" name="Oval 109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110"/>
            <p:cNvGrpSpPr>
              <a:grpSpLocks/>
            </p:cNvGrpSpPr>
            <p:nvPr/>
          </p:nvGrpSpPr>
          <p:grpSpPr bwMode="auto">
            <a:xfrm>
              <a:off x="3936" y="1776"/>
              <a:ext cx="1264" cy="2352"/>
              <a:chOff x="3936" y="1776"/>
              <a:chExt cx="1264" cy="2352"/>
            </a:xfrm>
          </p:grpSpPr>
          <p:grpSp>
            <p:nvGrpSpPr>
              <p:cNvPr id="30" name="Group 111"/>
              <p:cNvGrpSpPr>
                <a:grpSpLocks/>
              </p:cNvGrpSpPr>
              <p:nvPr/>
            </p:nvGrpSpPr>
            <p:grpSpPr bwMode="auto">
              <a:xfrm>
                <a:off x="3936" y="1776"/>
                <a:ext cx="672" cy="1152"/>
                <a:chOff x="3408" y="1824"/>
                <a:chExt cx="672" cy="1152"/>
              </a:xfrm>
            </p:grpSpPr>
            <p:sp>
              <p:nvSpPr>
                <p:cNvPr id="150640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96" y="1824"/>
                  <a:ext cx="288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6" y="220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＋</a:t>
                  </a:r>
                </a:p>
              </p:txBody>
            </p:sp>
            <p:sp>
              <p:nvSpPr>
                <p:cNvPr id="150642" name="Oval 114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3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08" y="1824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08" y="2400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7"/>
              <p:cNvGrpSpPr>
                <a:grpSpLocks/>
              </p:cNvGrpSpPr>
              <p:nvPr/>
            </p:nvGrpSpPr>
            <p:grpSpPr bwMode="auto">
              <a:xfrm>
                <a:off x="3936" y="2976"/>
                <a:ext cx="672" cy="1152"/>
                <a:chOff x="3408" y="1824"/>
                <a:chExt cx="672" cy="1152"/>
              </a:xfrm>
            </p:grpSpPr>
            <p:sp>
              <p:nvSpPr>
                <p:cNvPr id="1506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96" y="1824"/>
                  <a:ext cx="288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7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6" y="220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＋</a:t>
                  </a:r>
                </a:p>
              </p:txBody>
            </p:sp>
            <p:sp>
              <p:nvSpPr>
                <p:cNvPr id="150648" name="Oval 120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08" y="1824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3408" y="2400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0651" name="Line 123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52" name="Line 124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53" name="Rectangle 125"/>
              <p:cNvSpPr>
                <a:spLocks noChangeArrowheads="1"/>
              </p:cNvSpPr>
              <p:nvPr/>
            </p:nvSpPr>
            <p:spPr bwMode="auto">
              <a:xfrm>
                <a:off x="4881" y="216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0654" name="Rectangle 126"/>
              <p:cNvSpPr>
                <a:spLocks noChangeArrowheads="1"/>
              </p:cNvSpPr>
              <p:nvPr/>
            </p:nvSpPr>
            <p:spPr bwMode="auto">
              <a:xfrm>
                <a:off x="4865" y="336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927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D528-95AA-4F21-965D-B656DCE44E55}" type="slidenum">
              <a:rPr lang="en-US" altLang="zh-CN"/>
              <a:pPr/>
              <a:t>40</a:t>
            </a:fld>
            <a:endParaRPr lang="en-US" altLang="zh-CN"/>
          </a:p>
        </p:txBody>
      </p:sp>
      <p:graphicFrame>
        <p:nvGraphicFramePr>
          <p:cNvPr id="403458" name="Object 2"/>
          <p:cNvGraphicFramePr>
            <a:graphicFrameLocks noChangeAspect="1"/>
          </p:cNvGraphicFramePr>
          <p:nvPr/>
        </p:nvGraphicFramePr>
        <p:xfrm>
          <a:off x="1066800" y="2357438"/>
          <a:ext cx="6911975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963" name="Image" r:id="rId4" imgW="12715102" imgH="7719184" progId="">
                  <p:embed/>
                </p:oleObj>
              </mc:Choice>
              <mc:Fallback>
                <p:oleObj name="Image" r:id="rId4" imgW="12715102" imgH="77191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57438"/>
                        <a:ext cx="6911975" cy="419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1371600" y="2257425"/>
            <a:ext cx="76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</a:rPr>
              <a:t>D</a:t>
            </a:r>
            <a:r>
              <a:rPr kumimoji="1" lang="en-US" altLang="zh-CN" sz="2400" baseline="-25000" dirty="0">
                <a:solidFill>
                  <a:srgbClr val="7030A0"/>
                </a:solidFill>
                <a:latin typeface="Times New Roman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endParaRPr kumimoji="1" lang="en-US" altLang="zh-CN" sz="2400" dirty="0">
              <a:solidFill>
                <a:srgbClr val="7030A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</a:rPr>
              <a:t>D</a:t>
            </a:r>
            <a:r>
              <a:rPr kumimoji="1" lang="en-US" altLang="zh-CN" sz="2400" baseline="-25000" dirty="0">
                <a:solidFill>
                  <a:srgbClr val="7030A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1981200" y="2438400"/>
            <a:ext cx="2819400" cy="4038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5105400" y="2438400"/>
            <a:ext cx="2819400" cy="4038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3462" name="Group 6"/>
          <p:cNvGrpSpPr>
            <a:grpSpLocks/>
          </p:cNvGrpSpPr>
          <p:nvPr/>
        </p:nvGrpSpPr>
        <p:grpSpPr bwMode="auto">
          <a:xfrm>
            <a:off x="4133056" y="3789139"/>
            <a:ext cx="2743200" cy="2016125"/>
            <a:chOff x="2640" y="2378"/>
            <a:chExt cx="1728" cy="1270"/>
          </a:xfrm>
        </p:grpSpPr>
        <p:sp>
          <p:nvSpPr>
            <p:cNvPr id="403463" name="Line 7"/>
            <p:cNvSpPr>
              <a:spLocks noChangeShapeType="1"/>
            </p:cNvSpPr>
            <p:nvPr/>
          </p:nvSpPr>
          <p:spPr bwMode="auto">
            <a:xfrm>
              <a:off x="2640" y="3194"/>
              <a:ext cx="14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4" name="Line 8"/>
            <p:cNvSpPr>
              <a:spLocks noChangeShapeType="1"/>
            </p:cNvSpPr>
            <p:nvPr/>
          </p:nvSpPr>
          <p:spPr bwMode="auto">
            <a:xfrm flipV="1">
              <a:off x="2780" y="2378"/>
              <a:ext cx="0" cy="83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5" name="Line 9"/>
            <p:cNvSpPr>
              <a:spLocks noChangeShapeType="1"/>
            </p:cNvSpPr>
            <p:nvPr/>
          </p:nvSpPr>
          <p:spPr bwMode="auto">
            <a:xfrm>
              <a:off x="2780" y="2378"/>
              <a:ext cx="68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6" name="Line 10"/>
            <p:cNvSpPr>
              <a:spLocks noChangeShapeType="1"/>
            </p:cNvSpPr>
            <p:nvPr/>
          </p:nvSpPr>
          <p:spPr bwMode="auto">
            <a:xfrm flipH="1">
              <a:off x="3461" y="2378"/>
              <a:ext cx="0" cy="127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7" name="Line 11"/>
            <p:cNvSpPr>
              <a:spLocks noChangeShapeType="1"/>
            </p:cNvSpPr>
            <p:nvPr/>
          </p:nvSpPr>
          <p:spPr bwMode="auto">
            <a:xfrm>
              <a:off x="3461" y="3648"/>
              <a:ext cx="90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3468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86766" cy="939784"/>
          </a:xfrm>
          <a:noFill/>
          <a:ln/>
        </p:spPr>
        <p:txBody>
          <a:bodyPr/>
          <a:lstStyle/>
          <a:p>
            <a:r>
              <a:rPr lang="zh-CN" altLang="en-US" sz="3600" dirty="0"/>
              <a:t>奇偶校验器逻辑结构图</a:t>
            </a: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>
          <a:xfrm>
            <a:off x="609600" y="1000116"/>
            <a:ext cx="8229600" cy="114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3200" dirty="0">
                <a:latin typeface="华文新魏" pitchFamily="2" charset="-122"/>
                <a:ea typeface="华文新魏" pitchFamily="2" charset="-122"/>
                <a:cs typeface="+mj-cs"/>
              </a:rPr>
              <a:t>用于发送和接收的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奇偶校验逻辑结构图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769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autoUpdateAnimBg="0"/>
      <p:bldP spid="403460" grpId="0" animBg="1"/>
      <p:bldP spid="40346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8DB-4211-4F5B-AF81-E56AA060C9E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异或门构成八位奇偶校验位产生电路</a:t>
            </a:r>
            <a:r>
              <a:rPr lang="zh-CN" altLang="en-US" dirty="0"/>
              <a:t> </a:t>
            </a:r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1116013" y="1524000"/>
            <a:ext cx="6264275" cy="3673475"/>
            <a:chOff x="703" y="960"/>
            <a:chExt cx="3946" cy="2314"/>
          </a:xfrm>
        </p:grpSpPr>
        <p:grpSp>
          <p:nvGrpSpPr>
            <p:cNvPr id="405508" name="Group 4"/>
            <p:cNvGrpSpPr>
              <a:grpSpLocks/>
            </p:cNvGrpSpPr>
            <p:nvPr/>
          </p:nvGrpSpPr>
          <p:grpSpPr bwMode="auto">
            <a:xfrm>
              <a:off x="975" y="960"/>
              <a:ext cx="272" cy="384"/>
              <a:chOff x="1474" y="2024"/>
              <a:chExt cx="272" cy="408"/>
            </a:xfrm>
          </p:grpSpPr>
          <p:sp>
            <p:nvSpPr>
              <p:cNvPr id="405509" name="Rectangle 5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0" name="Oval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1" name="Text Box 7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12" name="Group 8"/>
            <p:cNvGrpSpPr>
              <a:grpSpLocks/>
            </p:cNvGrpSpPr>
            <p:nvPr/>
          </p:nvGrpSpPr>
          <p:grpSpPr bwMode="auto">
            <a:xfrm>
              <a:off x="975" y="1595"/>
              <a:ext cx="272" cy="408"/>
              <a:chOff x="1474" y="2024"/>
              <a:chExt cx="272" cy="408"/>
            </a:xfrm>
          </p:grpSpPr>
          <p:sp>
            <p:nvSpPr>
              <p:cNvPr id="405513" name="Rectangle 9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4" name="Oval 10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5" name="Text Box 11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975" y="2230"/>
              <a:ext cx="272" cy="408"/>
              <a:chOff x="1474" y="2024"/>
              <a:chExt cx="272" cy="408"/>
            </a:xfrm>
          </p:grpSpPr>
          <p:sp>
            <p:nvSpPr>
              <p:cNvPr id="405517" name="Rectangle 13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8" name="Oval 14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9" name="Text Box 15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20" name="Group 16"/>
            <p:cNvGrpSpPr>
              <a:grpSpLocks/>
            </p:cNvGrpSpPr>
            <p:nvPr/>
          </p:nvGrpSpPr>
          <p:grpSpPr bwMode="auto">
            <a:xfrm>
              <a:off x="975" y="2866"/>
              <a:ext cx="272" cy="408"/>
              <a:chOff x="1474" y="2024"/>
              <a:chExt cx="272" cy="408"/>
            </a:xfrm>
          </p:grpSpPr>
          <p:sp>
            <p:nvSpPr>
              <p:cNvPr id="405521" name="Rectangle 17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22" name="Oval 18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23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24" name="Group 20"/>
            <p:cNvGrpSpPr>
              <a:grpSpLocks/>
            </p:cNvGrpSpPr>
            <p:nvPr/>
          </p:nvGrpSpPr>
          <p:grpSpPr bwMode="auto">
            <a:xfrm>
              <a:off x="1701" y="1278"/>
              <a:ext cx="272" cy="408"/>
              <a:chOff x="1474" y="2024"/>
              <a:chExt cx="272" cy="408"/>
            </a:xfrm>
          </p:grpSpPr>
          <p:sp>
            <p:nvSpPr>
              <p:cNvPr id="405525" name="Rectangle 21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26" name="Oval 22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27" name="Text Box 23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28" name="Group 24"/>
            <p:cNvGrpSpPr>
              <a:grpSpLocks/>
            </p:cNvGrpSpPr>
            <p:nvPr/>
          </p:nvGrpSpPr>
          <p:grpSpPr bwMode="auto">
            <a:xfrm>
              <a:off x="1701" y="2548"/>
              <a:ext cx="272" cy="408"/>
              <a:chOff x="1474" y="2024"/>
              <a:chExt cx="272" cy="408"/>
            </a:xfrm>
          </p:grpSpPr>
          <p:sp>
            <p:nvSpPr>
              <p:cNvPr id="405529" name="Rectangle 25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0" name="Oval 2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1" name="Text Box 27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32" name="Group 28"/>
            <p:cNvGrpSpPr>
              <a:grpSpLocks/>
            </p:cNvGrpSpPr>
            <p:nvPr/>
          </p:nvGrpSpPr>
          <p:grpSpPr bwMode="auto">
            <a:xfrm>
              <a:off x="2426" y="1913"/>
              <a:ext cx="272" cy="408"/>
              <a:chOff x="1474" y="2024"/>
              <a:chExt cx="272" cy="408"/>
            </a:xfrm>
          </p:grpSpPr>
          <p:sp>
            <p:nvSpPr>
              <p:cNvPr id="405533" name="Rectangle 29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4" name="Oval 30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5" name="Text Box 31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36" name="Group 32"/>
            <p:cNvGrpSpPr>
              <a:grpSpLocks/>
            </p:cNvGrpSpPr>
            <p:nvPr/>
          </p:nvGrpSpPr>
          <p:grpSpPr bwMode="auto">
            <a:xfrm>
              <a:off x="3152" y="2548"/>
              <a:ext cx="363" cy="408"/>
              <a:chOff x="3878" y="2205"/>
              <a:chExt cx="363" cy="408"/>
            </a:xfrm>
          </p:grpSpPr>
          <p:sp>
            <p:nvSpPr>
              <p:cNvPr id="405537" name="Rectangle 33"/>
              <p:cNvSpPr>
                <a:spLocks noChangeArrowheads="1"/>
              </p:cNvSpPr>
              <p:nvPr/>
            </p:nvSpPr>
            <p:spPr bwMode="auto">
              <a:xfrm>
                <a:off x="3878" y="2205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8" name="Oval 34"/>
              <p:cNvSpPr>
                <a:spLocks noChangeArrowheads="1"/>
              </p:cNvSpPr>
              <p:nvPr/>
            </p:nvSpPr>
            <p:spPr bwMode="auto">
              <a:xfrm>
                <a:off x="4150" y="2387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5539" name="Line 35"/>
            <p:cNvSpPr>
              <a:spLocks noChangeShapeType="1"/>
            </p:cNvSpPr>
            <p:nvPr/>
          </p:nvSpPr>
          <p:spPr bwMode="auto">
            <a:xfrm>
              <a:off x="703" y="105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0" name="Line 36"/>
            <p:cNvSpPr>
              <a:spLocks noChangeShapeType="1"/>
            </p:cNvSpPr>
            <p:nvPr/>
          </p:nvSpPr>
          <p:spPr bwMode="auto">
            <a:xfrm>
              <a:off x="703" y="12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1" name="Line 37"/>
            <p:cNvSpPr>
              <a:spLocks noChangeShapeType="1"/>
            </p:cNvSpPr>
            <p:nvPr/>
          </p:nvSpPr>
          <p:spPr bwMode="auto">
            <a:xfrm>
              <a:off x="703" y="168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2" name="Line 38"/>
            <p:cNvSpPr>
              <a:spLocks noChangeShapeType="1"/>
            </p:cNvSpPr>
            <p:nvPr/>
          </p:nvSpPr>
          <p:spPr bwMode="auto">
            <a:xfrm>
              <a:off x="703" y="191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3" name="Line 39"/>
            <p:cNvSpPr>
              <a:spLocks noChangeShapeType="1"/>
            </p:cNvSpPr>
            <p:nvPr/>
          </p:nvSpPr>
          <p:spPr bwMode="auto">
            <a:xfrm>
              <a:off x="703" y="232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4" name="Line 40"/>
            <p:cNvSpPr>
              <a:spLocks noChangeShapeType="1"/>
            </p:cNvSpPr>
            <p:nvPr/>
          </p:nvSpPr>
          <p:spPr bwMode="auto">
            <a:xfrm>
              <a:off x="703" y="254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5" name="Line 41"/>
            <p:cNvSpPr>
              <a:spLocks noChangeShapeType="1"/>
            </p:cNvSpPr>
            <p:nvPr/>
          </p:nvSpPr>
          <p:spPr bwMode="auto">
            <a:xfrm>
              <a:off x="703" y="295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6" name="Line 42"/>
            <p:cNvSpPr>
              <a:spLocks noChangeShapeType="1"/>
            </p:cNvSpPr>
            <p:nvPr/>
          </p:nvSpPr>
          <p:spPr bwMode="auto">
            <a:xfrm>
              <a:off x="703" y="318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7" name="Line 43"/>
            <p:cNvSpPr>
              <a:spLocks noChangeShapeType="1"/>
            </p:cNvSpPr>
            <p:nvPr/>
          </p:nvSpPr>
          <p:spPr bwMode="auto">
            <a:xfrm>
              <a:off x="1247" y="11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8" name="Line 44"/>
            <p:cNvSpPr>
              <a:spLocks noChangeShapeType="1"/>
            </p:cNvSpPr>
            <p:nvPr/>
          </p:nvSpPr>
          <p:spPr bwMode="auto">
            <a:xfrm>
              <a:off x="1474" y="14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9" name="Line 45"/>
            <p:cNvSpPr>
              <a:spLocks noChangeShapeType="1"/>
            </p:cNvSpPr>
            <p:nvPr/>
          </p:nvSpPr>
          <p:spPr bwMode="auto">
            <a:xfrm>
              <a:off x="1474" y="159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0" name="Line 46"/>
            <p:cNvSpPr>
              <a:spLocks noChangeShapeType="1"/>
            </p:cNvSpPr>
            <p:nvPr/>
          </p:nvSpPr>
          <p:spPr bwMode="auto">
            <a:xfrm>
              <a:off x="1247" y="182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1" name="Line 47"/>
            <p:cNvSpPr>
              <a:spLocks noChangeShapeType="1"/>
            </p:cNvSpPr>
            <p:nvPr/>
          </p:nvSpPr>
          <p:spPr bwMode="auto">
            <a:xfrm>
              <a:off x="1247" y="24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2" name="Line 48"/>
            <p:cNvSpPr>
              <a:spLocks noChangeShapeType="1"/>
            </p:cNvSpPr>
            <p:nvPr/>
          </p:nvSpPr>
          <p:spPr bwMode="auto">
            <a:xfrm>
              <a:off x="1474" y="268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3" name="Line 49"/>
            <p:cNvSpPr>
              <a:spLocks noChangeShapeType="1"/>
            </p:cNvSpPr>
            <p:nvPr/>
          </p:nvSpPr>
          <p:spPr bwMode="auto">
            <a:xfrm>
              <a:off x="1474" y="286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4" name="Line 50"/>
            <p:cNvSpPr>
              <a:spLocks noChangeShapeType="1"/>
            </p:cNvSpPr>
            <p:nvPr/>
          </p:nvSpPr>
          <p:spPr bwMode="auto">
            <a:xfrm>
              <a:off x="1247" y="309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5" name="Line 51"/>
            <p:cNvSpPr>
              <a:spLocks noChangeShapeType="1"/>
            </p:cNvSpPr>
            <p:nvPr/>
          </p:nvSpPr>
          <p:spPr bwMode="auto">
            <a:xfrm flipV="1">
              <a:off x="1474" y="286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6" name="Line 52"/>
            <p:cNvSpPr>
              <a:spLocks noChangeShapeType="1"/>
            </p:cNvSpPr>
            <p:nvPr/>
          </p:nvSpPr>
          <p:spPr bwMode="auto">
            <a:xfrm flipV="1">
              <a:off x="1474" y="24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7" name="Line 53"/>
            <p:cNvSpPr>
              <a:spLocks noChangeShapeType="1"/>
            </p:cNvSpPr>
            <p:nvPr/>
          </p:nvSpPr>
          <p:spPr bwMode="auto">
            <a:xfrm flipV="1">
              <a:off x="1474" y="159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8" name="Line 54"/>
            <p:cNvSpPr>
              <a:spLocks noChangeShapeType="1"/>
            </p:cNvSpPr>
            <p:nvPr/>
          </p:nvSpPr>
          <p:spPr bwMode="auto">
            <a:xfrm flipV="1">
              <a:off x="1474" y="11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9" name="Line 55"/>
            <p:cNvSpPr>
              <a:spLocks noChangeShapeType="1"/>
            </p:cNvSpPr>
            <p:nvPr/>
          </p:nvSpPr>
          <p:spPr bwMode="auto">
            <a:xfrm>
              <a:off x="1973" y="150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0" name="Line 56"/>
            <p:cNvSpPr>
              <a:spLocks noChangeShapeType="1"/>
            </p:cNvSpPr>
            <p:nvPr/>
          </p:nvSpPr>
          <p:spPr bwMode="auto">
            <a:xfrm>
              <a:off x="2199" y="204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1" name="Line 57"/>
            <p:cNvSpPr>
              <a:spLocks noChangeShapeType="1"/>
            </p:cNvSpPr>
            <p:nvPr/>
          </p:nvSpPr>
          <p:spPr bwMode="auto">
            <a:xfrm>
              <a:off x="2200" y="223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2" name="Line 58"/>
            <p:cNvSpPr>
              <a:spLocks noChangeShapeType="1"/>
            </p:cNvSpPr>
            <p:nvPr/>
          </p:nvSpPr>
          <p:spPr bwMode="auto">
            <a:xfrm>
              <a:off x="1973" y="277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3" name="Line 59"/>
            <p:cNvSpPr>
              <a:spLocks noChangeShapeType="1"/>
            </p:cNvSpPr>
            <p:nvPr/>
          </p:nvSpPr>
          <p:spPr bwMode="auto">
            <a:xfrm flipV="1">
              <a:off x="2200" y="150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4" name="Line 60"/>
            <p:cNvSpPr>
              <a:spLocks noChangeShapeType="1"/>
            </p:cNvSpPr>
            <p:nvPr/>
          </p:nvSpPr>
          <p:spPr bwMode="auto">
            <a:xfrm flipV="1">
              <a:off x="2200" y="2230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5" name="Line 61"/>
            <p:cNvSpPr>
              <a:spLocks noChangeShapeType="1"/>
            </p:cNvSpPr>
            <p:nvPr/>
          </p:nvSpPr>
          <p:spPr bwMode="auto">
            <a:xfrm>
              <a:off x="2699" y="2140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6" name="Line 62"/>
            <p:cNvSpPr>
              <a:spLocks noChangeShapeType="1"/>
            </p:cNvSpPr>
            <p:nvPr/>
          </p:nvSpPr>
          <p:spPr bwMode="auto">
            <a:xfrm>
              <a:off x="2925" y="277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7" name="Line 63"/>
            <p:cNvSpPr>
              <a:spLocks noChangeShapeType="1"/>
            </p:cNvSpPr>
            <p:nvPr/>
          </p:nvSpPr>
          <p:spPr bwMode="auto">
            <a:xfrm>
              <a:off x="2925" y="214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8" name="Line 64"/>
            <p:cNvSpPr>
              <a:spLocks noChangeShapeType="1"/>
            </p:cNvSpPr>
            <p:nvPr/>
          </p:nvSpPr>
          <p:spPr bwMode="auto">
            <a:xfrm>
              <a:off x="3515" y="277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9" name="Text Box 65"/>
            <p:cNvSpPr txBox="1">
              <a:spLocks noChangeArrowheads="1"/>
            </p:cNvSpPr>
            <p:nvPr/>
          </p:nvSpPr>
          <p:spPr bwMode="auto">
            <a:xfrm>
              <a:off x="3696" y="2003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ODD  </a:t>
              </a:r>
              <a:r>
                <a:rPr lang="zh-CN" altLang="en-US" sz="2400"/>
                <a:t>奇</a:t>
              </a:r>
            </a:p>
          </p:txBody>
        </p:sp>
        <p:sp>
          <p:nvSpPr>
            <p:cNvPr id="405570" name="Text Box 66"/>
            <p:cNvSpPr txBox="1">
              <a:spLocks noChangeArrowheads="1"/>
            </p:cNvSpPr>
            <p:nvPr/>
          </p:nvSpPr>
          <p:spPr bwMode="auto">
            <a:xfrm>
              <a:off x="3696" y="2623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EVEN  </a:t>
              </a:r>
              <a:r>
                <a:rPr lang="zh-CN" altLang="en-US" sz="2400"/>
                <a:t>偶</a:t>
              </a:r>
            </a:p>
          </p:txBody>
        </p:sp>
      </p:grpSp>
      <p:grpSp>
        <p:nvGrpSpPr>
          <p:cNvPr id="405571" name="Group 67"/>
          <p:cNvGrpSpPr>
            <a:grpSpLocks/>
          </p:cNvGrpSpPr>
          <p:nvPr/>
        </p:nvGrpSpPr>
        <p:grpSpPr bwMode="auto">
          <a:xfrm>
            <a:off x="609600" y="5334000"/>
            <a:ext cx="1295400" cy="990600"/>
            <a:chOff x="384" y="3360"/>
            <a:chExt cx="816" cy="624"/>
          </a:xfrm>
        </p:grpSpPr>
        <p:sp>
          <p:nvSpPr>
            <p:cNvPr id="405572" name="Text Box 68"/>
            <p:cNvSpPr txBox="1">
              <a:spLocks noChangeArrowheads="1"/>
            </p:cNvSpPr>
            <p:nvPr/>
          </p:nvSpPr>
          <p:spPr bwMode="auto">
            <a:xfrm>
              <a:off x="384" y="369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奇数个</a:t>
              </a:r>
              <a:r>
                <a:rPr kumimoji="1" lang="en-US" altLang="zh-CN" sz="240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405573" name="Line 69"/>
            <p:cNvSpPr>
              <a:spLocks noChangeShapeType="1"/>
            </p:cNvSpPr>
            <p:nvPr/>
          </p:nvSpPr>
          <p:spPr bwMode="auto">
            <a:xfrm flipV="1">
              <a:off x="720" y="3360"/>
              <a:ext cx="0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405574" name="Group 70"/>
          <p:cNvGrpSpPr>
            <a:grpSpLocks/>
          </p:cNvGrpSpPr>
          <p:nvPr/>
        </p:nvGrpSpPr>
        <p:grpSpPr bwMode="auto">
          <a:xfrm>
            <a:off x="1981200" y="5334000"/>
            <a:ext cx="1295400" cy="990600"/>
            <a:chOff x="1248" y="3360"/>
            <a:chExt cx="816" cy="624"/>
          </a:xfrm>
        </p:grpSpPr>
        <p:sp>
          <p:nvSpPr>
            <p:cNvPr id="405575" name="Text Box 71"/>
            <p:cNvSpPr txBox="1">
              <a:spLocks noChangeArrowheads="1"/>
            </p:cNvSpPr>
            <p:nvPr/>
          </p:nvSpPr>
          <p:spPr bwMode="auto">
            <a:xfrm>
              <a:off x="1248" y="369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奇数个</a:t>
              </a:r>
              <a:r>
                <a:rPr kumimoji="1" lang="en-US" altLang="zh-CN" sz="240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405576" name="Line 72"/>
            <p:cNvSpPr>
              <a:spLocks noChangeShapeType="1"/>
            </p:cNvSpPr>
            <p:nvPr/>
          </p:nvSpPr>
          <p:spPr bwMode="auto">
            <a:xfrm flipV="1">
              <a:off x="1584" y="3360"/>
              <a:ext cx="0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405577" name="Group 73"/>
          <p:cNvGrpSpPr>
            <a:grpSpLocks/>
          </p:cNvGrpSpPr>
          <p:nvPr/>
        </p:nvGrpSpPr>
        <p:grpSpPr bwMode="auto">
          <a:xfrm>
            <a:off x="3200400" y="5334000"/>
            <a:ext cx="1295400" cy="990600"/>
            <a:chOff x="2016" y="3360"/>
            <a:chExt cx="816" cy="624"/>
          </a:xfrm>
        </p:grpSpPr>
        <p:sp>
          <p:nvSpPr>
            <p:cNvPr id="405578" name="Text Box 74"/>
            <p:cNvSpPr txBox="1">
              <a:spLocks noChangeArrowheads="1"/>
            </p:cNvSpPr>
            <p:nvPr/>
          </p:nvSpPr>
          <p:spPr bwMode="auto">
            <a:xfrm>
              <a:off x="2016" y="369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奇数个</a:t>
              </a:r>
              <a:r>
                <a:rPr kumimoji="1" lang="en-US" altLang="zh-CN" sz="240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405579" name="Line 75"/>
            <p:cNvSpPr>
              <a:spLocks noChangeShapeType="1"/>
            </p:cNvSpPr>
            <p:nvPr/>
          </p:nvSpPr>
          <p:spPr bwMode="auto">
            <a:xfrm flipV="1">
              <a:off x="2352" y="3360"/>
              <a:ext cx="0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0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402B-D30D-4526-BD8D-78D5AAC5C1A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九位奇偶检验电路</a:t>
            </a:r>
          </a:p>
        </p:txBody>
      </p:sp>
      <p:graphicFrame>
        <p:nvGraphicFramePr>
          <p:cNvPr id="407555" name="Object 3"/>
          <p:cNvGraphicFramePr>
            <a:graphicFrameLocks noChangeAspect="1"/>
          </p:cNvGraphicFramePr>
          <p:nvPr/>
        </p:nvGraphicFramePr>
        <p:xfrm>
          <a:off x="2185988" y="1989138"/>
          <a:ext cx="447357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985" name="Image" r:id="rId3" imgW="10168163" imgH="10638367" progId="">
                  <p:embed/>
                </p:oleObj>
              </mc:Choice>
              <mc:Fallback>
                <p:oleObj name="Image" r:id="rId3" imgW="10168163" imgH="1063836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989138"/>
                        <a:ext cx="4473575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9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C966-5718-4B54-ADDA-9A025993AC8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3.3.1 </a:t>
            </a:r>
            <a:r>
              <a:rPr lang="zh-CN" altLang="en-US" b="1" dirty="0"/>
              <a:t>译码器</a:t>
            </a:r>
          </a:p>
          <a:p>
            <a:pPr>
              <a:buNone/>
            </a:pPr>
            <a:r>
              <a:rPr lang="en-US" altLang="zh-CN" dirty="0"/>
              <a:t>3.3.2 </a:t>
            </a:r>
            <a:r>
              <a:rPr lang="zh-CN" altLang="en-US" dirty="0"/>
              <a:t>数据选择器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3.3.3 </a:t>
            </a:r>
            <a:r>
              <a:rPr lang="zh-CN" altLang="en-US" b="1" dirty="0"/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3.3.4 </a:t>
            </a:r>
            <a:r>
              <a:rPr lang="zh-CN" altLang="en-US" dirty="0"/>
              <a:t>数据比较器</a:t>
            </a:r>
          </a:p>
          <a:p>
            <a:pPr>
              <a:buNone/>
            </a:pPr>
            <a:r>
              <a:rPr lang="en-US" altLang="zh-CN" dirty="0"/>
              <a:t>3.3.5 </a:t>
            </a:r>
            <a:r>
              <a:rPr lang="zh-CN" altLang="en-US" dirty="0"/>
              <a:t>奇偶校验器</a:t>
            </a:r>
          </a:p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3.3.6 </a:t>
            </a:r>
            <a:r>
              <a:rPr lang="zh-CN" altLang="en-US" dirty="0">
                <a:solidFill>
                  <a:srgbClr val="7030A0"/>
                </a:solidFill>
              </a:rPr>
              <a:t>可编程逻辑器件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81000" y="5085184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48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34C4-C128-4595-A32B-D7811C5D61CB}" type="slidenum">
              <a:rPr lang="en-US" altLang="zh-CN">
                <a:latin typeface="+mn-ea"/>
                <a:ea typeface="+mn-ea"/>
              </a:rPr>
              <a:pPr/>
              <a:t>44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981200"/>
            <a:ext cx="8425308" cy="4114800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latin typeface="+mn-ea"/>
              </a:rPr>
              <a:t>“</a:t>
            </a:r>
            <a:r>
              <a:rPr lang="zh-CN" altLang="en-US" b="1" dirty="0">
                <a:latin typeface="+mn-ea"/>
              </a:rPr>
              <a:t>软件固化”</a:t>
            </a:r>
            <a:r>
              <a:rPr lang="en-US" altLang="zh-CN" b="1" dirty="0">
                <a:latin typeface="+mn-ea"/>
              </a:rPr>
              <a:t>, “</a:t>
            </a:r>
            <a:r>
              <a:rPr lang="zh-CN" altLang="en-US" b="1" dirty="0">
                <a:latin typeface="+mn-ea"/>
              </a:rPr>
              <a:t>以存代算”思想的体现</a:t>
            </a:r>
          </a:p>
          <a:p>
            <a:r>
              <a:rPr lang="zh-CN" altLang="en-US" b="1" dirty="0">
                <a:latin typeface="+mn-ea"/>
              </a:rPr>
              <a:t>用软件设计硬件：硬件描述语言</a:t>
            </a:r>
            <a:r>
              <a:rPr lang="en-US" altLang="zh-CN" b="1" dirty="0">
                <a:latin typeface="+mn-ea"/>
              </a:rPr>
              <a:t>(HDL)</a:t>
            </a:r>
          </a:p>
          <a:p>
            <a:r>
              <a:rPr lang="zh-CN" altLang="en-US" b="1" dirty="0">
                <a:latin typeface="+mn-ea"/>
              </a:rPr>
              <a:t>硬件设计的进步</a:t>
            </a:r>
            <a:r>
              <a:rPr lang="en-US" altLang="zh-CN" b="1" dirty="0">
                <a:latin typeface="+mn-ea"/>
              </a:rPr>
              <a:t>:</a:t>
            </a:r>
            <a:r>
              <a:rPr lang="zh-CN" altLang="en-US" b="1" dirty="0">
                <a:latin typeface="+mn-ea"/>
              </a:rPr>
              <a:t>方便、灵活、可修改设计</a:t>
            </a:r>
          </a:p>
          <a:p>
            <a:pPr lvl="1"/>
            <a:r>
              <a:rPr lang="zh-CN" altLang="en-US" b="1" dirty="0">
                <a:latin typeface="+mn-ea"/>
              </a:rPr>
              <a:t>用户可编程</a:t>
            </a:r>
          </a:p>
          <a:p>
            <a:pPr lvl="1"/>
            <a:r>
              <a:rPr lang="zh-CN" altLang="en-US" b="1" dirty="0">
                <a:latin typeface="+mn-ea"/>
              </a:rPr>
              <a:t>设计方便</a:t>
            </a:r>
          </a:p>
          <a:p>
            <a:pPr lvl="1"/>
            <a:r>
              <a:rPr lang="zh-CN" altLang="en-US" b="1" dirty="0">
                <a:latin typeface="+mn-ea"/>
              </a:rPr>
              <a:t>易于实现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5C15560-69BB-4842-B90B-07AC301BB9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3.3.6 </a:t>
            </a:r>
            <a:r>
              <a:rPr lang="zh-CN" altLang="en-US" sz="3600" dirty="0"/>
              <a:t>可编程逻辑电路</a:t>
            </a:r>
          </a:p>
        </p:txBody>
      </p:sp>
    </p:spTree>
    <p:extLst>
      <p:ext uri="{BB962C8B-B14F-4D97-AF65-F5344CB8AC3E}">
        <p14:creationId xmlns:p14="http://schemas.microsoft.com/office/powerpoint/2010/main" val="60588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中小规模可编程逻辑器件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CF3C-B54C-4FC4-9D5F-2D554D275AC1}" type="slidenum">
              <a:rPr lang="en-US" altLang="zh-CN">
                <a:latin typeface="+mn-ea"/>
                <a:ea typeface="+mn-ea"/>
              </a:rPr>
              <a:pPr/>
              <a:t>45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2880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可编程逻辑器件</a:t>
            </a:r>
            <a:r>
              <a:rPr lang="en-US" altLang="zh-CN" sz="2800" b="1" dirty="0">
                <a:latin typeface="+mn-ea"/>
              </a:rPr>
              <a:t>PLD (Programmable Logic Device)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是一大类器件的总称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包括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 lvl="1"/>
            <a:r>
              <a:rPr lang="en-US" altLang="zh-CN" sz="2400" b="1" dirty="0">
                <a:latin typeface="+mn-ea"/>
              </a:rPr>
              <a:t>ROM (Read-Only Memory) </a:t>
            </a:r>
            <a:r>
              <a:rPr lang="zh-CN" altLang="en-US" sz="2400" b="1" dirty="0">
                <a:latin typeface="+mn-ea"/>
              </a:rPr>
              <a:t>只读存储器</a:t>
            </a:r>
          </a:p>
          <a:p>
            <a:pPr lvl="1"/>
            <a:r>
              <a:rPr lang="en-US" altLang="zh-CN" sz="2400" b="1" dirty="0">
                <a:latin typeface="+mn-ea"/>
              </a:rPr>
              <a:t>PLA (Programmable Logic Array)  </a:t>
            </a:r>
            <a:r>
              <a:rPr lang="zh-CN" altLang="en-US" sz="2400" b="1" dirty="0">
                <a:latin typeface="+mn-ea"/>
              </a:rPr>
              <a:t>可编程逻辑阵列</a:t>
            </a:r>
          </a:p>
          <a:p>
            <a:pPr lvl="1"/>
            <a:r>
              <a:rPr lang="en-US" altLang="zh-CN" sz="2400" b="1" dirty="0">
                <a:latin typeface="+mn-ea"/>
              </a:rPr>
              <a:t>PAL (Programmable Array Logic)  </a:t>
            </a:r>
            <a:r>
              <a:rPr lang="zh-CN" altLang="en-US" sz="2400" b="1" dirty="0">
                <a:latin typeface="+mn-ea"/>
              </a:rPr>
              <a:t>可编程阵列逻辑</a:t>
            </a:r>
          </a:p>
          <a:p>
            <a:pPr lvl="1"/>
            <a:r>
              <a:rPr lang="en-US" altLang="zh-CN" sz="2400" b="1" dirty="0">
                <a:latin typeface="+mn-ea"/>
              </a:rPr>
              <a:t>GAL (General Array Logic) </a:t>
            </a:r>
            <a:r>
              <a:rPr lang="zh-CN" altLang="en-US" sz="2400" b="1" dirty="0">
                <a:latin typeface="+mn-ea"/>
              </a:rPr>
              <a:t>通用阵列逻辑</a:t>
            </a:r>
          </a:p>
        </p:txBody>
      </p:sp>
    </p:spTree>
    <p:extLst>
      <p:ext uri="{BB962C8B-B14F-4D97-AF65-F5344CB8AC3E}">
        <p14:creationId xmlns:p14="http://schemas.microsoft.com/office/powerpoint/2010/main" val="1240705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1562-A8FA-4A9A-AC07-31A3B1B373B4}" type="slidenum">
              <a:rPr lang="en-US" altLang="zh-CN">
                <a:latin typeface="+mn-ea"/>
                <a:ea typeface="+mn-ea"/>
              </a:rPr>
              <a:pPr/>
              <a:t>46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606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中小规模可编程逻辑器件</a:t>
            </a:r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rgbClr val="CC00FF"/>
                </a:solidFill>
                <a:latin typeface="+mn-ea"/>
              </a:rPr>
              <a:t>只读存储器（</a:t>
            </a:r>
            <a:r>
              <a:rPr lang="en-US" altLang="zh-CN" dirty="0">
                <a:solidFill>
                  <a:srgbClr val="CC00FF"/>
                </a:solidFill>
                <a:latin typeface="+mn-ea"/>
              </a:rPr>
              <a:t>ROM</a:t>
            </a:r>
            <a:r>
              <a:rPr lang="zh-CN" altLang="en-US" dirty="0">
                <a:solidFill>
                  <a:srgbClr val="CC00FF"/>
                </a:solidFill>
                <a:latin typeface="+mn-ea"/>
              </a:rPr>
              <a:t>）</a:t>
            </a:r>
          </a:p>
          <a:p>
            <a:pPr lvl="1"/>
            <a:r>
              <a:rPr lang="zh-CN" altLang="en-US" dirty="0">
                <a:latin typeface="+mn-ea"/>
              </a:rPr>
              <a:t>可编程逻辑阵列（</a:t>
            </a:r>
            <a:r>
              <a:rPr lang="en-US" altLang="zh-CN" dirty="0">
                <a:latin typeface="+mn-ea"/>
              </a:rPr>
              <a:t>PLA</a:t>
            </a:r>
            <a:r>
              <a:rPr lang="zh-CN" altLang="en-US" dirty="0">
                <a:latin typeface="+mn-ea"/>
              </a:rPr>
              <a:t>）</a:t>
            </a:r>
          </a:p>
          <a:p>
            <a:pPr lvl="1"/>
            <a:r>
              <a:rPr lang="zh-CN" altLang="en-US" dirty="0">
                <a:latin typeface="+mn-ea"/>
              </a:rPr>
              <a:t>可编程阵列逻辑（</a:t>
            </a:r>
            <a:r>
              <a:rPr lang="en-US" altLang="zh-CN" dirty="0">
                <a:latin typeface="+mn-ea"/>
              </a:rPr>
              <a:t>PAL)</a:t>
            </a:r>
          </a:p>
          <a:p>
            <a:pPr lvl="1"/>
            <a:r>
              <a:rPr lang="zh-CN" altLang="en-US" dirty="0">
                <a:latin typeface="+mn-ea"/>
              </a:rPr>
              <a:t>通用阵列逻辑（</a:t>
            </a:r>
            <a:r>
              <a:rPr lang="en-US" altLang="zh-CN" dirty="0">
                <a:latin typeface="+mn-ea"/>
              </a:rPr>
              <a:t>GAL</a:t>
            </a:r>
            <a:r>
              <a:rPr lang="zh-CN" altLang="en-US" dirty="0">
                <a:latin typeface="+mn-ea"/>
              </a:rPr>
              <a:t>）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323528" y="2132856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C00FF"/>
                </a:solidFill>
                <a:latin typeface="+mn-ea"/>
                <a:ea typeface="+mn-ea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CC00FF"/>
              </a:solidFill>
              <a:latin typeface="+mn-ea"/>
              <a:ea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B6BACA-E923-4FAF-8E91-B8CC028F2A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3.3.6 </a:t>
            </a:r>
            <a:r>
              <a:rPr lang="zh-CN" altLang="en-US" sz="3600" dirty="0"/>
              <a:t>可编程逻辑电路</a:t>
            </a:r>
          </a:p>
        </p:txBody>
      </p:sp>
    </p:spTree>
    <p:extLst>
      <p:ext uri="{BB962C8B-B14F-4D97-AF65-F5344CB8AC3E}">
        <p14:creationId xmlns:p14="http://schemas.microsoft.com/office/powerpoint/2010/main" val="23412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§1. ROM(</a:t>
            </a:r>
            <a:r>
              <a:rPr lang="zh-CN" altLang="en-US"/>
              <a:t>只读存储器</a:t>
            </a:r>
            <a:r>
              <a:rPr lang="en-US" altLang="zh-CN"/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7FA-E8CE-4732-85AA-27A764C3864F}" type="slidenum">
              <a:rPr lang="en-US" altLang="zh-CN">
                <a:latin typeface="+mn-ea"/>
                <a:ea typeface="+mn-ea"/>
              </a:rPr>
              <a:pPr/>
              <a:t>47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>
                <a:latin typeface="+mn-ea"/>
              </a:rPr>
              <a:t>两大类存储器（</a:t>
            </a:r>
            <a:r>
              <a:rPr lang="en-US" altLang="zh-CN" sz="3200" b="1">
                <a:latin typeface="+mn-ea"/>
              </a:rPr>
              <a:t>Memory</a:t>
            </a:r>
            <a:r>
              <a:rPr lang="zh-CN" altLang="en-US" sz="3200" b="1">
                <a:latin typeface="+mn-ea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latin typeface="+mn-ea"/>
              </a:rPr>
              <a:t>ROM (Read-Only Memory)</a:t>
            </a:r>
          </a:p>
          <a:p>
            <a:pPr lvl="2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一旦信息写入，在机器上只读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latin typeface="+mn-ea"/>
              </a:rPr>
              <a:t>RAM (Random-Access Memory)</a:t>
            </a:r>
          </a:p>
          <a:p>
            <a:pPr lvl="2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随机存储器，在运行状态可读可写</a:t>
            </a:r>
          </a:p>
          <a:p>
            <a:pPr>
              <a:lnSpc>
                <a:spcPct val="80000"/>
              </a:lnSpc>
            </a:pPr>
            <a:r>
              <a:rPr lang="en-US" altLang="zh-CN" sz="3200" b="1">
                <a:latin typeface="+mn-ea"/>
              </a:rPr>
              <a:t>ROM</a:t>
            </a:r>
            <a:r>
              <a:rPr lang="zh-CN" altLang="en-US" sz="3200" b="1">
                <a:latin typeface="+mn-ea"/>
              </a:rPr>
              <a:t>功能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存放固定信息</a:t>
            </a:r>
          </a:p>
          <a:p>
            <a:pPr lvl="2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程序，常数，指令，</a:t>
            </a:r>
            <a:r>
              <a:rPr lang="en-US" altLang="zh-CN" sz="2400" b="1">
                <a:latin typeface="+mn-ea"/>
              </a:rPr>
              <a:t>......</a:t>
            </a:r>
          </a:p>
          <a:p>
            <a:pPr>
              <a:lnSpc>
                <a:spcPct val="80000"/>
              </a:lnSpc>
            </a:pPr>
            <a:r>
              <a:rPr lang="en-US" altLang="zh-CN" sz="3200" b="1">
                <a:latin typeface="+mn-ea"/>
              </a:rPr>
              <a:t>ROM</a:t>
            </a:r>
            <a:r>
              <a:rPr lang="zh-CN" altLang="en-US" sz="3200" b="1">
                <a:latin typeface="+mn-ea"/>
              </a:rPr>
              <a:t>的优点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信息非“易失”</a:t>
            </a:r>
            <a:r>
              <a:rPr lang="en-US" altLang="zh-CN" sz="2400" b="1">
                <a:latin typeface="+mn-ea"/>
              </a:rPr>
              <a:t>(Nonvolatile)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结构简单，规律性强，容量大</a:t>
            </a:r>
          </a:p>
        </p:txBody>
      </p:sp>
    </p:spTree>
    <p:extLst>
      <p:ext uri="{BB962C8B-B14F-4D97-AF65-F5344CB8AC3E}">
        <p14:creationId xmlns:p14="http://schemas.microsoft.com/office/powerpoint/2010/main" val="2716681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§1. ROM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CA1F-D409-4F3F-B251-9E4F980026CA}" type="slidenum">
              <a:rPr lang="en-US" altLang="zh-CN">
                <a:latin typeface="+mn-ea"/>
                <a:ea typeface="+mn-ea"/>
              </a:rPr>
              <a:pPr/>
              <a:t>48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>
                <a:latin typeface="+mn-ea"/>
              </a:rPr>
              <a:t>三种</a:t>
            </a:r>
            <a:r>
              <a:rPr lang="en-US" altLang="zh-CN" b="1">
                <a:latin typeface="+mn-ea"/>
              </a:rPr>
              <a:t>ROM</a:t>
            </a:r>
          </a:p>
          <a:p>
            <a:pPr lvl="1"/>
            <a:r>
              <a:rPr lang="zh-CN" altLang="en-US" b="1">
                <a:latin typeface="+mn-ea"/>
              </a:rPr>
              <a:t>掩模型</a:t>
            </a:r>
            <a:r>
              <a:rPr lang="en-US" altLang="zh-CN" b="1">
                <a:latin typeface="+mn-ea"/>
              </a:rPr>
              <a:t>ROM (Mask ROM) (</a:t>
            </a:r>
            <a:r>
              <a:rPr lang="zh-CN" altLang="en-US" b="1">
                <a:latin typeface="+mn-ea"/>
              </a:rPr>
              <a:t>工厂编程</a:t>
            </a:r>
            <a:r>
              <a:rPr lang="en-US" altLang="zh-CN" b="1">
                <a:latin typeface="+mn-ea"/>
              </a:rPr>
              <a:t>)</a:t>
            </a:r>
          </a:p>
          <a:p>
            <a:pPr lvl="2"/>
            <a:r>
              <a:rPr lang="zh-CN" altLang="en-US" b="1">
                <a:latin typeface="+mn-ea"/>
              </a:rPr>
              <a:t>用户提交码点</a:t>
            </a:r>
            <a:r>
              <a:rPr lang="en-US" altLang="zh-CN" b="1">
                <a:latin typeface="+mn-ea"/>
              </a:rPr>
              <a:t>,</a:t>
            </a:r>
            <a:r>
              <a:rPr lang="zh-CN" altLang="en-US" b="1">
                <a:latin typeface="+mn-ea"/>
              </a:rPr>
              <a:t>在工厂编程</a:t>
            </a:r>
          </a:p>
          <a:p>
            <a:pPr lvl="1"/>
            <a:r>
              <a:rPr lang="zh-CN" altLang="en-US" b="1">
                <a:latin typeface="+mn-ea"/>
              </a:rPr>
              <a:t>可编程</a:t>
            </a:r>
            <a:r>
              <a:rPr lang="en-US" altLang="zh-CN" b="1">
                <a:latin typeface="+mn-ea"/>
              </a:rPr>
              <a:t>ROM (PROM) (</a:t>
            </a:r>
            <a:r>
              <a:rPr lang="zh-CN" altLang="en-US" b="1">
                <a:latin typeface="+mn-ea"/>
              </a:rPr>
              <a:t>用户一次编程</a:t>
            </a:r>
            <a:r>
              <a:rPr lang="en-US" altLang="zh-CN" b="1">
                <a:latin typeface="+mn-ea"/>
              </a:rPr>
              <a:t>)</a:t>
            </a:r>
          </a:p>
          <a:p>
            <a:pPr lvl="2"/>
            <a:r>
              <a:rPr lang="zh-CN" altLang="en-US" b="1">
                <a:latin typeface="+mn-ea"/>
              </a:rPr>
              <a:t>出厂保留全部熔丝，用户可编程但不可改写</a:t>
            </a:r>
          </a:p>
          <a:p>
            <a:pPr lvl="1"/>
            <a:r>
              <a:rPr lang="zh-CN" altLang="en-US" b="1">
                <a:latin typeface="+mn-ea"/>
              </a:rPr>
              <a:t>可改写</a:t>
            </a:r>
            <a:r>
              <a:rPr lang="en-US" altLang="zh-CN">
                <a:latin typeface="+mn-ea"/>
              </a:rPr>
              <a:t>ROM (</a:t>
            </a:r>
            <a:r>
              <a:rPr lang="en-US" altLang="zh-CN" b="1">
                <a:latin typeface="+mn-ea"/>
              </a:rPr>
              <a:t>EPROM) (</a:t>
            </a:r>
            <a:r>
              <a:rPr lang="zh-CN" altLang="en-US" b="1">
                <a:latin typeface="+mn-ea"/>
              </a:rPr>
              <a:t>用户多次编程</a:t>
            </a:r>
            <a:r>
              <a:rPr lang="en-US" altLang="zh-CN" b="1">
                <a:latin typeface="+mn-ea"/>
              </a:rPr>
              <a:t>)</a:t>
            </a:r>
          </a:p>
          <a:p>
            <a:pPr lvl="2"/>
            <a:r>
              <a:rPr lang="zh-CN" altLang="en-US" b="1">
                <a:latin typeface="+mn-ea"/>
              </a:rPr>
              <a:t>光可改写 </a:t>
            </a:r>
            <a:r>
              <a:rPr lang="en-US" altLang="zh-CN" b="1">
                <a:latin typeface="+mn-ea"/>
              </a:rPr>
              <a:t>(UV EPROM)</a:t>
            </a:r>
          </a:p>
          <a:p>
            <a:pPr lvl="2"/>
            <a:r>
              <a:rPr lang="zh-CN" altLang="en-US" b="1">
                <a:latin typeface="+mn-ea"/>
              </a:rPr>
              <a:t>电可改写 </a:t>
            </a:r>
            <a:r>
              <a:rPr lang="en-US" altLang="zh-CN" b="1">
                <a:latin typeface="+mn-ea"/>
              </a:rPr>
              <a:t>(E</a:t>
            </a:r>
            <a:r>
              <a:rPr lang="en-US" altLang="zh-CN" b="1" baseline="30000">
                <a:latin typeface="+mn-ea"/>
              </a:rPr>
              <a:t>2</a:t>
            </a:r>
            <a:r>
              <a:rPr lang="en-US" altLang="zh-CN" b="1">
                <a:latin typeface="+mn-ea"/>
              </a:rPr>
              <a:t>PROM)</a:t>
            </a:r>
          </a:p>
        </p:txBody>
      </p:sp>
    </p:spTree>
    <p:extLst>
      <p:ext uri="{BB962C8B-B14F-4D97-AF65-F5344CB8AC3E}">
        <p14:creationId xmlns:p14="http://schemas.microsoft.com/office/powerpoint/2010/main" val="1549311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B30-BC1D-4CFC-A4E1-AFDD20D2834B}" type="slidenum">
              <a:rPr lang="en-US" altLang="zh-CN">
                <a:latin typeface="+mn-ea"/>
                <a:ea typeface="+mn-ea"/>
              </a:rPr>
              <a:pPr/>
              <a:t>49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066800" y="333375"/>
            <a:ext cx="7543800" cy="5762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</a:rPr>
              <a:t>ROM</a:t>
            </a:r>
            <a:r>
              <a:rPr lang="zh-CN" altLang="en-US" b="1">
                <a:latin typeface="+mn-ea"/>
              </a:rPr>
              <a:t>分类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3708400" y="1268413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</a:rPr>
              <a:t>ROM</a:t>
            </a:r>
          </a:p>
        </p:txBody>
      </p:sp>
      <p:sp>
        <p:nvSpPr>
          <p:cNvPr id="421892" name="Line 4"/>
          <p:cNvSpPr>
            <a:spLocks noChangeShapeType="1"/>
          </p:cNvSpPr>
          <p:nvPr/>
        </p:nvSpPr>
        <p:spPr bwMode="auto">
          <a:xfrm flipH="1">
            <a:off x="3995738" y="1700213"/>
            <a:ext cx="7207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2916238" y="206057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PROM</a:t>
            </a:r>
          </a:p>
        </p:txBody>
      </p:sp>
      <p:sp>
        <p:nvSpPr>
          <p:cNvPr id="421894" name="Line 6"/>
          <p:cNvSpPr>
            <a:spLocks noChangeShapeType="1"/>
          </p:cNvSpPr>
          <p:nvPr/>
        </p:nvSpPr>
        <p:spPr bwMode="auto">
          <a:xfrm>
            <a:off x="4067175" y="2492375"/>
            <a:ext cx="504825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5365750" y="1916113"/>
            <a:ext cx="1511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Mask PROM</a:t>
            </a:r>
          </a:p>
        </p:txBody>
      </p:sp>
      <p:sp>
        <p:nvSpPr>
          <p:cNvPr id="421896" name="Text Box 8"/>
          <p:cNvSpPr txBox="1">
            <a:spLocks noChangeArrowheads="1"/>
          </p:cNvSpPr>
          <p:nvPr/>
        </p:nvSpPr>
        <p:spPr bwMode="auto">
          <a:xfrm>
            <a:off x="3781425" y="289877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EPROM</a:t>
            </a:r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4787900" y="3284538"/>
            <a:ext cx="504825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898" name="Line 10"/>
          <p:cNvSpPr>
            <a:spLocks noChangeShapeType="1"/>
          </p:cNvSpPr>
          <p:nvPr/>
        </p:nvSpPr>
        <p:spPr bwMode="auto">
          <a:xfrm flipH="1">
            <a:off x="3779838" y="3284538"/>
            <a:ext cx="7207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899" name="Text Box 11"/>
          <p:cNvSpPr txBox="1">
            <a:spLocks noChangeArrowheads="1"/>
          </p:cNvSpPr>
          <p:nvPr/>
        </p:nvSpPr>
        <p:spPr bwMode="auto">
          <a:xfrm>
            <a:off x="2555875" y="3762375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UV EPROM</a:t>
            </a:r>
          </a:p>
        </p:txBody>
      </p:sp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4573588" y="3716338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EEPROM</a:t>
            </a:r>
          </a:p>
        </p:txBody>
      </p:sp>
      <p:sp>
        <p:nvSpPr>
          <p:cNvPr id="421901" name="Line 13"/>
          <p:cNvSpPr>
            <a:spLocks noChangeShapeType="1"/>
          </p:cNvSpPr>
          <p:nvPr/>
        </p:nvSpPr>
        <p:spPr bwMode="auto">
          <a:xfrm>
            <a:off x="5795963" y="4149725"/>
            <a:ext cx="504825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5508625" y="4627563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Flash EEPROM</a:t>
            </a:r>
          </a:p>
        </p:txBody>
      </p:sp>
      <p:sp>
        <p:nvSpPr>
          <p:cNvPr id="421903" name="Line 15"/>
          <p:cNvSpPr>
            <a:spLocks noChangeShapeType="1"/>
          </p:cNvSpPr>
          <p:nvPr/>
        </p:nvSpPr>
        <p:spPr bwMode="auto">
          <a:xfrm flipH="1">
            <a:off x="4643438" y="4148138"/>
            <a:ext cx="576262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904" name="Text Box 16"/>
          <p:cNvSpPr txBox="1">
            <a:spLocks noChangeArrowheads="1"/>
          </p:cNvSpPr>
          <p:nvPr/>
        </p:nvSpPr>
        <p:spPr bwMode="auto">
          <a:xfrm>
            <a:off x="3563938" y="4699000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Standard EEPROM</a:t>
            </a:r>
          </a:p>
        </p:txBody>
      </p: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5148263" y="1700213"/>
            <a:ext cx="504825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908" name="AutoShape 20"/>
          <p:cNvSpPr>
            <a:spLocks noChangeArrowheads="1"/>
          </p:cNvSpPr>
          <p:nvPr/>
        </p:nvSpPr>
        <p:spPr bwMode="auto">
          <a:xfrm>
            <a:off x="6804025" y="3284538"/>
            <a:ext cx="1441450" cy="503237"/>
          </a:xfrm>
          <a:prstGeom prst="wedgeRectCallout">
            <a:avLst>
              <a:gd name="adj1" fmla="val -224227"/>
              <a:gd name="adj2" fmla="val -18028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latin typeface="+mn-ea"/>
                <a:ea typeface="+mn-ea"/>
              </a:rPr>
              <a:t>多次编程</a:t>
            </a:r>
          </a:p>
        </p:txBody>
      </p:sp>
      <p:sp>
        <p:nvSpPr>
          <p:cNvPr id="421910" name="AutoShape 22"/>
          <p:cNvSpPr>
            <a:spLocks noChangeArrowheads="1"/>
          </p:cNvSpPr>
          <p:nvPr/>
        </p:nvSpPr>
        <p:spPr bwMode="auto">
          <a:xfrm>
            <a:off x="7019925" y="1773238"/>
            <a:ext cx="1441450" cy="503237"/>
          </a:xfrm>
          <a:prstGeom prst="wedgeRectCallout">
            <a:avLst>
              <a:gd name="adj1" fmla="val -162773"/>
              <a:gd name="adj2" fmla="val -2981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latin typeface="+mn-ea"/>
                <a:ea typeface="+mn-ea"/>
              </a:rPr>
              <a:t>工厂编程</a:t>
            </a:r>
          </a:p>
        </p:txBody>
      </p:sp>
      <p:sp>
        <p:nvSpPr>
          <p:cNvPr id="421911" name="AutoShape 23"/>
          <p:cNvSpPr>
            <a:spLocks noChangeArrowheads="1"/>
          </p:cNvSpPr>
          <p:nvPr/>
        </p:nvSpPr>
        <p:spPr bwMode="auto">
          <a:xfrm>
            <a:off x="1763713" y="1341438"/>
            <a:ext cx="1439862" cy="503237"/>
          </a:xfrm>
          <a:prstGeom prst="wedgeRectCallout">
            <a:avLst>
              <a:gd name="adj1" fmla="val 129602"/>
              <a:gd name="adj2" fmla="val 59148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latin typeface="+mn-ea"/>
                <a:ea typeface="+mn-ea"/>
              </a:rPr>
              <a:t>用户编程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2880360" y="2454692"/>
            <a:ext cx="576262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800860" y="3005554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One Time PROM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539552" y="2060848"/>
            <a:ext cx="1439862" cy="503237"/>
          </a:xfrm>
          <a:prstGeom prst="wedgeRectCallout">
            <a:avLst>
              <a:gd name="adj1" fmla="val 129602"/>
              <a:gd name="adj2" fmla="val 59148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 dirty="0">
                <a:latin typeface="+mn-ea"/>
                <a:ea typeface="+mn-ea"/>
              </a:rPr>
              <a:t>一次编程</a:t>
            </a:r>
          </a:p>
        </p:txBody>
      </p:sp>
    </p:spTree>
    <p:extLst>
      <p:ext uri="{BB962C8B-B14F-4D97-AF65-F5344CB8AC3E}">
        <p14:creationId xmlns:p14="http://schemas.microsoft.com/office/powerpoint/2010/main" val="32103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autoUpdateAnimBg="0"/>
      <p:bldP spid="421892" grpId="0" animBg="1"/>
      <p:bldP spid="421893" grpId="0" autoUpdateAnimBg="0"/>
      <p:bldP spid="421894" grpId="0" animBg="1"/>
      <p:bldP spid="421895" grpId="0" autoUpdateAnimBg="0"/>
      <p:bldP spid="421896" grpId="0" autoUpdateAnimBg="0"/>
      <p:bldP spid="421897" grpId="0" animBg="1"/>
      <p:bldP spid="421898" grpId="0" animBg="1"/>
      <p:bldP spid="421899" grpId="0" autoUpdateAnimBg="0"/>
      <p:bldP spid="421900" grpId="0" autoUpdateAnimBg="0"/>
      <p:bldP spid="421901" grpId="0" animBg="1"/>
      <p:bldP spid="421902" grpId="0" autoUpdateAnimBg="0"/>
      <p:bldP spid="421903" grpId="0" animBg="1"/>
      <p:bldP spid="421904" grpId="0" autoUpdateAnimBg="0"/>
      <p:bldP spid="421905" grpId="0" animBg="1"/>
      <p:bldP spid="421908" grpId="0" animBg="1" autoUpdateAnimBg="0"/>
      <p:bldP spid="421910" grpId="0" animBg="1" autoUpdateAnimBg="0"/>
      <p:bldP spid="421911" grpId="0" animBg="1" autoUpdateAnimBg="0"/>
      <p:bldP spid="23" grpId="0" animBg="1"/>
      <p:bldP spid="24" grpId="0" autoUpdateAnimBg="0"/>
      <p:bldP spid="2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8F37-6227-4FAE-884D-3598A01E23A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r>
              <a:rPr lang="zh-CN" altLang="en-US" b="1" dirty="0"/>
              <a:t>编码器</a:t>
            </a:r>
            <a:r>
              <a:rPr lang="en-US" altLang="zh-CN" sz="3600" b="1" dirty="0"/>
              <a:t>(</a:t>
            </a:r>
            <a:r>
              <a:rPr lang="en-US" altLang="zh-CN" sz="2800" b="1" dirty="0"/>
              <a:t>Encoder)</a:t>
            </a:r>
          </a:p>
          <a:p>
            <a:pPr lvl="1"/>
            <a:r>
              <a:rPr lang="zh-CN" altLang="en-US" b="1" dirty="0"/>
              <a:t>编码器原理</a:t>
            </a:r>
          </a:p>
          <a:p>
            <a:pPr lvl="1"/>
            <a:r>
              <a:rPr lang="zh-CN" altLang="en-US" b="1" dirty="0"/>
              <a:t>优先编码器</a:t>
            </a:r>
            <a:r>
              <a:rPr lang="en-US" altLang="zh-CN" sz="2800" b="1" dirty="0"/>
              <a:t>(</a:t>
            </a:r>
            <a:r>
              <a:rPr lang="en-US" altLang="zh-CN" sz="2000" b="1" dirty="0"/>
              <a:t>Priority Encoder)</a:t>
            </a:r>
            <a:r>
              <a:rPr lang="en-US" altLang="zh-CN" sz="2800" b="1" dirty="0"/>
              <a:t> </a:t>
            </a:r>
          </a:p>
          <a:p>
            <a:pPr lvl="1"/>
            <a:r>
              <a:rPr lang="en-US" altLang="zh-CN" b="1" dirty="0"/>
              <a:t>8-3</a:t>
            </a:r>
            <a:r>
              <a:rPr lang="zh-CN" altLang="en-US" b="1" dirty="0"/>
              <a:t>优先编码器</a:t>
            </a:r>
          </a:p>
          <a:p>
            <a:pPr lvl="1"/>
            <a:r>
              <a:rPr lang="zh-CN" altLang="en-US" b="1" dirty="0"/>
              <a:t>扩展应用：</a:t>
            </a:r>
            <a:r>
              <a:rPr lang="en-US" altLang="zh-CN" b="1" dirty="0"/>
              <a:t>16-4 </a:t>
            </a:r>
            <a:r>
              <a:rPr lang="zh-CN" altLang="en-US" b="1" dirty="0"/>
              <a:t>优先编码器</a:t>
            </a:r>
          </a:p>
          <a:p>
            <a:endParaRPr lang="zh-CN" altLang="en-US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94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§1. ROM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7F4D-7114-4D85-AA3A-64D48C10166C}" type="slidenum">
              <a:rPr lang="en-US" altLang="zh-CN">
                <a:latin typeface="+mn-ea"/>
                <a:ea typeface="+mn-ea"/>
              </a:rPr>
              <a:pPr/>
              <a:t>50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765300" y="2600325"/>
            <a:ext cx="2519363" cy="1836738"/>
            <a:chOff x="1112" y="1638"/>
            <a:chExt cx="1587" cy="1157"/>
          </a:xfrm>
        </p:grpSpPr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1520" y="1706"/>
              <a:ext cx="680" cy="1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FF99"/>
                  </a:solidFill>
                  <a:latin typeface="+mn-ea"/>
                  <a:ea typeface="+mn-ea"/>
                </a:rPr>
                <a:t>Address</a:t>
              </a:r>
            </a:p>
            <a:p>
              <a:pPr algn="ctr"/>
              <a:r>
                <a:rPr lang="en-US" altLang="zh-CN" sz="2000">
                  <a:solidFill>
                    <a:srgbClr val="FFFF99"/>
                  </a:solidFill>
                  <a:latin typeface="+mn-ea"/>
                  <a:ea typeface="+mn-ea"/>
                </a:rPr>
                <a:t>Decoder</a:t>
              </a:r>
            </a:p>
          </p:txBody>
        </p:sp>
        <p:sp>
          <p:nvSpPr>
            <p:cNvPr id="422918" name="Line 6"/>
            <p:cNvSpPr>
              <a:spLocks noChangeShapeType="1"/>
            </p:cNvSpPr>
            <p:nvPr/>
          </p:nvSpPr>
          <p:spPr bwMode="auto">
            <a:xfrm>
              <a:off x="2200" y="188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19" name="Line 7"/>
            <p:cNvSpPr>
              <a:spLocks noChangeShapeType="1"/>
            </p:cNvSpPr>
            <p:nvPr/>
          </p:nvSpPr>
          <p:spPr bwMode="auto">
            <a:xfrm>
              <a:off x="2200" y="216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0" name="Line 8"/>
            <p:cNvSpPr>
              <a:spLocks noChangeShapeType="1"/>
            </p:cNvSpPr>
            <p:nvPr/>
          </p:nvSpPr>
          <p:spPr bwMode="auto">
            <a:xfrm>
              <a:off x="2200" y="243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1" name="Line 9"/>
            <p:cNvSpPr>
              <a:spLocks noChangeShapeType="1"/>
            </p:cNvSpPr>
            <p:nvPr/>
          </p:nvSpPr>
          <p:spPr bwMode="auto">
            <a:xfrm>
              <a:off x="2200" y="270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6" name="Line 14"/>
            <p:cNvSpPr>
              <a:spLocks noChangeShapeType="1"/>
            </p:cNvSpPr>
            <p:nvPr/>
          </p:nvSpPr>
          <p:spPr bwMode="auto">
            <a:xfrm>
              <a:off x="1112" y="206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7" name="Line 15"/>
            <p:cNvSpPr>
              <a:spLocks noChangeShapeType="1"/>
            </p:cNvSpPr>
            <p:nvPr/>
          </p:nvSpPr>
          <p:spPr bwMode="auto">
            <a:xfrm>
              <a:off x="1112" y="256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122" y="1638"/>
              <a:ext cx="1470" cy="1046"/>
              <a:chOff x="441" y="1638"/>
              <a:chExt cx="1470" cy="1046"/>
            </a:xfrm>
          </p:grpSpPr>
          <p:sp>
            <p:nvSpPr>
              <p:cNvPr id="422929" name="Text Box 17"/>
              <p:cNvSpPr txBox="1">
                <a:spLocks noChangeArrowheads="1"/>
              </p:cNvSpPr>
              <p:nvPr/>
            </p:nvSpPr>
            <p:spPr bwMode="auto">
              <a:xfrm>
                <a:off x="1607" y="1638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W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0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0" name="Text Box 18"/>
              <p:cNvSpPr txBox="1">
                <a:spLocks noChangeArrowheads="1"/>
              </p:cNvSpPr>
              <p:nvPr/>
            </p:nvSpPr>
            <p:spPr bwMode="auto">
              <a:xfrm>
                <a:off x="1607" y="1910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W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1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1" name="Text Box 19"/>
              <p:cNvSpPr txBox="1">
                <a:spLocks noChangeArrowheads="1"/>
              </p:cNvSpPr>
              <p:nvPr/>
            </p:nvSpPr>
            <p:spPr bwMode="auto">
              <a:xfrm>
                <a:off x="1607" y="2182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W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2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2" name="Text Box 20"/>
              <p:cNvSpPr txBox="1">
                <a:spLocks noChangeArrowheads="1"/>
              </p:cNvSpPr>
              <p:nvPr/>
            </p:nvSpPr>
            <p:spPr bwMode="auto">
              <a:xfrm>
                <a:off x="1607" y="2432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W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3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3" name="Text Box 21"/>
              <p:cNvSpPr txBox="1">
                <a:spLocks noChangeArrowheads="1"/>
              </p:cNvSpPr>
              <p:nvPr/>
            </p:nvSpPr>
            <p:spPr bwMode="auto">
              <a:xfrm>
                <a:off x="451" y="1797"/>
                <a:ext cx="2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A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0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4" name="Text Box 22"/>
              <p:cNvSpPr txBox="1">
                <a:spLocks noChangeArrowheads="1"/>
              </p:cNvSpPr>
              <p:nvPr/>
            </p:nvSpPr>
            <p:spPr bwMode="auto">
              <a:xfrm>
                <a:off x="441" y="2296"/>
                <a:ext cx="2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A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1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078289" y="2708275"/>
            <a:ext cx="1719263" cy="2379663"/>
            <a:chOff x="2569" y="1706"/>
            <a:chExt cx="1083" cy="1499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699" y="1706"/>
              <a:ext cx="953" cy="1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FFFF99"/>
                  </a:solidFill>
                  <a:latin typeface="+mn-ea"/>
                  <a:ea typeface="+mn-ea"/>
                </a:rPr>
                <a:t>存储体</a:t>
              </a:r>
            </a:p>
          </p:txBody>
        </p:sp>
        <p:sp>
          <p:nvSpPr>
            <p:cNvPr id="422922" name="Line 10"/>
            <p:cNvSpPr>
              <a:spLocks noChangeShapeType="1"/>
            </p:cNvSpPr>
            <p:nvPr/>
          </p:nvSpPr>
          <p:spPr bwMode="auto">
            <a:xfrm>
              <a:off x="2790" y="2795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3" name="Line 11"/>
            <p:cNvSpPr>
              <a:spLocks noChangeShapeType="1"/>
            </p:cNvSpPr>
            <p:nvPr/>
          </p:nvSpPr>
          <p:spPr bwMode="auto">
            <a:xfrm>
              <a:off x="3017" y="2795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4" name="Line 12"/>
            <p:cNvSpPr>
              <a:spLocks noChangeShapeType="1"/>
            </p:cNvSpPr>
            <p:nvPr/>
          </p:nvSpPr>
          <p:spPr bwMode="auto">
            <a:xfrm>
              <a:off x="3289" y="2795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5" name="Line 13"/>
            <p:cNvSpPr>
              <a:spLocks noChangeShapeType="1"/>
            </p:cNvSpPr>
            <p:nvPr/>
          </p:nvSpPr>
          <p:spPr bwMode="auto">
            <a:xfrm>
              <a:off x="3516" y="2795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569" y="2838"/>
              <a:ext cx="984" cy="254"/>
              <a:chOff x="1888" y="2838"/>
              <a:chExt cx="984" cy="254"/>
            </a:xfrm>
          </p:grpSpPr>
          <p:sp>
            <p:nvSpPr>
              <p:cNvPr id="422936" name="Text Box 24"/>
              <p:cNvSpPr txBox="1">
                <a:spLocks noChangeArrowheads="1"/>
              </p:cNvSpPr>
              <p:nvPr/>
            </p:nvSpPr>
            <p:spPr bwMode="auto">
              <a:xfrm>
                <a:off x="1888" y="2838"/>
                <a:ext cx="2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B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3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7" name="Text Box 25"/>
              <p:cNvSpPr txBox="1">
                <a:spLocks noChangeArrowheads="1"/>
              </p:cNvSpPr>
              <p:nvPr/>
            </p:nvSpPr>
            <p:spPr bwMode="auto">
              <a:xfrm>
                <a:off x="2110" y="2840"/>
                <a:ext cx="2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B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2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8" name="Text Box 26"/>
              <p:cNvSpPr txBox="1">
                <a:spLocks noChangeArrowheads="1"/>
              </p:cNvSpPr>
              <p:nvPr/>
            </p:nvSpPr>
            <p:spPr bwMode="auto">
              <a:xfrm>
                <a:off x="2380" y="2840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B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1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9" name="Text Box 27"/>
              <p:cNvSpPr txBox="1">
                <a:spLocks noChangeArrowheads="1"/>
              </p:cNvSpPr>
              <p:nvPr/>
            </p:nvSpPr>
            <p:spPr bwMode="auto">
              <a:xfrm>
                <a:off x="2612" y="2840"/>
                <a:ext cx="2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B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0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068763" y="5084761"/>
            <a:ext cx="1871662" cy="1543049"/>
            <a:chOff x="2563" y="3203"/>
            <a:chExt cx="1179" cy="972"/>
          </a:xfrm>
        </p:grpSpPr>
        <p:sp>
          <p:nvSpPr>
            <p:cNvPr id="422917" name="Rectangle 5"/>
            <p:cNvSpPr>
              <a:spLocks noChangeArrowheads="1"/>
            </p:cNvSpPr>
            <p:nvPr/>
          </p:nvSpPr>
          <p:spPr bwMode="auto">
            <a:xfrm>
              <a:off x="2563" y="3203"/>
              <a:ext cx="1179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FFFF99"/>
                  </a:solidFill>
                  <a:latin typeface="+mn-ea"/>
                  <a:ea typeface="+mn-ea"/>
                </a:rPr>
                <a:t>读出放大器</a:t>
              </a:r>
            </a:p>
          </p:txBody>
        </p:sp>
        <p:sp>
          <p:nvSpPr>
            <p:cNvPr id="422940" name="Line 28"/>
            <p:cNvSpPr>
              <a:spLocks noChangeShapeType="1"/>
            </p:cNvSpPr>
            <p:nvPr/>
          </p:nvSpPr>
          <p:spPr bwMode="auto">
            <a:xfrm>
              <a:off x="2698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41" name="Line 29"/>
            <p:cNvSpPr>
              <a:spLocks noChangeShapeType="1"/>
            </p:cNvSpPr>
            <p:nvPr/>
          </p:nvSpPr>
          <p:spPr bwMode="auto">
            <a:xfrm>
              <a:off x="2971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42" name="Line 30"/>
            <p:cNvSpPr>
              <a:spLocks noChangeShapeType="1"/>
            </p:cNvSpPr>
            <p:nvPr/>
          </p:nvSpPr>
          <p:spPr bwMode="auto">
            <a:xfrm>
              <a:off x="3243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43" name="Line 31"/>
            <p:cNvSpPr>
              <a:spLocks noChangeShapeType="1"/>
            </p:cNvSpPr>
            <p:nvPr/>
          </p:nvSpPr>
          <p:spPr bwMode="auto">
            <a:xfrm>
              <a:off x="3516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44" name="Text Box 32"/>
            <p:cNvSpPr txBox="1">
              <a:spLocks noChangeArrowheads="1"/>
            </p:cNvSpPr>
            <p:nvPr/>
          </p:nvSpPr>
          <p:spPr bwMode="auto">
            <a:xfrm>
              <a:off x="2593" y="3884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F</a:t>
              </a:r>
              <a:r>
                <a:rPr lang="en-US" altLang="zh-CN" sz="2400" baseline="-25000">
                  <a:latin typeface="+mn-ea"/>
                  <a:ea typeface="+mn-ea"/>
                </a:rPr>
                <a:t>3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422945" name="Text Box 33"/>
            <p:cNvSpPr txBox="1">
              <a:spLocks noChangeArrowheads="1"/>
            </p:cNvSpPr>
            <p:nvPr/>
          </p:nvSpPr>
          <p:spPr bwMode="auto">
            <a:xfrm>
              <a:off x="2865" y="3884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F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422946" name="Text Box 34"/>
            <p:cNvSpPr txBox="1">
              <a:spLocks noChangeArrowheads="1"/>
            </p:cNvSpPr>
            <p:nvPr/>
          </p:nvSpPr>
          <p:spPr bwMode="auto">
            <a:xfrm>
              <a:off x="3136" y="3884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F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422947" name="Text Box 35"/>
            <p:cNvSpPr txBox="1">
              <a:spLocks noChangeArrowheads="1"/>
            </p:cNvSpPr>
            <p:nvPr/>
          </p:nvSpPr>
          <p:spPr bwMode="auto">
            <a:xfrm>
              <a:off x="3413" y="3884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F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  <a:endParaRPr lang="en-US" altLang="zh-CN" sz="2400">
                <a:latin typeface="+mn-ea"/>
                <a:ea typeface="+mn-ea"/>
              </a:endParaRP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068763" y="1989138"/>
            <a:ext cx="4071937" cy="647700"/>
            <a:chOff x="2563" y="1253"/>
            <a:chExt cx="2565" cy="408"/>
          </a:xfrm>
        </p:grpSpPr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2563" y="1434"/>
              <a:ext cx="1996" cy="227"/>
              <a:chOff x="1882" y="1434"/>
              <a:chExt cx="1996" cy="227"/>
            </a:xfrm>
          </p:grpSpPr>
          <p:sp>
            <p:nvSpPr>
              <p:cNvPr id="422949" name="Line 37"/>
              <p:cNvSpPr>
                <a:spLocks noChangeShapeType="1"/>
              </p:cNvSpPr>
              <p:nvPr/>
            </p:nvSpPr>
            <p:spPr bwMode="auto">
              <a:xfrm flipV="1">
                <a:off x="1882" y="1434"/>
                <a:ext cx="363" cy="22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22950" name="Line 38"/>
              <p:cNvSpPr>
                <a:spLocks noChangeShapeType="1"/>
              </p:cNvSpPr>
              <p:nvPr/>
            </p:nvSpPr>
            <p:spPr bwMode="auto">
              <a:xfrm>
                <a:off x="2245" y="1434"/>
                <a:ext cx="163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22951" name="Text Box 39"/>
            <p:cNvSpPr txBox="1">
              <a:spLocks noChangeArrowheads="1"/>
            </p:cNvSpPr>
            <p:nvPr/>
          </p:nvSpPr>
          <p:spPr bwMode="auto">
            <a:xfrm>
              <a:off x="4626" y="1253"/>
              <a:ext cx="502" cy="28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+mn-ea"/>
                  <a:ea typeface="+mn-ea"/>
                </a:rPr>
                <a:t>字线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797550" y="3068638"/>
            <a:ext cx="2381250" cy="1800225"/>
            <a:chOff x="3652" y="1933"/>
            <a:chExt cx="1500" cy="1134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3652" y="2115"/>
              <a:ext cx="907" cy="952"/>
              <a:chOff x="2971" y="2115"/>
              <a:chExt cx="907" cy="952"/>
            </a:xfrm>
          </p:grpSpPr>
          <p:sp>
            <p:nvSpPr>
              <p:cNvPr id="422953" name="Line 41"/>
              <p:cNvSpPr>
                <a:spLocks noChangeShapeType="1"/>
              </p:cNvSpPr>
              <p:nvPr/>
            </p:nvSpPr>
            <p:spPr bwMode="auto">
              <a:xfrm flipV="1">
                <a:off x="2971" y="2115"/>
                <a:ext cx="499" cy="95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22954" name="Line 42"/>
              <p:cNvSpPr>
                <a:spLocks noChangeShapeType="1"/>
              </p:cNvSpPr>
              <p:nvPr/>
            </p:nvSpPr>
            <p:spPr bwMode="auto">
              <a:xfrm>
                <a:off x="3470" y="2115"/>
                <a:ext cx="4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22955" name="Text Box 43"/>
            <p:cNvSpPr txBox="1">
              <a:spLocks noChangeArrowheads="1"/>
            </p:cNvSpPr>
            <p:nvPr/>
          </p:nvSpPr>
          <p:spPr bwMode="auto">
            <a:xfrm>
              <a:off x="4650" y="1933"/>
              <a:ext cx="502" cy="28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+mn-ea"/>
                  <a:ea typeface="+mn-ea"/>
                </a:rPr>
                <a:t>位线</a:t>
              </a:r>
            </a:p>
          </p:txBody>
        </p:sp>
      </p:grpSp>
      <p:sp>
        <p:nvSpPr>
          <p:cNvPr id="422956" name="Text Box 44"/>
          <p:cNvSpPr txBox="1">
            <a:spLocks noChangeArrowheads="1"/>
          </p:cNvSpPr>
          <p:nvPr/>
        </p:nvSpPr>
        <p:spPr bwMode="auto">
          <a:xfrm>
            <a:off x="6822332" y="4672013"/>
            <a:ext cx="1269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+mn-ea"/>
                <a:ea typeface="+mn-ea"/>
              </a:rPr>
              <a:t>4</a:t>
            </a:r>
            <a:r>
              <a:rPr lang="zh-CN" altLang="en-US" sz="2400" b="1">
                <a:latin typeface="+mn-ea"/>
                <a:ea typeface="+mn-ea"/>
              </a:rPr>
              <a:t>字</a:t>
            </a:r>
            <a:r>
              <a:rPr lang="en-US" altLang="zh-CN" sz="2400" b="1">
                <a:latin typeface="+mn-ea"/>
                <a:ea typeface="+mn-ea"/>
              </a:rPr>
              <a:t>×4</a:t>
            </a:r>
            <a:r>
              <a:rPr lang="zh-CN" altLang="en-US" sz="2400" b="1">
                <a:latin typeface="+mn-ea"/>
                <a:ea typeface="+mn-ea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17753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5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05" name="Rectangle 145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153400" cy="990600"/>
          </a:xfrm>
          <a:noFill/>
          <a:ln/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ROM</a:t>
            </a:r>
          </a:p>
        </p:txBody>
      </p:sp>
      <p:sp>
        <p:nvSpPr>
          <p:cNvPr id="1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B1EC-FD19-4420-AE60-0BE24B6F193A}" type="slidenum">
              <a:rPr lang="en-US" altLang="zh-CN">
                <a:latin typeface="+mn-ea"/>
                <a:ea typeface="+mn-ea"/>
              </a:rPr>
              <a:pPr/>
              <a:t>51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3810000" y="2022475"/>
            <a:ext cx="28733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3810000" y="2936875"/>
            <a:ext cx="28733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3810000" y="3978275"/>
            <a:ext cx="28733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3810000" y="4841875"/>
            <a:ext cx="28733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5" name="Line 45"/>
          <p:cNvSpPr>
            <a:spLocks noChangeShapeType="1"/>
          </p:cNvSpPr>
          <p:nvPr/>
        </p:nvSpPr>
        <p:spPr bwMode="auto">
          <a:xfrm>
            <a:off x="4108450" y="2239963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6" name="Line 46"/>
          <p:cNvSpPr>
            <a:spLocks noChangeShapeType="1"/>
          </p:cNvSpPr>
          <p:nvPr/>
        </p:nvSpPr>
        <p:spPr bwMode="auto">
          <a:xfrm>
            <a:off x="4108450" y="3176588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7" name="Line 47"/>
          <p:cNvSpPr>
            <a:spLocks noChangeShapeType="1"/>
          </p:cNvSpPr>
          <p:nvPr/>
        </p:nvSpPr>
        <p:spPr bwMode="auto">
          <a:xfrm>
            <a:off x="4108450" y="4184650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8" name="Line 48"/>
          <p:cNvSpPr>
            <a:spLocks noChangeShapeType="1"/>
          </p:cNvSpPr>
          <p:nvPr/>
        </p:nvSpPr>
        <p:spPr bwMode="auto">
          <a:xfrm>
            <a:off x="4108450" y="5121275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9" name="Line 49"/>
          <p:cNvSpPr>
            <a:spLocks noChangeShapeType="1"/>
          </p:cNvSpPr>
          <p:nvPr/>
        </p:nvSpPr>
        <p:spPr bwMode="auto">
          <a:xfrm>
            <a:off x="4900613" y="2024063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10" name="Line 50"/>
          <p:cNvSpPr>
            <a:spLocks noChangeShapeType="1"/>
          </p:cNvSpPr>
          <p:nvPr/>
        </p:nvSpPr>
        <p:spPr bwMode="auto">
          <a:xfrm>
            <a:off x="5764213" y="2024063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11" name="Line 51"/>
          <p:cNvSpPr>
            <a:spLocks noChangeShapeType="1"/>
          </p:cNvSpPr>
          <p:nvPr/>
        </p:nvSpPr>
        <p:spPr bwMode="auto">
          <a:xfrm>
            <a:off x="6627813" y="2024063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12" name="Line 52"/>
          <p:cNvSpPr>
            <a:spLocks noChangeShapeType="1"/>
          </p:cNvSpPr>
          <p:nvPr/>
        </p:nvSpPr>
        <p:spPr bwMode="auto">
          <a:xfrm>
            <a:off x="7419975" y="2024063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13" name="Text Box 53"/>
          <p:cNvSpPr txBox="1">
            <a:spLocks noChangeArrowheads="1"/>
          </p:cNvSpPr>
          <p:nvPr/>
        </p:nvSpPr>
        <p:spPr bwMode="auto">
          <a:xfrm>
            <a:off x="4702313" y="5592255"/>
            <a:ext cx="3057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0      </a:t>
            </a:r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1      </a:t>
            </a:r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2      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en-US" altLang="zh-CN" sz="2400" baseline="-25000" dirty="0">
                <a:latin typeface="+mn-ea"/>
                <a:ea typeface="+mn-ea"/>
              </a:rPr>
              <a:t>3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425014" name="Line 54"/>
          <p:cNvSpPr>
            <a:spLocks noChangeShapeType="1"/>
          </p:cNvSpPr>
          <p:nvPr/>
        </p:nvSpPr>
        <p:spPr bwMode="auto">
          <a:xfrm>
            <a:off x="4495800" y="1447800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900613" y="1725613"/>
            <a:ext cx="179387" cy="298450"/>
            <a:chOff x="1089" y="1351"/>
            <a:chExt cx="113" cy="188"/>
          </a:xfrm>
        </p:grpSpPr>
        <p:sp>
          <p:nvSpPr>
            <p:cNvPr id="425016" name="Line 56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17" name="Line 57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18" name="Line 58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19" name="Line 59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0" name="Line 60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1" name="Line 61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22" name="Line 62"/>
          <p:cNvSpPr>
            <a:spLocks noChangeShapeType="1"/>
          </p:cNvSpPr>
          <p:nvPr/>
        </p:nvSpPr>
        <p:spPr bwMode="auto">
          <a:xfrm flipV="1">
            <a:off x="4900613" y="1447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764213" y="1725613"/>
            <a:ext cx="179387" cy="298450"/>
            <a:chOff x="1089" y="1351"/>
            <a:chExt cx="113" cy="188"/>
          </a:xfrm>
        </p:grpSpPr>
        <p:sp>
          <p:nvSpPr>
            <p:cNvPr id="425024" name="Line 64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5" name="Line 65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6" name="Line 66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7" name="Line 67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8" name="Line 68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9" name="Line 69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30" name="Line 70"/>
          <p:cNvSpPr>
            <a:spLocks noChangeShapeType="1"/>
          </p:cNvSpPr>
          <p:nvPr/>
        </p:nvSpPr>
        <p:spPr bwMode="auto">
          <a:xfrm flipV="1">
            <a:off x="5764213" y="1447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627813" y="1725613"/>
            <a:ext cx="179387" cy="298450"/>
            <a:chOff x="1089" y="1351"/>
            <a:chExt cx="113" cy="188"/>
          </a:xfrm>
        </p:grpSpPr>
        <p:sp>
          <p:nvSpPr>
            <p:cNvPr id="425032" name="Line 72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3" name="Line 73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4" name="Line 74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5" name="Line 75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6" name="Line 76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7" name="Line 77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38" name="Line 78"/>
          <p:cNvSpPr>
            <a:spLocks noChangeShapeType="1"/>
          </p:cNvSpPr>
          <p:nvPr/>
        </p:nvSpPr>
        <p:spPr bwMode="auto">
          <a:xfrm flipV="1">
            <a:off x="6627813" y="1447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7385050" y="1725613"/>
            <a:ext cx="179388" cy="298450"/>
            <a:chOff x="1089" y="1351"/>
            <a:chExt cx="113" cy="188"/>
          </a:xfrm>
        </p:grpSpPr>
        <p:sp>
          <p:nvSpPr>
            <p:cNvPr id="425040" name="Line 80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1" name="Line 81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2" name="Line 82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3" name="Line 83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4" name="Line 84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5" name="Line 85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46" name="Line 86"/>
          <p:cNvSpPr>
            <a:spLocks noChangeShapeType="1"/>
          </p:cNvSpPr>
          <p:nvPr/>
        </p:nvSpPr>
        <p:spPr bwMode="auto">
          <a:xfrm flipV="1">
            <a:off x="7385050" y="1447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6" name="Group 87"/>
          <p:cNvGrpSpPr>
            <a:grpSpLocks noChangeAspect="1"/>
          </p:cNvGrpSpPr>
          <p:nvPr/>
        </p:nvGrpSpPr>
        <p:grpSpPr bwMode="auto">
          <a:xfrm>
            <a:off x="4395788" y="2239963"/>
            <a:ext cx="388937" cy="420687"/>
            <a:chOff x="2789" y="1730"/>
            <a:chExt cx="328" cy="317"/>
          </a:xfrm>
        </p:grpSpPr>
        <p:sp>
          <p:nvSpPr>
            <p:cNvPr id="425048" name="AutoShape 88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9" name="Line 89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0" name="Line 90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1" name="Line 91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52" name="Line 92"/>
          <p:cNvSpPr>
            <a:spLocks noChangeShapeType="1"/>
          </p:cNvSpPr>
          <p:nvPr/>
        </p:nvSpPr>
        <p:spPr bwMode="auto">
          <a:xfrm>
            <a:off x="4756150" y="267335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7" name="Group 93"/>
          <p:cNvGrpSpPr>
            <a:grpSpLocks noChangeAspect="1"/>
          </p:cNvGrpSpPr>
          <p:nvPr/>
        </p:nvGrpSpPr>
        <p:grpSpPr bwMode="auto">
          <a:xfrm>
            <a:off x="5260975" y="3176588"/>
            <a:ext cx="388938" cy="420687"/>
            <a:chOff x="2789" y="1730"/>
            <a:chExt cx="328" cy="317"/>
          </a:xfrm>
        </p:grpSpPr>
        <p:sp>
          <p:nvSpPr>
            <p:cNvPr id="425054" name="AutoShape 94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5" name="Line 95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6" name="Line 96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7" name="Line 97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58" name="Line 98"/>
          <p:cNvSpPr>
            <a:spLocks noChangeShapeType="1"/>
          </p:cNvSpPr>
          <p:nvPr/>
        </p:nvSpPr>
        <p:spPr bwMode="auto">
          <a:xfrm>
            <a:off x="5621338" y="3609975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8" name="Group 99"/>
          <p:cNvGrpSpPr>
            <a:grpSpLocks noChangeAspect="1"/>
          </p:cNvGrpSpPr>
          <p:nvPr/>
        </p:nvGrpSpPr>
        <p:grpSpPr bwMode="auto">
          <a:xfrm>
            <a:off x="4395788" y="4184650"/>
            <a:ext cx="388937" cy="420688"/>
            <a:chOff x="2789" y="1730"/>
            <a:chExt cx="328" cy="317"/>
          </a:xfrm>
        </p:grpSpPr>
        <p:sp>
          <p:nvSpPr>
            <p:cNvPr id="425060" name="AutoShape 100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1" name="Line 101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2" name="Line 102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3" name="Line 103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64" name="Line 104"/>
          <p:cNvSpPr>
            <a:spLocks noChangeShapeType="1"/>
          </p:cNvSpPr>
          <p:nvPr/>
        </p:nvSpPr>
        <p:spPr bwMode="auto">
          <a:xfrm>
            <a:off x="4756150" y="461803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9" name="Group 105"/>
          <p:cNvGrpSpPr>
            <a:grpSpLocks noChangeAspect="1"/>
          </p:cNvGrpSpPr>
          <p:nvPr/>
        </p:nvGrpSpPr>
        <p:grpSpPr bwMode="auto">
          <a:xfrm>
            <a:off x="6915150" y="4184650"/>
            <a:ext cx="388938" cy="420688"/>
            <a:chOff x="2789" y="1730"/>
            <a:chExt cx="328" cy="317"/>
          </a:xfrm>
        </p:grpSpPr>
        <p:sp>
          <p:nvSpPr>
            <p:cNvPr id="425066" name="AutoShape 106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7" name="Line 107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8" name="Line 108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9" name="Line 109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70" name="Line 110"/>
          <p:cNvSpPr>
            <a:spLocks noChangeShapeType="1"/>
          </p:cNvSpPr>
          <p:nvPr/>
        </p:nvSpPr>
        <p:spPr bwMode="auto">
          <a:xfrm>
            <a:off x="7275513" y="4618038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Group 111"/>
          <p:cNvGrpSpPr>
            <a:grpSpLocks noChangeAspect="1"/>
          </p:cNvGrpSpPr>
          <p:nvPr/>
        </p:nvGrpSpPr>
        <p:grpSpPr bwMode="auto">
          <a:xfrm>
            <a:off x="6124575" y="5119688"/>
            <a:ext cx="388938" cy="420687"/>
            <a:chOff x="2789" y="1730"/>
            <a:chExt cx="328" cy="317"/>
          </a:xfrm>
        </p:grpSpPr>
        <p:sp>
          <p:nvSpPr>
            <p:cNvPr id="425072" name="AutoShape 112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73" name="Line 113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74" name="Line 114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75" name="Line 115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76" name="Line 116"/>
          <p:cNvSpPr>
            <a:spLocks noChangeShapeType="1"/>
          </p:cNvSpPr>
          <p:nvPr/>
        </p:nvSpPr>
        <p:spPr bwMode="auto">
          <a:xfrm>
            <a:off x="6484938" y="5553075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Group 117"/>
          <p:cNvGrpSpPr>
            <a:grpSpLocks noChangeAspect="1"/>
          </p:cNvGrpSpPr>
          <p:nvPr/>
        </p:nvGrpSpPr>
        <p:grpSpPr bwMode="auto">
          <a:xfrm>
            <a:off x="5259388" y="5121275"/>
            <a:ext cx="388937" cy="420688"/>
            <a:chOff x="2789" y="1730"/>
            <a:chExt cx="328" cy="317"/>
          </a:xfrm>
        </p:grpSpPr>
        <p:sp>
          <p:nvSpPr>
            <p:cNvPr id="425078" name="AutoShape 118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79" name="Line 119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80" name="Line 120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81" name="Line 121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82" name="Line 122"/>
          <p:cNvSpPr>
            <a:spLocks noChangeShapeType="1"/>
          </p:cNvSpPr>
          <p:nvPr/>
        </p:nvSpPr>
        <p:spPr bwMode="auto">
          <a:xfrm>
            <a:off x="5619750" y="5554663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2" name="Group 135"/>
          <p:cNvGrpSpPr>
            <a:grpSpLocks noChangeAspect="1"/>
          </p:cNvGrpSpPr>
          <p:nvPr/>
        </p:nvGrpSpPr>
        <p:grpSpPr bwMode="auto">
          <a:xfrm>
            <a:off x="6124575" y="2239963"/>
            <a:ext cx="388938" cy="420687"/>
            <a:chOff x="2789" y="1730"/>
            <a:chExt cx="328" cy="317"/>
          </a:xfrm>
        </p:grpSpPr>
        <p:sp>
          <p:nvSpPr>
            <p:cNvPr id="425096" name="AutoShape 136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97" name="Line 137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98" name="Line 138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99" name="Line 139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100" name="Line 140"/>
          <p:cNvSpPr>
            <a:spLocks noChangeShapeType="1"/>
          </p:cNvSpPr>
          <p:nvPr/>
        </p:nvSpPr>
        <p:spPr bwMode="auto">
          <a:xfrm>
            <a:off x="6484938" y="26733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03" name="Text Box 143"/>
          <p:cNvSpPr txBox="1">
            <a:spLocks noChangeArrowheads="1"/>
          </p:cNvSpPr>
          <p:nvPr/>
        </p:nvSpPr>
        <p:spPr bwMode="auto">
          <a:xfrm>
            <a:off x="8337193" y="2057400"/>
            <a:ext cx="69762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1010</a:t>
            </a:r>
          </a:p>
          <a:p>
            <a:pPr algn="ctr"/>
            <a:endParaRPr lang="en-US" altLang="zh-CN" sz="8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endParaRPr lang="en-US" altLang="zh-CN" sz="16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0100</a:t>
            </a:r>
          </a:p>
          <a:p>
            <a:pPr algn="ctr"/>
            <a:endParaRPr lang="en-US" altLang="zh-CN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1001</a:t>
            </a:r>
          </a:p>
          <a:p>
            <a:pPr algn="ctr"/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0110</a:t>
            </a:r>
          </a:p>
        </p:txBody>
      </p:sp>
      <p:sp>
        <p:nvSpPr>
          <p:cNvPr id="425106" name="Line 146"/>
          <p:cNvSpPr>
            <a:spLocks noChangeShapeType="1"/>
          </p:cNvSpPr>
          <p:nvPr/>
        </p:nvSpPr>
        <p:spPr bwMode="auto">
          <a:xfrm>
            <a:off x="8243888" y="1466850"/>
            <a:ext cx="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07" name="Line 147"/>
          <p:cNvSpPr>
            <a:spLocks noChangeShapeType="1"/>
          </p:cNvSpPr>
          <p:nvPr/>
        </p:nvSpPr>
        <p:spPr bwMode="auto">
          <a:xfrm>
            <a:off x="8101013" y="1755775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04" name="Text Box 144"/>
          <p:cNvSpPr txBox="1">
            <a:spLocks noChangeArrowheads="1"/>
          </p:cNvSpPr>
          <p:nvPr/>
        </p:nvSpPr>
        <p:spPr bwMode="auto">
          <a:xfrm>
            <a:off x="1981200" y="533400"/>
            <a:ext cx="57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latin typeface="+mn-ea"/>
                <a:ea typeface="+mn-ea"/>
              </a:rPr>
              <a:t>A</a:t>
            </a:r>
            <a:r>
              <a:rPr lang="en-US" altLang="zh-CN" sz="2400" baseline="-25000">
                <a:latin typeface="+mn-ea"/>
                <a:ea typeface="+mn-ea"/>
              </a:rPr>
              <a:t>1</a:t>
            </a:r>
            <a:endParaRPr lang="en-US" altLang="zh-CN" sz="2400">
              <a:latin typeface="+mn-ea"/>
              <a:ea typeface="+mn-ea"/>
            </a:endParaRPr>
          </a:p>
        </p:txBody>
      </p:sp>
      <p:sp>
        <p:nvSpPr>
          <p:cNvPr id="425146" name="Line 186"/>
          <p:cNvSpPr>
            <a:spLocks noChangeShapeType="1"/>
          </p:cNvSpPr>
          <p:nvPr/>
        </p:nvSpPr>
        <p:spPr bwMode="auto">
          <a:xfrm>
            <a:off x="1524000" y="609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71" name="Rectangle 211"/>
          <p:cNvSpPr>
            <a:spLocks noChangeArrowheads="1"/>
          </p:cNvSpPr>
          <p:nvPr/>
        </p:nvSpPr>
        <p:spPr bwMode="auto">
          <a:xfrm>
            <a:off x="1066800" y="533400"/>
            <a:ext cx="458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+mn-ea"/>
                <a:ea typeface="+mn-ea"/>
              </a:rPr>
              <a:t>A</a:t>
            </a:r>
            <a:r>
              <a:rPr lang="en-US" altLang="zh-CN" sz="2400" baseline="-25000">
                <a:latin typeface="+mn-ea"/>
                <a:ea typeface="+mn-ea"/>
              </a:rPr>
              <a:t>0</a:t>
            </a:r>
          </a:p>
        </p:txBody>
      </p:sp>
      <p:sp>
        <p:nvSpPr>
          <p:cNvPr id="425175" name="Line 215"/>
          <p:cNvSpPr>
            <a:spLocks noChangeShapeType="1"/>
          </p:cNvSpPr>
          <p:nvPr/>
        </p:nvSpPr>
        <p:spPr bwMode="auto">
          <a:xfrm flipV="1">
            <a:off x="2438400" y="18288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77" name="Rectangle 217"/>
          <p:cNvSpPr>
            <a:spLocks noChangeArrowheads="1"/>
          </p:cNvSpPr>
          <p:nvPr/>
        </p:nvSpPr>
        <p:spPr bwMode="auto">
          <a:xfrm>
            <a:off x="1295400" y="1524000"/>
            <a:ext cx="4572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78" name="Oval 218"/>
          <p:cNvSpPr>
            <a:spLocks noChangeArrowheads="1"/>
          </p:cNvSpPr>
          <p:nvPr/>
        </p:nvSpPr>
        <p:spPr bwMode="auto">
          <a:xfrm>
            <a:off x="1447800" y="1676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79" name="Rectangle 219"/>
          <p:cNvSpPr>
            <a:spLocks noChangeArrowheads="1"/>
          </p:cNvSpPr>
          <p:nvPr/>
        </p:nvSpPr>
        <p:spPr bwMode="auto">
          <a:xfrm>
            <a:off x="1295400" y="990600"/>
            <a:ext cx="4572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0" name="Oval 220"/>
          <p:cNvSpPr>
            <a:spLocks noChangeArrowheads="1"/>
          </p:cNvSpPr>
          <p:nvPr/>
        </p:nvSpPr>
        <p:spPr bwMode="auto">
          <a:xfrm>
            <a:off x="1447800" y="1143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1" name="Line 221"/>
          <p:cNvSpPr>
            <a:spLocks noChangeShapeType="1"/>
          </p:cNvSpPr>
          <p:nvPr/>
        </p:nvSpPr>
        <p:spPr bwMode="auto">
          <a:xfrm>
            <a:off x="1524000" y="1295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2" name="Line 222"/>
          <p:cNvSpPr>
            <a:spLocks noChangeShapeType="1"/>
          </p:cNvSpPr>
          <p:nvPr/>
        </p:nvSpPr>
        <p:spPr bwMode="auto">
          <a:xfrm flipV="1">
            <a:off x="1524000" y="18288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4" name="Line 224"/>
          <p:cNvSpPr>
            <a:spLocks noChangeShapeType="1"/>
          </p:cNvSpPr>
          <p:nvPr/>
        </p:nvSpPr>
        <p:spPr bwMode="auto">
          <a:xfrm flipV="1">
            <a:off x="1981200" y="1371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5" name="Line 225"/>
          <p:cNvSpPr>
            <a:spLocks noChangeShapeType="1"/>
          </p:cNvSpPr>
          <p:nvPr/>
        </p:nvSpPr>
        <p:spPr bwMode="auto">
          <a:xfrm>
            <a:off x="15240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6" name="Line 226"/>
          <p:cNvSpPr>
            <a:spLocks noChangeShapeType="1"/>
          </p:cNvSpPr>
          <p:nvPr/>
        </p:nvSpPr>
        <p:spPr bwMode="auto">
          <a:xfrm flipV="1">
            <a:off x="2895600" y="1371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7" name="Line 227"/>
          <p:cNvSpPr>
            <a:spLocks noChangeShapeType="1"/>
          </p:cNvSpPr>
          <p:nvPr/>
        </p:nvSpPr>
        <p:spPr bwMode="auto">
          <a:xfrm>
            <a:off x="2438400" y="609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8" name="Rectangle 228"/>
          <p:cNvSpPr>
            <a:spLocks noChangeArrowheads="1"/>
          </p:cNvSpPr>
          <p:nvPr/>
        </p:nvSpPr>
        <p:spPr bwMode="auto">
          <a:xfrm>
            <a:off x="2209800" y="1524000"/>
            <a:ext cx="4572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9" name="Oval 229"/>
          <p:cNvSpPr>
            <a:spLocks noChangeArrowheads="1"/>
          </p:cNvSpPr>
          <p:nvPr/>
        </p:nvSpPr>
        <p:spPr bwMode="auto">
          <a:xfrm>
            <a:off x="2362200" y="1676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0" name="Rectangle 230"/>
          <p:cNvSpPr>
            <a:spLocks noChangeArrowheads="1"/>
          </p:cNvSpPr>
          <p:nvPr/>
        </p:nvSpPr>
        <p:spPr bwMode="auto">
          <a:xfrm>
            <a:off x="2209800" y="990600"/>
            <a:ext cx="4572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1" name="Oval 231"/>
          <p:cNvSpPr>
            <a:spLocks noChangeArrowheads="1"/>
          </p:cNvSpPr>
          <p:nvPr/>
        </p:nvSpPr>
        <p:spPr bwMode="auto">
          <a:xfrm>
            <a:off x="2362200" y="1143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2" name="Line 232"/>
          <p:cNvSpPr>
            <a:spLocks noChangeShapeType="1"/>
          </p:cNvSpPr>
          <p:nvPr/>
        </p:nvSpPr>
        <p:spPr bwMode="auto">
          <a:xfrm>
            <a:off x="2438400" y="1295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3" name="Line 233"/>
          <p:cNvSpPr>
            <a:spLocks noChangeShapeType="1"/>
          </p:cNvSpPr>
          <p:nvPr/>
        </p:nvSpPr>
        <p:spPr bwMode="auto">
          <a:xfrm>
            <a:off x="24384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4" name="Line 234"/>
          <p:cNvSpPr>
            <a:spLocks noChangeShapeType="1"/>
          </p:cNvSpPr>
          <p:nvPr/>
        </p:nvSpPr>
        <p:spPr bwMode="auto">
          <a:xfrm>
            <a:off x="1981200" y="2133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5" name="Line 235"/>
          <p:cNvSpPr>
            <a:spLocks noChangeShapeType="1"/>
          </p:cNvSpPr>
          <p:nvPr/>
        </p:nvSpPr>
        <p:spPr bwMode="auto">
          <a:xfrm>
            <a:off x="2895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6" name="Line 236"/>
          <p:cNvSpPr>
            <a:spLocks noChangeShapeType="1"/>
          </p:cNvSpPr>
          <p:nvPr/>
        </p:nvSpPr>
        <p:spPr bwMode="auto">
          <a:xfrm>
            <a:off x="1981200" y="4114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7" name="Line 237"/>
          <p:cNvSpPr>
            <a:spLocks noChangeShapeType="1"/>
          </p:cNvSpPr>
          <p:nvPr/>
        </p:nvSpPr>
        <p:spPr bwMode="auto">
          <a:xfrm>
            <a:off x="24384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8" name="Line 238"/>
          <p:cNvSpPr>
            <a:spLocks noChangeShapeType="1"/>
          </p:cNvSpPr>
          <p:nvPr/>
        </p:nvSpPr>
        <p:spPr bwMode="auto">
          <a:xfrm flipH="1">
            <a:off x="1524000" y="3048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9" name="Line 239"/>
          <p:cNvSpPr>
            <a:spLocks noChangeShapeType="1"/>
          </p:cNvSpPr>
          <p:nvPr/>
        </p:nvSpPr>
        <p:spPr bwMode="auto">
          <a:xfrm flipH="1">
            <a:off x="2895600" y="3276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0" name="Line 240"/>
          <p:cNvSpPr>
            <a:spLocks noChangeShapeType="1"/>
          </p:cNvSpPr>
          <p:nvPr/>
        </p:nvSpPr>
        <p:spPr bwMode="auto">
          <a:xfrm flipH="1">
            <a:off x="152400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1" name="Line 241"/>
          <p:cNvSpPr>
            <a:spLocks noChangeShapeType="1"/>
          </p:cNvSpPr>
          <p:nvPr/>
        </p:nvSpPr>
        <p:spPr bwMode="auto">
          <a:xfrm flipH="1">
            <a:off x="2438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2" name="Oval 242"/>
          <p:cNvSpPr>
            <a:spLocks noChangeArrowheads="1"/>
          </p:cNvSpPr>
          <p:nvPr/>
        </p:nvSpPr>
        <p:spPr bwMode="auto">
          <a:xfrm>
            <a:off x="1905000" y="205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3" name="Oval 243"/>
          <p:cNvSpPr>
            <a:spLocks noChangeArrowheads="1"/>
          </p:cNvSpPr>
          <p:nvPr/>
        </p:nvSpPr>
        <p:spPr bwMode="auto">
          <a:xfrm>
            <a:off x="2819400" y="228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4" name="Oval 244"/>
          <p:cNvSpPr>
            <a:spLocks noChangeArrowheads="1"/>
          </p:cNvSpPr>
          <p:nvPr/>
        </p:nvSpPr>
        <p:spPr bwMode="auto">
          <a:xfrm>
            <a:off x="1447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5" name="Oval 245"/>
          <p:cNvSpPr>
            <a:spLocks noChangeArrowheads="1"/>
          </p:cNvSpPr>
          <p:nvPr/>
        </p:nvSpPr>
        <p:spPr bwMode="auto">
          <a:xfrm>
            <a:off x="28194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6" name="Oval 246"/>
          <p:cNvSpPr>
            <a:spLocks noChangeArrowheads="1"/>
          </p:cNvSpPr>
          <p:nvPr/>
        </p:nvSpPr>
        <p:spPr bwMode="auto">
          <a:xfrm>
            <a:off x="1905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7" name="Oval 247"/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8" name="Oval 248"/>
          <p:cNvSpPr>
            <a:spLocks noChangeArrowheads="1"/>
          </p:cNvSpPr>
          <p:nvPr/>
        </p:nvSpPr>
        <p:spPr bwMode="auto">
          <a:xfrm>
            <a:off x="14478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9" name="Oval 249"/>
          <p:cNvSpPr>
            <a:spLocks noChangeArrowheads="1"/>
          </p:cNvSpPr>
          <p:nvPr/>
        </p:nvSpPr>
        <p:spPr bwMode="auto">
          <a:xfrm>
            <a:off x="23622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10" name="Rectangle 250"/>
          <p:cNvSpPr>
            <a:spLocks noChangeArrowheads="1"/>
          </p:cNvSpPr>
          <p:nvPr/>
        </p:nvSpPr>
        <p:spPr bwMode="auto">
          <a:xfrm>
            <a:off x="990600" y="914400"/>
            <a:ext cx="3276600" cy="47244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11" name="Rectangle 251"/>
          <p:cNvSpPr>
            <a:spLocks noChangeArrowheads="1"/>
          </p:cNvSpPr>
          <p:nvPr/>
        </p:nvSpPr>
        <p:spPr bwMode="auto">
          <a:xfrm>
            <a:off x="4343400" y="914400"/>
            <a:ext cx="3581400" cy="47244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12" name="Text Box 252"/>
          <p:cNvSpPr txBox="1">
            <a:spLocks noChangeArrowheads="1"/>
          </p:cNvSpPr>
          <p:nvPr/>
        </p:nvSpPr>
        <p:spPr bwMode="auto">
          <a:xfrm>
            <a:off x="228600" y="2209800"/>
            <a:ext cx="60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地址译码</a:t>
            </a:r>
          </a:p>
        </p:txBody>
      </p:sp>
      <p:sp>
        <p:nvSpPr>
          <p:cNvPr id="425213" name="Text Box 253"/>
          <p:cNvSpPr txBox="1">
            <a:spLocks noChangeArrowheads="1"/>
          </p:cNvSpPr>
          <p:nvPr/>
        </p:nvSpPr>
        <p:spPr bwMode="auto">
          <a:xfrm>
            <a:off x="4572000" y="914400"/>
            <a:ext cx="312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+mn-ea"/>
                <a:ea typeface="+mn-ea"/>
              </a:rPr>
              <a:t>存储体</a:t>
            </a:r>
          </a:p>
        </p:txBody>
      </p:sp>
      <p:sp>
        <p:nvSpPr>
          <p:cNvPr id="425214" name="Text Box 254"/>
          <p:cNvSpPr txBox="1">
            <a:spLocks noChangeArrowheads="1"/>
          </p:cNvSpPr>
          <p:nvPr/>
        </p:nvSpPr>
        <p:spPr bwMode="auto">
          <a:xfrm>
            <a:off x="7924800" y="2057400"/>
            <a:ext cx="54694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W</a:t>
            </a:r>
            <a:r>
              <a:rPr lang="en-US" altLang="zh-CN" sz="2000" baseline="-25000" dirty="0">
                <a:solidFill>
                  <a:srgbClr val="CC00FF"/>
                </a:solidFill>
                <a:latin typeface="+mn-ea"/>
                <a:ea typeface="+mn-ea"/>
              </a:rPr>
              <a:t>0</a:t>
            </a:r>
          </a:p>
          <a:p>
            <a:endParaRPr lang="en-US" altLang="zh-CN" sz="2400" dirty="0">
              <a:solidFill>
                <a:srgbClr val="CC00FF"/>
              </a:solidFill>
              <a:latin typeface="+mn-ea"/>
              <a:ea typeface="+mn-ea"/>
            </a:endParaRPr>
          </a:p>
          <a:p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W</a:t>
            </a:r>
            <a:r>
              <a:rPr lang="en-US" altLang="zh-CN" sz="2000" baseline="-25000" dirty="0">
                <a:solidFill>
                  <a:srgbClr val="CC00FF"/>
                </a:solidFill>
                <a:latin typeface="+mn-ea"/>
                <a:ea typeface="+mn-ea"/>
              </a:rPr>
              <a:t>1 </a:t>
            </a:r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rgbClr val="CC00FF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W</a:t>
            </a:r>
            <a:r>
              <a:rPr lang="en-US" altLang="zh-CN" sz="2000" baseline="-25000" dirty="0">
                <a:solidFill>
                  <a:srgbClr val="CC00FF"/>
                </a:solidFill>
                <a:latin typeface="+mn-ea"/>
                <a:ea typeface="+mn-ea"/>
              </a:rPr>
              <a:t>2</a:t>
            </a:r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 </a:t>
            </a:r>
          </a:p>
          <a:p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W</a:t>
            </a:r>
            <a:r>
              <a:rPr lang="en-US" altLang="zh-CN" sz="2000" baseline="-25000" dirty="0">
                <a:solidFill>
                  <a:srgbClr val="CC00FF"/>
                </a:solidFill>
                <a:latin typeface="+mn-ea"/>
                <a:ea typeface="+mn-ea"/>
              </a:rPr>
              <a:t>3</a:t>
            </a:r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3" name="椭圆 12"/>
          <p:cNvSpPr/>
          <p:nvPr/>
        </p:nvSpPr>
        <p:spPr>
          <a:xfrm>
            <a:off x="4373563" y="2217738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79856" y="2659063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5237163" y="3159124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5741987" y="3590925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385933" y="4167187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876800" y="4594225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5249533" y="5102224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5740400" y="5529262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6113133" y="5103812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6604000" y="5530850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6914492" y="4170362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7405359" y="4597400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6120434" y="2222500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6611301" y="2649538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42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42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103" grpId="0" autoUpdateAnimBg="0"/>
      <p:bldP spid="425210" grpId="0" animBg="1"/>
      <p:bldP spid="425211" grpId="0" animBg="1"/>
      <p:bldP spid="425212" grpId="0" autoUpdateAnimBg="0"/>
      <p:bldP spid="425213" grpId="0" autoUpdateAnimBg="0"/>
      <p:bldP spid="42521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9D94-7A5E-4538-A915-E03A531E23D4}" type="slidenum">
              <a:rPr lang="en-US" altLang="zh-CN"/>
              <a:pPr/>
              <a:t>52</a:t>
            </a:fld>
            <a:endParaRPr lang="en-US" altLang="zh-CN"/>
          </a:p>
        </p:txBody>
      </p:sp>
      <p:grpSp>
        <p:nvGrpSpPr>
          <p:cNvPr id="2" name="Group 214"/>
          <p:cNvGrpSpPr>
            <a:grpSpLocks/>
          </p:cNvGrpSpPr>
          <p:nvPr/>
        </p:nvGrpSpPr>
        <p:grpSpPr bwMode="auto">
          <a:xfrm>
            <a:off x="3038475" y="1703040"/>
            <a:ext cx="3138488" cy="3886200"/>
            <a:chOff x="1914" y="672"/>
            <a:chExt cx="1977" cy="2448"/>
          </a:xfrm>
        </p:grpSpPr>
        <p:sp>
          <p:nvSpPr>
            <p:cNvPr id="526487" name="Rectangle 151"/>
            <p:cNvSpPr>
              <a:spLocks noChangeArrowheads="1"/>
            </p:cNvSpPr>
            <p:nvPr/>
          </p:nvSpPr>
          <p:spPr bwMode="auto">
            <a:xfrm>
              <a:off x="2016" y="672"/>
              <a:ext cx="384" cy="24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4" name="Line 8"/>
            <p:cNvSpPr>
              <a:spLocks noChangeShapeType="1"/>
            </p:cNvSpPr>
            <p:nvPr/>
          </p:nvSpPr>
          <p:spPr bwMode="auto">
            <a:xfrm>
              <a:off x="1914" y="1265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5" name="Line 9"/>
            <p:cNvSpPr>
              <a:spLocks noChangeShapeType="1"/>
            </p:cNvSpPr>
            <p:nvPr/>
          </p:nvSpPr>
          <p:spPr bwMode="auto">
            <a:xfrm>
              <a:off x="1914" y="1682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6" name="Line 10"/>
            <p:cNvSpPr>
              <a:spLocks noChangeShapeType="1"/>
            </p:cNvSpPr>
            <p:nvPr/>
          </p:nvSpPr>
          <p:spPr bwMode="auto">
            <a:xfrm>
              <a:off x="1914" y="2131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7" name="Line 11"/>
            <p:cNvSpPr>
              <a:spLocks noChangeShapeType="1"/>
            </p:cNvSpPr>
            <p:nvPr/>
          </p:nvSpPr>
          <p:spPr bwMode="auto">
            <a:xfrm>
              <a:off x="1914" y="254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8" name="Line 12"/>
            <p:cNvSpPr>
              <a:spLocks noChangeShapeType="1"/>
            </p:cNvSpPr>
            <p:nvPr/>
          </p:nvSpPr>
          <p:spPr bwMode="auto">
            <a:xfrm>
              <a:off x="2279" y="1169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9" name="Line 13"/>
            <p:cNvSpPr>
              <a:spLocks noChangeShapeType="1"/>
            </p:cNvSpPr>
            <p:nvPr/>
          </p:nvSpPr>
          <p:spPr bwMode="auto">
            <a:xfrm>
              <a:off x="2677" y="1169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50" name="Line 14"/>
            <p:cNvSpPr>
              <a:spLocks noChangeShapeType="1"/>
            </p:cNvSpPr>
            <p:nvPr/>
          </p:nvSpPr>
          <p:spPr bwMode="auto">
            <a:xfrm>
              <a:off x="3076" y="1169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51" name="Line 15"/>
            <p:cNvSpPr>
              <a:spLocks noChangeShapeType="1"/>
            </p:cNvSpPr>
            <p:nvPr/>
          </p:nvSpPr>
          <p:spPr bwMode="auto">
            <a:xfrm>
              <a:off x="3441" y="1169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52" name="Text Box 16"/>
            <p:cNvSpPr txBox="1">
              <a:spLocks noChangeArrowheads="1"/>
            </p:cNvSpPr>
            <p:nvPr/>
          </p:nvSpPr>
          <p:spPr bwMode="auto">
            <a:xfrm>
              <a:off x="2208" y="2784"/>
              <a:ext cx="1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1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2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526353" name="Line 17"/>
            <p:cNvSpPr>
              <a:spLocks noChangeShapeType="1"/>
            </p:cNvSpPr>
            <p:nvPr/>
          </p:nvSpPr>
          <p:spPr bwMode="auto">
            <a:xfrm>
              <a:off x="2094" y="91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279" y="1036"/>
              <a:ext cx="83" cy="133"/>
              <a:chOff x="1089" y="1351"/>
              <a:chExt cx="113" cy="188"/>
            </a:xfrm>
          </p:grpSpPr>
          <p:sp>
            <p:nvSpPr>
              <p:cNvPr id="526355" name="Line 19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56" name="Line 20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57" name="Line 21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58" name="Line 22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59" name="Line 23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0" name="Line 24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61" name="Line 25"/>
            <p:cNvSpPr>
              <a:spLocks noChangeShapeType="1"/>
            </p:cNvSpPr>
            <p:nvPr/>
          </p:nvSpPr>
          <p:spPr bwMode="auto">
            <a:xfrm flipV="1">
              <a:off x="2279" y="912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677" y="1036"/>
              <a:ext cx="83" cy="133"/>
              <a:chOff x="1089" y="1351"/>
              <a:chExt cx="113" cy="188"/>
            </a:xfrm>
          </p:grpSpPr>
          <p:sp>
            <p:nvSpPr>
              <p:cNvPr id="526363" name="Line 27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4" name="Line 28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5" name="Line 29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6" name="Line 30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7" name="Line 31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8" name="Line 32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69" name="Line 33"/>
            <p:cNvSpPr>
              <a:spLocks noChangeShapeType="1"/>
            </p:cNvSpPr>
            <p:nvPr/>
          </p:nvSpPr>
          <p:spPr bwMode="auto">
            <a:xfrm flipV="1">
              <a:off x="2677" y="912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076" y="1036"/>
              <a:ext cx="83" cy="133"/>
              <a:chOff x="1089" y="1351"/>
              <a:chExt cx="113" cy="188"/>
            </a:xfrm>
          </p:grpSpPr>
          <p:sp>
            <p:nvSpPr>
              <p:cNvPr id="526371" name="Line 35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2" name="Line 36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3" name="Line 37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4" name="Line 38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5" name="Line 39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6" name="Line 40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77" name="Line 41"/>
            <p:cNvSpPr>
              <a:spLocks noChangeShapeType="1"/>
            </p:cNvSpPr>
            <p:nvPr/>
          </p:nvSpPr>
          <p:spPr bwMode="auto">
            <a:xfrm flipV="1">
              <a:off x="3076" y="912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3425" y="1036"/>
              <a:ext cx="83" cy="133"/>
              <a:chOff x="1089" y="1351"/>
              <a:chExt cx="113" cy="188"/>
            </a:xfrm>
          </p:grpSpPr>
          <p:sp>
            <p:nvSpPr>
              <p:cNvPr id="526379" name="Line 43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0" name="Line 44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1" name="Line 45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2" name="Line 46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3" name="Line 47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4" name="Line 48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85" name="Line 49"/>
            <p:cNvSpPr>
              <a:spLocks noChangeShapeType="1"/>
            </p:cNvSpPr>
            <p:nvPr/>
          </p:nvSpPr>
          <p:spPr bwMode="auto">
            <a:xfrm flipV="1">
              <a:off x="3425" y="912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50"/>
            <p:cNvGrpSpPr>
              <a:grpSpLocks noChangeAspect="1"/>
            </p:cNvGrpSpPr>
            <p:nvPr/>
          </p:nvGrpSpPr>
          <p:grpSpPr bwMode="auto">
            <a:xfrm>
              <a:off x="2046" y="1265"/>
              <a:ext cx="180" cy="187"/>
              <a:chOff x="2789" y="1730"/>
              <a:chExt cx="328" cy="317"/>
            </a:xfrm>
          </p:grpSpPr>
          <p:sp>
            <p:nvSpPr>
              <p:cNvPr id="526387" name="AutoShape 5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88" name="Line 5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9" name="Line 5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90" name="Line 5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91" name="Line 55"/>
            <p:cNvSpPr>
              <a:spLocks noChangeShapeType="1"/>
            </p:cNvSpPr>
            <p:nvPr/>
          </p:nvSpPr>
          <p:spPr bwMode="auto">
            <a:xfrm>
              <a:off x="2212" y="1458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56"/>
            <p:cNvGrpSpPr>
              <a:grpSpLocks noChangeAspect="1"/>
            </p:cNvGrpSpPr>
            <p:nvPr/>
          </p:nvGrpSpPr>
          <p:grpSpPr bwMode="auto">
            <a:xfrm>
              <a:off x="2445" y="1682"/>
              <a:ext cx="180" cy="188"/>
              <a:chOff x="2789" y="1730"/>
              <a:chExt cx="328" cy="317"/>
            </a:xfrm>
          </p:grpSpPr>
          <p:sp>
            <p:nvSpPr>
              <p:cNvPr id="526393" name="AutoShape 57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94" name="Line 58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95" name="Line 59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96" name="Line 60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97" name="Line 61"/>
            <p:cNvSpPr>
              <a:spLocks noChangeShapeType="1"/>
            </p:cNvSpPr>
            <p:nvPr/>
          </p:nvSpPr>
          <p:spPr bwMode="auto">
            <a:xfrm>
              <a:off x="2611" y="1875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62"/>
            <p:cNvGrpSpPr>
              <a:grpSpLocks noChangeAspect="1"/>
            </p:cNvGrpSpPr>
            <p:nvPr/>
          </p:nvGrpSpPr>
          <p:grpSpPr bwMode="auto">
            <a:xfrm>
              <a:off x="2046" y="2131"/>
              <a:ext cx="180" cy="188"/>
              <a:chOff x="2789" y="1730"/>
              <a:chExt cx="328" cy="317"/>
            </a:xfrm>
          </p:grpSpPr>
          <p:sp>
            <p:nvSpPr>
              <p:cNvPr id="526399" name="AutoShape 63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00" name="Line 64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01" name="Line 65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02" name="Line 66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03" name="Line 67"/>
            <p:cNvSpPr>
              <a:spLocks noChangeShapeType="1"/>
            </p:cNvSpPr>
            <p:nvPr/>
          </p:nvSpPr>
          <p:spPr bwMode="auto">
            <a:xfrm>
              <a:off x="2212" y="2324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8"/>
            <p:cNvGrpSpPr>
              <a:grpSpLocks noChangeAspect="1"/>
            </p:cNvGrpSpPr>
            <p:nvPr/>
          </p:nvGrpSpPr>
          <p:grpSpPr bwMode="auto">
            <a:xfrm>
              <a:off x="3208" y="2131"/>
              <a:ext cx="180" cy="188"/>
              <a:chOff x="2789" y="1730"/>
              <a:chExt cx="328" cy="317"/>
            </a:xfrm>
          </p:grpSpPr>
          <p:sp>
            <p:nvSpPr>
              <p:cNvPr id="526405" name="AutoShape 6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06" name="Line 7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07" name="Line 7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08" name="Line 7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09" name="Line 73"/>
            <p:cNvSpPr>
              <a:spLocks noChangeShapeType="1"/>
            </p:cNvSpPr>
            <p:nvPr/>
          </p:nvSpPr>
          <p:spPr bwMode="auto">
            <a:xfrm>
              <a:off x="3375" y="2324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74"/>
            <p:cNvGrpSpPr>
              <a:grpSpLocks noChangeAspect="1"/>
            </p:cNvGrpSpPr>
            <p:nvPr/>
          </p:nvGrpSpPr>
          <p:grpSpPr bwMode="auto">
            <a:xfrm>
              <a:off x="2844" y="2548"/>
              <a:ext cx="179" cy="187"/>
              <a:chOff x="2789" y="1730"/>
              <a:chExt cx="328" cy="317"/>
            </a:xfrm>
          </p:grpSpPr>
          <p:sp>
            <p:nvSpPr>
              <p:cNvPr id="526411" name="AutoShape 75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12" name="Line 76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13" name="Line 77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14" name="Line 78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15" name="Line 79"/>
            <p:cNvSpPr>
              <a:spLocks noChangeShapeType="1"/>
            </p:cNvSpPr>
            <p:nvPr/>
          </p:nvSpPr>
          <p:spPr bwMode="auto">
            <a:xfrm>
              <a:off x="3010" y="2741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80"/>
            <p:cNvGrpSpPr>
              <a:grpSpLocks noChangeAspect="1"/>
            </p:cNvGrpSpPr>
            <p:nvPr/>
          </p:nvGrpSpPr>
          <p:grpSpPr bwMode="auto">
            <a:xfrm>
              <a:off x="2445" y="2549"/>
              <a:ext cx="179" cy="187"/>
              <a:chOff x="2789" y="1730"/>
              <a:chExt cx="328" cy="317"/>
            </a:xfrm>
          </p:grpSpPr>
          <p:sp>
            <p:nvSpPr>
              <p:cNvPr id="526417" name="AutoShape 8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18" name="Line 8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19" name="Line 8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20" name="Line 8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21" name="Line 85"/>
            <p:cNvSpPr>
              <a:spLocks noChangeShapeType="1"/>
            </p:cNvSpPr>
            <p:nvPr/>
          </p:nvSpPr>
          <p:spPr bwMode="auto">
            <a:xfrm>
              <a:off x="2611" y="2742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98"/>
            <p:cNvGrpSpPr>
              <a:grpSpLocks noChangeAspect="1"/>
            </p:cNvGrpSpPr>
            <p:nvPr/>
          </p:nvGrpSpPr>
          <p:grpSpPr bwMode="auto">
            <a:xfrm>
              <a:off x="2844" y="1265"/>
              <a:ext cx="179" cy="187"/>
              <a:chOff x="2789" y="1730"/>
              <a:chExt cx="328" cy="317"/>
            </a:xfrm>
          </p:grpSpPr>
          <p:sp>
            <p:nvSpPr>
              <p:cNvPr id="526435" name="AutoShape 9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36" name="Line 10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37" name="Line 10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38" name="Line 10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39" name="Line 103"/>
            <p:cNvSpPr>
              <a:spLocks noChangeShapeType="1"/>
            </p:cNvSpPr>
            <p:nvPr/>
          </p:nvSpPr>
          <p:spPr bwMode="auto">
            <a:xfrm>
              <a:off x="3010" y="1458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42" name="Text Box 106"/>
            <p:cNvSpPr txBox="1">
              <a:spLocks noChangeArrowheads="1"/>
            </p:cNvSpPr>
            <p:nvPr/>
          </p:nvSpPr>
          <p:spPr bwMode="auto">
            <a:xfrm>
              <a:off x="3517" y="1116"/>
              <a:ext cx="374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2000" baseline="-25000" dirty="0">
                  <a:solidFill>
                    <a:srgbClr val="CC00FF"/>
                  </a:solidFill>
                  <a:latin typeface="Georgia" pitchFamily="18" charset="0"/>
                </a:rPr>
                <a:t>0</a:t>
              </a:r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2000" baseline="-25000" dirty="0">
                  <a:solidFill>
                    <a:srgbClr val="CC00FF"/>
                  </a:solidFill>
                  <a:latin typeface="Georgia" pitchFamily="18" charset="0"/>
                </a:rPr>
                <a:t>1 </a:t>
              </a:r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2000" baseline="-25000" dirty="0">
                  <a:solidFill>
                    <a:srgbClr val="CC00FF"/>
                  </a:solidFill>
                  <a:latin typeface="Georgia" pitchFamily="18" charset="0"/>
                </a:rPr>
                <a:t>2</a:t>
              </a:r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  <a:p>
              <a:pPr algn="ctr"/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2000" baseline="-25000" dirty="0">
                  <a:solidFill>
                    <a:srgbClr val="CC00FF"/>
                  </a:solidFill>
                  <a:latin typeface="Georgia" pitchFamily="18" charset="0"/>
                </a:rPr>
                <a:t>3</a:t>
              </a:r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</p:txBody>
        </p:sp>
        <p:sp>
          <p:nvSpPr>
            <p:cNvPr id="526443" name="Line 107"/>
            <p:cNvSpPr>
              <a:spLocks noChangeShapeType="1"/>
            </p:cNvSpPr>
            <p:nvPr/>
          </p:nvSpPr>
          <p:spPr bwMode="auto">
            <a:xfrm>
              <a:off x="3821" y="920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44" name="Line 108"/>
            <p:cNvSpPr>
              <a:spLocks noChangeShapeType="1"/>
            </p:cNvSpPr>
            <p:nvPr/>
          </p:nvSpPr>
          <p:spPr bwMode="auto">
            <a:xfrm>
              <a:off x="3755" y="1049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8172450" y="1552228"/>
            <a:ext cx="179388" cy="298450"/>
            <a:chOff x="1089" y="1351"/>
            <a:chExt cx="113" cy="188"/>
          </a:xfrm>
        </p:grpSpPr>
        <p:sp>
          <p:nvSpPr>
            <p:cNvPr id="526489" name="Line 153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0" name="Line 154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1" name="Line 155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2" name="Line 156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3" name="Line 157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4" name="Line 158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6495" name="Line 159"/>
          <p:cNvSpPr>
            <a:spLocks noChangeShapeType="1"/>
          </p:cNvSpPr>
          <p:nvPr/>
        </p:nvSpPr>
        <p:spPr bwMode="auto">
          <a:xfrm flipV="1">
            <a:off x="8243888" y="126489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496" name="Line 160"/>
          <p:cNvSpPr>
            <a:spLocks noChangeShapeType="1"/>
          </p:cNvSpPr>
          <p:nvPr/>
        </p:nvSpPr>
        <p:spPr bwMode="auto">
          <a:xfrm>
            <a:off x="8243888" y="1841153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497" name="AutoShape 161"/>
          <p:cNvSpPr>
            <a:spLocks noChangeAspect="1" noChangeArrowheads="1"/>
          </p:cNvSpPr>
          <p:nvPr/>
        </p:nvSpPr>
        <p:spPr bwMode="auto">
          <a:xfrm rot="13500000">
            <a:off x="7475538" y="2633315"/>
            <a:ext cx="301625" cy="301625"/>
          </a:xfrm>
          <a:prstGeom prst="rtTriangl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498" name="Line 162"/>
          <p:cNvSpPr>
            <a:spLocks noChangeShapeType="1"/>
          </p:cNvSpPr>
          <p:nvPr/>
        </p:nvSpPr>
        <p:spPr bwMode="auto">
          <a:xfrm>
            <a:off x="7848600" y="256029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499" name="Line 163"/>
          <p:cNvSpPr>
            <a:spLocks noChangeShapeType="1"/>
          </p:cNvSpPr>
          <p:nvPr/>
        </p:nvSpPr>
        <p:spPr bwMode="auto">
          <a:xfrm>
            <a:off x="7848600" y="277619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0" name="Line 164"/>
          <p:cNvSpPr>
            <a:spLocks noChangeShapeType="1"/>
          </p:cNvSpPr>
          <p:nvPr/>
        </p:nvSpPr>
        <p:spPr bwMode="auto">
          <a:xfrm flipH="1">
            <a:off x="7127875" y="277619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1" name="AutoShape 165"/>
          <p:cNvSpPr>
            <a:spLocks noChangeAspect="1" noChangeArrowheads="1"/>
          </p:cNvSpPr>
          <p:nvPr/>
        </p:nvSpPr>
        <p:spPr bwMode="auto">
          <a:xfrm rot="13500000">
            <a:off x="7475538" y="3496915"/>
            <a:ext cx="301625" cy="301625"/>
          </a:xfrm>
          <a:prstGeom prst="rtTriangl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502" name="Line 166"/>
          <p:cNvSpPr>
            <a:spLocks noChangeShapeType="1"/>
          </p:cNvSpPr>
          <p:nvPr/>
        </p:nvSpPr>
        <p:spPr bwMode="auto">
          <a:xfrm>
            <a:off x="7848600" y="342389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3" name="Line 167"/>
          <p:cNvSpPr>
            <a:spLocks noChangeShapeType="1"/>
          </p:cNvSpPr>
          <p:nvPr/>
        </p:nvSpPr>
        <p:spPr bwMode="auto">
          <a:xfrm>
            <a:off x="7848600" y="363979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4" name="Line 168"/>
          <p:cNvSpPr>
            <a:spLocks noChangeShapeType="1"/>
          </p:cNvSpPr>
          <p:nvPr/>
        </p:nvSpPr>
        <p:spPr bwMode="auto">
          <a:xfrm flipH="1">
            <a:off x="7127875" y="363979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5" name="Text Box 169"/>
          <p:cNvSpPr txBox="1">
            <a:spLocks noChangeArrowheads="1"/>
          </p:cNvSpPr>
          <p:nvPr/>
        </p:nvSpPr>
        <p:spPr bwMode="auto">
          <a:xfrm>
            <a:off x="6538913" y="2218978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0</a:t>
            </a:r>
            <a:endParaRPr lang="en-US" altLang="zh-CN" sz="2400">
              <a:latin typeface="Georgia" pitchFamily="18" charset="0"/>
            </a:endParaRPr>
          </a:p>
        </p:txBody>
      </p:sp>
      <p:sp>
        <p:nvSpPr>
          <p:cNvPr id="526506" name="Text Box 170"/>
          <p:cNvSpPr txBox="1">
            <a:spLocks noChangeArrowheads="1"/>
          </p:cNvSpPr>
          <p:nvPr/>
        </p:nvSpPr>
        <p:spPr bwMode="auto">
          <a:xfrm>
            <a:off x="6537325" y="3352453"/>
            <a:ext cx="59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2</a:t>
            </a:r>
            <a:endParaRPr lang="en-US" altLang="zh-CN" sz="2400">
              <a:latin typeface="Georgia" pitchFamily="18" charset="0"/>
            </a:endParaRPr>
          </a:p>
        </p:txBody>
      </p:sp>
      <p:sp>
        <p:nvSpPr>
          <p:cNvPr id="526507" name="Text Box 171"/>
          <p:cNvSpPr txBox="1">
            <a:spLocks noChangeArrowheads="1"/>
          </p:cNvSpPr>
          <p:nvPr/>
        </p:nvSpPr>
        <p:spPr bwMode="auto">
          <a:xfrm>
            <a:off x="7956550" y="421764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Georgia" pitchFamily="18" charset="0"/>
              </a:rPr>
              <a:t>B</a:t>
            </a:r>
            <a:r>
              <a:rPr lang="en-US" altLang="zh-CN" sz="2400" baseline="-25000">
                <a:latin typeface="Georgia" pitchFamily="18" charset="0"/>
              </a:rPr>
              <a:t>0</a:t>
            </a:r>
            <a:endParaRPr lang="en-US" altLang="zh-CN" sz="2400">
              <a:latin typeface="Georgia" pitchFamily="18" charset="0"/>
            </a:endParaRPr>
          </a:p>
        </p:txBody>
      </p:sp>
      <p:sp>
        <p:nvSpPr>
          <p:cNvPr id="526508" name="Line 172"/>
          <p:cNvSpPr>
            <a:spLocks noChangeShapeType="1"/>
          </p:cNvSpPr>
          <p:nvPr/>
        </p:nvSpPr>
        <p:spPr bwMode="auto">
          <a:xfrm>
            <a:off x="8243888" y="126489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9" name="Line 173"/>
          <p:cNvSpPr>
            <a:spLocks noChangeShapeType="1"/>
          </p:cNvSpPr>
          <p:nvPr/>
        </p:nvSpPr>
        <p:spPr bwMode="auto">
          <a:xfrm>
            <a:off x="8675688" y="1263303"/>
            <a:ext cx="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10" name="Line 174"/>
          <p:cNvSpPr>
            <a:spLocks noChangeShapeType="1"/>
          </p:cNvSpPr>
          <p:nvPr/>
        </p:nvSpPr>
        <p:spPr bwMode="auto">
          <a:xfrm>
            <a:off x="8532813" y="1552228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11" name="Text Box 175"/>
          <p:cNvSpPr txBox="1">
            <a:spLocks noChangeArrowheads="1"/>
          </p:cNvSpPr>
          <p:nvPr/>
        </p:nvSpPr>
        <p:spPr bwMode="auto">
          <a:xfrm>
            <a:off x="6443663" y="505584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二极管或门</a:t>
            </a:r>
          </a:p>
        </p:txBody>
      </p:sp>
      <p:grpSp>
        <p:nvGrpSpPr>
          <p:cNvPr id="15" name="Group 213"/>
          <p:cNvGrpSpPr>
            <a:grpSpLocks/>
          </p:cNvGrpSpPr>
          <p:nvPr/>
        </p:nvGrpSpPr>
        <p:grpSpPr bwMode="auto">
          <a:xfrm>
            <a:off x="609600" y="1245840"/>
            <a:ext cx="2419350" cy="3733800"/>
            <a:chOff x="384" y="384"/>
            <a:chExt cx="1524" cy="2352"/>
          </a:xfrm>
        </p:grpSpPr>
        <p:sp>
          <p:nvSpPr>
            <p:cNvPr id="526340" name="Rectangle 4"/>
            <p:cNvSpPr>
              <a:spLocks noChangeArrowheads="1"/>
            </p:cNvSpPr>
            <p:nvPr/>
          </p:nvSpPr>
          <p:spPr bwMode="auto">
            <a:xfrm>
              <a:off x="1776" y="1168"/>
              <a:ext cx="13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1" name="Rectangle 5"/>
            <p:cNvSpPr>
              <a:spLocks noChangeArrowheads="1"/>
            </p:cNvSpPr>
            <p:nvPr/>
          </p:nvSpPr>
          <p:spPr bwMode="auto">
            <a:xfrm>
              <a:off x="1776" y="1575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2" name="Rectangle 6"/>
            <p:cNvSpPr>
              <a:spLocks noChangeArrowheads="1"/>
            </p:cNvSpPr>
            <p:nvPr/>
          </p:nvSpPr>
          <p:spPr bwMode="auto">
            <a:xfrm>
              <a:off x="1776" y="2039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3" name="Rectangle 7"/>
            <p:cNvSpPr>
              <a:spLocks noChangeArrowheads="1"/>
            </p:cNvSpPr>
            <p:nvPr/>
          </p:nvSpPr>
          <p:spPr bwMode="auto">
            <a:xfrm>
              <a:off x="1776" y="2424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12" name="Text Box 176"/>
            <p:cNvSpPr txBox="1">
              <a:spLocks noChangeArrowheads="1"/>
            </p:cNvSpPr>
            <p:nvPr/>
          </p:nvSpPr>
          <p:spPr bwMode="auto">
            <a:xfrm>
              <a:off x="720" y="3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526513" name="Line 177"/>
            <p:cNvSpPr>
              <a:spLocks noChangeShapeType="1"/>
            </p:cNvSpPr>
            <p:nvPr/>
          </p:nvSpPr>
          <p:spPr bwMode="auto">
            <a:xfrm>
              <a:off x="696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14" name="Rectangle 178"/>
            <p:cNvSpPr>
              <a:spLocks noChangeArrowheads="1"/>
            </p:cNvSpPr>
            <p:nvPr/>
          </p:nvSpPr>
          <p:spPr bwMode="auto">
            <a:xfrm>
              <a:off x="384" y="3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</p:txBody>
        </p:sp>
        <p:sp>
          <p:nvSpPr>
            <p:cNvPr id="526515" name="Line 179"/>
            <p:cNvSpPr>
              <a:spLocks noChangeShapeType="1"/>
            </p:cNvSpPr>
            <p:nvPr/>
          </p:nvSpPr>
          <p:spPr bwMode="auto">
            <a:xfrm flipV="1">
              <a:off x="1128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16" name="Rectangle 180"/>
            <p:cNvSpPr>
              <a:spLocks noChangeArrowheads="1"/>
            </p:cNvSpPr>
            <p:nvPr/>
          </p:nvSpPr>
          <p:spPr bwMode="auto">
            <a:xfrm>
              <a:off x="588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17" name="Oval 181"/>
            <p:cNvSpPr>
              <a:spLocks noChangeArrowheads="1"/>
            </p:cNvSpPr>
            <p:nvPr/>
          </p:nvSpPr>
          <p:spPr bwMode="auto">
            <a:xfrm>
              <a:off x="660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18" name="Rectangle 182"/>
            <p:cNvSpPr>
              <a:spLocks noChangeArrowheads="1"/>
            </p:cNvSpPr>
            <p:nvPr/>
          </p:nvSpPr>
          <p:spPr bwMode="auto">
            <a:xfrm>
              <a:off x="588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19" name="Oval 183"/>
            <p:cNvSpPr>
              <a:spLocks noChangeArrowheads="1"/>
            </p:cNvSpPr>
            <p:nvPr/>
          </p:nvSpPr>
          <p:spPr bwMode="auto">
            <a:xfrm>
              <a:off x="660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20" name="Line 184"/>
            <p:cNvSpPr>
              <a:spLocks noChangeShapeType="1"/>
            </p:cNvSpPr>
            <p:nvPr/>
          </p:nvSpPr>
          <p:spPr bwMode="auto">
            <a:xfrm>
              <a:off x="696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1" name="Line 185"/>
            <p:cNvSpPr>
              <a:spLocks noChangeShapeType="1"/>
            </p:cNvSpPr>
            <p:nvPr/>
          </p:nvSpPr>
          <p:spPr bwMode="auto">
            <a:xfrm flipV="1">
              <a:off x="696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2" name="Line 186"/>
            <p:cNvSpPr>
              <a:spLocks noChangeShapeType="1"/>
            </p:cNvSpPr>
            <p:nvPr/>
          </p:nvSpPr>
          <p:spPr bwMode="auto">
            <a:xfrm flipV="1">
              <a:off x="912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3" name="Line 187"/>
            <p:cNvSpPr>
              <a:spLocks noChangeShapeType="1"/>
            </p:cNvSpPr>
            <p:nvPr/>
          </p:nvSpPr>
          <p:spPr bwMode="auto">
            <a:xfrm>
              <a:off x="696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4" name="Line 188"/>
            <p:cNvSpPr>
              <a:spLocks noChangeShapeType="1"/>
            </p:cNvSpPr>
            <p:nvPr/>
          </p:nvSpPr>
          <p:spPr bwMode="auto">
            <a:xfrm flipV="1">
              <a:off x="1344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5" name="Line 189"/>
            <p:cNvSpPr>
              <a:spLocks noChangeShapeType="1"/>
            </p:cNvSpPr>
            <p:nvPr/>
          </p:nvSpPr>
          <p:spPr bwMode="auto">
            <a:xfrm>
              <a:off x="1128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6" name="Rectangle 190"/>
            <p:cNvSpPr>
              <a:spLocks noChangeArrowheads="1"/>
            </p:cNvSpPr>
            <p:nvPr/>
          </p:nvSpPr>
          <p:spPr bwMode="auto">
            <a:xfrm>
              <a:off x="1020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27" name="Oval 191"/>
            <p:cNvSpPr>
              <a:spLocks noChangeArrowheads="1"/>
            </p:cNvSpPr>
            <p:nvPr/>
          </p:nvSpPr>
          <p:spPr bwMode="auto">
            <a:xfrm>
              <a:off x="1092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28" name="Rectangle 192"/>
            <p:cNvSpPr>
              <a:spLocks noChangeArrowheads="1"/>
            </p:cNvSpPr>
            <p:nvPr/>
          </p:nvSpPr>
          <p:spPr bwMode="auto">
            <a:xfrm>
              <a:off x="1020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29" name="Oval 193"/>
            <p:cNvSpPr>
              <a:spLocks noChangeArrowheads="1"/>
            </p:cNvSpPr>
            <p:nvPr/>
          </p:nvSpPr>
          <p:spPr bwMode="auto">
            <a:xfrm>
              <a:off x="1092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30" name="Line 194"/>
            <p:cNvSpPr>
              <a:spLocks noChangeShapeType="1"/>
            </p:cNvSpPr>
            <p:nvPr/>
          </p:nvSpPr>
          <p:spPr bwMode="auto">
            <a:xfrm>
              <a:off x="1128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1" name="Line 195"/>
            <p:cNvSpPr>
              <a:spLocks noChangeShapeType="1"/>
            </p:cNvSpPr>
            <p:nvPr/>
          </p:nvSpPr>
          <p:spPr bwMode="auto">
            <a:xfrm>
              <a:off x="1128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2" name="Line 196"/>
            <p:cNvSpPr>
              <a:spLocks noChangeShapeType="1"/>
            </p:cNvSpPr>
            <p:nvPr/>
          </p:nvSpPr>
          <p:spPr bwMode="auto">
            <a:xfrm>
              <a:off x="912" y="1209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3" name="Line 197"/>
            <p:cNvSpPr>
              <a:spLocks noChangeShapeType="1"/>
            </p:cNvSpPr>
            <p:nvPr/>
          </p:nvSpPr>
          <p:spPr bwMode="auto">
            <a:xfrm>
              <a:off x="1344" y="1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4" name="Line 198"/>
            <p:cNvSpPr>
              <a:spLocks noChangeShapeType="1"/>
            </p:cNvSpPr>
            <p:nvPr/>
          </p:nvSpPr>
          <p:spPr bwMode="auto">
            <a:xfrm>
              <a:off x="912" y="2111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5" name="Line 199"/>
            <p:cNvSpPr>
              <a:spLocks noChangeShapeType="1"/>
            </p:cNvSpPr>
            <p:nvPr/>
          </p:nvSpPr>
          <p:spPr bwMode="auto">
            <a:xfrm>
              <a:off x="1128" y="2215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6" name="Line 200"/>
            <p:cNvSpPr>
              <a:spLocks noChangeShapeType="1"/>
            </p:cNvSpPr>
            <p:nvPr/>
          </p:nvSpPr>
          <p:spPr bwMode="auto">
            <a:xfrm flipH="1">
              <a:off x="696" y="1625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7" name="Line 201"/>
            <p:cNvSpPr>
              <a:spLocks noChangeShapeType="1"/>
            </p:cNvSpPr>
            <p:nvPr/>
          </p:nvSpPr>
          <p:spPr bwMode="auto">
            <a:xfrm flipH="1">
              <a:off x="1344" y="172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8" name="Line 202"/>
            <p:cNvSpPr>
              <a:spLocks noChangeShapeType="1"/>
            </p:cNvSpPr>
            <p:nvPr/>
          </p:nvSpPr>
          <p:spPr bwMode="auto">
            <a:xfrm flipH="1">
              <a:off x="696" y="2493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9" name="Line 203"/>
            <p:cNvSpPr>
              <a:spLocks noChangeShapeType="1"/>
            </p:cNvSpPr>
            <p:nvPr/>
          </p:nvSpPr>
          <p:spPr bwMode="auto">
            <a:xfrm flipH="1">
              <a:off x="1128" y="2597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40" name="Oval 204"/>
            <p:cNvSpPr>
              <a:spLocks noChangeArrowheads="1"/>
            </p:cNvSpPr>
            <p:nvPr/>
          </p:nvSpPr>
          <p:spPr bwMode="auto">
            <a:xfrm>
              <a:off x="876" y="1174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1" name="Oval 205"/>
            <p:cNvSpPr>
              <a:spLocks noChangeArrowheads="1"/>
            </p:cNvSpPr>
            <p:nvPr/>
          </p:nvSpPr>
          <p:spPr bwMode="auto">
            <a:xfrm>
              <a:off x="1308" y="127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2" name="Oval 206"/>
            <p:cNvSpPr>
              <a:spLocks noChangeArrowheads="1"/>
            </p:cNvSpPr>
            <p:nvPr/>
          </p:nvSpPr>
          <p:spPr bwMode="auto">
            <a:xfrm>
              <a:off x="660" y="159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3" name="Oval 207"/>
            <p:cNvSpPr>
              <a:spLocks noChangeArrowheads="1"/>
            </p:cNvSpPr>
            <p:nvPr/>
          </p:nvSpPr>
          <p:spPr bwMode="auto">
            <a:xfrm>
              <a:off x="1308" y="1695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4" name="Oval 208"/>
            <p:cNvSpPr>
              <a:spLocks noChangeArrowheads="1"/>
            </p:cNvSpPr>
            <p:nvPr/>
          </p:nvSpPr>
          <p:spPr bwMode="auto">
            <a:xfrm>
              <a:off x="876" y="2077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5" name="Oval 209"/>
            <p:cNvSpPr>
              <a:spLocks noChangeArrowheads="1"/>
            </p:cNvSpPr>
            <p:nvPr/>
          </p:nvSpPr>
          <p:spPr bwMode="auto">
            <a:xfrm>
              <a:off x="1092" y="218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6" name="Oval 210"/>
            <p:cNvSpPr>
              <a:spLocks noChangeArrowheads="1"/>
            </p:cNvSpPr>
            <p:nvPr/>
          </p:nvSpPr>
          <p:spPr bwMode="auto">
            <a:xfrm>
              <a:off x="660" y="245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7" name="Oval 211"/>
            <p:cNvSpPr>
              <a:spLocks noChangeArrowheads="1"/>
            </p:cNvSpPr>
            <p:nvPr/>
          </p:nvSpPr>
          <p:spPr bwMode="auto">
            <a:xfrm>
              <a:off x="1092" y="2562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D9DED104-B761-4DC4-B2AB-4D8602E93F76}"/>
              </a:ext>
            </a:extLst>
          </p:cNvPr>
          <p:cNvSpPr/>
          <p:nvPr/>
        </p:nvSpPr>
        <p:spPr>
          <a:xfrm>
            <a:off x="3863975" y="328974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39AF68FA-C41B-4673-9981-462530694146}"/>
              </a:ext>
            </a:extLst>
          </p:cNvPr>
          <p:cNvSpPr/>
          <p:nvPr/>
        </p:nvSpPr>
        <p:spPr>
          <a:xfrm>
            <a:off x="4226865" y="359100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99C6942B-F3CC-4B40-99BE-7F3C79505FF0}"/>
              </a:ext>
            </a:extLst>
          </p:cNvPr>
          <p:cNvSpPr/>
          <p:nvPr/>
        </p:nvSpPr>
        <p:spPr>
          <a:xfrm>
            <a:off x="5072600" y="399998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7121A1AF-5629-4E90-B148-DAC96CBA8BB9}"/>
              </a:ext>
            </a:extLst>
          </p:cNvPr>
          <p:cNvSpPr/>
          <p:nvPr/>
        </p:nvSpPr>
        <p:spPr>
          <a:xfrm>
            <a:off x="5435490" y="430124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53C9C11F-2DC3-4A2F-B335-F9B3AA2ACE50}"/>
              </a:ext>
            </a:extLst>
          </p:cNvPr>
          <p:cNvSpPr/>
          <p:nvPr/>
        </p:nvSpPr>
        <p:spPr>
          <a:xfrm>
            <a:off x="3857633" y="4663459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A81450B0-3D04-462D-82BA-85C53D4E63A9}"/>
              </a:ext>
            </a:extLst>
          </p:cNvPr>
          <p:cNvSpPr/>
          <p:nvPr/>
        </p:nvSpPr>
        <p:spPr>
          <a:xfrm>
            <a:off x="4220523" y="4964718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4B68E0C-7C56-412A-A903-DCB0D4F229DA}"/>
              </a:ext>
            </a:extLst>
          </p:cNvPr>
          <p:cNvSpPr/>
          <p:nvPr/>
        </p:nvSpPr>
        <p:spPr>
          <a:xfrm>
            <a:off x="4496451" y="465914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447D0565-FEA5-40B2-84C8-6BDD51D8C3D3}"/>
              </a:ext>
            </a:extLst>
          </p:cNvPr>
          <p:cNvSpPr/>
          <p:nvPr/>
        </p:nvSpPr>
        <p:spPr>
          <a:xfrm>
            <a:off x="4859341" y="4960405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0840C55-4574-49CC-B6A7-4F7D03FF9146}"/>
              </a:ext>
            </a:extLst>
          </p:cNvPr>
          <p:cNvSpPr/>
          <p:nvPr/>
        </p:nvSpPr>
        <p:spPr>
          <a:xfrm>
            <a:off x="4496451" y="262227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9002A6EC-8888-45AE-AF72-8216775F491A}"/>
              </a:ext>
            </a:extLst>
          </p:cNvPr>
          <p:cNvSpPr/>
          <p:nvPr/>
        </p:nvSpPr>
        <p:spPr>
          <a:xfrm>
            <a:off x="4859341" y="292353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6CB3246A-D844-4543-86A7-E34523C98B80}"/>
              </a:ext>
            </a:extLst>
          </p:cNvPr>
          <p:cNvSpPr/>
          <p:nvPr/>
        </p:nvSpPr>
        <p:spPr>
          <a:xfrm>
            <a:off x="3227250" y="262569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50E91495-DD02-47F2-A4BB-2D9CA1B0A8DE}"/>
              </a:ext>
            </a:extLst>
          </p:cNvPr>
          <p:cNvSpPr/>
          <p:nvPr/>
        </p:nvSpPr>
        <p:spPr>
          <a:xfrm>
            <a:off x="3590140" y="292695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E3DD1D5E-233C-4929-8F23-528AB7B8B899}"/>
              </a:ext>
            </a:extLst>
          </p:cNvPr>
          <p:cNvSpPr/>
          <p:nvPr/>
        </p:nvSpPr>
        <p:spPr>
          <a:xfrm>
            <a:off x="3224523" y="399998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A3DE7684-2627-4C9D-A030-12CD56D63433}"/>
              </a:ext>
            </a:extLst>
          </p:cNvPr>
          <p:cNvSpPr/>
          <p:nvPr/>
        </p:nvSpPr>
        <p:spPr>
          <a:xfrm>
            <a:off x="3587413" y="430124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84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FA3-11FF-45C7-8639-73A5EAB2371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28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486400" y="457200"/>
            <a:ext cx="3581400" cy="533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 b="1"/>
              <a:t>存储体可以画为：</a:t>
            </a:r>
            <a:r>
              <a:rPr lang="zh-CN" altLang="en-US" sz="2400" b="1">
                <a:effectLst/>
              </a:rPr>
              <a:t>或阵列</a:t>
            </a:r>
          </a:p>
        </p:txBody>
      </p:sp>
      <p:grpSp>
        <p:nvGrpSpPr>
          <p:cNvPr id="2" name="Group 292"/>
          <p:cNvGrpSpPr>
            <a:grpSpLocks/>
          </p:cNvGrpSpPr>
          <p:nvPr/>
        </p:nvGrpSpPr>
        <p:grpSpPr bwMode="auto">
          <a:xfrm>
            <a:off x="6384925" y="1066800"/>
            <a:ext cx="2454275" cy="2424113"/>
            <a:chOff x="4022" y="672"/>
            <a:chExt cx="1869" cy="1527"/>
          </a:xfrm>
        </p:grpSpPr>
        <p:sp>
          <p:nvSpPr>
            <p:cNvPr id="428036" name="Line 4"/>
            <p:cNvSpPr>
              <a:spLocks noChangeShapeType="1"/>
            </p:cNvSpPr>
            <p:nvPr/>
          </p:nvSpPr>
          <p:spPr bwMode="auto">
            <a:xfrm>
              <a:off x="4022" y="863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37" name="Line 5"/>
            <p:cNvSpPr>
              <a:spLocks noChangeShapeType="1"/>
            </p:cNvSpPr>
            <p:nvPr/>
          </p:nvSpPr>
          <p:spPr bwMode="auto">
            <a:xfrm>
              <a:off x="4022" y="1245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38" name="Line 6"/>
            <p:cNvSpPr>
              <a:spLocks noChangeShapeType="1"/>
            </p:cNvSpPr>
            <p:nvPr/>
          </p:nvSpPr>
          <p:spPr bwMode="auto">
            <a:xfrm>
              <a:off x="4022" y="1588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39" name="Line 7"/>
            <p:cNvSpPr>
              <a:spLocks noChangeShapeType="1"/>
            </p:cNvSpPr>
            <p:nvPr/>
          </p:nvSpPr>
          <p:spPr bwMode="auto">
            <a:xfrm>
              <a:off x="4022" y="1969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0" name="Line 8"/>
            <p:cNvSpPr>
              <a:spLocks noChangeShapeType="1"/>
            </p:cNvSpPr>
            <p:nvPr/>
          </p:nvSpPr>
          <p:spPr bwMode="auto">
            <a:xfrm>
              <a:off x="4396" y="672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1" name="Line 9"/>
            <p:cNvSpPr>
              <a:spLocks noChangeShapeType="1"/>
            </p:cNvSpPr>
            <p:nvPr/>
          </p:nvSpPr>
          <p:spPr bwMode="auto">
            <a:xfrm>
              <a:off x="4770" y="672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2" name="Line 10"/>
            <p:cNvSpPr>
              <a:spLocks noChangeShapeType="1"/>
            </p:cNvSpPr>
            <p:nvPr/>
          </p:nvSpPr>
          <p:spPr bwMode="auto">
            <a:xfrm>
              <a:off x="5145" y="672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3" name="Line 11"/>
            <p:cNvSpPr>
              <a:spLocks noChangeShapeType="1"/>
            </p:cNvSpPr>
            <p:nvPr/>
          </p:nvSpPr>
          <p:spPr bwMode="auto">
            <a:xfrm>
              <a:off x="5518" y="672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4" name="Oval 12"/>
            <p:cNvSpPr>
              <a:spLocks noChangeAspect="1" noChangeArrowheads="1"/>
            </p:cNvSpPr>
            <p:nvPr/>
          </p:nvSpPr>
          <p:spPr bwMode="auto">
            <a:xfrm>
              <a:off x="4340" y="825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5" name="Oval 13"/>
            <p:cNvSpPr>
              <a:spLocks noChangeAspect="1" noChangeArrowheads="1"/>
            </p:cNvSpPr>
            <p:nvPr/>
          </p:nvSpPr>
          <p:spPr bwMode="auto">
            <a:xfrm>
              <a:off x="5107" y="825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6" name="Oval 14"/>
            <p:cNvSpPr>
              <a:spLocks noChangeAspect="1" noChangeArrowheads="1"/>
            </p:cNvSpPr>
            <p:nvPr/>
          </p:nvSpPr>
          <p:spPr bwMode="auto">
            <a:xfrm>
              <a:off x="4733" y="1188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7" name="Oval 15"/>
            <p:cNvSpPr>
              <a:spLocks noChangeAspect="1" noChangeArrowheads="1"/>
            </p:cNvSpPr>
            <p:nvPr/>
          </p:nvSpPr>
          <p:spPr bwMode="auto">
            <a:xfrm>
              <a:off x="4358" y="1531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8" name="Oval 16"/>
            <p:cNvSpPr>
              <a:spLocks noChangeAspect="1" noChangeArrowheads="1"/>
            </p:cNvSpPr>
            <p:nvPr/>
          </p:nvSpPr>
          <p:spPr bwMode="auto">
            <a:xfrm>
              <a:off x="4733" y="1913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9" name="Oval 17"/>
            <p:cNvSpPr>
              <a:spLocks noChangeAspect="1" noChangeArrowheads="1"/>
            </p:cNvSpPr>
            <p:nvPr/>
          </p:nvSpPr>
          <p:spPr bwMode="auto">
            <a:xfrm>
              <a:off x="5107" y="1931"/>
              <a:ext cx="93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50" name="Oval 18"/>
            <p:cNvSpPr>
              <a:spLocks noChangeAspect="1" noChangeArrowheads="1"/>
            </p:cNvSpPr>
            <p:nvPr/>
          </p:nvSpPr>
          <p:spPr bwMode="auto">
            <a:xfrm>
              <a:off x="5462" y="1531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8051" name="Text Box 19"/>
          <p:cNvSpPr txBox="1">
            <a:spLocks noChangeArrowheads="1"/>
          </p:cNvSpPr>
          <p:nvPr/>
        </p:nvSpPr>
        <p:spPr bwMode="auto">
          <a:xfrm>
            <a:off x="5943600" y="1120775"/>
            <a:ext cx="6064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0</a:t>
            </a:r>
          </a:p>
          <a:p>
            <a:pPr algn="ctr"/>
            <a:endParaRPr lang="en-US" altLang="zh-CN" sz="1600">
              <a:latin typeface="Georgia" pitchFamily="18" charset="0"/>
            </a:endParaRPr>
          </a:p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1</a:t>
            </a:r>
          </a:p>
          <a:p>
            <a:pPr algn="ctr"/>
            <a:endParaRPr lang="en-US" altLang="zh-CN" sz="2400" baseline="-25000">
              <a:latin typeface="Georgia" pitchFamily="18" charset="0"/>
            </a:endParaRPr>
          </a:p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2</a:t>
            </a:r>
            <a:endParaRPr lang="en-US" altLang="zh-CN" sz="2400">
              <a:latin typeface="Georgia" pitchFamily="18" charset="0"/>
            </a:endParaRPr>
          </a:p>
          <a:p>
            <a:pPr algn="ctr"/>
            <a:endParaRPr lang="en-US" altLang="zh-CN" sz="1600">
              <a:latin typeface="Georgia" pitchFamily="18" charset="0"/>
            </a:endParaRPr>
          </a:p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3</a:t>
            </a:r>
            <a:endParaRPr lang="en-US" altLang="zh-CN" sz="2400">
              <a:latin typeface="Georgia" pitchFamily="18" charset="0"/>
            </a:endParaRPr>
          </a:p>
        </p:txBody>
      </p:sp>
      <p:sp>
        <p:nvSpPr>
          <p:cNvPr id="428052" name="Text Box 20"/>
          <p:cNvSpPr txBox="1">
            <a:spLocks noChangeArrowheads="1"/>
          </p:cNvSpPr>
          <p:nvPr/>
        </p:nvSpPr>
        <p:spPr bwMode="auto">
          <a:xfrm>
            <a:off x="6629400" y="3505200"/>
            <a:ext cx="203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Georgia" pitchFamily="18" charset="0"/>
              </a:rPr>
              <a:t>B</a:t>
            </a:r>
            <a:r>
              <a:rPr lang="en-US" altLang="zh-CN" sz="2400" baseline="-25000">
                <a:latin typeface="Georgia" pitchFamily="18" charset="0"/>
              </a:rPr>
              <a:t>0     </a:t>
            </a:r>
            <a:r>
              <a:rPr lang="en-US" altLang="zh-CN" sz="2400">
                <a:latin typeface="Georgia" pitchFamily="18" charset="0"/>
              </a:rPr>
              <a:t>B</a:t>
            </a:r>
            <a:r>
              <a:rPr lang="en-US" altLang="zh-CN" sz="2400" baseline="-25000">
                <a:latin typeface="Georgia" pitchFamily="18" charset="0"/>
              </a:rPr>
              <a:t>1</a:t>
            </a:r>
            <a:r>
              <a:rPr lang="en-US" altLang="zh-CN" sz="2400">
                <a:latin typeface="Georgia" pitchFamily="18" charset="0"/>
              </a:rPr>
              <a:t>   B</a:t>
            </a:r>
            <a:r>
              <a:rPr lang="en-US" altLang="zh-CN" sz="2400" baseline="-25000">
                <a:latin typeface="Georgia" pitchFamily="18" charset="0"/>
              </a:rPr>
              <a:t>2</a:t>
            </a:r>
            <a:r>
              <a:rPr lang="en-US" altLang="zh-CN" sz="2400">
                <a:latin typeface="Georgia" pitchFamily="18" charset="0"/>
              </a:rPr>
              <a:t>  B</a:t>
            </a:r>
            <a:r>
              <a:rPr lang="en-US" altLang="zh-CN" sz="2400" baseline="-25000">
                <a:latin typeface="Georgia" pitchFamily="18" charset="0"/>
              </a:rPr>
              <a:t>3</a:t>
            </a:r>
            <a:endParaRPr lang="en-US" altLang="zh-CN" sz="2400">
              <a:latin typeface="Georgia" pitchFamily="18" charset="0"/>
            </a:endParaRP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755576" y="4159622"/>
            <a:ext cx="1255713" cy="2489200"/>
            <a:chOff x="3632" y="606"/>
            <a:chExt cx="791" cy="1814"/>
          </a:xfrm>
        </p:grpSpPr>
        <p:sp>
          <p:nvSpPr>
            <p:cNvPr id="428053" name="Line 21"/>
            <p:cNvSpPr>
              <a:spLocks noChangeShapeType="1"/>
            </p:cNvSpPr>
            <p:nvPr/>
          </p:nvSpPr>
          <p:spPr bwMode="auto">
            <a:xfrm flipV="1">
              <a:off x="4241" y="606"/>
              <a:ext cx="0" cy="1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4" name="Line 22"/>
            <p:cNvSpPr>
              <a:spLocks noChangeShapeType="1"/>
            </p:cNvSpPr>
            <p:nvPr/>
          </p:nvSpPr>
          <p:spPr bwMode="auto">
            <a:xfrm>
              <a:off x="4060" y="87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5" name="Line 23"/>
            <p:cNvSpPr>
              <a:spLocks noChangeShapeType="1"/>
            </p:cNvSpPr>
            <p:nvPr/>
          </p:nvSpPr>
          <p:spPr bwMode="auto">
            <a:xfrm>
              <a:off x="4060" y="115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6" name="Oval 24"/>
            <p:cNvSpPr>
              <a:spLocks noChangeAspect="1" noChangeArrowheads="1"/>
            </p:cNvSpPr>
            <p:nvPr/>
          </p:nvSpPr>
          <p:spPr bwMode="auto">
            <a:xfrm>
              <a:off x="4174" y="811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57" name="Line 25"/>
            <p:cNvSpPr>
              <a:spLocks noChangeShapeType="1"/>
            </p:cNvSpPr>
            <p:nvPr/>
          </p:nvSpPr>
          <p:spPr bwMode="auto">
            <a:xfrm>
              <a:off x="4060" y="1446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8" name="Line 26"/>
            <p:cNvSpPr>
              <a:spLocks noChangeShapeType="1"/>
            </p:cNvSpPr>
            <p:nvPr/>
          </p:nvSpPr>
          <p:spPr bwMode="auto">
            <a:xfrm>
              <a:off x="4060" y="1718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9" name="Oval 27"/>
            <p:cNvSpPr>
              <a:spLocks noChangeAspect="1" noChangeArrowheads="1"/>
            </p:cNvSpPr>
            <p:nvPr/>
          </p:nvSpPr>
          <p:spPr bwMode="auto">
            <a:xfrm>
              <a:off x="4174" y="1378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60" name="Text Box 28"/>
            <p:cNvSpPr txBox="1">
              <a:spLocks noChangeArrowheads="1"/>
            </p:cNvSpPr>
            <p:nvPr/>
          </p:nvSpPr>
          <p:spPr bwMode="auto">
            <a:xfrm>
              <a:off x="3632" y="808"/>
              <a:ext cx="382" cy="1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</a:p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2</a:t>
              </a:r>
              <a:endParaRPr lang="en-US" altLang="zh-CN" sz="2400">
                <a:latin typeface="Georgia" pitchFamily="18" charset="0"/>
              </a:endParaRPr>
            </a:p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065" name="Text Box 33"/>
            <p:cNvSpPr txBox="1">
              <a:spLocks noChangeArrowheads="1"/>
            </p:cNvSpPr>
            <p:nvPr/>
          </p:nvSpPr>
          <p:spPr bwMode="auto">
            <a:xfrm>
              <a:off x="4101" y="2087"/>
              <a:ext cx="32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  <a:endParaRPr lang="en-US" altLang="zh-CN" sz="2400">
                <a:latin typeface="Georgia" pitchFamily="18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2889176" y="4077072"/>
            <a:ext cx="1017588" cy="2597150"/>
            <a:chOff x="4961" y="438"/>
            <a:chExt cx="641" cy="2001"/>
          </a:xfrm>
        </p:grpSpPr>
        <p:sp>
          <p:nvSpPr>
            <p:cNvPr id="428061" name="Rectangle 29"/>
            <p:cNvSpPr>
              <a:spLocks noChangeArrowheads="1"/>
            </p:cNvSpPr>
            <p:nvPr/>
          </p:nvSpPr>
          <p:spPr bwMode="auto">
            <a:xfrm>
              <a:off x="5058" y="1361"/>
              <a:ext cx="45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Georgia" pitchFamily="18" charset="0"/>
                </a:rPr>
                <a:t>+</a:t>
              </a:r>
            </a:p>
          </p:txBody>
        </p:sp>
        <p:sp>
          <p:nvSpPr>
            <p:cNvPr id="428062" name="Line 30"/>
            <p:cNvSpPr>
              <a:spLocks noChangeShapeType="1"/>
            </p:cNvSpPr>
            <p:nvPr/>
          </p:nvSpPr>
          <p:spPr bwMode="auto">
            <a:xfrm flipV="1">
              <a:off x="5194" y="771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3" name="Line 31"/>
            <p:cNvSpPr>
              <a:spLocks noChangeShapeType="1"/>
            </p:cNvSpPr>
            <p:nvPr/>
          </p:nvSpPr>
          <p:spPr bwMode="auto">
            <a:xfrm flipV="1">
              <a:off x="5376" y="771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4" name="Text Box 32"/>
            <p:cNvSpPr txBox="1">
              <a:spLocks noChangeArrowheads="1"/>
            </p:cNvSpPr>
            <p:nvPr/>
          </p:nvSpPr>
          <p:spPr bwMode="auto">
            <a:xfrm>
              <a:off x="4961" y="438"/>
              <a:ext cx="641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2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066" name="Text Box 34"/>
            <p:cNvSpPr txBox="1">
              <a:spLocks noChangeArrowheads="1"/>
            </p:cNvSpPr>
            <p:nvPr/>
          </p:nvSpPr>
          <p:spPr bwMode="auto">
            <a:xfrm>
              <a:off x="5145" y="2086"/>
              <a:ext cx="32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067" name="Line 35"/>
            <p:cNvSpPr>
              <a:spLocks noChangeShapeType="1"/>
            </p:cNvSpPr>
            <p:nvPr/>
          </p:nvSpPr>
          <p:spPr bwMode="auto">
            <a:xfrm>
              <a:off x="5285" y="1679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4641776" y="4159622"/>
            <a:ext cx="720725" cy="2087563"/>
            <a:chOff x="3923" y="2568"/>
            <a:chExt cx="454" cy="1315"/>
          </a:xfrm>
        </p:grpSpPr>
        <p:sp>
          <p:nvSpPr>
            <p:cNvPr id="428068" name="Line 36"/>
            <p:cNvSpPr>
              <a:spLocks noChangeShapeType="1"/>
            </p:cNvSpPr>
            <p:nvPr/>
          </p:nvSpPr>
          <p:spPr bwMode="auto">
            <a:xfrm flipV="1">
              <a:off x="4150" y="256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9" name="Line 37"/>
            <p:cNvSpPr>
              <a:spLocks noChangeShapeType="1"/>
            </p:cNvSpPr>
            <p:nvPr/>
          </p:nvSpPr>
          <p:spPr bwMode="auto">
            <a:xfrm>
              <a:off x="3969" y="2794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70" name="Line 38"/>
            <p:cNvSpPr>
              <a:spLocks noChangeShapeType="1"/>
            </p:cNvSpPr>
            <p:nvPr/>
          </p:nvSpPr>
          <p:spPr bwMode="auto">
            <a:xfrm>
              <a:off x="3969" y="3066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71" name="Line 39"/>
            <p:cNvSpPr>
              <a:spLocks noChangeShapeType="1"/>
            </p:cNvSpPr>
            <p:nvPr/>
          </p:nvSpPr>
          <p:spPr bwMode="auto">
            <a:xfrm>
              <a:off x="3969" y="2930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72" name="Line 40"/>
            <p:cNvSpPr>
              <a:spLocks noChangeShapeType="1"/>
            </p:cNvSpPr>
            <p:nvPr/>
          </p:nvSpPr>
          <p:spPr bwMode="auto">
            <a:xfrm>
              <a:off x="3969" y="3202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73" name="Oval 41"/>
            <p:cNvSpPr>
              <a:spLocks noChangeAspect="1" noChangeArrowheads="1"/>
            </p:cNvSpPr>
            <p:nvPr/>
          </p:nvSpPr>
          <p:spPr bwMode="auto">
            <a:xfrm>
              <a:off x="4105" y="2749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74" name="Oval 42"/>
            <p:cNvSpPr>
              <a:spLocks noChangeAspect="1" noChangeArrowheads="1"/>
            </p:cNvSpPr>
            <p:nvPr/>
          </p:nvSpPr>
          <p:spPr bwMode="auto">
            <a:xfrm>
              <a:off x="4105" y="2885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75" name="Oval 43"/>
            <p:cNvSpPr>
              <a:spLocks noChangeAspect="1" noChangeArrowheads="1"/>
            </p:cNvSpPr>
            <p:nvPr/>
          </p:nvSpPr>
          <p:spPr bwMode="auto">
            <a:xfrm>
              <a:off x="4105" y="3021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76" name="Oval 44"/>
            <p:cNvSpPr>
              <a:spLocks noChangeAspect="1" noChangeArrowheads="1"/>
            </p:cNvSpPr>
            <p:nvPr/>
          </p:nvSpPr>
          <p:spPr bwMode="auto">
            <a:xfrm>
              <a:off x="4105" y="3157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77" name="Rectangle 45"/>
            <p:cNvSpPr>
              <a:spLocks noChangeArrowheads="1"/>
            </p:cNvSpPr>
            <p:nvPr/>
          </p:nvSpPr>
          <p:spPr bwMode="auto">
            <a:xfrm>
              <a:off x="3923" y="3384"/>
              <a:ext cx="454" cy="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428078" name="Line 46"/>
            <p:cNvSpPr>
              <a:spLocks noChangeShapeType="1"/>
            </p:cNvSpPr>
            <p:nvPr/>
          </p:nvSpPr>
          <p:spPr bwMode="auto">
            <a:xfrm>
              <a:off x="4150" y="3611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6" name="Rectangle 54"/>
            <p:cNvSpPr>
              <a:spLocks noChangeArrowheads="1"/>
            </p:cNvSpPr>
            <p:nvPr/>
          </p:nvSpPr>
          <p:spPr bwMode="auto">
            <a:xfrm>
              <a:off x="4014" y="3339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Georgia" pitchFamily="18" charset="0"/>
                </a:rPr>
                <a:t>+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664251" y="4764460"/>
            <a:ext cx="720725" cy="1223962"/>
            <a:chOff x="5057" y="2840"/>
            <a:chExt cx="454" cy="771"/>
          </a:xfrm>
        </p:grpSpPr>
        <p:sp>
          <p:nvSpPr>
            <p:cNvPr id="428080" name="Rectangle 48"/>
            <p:cNvSpPr>
              <a:spLocks noChangeArrowheads="1"/>
            </p:cNvSpPr>
            <p:nvPr/>
          </p:nvSpPr>
          <p:spPr bwMode="auto">
            <a:xfrm>
              <a:off x="5057" y="3112"/>
              <a:ext cx="454" cy="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428081" name="Line 49"/>
            <p:cNvSpPr>
              <a:spLocks noChangeShapeType="1"/>
            </p:cNvSpPr>
            <p:nvPr/>
          </p:nvSpPr>
          <p:spPr bwMode="auto">
            <a:xfrm>
              <a:off x="5420" y="284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2" name="Line 50"/>
            <p:cNvSpPr>
              <a:spLocks noChangeShapeType="1"/>
            </p:cNvSpPr>
            <p:nvPr/>
          </p:nvSpPr>
          <p:spPr bwMode="auto">
            <a:xfrm>
              <a:off x="5330" y="284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3" name="Line 51"/>
            <p:cNvSpPr>
              <a:spLocks noChangeShapeType="1"/>
            </p:cNvSpPr>
            <p:nvPr/>
          </p:nvSpPr>
          <p:spPr bwMode="auto">
            <a:xfrm>
              <a:off x="5239" y="284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4" name="Line 52"/>
            <p:cNvSpPr>
              <a:spLocks noChangeShapeType="1"/>
            </p:cNvSpPr>
            <p:nvPr/>
          </p:nvSpPr>
          <p:spPr bwMode="auto">
            <a:xfrm>
              <a:off x="5148" y="284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5" name="Line 53"/>
            <p:cNvSpPr>
              <a:spLocks noChangeShapeType="1"/>
            </p:cNvSpPr>
            <p:nvPr/>
          </p:nvSpPr>
          <p:spPr bwMode="auto">
            <a:xfrm>
              <a:off x="5284" y="3339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7" name="Rectangle 55"/>
            <p:cNvSpPr>
              <a:spLocks noChangeArrowheads="1"/>
            </p:cNvSpPr>
            <p:nvPr/>
          </p:nvSpPr>
          <p:spPr bwMode="auto">
            <a:xfrm>
              <a:off x="5148" y="3067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Georgia" pitchFamily="18" charset="0"/>
                </a:rPr>
                <a:t>+</a:t>
              </a:r>
            </a:p>
          </p:txBody>
        </p:sp>
      </p:grpSp>
      <p:grpSp>
        <p:nvGrpSpPr>
          <p:cNvPr id="7" name="Group 250"/>
          <p:cNvGrpSpPr>
            <a:grpSpLocks/>
          </p:cNvGrpSpPr>
          <p:nvPr/>
        </p:nvGrpSpPr>
        <p:grpSpPr bwMode="auto">
          <a:xfrm>
            <a:off x="2495550" y="914400"/>
            <a:ext cx="2857500" cy="2900363"/>
            <a:chOff x="1824" y="240"/>
            <a:chExt cx="2009" cy="2222"/>
          </a:xfrm>
        </p:grpSpPr>
        <p:sp>
          <p:nvSpPr>
            <p:cNvPr id="428102" name="Line 70"/>
            <p:cNvSpPr>
              <a:spLocks noChangeShapeType="1"/>
            </p:cNvSpPr>
            <p:nvPr/>
          </p:nvSpPr>
          <p:spPr bwMode="auto">
            <a:xfrm>
              <a:off x="1846" y="593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3" name="Line 71"/>
            <p:cNvSpPr>
              <a:spLocks noChangeShapeType="1"/>
            </p:cNvSpPr>
            <p:nvPr/>
          </p:nvSpPr>
          <p:spPr bwMode="auto">
            <a:xfrm>
              <a:off x="1846" y="1010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4" name="Line 72"/>
            <p:cNvSpPr>
              <a:spLocks noChangeShapeType="1"/>
            </p:cNvSpPr>
            <p:nvPr/>
          </p:nvSpPr>
          <p:spPr bwMode="auto">
            <a:xfrm>
              <a:off x="1846" y="145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5" name="Line 73"/>
            <p:cNvSpPr>
              <a:spLocks noChangeShapeType="1"/>
            </p:cNvSpPr>
            <p:nvPr/>
          </p:nvSpPr>
          <p:spPr bwMode="auto">
            <a:xfrm>
              <a:off x="1824" y="1872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6" name="Line 74"/>
            <p:cNvSpPr>
              <a:spLocks noChangeShapeType="1"/>
            </p:cNvSpPr>
            <p:nvPr/>
          </p:nvSpPr>
          <p:spPr bwMode="auto">
            <a:xfrm>
              <a:off x="2211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7" name="Line 75"/>
            <p:cNvSpPr>
              <a:spLocks noChangeShapeType="1"/>
            </p:cNvSpPr>
            <p:nvPr/>
          </p:nvSpPr>
          <p:spPr bwMode="auto">
            <a:xfrm>
              <a:off x="2609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8" name="Line 76"/>
            <p:cNvSpPr>
              <a:spLocks noChangeShapeType="1"/>
            </p:cNvSpPr>
            <p:nvPr/>
          </p:nvSpPr>
          <p:spPr bwMode="auto">
            <a:xfrm>
              <a:off x="3008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9" name="Line 77"/>
            <p:cNvSpPr>
              <a:spLocks noChangeShapeType="1"/>
            </p:cNvSpPr>
            <p:nvPr/>
          </p:nvSpPr>
          <p:spPr bwMode="auto">
            <a:xfrm>
              <a:off x="3373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10" name="Text Box 78"/>
            <p:cNvSpPr txBox="1">
              <a:spLocks noChangeArrowheads="1"/>
            </p:cNvSpPr>
            <p:nvPr/>
          </p:nvSpPr>
          <p:spPr bwMode="auto">
            <a:xfrm>
              <a:off x="2140" y="2112"/>
              <a:ext cx="162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1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2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111" name="Line 79"/>
            <p:cNvSpPr>
              <a:spLocks noChangeShapeType="1"/>
            </p:cNvSpPr>
            <p:nvPr/>
          </p:nvSpPr>
          <p:spPr bwMode="auto">
            <a:xfrm>
              <a:off x="2026" y="2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2211" y="364"/>
              <a:ext cx="83" cy="133"/>
              <a:chOff x="1089" y="1351"/>
              <a:chExt cx="113" cy="188"/>
            </a:xfrm>
          </p:grpSpPr>
          <p:sp>
            <p:nvSpPr>
              <p:cNvPr id="428113" name="Line 81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4" name="Line 82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5" name="Line 83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6" name="Line 84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7" name="Line 85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8" name="Line 86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19" name="Line 87"/>
            <p:cNvSpPr>
              <a:spLocks noChangeShapeType="1"/>
            </p:cNvSpPr>
            <p:nvPr/>
          </p:nvSpPr>
          <p:spPr bwMode="auto">
            <a:xfrm flipV="1">
              <a:off x="2211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88"/>
            <p:cNvGrpSpPr>
              <a:grpSpLocks/>
            </p:cNvGrpSpPr>
            <p:nvPr/>
          </p:nvGrpSpPr>
          <p:grpSpPr bwMode="auto">
            <a:xfrm>
              <a:off x="2609" y="364"/>
              <a:ext cx="83" cy="133"/>
              <a:chOff x="1089" y="1351"/>
              <a:chExt cx="113" cy="188"/>
            </a:xfrm>
          </p:grpSpPr>
          <p:sp>
            <p:nvSpPr>
              <p:cNvPr id="428121" name="Line 89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2" name="Line 90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3" name="Line 91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4" name="Line 92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5" name="Line 93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6" name="Line 94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27" name="Line 95"/>
            <p:cNvSpPr>
              <a:spLocks noChangeShapeType="1"/>
            </p:cNvSpPr>
            <p:nvPr/>
          </p:nvSpPr>
          <p:spPr bwMode="auto">
            <a:xfrm flipV="1">
              <a:off x="2609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96"/>
            <p:cNvGrpSpPr>
              <a:grpSpLocks/>
            </p:cNvGrpSpPr>
            <p:nvPr/>
          </p:nvGrpSpPr>
          <p:grpSpPr bwMode="auto">
            <a:xfrm>
              <a:off x="3008" y="364"/>
              <a:ext cx="83" cy="133"/>
              <a:chOff x="1089" y="1351"/>
              <a:chExt cx="113" cy="188"/>
            </a:xfrm>
          </p:grpSpPr>
          <p:sp>
            <p:nvSpPr>
              <p:cNvPr id="428129" name="Line 97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0" name="Line 98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1" name="Line 99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2" name="Line 100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3" name="Line 101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4" name="Line 102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35" name="Line 103"/>
            <p:cNvSpPr>
              <a:spLocks noChangeShapeType="1"/>
            </p:cNvSpPr>
            <p:nvPr/>
          </p:nvSpPr>
          <p:spPr bwMode="auto">
            <a:xfrm flipV="1">
              <a:off x="3008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104"/>
            <p:cNvGrpSpPr>
              <a:grpSpLocks/>
            </p:cNvGrpSpPr>
            <p:nvPr/>
          </p:nvGrpSpPr>
          <p:grpSpPr bwMode="auto">
            <a:xfrm>
              <a:off x="3357" y="364"/>
              <a:ext cx="83" cy="133"/>
              <a:chOff x="1089" y="1351"/>
              <a:chExt cx="113" cy="188"/>
            </a:xfrm>
          </p:grpSpPr>
          <p:sp>
            <p:nvSpPr>
              <p:cNvPr id="428137" name="Line 105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8" name="Line 106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9" name="Line 107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0" name="Line 108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1" name="Line 109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2" name="Line 110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43" name="Line 111"/>
            <p:cNvSpPr>
              <a:spLocks noChangeShapeType="1"/>
            </p:cNvSpPr>
            <p:nvPr/>
          </p:nvSpPr>
          <p:spPr bwMode="auto">
            <a:xfrm flipV="1">
              <a:off x="3357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12"/>
            <p:cNvGrpSpPr>
              <a:grpSpLocks noChangeAspect="1"/>
            </p:cNvGrpSpPr>
            <p:nvPr/>
          </p:nvGrpSpPr>
          <p:grpSpPr bwMode="auto">
            <a:xfrm>
              <a:off x="1978" y="593"/>
              <a:ext cx="180" cy="187"/>
              <a:chOff x="2789" y="1730"/>
              <a:chExt cx="328" cy="317"/>
            </a:xfrm>
          </p:grpSpPr>
          <p:sp>
            <p:nvSpPr>
              <p:cNvPr id="428145" name="AutoShape 113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46" name="Line 114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7" name="Line 115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8" name="Line 116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49" name="Line 117"/>
            <p:cNvSpPr>
              <a:spLocks noChangeShapeType="1"/>
            </p:cNvSpPr>
            <p:nvPr/>
          </p:nvSpPr>
          <p:spPr bwMode="auto">
            <a:xfrm>
              <a:off x="2144" y="786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118"/>
            <p:cNvGrpSpPr>
              <a:grpSpLocks noChangeAspect="1"/>
            </p:cNvGrpSpPr>
            <p:nvPr/>
          </p:nvGrpSpPr>
          <p:grpSpPr bwMode="auto">
            <a:xfrm>
              <a:off x="2377" y="1010"/>
              <a:ext cx="180" cy="188"/>
              <a:chOff x="2789" y="1730"/>
              <a:chExt cx="328" cy="317"/>
            </a:xfrm>
          </p:grpSpPr>
          <p:sp>
            <p:nvSpPr>
              <p:cNvPr id="428151" name="AutoShape 11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52" name="Line 12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53" name="Line 12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54" name="Line 12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55" name="Line 123"/>
            <p:cNvSpPr>
              <a:spLocks noChangeShapeType="1"/>
            </p:cNvSpPr>
            <p:nvPr/>
          </p:nvSpPr>
          <p:spPr bwMode="auto">
            <a:xfrm>
              <a:off x="2543" y="1203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24"/>
            <p:cNvGrpSpPr>
              <a:grpSpLocks noChangeAspect="1"/>
            </p:cNvGrpSpPr>
            <p:nvPr/>
          </p:nvGrpSpPr>
          <p:grpSpPr bwMode="auto">
            <a:xfrm>
              <a:off x="1978" y="1459"/>
              <a:ext cx="180" cy="188"/>
              <a:chOff x="2789" y="1730"/>
              <a:chExt cx="328" cy="317"/>
            </a:xfrm>
          </p:grpSpPr>
          <p:sp>
            <p:nvSpPr>
              <p:cNvPr id="428157" name="AutoShape 125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58" name="Line 126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59" name="Line 127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60" name="Line 128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61" name="Line 129"/>
            <p:cNvSpPr>
              <a:spLocks noChangeShapeType="1"/>
            </p:cNvSpPr>
            <p:nvPr/>
          </p:nvSpPr>
          <p:spPr bwMode="auto">
            <a:xfrm>
              <a:off x="2144" y="165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30"/>
            <p:cNvGrpSpPr>
              <a:grpSpLocks noChangeAspect="1"/>
            </p:cNvGrpSpPr>
            <p:nvPr/>
          </p:nvGrpSpPr>
          <p:grpSpPr bwMode="auto">
            <a:xfrm>
              <a:off x="3140" y="1459"/>
              <a:ext cx="180" cy="188"/>
              <a:chOff x="2789" y="1730"/>
              <a:chExt cx="328" cy="317"/>
            </a:xfrm>
          </p:grpSpPr>
          <p:sp>
            <p:nvSpPr>
              <p:cNvPr id="428163" name="AutoShape 13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64" name="Line 13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65" name="Line 13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66" name="Line 13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67" name="Line 135"/>
            <p:cNvSpPr>
              <a:spLocks noChangeShapeType="1"/>
            </p:cNvSpPr>
            <p:nvPr/>
          </p:nvSpPr>
          <p:spPr bwMode="auto">
            <a:xfrm>
              <a:off x="3307" y="1652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36"/>
            <p:cNvGrpSpPr>
              <a:grpSpLocks noChangeAspect="1"/>
            </p:cNvGrpSpPr>
            <p:nvPr/>
          </p:nvGrpSpPr>
          <p:grpSpPr bwMode="auto">
            <a:xfrm>
              <a:off x="2776" y="1876"/>
              <a:ext cx="179" cy="187"/>
              <a:chOff x="2789" y="1730"/>
              <a:chExt cx="328" cy="317"/>
            </a:xfrm>
          </p:grpSpPr>
          <p:sp>
            <p:nvSpPr>
              <p:cNvPr id="428169" name="AutoShape 137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70" name="Line 138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71" name="Line 139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72" name="Line 140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73" name="Line 141"/>
            <p:cNvSpPr>
              <a:spLocks noChangeShapeType="1"/>
            </p:cNvSpPr>
            <p:nvPr/>
          </p:nvSpPr>
          <p:spPr bwMode="auto">
            <a:xfrm>
              <a:off x="2942" y="2069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142"/>
            <p:cNvGrpSpPr>
              <a:grpSpLocks noChangeAspect="1"/>
            </p:cNvGrpSpPr>
            <p:nvPr/>
          </p:nvGrpSpPr>
          <p:grpSpPr bwMode="auto">
            <a:xfrm>
              <a:off x="2377" y="1877"/>
              <a:ext cx="179" cy="187"/>
              <a:chOff x="2789" y="1730"/>
              <a:chExt cx="328" cy="317"/>
            </a:xfrm>
          </p:grpSpPr>
          <p:sp>
            <p:nvSpPr>
              <p:cNvPr id="428175" name="AutoShape 143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76" name="Line 144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77" name="Line 145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78" name="Line 146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79" name="Line 147"/>
            <p:cNvSpPr>
              <a:spLocks noChangeShapeType="1"/>
            </p:cNvSpPr>
            <p:nvPr/>
          </p:nvSpPr>
          <p:spPr bwMode="auto">
            <a:xfrm>
              <a:off x="2543" y="2070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28180" name="Picture 148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775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1" name="Picture 149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583"/>
              <a:ext cx="4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8182" name="Picture 150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449"/>
              <a:ext cx="4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8183" name="Picture 151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642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4" name="Picture 152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" y="1866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5" name="Picture 153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2058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6" name="Picture 154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1866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7" name="Picture 155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" y="2058"/>
              <a:ext cx="43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8" name="Picture 156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" y="1449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9" name="Picture 157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" y="1642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90" name="Picture 158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" y="1000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91" name="Picture 159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1193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60"/>
            <p:cNvGrpSpPr>
              <a:grpSpLocks noChangeAspect="1"/>
            </p:cNvGrpSpPr>
            <p:nvPr/>
          </p:nvGrpSpPr>
          <p:grpSpPr bwMode="auto">
            <a:xfrm>
              <a:off x="2776" y="593"/>
              <a:ext cx="179" cy="187"/>
              <a:chOff x="2789" y="1730"/>
              <a:chExt cx="328" cy="317"/>
            </a:xfrm>
          </p:grpSpPr>
          <p:sp>
            <p:nvSpPr>
              <p:cNvPr id="428193" name="AutoShape 16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94" name="Line 16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95" name="Line 16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96" name="Line 16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97" name="Line 165"/>
            <p:cNvSpPr>
              <a:spLocks noChangeShapeType="1"/>
            </p:cNvSpPr>
            <p:nvPr/>
          </p:nvSpPr>
          <p:spPr bwMode="auto">
            <a:xfrm>
              <a:off x="2942" y="786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28198" name="Picture 166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" y="775"/>
              <a:ext cx="43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99" name="Picture 167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583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8200" name="Text Box 168"/>
            <p:cNvSpPr txBox="1">
              <a:spLocks noChangeArrowheads="1"/>
            </p:cNvSpPr>
            <p:nvPr/>
          </p:nvSpPr>
          <p:spPr bwMode="auto">
            <a:xfrm>
              <a:off x="3438" y="482"/>
              <a:ext cx="395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0</a:t>
              </a:r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1 </a:t>
              </a:r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2</a:t>
              </a:r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3</a:t>
              </a:r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</p:txBody>
        </p:sp>
        <p:sp>
          <p:nvSpPr>
            <p:cNvPr id="428201" name="Line 169"/>
            <p:cNvSpPr>
              <a:spLocks noChangeShapeType="1"/>
            </p:cNvSpPr>
            <p:nvPr/>
          </p:nvSpPr>
          <p:spPr bwMode="auto">
            <a:xfrm>
              <a:off x="3753" y="248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02" name="Line 170"/>
            <p:cNvSpPr>
              <a:spLocks noChangeShapeType="1"/>
            </p:cNvSpPr>
            <p:nvPr/>
          </p:nvSpPr>
          <p:spPr bwMode="auto">
            <a:xfrm>
              <a:off x="3687" y="377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251"/>
          <p:cNvGrpSpPr>
            <a:grpSpLocks/>
          </p:cNvGrpSpPr>
          <p:nvPr/>
        </p:nvGrpSpPr>
        <p:grpSpPr bwMode="auto">
          <a:xfrm>
            <a:off x="152400" y="228600"/>
            <a:ext cx="2362200" cy="3124200"/>
            <a:chOff x="384" y="384"/>
            <a:chExt cx="1524" cy="2352"/>
          </a:xfrm>
        </p:grpSpPr>
        <p:sp>
          <p:nvSpPr>
            <p:cNvPr id="428284" name="Rectangle 252"/>
            <p:cNvSpPr>
              <a:spLocks noChangeArrowheads="1"/>
            </p:cNvSpPr>
            <p:nvPr/>
          </p:nvSpPr>
          <p:spPr bwMode="auto">
            <a:xfrm>
              <a:off x="1776" y="1168"/>
              <a:ext cx="13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85" name="Rectangle 253"/>
            <p:cNvSpPr>
              <a:spLocks noChangeArrowheads="1"/>
            </p:cNvSpPr>
            <p:nvPr/>
          </p:nvSpPr>
          <p:spPr bwMode="auto">
            <a:xfrm>
              <a:off x="1776" y="1575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86" name="Rectangle 254"/>
            <p:cNvSpPr>
              <a:spLocks noChangeArrowheads="1"/>
            </p:cNvSpPr>
            <p:nvPr/>
          </p:nvSpPr>
          <p:spPr bwMode="auto">
            <a:xfrm>
              <a:off x="1776" y="2039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87" name="Rectangle 255"/>
            <p:cNvSpPr>
              <a:spLocks noChangeArrowheads="1"/>
            </p:cNvSpPr>
            <p:nvPr/>
          </p:nvSpPr>
          <p:spPr bwMode="auto">
            <a:xfrm>
              <a:off x="1776" y="2424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88" name="Text Box 256"/>
            <p:cNvSpPr txBox="1">
              <a:spLocks noChangeArrowheads="1"/>
            </p:cNvSpPr>
            <p:nvPr/>
          </p:nvSpPr>
          <p:spPr bwMode="auto">
            <a:xfrm>
              <a:off x="720" y="384"/>
              <a:ext cx="57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289" name="Line 257"/>
            <p:cNvSpPr>
              <a:spLocks noChangeShapeType="1"/>
            </p:cNvSpPr>
            <p:nvPr/>
          </p:nvSpPr>
          <p:spPr bwMode="auto">
            <a:xfrm>
              <a:off x="696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0" name="Rectangle 258"/>
            <p:cNvSpPr>
              <a:spLocks noChangeArrowheads="1"/>
            </p:cNvSpPr>
            <p:nvPr/>
          </p:nvSpPr>
          <p:spPr bwMode="auto">
            <a:xfrm>
              <a:off x="384" y="384"/>
              <a:ext cx="432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</p:txBody>
        </p:sp>
        <p:sp>
          <p:nvSpPr>
            <p:cNvPr id="428291" name="Line 259"/>
            <p:cNvSpPr>
              <a:spLocks noChangeShapeType="1"/>
            </p:cNvSpPr>
            <p:nvPr/>
          </p:nvSpPr>
          <p:spPr bwMode="auto">
            <a:xfrm flipV="1">
              <a:off x="1128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2" name="Rectangle 260"/>
            <p:cNvSpPr>
              <a:spLocks noChangeArrowheads="1"/>
            </p:cNvSpPr>
            <p:nvPr/>
          </p:nvSpPr>
          <p:spPr bwMode="auto">
            <a:xfrm>
              <a:off x="588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93" name="Oval 261"/>
            <p:cNvSpPr>
              <a:spLocks noChangeArrowheads="1"/>
            </p:cNvSpPr>
            <p:nvPr/>
          </p:nvSpPr>
          <p:spPr bwMode="auto">
            <a:xfrm>
              <a:off x="660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94" name="Rectangle 262"/>
            <p:cNvSpPr>
              <a:spLocks noChangeArrowheads="1"/>
            </p:cNvSpPr>
            <p:nvPr/>
          </p:nvSpPr>
          <p:spPr bwMode="auto">
            <a:xfrm>
              <a:off x="588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95" name="Oval 263"/>
            <p:cNvSpPr>
              <a:spLocks noChangeArrowheads="1"/>
            </p:cNvSpPr>
            <p:nvPr/>
          </p:nvSpPr>
          <p:spPr bwMode="auto">
            <a:xfrm>
              <a:off x="660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96" name="Line 264"/>
            <p:cNvSpPr>
              <a:spLocks noChangeShapeType="1"/>
            </p:cNvSpPr>
            <p:nvPr/>
          </p:nvSpPr>
          <p:spPr bwMode="auto">
            <a:xfrm>
              <a:off x="696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7" name="Line 265"/>
            <p:cNvSpPr>
              <a:spLocks noChangeShapeType="1"/>
            </p:cNvSpPr>
            <p:nvPr/>
          </p:nvSpPr>
          <p:spPr bwMode="auto">
            <a:xfrm flipV="1">
              <a:off x="696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8" name="Line 266"/>
            <p:cNvSpPr>
              <a:spLocks noChangeShapeType="1"/>
            </p:cNvSpPr>
            <p:nvPr/>
          </p:nvSpPr>
          <p:spPr bwMode="auto">
            <a:xfrm flipV="1">
              <a:off x="912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9" name="Line 267"/>
            <p:cNvSpPr>
              <a:spLocks noChangeShapeType="1"/>
            </p:cNvSpPr>
            <p:nvPr/>
          </p:nvSpPr>
          <p:spPr bwMode="auto">
            <a:xfrm>
              <a:off x="696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0" name="Line 268"/>
            <p:cNvSpPr>
              <a:spLocks noChangeShapeType="1"/>
            </p:cNvSpPr>
            <p:nvPr/>
          </p:nvSpPr>
          <p:spPr bwMode="auto">
            <a:xfrm flipV="1">
              <a:off x="1344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1" name="Line 269"/>
            <p:cNvSpPr>
              <a:spLocks noChangeShapeType="1"/>
            </p:cNvSpPr>
            <p:nvPr/>
          </p:nvSpPr>
          <p:spPr bwMode="auto">
            <a:xfrm>
              <a:off x="1128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2" name="Rectangle 270"/>
            <p:cNvSpPr>
              <a:spLocks noChangeArrowheads="1"/>
            </p:cNvSpPr>
            <p:nvPr/>
          </p:nvSpPr>
          <p:spPr bwMode="auto">
            <a:xfrm>
              <a:off x="1020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03" name="Oval 271"/>
            <p:cNvSpPr>
              <a:spLocks noChangeArrowheads="1"/>
            </p:cNvSpPr>
            <p:nvPr/>
          </p:nvSpPr>
          <p:spPr bwMode="auto">
            <a:xfrm>
              <a:off x="1092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04" name="Rectangle 272"/>
            <p:cNvSpPr>
              <a:spLocks noChangeArrowheads="1"/>
            </p:cNvSpPr>
            <p:nvPr/>
          </p:nvSpPr>
          <p:spPr bwMode="auto">
            <a:xfrm>
              <a:off x="1020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05" name="Oval 273"/>
            <p:cNvSpPr>
              <a:spLocks noChangeArrowheads="1"/>
            </p:cNvSpPr>
            <p:nvPr/>
          </p:nvSpPr>
          <p:spPr bwMode="auto">
            <a:xfrm>
              <a:off x="1092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06" name="Line 274"/>
            <p:cNvSpPr>
              <a:spLocks noChangeShapeType="1"/>
            </p:cNvSpPr>
            <p:nvPr/>
          </p:nvSpPr>
          <p:spPr bwMode="auto">
            <a:xfrm>
              <a:off x="1128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7" name="Line 275"/>
            <p:cNvSpPr>
              <a:spLocks noChangeShapeType="1"/>
            </p:cNvSpPr>
            <p:nvPr/>
          </p:nvSpPr>
          <p:spPr bwMode="auto">
            <a:xfrm>
              <a:off x="1128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8" name="Line 276"/>
            <p:cNvSpPr>
              <a:spLocks noChangeShapeType="1"/>
            </p:cNvSpPr>
            <p:nvPr/>
          </p:nvSpPr>
          <p:spPr bwMode="auto">
            <a:xfrm>
              <a:off x="912" y="1209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9" name="Line 277"/>
            <p:cNvSpPr>
              <a:spLocks noChangeShapeType="1"/>
            </p:cNvSpPr>
            <p:nvPr/>
          </p:nvSpPr>
          <p:spPr bwMode="auto">
            <a:xfrm>
              <a:off x="1344" y="1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0" name="Line 278"/>
            <p:cNvSpPr>
              <a:spLocks noChangeShapeType="1"/>
            </p:cNvSpPr>
            <p:nvPr/>
          </p:nvSpPr>
          <p:spPr bwMode="auto">
            <a:xfrm>
              <a:off x="912" y="2111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1" name="Line 279"/>
            <p:cNvSpPr>
              <a:spLocks noChangeShapeType="1"/>
            </p:cNvSpPr>
            <p:nvPr/>
          </p:nvSpPr>
          <p:spPr bwMode="auto">
            <a:xfrm>
              <a:off x="1128" y="2215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2" name="Line 280"/>
            <p:cNvSpPr>
              <a:spLocks noChangeShapeType="1"/>
            </p:cNvSpPr>
            <p:nvPr/>
          </p:nvSpPr>
          <p:spPr bwMode="auto">
            <a:xfrm flipH="1">
              <a:off x="696" y="1625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3" name="Line 281"/>
            <p:cNvSpPr>
              <a:spLocks noChangeShapeType="1"/>
            </p:cNvSpPr>
            <p:nvPr/>
          </p:nvSpPr>
          <p:spPr bwMode="auto">
            <a:xfrm flipH="1">
              <a:off x="1344" y="172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4" name="Line 282"/>
            <p:cNvSpPr>
              <a:spLocks noChangeShapeType="1"/>
            </p:cNvSpPr>
            <p:nvPr/>
          </p:nvSpPr>
          <p:spPr bwMode="auto">
            <a:xfrm flipH="1">
              <a:off x="696" y="2493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5" name="Line 283"/>
            <p:cNvSpPr>
              <a:spLocks noChangeShapeType="1"/>
            </p:cNvSpPr>
            <p:nvPr/>
          </p:nvSpPr>
          <p:spPr bwMode="auto">
            <a:xfrm flipH="1">
              <a:off x="1128" y="2597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6" name="Oval 284"/>
            <p:cNvSpPr>
              <a:spLocks noChangeArrowheads="1"/>
            </p:cNvSpPr>
            <p:nvPr/>
          </p:nvSpPr>
          <p:spPr bwMode="auto">
            <a:xfrm>
              <a:off x="876" y="1174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17" name="Oval 285"/>
            <p:cNvSpPr>
              <a:spLocks noChangeArrowheads="1"/>
            </p:cNvSpPr>
            <p:nvPr/>
          </p:nvSpPr>
          <p:spPr bwMode="auto">
            <a:xfrm>
              <a:off x="1308" y="127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18" name="Oval 286"/>
            <p:cNvSpPr>
              <a:spLocks noChangeArrowheads="1"/>
            </p:cNvSpPr>
            <p:nvPr/>
          </p:nvSpPr>
          <p:spPr bwMode="auto">
            <a:xfrm>
              <a:off x="660" y="159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19" name="Oval 287"/>
            <p:cNvSpPr>
              <a:spLocks noChangeArrowheads="1"/>
            </p:cNvSpPr>
            <p:nvPr/>
          </p:nvSpPr>
          <p:spPr bwMode="auto">
            <a:xfrm>
              <a:off x="1308" y="1695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20" name="Oval 288"/>
            <p:cNvSpPr>
              <a:spLocks noChangeArrowheads="1"/>
            </p:cNvSpPr>
            <p:nvPr/>
          </p:nvSpPr>
          <p:spPr bwMode="auto">
            <a:xfrm>
              <a:off x="876" y="2077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21" name="Oval 289"/>
            <p:cNvSpPr>
              <a:spLocks noChangeArrowheads="1"/>
            </p:cNvSpPr>
            <p:nvPr/>
          </p:nvSpPr>
          <p:spPr bwMode="auto">
            <a:xfrm>
              <a:off x="1092" y="218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22" name="Oval 290"/>
            <p:cNvSpPr>
              <a:spLocks noChangeArrowheads="1"/>
            </p:cNvSpPr>
            <p:nvPr/>
          </p:nvSpPr>
          <p:spPr bwMode="auto">
            <a:xfrm>
              <a:off x="660" y="245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23" name="Oval 291"/>
            <p:cNvSpPr>
              <a:spLocks noChangeArrowheads="1"/>
            </p:cNvSpPr>
            <p:nvPr/>
          </p:nvSpPr>
          <p:spPr bwMode="auto">
            <a:xfrm>
              <a:off x="1092" y="2562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" name="AutoShape 48"/>
          <p:cNvSpPr>
            <a:spLocks noChangeArrowheads="1"/>
          </p:cNvSpPr>
          <p:nvPr/>
        </p:nvSpPr>
        <p:spPr bwMode="auto">
          <a:xfrm>
            <a:off x="2143682" y="5122863"/>
            <a:ext cx="720725" cy="287337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CC0000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AutoShape 60"/>
          <p:cNvSpPr>
            <a:spLocks noChangeArrowheads="1"/>
          </p:cNvSpPr>
          <p:nvPr/>
        </p:nvSpPr>
        <p:spPr bwMode="auto">
          <a:xfrm>
            <a:off x="5677520" y="5085184"/>
            <a:ext cx="720725" cy="287338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CC0000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build="p" autoUpdateAnimBg="0"/>
      <p:bldP spid="428051" grpId="0" autoUpdateAnimBg="0"/>
      <p:bldP spid="428052" grpId="0" autoUpdateAnimBg="0"/>
      <p:bldP spid="206" grpId="0" animBg="1"/>
      <p:bldP spid="20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99E9-CD30-497D-A046-0996560EEEEC}" type="slidenum">
              <a:rPr lang="en-US" altLang="zh-CN"/>
              <a:pPr/>
              <a:t>54</a:t>
            </a:fld>
            <a:endParaRPr lang="en-US" altLang="zh-CN"/>
          </a:p>
        </p:txBody>
      </p:sp>
      <p:grpSp>
        <p:nvGrpSpPr>
          <p:cNvPr id="2" name="Group 212"/>
          <p:cNvGrpSpPr>
            <a:grpSpLocks/>
          </p:cNvGrpSpPr>
          <p:nvPr/>
        </p:nvGrpSpPr>
        <p:grpSpPr bwMode="auto">
          <a:xfrm>
            <a:off x="5387975" y="1016000"/>
            <a:ext cx="3733800" cy="2946400"/>
            <a:chOff x="325" y="2112"/>
            <a:chExt cx="3219" cy="2103"/>
          </a:xfrm>
        </p:grpSpPr>
        <p:sp>
          <p:nvSpPr>
            <p:cNvPr id="430083" name="Text Box 3"/>
            <p:cNvSpPr txBox="1">
              <a:spLocks noChangeArrowheads="1"/>
            </p:cNvSpPr>
            <p:nvPr/>
          </p:nvSpPr>
          <p:spPr bwMode="auto">
            <a:xfrm>
              <a:off x="325" y="2255"/>
              <a:ext cx="443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  <a:p>
              <a:pPr algn="ctr"/>
              <a:endParaRPr lang="en-US" altLang="zh-CN" sz="2400" baseline="-25000">
                <a:latin typeface="Georgia" pitchFamily="18" charset="0"/>
              </a:endParaRPr>
            </a:p>
            <a:p>
              <a:pPr algn="ctr"/>
              <a:endParaRPr lang="en-US" altLang="zh-CN" sz="1600" baseline="-25000">
                <a:latin typeface="Georgia" pitchFamily="18" charset="0"/>
              </a:endParaRPr>
            </a:p>
            <a:p>
              <a:pPr algn="ctr"/>
              <a:endParaRPr lang="en-US" altLang="zh-CN" sz="2400" baseline="-25000">
                <a:latin typeface="Georgia" pitchFamily="18" charset="0"/>
              </a:endParaRPr>
            </a:p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64" y="2455"/>
              <a:ext cx="254" cy="253"/>
              <a:chOff x="794" y="2361"/>
              <a:chExt cx="254" cy="253"/>
            </a:xfrm>
          </p:grpSpPr>
          <p:sp>
            <p:nvSpPr>
              <p:cNvPr id="430085" name="AutoShape 5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086" name="Oval 6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087" name="Line 7"/>
            <p:cNvSpPr>
              <a:spLocks noChangeShapeType="1"/>
            </p:cNvSpPr>
            <p:nvPr/>
          </p:nvSpPr>
          <p:spPr bwMode="auto">
            <a:xfrm>
              <a:off x="891" y="2708"/>
              <a:ext cx="13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88" name="Line 8"/>
            <p:cNvSpPr>
              <a:spLocks noChangeShapeType="1"/>
            </p:cNvSpPr>
            <p:nvPr/>
          </p:nvSpPr>
          <p:spPr bwMode="auto">
            <a:xfrm flipV="1">
              <a:off x="883" y="2390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89" name="Line 9"/>
            <p:cNvSpPr>
              <a:spLocks noChangeShapeType="1"/>
            </p:cNvSpPr>
            <p:nvPr/>
          </p:nvSpPr>
          <p:spPr bwMode="auto">
            <a:xfrm>
              <a:off x="528" y="257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624" y="3241"/>
              <a:ext cx="254" cy="253"/>
              <a:chOff x="794" y="2361"/>
              <a:chExt cx="254" cy="253"/>
            </a:xfrm>
          </p:grpSpPr>
          <p:sp>
            <p:nvSpPr>
              <p:cNvPr id="430091" name="AutoShape 11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092" name="Oval 12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093" name="Line 13"/>
            <p:cNvSpPr>
              <a:spLocks noChangeShapeType="1"/>
            </p:cNvSpPr>
            <p:nvPr/>
          </p:nvSpPr>
          <p:spPr bwMode="auto">
            <a:xfrm>
              <a:off x="846" y="3480"/>
              <a:ext cx="13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4" name="Line 14"/>
            <p:cNvSpPr>
              <a:spLocks noChangeShapeType="1"/>
            </p:cNvSpPr>
            <p:nvPr/>
          </p:nvSpPr>
          <p:spPr bwMode="auto">
            <a:xfrm flipV="1">
              <a:off x="838" y="3162"/>
              <a:ext cx="144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5" name="Line 15"/>
            <p:cNvSpPr>
              <a:spLocks noChangeShapeType="1"/>
            </p:cNvSpPr>
            <p:nvPr/>
          </p:nvSpPr>
          <p:spPr bwMode="auto">
            <a:xfrm>
              <a:off x="483" y="334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6" name="Line 16"/>
            <p:cNvSpPr>
              <a:spLocks noChangeShapeType="1"/>
            </p:cNvSpPr>
            <p:nvPr/>
          </p:nvSpPr>
          <p:spPr bwMode="auto">
            <a:xfrm>
              <a:off x="1027" y="2390"/>
              <a:ext cx="20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7" name="Line 17"/>
            <p:cNvSpPr>
              <a:spLocks noChangeShapeType="1"/>
            </p:cNvSpPr>
            <p:nvPr/>
          </p:nvSpPr>
          <p:spPr bwMode="auto">
            <a:xfrm>
              <a:off x="1027" y="2798"/>
              <a:ext cx="20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8" name="Line 18"/>
            <p:cNvSpPr>
              <a:spLocks noChangeShapeType="1"/>
            </p:cNvSpPr>
            <p:nvPr/>
          </p:nvSpPr>
          <p:spPr bwMode="auto">
            <a:xfrm>
              <a:off x="981" y="3162"/>
              <a:ext cx="20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9" name="Line 19"/>
            <p:cNvSpPr>
              <a:spLocks noChangeShapeType="1"/>
            </p:cNvSpPr>
            <p:nvPr/>
          </p:nvSpPr>
          <p:spPr bwMode="auto">
            <a:xfrm>
              <a:off x="981" y="3570"/>
              <a:ext cx="20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0" name="Line 20"/>
            <p:cNvSpPr>
              <a:spLocks noChangeShapeType="1"/>
            </p:cNvSpPr>
            <p:nvPr/>
          </p:nvSpPr>
          <p:spPr bwMode="auto">
            <a:xfrm>
              <a:off x="1435" y="2112"/>
              <a:ext cx="0" cy="17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1" name="Line 21"/>
            <p:cNvSpPr>
              <a:spLocks noChangeShapeType="1"/>
            </p:cNvSpPr>
            <p:nvPr/>
          </p:nvSpPr>
          <p:spPr bwMode="auto">
            <a:xfrm>
              <a:off x="1888" y="2112"/>
              <a:ext cx="0" cy="17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2" name="Line 22"/>
            <p:cNvSpPr>
              <a:spLocks noChangeShapeType="1"/>
            </p:cNvSpPr>
            <p:nvPr/>
          </p:nvSpPr>
          <p:spPr bwMode="auto">
            <a:xfrm>
              <a:off x="2342" y="2112"/>
              <a:ext cx="0" cy="17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3" name="Line 23"/>
            <p:cNvSpPr>
              <a:spLocks noChangeShapeType="1"/>
            </p:cNvSpPr>
            <p:nvPr/>
          </p:nvSpPr>
          <p:spPr bwMode="auto">
            <a:xfrm>
              <a:off x="2796" y="2112"/>
              <a:ext cx="0" cy="17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4" name="Oval 24"/>
            <p:cNvSpPr>
              <a:spLocks noChangeAspect="1" noChangeArrowheads="1"/>
            </p:cNvSpPr>
            <p:nvPr/>
          </p:nvSpPr>
          <p:spPr bwMode="auto">
            <a:xfrm>
              <a:off x="1821" y="2345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5" name="Oval 25"/>
            <p:cNvSpPr>
              <a:spLocks noChangeAspect="1" noChangeArrowheads="1"/>
            </p:cNvSpPr>
            <p:nvPr/>
          </p:nvSpPr>
          <p:spPr bwMode="auto">
            <a:xfrm>
              <a:off x="2750" y="2345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6" name="Oval 26"/>
            <p:cNvSpPr>
              <a:spLocks noChangeAspect="1" noChangeArrowheads="1"/>
            </p:cNvSpPr>
            <p:nvPr/>
          </p:nvSpPr>
          <p:spPr bwMode="auto">
            <a:xfrm>
              <a:off x="2274" y="2731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7" name="Oval 27"/>
            <p:cNvSpPr>
              <a:spLocks noChangeAspect="1" noChangeArrowheads="1"/>
            </p:cNvSpPr>
            <p:nvPr/>
          </p:nvSpPr>
          <p:spPr bwMode="auto">
            <a:xfrm>
              <a:off x="1389" y="2753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8" name="Oval 28"/>
            <p:cNvSpPr>
              <a:spLocks noChangeAspect="1" noChangeArrowheads="1"/>
            </p:cNvSpPr>
            <p:nvPr/>
          </p:nvSpPr>
          <p:spPr bwMode="auto">
            <a:xfrm>
              <a:off x="2297" y="3094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9" name="Oval 29"/>
            <p:cNvSpPr>
              <a:spLocks noChangeAspect="1" noChangeArrowheads="1"/>
            </p:cNvSpPr>
            <p:nvPr/>
          </p:nvSpPr>
          <p:spPr bwMode="auto">
            <a:xfrm>
              <a:off x="2750" y="3116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10" name="Oval 30"/>
            <p:cNvSpPr>
              <a:spLocks noChangeAspect="1" noChangeArrowheads="1"/>
            </p:cNvSpPr>
            <p:nvPr/>
          </p:nvSpPr>
          <p:spPr bwMode="auto">
            <a:xfrm>
              <a:off x="1367" y="3502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11" name="Oval 31"/>
            <p:cNvSpPr>
              <a:spLocks noChangeAspect="1" noChangeArrowheads="1"/>
            </p:cNvSpPr>
            <p:nvPr/>
          </p:nvSpPr>
          <p:spPr bwMode="auto">
            <a:xfrm>
              <a:off x="1821" y="3502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1013" y="3889"/>
              <a:ext cx="22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   W</a:t>
              </a:r>
              <a:r>
                <a:rPr lang="en-US" altLang="zh-CN" sz="2400" baseline="-25000">
                  <a:latin typeface="Georgia" pitchFamily="18" charset="0"/>
                </a:rPr>
                <a:t>0   </a:t>
              </a:r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1     </a:t>
              </a:r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2   </a:t>
              </a:r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30120" name="Text Box 40"/>
            <p:cNvSpPr txBox="1">
              <a:spLocks noChangeArrowheads="1"/>
            </p:cNvSpPr>
            <p:nvPr/>
          </p:nvSpPr>
          <p:spPr bwMode="auto">
            <a:xfrm>
              <a:off x="3100" y="2208"/>
              <a:ext cx="444" cy="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endParaRPr lang="en-US" altLang="zh-CN" sz="2400" baseline="-25000">
                <a:latin typeface="Georgia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</p:grpSp>
      <p:sp>
        <p:nvSpPr>
          <p:cNvPr id="430127" name="Text Box 47"/>
          <p:cNvSpPr txBox="1">
            <a:spLocks noChangeArrowheads="1"/>
          </p:cNvSpPr>
          <p:nvPr/>
        </p:nvSpPr>
        <p:spPr bwMode="auto">
          <a:xfrm>
            <a:off x="6064786" y="30480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地址译码：与阵列</a:t>
            </a:r>
          </a:p>
        </p:txBody>
      </p:sp>
      <p:sp>
        <p:nvSpPr>
          <p:cNvPr id="430128" name="AutoShape 48"/>
          <p:cNvSpPr>
            <a:spLocks noChangeArrowheads="1"/>
          </p:cNvSpPr>
          <p:nvPr/>
        </p:nvSpPr>
        <p:spPr bwMode="auto">
          <a:xfrm>
            <a:off x="1884363" y="5262563"/>
            <a:ext cx="720725" cy="287337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CC0000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213"/>
          <p:cNvGrpSpPr>
            <a:grpSpLocks/>
          </p:cNvGrpSpPr>
          <p:nvPr/>
        </p:nvGrpSpPr>
        <p:grpSpPr bwMode="auto">
          <a:xfrm>
            <a:off x="4473575" y="4402138"/>
            <a:ext cx="720725" cy="2087562"/>
            <a:chOff x="3923" y="2795"/>
            <a:chExt cx="454" cy="1315"/>
          </a:xfrm>
        </p:grpSpPr>
        <p:sp>
          <p:nvSpPr>
            <p:cNvPr id="430129" name="Line 49"/>
            <p:cNvSpPr>
              <a:spLocks noChangeShapeType="1"/>
            </p:cNvSpPr>
            <p:nvPr/>
          </p:nvSpPr>
          <p:spPr bwMode="auto">
            <a:xfrm flipV="1">
              <a:off x="4150" y="2795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0" name="Line 50"/>
            <p:cNvSpPr>
              <a:spLocks noChangeShapeType="1"/>
            </p:cNvSpPr>
            <p:nvPr/>
          </p:nvSpPr>
          <p:spPr bwMode="auto">
            <a:xfrm>
              <a:off x="3969" y="30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1" name="Line 51"/>
            <p:cNvSpPr>
              <a:spLocks noChangeShapeType="1"/>
            </p:cNvSpPr>
            <p:nvPr/>
          </p:nvSpPr>
          <p:spPr bwMode="auto">
            <a:xfrm>
              <a:off x="3969" y="3293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2" name="Line 52"/>
            <p:cNvSpPr>
              <a:spLocks noChangeShapeType="1"/>
            </p:cNvSpPr>
            <p:nvPr/>
          </p:nvSpPr>
          <p:spPr bwMode="auto">
            <a:xfrm>
              <a:off x="3969" y="3157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3" name="Line 53"/>
            <p:cNvSpPr>
              <a:spLocks noChangeShapeType="1"/>
            </p:cNvSpPr>
            <p:nvPr/>
          </p:nvSpPr>
          <p:spPr bwMode="auto">
            <a:xfrm>
              <a:off x="3969" y="342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4" name="Oval 54"/>
            <p:cNvSpPr>
              <a:spLocks noChangeAspect="1" noChangeArrowheads="1"/>
            </p:cNvSpPr>
            <p:nvPr/>
          </p:nvSpPr>
          <p:spPr bwMode="auto">
            <a:xfrm>
              <a:off x="4105" y="2976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5" name="Oval 55"/>
            <p:cNvSpPr>
              <a:spLocks noChangeAspect="1" noChangeArrowheads="1"/>
            </p:cNvSpPr>
            <p:nvPr/>
          </p:nvSpPr>
          <p:spPr bwMode="auto">
            <a:xfrm>
              <a:off x="4105" y="3112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6" name="Oval 56"/>
            <p:cNvSpPr>
              <a:spLocks noChangeAspect="1" noChangeArrowheads="1"/>
            </p:cNvSpPr>
            <p:nvPr/>
          </p:nvSpPr>
          <p:spPr bwMode="auto">
            <a:xfrm>
              <a:off x="4105" y="3248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7" name="Oval 57"/>
            <p:cNvSpPr>
              <a:spLocks noChangeAspect="1" noChangeArrowheads="1"/>
            </p:cNvSpPr>
            <p:nvPr/>
          </p:nvSpPr>
          <p:spPr bwMode="auto">
            <a:xfrm>
              <a:off x="4105" y="3384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8" name="Rectangle 58"/>
            <p:cNvSpPr>
              <a:spLocks noChangeArrowheads="1"/>
            </p:cNvSpPr>
            <p:nvPr/>
          </p:nvSpPr>
          <p:spPr bwMode="auto">
            <a:xfrm>
              <a:off x="3923" y="3611"/>
              <a:ext cx="454" cy="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430139" name="Line 59"/>
            <p:cNvSpPr>
              <a:spLocks noChangeShapeType="1"/>
            </p:cNvSpPr>
            <p:nvPr/>
          </p:nvSpPr>
          <p:spPr bwMode="auto">
            <a:xfrm>
              <a:off x="4150" y="3838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5410200" y="5410200"/>
            <a:ext cx="720725" cy="287338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CC0000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14"/>
          <p:cNvGrpSpPr>
            <a:grpSpLocks/>
          </p:cNvGrpSpPr>
          <p:nvPr/>
        </p:nvGrpSpPr>
        <p:grpSpPr bwMode="auto">
          <a:xfrm>
            <a:off x="6273800" y="4833938"/>
            <a:ext cx="720725" cy="1223962"/>
            <a:chOff x="5057" y="3067"/>
            <a:chExt cx="454" cy="771"/>
          </a:xfrm>
        </p:grpSpPr>
        <p:sp>
          <p:nvSpPr>
            <p:cNvPr id="430141" name="Rectangle 61"/>
            <p:cNvSpPr>
              <a:spLocks noChangeArrowheads="1"/>
            </p:cNvSpPr>
            <p:nvPr/>
          </p:nvSpPr>
          <p:spPr bwMode="auto">
            <a:xfrm>
              <a:off x="5057" y="3339"/>
              <a:ext cx="454" cy="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430142" name="Line 62"/>
            <p:cNvSpPr>
              <a:spLocks noChangeShapeType="1"/>
            </p:cNvSpPr>
            <p:nvPr/>
          </p:nvSpPr>
          <p:spPr bwMode="auto">
            <a:xfrm>
              <a:off x="5420" y="3067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3" name="Line 63"/>
            <p:cNvSpPr>
              <a:spLocks noChangeShapeType="1"/>
            </p:cNvSpPr>
            <p:nvPr/>
          </p:nvSpPr>
          <p:spPr bwMode="auto">
            <a:xfrm>
              <a:off x="5330" y="3067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4" name="Line 64"/>
            <p:cNvSpPr>
              <a:spLocks noChangeShapeType="1"/>
            </p:cNvSpPr>
            <p:nvPr/>
          </p:nvSpPr>
          <p:spPr bwMode="auto">
            <a:xfrm>
              <a:off x="5239" y="3067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5" name="Line 65"/>
            <p:cNvSpPr>
              <a:spLocks noChangeShapeType="1"/>
            </p:cNvSpPr>
            <p:nvPr/>
          </p:nvSpPr>
          <p:spPr bwMode="auto">
            <a:xfrm>
              <a:off x="5148" y="3067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6" name="Line 66"/>
            <p:cNvSpPr>
              <a:spLocks noChangeShapeType="1"/>
            </p:cNvSpPr>
            <p:nvPr/>
          </p:nvSpPr>
          <p:spPr bwMode="auto">
            <a:xfrm>
              <a:off x="5284" y="3566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17"/>
          <p:cNvGrpSpPr>
            <a:grpSpLocks/>
          </p:cNvGrpSpPr>
          <p:nvPr/>
        </p:nvGrpSpPr>
        <p:grpSpPr bwMode="auto">
          <a:xfrm>
            <a:off x="2495550" y="914400"/>
            <a:ext cx="2857500" cy="2900363"/>
            <a:chOff x="1824" y="240"/>
            <a:chExt cx="2009" cy="2222"/>
          </a:xfrm>
        </p:grpSpPr>
        <p:sp>
          <p:nvSpPr>
            <p:cNvPr id="430298" name="Line 218"/>
            <p:cNvSpPr>
              <a:spLocks noChangeShapeType="1"/>
            </p:cNvSpPr>
            <p:nvPr/>
          </p:nvSpPr>
          <p:spPr bwMode="auto">
            <a:xfrm>
              <a:off x="1846" y="593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9" name="Line 219"/>
            <p:cNvSpPr>
              <a:spLocks noChangeShapeType="1"/>
            </p:cNvSpPr>
            <p:nvPr/>
          </p:nvSpPr>
          <p:spPr bwMode="auto">
            <a:xfrm>
              <a:off x="1846" y="1010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0" name="Line 220"/>
            <p:cNvSpPr>
              <a:spLocks noChangeShapeType="1"/>
            </p:cNvSpPr>
            <p:nvPr/>
          </p:nvSpPr>
          <p:spPr bwMode="auto">
            <a:xfrm>
              <a:off x="1846" y="145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1" name="Line 221"/>
            <p:cNvSpPr>
              <a:spLocks noChangeShapeType="1"/>
            </p:cNvSpPr>
            <p:nvPr/>
          </p:nvSpPr>
          <p:spPr bwMode="auto">
            <a:xfrm>
              <a:off x="1824" y="1872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2" name="Line 222"/>
            <p:cNvSpPr>
              <a:spLocks noChangeShapeType="1"/>
            </p:cNvSpPr>
            <p:nvPr/>
          </p:nvSpPr>
          <p:spPr bwMode="auto">
            <a:xfrm>
              <a:off x="2211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3" name="Line 223"/>
            <p:cNvSpPr>
              <a:spLocks noChangeShapeType="1"/>
            </p:cNvSpPr>
            <p:nvPr/>
          </p:nvSpPr>
          <p:spPr bwMode="auto">
            <a:xfrm>
              <a:off x="2609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4" name="Line 224"/>
            <p:cNvSpPr>
              <a:spLocks noChangeShapeType="1"/>
            </p:cNvSpPr>
            <p:nvPr/>
          </p:nvSpPr>
          <p:spPr bwMode="auto">
            <a:xfrm>
              <a:off x="3008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5" name="Line 225"/>
            <p:cNvSpPr>
              <a:spLocks noChangeShapeType="1"/>
            </p:cNvSpPr>
            <p:nvPr/>
          </p:nvSpPr>
          <p:spPr bwMode="auto">
            <a:xfrm>
              <a:off x="3373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6" name="Text Box 226"/>
            <p:cNvSpPr txBox="1">
              <a:spLocks noChangeArrowheads="1"/>
            </p:cNvSpPr>
            <p:nvPr/>
          </p:nvSpPr>
          <p:spPr bwMode="auto">
            <a:xfrm>
              <a:off x="2140" y="2112"/>
              <a:ext cx="162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1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2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30307" name="Line 227"/>
            <p:cNvSpPr>
              <a:spLocks noChangeShapeType="1"/>
            </p:cNvSpPr>
            <p:nvPr/>
          </p:nvSpPr>
          <p:spPr bwMode="auto">
            <a:xfrm>
              <a:off x="2026" y="2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228"/>
            <p:cNvGrpSpPr>
              <a:grpSpLocks/>
            </p:cNvGrpSpPr>
            <p:nvPr/>
          </p:nvGrpSpPr>
          <p:grpSpPr bwMode="auto">
            <a:xfrm>
              <a:off x="2211" y="364"/>
              <a:ext cx="83" cy="133"/>
              <a:chOff x="1089" y="1351"/>
              <a:chExt cx="113" cy="188"/>
            </a:xfrm>
          </p:grpSpPr>
          <p:sp>
            <p:nvSpPr>
              <p:cNvPr id="430309" name="Line 229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0" name="Line 230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1" name="Line 231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2" name="Line 232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3" name="Line 233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4" name="Line 234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15" name="Line 235"/>
            <p:cNvSpPr>
              <a:spLocks noChangeShapeType="1"/>
            </p:cNvSpPr>
            <p:nvPr/>
          </p:nvSpPr>
          <p:spPr bwMode="auto">
            <a:xfrm flipV="1">
              <a:off x="2211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236"/>
            <p:cNvGrpSpPr>
              <a:grpSpLocks/>
            </p:cNvGrpSpPr>
            <p:nvPr/>
          </p:nvGrpSpPr>
          <p:grpSpPr bwMode="auto">
            <a:xfrm>
              <a:off x="2609" y="364"/>
              <a:ext cx="83" cy="133"/>
              <a:chOff x="1089" y="1351"/>
              <a:chExt cx="113" cy="188"/>
            </a:xfrm>
          </p:grpSpPr>
          <p:sp>
            <p:nvSpPr>
              <p:cNvPr id="430317" name="Line 237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8" name="Line 238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9" name="Line 239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0" name="Line 240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1" name="Line 241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2" name="Line 242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23" name="Line 243"/>
            <p:cNvSpPr>
              <a:spLocks noChangeShapeType="1"/>
            </p:cNvSpPr>
            <p:nvPr/>
          </p:nvSpPr>
          <p:spPr bwMode="auto">
            <a:xfrm flipV="1">
              <a:off x="2609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244"/>
            <p:cNvGrpSpPr>
              <a:grpSpLocks/>
            </p:cNvGrpSpPr>
            <p:nvPr/>
          </p:nvGrpSpPr>
          <p:grpSpPr bwMode="auto">
            <a:xfrm>
              <a:off x="3008" y="364"/>
              <a:ext cx="83" cy="133"/>
              <a:chOff x="1089" y="1351"/>
              <a:chExt cx="113" cy="188"/>
            </a:xfrm>
          </p:grpSpPr>
          <p:sp>
            <p:nvSpPr>
              <p:cNvPr id="430325" name="Line 245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6" name="Line 246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7" name="Line 247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8" name="Line 248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9" name="Line 249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0" name="Line 250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31" name="Line 251"/>
            <p:cNvSpPr>
              <a:spLocks noChangeShapeType="1"/>
            </p:cNvSpPr>
            <p:nvPr/>
          </p:nvSpPr>
          <p:spPr bwMode="auto">
            <a:xfrm flipV="1">
              <a:off x="3008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252"/>
            <p:cNvGrpSpPr>
              <a:grpSpLocks/>
            </p:cNvGrpSpPr>
            <p:nvPr/>
          </p:nvGrpSpPr>
          <p:grpSpPr bwMode="auto">
            <a:xfrm>
              <a:off x="3357" y="364"/>
              <a:ext cx="83" cy="133"/>
              <a:chOff x="1089" y="1351"/>
              <a:chExt cx="113" cy="188"/>
            </a:xfrm>
          </p:grpSpPr>
          <p:sp>
            <p:nvSpPr>
              <p:cNvPr id="430333" name="Line 253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4" name="Line 254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5" name="Line 255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6" name="Line 256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7" name="Line 257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8" name="Line 258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39" name="Line 259"/>
            <p:cNvSpPr>
              <a:spLocks noChangeShapeType="1"/>
            </p:cNvSpPr>
            <p:nvPr/>
          </p:nvSpPr>
          <p:spPr bwMode="auto">
            <a:xfrm flipV="1">
              <a:off x="3357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260"/>
            <p:cNvGrpSpPr>
              <a:grpSpLocks noChangeAspect="1"/>
            </p:cNvGrpSpPr>
            <p:nvPr/>
          </p:nvGrpSpPr>
          <p:grpSpPr bwMode="auto">
            <a:xfrm>
              <a:off x="1978" y="593"/>
              <a:ext cx="180" cy="187"/>
              <a:chOff x="2789" y="1730"/>
              <a:chExt cx="328" cy="317"/>
            </a:xfrm>
          </p:grpSpPr>
          <p:sp>
            <p:nvSpPr>
              <p:cNvPr id="430341" name="AutoShape 26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2" name="Line 26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3" name="Line 26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4" name="Line 26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45" name="Line 265"/>
            <p:cNvSpPr>
              <a:spLocks noChangeShapeType="1"/>
            </p:cNvSpPr>
            <p:nvPr/>
          </p:nvSpPr>
          <p:spPr bwMode="auto">
            <a:xfrm>
              <a:off x="2144" y="786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266"/>
            <p:cNvGrpSpPr>
              <a:grpSpLocks noChangeAspect="1"/>
            </p:cNvGrpSpPr>
            <p:nvPr/>
          </p:nvGrpSpPr>
          <p:grpSpPr bwMode="auto">
            <a:xfrm>
              <a:off x="2377" y="1010"/>
              <a:ext cx="180" cy="188"/>
              <a:chOff x="2789" y="1730"/>
              <a:chExt cx="328" cy="317"/>
            </a:xfrm>
          </p:grpSpPr>
          <p:sp>
            <p:nvSpPr>
              <p:cNvPr id="430347" name="AutoShape 267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8" name="Line 268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9" name="Line 269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0" name="Line 270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51" name="Line 271"/>
            <p:cNvSpPr>
              <a:spLocks noChangeShapeType="1"/>
            </p:cNvSpPr>
            <p:nvPr/>
          </p:nvSpPr>
          <p:spPr bwMode="auto">
            <a:xfrm>
              <a:off x="2543" y="1203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272"/>
            <p:cNvGrpSpPr>
              <a:grpSpLocks noChangeAspect="1"/>
            </p:cNvGrpSpPr>
            <p:nvPr/>
          </p:nvGrpSpPr>
          <p:grpSpPr bwMode="auto">
            <a:xfrm>
              <a:off x="1978" y="1459"/>
              <a:ext cx="180" cy="188"/>
              <a:chOff x="2789" y="1730"/>
              <a:chExt cx="328" cy="317"/>
            </a:xfrm>
          </p:grpSpPr>
          <p:sp>
            <p:nvSpPr>
              <p:cNvPr id="430353" name="AutoShape 273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54" name="Line 274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5" name="Line 275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6" name="Line 276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57" name="Line 277"/>
            <p:cNvSpPr>
              <a:spLocks noChangeShapeType="1"/>
            </p:cNvSpPr>
            <p:nvPr/>
          </p:nvSpPr>
          <p:spPr bwMode="auto">
            <a:xfrm>
              <a:off x="2144" y="165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278"/>
            <p:cNvGrpSpPr>
              <a:grpSpLocks noChangeAspect="1"/>
            </p:cNvGrpSpPr>
            <p:nvPr/>
          </p:nvGrpSpPr>
          <p:grpSpPr bwMode="auto">
            <a:xfrm>
              <a:off x="3140" y="1459"/>
              <a:ext cx="180" cy="188"/>
              <a:chOff x="2789" y="1730"/>
              <a:chExt cx="328" cy="317"/>
            </a:xfrm>
          </p:grpSpPr>
          <p:sp>
            <p:nvSpPr>
              <p:cNvPr id="430359" name="AutoShape 27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60" name="Line 28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1" name="Line 28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2" name="Line 28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63" name="Line 283"/>
            <p:cNvSpPr>
              <a:spLocks noChangeShapeType="1"/>
            </p:cNvSpPr>
            <p:nvPr/>
          </p:nvSpPr>
          <p:spPr bwMode="auto">
            <a:xfrm>
              <a:off x="3307" y="1652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284"/>
            <p:cNvGrpSpPr>
              <a:grpSpLocks noChangeAspect="1"/>
            </p:cNvGrpSpPr>
            <p:nvPr/>
          </p:nvGrpSpPr>
          <p:grpSpPr bwMode="auto">
            <a:xfrm>
              <a:off x="2776" y="1876"/>
              <a:ext cx="179" cy="187"/>
              <a:chOff x="2789" y="1730"/>
              <a:chExt cx="328" cy="317"/>
            </a:xfrm>
          </p:grpSpPr>
          <p:sp>
            <p:nvSpPr>
              <p:cNvPr id="430365" name="AutoShape 285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66" name="Line 286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7" name="Line 287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8" name="Line 288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69" name="Line 289"/>
            <p:cNvSpPr>
              <a:spLocks noChangeShapeType="1"/>
            </p:cNvSpPr>
            <p:nvPr/>
          </p:nvSpPr>
          <p:spPr bwMode="auto">
            <a:xfrm>
              <a:off x="2942" y="2069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90"/>
            <p:cNvGrpSpPr>
              <a:grpSpLocks noChangeAspect="1"/>
            </p:cNvGrpSpPr>
            <p:nvPr/>
          </p:nvGrpSpPr>
          <p:grpSpPr bwMode="auto">
            <a:xfrm>
              <a:off x="2377" y="1877"/>
              <a:ext cx="179" cy="187"/>
              <a:chOff x="2789" y="1730"/>
              <a:chExt cx="328" cy="317"/>
            </a:xfrm>
          </p:grpSpPr>
          <p:sp>
            <p:nvSpPr>
              <p:cNvPr id="430371" name="AutoShape 29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72" name="Line 29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73" name="Line 29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74" name="Line 29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75" name="Line 295"/>
            <p:cNvSpPr>
              <a:spLocks noChangeShapeType="1"/>
            </p:cNvSpPr>
            <p:nvPr/>
          </p:nvSpPr>
          <p:spPr bwMode="auto">
            <a:xfrm>
              <a:off x="2543" y="2070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30376" name="Picture 296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775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77" name="Picture 297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583"/>
              <a:ext cx="4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378" name="Picture 298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449"/>
              <a:ext cx="4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379" name="Picture 299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642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0" name="Picture 300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" y="1866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1" name="Picture 301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2058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2" name="Picture 302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1866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3" name="Picture 303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" y="2058"/>
              <a:ext cx="43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4" name="Picture 304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" y="1449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5" name="Picture 305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" y="1642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6" name="Picture 306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" y="1000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7" name="Picture 307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1193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308"/>
            <p:cNvGrpSpPr>
              <a:grpSpLocks noChangeAspect="1"/>
            </p:cNvGrpSpPr>
            <p:nvPr/>
          </p:nvGrpSpPr>
          <p:grpSpPr bwMode="auto">
            <a:xfrm>
              <a:off x="2776" y="593"/>
              <a:ext cx="179" cy="187"/>
              <a:chOff x="2789" y="1730"/>
              <a:chExt cx="328" cy="317"/>
            </a:xfrm>
          </p:grpSpPr>
          <p:sp>
            <p:nvSpPr>
              <p:cNvPr id="430389" name="AutoShape 30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90" name="Line 31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1" name="Line 31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2" name="Line 31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93" name="Line 313"/>
            <p:cNvSpPr>
              <a:spLocks noChangeShapeType="1"/>
            </p:cNvSpPr>
            <p:nvPr/>
          </p:nvSpPr>
          <p:spPr bwMode="auto">
            <a:xfrm>
              <a:off x="2942" y="786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30394" name="Picture 314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" y="775"/>
              <a:ext cx="43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95" name="Picture 315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583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396" name="Text Box 316"/>
            <p:cNvSpPr txBox="1">
              <a:spLocks noChangeArrowheads="1"/>
            </p:cNvSpPr>
            <p:nvPr/>
          </p:nvSpPr>
          <p:spPr bwMode="auto">
            <a:xfrm>
              <a:off x="3438" y="482"/>
              <a:ext cx="395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0</a:t>
              </a:r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1 </a:t>
              </a:r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2</a:t>
              </a:r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3</a:t>
              </a:r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</p:txBody>
        </p:sp>
        <p:sp>
          <p:nvSpPr>
            <p:cNvPr id="430397" name="Line 317"/>
            <p:cNvSpPr>
              <a:spLocks noChangeShapeType="1"/>
            </p:cNvSpPr>
            <p:nvPr/>
          </p:nvSpPr>
          <p:spPr bwMode="auto">
            <a:xfrm>
              <a:off x="3753" y="248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8" name="Line 318"/>
            <p:cNvSpPr>
              <a:spLocks noChangeShapeType="1"/>
            </p:cNvSpPr>
            <p:nvPr/>
          </p:nvSpPr>
          <p:spPr bwMode="auto">
            <a:xfrm>
              <a:off x="3687" y="377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319"/>
          <p:cNvGrpSpPr>
            <a:grpSpLocks/>
          </p:cNvGrpSpPr>
          <p:nvPr/>
        </p:nvGrpSpPr>
        <p:grpSpPr bwMode="auto">
          <a:xfrm>
            <a:off x="152400" y="228600"/>
            <a:ext cx="2362200" cy="3124200"/>
            <a:chOff x="384" y="384"/>
            <a:chExt cx="1524" cy="2352"/>
          </a:xfrm>
        </p:grpSpPr>
        <p:sp>
          <p:nvSpPr>
            <p:cNvPr id="430400" name="Rectangle 320"/>
            <p:cNvSpPr>
              <a:spLocks noChangeArrowheads="1"/>
            </p:cNvSpPr>
            <p:nvPr/>
          </p:nvSpPr>
          <p:spPr bwMode="auto">
            <a:xfrm>
              <a:off x="1776" y="1168"/>
              <a:ext cx="13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1" name="Rectangle 321"/>
            <p:cNvSpPr>
              <a:spLocks noChangeArrowheads="1"/>
            </p:cNvSpPr>
            <p:nvPr/>
          </p:nvSpPr>
          <p:spPr bwMode="auto">
            <a:xfrm>
              <a:off x="1776" y="1575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2" name="Rectangle 322"/>
            <p:cNvSpPr>
              <a:spLocks noChangeArrowheads="1"/>
            </p:cNvSpPr>
            <p:nvPr/>
          </p:nvSpPr>
          <p:spPr bwMode="auto">
            <a:xfrm>
              <a:off x="1776" y="2039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3" name="Rectangle 323"/>
            <p:cNvSpPr>
              <a:spLocks noChangeArrowheads="1"/>
            </p:cNvSpPr>
            <p:nvPr/>
          </p:nvSpPr>
          <p:spPr bwMode="auto">
            <a:xfrm>
              <a:off x="1776" y="2424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4" name="Text Box 324"/>
            <p:cNvSpPr txBox="1">
              <a:spLocks noChangeArrowheads="1"/>
            </p:cNvSpPr>
            <p:nvPr/>
          </p:nvSpPr>
          <p:spPr bwMode="auto">
            <a:xfrm>
              <a:off x="720" y="384"/>
              <a:ext cx="57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30405" name="Line 325"/>
            <p:cNvSpPr>
              <a:spLocks noChangeShapeType="1"/>
            </p:cNvSpPr>
            <p:nvPr/>
          </p:nvSpPr>
          <p:spPr bwMode="auto">
            <a:xfrm>
              <a:off x="696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6" name="Rectangle 326"/>
            <p:cNvSpPr>
              <a:spLocks noChangeArrowheads="1"/>
            </p:cNvSpPr>
            <p:nvPr/>
          </p:nvSpPr>
          <p:spPr bwMode="auto">
            <a:xfrm>
              <a:off x="384" y="384"/>
              <a:ext cx="432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</p:txBody>
        </p:sp>
        <p:sp>
          <p:nvSpPr>
            <p:cNvPr id="430407" name="Line 327"/>
            <p:cNvSpPr>
              <a:spLocks noChangeShapeType="1"/>
            </p:cNvSpPr>
            <p:nvPr/>
          </p:nvSpPr>
          <p:spPr bwMode="auto">
            <a:xfrm flipV="1">
              <a:off x="1128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8" name="Rectangle 328"/>
            <p:cNvSpPr>
              <a:spLocks noChangeArrowheads="1"/>
            </p:cNvSpPr>
            <p:nvPr/>
          </p:nvSpPr>
          <p:spPr bwMode="auto">
            <a:xfrm>
              <a:off x="588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9" name="Oval 329"/>
            <p:cNvSpPr>
              <a:spLocks noChangeArrowheads="1"/>
            </p:cNvSpPr>
            <p:nvPr/>
          </p:nvSpPr>
          <p:spPr bwMode="auto">
            <a:xfrm>
              <a:off x="660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0" name="Rectangle 330"/>
            <p:cNvSpPr>
              <a:spLocks noChangeArrowheads="1"/>
            </p:cNvSpPr>
            <p:nvPr/>
          </p:nvSpPr>
          <p:spPr bwMode="auto">
            <a:xfrm>
              <a:off x="588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1" name="Oval 331"/>
            <p:cNvSpPr>
              <a:spLocks noChangeArrowheads="1"/>
            </p:cNvSpPr>
            <p:nvPr/>
          </p:nvSpPr>
          <p:spPr bwMode="auto">
            <a:xfrm>
              <a:off x="660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2" name="Line 332"/>
            <p:cNvSpPr>
              <a:spLocks noChangeShapeType="1"/>
            </p:cNvSpPr>
            <p:nvPr/>
          </p:nvSpPr>
          <p:spPr bwMode="auto">
            <a:xfrm>
              <a:off x="696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3" name="Line 333"/>
            <p:cNvSpPr>
              <a:spLocks noChangeShapeType="1"/>
            </p:cNvSpPr>
            <p:nvPr/>
          </p:nvSpPr>
          <p:spPr bwMode="auto">
            <a:xfrm flipV="1">
              <a:off x="696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4" name="Line 334"/>
            <p:cNvSpPr>
              <a:spLocks noChangeShapeType="1"/>
            </p:cNvSpPr>
            <p:nvPr/>
          </p:nvSpPr>
          <p:spPr bwMode="auto">
            <a:xfrm flipV="1">
              <a:off x="912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5" name="Line 335"/>
            <p:cNvSpPr>
              <a:spLocks noChangeShapeType="1"/>
            </p:cNvSpPr>
            <p:nvPr/>
          </p:nvSpPr>
          <p:spPr bwMode="auto">
            <a:xfrm>
              <a:off x="696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6" name="Line 336"/>
            <p:cNvSpPr>
              <a:spLocks noChangeShapeType="1"/>
            </p:cNvSpPr>
            <p:nvPr/>
          </p:nvSpPr>
          <p:spPr bwMode="auto">
            <a:xfrm flipV="1">
              <a:off x="1344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7" name="Line 337"/>
            <p:cNvSpPr>
              <a:spLocks noChangeShapeType="1"/>
            </p:cNvSpPr>
            <p:nvPr/>
          </p:nvSpPr>
          <p:spPr bwMode="auto">
            <a:xfrm>
              <a:off x="1128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8" name="Rectangle 338"/>
            <p:cNvSpPr>
              <a:spLocks noChangeArrowheads="1"/>
            </p:cNvSpPr>
            <p:nvPr/>
          </p:nvSpPr>
          <p:spPr bwMode="auto">
            <a:xfrm>
              <a:off x="1020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9" name="Oval 339"/>
            <p:cNvSpPr>
              <a:spLocks noChangeArrowheads="1"/>
            </p:cNvSpPr>
            <p:nvPr/>
          </p:nvSpPr>
          <p:spPr bwMode="auto">
            <a:xfrm>
              <a:off x="1092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0" name="Rectangle 340"/>
            <p:cNvSpPr>
              <a:spLocks noChangeArrowheads="1"/>
            </p:cNvSpPr>
            <p:nvPr/>
          </p:nvSpPr>
          <p:spPr bwMode="auto">
            <a:xfrm>
              <a:off x="1020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1" name="Oval 341"/>
            <p:cNvSpPr>
              <a:spLocks noChangeArrowheads="1"/>
            </p:cNvSpPr>
            <p:nvPr/>
          </p:nvSpPr>
          <p:spPr bwMode="auto">
            <a:xfrm>
              <a:off x="1092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2" name="Line 342"/>
            <p:cNvSpPr>
              <a:spLocks noChangeShapeType="1"/>
            </p:cNvSpPr>
            <p:nvPr/>
          </p:nvSpPr>
          <p:spPr bwMode="auto">
            <a:xfrm>
              <a:off x="1128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3" name="Line 343"/>
            <p:cNvSpPr>
              <a:spLocks noChangeShapeType="1"/>
            </p:cNvSpPr>
            <p:nvPr/>
          </p:nvSpPr>
          <p:spPr bwMode="auto">
            <a:xfrm>
              <a:off x="1128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4" name="Line 344"/>
            <p:cNvSpPr>
              <a:spLocks noChangeShapeType="1"/>
            </p:cNvSpPr>
            <p:nvPr/>
          </p:nvSpPr>
          <p:spPr bwMode="auto">
            <a:xfrm>
              <a:off x="912" y="1209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5" name="Line 345"/>
            <p:cNvSpPr>
              <a:spLocks noChangeShapeType="1"/>
            </p:cNvSpPr>
            <p:nvPr/>
          </p:nvSpPr>
          <p:spPr bwMode="auto">
            <a:xfrm>
              <a:off x="1344" y="1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6" name="Line 346"/>
            <p:cNvSpPr>
              <a:spLocks noChangeShapeType="1"/>
            </p:cNvSpPr>
            <p:nvPr/>
          </p:nvSpPr>
          <p:spPr bwMode="auto">
            <a:xfrm>
              <a:off x="912" y="2111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7" name="Line 347"/>
            <p:cNvSpPr>
              <a:spLocks noChangeShapeType="1"/>
            </p:cNvSpPr>
            <p:nvPr/>
          </p:nvSpPr>
          <p:spPr bwMode="auto">
            <a:xfrm>
              <a:off x="1128" y="2215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8" name="Line 348"/>
            <p:cNvSpPr>
              <a:spLocks noChangeShapeType="1"/>
            </p:cNvSpPr>
            <p:nvPr/>
          </p:nvSpPr>
          <p:spPr bwMode="auto">
            <a:xfrm flipH="1">
              <a:off x="696" y="1625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9" name="Line 349"/>
            <p:cNvSpPr>
              <a:spLocks noChangeShapeType="1"/>
            </p:cNvSpPr>
            <p:nvPr/>
          </p:nvSpPr>
          <p:spPr bwMode="auto">
            <a:xfrm flipH="1">
              <a:off x="1344" y="172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0" name="Line 350"/>
            <p:cNvSpPr>
              <a:spLocks noChangeShapeType="1"/>
            </p:cNvSpPr>
            <p:nvPr/>
          </p:nvSpPr>
          <p:spPr bwMode="auto">
            <a:xfrm flipH="1">
              <a:off x="696" y="2493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1" name="Line 351"/>
            <p:cNvSpPr>
              <a:spLocks noChangeShapeType="1"/>
            </p:cNvSpPr>
            <p:nvPr/>
          </p:nvSpPr>
          <p:spPr bwMode="auto">
            <a:xfrm flipH="1">
              <a:off x="1128" y="2597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2" name="Oval 352"/>
            <p:cNvSpPr>
              <a:spLocks noChangeArrowheads="1"/>
            </p:cNvSpPr>
            <p:nvPr/>
          </p:nvSpPr>
          <p:spPr bwMode="auto">
            <a:xfrm>
              <a:off x="876" y="1174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3" name="Oval 353"/>
            <p:cNvSpPr>
              <a:spLocks noChangeArrowheads="1"/>
            </p:cNvSpPr>
            <p:nvPr/>
          </p:nvSpPr>
          <p:spPr bwMode="auto">
            <a:xfrm>
              <a:off x="1308" y="127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4" name="Oval 354"/>
            <p:cNvSpPr>
              <a:spLocks noChangeArrowheads="1"/>
            </p:cNvSpPr>
            <p:nvPr/>
          </p:nvSpPr>
          <p:spPr bwMode="auto">
            <a:xfrm>
              <a:off x="660" y="159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5" name="Oval 355"/>
            <p:cNvSpPr>
              <a:spLocks noChangeArrowheads="1"/>
            </p:cNvSpPr>
            <p:nvPr/>
          </p:nvSpPr>
          <p:spPr bwMode="auto">
            <a:xfrm>
              <a:off x="1308" y="1695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6" name="Oval 356"/>
            <p:cNvSpPr>
              <a:spLocks noChangeArrowheads="1"/>
            </p:cNvSpPr>
            <p:nvPr/>
          </p:nvSpPr>
          <p:spPr bwMode="auto">
            <a:xfrm>
              <a:off x="876" y="2077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7" name="Oval 357"/>
            <p:cNvSpPr>
              <a:spLocks noChangeArrowheads="1"/>
            </p:cNvSpPr>
            <p:nvPr/>
          </p:nvSpPr>
          <p:spPr bwMode="auto">
            <a:xfrm>
              <a:off x="1092" y="218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8" name="Oval 358"/>
            <p:cNvSpPr>
              <a:spLocks noChangeArrowheads="1"/>
            </p:cNvSpPr>
            <p:nvPr/>
          </p:nvSpPr>
          <p:spPr bwMode="auto">
            <a:xfrm>
              <a:off x="660" y="245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9" name="Oval 359"/>
            <p:cNvSpPr>
              <a:spLocks noChangeArrowheads="1"/>
            </p:cNvSpPr>
            <p:nvPr/>
          </p:nvSpPr>
          <p:spPr bwMode="auto">
            <a:xfrm>
              <a:off x="1092" y="2562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200" y="3616325"/>
            <a:ext cx="1157450" cy="3241675"/>
            <a:chOff x="487200" y="3616325"/>
            <a:chExt cx="1157450" cy="3241675"/>
          </a:xfrm>
        </p:grpSpPr>
        <p:grpSp>
          <p:nvGrpSpPr>
            <p:cNvPr id="5" name="Group 216"/>
            <p:cNvGrpSpPr>
              <a:grpSpLocks/>
            </p:cNvGrpSpPr>
            <p:nvPr/>
          </p:nvGrpSpPr>
          <p:grpSpPr bwMode="auto">
            <a:xfrm>
              <a:off x="1020763" y="3616325"/>
              <a:ext cx="623887" cy="3241675"/>
              <a:chOff x="3969" y="119"/>
              <a:chExt cx="393" cy="2042"/>
            </a:xfrm>
          </p:grpSpPr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 flipV="1">
                <a:off x="4150" y="119"/>
                <a:ext cx="0" cy="17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4" name="Line 34"/>
              <p:cNvSpPr>
                <a:spLocks noChangeShapeType="1"/>
              </p:cNvSpPr>
              <p:nvPr/>
            </p:nvSpPr>
            <p:spPr bwMode="auto">
              <a:xfrm>
                <a:off x="3969" y="301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5" name="Line 35"/>
              <p:cNvSpPr>
                <a:spLocks noChangeShapeType="1"/>
              </p:cNvSpPr>
              <p:nvPr/>
            </p:nvSpPr>
            <p:spPr bwMode="auto">
              <a:xfrm>
                <a:off x="3969" y="732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6" name="Oval 36"/>
              <p:cNvSpPr>
                <a:spLocks noChangeAspect="1" noChangeArrowheads="1"/>
              </p:cNvSpPr>
              <p:nvPr/>
            </p:nvSpPr>
            <p:spPr bwMode="auto">
              <a:xfrm>
                <a:off x="4083" y="664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17" name="Line 37"/>
              <p:cNvSpPr>
                <a:spLocks noChangeShapeType="1"/>
              </p:cNvSpPr>
              <p:nvPr/>
            </p:nvSpPr>
            <p:spPr bwMode="auto">
              <a:xfrm>
                <a:off x="3969" y="1117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8" name="Line 38"/>
              <p:cNvSpPr>
                <a:spLocks noChangeShapeType="1"/>
              </p:cNvSpPr>
              <p:nvPr/>
            </p:nvSpPr>
            <p:spPr bwMode="auto">
              <a:xfrm>
                <a:off x="3969" y="1595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9" name="Oval 39"/>
              <p:cNvSpPr>
                <a:spLocks noChangeAspect="1" noChangeArrowheads="1"/>
              </p:cNvSpPr>
              <p:nvPr/>
            </p:nvSpPr>
            <p:spPr bwMode="auto">
              <a:xfrm>
                <a:off x="4083" y="1549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24" name="Text Box 44"/>
              <p:cNvSpPr txBox="1">
                <a:spLocks noChangeArrowheads="1"/>
              </p:cNvSpPr>
              <p:nvPr/>
            </p:nvSpPr>
            <p:spPr bwMode="auto">
              <a:xfrm>
                <a:off x="3980" y="1873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Georgia" pitchFamily="18" charset="0"/>
                  </a:rPr>
                  <a:t>W</a:t>
                </a:r>
                <a:r>
                  <a:rPr lang="en-US" altLang="zh-CN" sz="2400" baseline="-25000">
                    <a:latin typeface="Georgia" pitchFamily="18" charset="0"/>
                  </a:rPr>
                  <a:t>0</a:t>
                </a:r>
                <a:endParaRPr lang="en-US" altLang="zh-CN" sz="2400">
                  <a:latin typeface="Georgia" pitchFamily="18" charset="0"/>
                </a:endParaRPr>
              </a:p>
            </p:txBody>
          </p:sp>
        </p:grpSp>
        <p:sp>
          <p:nvSpPr>
            <p:cNvPr id="216" name="Text Box 40"/>
            <p:cNvSpPr txBox="1">
              <a:spLocks noChangeArrowheads="1"/>
            </p:cNvSpPr>
            <p:nvPr/>
          </p:nvSpPr>
          <p:spPr bwMode="auto">
            <a:xfrm>
              <a:off x="487200" y="3669513"/>
              <a:ext cx="632400" cy="2390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endParaRPr lang="en-US" altLang="zh-CN" sz="2800" baseline="-25000">
                <a:latin typeface="Georgia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1</a:t>
              </a:r>
              <a:endParaRPr lang="en-US" altLang="zh-CN" sz="2800">
                <a:latin typeface="Georgia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36602" y="3586336"/>
            <a:ext cx="1043310" cy="3151014"/>
            <a:chOff x="2736602" y="3586336"/>
            <a:chExt cx="1043310" cy="3151014"/>
          </a:xfrm>
        </p:grpSpPr>
        <p:grpSp>
          <p:nvGrpSpPr>
            <p:cNvPr id="6" name="Group 215"/>
            <p:cNvGrpSpPr>
              <a:grpSpLocks/>
            </p:cNvGrpSpPr>
            <p:nvPr/>
          </p:nvGrpSpPr>
          <p:grpSpPr bwMode="auto">
            <a:xfrm>
              <a:off x="2819400" y="4335463"/>
              <a:ext cx="720725" cy="2401887"/>
              <a:chOff x="5102" y="572"/>
              <a:chExt cx="454" cy="1513"/>
            </a:xfrm>
          </p:grpSpPr>
          <p:sp>
            <p:nvSpPr>
              <p:cNvPr id="430121" name="Rectangle 41"/>
              <p:cNvSpPr>
                <a:spLocks noChangeArrowheads="1"/>
              </p:cNvSpPr>
              <p:nvPr/>
            </p:nvSpPr>
            <p:spPr bwMode="auto">
              <a:xfrm>
                <a:off x="5102" y="1162"/>
                <a:ext cx="454" cy="2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430122" name="Line 42"/>
              <p:cNvSpPr>
                <a:spLocks noChangeShapeType="1"/>
              </p:cNvSpPr>
              <p:nvPr/>
            </p:nvSpPr>
            <p:spPr bwMode="auto">
              <a:xfrm flipV="1">
                <a:off x="5238" y="572"/>
                <a:ext cx="0" cy="5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23" name="Line 43"/>
              <p:cNvSpPr>
                <a:spLocks noChangeShapeType="1"/>
              </p:cNvSpPr>
              <p:nvPr/>
            </p:nvSpPr>
            <p:spPr bwMode="auto">
              <a:xfrm flipV="1">
                <a:off x="5420" y="572"/>
                <a:ext cx="0" cy="5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25" name="Text Box 45"/>
              <p:cNvSpPr txBox="1">
                <a:spLocks noChangeArrowheads="1"/>
              </p:cNvSpPr>
              <p:nvPr/>
            </p:nvSpPr>
            <p:spPr bwMode="auto">
              <a:xfrm>
                <a:off x="5159" y="1797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Georgia" pitchFamily="18" charset="0"/>
                  </a:rPr>
                  <a:t>W</a:t>
                </a:r>
                <a:r>
                  <a:rPr lang="en-US" altLang="zh-CN" sz="2400" baseline="-25000">
                    <a:latin typeface="Georgia" pitchFamily="18" charset="0"/>
                  </a:rPr>
                  <a:t>0</a:t>
                </a:r>
                <a:endParaRPr lang="en-US" altLang="zh-CN" sz="2400">
                  <a:latin typeface="Georgia" pitchFamily="18" charset="0"/>
                </a:endParaRPr>
              </a:p>
            </p:txBody>
          </p:sp>
          <p:sp>
            <p:nvSpPr>
              <p:cNvPr id="430126" name="Line 46"/>
              <p:cNvSpPr>
                <a:spLocks noChangeShapeType="1"/>
              </p:cNvSpPr>
              <p:nvPr/>
            </p:nvSpPr>
            <p:spPr bwMode="auto">
              <a:xfrm>
                <a:off x="5329" y="1389"/>
                <a:ext cx="0" cy="4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" name="Text Box 40"/>
            <p:cNvSpPr txBox="1">
              <a:spLocks noChangeArrowheads="1"/>
            </p:cNvSpPr>
            <p:nvPr/>
          </p:nvSpPr>
          <p:spPr bwMode="auto">
            <a:xfrm>
              <a:off x="2736602" y="3586336"/>
              <a:ext cx="1043310" cy="78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_   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0</a:t>
              </a:r>
              <a:r>
                <a:rPr lang="en-US" altLang="zh-CN" sz="2800">
                  <a:latin typeface="Georgia" pitchFamily="18" charset="0"/>
                </a:rPr>
                <a:t> A</a:t>
              </a:r>
              <a:r>
                <a:rPr lang="en-US" altLang="zh-CN" sz="2800" baseline="-25000">
                  <a:latin typeface="Georgia" pitchFamily="18" charset="0"/>
                </a:rPr>
                <a:t>1</a:t>
              </a:r>
              <a:endParaRPr lang="en-US" altLang="zh-CN" sz="280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6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7" grpId="0" autoUpdateAnimBg="0"/>
      <p:bldP spid="430128" grpId="0" animBg="1"/>
      <p:bldP spid="43014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3D4-51C6-4936-8D4A-212EEE26A6DB}" type="slidenum">
              <a:rPr lang="en-US" altLang="zh-CN">
                <a:latin typeface="+mn-ea"/>
                <a:ea typeface="+mn-ea"/>
              </a:rPr>
              <a:pPr/>
              <a:t>55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27393" name="Text Box 33"/>
          <p:cNvSpPr txBox="1">
            <a:spLocks noChangeArrowheads="1"/>
          </p:cNvSpPr>
          <p:nvPr/>
        </p:nvSpPr>
        <p:spPr bwMode="auto">
          <a:xfrm>
            <a:off x="4569112" y="6019800"/>
            <a:ext cx="2698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+mn-ea"/>
                <a:ea typeface="+mn-ea"/>
              </a:rPr>
              <a:t>W</a:t>
            </a:r>
            <a:r>
              <a:rPr lang="en-US" altLang="zh-CN" sz="2400" baseline="-25000">
                <a:latin typeface="+mn-ea"/>
                <a:ea typeface="+mn-ea"/>
              </a:rPr>
              <a:t>0       </a:t>
            </a:r>
            <a:r>
              <a:rPr lang="en-US" altLang="zh-CN" sz="2400">
                <a:latin typeface="+mn-ea"/>
                <a:ea typeface="+mn-ea"/>
              </a:rPr>
              <a:t>W</a:t>
            </a:r>
            <a:r>
              <a:rPr lang="en-US" altLang="zh-CN" sz="2400" baseline="-25000">
                <a:latin typeface="+mn-ea"/>
                <a:ea typeface="+mn-ea"/>
              </a:rPr>
              <a:t>1        </a:t>
            </a:r>
            <a:r>
              <a:rPr lang="en-US" altLang="zh-CN" sz="2400">
                <a:latin typeface="+mn-ea"/>
                <a:ea typeface="+mn-ea"/>
              </a:rPr>
              <a:t>W</a:t>
            </a:r>
            <a:r>
              <a:rPr lang="en-US" altLang="zh-CN" sz="2400" baseline="-25000">
                <a:latin typeface="+mn-ea"/>
                <a:ea typeface="+mn-ea"/>
              </a:rPr>
              <a:t>2      </a:t>
            </a:r>
            <a:r>
              <a:rPr lang="en-US" altLang="zh-CN" sz="2400">
                <a:latin typeface="+mn-ea"/>
                <a:ea typeface="+mn-ea"/>
              </a:rPr>
              <a:t>W</a:t>
            </a:r>
            <a:r>
              <a:rPr lang="en-US" altLang="zh-CN" sz="2400" baseline="-25000">
                <a:latin typeface="+mn-ea"/>
                <a:ea typeface="+mn-ea"/>
              </a:rPr>
              <a:t>3</a:t>
            </a:r>
            <a:endParaRPr lang="en-US" altLang="zh-CN" sz="2400">
              <a:latin typeface="+mn-ea"/>
              <a:ea typeface="+mn-ea"/>
            </a:endParaRPr>
          </a:p>
        </p:txBody>
      </p:sp>
      <p:sp>
        <p:nvSpPr>
          <p:cNvPr id="527395" name="Text Box 35"/>
          <p:cNvSpPr txBox="1">
            <a:spLocks noChangeArrowheads="1"/>
          </p:cNvSpPr>
          <p:nvPr/>
        </p:nvSpPr>
        <p:spPr bwMode="auto">
          <a:xfrm>
            <a:off x="3689824" y="152400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地址译码：与阵列</a:t>
            </a:r>
          </a:p>
        </p:txBody>
      </p:sp>
      <p:sp>
        <p:nvSpPr>
          <p:cNvPr id="527413" name="Text Box 53"/>
          <p:cNvSpPr txBox="1">
            <a:spLocks noChangeArrowheads="1"/>
          </p:cNvSpPr>
          <p:nvPr/>
        </p:nvSpPr>
        <p:spPr bwMode="auto">
          <a:xfrm>
            <a:off x="8458200" y="3276600"/>
            <a:ext cx="5950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0</a:t>
            </a:r>
          </a:p>
          <a:p>
            <a:endParaRPr lang="en-US" altLang="zh-CN" baseline="-25000">
              <a:latin typeface="+mn-ea"/>
              <a:ea typeface="+mn-ea"/>
            </a:endParaRPr>
          </a:p>
          <a:p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1</a:t>
            </a:r>
          </a:p>
          <a:p>
            <a:endParaRPr lang="en-US" altLang="zh-CN" sz="2400" baseline="-25000">
              <a:latin typeface="+mn-ea"/>
              <a:ea typeface="+mn-ea"/>
            </a:endParaRPr>
          </a:p>
          <a:p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2</a:t>
            </a:r>
            <a:r>
              <a:rPr lang="en-US" altLang="zh-CN" sz="2400">
                <a:latin typeface="+mn-ea"/>
                <a:ea typeface="+mn-ea"/>
              </a:rPr>
              <a:t> </a:t>
            </a:r>
          </a:p>
          <a:p>
            <a:endParaRPr lang="en-US" altLang="zh-CN" baseline="-25000">
              <a:latin typeface="+mn-ea"/>
              <a:ea typeface="+mn-ea"/>
            </a:endParaRPr>
          </a:p>
          <a:p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3</a:t>
            </a:r>
            <a:endParaRPr lang="en-US" altLang="zh-CN" sz="2400">
              <a:latin typeface="+mn-ea"/>
              <a:ea typeface="+mn-ea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228975" y="762000"/>
            <a:ext cx="4740275" cy="2286000"/>
            <a:chOff x="258" y="480"/>
            <a:chExt cx="2986" cy="1440"/>
          </a:xfrm>
        </p:grpSpPr>
        <p:grpSp>
          <p:nvGrpSpPr>
            <p:cNvPr id="3" name="Group 56"/>
            <p:cNvGrpSpPr>
              <a:grpSpLocks/>
            </p:cNvGrpSpPr>
            <p:nvPr/>
          </p:nvGrpSpPr>
          <p:grpSpPr bwMode="auto">
            <a:xfrm>
              <a:off x="258" y="480"/>
              <a:ext cx="2986" cy="1296"/>
              <a:chOff x="258" y="459"/>
              <a:chExt cx="2986" cy="1770"/>
            </a:xfrm>
          </p:grpSpPr>
          <p:sp>
            <p:nvSpPr>
              <p:cNvPr id="527364" name="Text Box 4"/>
              <p:cNvSpPr txBox="1">
                <a:spLocks noChangeArrowheads="1"/>
              </p:cNvSpPr>
              <p:nvPr/>
            </p:nvSpPr>
            <p:spPr bwMode="auto">
              <a:xfrm>
                <a:off x="258" y="596"/>
                <a:ext cx="289" cy="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540" y="796"/>
                <a:ext cx="233" cy="253"/>
                <a:chOff x="815" y="2361"/>
                <a:chExt cx="233" cy="253"/>
              </a:xfrm>
            </p:grpSpPr>
            <p:sp>
              <p:nvSpPr>
                <p:cNvPr id="527366" name="AutoShape 6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815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36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27368" name="Line 8"/>
              <p:cNvSpPr>
                <a:spLocks noChangeShapeType="1"/>
              </p:cNvSpPr>
              <p:nvPr/>
            </p:nvSpPr>
            <p:spPr bwMode="auto">
              <a:xfrm>
                <a:off x="746" y="1049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69" name="Line 9"/>
              <p:cNvSpPr>
                <a:spLocks noChangeShapeType="1"/>
              </p:cNvSpPr>
              <p:nvPr/>
            </p:nvSpPr>
            <p:spPr bwMode="auto">
              <a:xfrm flipV="1">
                <a:off x="738" y="731"/>
                <a:ext cx="14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0" name="Line 10"/>
              <p:cNvSpPr>
                <a:spLocks noChangeShapeType="1"/>
              </p:cNvSpPr>
              <p:nvPr/>
            </p:nvSpPr>
            <p:spPr bwMode="auto">
              <a:xfrm>
                <a:off x="383" y="913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474" y="1568"/>
                <a:ext cx="254" cy="253"/>
                <a:chOff x="794" y="2361"/>
                <a:chExt cx="254" cy="253"/>
              </a:xfrm>
            </p:grpSpPr>
            <p:sp>
              <p:nvSpPr>
                <p:cNvPr id="527372" name="AutoShape 12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37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27374" name="Line 14"/>
              <p:cNvSpPr>
                <a:spLocks noChangeShapeType="1"/>
              </p:cNvSpPr>
              <p:nvPr/>
            </p:nvSpPr>
            <p:spPr bwMode="auto">
              <a:xfrm>
                <a:off x="701" y="1821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5" name="Line 15"/>
              <p:cNvSpPr>
                <a:spLocks noChangeShapeType="1"/>
              </p:cNvSpPr>
              <p:nvPr/>
            </p:nvSpPr>
            <p:spPr bwMode="auto">
              <a:xfrm flipV="1">
                <a:off x="693" y="1503"/>
                <a:ext cx="144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6" name="Line 16"/>
              <p:cNvSpPr>
                <a:spLocks noChangeShapeType="1"/>
              </p:cNvSpPr>
              <p:nvPr/>
            </p:nvSpPr>
            <p:spPr bwMode="auto">
              <a:xfrm>
                <a:off x="338" y="1685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7" name="Line 17"/>
              <p:cNvSpPr>
                <a:spLocks noChangeShapeType="1"/>
              </p:cNvSpPr>
              <p:nvPr/>
            </p:nvSpPr>
            <p:spPr bwMode="auto">
              <a:xfrm>
                <a:off x="882" y="731"/>
                <a:ext cx="20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8" name="Line 18"/>
              <p:cNvSpPr>
                <a:spLocks noChangeShapeType="1"/>
              </p:cNvSpPr>
              <p:nvPr/>
            </p:nvSpPr>
            <p:spPr bwMode="auto">
              <a:xfrm>
                <a:off x="882" y="1139"/>
                <a:ext cx="20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9" name="Line 19"/>
              <p:cNvSpPr>
                <a:spLocks noChangeShapeType="1"/>
              </p:cNvSpPr>
              <p:nvPr/>
            </p:nvSpPr>
            <p:spPr bwMode="auto">
              <a:xfrm>
                <a:off x="836" y="1503"/>
                <a:ext cx="20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0" name="Line 20"/>
              <p:cNvSpPr>
                <a:spLocks noChangeShapeType="1"/>
              </p:cNvSpPr>
              <p:nvPr/>
            </p:nvSpPr>
            <p:spPr bwMode="auto">
              <a:xfrm>
                <a:off x="836" y="1911"/>
                <a:ext cx="20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1" name="Line 21"/>
              <p:cNvSpPr>
                <a:spLocks noChangeShapeType="1"/>
              </p:cNvSpPr>
              <p:nvPr/>
            </p:nvSpPr>
            <p:spPr bwMode="auto">
              <a:xfrm>
                <a:off x="1290" y="459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2" name="Line 22"/>
              <p:cNvSpPr>
                <a:spLocks noChangeShapeType="1"/>
              </p:cNvSpPr>
              <p:nvPr/>
            </p:nvSpPr>
            <p:spPr bwMode="auto">
              <a:xfrm>
                <a:off x="1743" y="459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3" name="Line 23"/>
              <p:cNvSpPr>
                <a:spLocks noChangeShapeType="1"/>
              </p:cNvSpPr>
              <p:nvPr/>
            </p:nvSpPr>
            <p:spPr bwMode="auto">
              <a:xfrm>
                <a:off x="2197" y="459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4" name="Line 24"/>
              <p:cNvSpPr>
                <a:spLocks noChangeShapeType="1"/>
              </p:cNvSpPr>
              <p:nvPr/>
            </p:nvSpPr>
            <p:spPr bwMode="auto">
              <a:xfrm>
                <a:off x="2651" y="459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5" name="Oval 25"/>
              <p:cNvSpPr>
                <a:spLocks noChangeAspect="1" noChangeArrowheads="1"/>
              </p:cNvSpPr>
              <p:nvPr/>
            </p:nvSpPr>
            <p:spPr bwMode="auto">
              <a:xfrm>
                <a:off x="1676" y="686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6" name="Oval 26"/>
              <p:cNvSpPr>
                <a:spLocks noChangeAspect="1" noChangeArrowheads="1"/>
              </p:cNvSpPr>
              <p:nvPr/>
            </p:nvSpPr>
            <p:spPr bwMode="auto">
              <a:xfrm>
                <a:off x="2605" y="686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7" name="Oval 27"/>
              <p:cNvSpPr>
                <a:spLocks noChangeAspect="1" noChangeArrowheads="1"/>
              </p:cNvSpPr>
              <p:nvPr/>
            </p:nvSpPr>
            <p:spPr bwMode="auto">
              <a:xfrm>
                <a:off x="2129" y="1072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8" name="Oval 28"/>
              <p:cNvSpPr>
                <a:spLocks noChangeAspect="1" noChangeArrowheads="1"/>
              </p:cNvSpPr>
              <p:nvPr/>
            </p:nvSpPr>
            <p:spPr bwMode="auto">
              <a:xfrm>
                <a:off x="1244" y="1094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9" name="Oval 29"/>
              <p:cNvSpPr>
                <a:spLocks noChangeAspect="1" noChangeArrowheads="1"/>
              </p:cNvSpPr>
              <p:nvPr/>
            </p:nvSpPr>
            <p:spPr bwMode="auto">
              <a:xfrm>
                <a:off x="2152" y="1435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90" name="Oval 30"/>
              <p:cNvSpPr>
                <a:spLocks noChangeAspect="1" noChangeArrowheads="1"/>
              </p:cNvSpPr>
              <p:nvPr/>
            </p:nvSpPr>
            <p:spPr bwMode="auto">
              <a:xfrm>
                <a:off x="2605" y="1457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91" name="Oval 31"/>
              <p:cNvSpPr>
                <a:spLocks noChangeAspect="1" noChangeArrowheads="1"/>
              </p:cNvSpPr>
              <p:nvPr/>
            </p:nvSpPr>
            <p:spPr bwMode="auto">
              <a:xfrm>
                <a:off x="1222" y="1843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92" name="Oval 32"/>
              <p:cNvSpPr>
                <a:spLocks noChangeAspect="1" noChangeArrowheads="1"/>
              </p:cNvSpPr>
              <p:nvPr/>
            </p:nvSpPr>
            <p:spPr bwMode="auto">
              <a:xfrm>
                <a:off x="1676" y="1843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94" name="Text Box 34"/>
              <p:cNvSpPr txBox="1">
                <a:spLocks noChangeArrowheads="1"/>
              </p:cNvSpPr>
              <p:nvPr/>
            </p:nvSpPr>
            <p:spPr bwMode="auto">
              <a:xfrm>
                <a:off x="2955" y="574"/>
                <a:ext cx="289" cy="1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_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>
                  <a:lnSpc>
                    <a:spcPct val="70000"/>
                  </a:lnSpc>
                </a:pPr>
                <a:endParaRPr lang="en-US" altLang="zh-CN" sz="2400" baseline="-25000">
                  <a:latin typeface="+mn-ea"/>
                  <a:ea typeface="+mn-ea"/>
                </a:endParaRP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_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1152" y="1776"/>
              <a:ext cx="1632" cy="144"/>
              <a:chOff x="1152" y="1776"/>
              <a:chExt cx="1632" cy="144"/>
            </a:xfrm>
          </p:grpSpPr>
          <p:sp>
            <p:nvSpPr>
              <p:cNvPr id="527418" name="Rectangle 58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19" name="Rectangle 59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20" name="Rectangle 60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21" name="Rectangle 61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4114800" y="3048000"/>
            <a:ext cx="4267200" cy="2881313"/>
            <a:chOff x="816" y="1920"/>
            <a:chExt cx="2688" cy="1815"/>
          </a:xfrm>
        </p:grpSpPr>
        <p:sp>
          <p:nvSpPr>
            <p:cNvPr id="527397" name="Line 37"/>
            <p:cNvSpPr>
              <a:spLocks noChangeShapeType="1"/>
            </p:cNvSpPr>
            <p:nvPr/>
          </p:nvSpPr>
          <p:spPr bwMode="auto">
            <a:xfrm>
              <a:off x="816" y="2229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398" name="Line 38"/>
            <p:cNvSpPr>
              <a:spLocks noChangeShapeType="1"/>
            </p:cNvSpPr>
            <p:nvPr/>
          </p:nvSpPr>
          <p:spPr bwMode="auto">
            <a:xfrm>
              <a:off x="816" y="2601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399" name="Line 39"/>
            <p:cNvSpPr>
              <a:spLocks noChangeShapeType="1"/>
            </p:cNvSpPr>
            <p:nvPr/>
          </p:nvSpPr>
          <p:spPr bwMode="auto">
            <a:xfrm>
              <a:off x="816" y="3009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0" name="Line 40"/>
            <p:cNvSpPr>
              <a:spLocks noChangeShapeType="1"/>
            </p:cNvSpPr>
            <p:nvPr/>
          </p:nvSpPr>
          <p:spPr bwMode="auto">
            <a:xfrm>
              <a:off x="816" y="3399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1" name="Line 41"/>
            <p:cNvSpPr>
              <a:spLocks noChangeShapeType="1"/>
            </p:cNvSpPr>
            <p:nvPr/>
          </p:nvSpPr>
          <p:spPr bwMode="auto">
            <a:xfrm>
              <a:off x="1277" y="1920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2" name="Line 42"/>
            <p:cNvSpPr>
              <a:spLocks noChangeShapeType="1"/>
            </p:cNvSpPr>
            <p:nvPr/>
          </p:nvSpPr>
          <p:spPr bwMode="auto">
            <a:xfrm>
              <a:off x="1738" y="1920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3" name="Line 43"/>
            <p:cNvSpPr>
              <a:spLocks noChangeShapeType="1"/>
            </p:cNvSpPr>
            <p:nvPr/>
          </p:nvSpPr>
          <p:spPr bwMode="auto">
            <a:xfrm>
              <a:off x="2200" y="1920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4" name="Line 44"/>
            <p:cNvSpPr>
              <a:spLocks noChangeShapeType="1"/>
            </p:cNvSpPr>
            <p:nvPr/>
          </p:nvSpPr>
          <p:spPr bwMode="auto">
            <a:xfrm>
              <a:off x="2661" y="1920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5" name="Oval 45"/>
            <p:cNvSpPr>
              <a:spLocks noChangeAspect="1" noChangeArrowheads="1"/>
            </p:cNvSpPr>
            <p:nvPr/>
          </p:nvSpPr>
          <p:spPr bwMode="auto">
            <a:xfrm>
              <a:off x="1208" y="2184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6" name="Oval 46"/>
            <p:cNvSpPr>
              <a:spLocks noChangeAspect="1" noChangeArrowheads="1"/>
            </p:cNvSpPr>
            <p:nvPr/>
          </p:nvSpPr>
          <p:spPr bwMode="auto">
            <a:xfrm>
              <a:off x="2153" y="2184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7" name="Oval 47"/>
            <p:cNvSpPr>
              <a:spLocks noChangeAspect="1" noChangeArrowheads="1"/>
            </p:cNvSpPr>
            <p:nvPr/>
          </p:nvSpPr>
          <p:spPr bwMode="auto">
            <a:xfrm>
              <a:off x="1692" y="2533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8" name="Oval 48"/>
            <p:cNvSpPr>
              <a:spLocks noChangeAspect="1" noChangeArrowheads="1"/>
            </p:cNvSpPr>
            <p:nvPr/>
          </p:nvSpPr>
          <p:spPr bwMode="auto">
            <a:xfrm>
              <a:off x="1231" y="2941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9" name="Oval 49"/>
            <p:cNvSpPr>
              <a:spLocks noChangeAspect="1" noChangeArrowheads="1"/>
            </p:cNvSpPr>
            <p:nvPr/>
          </p:nvSpPr>
          <p:spPr bwMode="auto">
            <a:xfrm>
              <a:off x="2592" y="2544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10" name="Oval 50"/>
            <p:cNvSpPr>
              <a:spLocks noChangeAspect="1" noChangeArrowheads="1"/>
            </p:cNvSpPr>
            <p:nvPr/>
          </p:nvSpPr>
          <p:spPr bwMode="auto">
            <a:xfrm>
              <a:off x="2153" y="3354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11" name="Oval 51"/>
            <p:cNvSpPr>
              <a:spLocks noChangeAspect="1" noChangeArrowheads="1"/>
            </p:cNvSpPr>
            <p:nvPr/>
          </p:nvSpPr>
          <p:spPr bwMode="auto">
            <a:xfrm>
              <a:off x="2592" y="2941"/>
              <a:ext cx="114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3120" y="2050"/>
              <a:ext cx="384" cy="1490"/>
              <a:chOff x="3120" y="2050"/>
              <a:chExt cx="384" cy="1490"/>
            </a:xfrm>
          </p:grpSpPr>
          <p:grpSp>
            <p:nvGrpSpPr>
              <p:cNvPr id="9" name="Group 67"/>
              <p:cNvGrpSpPr>
                <a:grpSpLocks/>
              </p:cNvGrpSpPr>
              <p:nvPr/>
            </p:nvGrpSpPr>
            <p:grpSpPr bwMode="auto">
              <a:xfrm>
                <a:off x="3120" y="2050"/>
                <a:ext cx="288" cy="291"/>
                <a:chOff x="3120" y="2050"/>
                <a:chExt cx="288" cy="291"/>
              </a:xfrm>
            </p:grpSpPr>
            <p:sp>
              <p:nvSpPr>
                <p:cNvPr id="527422" name="Rectangle 62"/>
                <p:cNvSpPr>
                  <a:spLocks noChangeArrowheads="1"/>
                </p:cNvSpPr>
                <p:nvPr/>
              </p:nvSpPr>
              <p:spPr bwMode="auto">
                <a:xfrm>
                  <a:off x="3120" y="2069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42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120" y="2050"/>
                  <a:ext cx="28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+mn-ea"/>
                      <a:ea typeface="+mn-ea"/>
                    </a:rPr>
                    <a:t>+</a:t>
                  </a:r>
                </a:p>
              </p:txBody>
            </p:sp>
          </p:grpSp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>
                <a:off x="3120" y="2448"/>
                <a:ext cx="288" cy="291"/>
                <a:chOff x="3120" y="1968"/>
                <a:chExt cx="288" cy="291"/>
              </a:xfrm>
            </p:grpSpPr>
            <p:sp>
              <p:nvSpPr>
                <p:cNvPr id="527429" name="Rectangle 69"/>
                <p:cNvSpPr>
                  <a:spLocks noChangeArrowheads="1"/>
                </p:cNvSpPr>
                <p:nvPr/>
              </p:nvSpPr>
              <p:spPr bwMode="auto">
                <a:xfrm>
                  <a:off x="3120" y="201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43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120" y="1968"/>
                  <a:ext cx="28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+mn-ea"/>
                      <a:ea typeface="+mn-ea"/>
                    </a:rPr>
                    <a:t>+</a:t>
                  </a:r>
                </a:p>
              </p:txBody>
            </p:sp>
          </p:grpSp>
          <p:grpSp>
            <p:nvGrpSpPr>
              <p:cNvPr id="11" name="Group 71"/>
              <p:cNvGrpSpPr>
                <a:grpSpLocks/>
              </p:cNvGrpSpPr>
              <p:nvPr/>
            </p:nvGrpSpPr>
            <p:grpSpPr bwMode="auto">
              <a:xfrm>
                <a:off x="3120" y="2841"/>
                <a:ext cx="288" cy="291"/>
                <a:chOff x="3120" y="1968"/>
                <a:chExt cx="288" cy="291"/>
              </a:xfrm>
            </p:grpSpPr>
            <p:sp>
              <p:nvSpPr>
                <p:cNvPr id="527432" name="Rectangle 72"/>
                <p:cNvSpPr>
                  <a:spLocks noChangeArrowheads="1"/>
                </p:cNvSpPr>
                <p:nvPr/>
              </p:nvSpPr>
              <p:spPr bwMode="auto">
                <a:xfrm>
                  <a:off x="3120" y="201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43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120" y="1968"/>
                  <a:ext cx="28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+mn-ea"/>
                      <a:ea typeface="+mn-ea"/>
                    </a:rPr>
                    <a:t>+</a:t>
                  </a:r>
                </a:p>
              </p:txBody>
            </p:sp>
          </p:grpSp>
          <p:grpSp>
            <p:nvGrpSpPr>
              <p:cNvPr id="12" name="Group 74"/>
              <p:cNvGrpSpPr>
                <a:grpSpLocks/>
              </p:cNvGrpSpPr>
              <p:nvPr/>
            </p:nvGrpSpPr>
            <p:grpSpPr bwMode="auto">
              <a:xfrm>
                <a:off x="3120" y="3249"/>
                <a:ext cx="288" cy="291"/>
                <a:chOff x="3120" y="1905"/>
                <a:chExt cx="288" cy="291"/>
              </a:xfrm>
            </p:grpSpPr>
            <p:sp>
              <p:nvSpPr>
                <p:cNvPr id="527435" name="Rectangle 75"/>
                <p:cNvSpPr>
                  <a:spLocks noChangeArrowheads="1"/>
                </p:cNvSpPr>
                <p:nvPr/>
              </p:nvSpPr>
              <p:spPr bwMode="auto">
                <a:xfrm>
                  <a:off x="3120" y="1950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43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120" y="1905"/>
                  <a:ext cx="28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+mn-ea"/>
                      <a:ea typeface="+mn-ea"/>
                    </a:rPr>
                    <a:t>+</a:t>
                  </a:r>
                </a:p>
              </p:txBody>
            </p:sp>
          </p:grpSp>
          <p:sp>
            <p:nvSpPr>
              <p:cNvPr id="527437" name="Line 77"/>
              <p:cNvSpPr>
                <a:spLocks noChangeShapeType="1"/>
              </p:cNvSpPr>
              <p:nvPr/>
            </p:nvSpPr>
            <p:spPr bwMode="auto">
              <a:xfrm>
                <a:off x="3312" y="2213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38" name="Line 78"/>
              <p:cNvSpPr>
                <a:spLocks noChangeShapeType="1"/>
              </p:cNvSpPr>
              <p:nvPr/>
            </p:nvSpPr>
            <p:spPr bwMode="auto">
              <a:xfrm>
                <a:off x="3312" y="261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39" name="Line 79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40" name="Line 80"/>
              <p:cNvSpPr>
                <a:spLocks noChangeShapeType="1"/>
              </p:cNvSpPr>
              <p:nvPr/>
            </p:nvSpPr>
            <p:spPr bwMode="auto">
              <a:xfrm>
                <a:off x="3312" y="34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27443" name="Rectangle 83"/>
          <p:cNvSpPr>
            <a:spLocks noChangeArrowheads="1"/>
          </p:cNvSpPr>
          <p:nvPr/>
        </p:nvSpPr>
        <p:spPr bwMode="auto">
          <a:xfrm>
            <a:off x="3200400" y="3276600"/>
            <a:ext cx="762000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存储体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或阵列</a:t>
            </a:r>
          </a:p>
        </p:txBody>
      </p:sp>
      <p:sp>
        <p:nvSpPr>
          <p:cNvPr id="527446" name="Text Box 86"/>
          <p:cNvSpPr txBox="1">
            <a:spLocks noChangeArrowheads="1"/>
          </p:cNvSpPr>
          <p:nvPr/>
        </p:nvSpPr>
        <p:spPr bwMode="auto">
          <a:xfrm>
            <a:off x="107504" y="457200"/>
            <a:ext cx="3092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存储器逻辑结构</a:t>
            </a:r>
          </a:p>
        </p:txBody>
      </p:sp>
    </p:spTree>
    <p:extLst>
      <p:ext uri="{BB962C8B-B14F-4D97-AF65-F5344CB8AC3E}">
        <p14:creationId xmlns:p14="http://schemas.microsoft.com/office/powerpoint/2010/main" val="4401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93" grpId="0" autoUpdateAnimBg="0"/>
      <p:bldP spid="527395" grpId="0" autoUpdateAnimBg="0"/>
      <p:bldP spid="527413" grpId="0" autoUpdateAnimBg="0"/>
      <p:bldP spid="527443" grpId="0" autoUpdateAnimBg="0"/>
      <p:bldP spid="52744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7F1-A1F7-4FED-9141-B3F97D8A9B04}" type="slidenum">
              <a:rPr lang="en-US" altLang="zh-CN">
                <a:latin typeface="+mn-ea"/>
                <a:ea typeface="+mn-ea"/>
              </a:rPr>
              <a:pPr/>
              <a:t>56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31208" name="Text Box 104"/>
          <p:cNvSpPr txBox="1">
            <a:spLocks noChangeArrowheads="1"/>
          </p:cNvSpPr>
          <p:nvPr/>
        </p:nvSpPr>
        <p:spPr bwMode="auto">
          <a:xfrm>
            <a:off x="228600" y="228600"/>
            <a:ext cx="5486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PROM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的结构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与阵列固定、或阵列可编程</a:t>
            </a:r>
          </a:p>
        </p:txBody>
      </p:sp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785813" y="1701800"/>
            <a:ext cx="4695825" cy="4775200"/>
            <a:chOff x="495" y="1072"/>
            <a:chExt cx="2958" cy="3008"/>
          </a:xfrm>
        </p:grpSpPr>
        <p:sp>
          <p:nvSpPr>
            <p:cNvPr id="431202" name="Text Box 98"/>
            <p:cNvSpPr txBox="1">
              <a:spLocks noChangeArrowheads="1"/>
            </p:cNvSpPr>
            <p:nvPr/>
          </p:nvSpPr>
          <p:spPr bwMode="auto">
            <a:xfrm>
              <a:off x="3045" y="271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grpSp>
          <p:nvGrpSpPr>
            <p:cNvPr id="3" name="Group 123"/>
            <p:cNvGrpSpPr>
              <a:grpSpLocks/>
            </p:cNvGrpSpPr>
            <p:nvPr/>
          </p:nvGrpSpPr>
          <p:grpSpPr bwMode="auto">
            <a:xfrm>
              <a:off x="1140" y="2763"/>
              <a:ext cx="2313" cy="1317"/>
              <a:chOff x="1140" y="1810"/>
              <a:chExt cx="2313" cy="1317"/>
            </a:xfrm>
          </p:grpSpPr>
          <p:sp>
            <p:nvSpPr>
              <p:cNvPr id="431140" name="Line 36"/>
              <p:cNvSpPr>
                <a:spLocks noChangeShapeType="1"/>
              </p:cNvSpPr>
              <p:nvPr/>
            </p:nvSpPr>
            <p:spPr bwMode="auto">
              <a:xfrm>
                <a:off x="2455" y="1810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1" name="Line 37"/>
              <p:cNvSpPr>
                <a:spLocks noChangeShapeType="1"/>
              </p:cNvSpPr>
              <p:nvPr/>
            </p:nvSpPr>
            <p:spPr bwMode="auto">
              <a:xfrm>
                <a:off x="2093" y="1811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2" name="Line 38"/>
              <p:cNvSpPr>
                <a:spLocks noChangeShapeType="1"/>
              </p:cNvSpPr>
              <p:nvPr/>
            </p:nvSpPr>
            <p:spPr bwMode="auto">
              <a:xfrm>
                <a:off x="1684" y="1811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3" name="Line 39"/>
              <p:cNvSpPr>
                <a:spLocks noChangeShapeType="1"/>
              </p:cNvSpPr>
              <p:nvPr/>
            </p:nvSpPr>
            <p:spPr bwMode="auto">
              <a:xfrm>
                <a:off x="1321" y="1811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4" name="Line 40"/>
              <p:cNvSpPr>
                <a:spLocks noChangeShapeType="1"/>
              </p:cNvSpPr>
              <p:nvPr/>
            </p:nvSpPr>
            <p:spPr bwMode="auto">
              <a:xfrm>
                <a:off x="1140" y="2038"/>
                <a:ext cx="173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5" name="Line 41"/>
              <p:cNvSpPr>
                <a:spLocks noChangeShapeType="1"/>
              </p:cNvSpPr>
              <p:nvPr/>
            </p:nvSpPr>
            <p:spPr bwMode="auto">
              <a:xfrm>
                <a:off x="1140" y="2356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6" name="Line 42"/>
              <p:cNvSpPr>
                <a:spLocks noChangeShapeType="1"/>
              </p:cNvSpPr>
              <p:nvPr/>
            </p:nvSpPr>
            <p:spPr bwMode="auto">
              <a:xfrm>
                <a:off x="1140" y="2673"/>
                <a:ext cx="173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7" name="Line 43"/>
              <p:cNvSpPr>
                <a:spLocks noChangeShapeType="1"/>
              </p:cNvSpPr>
              <p:nvPr/>
            </p:nvSpPr>
            <p:spPr bwMode="auto">
              <a:xfrm>
                <a:off x="1140" y="2945"/>
                <a:ext cx="173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1276" y="1993"/>
                <a:ext cx="91" cy="91"/>
                <a:chOff x="1610" y="3657"/>
                <a:chExt cx="91" cy="91"/>
              </a:xfrm>
            </p:grpSpPr>
            <p:sp>
              <p:nvSpPr>
                <p:cNvPr id="431149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50" name="Line 4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" name="Group 47"/>
              <p:cNvGrpSpPr>
                <a:grpSpLocks/>
              </p:cNvGrpSpPr>
              <p:nvPr/>
            </p:nvGrpSpPr>
            <p:grpSpPr bwMode="auto">
              <a:xfrm>
                <a:off x="1639" y="1993"/>
                <a:ext cx="91" cy="91"/>
                <a:chOff x="1610" y="3657"/>
                <a:chExt cx="91" cy="91"/>
              </a:xfrm>
            </p:grpSpPr>
            <p:sp>
              <p:nvSpPr>
                <p:cNvPr id="43115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53" name="Line 4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" name="Group 50"/>
              <p:cNvGrpSpPr>
                <a:grpSpLocks/>
              </p:cNvGrpSpPr>
              <p:nvPr/>
            </p:nvGrpSpPr>
            <p:grpSpPr bwMode="auto">
              <a:xfrm>
                <a:off x="2047" y="1993"/>
                <a:ext cx="91" cy="91"/>
                <a:chOff x="1610" y="3657"/>
                <a:chExt cx="91" cy="91"/>
              </a:xfrm>
            </p:grpSpPr>
            <p:sp>
              <p:nvSpPr>
                <p:cNvPr id="43115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56" name="Line 5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" name="Group 53"/>
              <p:cNvGrpSpPr>
                <a:grpSpLocks/>
              </p:cNvGrpSpPr>
              <p:nvPr/>
            </p:nvGrpSpPr>
            <p:grpSpPr bwMode="auto">
              <a:xfrm>
                <a:off x="2410" y="1993"/>
                <a:ext cx="91" cy="91"/>
                <a:chOff x="1610" y="3657"/>
                <a:chExt cx="91" cy="91"/>
              </a:xfrm>
            </p:grpSpPr>
            <p:sp>
              <p:nvSpPr>
                <p:cNvPr id="43115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59" name="Line 5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276" y="2310"/>
                <a:ext cx="91" cy="91"/>
                <a:chOff x="1610" y="3657"/>
                <a:chExt cx="91" cy="91"/>
              </a:xfrm>
            </p:grpSpPr>
            <p:sp>
              <p:nvSpPr>
                <p:cNvPr id="431161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62" name="Line 5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" name="Group 59"/>
              <p:cNvGrpSpPr>
                <a:grpSpLocks/>
              </p:cNvGrpSpPr>
              <p:nvPr/>
            </p:nvGrpSpPr>
            <p:grpSpPr bwMode="auto">
              <a:xfrm>
                <a:off x="1639" y="2310"/>
                <a:ext cx="91" cy="91"/>
                <a:chOff x="1610" y="3657"/>
                <a:chExt cx="91" cy="91"/>
              </a:xfrm>
            </p:grpSpPr>
            <p:sp>
              <p:nvSpPr>
                <p:cNvPr id="43116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65" name="Line 6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2047" y="2310"/>
                <a:ext cx="91" cy="91"/>
                <a:chOff x="1610" y="3657"/>
                <a:chExt cx="91" cy="91"/>
              </a:xfrm>
            </p:grpSpPr>
            <p:sp>
              <p:nvSpPr>
                <p:cNvPr id="431167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68" name="Line 6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1" name="Group 65"/>
              <p:cNvGrpSpPr>
                <a:grpSpLocks/>
              </p:cNvGrpSpPr>
              <p:nvPr/>
            </p:nvGrpSpPr>
            <p:grpSpPr bwMode="auto">
              <a:xfrm>
                <a:off x="2410" y="2310"/>
                <a:ext cx="91" cy="91"/>
                <a:chOff x="1610" y="3657"/>
                <a:chExt cx="91" cy="91"/>
              </a:xfrm>
            </p:grpSpPr>
            <p:sp>
              <p:nvSpPr>
                <p:cNvPr id="43117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71" name="Line 6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" name="Group 68"/>
              <p:cNvGrpSpPr>
                <a:grpSpLocks/>
              </p:cNvGrpSpPr>
              <p:nvPr/>
            </p:nvGrpSpPr>
            <p:grpSpPr bwMode="auto">
              <a:xfrm>
                <a:off x="1276" y="2628"/>
                <a:ext cx="91" cy="91"/>
                <a:chOff x="1610" y="3657"/>
                <a:chExt cx="91" cy="91"/>
              </a:xfrm>
            </p:grpSpPr>
            <p:sp>
              <p:nvSpPr>
                <p:cNvPr id="43117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74" name="Line 7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" name="Group 71"/>
              <p:cNvGrpSpPr>
                <a:grpSpLocks/>
              </p:cNvGrpSpPr>
              <p:nvPr/>
            </p:nvGrpSpPr>
            <p:grpSpPr bwMode="auto">
              <a:xfrm>
                <a:off x="1639" y="2628"/>
                <a:ext cx="91" cy="91"/>
                <a:chOff x="1610" y="3657"/>
                <a:chExt cx="91" cy="91"/>
              </a:xfrm>
            </p:grpSpPr>
            <p:sp>
              <p:nvSpPr>
                <p:cNvPr id="43117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77" name="Line 7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2047" y="2628"/>
                <a:ext cx="91" cy="91"/>
                <a:chOff x="1610" y="3657"/>
                <a:chExt cx="91" cy="91"/>
              </a:xfrm>
            </p:grpSpPr>
            <p:sp>
              <p:nvSpPr>
                <p:cNvPr id="431179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80" name="Line 7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" name="Group 77"/>
              <p:cNvGrpSpPr>
                <a:grpSpLocks/>
              </p:cNvGrpSpPr>
              <p:nvPr/>
            </p:nvGrpSpPr>
            <p:grpSpPr bwMode="auto">
              <a:xfrm>
                <a:off x="2410" y="2628"/>
                <a:ext cx="91" cy="91"/>
                <a:chOff x="1610" y="3657"/>
                <a:chExt cx="91" cy="91"/>
              </a:xfrm>
            </p:grpSpPr>
            <p:sp>
              <p:nvSpPr>
                <p:cNvPr id="431182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83" name="Line 7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" name="Group 80"/>
              <p:cNvGrpSpPr>
                <a:grpSpLocks/>
              </p:cNvGrpSpPr>
              <p:nvPr/>
            </p:nvGrpSpPr>
            <p:grpSpPr bwMode="auto">
              <a:xfrm>
                <a:off x="1276" y="2900"/>
                <a:ext cx="91" cy="91"/>
                <a:chOff x="1610" y="3657"/>
                <a:chExt cx="91" cy="91"/>
              </a:xfrm>
            </p:grpSpPr>
            <p:sp>
              <p:nvSpPr>
                <p:cNvPr id="43118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86" name="Line 8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" name="Group 83"/>
              <p:cNvGrpSpPr>
                <a:grpSpLocks/>
              </p:cNvGrpSpPr>
              <p:nvPr/>
            </p:nvGrpSpPr>
            <p:grpSpPr bwMode="auto">
              <a:xfrm>
                <a:off x="1639" y="2900"/>
                <a:ext cx="91" cy="91"/>
                <a:chOff x="1610" y="3657"/>
                <a:chExt cx="91" cy="91"/>
              </a:xfrm>
            </p:grpSpPr>
            <p:sp>
              <p:nvSpPr>
                <p:cNvPr id="431188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89" name="Line 8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8" name="Group 86"/>
              <p:cNvGrpSpPr>
                <a:grpSpLocks/>
              </p:cNvGrpSpPr>
              <p:nvPr/>
            </p:nvGrpSpPr>
            <p:grpSpPr bwMode="auto">
              <a:xfrm>
                <a:off x="2047" y="2900"/>
                <a:ext cx="91" cy="91"/>
                <a:chOff x="1610" y="3657"/>
                <a:chExt cx="91" cy="91"/>
              </a:xfrm>
            </p:grpSpPr>
            <p:sp>
              <p:nvSpPr>
                <p:cNvPr id="431191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92" name="Line 8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9" name="Group 89"/>
              <p:cNvGrpSpPr>
                <a:grpSpLocks/>
              </p:cNvGrpSpPr>
              <p:nvPr/>
            </p:nvGrpSpPr>
            <p:grpSpPr bwMode="auto">
              <a:xfrm>
                <a:off x="2410" y="2900"/>
                <a:ext cx="91" cy="91"/>
                <a:chOff x="1610" y="3657"/>
                <a:chExt cx="91" cy="91"/>
              </a:xfrm>
            </p:grpSpPr>
            <p:sp>
              <p:nvSpPr>
                <p:cNvPr id="431194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95" name="Line 9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31196" name="Rectangle 92"/>
              <p:cNvSpPr>
                <a:spLocks noChangeArrowheads="1"/>
              </p:cNvSpPr>
              <p:nvPr/>
            </p:nvSpPr>
            <p:spPr bwMode="auto">
              <a:xfrm>
                <a:off x="2864" y="1857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31197" name="Rectangle 93"/>
              <p:cNvSpPr>
                <a:spLocks noChangeArrowheads="1"/>
              </p:cNvSpPr>
              <p:nvPr/>
            </p:nvSpPr>
            <p:spPr bwMode="auto">
              <a:xfrm>
                <a:off x="2864" y="2220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31198" name="Rectangle 94"/>
              <p:cNvSpPr>
                <a:spLocks noChangeArrowheads="1"/>
              </p:cNvSpPr>
              <p:nvPr/>
            </p:nvSpPr>
            <p:spPr bwMode="auto">
              <a:xfrm>
                <a:off x="2864" y="2537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31199" name="Rectangle 95"/>
              <p:cNvSpPr>
                <a:spLocks noChangeArrowheads="1"/>
              </p:cNvSpPr>
              <p:nvPr/>
            </p:nvSpPr>
            <p:spPr bwMode="auto">
              <a:xfrm>
                <a:off x="2864" y="2855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31200" name="Line 96"/>
              <p:cNvSpPr>
                <a:spLocks noChangeShapeType="1"/>
              </p:cNvSpPr>
              <p:nvPr/>
            </p:nvSpPr>
            <p:spPr bwMode="auto">
              <a:xfrm flipV="1">
                <a:off x="3045" y="203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201" name="Line 97"/>
              <p:cNvSpPr>
                <a:spLocks noChangeShapeType="1"/>
              </p:cNvSpPr>
              <p:nvPr/>
            </p:nvSpPr>
            <p:spPr bwMode="auto">
              <a:xfrm flipV="1">
                <a:off x="3045" y="235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203" name="Text Box 99"/>
              <p:cNvSpPr txBox="1">
                <a:spLocks noChangeArrowheads="1"/>
              </p:cNvSpPr>
              <p:nvPr/>
            </p:nvSpPr>
            <p:spPr bwMode="auto">
              <a:xfrm>
                <a:off x="3045" y="211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431204" name="Text Box 100"/>
              <p:cNvSpPr txBox="1">
                <a:spLocks noChangeArrowheads="1"/>
              </p:cNvSpPr>
              <p:nvPr/>
            </p:nvSpPr>
            <p:spPr bwMode="auto">
              <a:xfrm>
                <a:off x="3045" y="2401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431205" name="Line 101"/>
              <p:cNvSpPr>
                <a:spLocks noChangeShapeType="1"/>
              </p:cNvSpPr>
              <p:nvPr/>
            </p:nvSpPr>
            <p:spPr bwMode="auto">
              <a:xfrm flipV="1">
                <a:off x="3045" y="2673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206" name="Line 102"/>
              <p:cNvSpPr>
                <a:spLocks noChangeShapeType="1"/>
              </p:cNvSpPr>
              <p:nvPr/>
            </p:nvSpPr>
            <p:spPr bwMode="auto">
              <a:xfrm flipV="1">
                <a:off x="3045" y="2991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207" name="Text Box 103"/>
              <p:cNvSpPr txBox="1">
                <a:spLocks noChangeArrowheads="1"/>
              </p:cNvSpPr>
              <p:nvPr/>
            </p:nvSpPr>
            <p:spPr bwMode="auto">
              <a:xfrm>
                <a:off x="3045" y="271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3</a:t>
                </a:r>
              </a:p>
            </p:txBody>
          </p:sp>
        </p:grpSp>
        <p:grpSp>
          <p:nvGrpSpPr>
            <p:cNvPr id="20" name="Group 122"/>
            <p:cNvGrpSpPr>
              <a:grpSpLocks/>
            </p:cNvGrpSpPr>
            <p:nvPr/>
          </p:nvGrpSpPr>
          <p:grpSpPr bwMode="auto">
            <a:xfrm>
              <a:off x="495" y="1072"/>
              <a:ext cx="2233" cy="1692"/>
              <a:chOff x="495" y="119"/>
              <a:chExt cx="2233" cy="1692"/>
            </a:xfrm>
          </p:grpSpPr>
          <p:sp>
            <p:nvSpPr>
              <p:cNvPr id="431106" name="Text Box 2"/>
              <p:cNvSpPr txBox="1">
                <a:spLocks noChangeArrowheads="1"/>
              </p:cNvSpPr>
              <p:nvPr/>
            </p:nvSpPr>
            <p:spPr bwMode="auto">
              <a:xfrm>
                <a:off x="1239" y="119"/>
                <a:ext cx="13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0 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1  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2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3</a:t>
                </a:r>
                <a:endParaRPr lang="en-US" altLang="zh-CN" sz="1800" b="1">
                  <a:latin typeface="+mn-ea"/>
                  <a:ea typeface="+mn-ea"/>
                </a:endParaRPr>
              </a:p>
            </p:txBody>
          </p:sp>
          <p:sp>
            <p:nvSpPr>
              <p:cNvPr id="431107" name="Text Box 3"/>
              <p:cNvSpPr txBox="1">
                <a:spLocks noChangeArrowheads="1"/>
              </p:cNvSpPr>
              <p:nvPr/>
            </p:nvSpPr>
            <p:spPr bwMode="auto">
              <a:xfrm>
                <a:off x="495" y="441"/>
                <a:ext cx="289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  <p:grpSp>
            <p:nvGrpSpPr>
              <p:cNvPr id="21" name="Group 4"/>
              <p:cNvGrpSpPr>
                <a:grpSpLocks/>
              </p:cNvGrpSpPr>
              <p:nvPr/>
            </p:nvGrpSpPr>
            <p:grpSpPr bwMode="auto">
              <a:xfrm>
                <a:off x="697" y="637"/>
                <a:ext cx="211" cy="176"/>
                <a:chOff x="794" y="2361"/>
                <a:chExt cx="254" cy="253"/>
              </a:xfrm>
            </p:grpSpPr>
            <p:sp>
              <p:nvSpPr>
                <p:cNvPr id="431109" name="AutoShape 5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10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31111" name="Line 7"/>
              <p:cNvSpPr>
                <a:spLocks noChangeShapeType="1"/>
              </p:cNvSpPr>
              <p:nvPr/>
            </p:nvSpPr>
            <p:spPr bwMode="auto">
              <a:xfrm>
                <a:off x="885" y="813"/>
                <a:ext cx="113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12" name="Line 8"/>
              <p:cNvSpPr>
                <a:spLocks noChangeShapeType="1"/>
              </p:cNvSpPr>
              <p:nvPr/>
            </p:nvSpPr>
            <p:spPr bwMode="auto">
              <a:xfrm flipV="1">
                <a:off x="879" y="592"/>
                <a:ext cx="119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13" name="Line 9"/>
              <p:cNvSpPr>
                <a:spLocks noChangeShapeType="1"/>
              </p:cNvSpPr>
              <p:nvPr/>
            </p:nvSpPr>
            <p:spPr bwMode="auto">
              <a:xfrm>
                <a:off x="584" y="718"/>
                <a:ext cx="2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2" name="Group 10"/>
              <p:cNvGrpSpPr>
                <a:grpSpLocks/>
              </p:cNvGrpSpPr>
              <p:nvPr/>
            </p:nvGrpSpPr>
            <p:grpSpPr bwMode="auto">
              <a:xfrm>
                <a:off x="660" y="1172"/>
                <a:ext cx="210" cy="175"/>
                <a:chOff x="794" y="2361"/>
                <a:chExt cx="254" cy="253"/>
              </a:xfrm>
            </p:grpSpPr>
            <p:sp>
              <p:nvSpPr>
                <p:cNvPr id="431115" name="AutoShape 11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1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31117" name="Line 13"/>
              <p:cNvSpPr>
                <a:spLocks noChangeShapeType="1"/>
              </p:cNvSpPr>
              <p:nvPr/>
            </p:nvSpPr>
            <p:spPr bwMode="auto">
              <a:xfrm>
                <a:off x="848" y="1347"/>
                <a:ext cx="113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18" name="Line 14"/>
              <p:cNvSpPr>
                <a:spLocks noChangeShapeType="1"/>
              </p:cNvSpPr>
              <p:nvPr/>
            </p:nvSpPr>
            <p:spPr bwMode="auto">
              <a:xfrm flipV="1">
                <a:off x="841" y="1127"/>
                <a:ext cx="12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19" name="Line 15"/>
              <p:cNvSpPr>
                <a:spLocks noChangeShapeType="1"/>
              </p:cNvSpPr>
              <p:nvPr/>
            </p:nvSpPr>
            <p:spPr bwMode="auto">
              <a:xfrm>
                <a:off x="547" y="1253"/>
                <a:ext cx="2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0" name="Line 16"/>
              <p:cNvSpPr>
                <a:spLocks noChangeShapeType="1"/>
              </p:cNvSpPr>
              <p:nvPr/>
            </p:nvSpPr>
            <p:spPr bwMode="auto">
              <a:xfrm>
                <a:off x="998" y="592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1" name="Line 17"/>
              <p:cNvSpPr>
                <a:spLocks noChangeShapeType="1"/>
              </p:cNvSpPr>
              <p:nvPr/>
            </p:nvSpPr>
            <p:spPr bwMode="auto">
              <a:xfrm>
                <a:off x="998" y="875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2" name="Line 18"/>
              <p:cNvSpPr>
                <a:spLocks noChangeShapeType="1"/>
              </p:cNvSpPr>
              <p:nvPr/>
            </p:nvSpPr>
            <p:spPr bwMode="auto">
              <a:xfrm>
                <a:off x="960" y="1127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3" name="Line 19"/>
              <p:cNvSpPr>
                <a:spLocks noChangeShapeType="1"/>
              </p:cNvSpPr>
              <p:nvPr/>
            </p:nvSpPr>
            <p:spPr bwMode="auto">
              <a:xfrm>
                <a:off x="960" y="1410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4" name="Line 20"/>
              <p:cNvSpPr>
                <a:spLocks noChangeShapeType="1"/>
              </p:cNvSpPr>
              <p:nvPr/>
            </p:nvSpPr>
            <p:spPr bwMode="auto">
              <a:xfrm>
                <a:off x="1336" y="40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5" name="Line 21"/>
              <p:cNvSpPr>
                <a:spLocks noChangeShapeType="1"/>
              </p:cNvSpPr>
              <p:nvPr/>
            </p:nvSpPr>
            <p:spPr bwMode="auto">
              <a:xfrm>
                <a:off x="1712" y="40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6" name="Line 22"/>
              <p:cNvSpPr>
                <a:spLocks noChangeShapeType="1"/>
              </p:cNvSpPr>
              <p:nvPr/>
            </p:nvSpPr>
            <p:spPr bwMode="auto">
              <a:xfrm>
                <a:off x="2089" y="40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7" name="Line 23"/>
              <p:cNvSpPr>
                <a:spLocks noChangeShapeType="1"/>
              </p:cNvSpPr>
              <p:nvPr/>
            </p:nvSpPr>
            <p:spPr bwMode="auto">
              <a:xfrm>
                <a:off x="2459" y="40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8" name="Oval 24"/>
              <p:cNvSpPr>
                <a:spLocks noChangeAspect="1" noChangeArrowheads="1"/>
              </p:cNvSpPr>
              <p:nvPr/>
            </p:nvSpPr>
            <p:spPr bwMode="auto">
              <a:xfrm>
                <a:off x="1292" y="844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9" name="Oval 25"/>
              <p:cNvSpPr>
                <a:spLocks noChangeAspect="1" noChangeArrowheads="1"/>
              </p:cNvSpPr>
              <p:nvPr/>
            </p:nvSpPr>
            <p:spPr bwMode="auto">
              <a:xfrm>
                <a:off x="1292" y="1378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0" name="Oval 26"/>
              <p:cNvSpPr>
                <a:spLocks noChangeAspect="1" noChangeArrowheads="1"/>
              </p:cNvSpPr>
              <p:nvPr/>
            </p:nvSpPr>
            <p:spPr bwMode="auto">
              <a:xfrm>
                <a:off x="1669" y="561"/>
                <a:ext cx="75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1" name="Oval 27"/>
              <p:cNvSpPr>
                <a:spLocks noChangeAspect="1" noChangeArrowheads="1"/>
              </p:cNvSpPr>
              <p:nvPr/>
            </p:nvSpPr>
            <p:spPr bwMode="auto">
              <a:xfrm>
                <a:off x="1669" y="1378"/>
                <a:ext cx="75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2" name="Oval 28"/>
              <p:cNvSpPr>
                <a:spLocks noChangeAspect="1" noChangeArrowheads="1"/>
              </p:cNvSpPr>
              <p:nvPr/>
            </p:nvSpPr>
            <p:spPr bwMode="auto">
              <a:xfrm>
                <a:off x="2045" y="1095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3" name="Oval 29"/>
              <p:cNvSpPr>
                <a:spLocks noChangeAspect="1" noChangeArrowheads="1"/>
              </p:cNvSpPr>
              <p:nvPr/>
            </p:nvSpPr>
            <p:spPr bwMode="auto">
              <a:xfrm>
                <a:off x="2045" y="844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4" name="Oval 30"/>
              <p:cNvSpPr>
                <a:spLocks noChangeAspect="1" noChangeArrowheads="1"/>
              </p:cNvSpPr>
              <p:nvPr/>
            </p:nvSpPr>
            <p:spPr bwMode="auto">
              <a:xfrm>
                <a:off x="2421" y="561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5" name="Oval 31"/>
              <p:cNvSpPr>
                <a:spLocks noChangeAspect="1" noChangeArrowheads="1"/>
              </p:cNvSpPr>
              <p:nvPr/>
            </p:nvSpPr>
            <p:spPr bwMode="auto">
              <a:xfrm>
                <a:off x="2421" y="1095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6" name="Rectangle 32"/>
              <p:cNvSpPr>
                <a:spLocks noChangeArrowheads="1"/>
              </p:cNvSpPr>
              <p:nvPr/>
            </p:nvSpPr>
            <p:spPr bwMode="auto">
              <a:xfrm>
                <a:off x="1095" y="1630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31137" name="Rectangle 33"/>
              <p:cNvSpPr>
                <a:spLocks noChangeArrowheads="1"/>
              </p:cNvSpPr>
              <p:nvPr/>
            </p:nvSpPr>
            <p:spPr bwMode="auto">
              <a:xfrm>
                <a:off x="1503" y="1630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31138" name="Rectangle 34"/>
              <p:cNvSpPr>
                <a:spLocks noChangeArrowheads="1"/>
              </p:cNvSpPr>
              <p:nvPr/>
            </p:nvSpPr>
            <p:spPr bwMode="auto">
              <a:xfrm>
                <a:off x="1911" y="1630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31139" name="Rectangle 35"/>
              <p:cNvSpPr>
                <a:spLocks noChangeArrowheads="1"/>
              </p:cNvSpPr>
              <p:nvPr/>
            </p:nvSpPr>
            <p:spPr bwMode="auto">
              <a:xfrm>
                <a:off x="2319" y="1630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31211" name="Line 107"/>
              <p:cNvSpPr>
                <a:spLocks noChangeShapeType="1"/>
              </p:cNvSpPr>
              <p:nvPr/>
            </p:nvSpPr>
            <p:spPr bwMode="auto">
              <a:xfrm>
                <a:off x="2459" y="37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3" name="Group 125"/>
          <p:cNvGrpSpPr>
            <a:grpSpLocks/>
          </p:cNvGrpSpPr>
          <p:nvPr/>
        </p:nvGrpSpPr>
        <p:grpSpPr bwMode="auto">
          <a:xfrm>
            <a:off x="5580063" y="1052513"/>
            <a:ext cx="3384550" cy="1223962"/>
            <a:chOff x="3515" y="663"/>
            <a:chExt cx="2132" cy="771"/>
          </a:xfrm>
        </p:grpSpPr>
        <p:sp>
          <p:nvSpPr>
            <p:cNvPr id="431209" name="Line 105"/>
            <p:cNvSpPr>
              <a:spLocks noChangeShapeType="1"/>
            </p:cNvSpPr>
            <p:nvPr/>
          </p:nvSpPr>
          <p:spPr bwMode="auto">
            <a:xfrm>
              <a:off x="5102" y="1026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0" name="Oval 106"/>
            <p:cNvSpPr>
              <a:spLocks noChangeAspect="1" noChangeArrowheads="1"/>
            </p:cNvSpPr>
            <p:nvPr/>
          </p:nvSpPr>
          <p:spPr bwMode="auto">
            <a:xfrm>
              <a:off x="5329" y="981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2" name="Line 108"/>
            <p:cNvSpPr>
              <a:spLocks noChangeShapeType="1"/>
            </p:cNvSpPr>
            <p:nvPr/>
          </p:nvSpPr>
          <p:spPr bwMode="auto">
            <a:xfrm>
              <a:off x="5375" y="663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3" name="Line 109"/>
            <p:cNvSpPr>
              <a:spLocks noChangeShapeType="1"/>
            </p:cNvSpPr>
            <p:nvPr/>
          </p:nvSpPr>
          <p:spPr bwMode="auto">
            <a:xfrm>
              <a:off x="4467" y="1026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4" name="Line 110"/>
            <p:cNvSpPr>
              <a:spLocks noChangeShapeType="1"/>
            </p:cNvSpPr>
            <p:nvPr/>
          </p:nvSpPr>
          <p:spPr bwMode="auto">
            <a:xfrm>
              <a:off x="4740" y="663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5" name="Oval 111"/>
            <p:cNvSpPr>
              <a:spLocks noChangeAspect="1" noChangeArrowheads="1"/>
            </p:cNvSpPr>
            <p:nvPr/>
          </p:nvSpPr>
          <p:spPr bwMode="auto">
            <a:xfrm>
              <a:off x="4694" y="981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23" name="Text Box 119"/>
            <p:cNvSpPr txBox="1">
              <a:spLocks noChangeArrowheads="1"/>
            </p:cNvSpPr>
            <p:nvPr/>
          </p:nvSpPr>
          <p:spPr bwMode="auto">
            <a:xfrm>
              <a:off x="3515" y="845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固定连接</a:t>
              </a:r>
            </a:p>
          </p:txBody>
        </p:sp>
      </p:grpSp>
      <p:grpSp>
        <p:nvGrpSpPr>
          <p:cNvPr id="24" name="Group 126"/>
          <p:cNvGrpSpPr>
            <a:grpSpLocks/>
          </p:cNvGrpSpPr>
          <p:nvPr/>
        </p:nvGrpSpPr>
        <p:grpSpPr bwMode="auto">
          <a:xfrm>
            <a:off x="6084888" y="2667000"/>
            <a:ext cx="2808287" cy="1223963"/>
            <a:chOff x="3833" y="2024"/>
            <a:chExt cx="1769" cy="771"/>
          </a:xfrm>
        </p:grpSpPr>
        <p:sp>
          <p:nvSpPr>
            <p:cNvPr id="431216" name="Line 112"/>
            <p:cNvSpPr>
              <a:spLocks noChangeShapeType="1"/>
            </p:cNvSpPr>
            <p:nvPr/>
          </p:nvSpPr>
          <p:spPr bwMode="auto">
            <a:xfrm>
              <a:off x="5057" y="2387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7" name="Line 113"/>
            <p:cNvSpPr>
              <a:spLocks noChangeShapeType="1"/>
            </p:cNvSpPr>
            <p:nvPr/>
          </p:nvSpPr>
          <p:spPr bwMode="auto">
            <a:xfrm>
              <a:off x="5330" y="2024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25" name="Group 116"/>
            <p:cNvGrpSpPr>
              <a:grpSpLocks/>
            </p:cNvGrpSpPr>
            <p:nvPr/>
          </p:nvGrpSpPr>
          <p:grpSpPr bwMode="auto">
            <a:xfrm>
              <a:off x="5284" y="2341"/>
              <a:ext cx="91" cy="91"/>
              <a:chOff x="1610" y="3657"/>
              <a:chExt cx="91" cy="91"/>
            </a:xfrm>
          </p:grpSpPr>
          <p:sp>
            <p:nvSpPr>
              <p:cNvPr id="431221" name="Line 11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1222" name="Line 11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431224" name="Text Box 120"/>
            <p:cNvSpPr txBox="1">
              <a:spLocks noChangeArrowheads="1"/>
            </p:cNvSpPr>
            <p:nvPr/>
          </p:nvSpPr>
          <p:spPr bwMode="auto">
            <a:xfrm>
              <a:off x="3833" y="2235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可编程连接</a:t>
              </a:r>
            </a:p>
          </p:txBody>
        </p:sp>
      </p:grpSp>
      <p:grpSp>
        <p:nvGrpSpPr>
          <p:cNvPr id="26" name="Group 127"/>
          <p:cNvGrpSpPr>
            <a:grpSpLocks/>
          </p:cNvGrpSpPr>
          <p:nvPr/>
        </p:nvGrpSpPr>
        <p:grpSpPr bwMode="auto">
          <a:xfrm>
            <a:off x="6156325" y="5329238"/>
            <a:ext cx="2736850" cy="1223962"/>
            <a:chOff x="3878" y="3203"/>
            <a:chExt cx="1724" cy="771"/>
          </a:xfrm>
        </p:grpSpPr>
        <p:sp>
          <p:nvSpPr>
            <p:cNvPr id="431218" name="Line 114"/>
            <p:cNvSpPr>
              <a:spLocks noChangeShapeType="1"/>
            </p:cNvSpPr>
            <p:nvPr/>
          </p:nvSpPr>
          <p:spPr bwMode="auto">
            <a:xfrm>
              <a:off x="5057" y="3566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9" name="Line 115"/>
            <p:cNvSpPr>
              <a:spLocks noChangeShapeType="1"/>
            </p:cNvSpPr>
            <p:nvPr/>
          </p:nvSpPr>
          <p:spPr bwMode="auto">
            <a:xfrm>
              <a:off x="5330" y="3203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25" name="Text Box 121"/>
            <p:cNvSpPr txBox="1">
              <a:spLocks noChangeArrowheads="1"/>
            </p:cNvSpPr>
            <p:nvPr/>
          </p:nvSpPr>
          <p:spPr bwMode="auto">
            <a:xfrm>
              <a:off x="3878" y="3414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不连接</a:t>
              </a:r>
            </a:p>
          </p:txBody>
        </p:sp>
      </p:grpSp>
      <p:grpSp>
        <p:nvGrpSpPr>
          <p:cNvPr id="27" name="Group 136"/>
          <p:cNvGrpSpPr>
            <a:grpSpLocks/>
          </p:cNvGrpSpPr>
          <p:nvPr/>
        </p:nvGrpSpPr>
        <p:grpSpPr bwMode="auto">
          <a:xfrm>
            <a:off x="6096000" y="3962400"/>
            <a:ext cx="2808288" cy="1223963"/>
            <a:chOff x="3840" y="2496"/>
            <a:chExt cx="1769" cy="771"/>
          </a:xfrm>
        </p:grpSpPr>
        <p:sp>
          <p:nvSpPr>
            <p:cNvPr id="431233" name="Line 129"/>
            <p:cNvSpPr>
              <a:spLocks noChangeShapeType="1"/>
            </p:cNvSpPr>
            <p:nvPr/>
          </p:nvSpPr>
          <p:spPr bwMode="auto">
            <a:xfrm>
              <a:off x="5064" y="2859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34" name="Line 130"/>
            <p:cNvSpPr>
              <a:spLocks noChangeShapeType="1"/>
            </p:cNvSpPr>
            <p:nvPr/>
          </p:nvSpPr>
          <p:spPr bwMode="auto">
            <a:xfrm>
              <a:off x="5337" y="2496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38" name="Text Box 134"/>
            <p:cNvSpPr txBox="1">
              <a:spLocks noChangeArrowheads="1"/>
            </p:cNvSpPr>
            <p:nvPr/>
          </p:nvSpPr>
          <p:spPr bwMode="auto">
            <a:xfrm>
              <a:off x="3840" y="2707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已编程连接</a:t>
              </a:r>
            </a:p>
          </p:txBody>
        </p:sp>
        <p:sp>
          <p:nvSpPr>
            <p:cNvPr id="431239" name="Oval 135"/>
            <p:cNvSpPr>
              <a:spLocks noChangeArrowheads="1"/>
            </p:cNvSpPr>
            <p:nvPr/>
          </p:nvSpPr>
          <p:spPr bwMode="auto">
            <a:xfrm>
              <a:off x="5280" y="2784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5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20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ROM</a:t>
            </a:r>
          </a:p>
        </p:txBody>
      </p:sp>
      <p:sp>
        <p:nvSpPr>
          <p:cNvPr id="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AB8F-4FC7-43D1-A22E-789A1F52262B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280058" y="1531640"/>
            <a:ext cx="2129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例：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8x4 ROM</a:t>
            </a:r>
          </a:p>
        </p:txBody>
      </p:sp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1227138" y="1905000"/>
            <a:ext cx="7161212" cy="4548188"/>
            <a:chOff x="773" y="1200"/>
            <a:chExt cx="4511" cy="2865"/>
          </a:xfrm>
        </p:grpSpPr>
        <p:sp>
          <p:nvSpPr>
            <p:cNvPr id="432136" name="Line 8"/>
            <p:cNvSpPr>
              <a:spLocks noChangeShapeType="1"/>
            </p:cNvSpPr>
            <p:nvPr/>
          </p:nvSpPr>
          <p:spPr bwMode="auto">
            <a:xfrm>
              <a:off x="3024" y="1200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37" name="Line 9"/>
            <p:cNvSpPr>
              <a:spLocks noChangeShapeType="1"/>
            </p:cNvSpPr>
            <p:nvPr/>
          </p:nvSpPr>
          <p:spPr bwMode="auto">
            <a:xfrm>
              <a:off x="3288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38" name="Line 10"/>
            <p:cNvSpPr>
              <a:spLocks noChangeShapeType="1"/>
            </p:cNvSpPr>
            <p:nvPr/>
          </p:nvSpPr>
          <p:spPr bwMode="auto">
            <a:xfrm>
              <a:off x="3606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>
              <a:off x="3923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40" name="Line 12"/>
            <p:cNvSpPr>
              <a:spLocks noChangeShapeType="1"/>
            </p:cNvSpPr>
            <p:nvPr/>
          </p:nvSpPr>
          <p:spPr bwMode="auto">
            <a:xfrm>
              <a:off x="4196" y="1208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41" name="Line 13"/>
            <p:cNvSpPr>
              <a:spLocks noChangeShapeType="1"/>
            </p:cNvSpPr>
            <p:nvPr/>
          </p:nvSpPr>
          <p:spPr bwMode="auto">
            <a:xfrm>
              <a:off x="4468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42" name="Line 14"/>
            <p:cNvSpPr>
              <a:spLocks noChangeShapeType="1"/>
            </p:cNvSpPr>
            <p:nvPr/>
          </p:nvSpPr>
          <p:spPr bwMode="auto">
            <a:xfrm>
              <a:off x="4786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43" name="Line 15"/>
            <p:cNvSpPr>
              <a:spLocks noChangeShapeType="1"/>
            </p:cNvSpPr>
            <p:nvPr/>
          </p:nvSpPr>
          <p:spPr bwMode="auto">
            <a:xfrm>
              <a:off x="5103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966" y="1344"/>
              <a:ext cx="3318" cy="1587"/>
              <a:chOff x="1966" y="1344"/>
              <a:chExt cx="3318" cy="1587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426" y="1409"/>
                <a:ext cx="254" cy="253"/>
                <a:chOff x="794" y="2361"/>
                <a:chExt cx="254" cy="253"/>
              </a:xfrm>
            </p:grpSpPr>
            <p:sp>
              <p:nvSpPr>
                <p:cNvPr id="432146" name="AutoShape 18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3214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  <p:sp>
            <p:nvSpPr>
              <p:cNvPr id="432148" name="Line 20"/>
              <p:cNvSpPr>
                <a:spLocks noChangeShapeType="1"/>
              </p:cNvSpPr>
              <p:nvPr/>
            </p:nvSpPr>
            <p:spPr bwMode="auto">
              <a:xfrm>
                <a:off x="2653" y="1662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49" name="Line 21"/>
              <p:cNvSpPr>
                <a:spLocks noChangeShapeType="1"/>
              </p:cNvSpPr>
              <p:nvPr/>
            </p:nvSpPr>
            <p:spPr bwMode="auto">
              <a:xfrm flipV="1">
                <a:off x="2608" y="1344"/>
                <a:ext cx="18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50" name="Line 22"/>
              <p:cNvSpPr>
                <a:spLocks noChangeShapeType="1"/>
              </p:cNvSpPr>
              <p:nvPr/>
            </p:nvSpPr>
            <p:spPr bwMode="auto">
              <a:xfrm>
                <a:off x="2290" y="152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2426" y="1998"/>
                <a:ext cx="254" cy="253"/>
                <a:chOff x="794" y="2361"/>
                <a:chExt cx="254" cy="253"/>
              </a:xfrm>
            </p:grpSpPr>
            <p:sp>
              <p:nvSpPr>
                <p:cNvPr id="432152" name="AutoShape 24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32153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  <p:sp>
            <p:nvSpPr>
              <p:cNvPr id="432154" name="Line 26"/>
              <p:cNvSpPr>
                <a:spLocks noChangeShapeType="1"/>
              </p:cNvSpPr>
              <p:nvPr/>
            </p:nvSpPr>
            <p:spPr bwMode="auto">
              <a:xfrm>
                <a:off x="2653" y="2251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55" name="Line 27"/>
              <p:cNvSpPr>
                <a:spLocks noChangeShapeType="1"/>
              </p:cNvSpPr>
              <p:nvPr/>
            </p:nvSpPr>
            <p:spPr bwMode="auto">
              <a:xfrm flipV="1">
                <a:off x="2608" y="1933"/>
                <a:ext cx="18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56" name="Line 28"/>
              <p:cNvSpPr>
                <a:spLocks noChangeShapeType="1"/>
              </p:cNvSpPr>
              <p:nvPr/>
            </p:nvSpPr>
            <p:spPr bwMode="auto">
              <a:xfrm>
                <a:off x="2290" y="2115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2426" y="2588"/>
                <a:ext cx="254" cy="253"/>
                <a:chOff x="794" y="2361"/>
                <a:chExt cx="254" cy="253"/>
              </a:xfrm>
            </p:grpSpPr>
            <p:sp>
              <p:nvSpPr>
                <p:cNvPr id="432158" name="AutoShape 30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32159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  <p:sp>
            <p:nvSpPr>
              <p:cNvPr id="432160" name="Line 32"/>
              <p:cNvSpPr>
                <a:spLocks noChangeShapeType="1"/>
              </p:cNvSpPr>
              <p:nvPr/>
            </p:nvSpPr>
            <p:spPr bwMode="auto">
              <a:xfrm>
                <a:off x="2653" y="2841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1" name="Line 33"/>
              <p:cNvSpPr>
                <a:spLocks noChangeShapeType="1"/>
              </p:cNvSpPr>
              <p:nvPr/>
            </p:nvSpPr>
            <p:spPr bwMode="auto">
              <a:xfrm flipV="1">
                <a:off x="2608" y="2523"/>
                <a:ext cx="18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2" name="Line 34"/>
              <p:cNvSpPr>
                <a:spLocks noChangeShapeType="1"/>
              </p:cNvSpPr>
              <p:nvPr/>
            </p:nvSpPr>
            <p:spPr bwMode="auto">
              <a:xfrm>
                <a:off x="2290" y="2705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2789" y="1344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2789" y="1752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5" name="Line 37"/>
              <p:cNvSpPr>
                <a:spLocks noChangeShapeType="1"/>
              </p:cNvSpPr>
              <p:nvPr/>
            </p:nvSpPr>
            <p:spPr bwMode="auto">
              <a:xfrm>
                <a:off x="2789" y="1933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6" name="Line 38"/>
              <p:cNvSpPr>
                <a:spLocks noChangeShapeType="1"/>
              </p:cNvSpPr>
              <p:nvPr/>
            </p:nvSpPr>
            <p:spPr bwMode="auto">
              <a:xfrm>
                <a:off x="2789" y="2341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7" name="Line 39"/>
              <p:cNvSpPr>
                <a:spLocks noChangeShapeType="1"/>
              </p:cNvSpPr>
              <p:nvPr/>
            </p:nvSpPr>
            <p:spPr bwMode="auto">
              <a:xfrm>
                <a:off x="2789" y="2523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8" name="Line 40"/>
              <p:cNvSpPr>
                <a:spLocks noChangeShapeType="1"/>
              </p:cNvSpPr>
              <p:nvPr/>
            </p:nvSpPr>
            <p:spPr bwMode="auto">
              <a:xfrm>
                <a:off x="2789" y="2931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9" name="Text Box 41"/>
              <p:cNvSpPr txBox="1">
                <a:spLocks noChangeArrowheads="1"/>
              </p:cNvSpPr>
              <p:nvPr/>
            </p:nvSpPr>
            <p:spPr bwMode="auto">
              <a:xfrm>
                <a:off x="1966" y="1386"/>
                <a:ext cx="287" cy="1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华文新魏" pitchFamily="2" charset="-122"/>
                    <a:ea typeface="华文新魏" pitchFamily="2" charset="-122"/>
                  </a:rPr>
                  <a:t>A</a:t>
                </a:r>
                <a:r>
                  <a:rPr lang="en-US" altLang="zh-CN" sz="2000" baseline="-25000">
                    <a:latin typeface="华文新魏" pitchFamily="2" charset="-122"/>
                    <a:ea typeface="华文新魏" pitchFamily="2" charset="-122"/>
                  </a:rPr>
                  <a:t>0</a:t>
                </a:r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r>
                  <a:rPr lang="en-US" altLang="zh-CN" sz="2000">
                    <a:latin typeface="华文新魏" pitchFamily="2" charset="-122"/>
                    <a:ea typeface="华文新魏" pitchFamily="2" charset="-122"/>
                  </a:rPr>
                  <a:t>A</a:t>
                </a:r>
                <a:r>
                  <a:rPr lang="en-US" altLang="zh-CN" sz="2000" baseline="-25000">
                    <a:latin typeface="华文新魏" pitchFamily="2" charset="-122"/>
                    <a:ea typeface="华文新魏" pitchFamily="2" charset="-122"/>
                  </a:rPr>
                  <a:t>1</a:t>
                </a:r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r>
                  <a:rPr lang="en-US" altLang="zh-CN" sz="2000">
                    <a:latin typeface="华文新魏" pitchFamily="2" charset="-122"/>
                    <a:ea typeface="华文新魏" pitchFamily="2" charset="-122"/>
                  </a:rPr>
                  <a:t>A</a:t>
                </a:r>
                <a:r>
                  <a:rPr lang="en-US" altLang="zh-CN" sz="2000" baseline="-25000">
                    <a:latin typeface="华文新魏" pitchFamily="2" charset="-122"/>
                    <a:ea typeface="华文新魏" pitchFamily="2" charset="-122"/>
                  </a:rPr>
                  <a:t>2</a:t>
                </a:r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432170" name="Oval 42"/>
            <p:cNvSpPr>
              <a:spLocks noChangeArrowheads="1"/>
            </p:cNvSpPr>
            <p:nvPr/>
          </p:nvSpPr>
          <p:spPr bwMode="auto">
            <a:xfrm>
              <a:off x="3243" y="129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1" name="Oval 43"/>
            <p:cNvSpPr>
              <a:spLocks noChangeArrowheads="1"/>
            </p:cNvSpPr>
            <p:nvPr/>
          </p:nvSpPr>
          <p:spPr bwMode="auto">
            <a:xfrm>
              <a:off x="3856" y="129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4400" y="129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3" name="Oval 45"/>
            <p:cNvSpPr>
              <a:spLocks noChangeArrowheads="1"/>
            </p:cNvSpPr>
            <p:nvPr/>
          </p:nvSpPr>
          <p:spPr bwMode="auto">
            <a:xfrm>
              <a:off x="5057" y="129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4" name="Oval 46"/>
            <p:cNvSpPr>
              <a:spLocks noChangeArrowheads="1"/>
            </p:cNvSpPr>
            <p:nvPr/>
          </p:nvSpPr>
          <p:spPr bwMode="auto">
            <a:xfrm>
              <a:off x="2948" y="168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3538" y="168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6" name="Oval 48"/>
            <p:cNvSpPr>
              <a:spLocks noChangeArrowheads="1"/>
            </p:cNvSpPr>
            <p:nvPr/>
          </p:nvSpPr>
          <p:spPr bwMode="auto">
            <a:xfrm>
              <a:off x="4150" y="168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7" name="Oval 49"/>
            <p:cNvSpPr>
              <a:spLocks noChangeArrowheads="1"/>
            </p:cNvSpPr>
            <p:nvPr/>
          </p:nvSpPr>
          <p:spPr bwMode="auto">
            <a:xfrm>
              <a:off x="4740" y="1706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8" name="Oval 50"/>
            <p:cNvSpPr>
              <a:spLocks noChangeArrowheads="1"/>
            </p:cNvSpPr>
            <p:nvPr/>
          </p:nvSpPr>
          <p:spPr bwMode="auto">
            <a:xfrm>
              <a:off x="5035" y="1866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9" name="Oval 51"/>
            <p:cNvSpPr>
              <a:spLocks noChangeArrowheads="1"/>
            </p:cNvSpPr>
            <p:nvPr/>
          </p:nvSpPr>
          <p:spPr bwMode="auto">
            <a:xfrm>
              <a:off x="4740" y="188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0" name="Oval 52"/>
            <p:cNvSpPr>
              <a:spLocks noChangeArrowheads="1"/>
            </p:cNvSpPr>
            <p:nvPr/>
          </p:nvSpPr>
          <p:spPr bwMode="auto">
            <a:xfrm>
              <a:off x="3856" y="188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1" name="Oval 53"/>
            <p:cNvSpPr>
              <a:spLocks noChangeArrowheads="1"/>
            </p:cNvSpPr>
            <p:nvPr/>
          </p:nvSpPr>
          <p:spPr bwMode="auto">
            <a:xfrm>
              <a:off x="3560" y="188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2" name="Oval 54"/>
            <p:cNvSpPr>
              <a:spLocks noChangeArrowheads="1"/>
            </p:cNvSpPr>
            <p:nvPr/>
          </p:nvSpPr>
          <p:spPr bwMode="auto">
            <a:xfrm>
              <a:off x="2948" y="227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3" name="Oval 55"/>
            <p:cNvSpPr>
              <a:spLocks noChangeArrowheads="1"/>
            </p:cNvSpPr>
            <p:nvPr/>
          </p:nvSpPr>
          <p:spPr bwMode="auto">
            <a:xfrm>
              <a:off x="3221" y="227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4128" y="2296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4400" y="2296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6" name="Oval 58"/>
            <p:cNvSpPr>
              <a:spLocks noChangeArrowheads="1"/>
            </p:cNvSpPr>
            <p:nvPr/>
          </p:nvSpPr>
          <p:spPr bwMode="auto">
            <a:xfrm>
              <a:off x="4128" y="247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7" name="Oval 59"/>
            <p:cNvSpPr>
              <a:spLocks noChangeArrowheads="1"/>
            </p:cNvSpPr>
            <p:nvPr/>
          </p:nvSpPr>
          <p:spPr bwMode="auto">
            <a:xfrm>
              <a:off x="4400" y="247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8" name="Oval 60"/>
            <p:cNvSpPr>
              <a:spLocks noChangeArrowheads="1"/>
            </p:cNvSpPr>
            <p:nvPr/>
          </p:nvSpPr>
          <p:spPr bwMode="auto">
            <a:xfrm>
              <a:off x="4717" y="247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9" name="Oval 61"/>
            <p:cNvSpPr>
              <a:spLocks noChangeArrowheads="1"/>
            </p:cNvSpPr>
            <p:nvPr/>
          </p:nvSpPr>
          <p:spPr bwMode="auto">
            <a:xfrm>
              <a:off x="5035" y="247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90" name="Oval 62"/>
            <p:cNvSpPr>
              <a:spLocks noChangeArrowheads="1"/>
            </p:cNvSpPr>
            <p:nvPr/>
          </p:nvSpPr>
          <p:spPr bwMode="auto">
            <a:xfrm>
              <a:off x="2948" y="2863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91" name="Oval 63"/>
            <p:cNvSpPr>
              <a:spLocks noChangeArrowheads="1"/>
            </p:cNvSpPr>
            <p:nvPr/>
          </p:nvSpPr>
          <p:spPr bwMode="auto">
            <a:xfrm>
              <a:off x="3221" y="2863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92" name="Oval 64"/>
            <p:cNvSpPr>
              <a:spLocks noChangeArrowheads="1"/>
            </p:cNvSpPr>
            <p:nvPr/>
          </p:nvSpPr>
          <p:spPr bwMode="auto">
            <a:xfrm>
              <a:off x="3560" y="2863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93" name="Oval 65"/>
            <p:cNvSpPr>
              <a:spLocks noChangeArrowheads="1"/>
            </p:cNvSpPr>
            <p:nvPr/>
          </p:nvSpPr>
          <p:spPr bwMode="auto">
            <a:xfrm>
              <a:off x="3856" y="2863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243" name="AutoShape 115"/>
            <p:cNvSpPr>
              <a:spLocks/>
            </p:cNvSpPr>
            <p:nvPr/>
          </p:nvSpPr>
          <p:spPr bwMode="auto">
            <a:xfrm>
              <a:off x="1701" y="1570"/>
              <a:ext cx="181" cy="1089"/>
            </a:xfrm>
            <a:prstGeom prst="leftBrace">
              <a:avLst>
                <a:gd name="adj1" fmla="val 50138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245" name="Text Box 117"/>
            <p:cNvSpPr txBox="1">
              <a:spLocks noChangeArrowheads="1"/>
            </p:cNvSpPr>
            <p:nvPr/>
          </p:nvSpPr>
          <p:spPr bwMode="auto">
            <a:xfrm>
              <a:off x="773" y="1842"/>
              <a:ext cx="8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与阵列</a:t>
              </a:r>
            </a:p>
            <a:p>
              <a:pPr algn="ctr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不可编程</a:t>
              </a:r>
            </a:p>
          </p:txBody>
        </p:sp>
      </p:grpSp>
      <p:grpSp>
        <p:nvGrpSpPr>
          <p:cNvPr id="7" name="Group 168"/>
          <p:cNvGrpSpPr>
            <a:grpSpLocks/>
          </p:cNvGrpSpPr>
          <p:nvPr/>
        </p:nvGrpSpPr>
        <p:grpSpPr bwMode="auto">
          <a:xfrm>
            <a:off x="1385888" y="4854575"/>
            <a:ext cx="7002462" cy="1311275"/>
            <a:chOff x="873" y="3058"/>
            <a:chExt cx="4411" cy="826"/>
          </a:xfrm>
        </p:grpSpPr>
        <p:sp>
          <p:nvSpPr>
            <p:cNvPr id="432132" name="Line 4"/>
            <p:cNvSpPr>
              <a:spLocks noChangeShapeType="1"/>
            </p:cNvSpPr>
            <p:nvPr/>
          </p:nvSpPr>
          <p:spPr bwMode="auto">
            <a:xfrm>
              <a:off x="2789" y="3158"/>
              <a:ext cx="24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3" name="Line 5"/>
            <p:cNvSpPr>
              <a:spLocks noChangeShapeType="1"/>
            </p:cNvSpPr>
            <p:nvPr/>
          </p:nvSpPr>
          <p:spPr bwMode="auto">
            <a:xfrm>
              <a:off x="2789" y="3385"/>
              <a:ext cx="24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4" name="Line 6"/>
            <p:cNvSpPr>
              <a:spLocks noChangeShapeType="1"/>
            </p:cNvSpPr>
            <p:nvPr/>
          </p:nvSpPr>
          <p:spPr bwMode="auto">
            <a:xfrm>
              <a:off x="2789" y="3612"/>
              <a:ext cx="24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5" name="Line 7"/>
            <p:cNvSpPr>
              <a:spLocks noChangeShapeType="1"/>
            </p:cNvSpPr>
            <p:nvPr/>
          </p:nvSpPr>
          <p:spPr bwMode="auto">
            <a:xfrm>
              <a:off x="2789" y="3838"/>
              <a:ext cx="24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66"/>
            <p:cNvGrpSpPr>
              <a:grpSpLocks/>
            </p:cNvGrpSpPr>
            <p:nvPr/>
          </p:nvGrpSpPr>
          <p:grpSpPr bwMode="auto">
            <a:xfrm>
              <a:off x="2971" y="3793"/>
              <a:ext cx="91" cy="91"/>
              <a:chOff x="1610" y="3657"/>
              <a:chExt cx="91" cy="91"/>
            </a:xfrm>
          </p:grpSpPr>
          <p:sp>
            <p:nvSpPr>
              <p:cNvPr id="432195" name="Line 6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96" name="Line 6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3243" y="3793"/>
              <a:ext cx="91" cy="91"/>
              <a:chOff x="1610" y="3657"/>
              <a:chExt cx="91" cy="91"/>
            </a:xfrm>
          </p:grpSpPr>
          <p:sp>
            <p:nvSpPr>
              <p:cNvPr id="432198" name="Line 7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99" name="Line 7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3560" y="3793"/>
              <a:ext cx="91" cy="91"/>
              <a:chOff x="1610" y="3657"/>
              <a:chExt cx="91" cy="91"/>
            </a:xfrm>
          </p:grpSpPr>
          <p:sp>
            <p:nvSpPr>
              <p:cNvPr id="432201" name="Line 7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02" name="Line 7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75"/>
            <p:cNvGrpSpPr>
              <a:grpSpLocks/>
            </p:cNvGrpSpPr>
            <p:nvPr/>
          </p:nvGrpSpPr>
          <p:grpSpPr bwMode="auto">
            <a:xfrm>
              <a:off x="3878" y="3793"/>
              <a:ext cx="91" cy="91"/>
              <a:chOff x="1610" y="3657"/>
              <a:chExt cx="91" cy="91"/>
            </a:xfrm>
          </p:grpSpPr>
          <p:sp>
            <p:nvSpPr>
              <p:cNvPr id="432204" name="Line 7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05" name="Line 7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4150" y="3793"/>
              <a:ext cx="91" cy="91"/>
              <a:chOff x="1610" y="3657"/>
              <a:chExt cx="91" cy="91"/>
            </a:xfrm>
          </p:grpSpPr>
          <p:sp>
            <p:nvSpPr>
              <p:cNvPr id="432207" name="Line 7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08" name="Line 8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4422" y="3793"/>
              <a:ext cx="91" cy="91"/>
              <a:chOff x="1610" y="3657"/>
              <a:chExt cx="91" cy="91"/>
            </a:xfrm>
          </p:grpSpPr>
          <p:sp>
            <p:nvSpPr>
              <p:cNvPr id="432210" name="Line 8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11" name="Line 8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4739" y="3793"/>
              <a:ext cx="91" cy="91"/>
              <a:chOff x="1610" y="3657"/>
              <a:chExt cx="91" cy="91"/>
            </a:xfrm>
          </p:grpSpPr>
          <p:sp>
            <p:nvSpPr>
              <p:cNvPr id="432213" name="Line 8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14" name="Line 8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87"/>
            <p:cNvGrpSpPr>
              <a:grpSpLocks/>
            </p:cNvGrpSpPr>
            <p:nvPr/>
          </p:nvGrpSpPr>
          <p:grpSpPr bwMode="auto">
            <a:xfrm>
              <a:off x="5057" y="3793"/>
              <a:ext cx="91" cy="91"/>
              <a:chOff x="1610" y="3657"/>
              <a:chExt cx="91" cy="91"/>
            </a:xfrm>
          </p:grpSpPr>
          <p:sp>
            <p:nvSpPr>
              <p:cNvPr id="432216" name="Line 8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17" name="Line 8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90"/>
            <p:cNvGrpSpPr>
              <a:grpSpLocks/>
            </p:cNvGrpSpPr>
            <p:nvPr/>
          </p:nvGrpSpPr>
          <p:grpSpPr bwMode="auto">
            <a:xfrm>
              <a:off x="2971" y="3566"/>
              <a:ext cx="91" cy="91"/>
              <a:chOff x="1610" y="3657"/>
              <a:chExt cx="91" cy="91"/>
            </a:xfrm>
          </p:grpSpPr>
          <p:sp>
            <p:nvSpPr>
              <p:cNvPr id="432219" name="Line 9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20" name="Line 9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93"/>
            <p:cNvGrpSpPr>
              <a:grpSpLocks/>
            </p:cNvGrpSpPr>
            <p:nvPr/>
          </p:nvGrpSpPr>
          <p:grpSpPr bwMode="auto">
            <a:xfrm>
              <a:off x="3243" y="3566"/>
              <a:ext cx="91" cy="91"/>
              <a:chOff x="1610" y="3657"/>
              <a:chExt cx="91" cy="91"/>
            </a:xfrm>
          </p:grpSpPr>
          <p:sp>
            <p:nvSpPr>
              <p:cNvPr id="432222" name="Line 9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23" name="Line 9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96"/>
            <p:cNvGrpSpPr>
              <a:grpSpLocks/>
            </p:cNvGrpSpPr>
            <p:nvPr/>
          </p:nvGrpSpPr>
          <p:grpSpPr bwMode="auto">
            <a:xfrm>
              <a:off x="3560" y="3566"/>
              <a:ext cx="91" cy="91"/>
              <a:chOff x="1610" y="3657"/>
              <a:chExt cx="91" cy="91"/>
            </a:xfrm>
          </p:grpSpPr>
          <p:sp>
            <p:nvSpPr>
              <p:cNvPr id="432225" name="Line 9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26" name="Line 9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99"/>
            <p:cNvGrpSpPr>
              <a:grpSpLocks/>
            </p:cNvGrpSpPr>
            <p:nvPr/>
          </p:nvGrpSpPr>
          <p:grpSpPr bwMode="auto">
            <a:xfrm>
              <a:off x="3878" y="3566"/>
              <a:ext cx="91" cy="91"/>
              <a:chOff x="1610" y="3657"/>
              <a:chExt cx="91" cy="91"/>
            </a:xfrm>
          </p:grpSpPr>
          <p:sp>
            <p:nvSpPr>
              <p:cNvPr id="432228" name="Line 10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29" name="Line 10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102"/>
            <p:cNvGrpSpPr>
              <a:grpSpLocks/>
            </p:cNvGrpSpPr>
            <p:nvPr/>
          </p:nvGrpSpPr>
          <p:grpSpPr bwMode="auto">
            <a:xfrm>
              <a:off x="4150" y="3566"/>
              <a:ext cx="91" cy="91"/>
              <a:chOff x="1610" y="3657"/>
              <a:chExt cx="91" cy="91"/>
            </a:xfrm>
          </p:grpSpPr>
          <p:sp>
            <p:nvSpPr>
              <p:cNvPr id="432231" name="Line 10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32" name="Line 10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05"/>
            <p:cNvGrpSpPr>
              <a:grpSpLocks/>
            </p:cNvGrpSpPr>
            <p:nvPr/>
          </p:nvGrpSpPr>
          <p:grpSpPr bwMode="auto">
            <a:xfrm>
              <a:off x="4422" y="3566"/>
              <a:ext cx="91" cy="91"/>
              <a:chOff x="1610" y="3657"/>
              <a:chExt cx="91" cy="91"/>
            </a:xfrm>
          </p:grpSpPr>
          <p:sp>
            <p:nvSpPr>
              <p:cNvPr id="432234" name="Line 10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35" name="Line 10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08"/>
            <p:cNvGrpSpPr>
              <a:grpSpLocks/>
            </p:cNvGrpSpPr>
            <p:nvPr/>
          </p:nvGrpSpPr>
          <p:grpSpPr bwMode="auto">
            <a:xfrm>
              <a:off x="4739" y="3566"/>
              <a:ext cx="91" cy="91"/>
              <a:chOff x="1610" y="3657"/>
              <a:chExt cx="91" cy="91"/>
            </a:xfrm>
          </p:grpSpPr>
          <p:sp>
            <p:nvSpPr>
              <p:cNvPr id="432237" name="Line 10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38" name="Line 11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111"/>
            <p:cNvGrpSpPr>
              <a:grpSpLocks/>
            </p:cNvGrpSpPr>
            <p:nvPr/>
          </p:nvGrpSpPr>
          <p:grpSpPr bwMode="auto">
            <a:xfrm>
              <a:off x="5057" y="3566"/>
              <a:ext cx="91" cy="91"/>
              <a:chOff x="1610" y="3657"/>
              <a:chExt cx="91" cy="91"/>
            </a:xfrm>
          </p:grpSpPr>
          <p:sp>
            <p:nvSpPr>
              <p:cNvPr id="432240" name="Line 11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41" name="Line 11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2242" name="Text Box 114"/>
            <p:cNvSpPr txBox="1">
              <a:spLocks noChangeArrowheads="1"/>
            </p:cNvSpPr>
            <p:nvPr/>
          </p:nvSpPr>
          <p:spPr bwMode="auto">
            <a:xfrm>
              <a:off x="1973" y="3058"/>
              <a:ext cx="2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latin typeface="Georgia" pitchFamily="18" charset="0"/>
                </a:rPr>
                <a:t>F</a:t>
              </a:r>
              <a:r>
                <a:rPr lang="en-US" altLang="zh-CN" sz="2000" baseline="-25000">
                  <a:latin typeface="Georgia" pitchFamily="18" charset="0"/>
                </a:rPr>
                <a:t>0</a:t>
              </a:r>
            </a:p>
            <a:p>
              <a:pPr algn="ctr"/>
              <a:r>
                <a:rPr lang="en-US" altLang="zh-CN" sz="2000">
                  <a:latin typeface="Georgia" pitchFamily="18" charset="0"/>
                </a:rPr>
                <a:t>F</a:t>
              </a:r>
              <a:r>
                <a:rPr lang="en-US" altLang="zh-CN" sz="2000" baseline="-25000">
                  <a:latin typeface="Georgia" pitchFamily="18" charset="0"/>
                </a:rPr>
                <a:t>1</a:t>
              </a:r>
              <a:endParaRPr lang="en-US" altLang="zh-CN" sz="2000">
                <a:latin typeface="Georgia" pitchFamily="18" charset="0"/>
              </a:endParaRPr>
            </a:p>
            <a:p>
              <a:pPr algn="ctr"/>
              <a:r>
                <a:rPr lang="en-US" altLang="zh-CN" sz="2000">
                  <a:latin typeface="Georgia" pitchFamily="18" charset="0"/>
                </a:rPr>
                <a:t>F</a:t>
              </a:r>
              <a:r>
                <a:rPr lang="en-US" altLang="zh-CN" sz="2000" baseline="-25000">
                  <a:latin typeface="Georgia" pitchFamily="18" charset="0"/>
                </a:rPr>
                <a:t>2</a:t>
              </a:r>
            </a:p>
            <a:p>
              <a:pPr algn="ctr"/>
              <a:r>
                <a:rPr lang="en-US" altLang="zh-CN" sz="2000">
                  <a:latin typeface="Georgia" pitchFamily="18" charset="0"/>
                </a:rPr>
                <a:t>F</a:t>
              </a:r>
              <a:r>
                <a:rPr lang="en-US" altLang="zh-CN" sz="2000" baseline="-25000">
                  <a:latin typeface="Georgia" pitchFamily="18" charset="0"/>
                </a:rPr>
                <a:t>3</a:t>
              </a:r>
              <a:endParaRPr lang="en-US" altLang="zh-CN" sz="2000">
                <a:latin typeface="Georgia" pitchFamily="18" charset="0"/>
              </a:endParaRPr>
            </a:p>
          </p:txBody>
        </p:sp>
        <p:sp>
          <p:nvSpPr>
            <p:cNvPr id="432244" name="AutoShape 116"/>
            <p:cNvSpPr>
              <a:spLocks/>
            </p:cNvSpPr>
            <p:nvPr/>
          </p:nvSpPr>
          <p:spPr bwMode="auto">
            <a:xfrm>
              <a:off x="1701" y="3203"/>
              <a:ext cx="181" cy="590"/>
            </a:xfrm>
            <a:prstGeom prst="leftBrace">
              <a:avLst>
                <a:gd name="adj1" fmla="val 2716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246" name="Text Box 118"/>
            <p:cNvSpPr txBox="1">
              <a:spLocks noChangeArrowheads="1"/>
            </p:cNvSpPr>
            <p:nvPr/>
          </p:nvSpPr>
          <p:spPr bwMode="auto">
            <a:xfrm>
              <a:off x="873" y="3230"/>
              <a:ext cx="6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latin typeface="Georgia" pitchFamily="18" charset="0"/>
                </a:rPr>
                <a:t>或阵列</a:t>
              </a:r>
            </a:p>
            <a:p>
              <a:pPr algn="ctr"/>
              <a:r>
                <a:rPr lang="zh-CN" altLang="en-US" sz="2400">
                  <a:latin typeface="Georgia" pitchFamily="18" charset="0"/>
                </a:rPr>
                <a:t>可编程</a:t>
              </a:r>
            </a:p>
          </p:txBody>
        </p:sp>
        <p:grpSp>
          <p:nvGrpSpPr>
            <p:cNvPr id="24" name="Group 119"/>
            <p:cNvGrpSpPr>
              <a:grpSpLocks/>
            </p:cNvGrpSpPr>
            <p:nvPr/>
          </p:nvGrpSpPr>
          <p:grpSpPr bwMode="auto">
            <a:xfrm>
              <a:off x="2971" y="3113"/>
              <a:ext cx="91" cy="91"/>
              <a:chOff x="1610" y="3657"/>
              <a:chExt cx="91" cy="91"/>
            </a:xfrm>
          </p:grpSpPr>
          <p:sp>
            <p:nvSpPr>
              <p:cNvPr id="432248" name="Line 12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49" name="Line 12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2"/>
            <p:cNvGrpSpPr>
              <a:grpSpLocks/>
            </p:cNvGrpSpPr>
            <p:nvPr/>
          </p:nvGrpSpPr>
          <p:grpSpPr bwMode="auto">
            <a:xfrm>
              <a:off x="3243" y="3113"/>
              <a:ext cx="91" cy="91"/>
              <a:chOff x="1610" y="3657"/>
              <a:chExt cx="91" cy="91"/>
            </a:xfrm>
          </p:grpSpPr>
          <p:sp>
            <p:nvSpPr>
              <p:cNvPr id="432251" name="Line 12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52" name="Line 12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125"/>
            <p:cNvGrpSpPr>
              <a:grpSpLocks/>
            </p:cNvGrpSpPr>
            <p:nvPr/>
          </p:nvGrpSpPr>
          <p:grpSpPr bwMode="auto">
            <a:xfrm>
              <a:off x="3560" y="3113"/>
              <a:ext cx="91" cy="91"/>
              <a:chOff x="1610" y="3657"/>
              <a:chExt cx="91" cy="91"/>
            </a:xfrm>
          </p:grpSpPr>
          <p:sp>
            <p:nvSpPr>
              <p:cNvPr id="432254" name="Line 12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55" name="Line 12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128"/>
            <p:cNvGrpSpPr>
              <a:grpSpLocks/>
            </p:cNvGrpSpPr>
            <p:nvPr/>
          </p:nvGrpSpPr>
          <p:grpSpPr bwMode="auto">
            <a:xfrm>
              <a:off x="3878" y="3113"/>
              <a:ext cx="91" cy="91"/>
              <a:chOff x="1610" y="3657"/>
              <a:chExt cx="91" cy="91"/>
            </a:xfrm>
          </p:grpSpPr>
          <p:sp>
            <p:nvSpPr>
              <p:cNvPr id="432257" name="Line 12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58" name="Line 13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131"/>
            <p:cNvGrpSpPr>
              <a:grpSpLocks/>
            </p:cNvGrpSpPr>
            <p:nvPr/>
          </p:nvGrpSpPr>
          <p:grpSpPr bwMode="auto">
            <a:xfrm>
              <a:off x="4150" y="3113"/>
              <a:ext cx="91" cy="91"/>
              <a:chOff x="1610" y="3657"/>
              <a:chExt cx="91" cy="91"/>
            </a:xfrm>
          </p:grpSpPr>
          <p:sp>
            <p:nvSpPr>
              <p:cNvPr id="432260" name="Line 13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61" name="Line 13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134"/>
            <p:cNvGrpSpPr>
              <a:grpSpLocks/>
            </p:cNvGrpSpPr>
            <p:nvPr/>
          </p:nvGrpSpPr>
          <p:grpSpPr bwMode="auto">
            <a:xfrm>
              <a:off x="4422" y="3113"/>
              <a:ext cx="91" cy="91"/>
              <a:chOff x="1610" y="3657"/>
              <a:chExt cx="91" cy="91"/>
            </a:xfrm>
          </p:grpSpPr>
          <p:sp>
            <p:nvSpPr>
              <p:cNvPr id="432263" name="Line 13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64" name="Line 13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>
              <a:off x="4739" y="3113"/>
              <a:ext cx="91" cy="91"/>
              <a:chOff x="1610" y="3657"/>
              <a:chExt cx="91" cy="91"/>
            </a:xfrm>
          </p:grpSpPr>
          <p:sp>
            <p:nvSpPr>
              <p:cNvPr id="432266" name="Line 13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67" name="Line 13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140"/>
            <p:cNvGrpSpPr>
              <a:grpSpLocks/>
            </p:cNvGrpSpPr>
            <p:nvPr/>
          </p:nvGrpSpPr>
          <p:grpSpPr bwMode="auto">
            <a:xfrm>
              <a:off x="5057" y="3113"/>
              <a:ext cx="91" cy="91"/>
              <a:chOff x="1610" y="3657"/>
              <a:chExt cx="91" cy="91"/>
            </a:xfrm>
          </p:grpSpPr>
          <p:sp>
            <p:nvSpPr>
              <p:cNvPr id="432269" name="Line 14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70" name="Line 14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28" name="Group 143"/>
            <p:cNvGrpSpPr>
              <a:grpSpLocks/>
            </p:cNvGrpSpPr>
            <p:nvPr/>
          </p:nvGrpSpPr>
          <p:grpSpPr bwMode="auto">
            <a:xfrm>
              <a:off x="2971" y="3339"/>
              <a:ext cx="91" cy="91"/>
              <a:chOff x="1610" y="3657"/>
              <a:chExt cx="91" cy="91"/>
            </a:xfrm>
          </p:grpSpPr>
          <p:sp>
            <p:nvSpPr>
              <p:cNvPr id="432272" name="Line 14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73" name="Line 14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29" name="Group 146"/>
            <p:cNvGrpSpPr>
              <a:grpSpLocks/>
            </p:cNvGrpSpPr>
            <p:nvPr/>
          </p:nvGrpSpPr>
          <p:grpSpPr bwMode="auto">
            <a:xfrm>
              <a:off x="3243" y="3339"/>
              <a:ext cx="91" cy="91"/>
              <a:chOff x="1610" y="3657"/>
              <a:chExt cx="91" cy="91"/>
            </a:xfrm>
          </p:grpSpPr>
          <p:sp>
            <p:nvSpPr>
              <p:cNvPr id="432275" name="Line 14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76" name="Line 14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44" name="Group 149"/>
            <p:cNvGrpSpPr>
              <a:grpSpLocks/>
            </p:cNvGrpSpPr>
            <p:nvPr/>
          </p:nvGrpSpPr>
          <p:grpSpPr bwMode="auto">
            <a:xfrm>
              <a:off x="3560" y="3339"/>
              <a:ext cx="91" cy="91"/>
              <a:chOff x="1610" y="3657"/>
              <a:chExt cx="91" cy="91"/>
            </a:xfrm>
          </p:grpSpPr>
          <p:sp>
            <p:nvSpPr>
              <p:cNvPr id="432278" name="Line 15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79" name="Line 15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45" name="Group 152"/>
            <p:cNvGrpSpPr>
              <a:grpSpLocks/>
            </p:cNvGrpSpPr>
            <p:nvPr/>
          </p:nvGrpSpPr>
          <p:grpSpPr bwMode="auto">
            <a:xfrm>
              <a:off x="3878" y="3339"/>
              <a:ext cx="91" cy="91"/>
              <a:chOff x="1610" y="3657"/>
              <a:chExt cx="91" cy="91"/>
            </a:xfrm>
          </p:grpSpPr>
          <p:sp>
            <p:nvSpPr>
              <p:cNvPr id="432281" name="Line 15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82" name="Line 15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51" name="Group 155"/>
            <p:cNvGrpSpPr>
              <a:grpSpLocks/>
            </p:cNvGrpSpPr>
            <p:nvPr/>
          </p:nvGrpSpPr>
          <p:grpSpPr bwMode="auto">
            <a:xfrm>
              <a:off x="4150" y="3339"/>
              <a:ext cx="91" cy="91"/>
              <a:chOff x="1610" y="3657"/>
              <a:chExt cx="91" cy="91"/>
            </a:xfrm>
          </p:grpSpPr>
          <p:sp>
            <p:nvSpPr>
              <p:cNvPr id="432284" name="Line 15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85" name="Line 15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57" name="Group 158"/>
            <p:cNvGrpSpPr>
              <a:grpSpLocks/>
            </p:cNvGrpSpPr>
            <p:nvPr/>
          </p:nvGrpSpPr>
          <p:grpSpPr bwMode="auto">
            <a:xfrm>
              <a:off x="4422" y="3339"/>
              <a:ext cx="91" cy="91"/>
              <a:chOff x="1610" y="3657"/>
              <a:chExt cx="91" cy="91"/>
            </a:xfrm>
          </p:grpSpPr>
          <p:sp>
            <p:nvSpPr>
              <p:cNvPr id="432287" name="Line 15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88" name="Line 16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94" name="Group 161"/>
            <p:cNvGrpSpPr>
              <a:grpSpLocks/>
            </p:cNvGrpSpPr>
            <p:nvPr/>
          </p:nvGrpSpPr>
          <p:grpSpPr bwMode="auto">
            <a:xfrm>
              <a:off x="4739" y="3339"/>
              <a:ext cx="91" cy="91"/>
              <a:chOff x="1610" y="3657"/>
              <a:chExt cx="91" cy="91"/>
            </a:xfrm>
          </p:grpSpPr>
          <p:sp>
            <p:nvSpPr>
              <p:cNvPr id="432290" name="Line 16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91" name="Line 16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97" name="Group 164"/>
            <p:cNvGrpSpPr>
              <a:grpSpLocks/>
            </p:cNvGrpSpPr>
            <p:nvPr/>
          </p:nvGrpSpPr>
          <p:grpSpPr bwMode="auto">
            <a:xfrm>
              <a:off x="5057" y="3339"/>
              <a:ext cx="91" cy="91"/>
              <a:chOff x="1610" y="3657"/>
              <a:chExt cx="91" cy="91"/>
            </a:xfrm>
          </p:grpSpPr>
          <p:sp>
            <p:nvSpPr>
              <p:cNvPr id="432293" name="Line 16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94" name="Line 16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7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ROM</a:t>
            </a:r>
            <a:r>
              <a:rPr lang="zh-CN" altLang="en-US" dirty="0">
                <a:latin typeface="+mn-ea"/>
                <a:ea typeface="+mn-ea"/>
              </a:rPr>
              <a:t>的应用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4735-6A6A-4EC2-B816-61BE858427AF}" type="slidenum">
              <a:rPr lang="en-US" altLang="zh-CN">
                <a:latin typeface="+mn-ea"/>
                <a:ea typeface="+mn-ea"/>
              </a:rPr>
              <a:pPr/>
              <a:t>58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码制变换</a:t>
            </a:r>
          </a:p>
          <a:p>
            <a:pPr lvl="1"/>
            <a:r>
              <a:rPr lang="en-US" altLang="zh-CN" dirty="0">
                <a:latin typeface="+mn-ea"/>
              </a:rPr>
              <a:t>8421</a:t>
            </a:r>
            <a:r>
              <a:rPr lang="en-US" altLang="zh-CN" dirty="0">
                <a:latin typeface="+mn-ea"/>
                <a:sym typeface="Wingdings" pitchFamily="2" charset="2"/>
              </a:rPr>
              <a:t></a:t>
            </a:r>
            <a:r>
              <a:rPr lang="zh-CN" altLang="en-US" dirty="0">
                <a:latin typeface="+mn-ea"/>
                <a:sym typeface="Wingdings" pitchFamily="2" charset="2"/>
              </a:rPr>
              <a:t>典型格雷码</a:t>
            </a:r>
            <a:r>
              <a:rPr lang="en-US" altLang="zh-CN" dirty="0">
                <a:latin typeface="+mn-ea"/>
                <a:sym typeface="Wingdings" pitchFamily="2" charset="2"/>
              </a:rPr>
              <a:t>Gray Code</a:t>
            </a:r>
            <a:endParaRPr lang="en-US" altLang="zh-CN" dirty="0">
              <a:latin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00338" y="3500438"/>
            <a:ext cx="2089150" cy="2305050"/>
            <a:chOff x="1701" y="2205"/>
            <a:chExt cx="1316" cy="1452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auto">
            <a:xfrm>
              <a:off x="2109" y="2205"/>
              <a:ext cx="908" cy="11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16 x 4</a:t>
              </a:r>
            </a:p>
            <a:p>
              <a:pPr algn="ctr"/>
              <a:r>
                <a:rPr lang="en-US" altLang="zh-CN" sz="2400">
                  <a:latin typeface="+mn-ea"/>
                  <a:ea typeface="+mn-ea"/>
                </a:rPr>
                <a:t>ROM</a:t>
              </a:r>
            </a:p>
          </p:txBody>
        </p:sp>
        <p:sp>
          <p:nvSpPr>
            <p:cNvPr id="440325" name="Line 5"/>
            <p:cNvSpPr>
              <a:spLocks noChangeShapeType="1"/>
            </p:cNvSpPr>
            <p:nvPr/>
          </p:nvSpPr>
          <p:spPr bwMode="auto">
            <a:xfrm>
              <a:off x="1701" y="252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26" name="Line 6"/>
            <p:cNvSpPr>
              <a:spLocks noChangeShapeType="1"/>
            </p:cNvSpPr>
            <p:nvPr/>
          </p:nvSpPr>
          <p:spPr bwMode="auto">
            <a:xfrm>
              <a:off x="1701" y="2704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27" name="Line 7"/>
            <p:cNvSpPr>
              <a:spLocks noChangeShapeType="1"/>
            </p:cNvSpPr>
            <p:nvPr/>
          </p:nvSpPr>
          <p:spPr bwMode="auto">
            <a:xfrm>
              <a:off x="1701" y="2886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28" name="Line 8"/>
            <p:cNvSpPr>
              <a:spLocks noChangeShapeType="1"/>
            </p:cNvSpPr>
            <p:nvPr/>
          </p:nvSpPr>
          <p:spPr bwMode="auto">
            <a:xfrm>
              <a:off x="1701" y="3067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29" name="Line 9"/>
            <p:cNvSpPr>
              <a:spLocks noChangeShapeType="1"/>
            </p:cNvSpPr>
            <p:nvPr/>
          </p:nvSpPr>
          <p:spPr bwMode="auto">
            <a:xfrm>
              <a:off x="2200" y="3385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30" name="Line 10"/>
            <p:cNvSpPr>
              <a:spLocks noChangeShapeType="1"/>
            </p:cNvSpPr>
            <p:nvPr/>
          </p:nvSpPr>
          <p:spPr bwMode="auto">
            <a:xfrm>
              <a:off x="2426" y="3385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31" name="Line 11"/>
            <p:cNvSpPr>
              <a:spLocks noChangeShapeType="1"/>
            </p:cNvSpPr>
            <p:nvPr/>
          </p:nvSpPr>
          <p:spPr bwMode="auto">
            <a:xfrm>
              <a:off x="2653" y="3385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32" name="Line 12"/>
            <p:cNvSpPr>
              <a:spLocks noChangeShapeType="1"/>
            </p:cNvSpPr>
            <p:nvPr/>
          </p:nvSpPr>
          <p:spPr bwMode="auto">
            <a:xfrm>
              <a:off x="2880" y="3385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950680" y="3979863"/>
            <a:ext cx="1492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+mn-ea"/>
                <a:ea typeface="+mn-ea"/>
              </a:rPr>
              <a:t>8421 Code</a:t>
            </a:r>
          </a:p>
        </p:txBody>
      </p:sp>
      <p:sp>
        <p:nvSpPr>
          <p:cNvPr id="440334" name="Text Box 14"/>
          <p:cNvSpPr txBox="1">
            <a:spLocks noChangeArrowheads="1"/>
          </p:cNvSpPr>
          <p:nvPr/>
        </p:nvSpPr>
        <p:spPr bwMode="auto">
          <a:xfrm>
            <a:off x="2971227" y="5895975"/>
            <a:ext cx="2055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latin typeface="+mn-ea"/>
                <a:ea typeface="+mn-ea"/>
              </a:rPr>
              <a:t>典型</a:t>
            </a:r>
            <a:r>
              <a:rPr lang="en-US" altLang="zh-CN" sz="2400">
                <a:latin typeface="+mn-ea"/>
                <a:ea typeface="+mn-ea"/>
              </a:rPr>
              <a:t>Gray Code</a:t>
            </a:r>
          </a:p>
        </p:txBody>
      </p:sp>
    </p:spTree>
    <p:extLst>
      <p:ext uri="{BB962C8B-B14F-4D97-AF65-F5344CB8AC3E}">
        <p14:creationId xmlns:p14="http://schemas.microsoft.com/office/powerpoint/2010/main" val="140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3" grpId="0" autoUpdateAnimBg="0"/>
      <p:bldP spid="44033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309D-0411-4CDE-8D83-2FA7A28F680A}" type="slidenum">
              <a:rPr lang="en-US" altLang="zh-CN"/>
              <a:pPr/>
              <a:t>59</a:t>
            </a:fld>
            <a:endParaRPr lang="en-US" altLang="zh-CN"/>
          </a:p>
        </p:txBody>
      </p:sp>
      <p:graphicFrame>
        <p:nvGraphicFramePr>
          <p:cNvPr id="25407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1346"/>
              </p:ext>
            </p:extLst>
          </p:nvPr>
        </p:nvGraphicFramePr>
        <p:xfrm>
          <a:off x="1238353" y="285728"/>
          <a:ext cx="6357983" cy="6176447"/>
        </p:xfrm>
        <a:graphic>
          <a:graphicData uri="http://schemas.openxmlformats.org/drawingml/2006/table">
            <a:tbl>
              <a:tblPr/>
              <a:tblGrid>
                <a:gridCol w="201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典型格雷码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3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28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E3D5-09B6-4D43-9057-F14937F98FF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编码器</a:t>
            </a:r>
            <a:r>
              <a:rPr lang="en-US" altLang="zh-CN"/>
              <a:t>(Encoder)</a:t>
            </a:r>
            <a:r>
              <a:rPr lang="zh-CN" altLang="en-US"/>
              <a:t>原理</a:t>
            </a:r>
          </a:p>
          <a:p>
            <a:pPr lvl="1"/>
            <a:r>
              <a:rPr lang="zh-CN" altLang="en-US" b="1"/>
              <a:t>功能：将译码器反过来，对应输入的每一个状态，输出一个编码。</a:t>
            </a:r>
          </a:p>
          <a:p>
            <a:pPr lvl="1"/>
            <a:r>
              <a:rPr lang="zh-CN" altLang="en-US" b="1"/>
              <a:t>常用编码器</a:t>
            </a:r>
          </a:p>
          <a:p>
            <a:pPr lvl="2"/>
            <a:r>
              <a:rPr lang="en-US" altLang="zh-CN" b="1"/>
              <a:t>4-2</a:t>
            </a:r>
            <a:r>
              <a:rPr lang="zh-CN" altLang="en-US" b="1"/>
              <a:t>编码，将输入的</a:t>
            </a:r>
            <a:r>
              <a:rPr lang="en-US" altLang="zh-CN" b="1"/>
              <a:t>4</a:t>
            </a:r>
            <a:r>
              <a:rPr lang="zh-CN" altLang="en-US" b="1"/>
              <a:t>个状态编成</a:t>
            </a:r>
            <a:r>
              <a:rPr lang="en-US" altLang="zh-CN" b="1"/>
              <a:t>2</a:t>
            </a:r>
            <a:r>
              <a:rPr lang="zh-CN" altLang="en-US" b="1"/>
              <a:t>位二进制数码； </a:t>
            </a:r>
          </a:p>
          <a:p>
            <a:pPr lvl="2"/>
            <a:r>
              <a:rPr lang="en-US" altLang="zh-CN" b="1"/>
              <a:t>8-3</a:t>
            </a:r>
            <a:r>
              <a:rPr lang="zh-CN" altLang="en-US" b="1"/>
              <a:t>编码，将输入的</a:t>
            </a:r>
            <a:r>
              <a:rPr lang="en-US" altLang="zh-CN" b="1"/>
              <a:t>8</a:t>
            </a:r>
            <a:r>
              <a:rPr lang="zh-CN" altLang="en-US" b="1"/>
              <a:t>个状态编成</a:t>
            </a:r>
            <a:r>
              <a:rPr lang="en-US" altLang="zh-CN" b="1"/>
              <a:t>3</a:t>
            </a:r>
            <a:r>
              <a:rPr lang="zh-CN" altLang="en-US" b="1"/>
              <a:t>位二进制数码；</a:t>
            </a:r>
          </a:p>
          <a:p>
            <a:pPr lvl="2"/>
            <a:r>
              <a:rPr lang="en-US" altLang="zh-CN" b="1"/>
              <a:t>BCD</a:t>
            </a:r>
            <a:r>
              <a:rPr lang="zh-CN" altLang="en-US" b="1"/>
              <a:t>编码，将</a:t>
            </a:r>
            <a:r>
              <a:rPr lang="en-US" altLang="zh-CN" b="1"/>
              <a:t>10</a:t>
            </a:r>
            <a:r>
              <a:rPr lang="zh-CN" altLang="en-US" b="1"/>
              <a:t>个输入编成</a:t>
            </a:r>
            <a:r>
              <a:rPr lang="en-US" altLang="zh-CN" b="1"/>
              <a:t>BCD</a:t>
            </a:r>
            <a:r>
              <a:rPr lang="zh-CN" altLang="en-US" b="1"/>
              <a:t>码。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977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9DCF-2E1D-4144-896B-1A16D358BED7}" type="slidenum">
              <a:rPr lang="en-US" altLang="zh-CN"/>
              <a:pPr/>
              <a:t>60</a:t>
            </a:fld>
            <a:endParaRPr lang="en-US" altLang="zh-CN"/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1905000" y="762000"/>
            <a:ext cx="5715000" cy="2362200"/>
            <a:chOff x="1200" y="480"/>
            <a:chExt cx="3600" cy="1488"/>
          </a:xfrm>
        </p:grpSpPr>
        <p:sp>
          <p:nvSpPr>
            <p:cNvPr id="660484" name="Line 4"/>
            <p:cNvSpPr>
              <a:spLocks noChangeShapeType="1"/>
            </p:cNvSpPr>
            <p:nvPr/>
          </p:nvSpPr>
          <p:spPr bwMode="auto">
            <a:xfrm>
              <a:off x="1200" y="480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6" name="Line 6"/>
            <p:cNvSpPr>
              <a:spLocks noChangeShapeType="1"/>
            </p:cNvSpPr>
            <p:nvPr/>
          </p:nvSpPr>
          <p:spPr bwMode="auto">
            <a:xfrm>
              <a:off x="1200" y="67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7" name="Line 7"/>
            <p:cNvSpPr>
              <a:spLocks noChangeShapeType="1"/>
            </p:cNvSpPr>
            <p:nvPr/>
          </p:nvSpPr>
          <p:spPr bwMode="auto">
            <a:xfrm>
              <a:off x="1200" y="91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8" name="Line 8"/>
            <p:cNvSpPr>
              <a:spLocks noChangeShapeType="1"/>
            </p:cNvSpPr>
            <p:nvPr/>
          </p:nvSpPr>
          <p:spPr bwMode="auto">
            <a:xfrm>
              <a:off x="1200" y="110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>
              <a:off x="1200" y="134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5" name="Line 15"/>
            <p:cNvSpPr>
              <a:spLocks noChangeShapeType="1"/>
            </p:cNvSpPr>
            <p:nvPr/>
          </p:nvSpPr>
          <p:spPr bwMode="auto">
            <a:xfrm>
              <a:off x="1200" y="153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6" name="Line 16"/>
            <p:cNvSpPr>
              <a:spLocks noChangeShapeType="1"/>
            </p:cNvSpPr>
            <p:nvPr/>
          </p:nvSpPr>
          <p:spPr bwMode="auto">
            <a:xfrm>
              <a:off x="1200" y="177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7" name="Line 17"/>
            <p:cNvSpPr>
              <a:spLocks noChangeShapeType="1"/>
            </p:cNvSpPr>
            <p:nvPr/>
          </p:nvSpPr>
          <p:spPr bwMode="auto">
            <a:xfrm>
              <a:off x="1200" y="1968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0578" name="Text Box 98"/>
          <p:cNvSpPr txBox="1">
            <a:spLocks noChangeArrowheads="1"/>
          </p:cNvSpPr>
          <p:nvPr/>
        </p:nvSpPr>
        <p:spPr bwMode="auto">
          <a:xfrm>
            <a:off x="1219200" y="228600"/>
            <a:ext cx="640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0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2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3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4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5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6 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7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8 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9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10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11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12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13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14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15</a:t>
            </a:r>
            <a:endParaRPr lang="en-US" altLang="zh-CN" sz="1600" b="1">
              <a:latin typeface="Georgia" pitchFamily="18" charset="0"/>
            </a:endParaRPr>
          </a:p>
        </p:txBody>
      </p: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152400" y="457200"/>
            <a:ext cx="1752600" cy="762000"/>
            <a:chOff x="2400" y="432"/>
            <a:chExt cx="1104" cy="480"/>
          </a:xfrm>
        </p:grpSpPr>
        <p:sp>
          <p:nvSpPr>
            <p:cNvPr id="660619" name="Line 139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0" name="Line 140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1" name="Line 141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2" name="Oval 142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623" name="Line 143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4" name="Line 144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5" name="Line 145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6" name="Line 146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7" name="Rectangle 147"/>
            <p:cNvSpPr>
              <a:spLocks noChangeArrowheads="1"/>
            </p:cNvSpPr>
            <p:nvPr/>
          </p:nvSpPr>
          <p:spPr bwMode="auto">
            <a:xfrm>
              <a:off x="2400" y="432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152400" y="1143000"/>
            <a:ext cx="1752600" cy="762000"/>
            <a:chOff x="2400" y="432"/>
            <a:chExt cx="1104" cy="480"/>
          </a:xfrm>
        </p:grpSpPr>
        <p:sp>
          <p:nvSpPr>
            <p:cNvPr id="660630" name="Line 150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1" name="Line 151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2" name="Line 152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3" name="Oval 153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634" name="Line 154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5" name="Line 155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6" name="Line 156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7" name="Line 157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8" name="Rectangle 158"/>
            <p:cNvSpPr>
              <a:spLocks noChangeArrowheads="1"/>
            </p:cNvSpPr>
            <p:nvPr/>
          </p:nvSpPr>
          <p:spPr bwMode="auto">
            <a:xfrm>
              <a:off x="2400" y="432"/>
              <a:ext cx="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</a:p>
          </p:txBody>
        </p:sp>
      </p:grpSp>
      <p:grpSp>
        <p:nvGrpSpPr>
          <p:cNvPr id="5" name="Group 159"/>
          <p:cNvGrpSpPr>
            <a:grpSpLocks/>
          </p:cNvGrpSpPr>
          <p:nvPr/>
        </p:nvGrpSpPr>
        <p:grpSpPr bwMode="auto">
          <a:xfrm>
            <a:off x="152400" y="1828800"/>
            <a:ext cx="1752600" cy="762000"/>
            <a:chOff x="2400" y="432"/>
            <a:chExt cx="1104" cy="480"/>
          </a:xfrm>
        </p:grpSpPr>
        <p:sp>
          <p:nvSpPr>
            <p:cNvPr id="660640" name="Line 160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1" name="Line 161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2" name="Line 162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3" name="Oval 163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644" name="Line 164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5" name="Line 165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6" name="Line 166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7" name="Line 167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8" name="Rectangle 168"/>
            <p:cNvSpPr>
              <a:spLocks noChangeArrowheads="1"/>
            </p:cNvSpPr>
            <p:nvPr/>
          </p:nvSpPr>
          <p:spPr bwMode="auto">
            <a:xfrm>
              <a:off x="2400" y="43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2</a:t>
              </a:r>
            </a:p>
          </p:txBody>
        </p:sp>
      </p:grpSp>
      <p:grpSp>
        <p:nvGrpSpPr>
          <p:cNvPr id="6" name="Group 169"/>
          <p:cNvGrpSpPr>
            <a:grpSpLocks/>
          </p:cNvGrpSpPr>
          <p:nvPr/>
        </p:nvGrpSpPr>
        <p:grpSpPr bwMode="auto">
          <a:xfrm>
            <a:off x="152400" y="2514600"/>
            <a:ext cx="1752600" cy="762000"/>
            <a:chOff x="2400" y="432"/>
            <a:chExt cx="1104" cy="480"/>
          </a:xfrm>
        </p:grpSpPr>
        <p:sp>
          <p:nvSpPr>
            <p:cNvPr id="660650" name="Line 170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1" name="Line 171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2" name="Line 172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3" name="Oval 173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654" name="Line 174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5" name="Line 175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6" name="Line 176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7" name="Line 177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8" name="Rectangle 178"/>
            <p:cNvSpPr>
              <a:spLocks noChangeArrowheads="1"/>
            </p:cNvSpPr>
            <p:nvPr/>
          </p:nvSpPr>
          <p:spPr bwMode="auto">
            <a:xfrm>
              <a:off x="2400" y="432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</a:p>
          </p:txBody>
        </p:sp>
      </p:grpSp>
      <p:grpSp>
        <p:nvGrpSpPr>
          <p:cNvPr id="7" name="Group 258"/>
          <p:cNvGrpSpPr>
            <a:grpSpLocks/>
          </p:cNvGrpSpPr>
          <p:nvPr/>
        </p:nvGrpSpPr>
        <p:grpSpPr bwMode="auto">
          <a:xfrm>
            <a:off x="1524000" y="609600"/>
            <a:ext cx="5715000" cy="2819400"/>
            <a:chOff x="960" y="384"/>
            <a:chExt cx="3600" cy="1776"/>
          </a:xfrm>
        </p:grpSpPr>
        <p:sp>
          <p:nvSpPr>
            <p:cNvPr id="660491" name="Line 11"/>
            <p:cNvSpPr>
              <a:spLocks noChangeShapeType="1"/>
            </p:cNvSpPr>
            <p:nvPr/>
          </p:nvSpPr>
          <p:spPr bwMode="auto">
            <a:xfrm flipH="1">
              <a:off x="120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2" name="Line 12"/>
            <p:cNvSpPr>
              <a:spLocks noChangeShapeType="1"/>
            </p:cNvSpPr>
            <p:nvPr/>
          </p:nvSpPr>
          <p:spPr bwMode="auto">
            <a:xfrm>
              <a:off x="96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0" name="Line 180"/>
            <p:cNvSpPr>
              <a:spLocks noChangeShapeType="1"/>
            </p:cNvSpPr>
            <p:nvPr/>
          </p:nvSpPr>
          <p:spPr bwMode="auto">
            <a:xfrm flipH="1">
              <a:off x="168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1" name="Line 181"/>
            <p:cNvSpPr>
              <a:spLocks noChangeShapeType="1"/>
            </p:cNvSpPr>
            <p:nvPr/>
          </p:nvSpPr>
          <p:spPr bwMode="auto">
            <a:xfrm>
              <a:off x="144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4" name="Line 184"/>
            <p:cNvSpPr>
              <a:spLocks noChangeShapeType="1"/>
            </p:cNvSpPr>
            <p:nvPr/>
          </p:nvSpPr>
          <p:spPr bwMode="auto">
            <a:xfrm flipH="1">
              <a:off x="216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5" name="Line 185"/>
            <p:cNvSpPr>
              <a:spLocks noChangeShapeType="1"/>
            </p:cNvSpPr>
            <p:nvPr/>
          </p:nvSpPr>
          <p:spPr bwMode="auto">
            <a:xfrm>
              <a:off x="192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8" name="Line 188"/>
            <p:cNvSpPr>
              <a:spLocks noChangeShapeType="1"/>
            </p:cNvSpPr>
            <p:nvPr/>
          </p:nvSpPr>
          <p:spPr bwMode="auto">
            <a:xfrm flipH="1">
              <a:off x="264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9" name="Line 189"/>
            <p:cNvSpPr>
              <a:spLocks noChangeShapeType="1"/>
            </p:cNvSpPr>
            <p:nvPr/>
          </p:nvSpPr>
          <p:spPr bwMode="auto">
            <a:xfrm>
              <a:off x="240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72" name="Line 192"/>
            <p:cNvSpPr>
              <a:spLocks noChangeShapeType="1"/>
            </p:cNvSpPr>
            <p:nvPr/>
          </p:nvSpPr>
          <p:spPr bwMode="auto">
            <a:xfrm flipH="1">
              <a:off x="312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73" name="Line 193"/>
            <p:cNvSpPr>
              <a:spLocks noChangeShapeType="1"/>
            </p:cNvSpPr>
            <p:nvPr/>
          </p:nvSpPr>
          <p:spPr bwMode="auto">
            <a:xfrm>
              <a:off x="288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77" name="Line 197"/>
            <p:cNvSpPr>
              <a:spLocks noChangeShapeType="1"/>
            </p:cNvSpPr>
            <p:nvPr/>
          </p:nvSpPr>
          <p:spPr bwMode="auto">
            <a:xfrm flipH="1">
              <a:off x="360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78" name="Line 198"/>
            <p:cNvSpPr>
              <a:spLocks noChangeShapeType="1"/>
            </p:cNvSpPr>
            <p:nvPr/>
          </p:nvSpPr>
          <p:spPr bwMode="auto">
            <a:xfrm>
              <a:off x="336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81" name="Line 201"/>
            <p:cNvSpPr>
              <a:spLocks noChangeShapeType="1"/>
            </p:cNvSpPr>
            <p:nvPr/>
          </p:nvSpPr>
          <p:spPr bwMode="auto">
            <a:xfrm flipH="1">
              <a:off x="408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82" name="Line 202"/>
            <p:cNvSpPr>
              <a:spLocks noChangeShapeType="1"/>
            </p:cNvSpPr>
            <p:nvPr/>
          </p:nvSpPr>
          <p:spPr bwMode="auto">
            <a:xfrm>
              <a:off x="384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85" name="Line 205"/>
            <p:cNvSpPr>
              <a:spLocks noChangeShapeType="1"/>
            </p:cNvSpPr>
            <p:nvPr/>
          </p:nvSpPr>
          <p:spPr bwMode="auto">
            <a:xfrm flipH="1">
              <a:off x="456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86" name="Line 206"/>
            <p:cNvSpPr>
              <a:spLocks noChangeShapeType="1"/>
            </p:cNvSpPr>
            <p:nvPr/>
          </p:nvSpPr>
          <p:spPr bwMode="auto">
            <a:xfrm>
              <a:off x="432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59"/>
          <p:cNvGrpSpPr>
            <a:grpSpLocks/>
          </p:cNvGrpSpPr>
          <p:nvPr/>
        </p:nvGrpSpPr>
        <p:grpSpPr bwMode="auto">
          <a:xfrm>
            <a:off x="1371600" y="3429000"/>
            <a:ext cx="6019800" cy="228600"/>
            <a:chOff x="864" y="2160"/>
            <a:chExt cx="3792" cy="144"/>
          </a:xfrm>
        </p:grpSpPr>
        <p:sp>
          <p:nvSpPr>
            <p:cNvPr id="660608" name="Rectangle 128"/>
            <p:cNvSpPr>
              <a:spLocks noChangeArrowheads="1"/>
            </p:cNvSpPr>
            <p:nvPr/>
          </p:nvSpPr>
          <p:spPr bwMode="auto">
            <a:xfrm>
              <a:off x="86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59" name="Rectangle 179"/>
            <p:cNvSpPr>
              <a:spLocks noChangeArrowheads="1"/>
            </p:cNvSpPr>
            <p:nvPr/>
          </p:nvSpPr>
          <p:spPr bwMode="auto">
            <a:xfrm>
              <a:off x="110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62" name="Rectangle 182"/>
            <p:cNvSpPr>
              <a:spLocks noChangeArrowheads="1"/>
            </p:cNvSpPr>
            <p:nvPr/>
          </p:nvSpPr>
          <p:spPr bwMode="auto">
            <a:xfrm>
              <a:off x="134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63" name="Rectangle 183"/>
            <p:cNvSpPr>
              <a:spLocks noChangeArrowheads="1"/>
            </p:cNvSpPr>
            <p:nvPr/>
          </p:nvSpPr>
          <p:spPr bwMode="auto">
            <a:xfrm>
              <a:off x="158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66" name="Rectangle 186"/>
            <p:cNvSpPr>
              <a:spLocks noChangeArrowheads="1"/>
            </p:cNvSpPr>
            <p:nvPr/>
          </p:nvSpPr>
          <p:spPr bwMode="auto">
            <a:xfrm>
              <a:off x="182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67" name="Rectangle 187"/>
            <p:cNvSpPr>
              <a:spLocks noChangeArrowheads="1"/>
            </p:cNvSpPr>
            <p:nvPr/>
          </p:nvSpPr>
          <p:spPr bwMode="auto">
            <a:xfrm>
              <a:off x="206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0" name="Rectangle 190"/>
            <p:cNvSpPr>
              <a:spLocks noChangeArrowheads="1"/>
            </p:cNvSpPr>
            <p:nvPr/>
          </p:nvSpPr>
          <p:spPr bwMode="auto">
            <a:xfrm>
              <a:off x="230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1" name="Rectangle 191"/>
            <p:cNvSpPr>
              <a:spLocks noChangeArrowheads="1"/>
            </p:cNvSpPr>
            <p:nvPr/>
          </p:nvSpPr>
          <p:spPr bwMode="auto">
            <a:xfrm>
              <a:off x="254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4" name="Rectangle 194"/>
            <p:cNvSpPr>
              <a:spLocks noChangeArrowheads="1"/>
            </p:cNvSpPr>
            <p:nvPr/>
          </p:nvSpPr>
          <p:spPr bwMode="auto">
            <a:xfrm>
              <a:off x="278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5" name="Rectangle 195"/>
            <p:cNvSpPr>
              <a:spLocks noChangeArrowheads="1"/>
            </p:cNvSpPr>
            <p:nvPr/>
          </p:nvSpPr>
          <p:spPr bwMode="auto">
            <a:xfrm>
              <a:off x="302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9" name="Rectangle 199"/>
            <p:cNvSpPr>
              <a:spLocks noChangeArrowheads="1"/>
            </p:cNvSpPr>
            <p:nvPr/>
          </p:nvSpPr>
          <p:spPr bwMode="auto">
            <a:xfrm>
              <a:off x="326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0" name="Rectangle 200"/>
            <p:cNvSpPr>
              <a:spLocks noChangeArrowheads="1"/>
            </p:cNvSpPr>
            <p:nvPr/>
          </p:nvSpPr>
          <p:spPr bwMode="auto">
            <a:xfrm>
              <a:off x="350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3" name="Rectangle 203"/>
            <p:cNvSpPr>
              <a:spLocks noChangeArrowheads="1"/>
            </p:cNvSpPr>
            <p:nvPr/>
          </p:nvSpPr>
          <p:spPr bwMode="auto">
            <a:xfrm>
              <a:off x="374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4" name="Rectangle 204"/>
            <p:cNvSpPr>
              <a:spLocks noChangeArrowheads="1"/>
            </p:cNvSpPr>
            <p:nvPr/>
          </p:nvSpPr>
          <p:spPr bwMode="auto">
            <a:xfrm>
              <a:off x="398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7" name="Rectangle 207"/>
            <p:cNvSpPr>
              <a:spLocks noChangeArrowheads="1"/>
            </p:cNvSpPr>
            <p:nvPr/>
          </p:nvSpPr>
          <p:spPr bwMode="auto">
            <a:xfrm>
              <a:off x="422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8" name="Rectangle 208"/>
            <p:cNvSpPr>
              <a:spLocks noChangeArrowheads="1"/>
            </p:cNvSpPr>
            <p:nvPr/>
          </p:nvSpPr>
          <p:spPr bwMode="auto">
            <a:xfrm>
              <a:off x="446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</p:grpSp>
      <p:grpSp>
        <p:nvGrpSpPr>
          <p:cNvPr id="9" name="Group 232"/>
          <p:cNvGrpSpPr>
            <a:grpSpLocks/>
          </p:cNvGrpSpPr>
          <p:nvPr/>
        </p:nvGrpSpPr>
        <p:grpSpPr bwMode="auto">
          <a:xfrm>
            <a:off x="1524000" y="3657600"/>
            <a:ext cx="5715000" cy="2286000"/>
            <a:chOff x="1488" y="2304"/>
            <a:chExt cx="3600" cy="960"/>
          </a:xfrm>
        </p:grpSpPr>
        <p:sp>
          <p:nvSpPr>
            <p:cNvPr id="660690" name="Line 210"/>
            <p:cNvSpPr>
              <a:spLocks noChangeShapeType="1"/>
            </p:cNvSpPr>
            <p:nvPr/>
          </p:nvSpPr>
          <p:spPr bwMode="auto">
            <a:xfrm flipH="1">
              <a:off x="172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1" name="Line 211"/>
            <p:cNvSpPr>
              <a:spLocks noChangeShapeType="1"/>
            </p:cNvSpPr>
            <p:nvPr/>
          </p:nvSpPr>
          <p:spPr bwMode="auto">
            <a:xfrm>
              <a:off x="148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2" name="Line 212"/>
            <p:cNvSpPr>
              <a:spLocks noChangeShapeType="1"/>
            </p:cNvSpPr>
            <p:nvPr/>
          </p:nvSpPr>
          <p:spPr bwMode="auto">
            <a:xfrm flipH="1">
              <a:off x="220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3" name="Line 213"/>
            <p:cNvSpPr>
              <a:spLocks noChangeShapeType="1"/>
            </p:cNvSpPr>
            <p:nvPr/>
          </p:nvSpPr>
          <p:spPr bwMode="auto">
            <a:xfrm>
              <a:off x="196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4" name="Line 214"/>
            <p:cNvSpPr>
              <a:spLocks noChangeShapeType="1"/>
            </p:cNvSpPr>
            <p:nvPr/>
          </p:nvSpPr>
          <p:spPr bwMode="auto">
            <a:xfrm flipH="1">
              <a:off x="268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5" name="Line 215"/>
            <p:cNvSpPr>
              <a:spLocks noChangeShapeType="1"/>
            </p:cNvSpPr>
            <p:nvPr/>
          </p:nvSpPr>
          <p:spPr bwMode="auto">
            <a:xfrm>
              <a:off x="244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6" name="Line 216"/>
            <p:cNvSpPr>
              <a:spLocks noChangeShapeType="1"/>
            </p:cNvSpPr>
            <p:nvPr/>
          </p:nvSpPr>
          <p:spPr bwMode="auto">
            <a:xfrm flipH="1">
              <a:off x="316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7" name="Line 217"/>
            <p:cNvSpPr>
              <a:spLocks noChangeShapeType="1"/>
            </p:cNvSpPr>
            <p:nvPr/>
          </p:nvSpPr>
          <p:spPr bwMode="auto">
            <a:xfrm>
              <a:off x="292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8" name="Line 218"/>
            <p:cNvSpPr>
              <a:spLocks noChangeShapeType="1"/>
            </p:cNvSpPr>
            <p:nvPr/>
          </p:nvSpPr>
          <p:spPr bwMode="auto">
            <a:xfrm flipH="1">
              <a:off x="364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9" name="Line 219"/>
            <p:cNvSpPr>
              <a:spLocks noChangeShapeType="1"/>
            </p:cNvSpPr>
            <p:nvPr/>
          </p:nvSpPr>
          <p:spPr bwMode="auto">
            <a:xfrm>
              <a:off x="340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0" name="Line 220"/>
            <p:cNvSpPr>
              <a:spLocks noChangeShapeType="1"/>
            </p:cNvSpPr>
            <p:nvPr/>
          </p:nvSpPr>
          <p:spPr bwMode="auto">
            <a:xfrm flipH="1">
              <a:off x="412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1" name="Line 221"/>
            <p:cNvSpPr>
              <a:spLocks noChangeShapeType="1"/>
            </p:cNvSpPr>
            <p:nvPr/>
          </p:nvSpPr>
          <p:spPr bwMode="auto">
            <a:xfrm>
              <a:off x="388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2" name="Line 222"/>
            <p:cNvSpPr>
              <a:spLocks noChangeShapeType="1"/>
            </p:cNvSpPr>
            <p:nvPr/>
          </p:nvSpPr>
          <p:spPr bwMode="auto">
            <a:xfrm flipH="1">
              <a:off x="460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3" name="Line 223"/>
            <p:cNvSpPr>
              <a:spLocks noChangeShapeType="1"/>
            </p:cNvSpPr>
            <p:nvPr/>
          </p:nvSpPr>
          <p:spPr bwMode="auto">
            <a:xfrm>
              <a:off x="436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4" name="Line 224"/>
            <p:cNvSpPr>
              <a:spLocks noChangeShapeType="1"/>
            </p:cNvSpPr>
            <p:nvPr/>
          </p:nvSpPr>
          <p:spPr bwMode="auto">
            <a:xfrm flipH="1">
              <a:off x="508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5" name="Line 225"/>
            <p:cNvSpPr>
              <a:spLocks noChangeShapeType="1"/>
            </p:cNvSpPr>
            <p:nvPr/>
          </p:nvSpPr>
          <p:spPr bwMode="auto">
            <a:xfrm>
              <a:off x="484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60"/>
          <p:cNvGrpSpPr>
            <a:grpSpLocks/>
          </p:cNvGrpSpPr>
          <p:nvPr/>
        </p:nvGrpSpPr>
        <p:grpSpPr bwMode="auto">
          <a:xfrm>
            <a:off x="1066800" y="4114800"/>
            <a:ext cx="6477000" cy="1447800"/>
            <a:chOff x="672" y="2592"/>
            <a:chExt cx="4080" cy="912"/>
          </a:xfrm>
        </p:grpSpPr>
        <p:sp>
          <p:nvSpPr>
            <p:cNvPr id="660707" name="Line 227"/>
            <p:cNvSpPr>
              <a:spLocks noChangeShapeType="1"/>
            </p:cNvSpPr>
            <p:nvPr/>
          </p:nvSpPr>
          <p:spPr bwMode="auto">
            <a:xfrm>
              <a:off x="672" y="2592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08" name="Line 228"/>
            <p:cNvSpPr>
              <a:spLocks noChangeShapeType="1"/>
            </p:cNvSpPr>
            <p:nvPr/>
          </p:nvSpPr>
          <p:spPr bwMode="auto">
            <a:xfrm>
              <a:off x="672" y="288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09" name="Line 229"/>
            <p:cNvSpPr>
              <a:spLocks noChangeShapeType="1"/>
            </p:cNvSpPr>
            <p:nvPr/>
          </p:nvSpPr>
          <p:spPr bwMode="auto">
            <a:xfrm>
              <a:off x="672" y="3216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10" name="Line 230"/>
            <p:cNvSpPr>
              <a:spLocks noChangeShapeType="1"/>
            </p:cNvSpPr>
            <p:nvPr/>
          </p:nvSpPr>
          <p:spPr bwMode="auto">
            <a:xfrm>
              <a:off x="672" y="3504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61"/>
          <p:cNvGrpSpPr>
            <a:grpSpLocks/>
          </p:cNvGrpSpPr>
          <p:nvPr/>
        </p:nvGrpSpPr>
        <p:grpSpPr bwMode="auto">
          <a:xfrm>
            <a:off x="7467600" y="3870325"/>
            <a:ext cx="762000" cy="1920875"/>
            <a:chOff x="4704" y="2438"/>
            <a:chExt cx="480" cy="1210"/>
          </a:xfrm>
        </p:grpSpPr>
        <p:grpSp>
          <p:nvGrpSpPr>
            <p:cNvPr id="12" name="Group 238"/>
            <p:cNvGrpSpPr>
              <a:grpSpLocks/>
            </p:cNvGrpSpPr>
            <p:nvPr/>
          </p:nvGrpSpPr>
          <p:grpSpPr bwMode="auto">
            <a:xfrm>
              <a:off x="4704" y="2438"/>
              <a:ext cx="240" cy="250"/>
              <a:chOff x="4704" y="2438"/>
              <a:chExt cx="240" cy="250"/>
            </a:xfrm>
          </p:grpSpPr>
          <p:sp>
            <p:nvSpPr>
              <p:cNvPr id="660713" name="Rectangle 233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660717" name="Text Box 237"/>
              <p:cNvSpPr txBox="1">
                <a:spLocks noChangeArrowheads="1"/>
              </p:cNvSpPr>
              <p:nvPr/>
            </p:nvSpPr>
            <p:spPr bwMode="auto">
              <a:xfrm>
                <a:off x="4704" y="24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＋</a:t>
                </a:r>
              </a:p>
            </p:txBody>
          </p:sp>
        </p:grpSp>
        <p:grpSp>
          <p:nvGrpSpPr>
            <p:cNvPr id="13" name="Group 239"/>
            <p:cNvGrpSpPr>
              <a:grpSpLocks/>
            </p:cNvGrpSpPr>
            <p:nvPr/>
          </p:nvGrpSpPr>
          <p:grpSpPr bwMode="auto">
            <a:xfrm>
              <a:off x="4704" y="2774"/>
              <a:ext cx="240" cy="250"/>
              <a:chOff x="4704" y="2438"/>
              <a:chExt cx="240" cy="250"/>
            </a:xfrm>
          </p:grpSpPr>
          <p:sp>
            <p:nvSpPr>
              <p:cNvPr id="660720" name="Rectangle 240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660721" name="Text Box 241"/>
              <p:cNvSpPr txBox="1">
                <a:spLocks noChangeArrowheads="1"/>
              </p:cNvSpPr>
              <p:nvPr/>
            </p:nvSpPr>
            <p:spPr bwMode="auto">
              <a:xfrm>
                <a:off x="4704" y="24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＋</a:t>
                </a:r>
              </a:p>
            </p:txBody>
          </p:sp>
        </p:grpSp>
        <p:grpSp>
          <p:nvGrpSpPr>
            <p:cNvPr id="14" name="Group 242"/>
            <p:cNvGrpSpPr>
              <a:grpSpLocks/>
            </p:cNvGrpSpPr>
            <p:nvPr/>
          </p:nvGrpSpPr>
          <p:grpSpPr bwMode="auto">
            <a:xfrm>
              <a:off x="4704" y="3110"/>
              <a:ext cx="240" cy="250"/>
              <a:chOff x="4704" y="2438"/>
              <a:chExt cx="240" cy="250"/>
            </a:xfrm>
          </p:grpSpPr>
          <p:sp>
            <p:nvSpPr>
              <p:cNvPr id="660723" name="Rectangle 243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660724" name="Text Box 244"/>
              <p:cNvSpPr txBox="1">
                <a:spLocks noChangeArrowheads="1"/>
              </p:cNvSpPr>
              <p:nvPr/>
            </p:nvSpPr>
            <p:spPr bwMode="auto">
              <a:xfrm>
                <a:off x="4704" y="24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＋</a:t>
                </a:r>
              </a:p>
            </p:txBody>
          </p:sp>
        </p:grpSp>
        <p:grpSp>
          <p:nvGrpSpPr>
            <p:cNvPr id="15" name="Group 245"/>
            <p:cNvGrpSpPr>
              <a:grpSpLocks/>
            </p:cNvGrpSpPr>
            <p:nvPr/>
          </p:nvGrpSpPr>
          <p:grpSpPr bwMode="auto">
            <a:xfrm>
              <a:off x="4704" y="3398"/>
              <a:ext cx="240" cy="250"/>
              <a:chOff x="4704" y="2438"/>
              <a:chExt cx="240" cy="250"/>
            </a:xfrm>
          </p:grpSpPr>
          <p:sp>
            <p:nvSpPr>
              <p:cNvPr id="660726" name="Rectangle 2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660727" name="Text Box 247"/>
              <p:cNvSpPr txBox="1">
                <a:spLocks noChangeArrowheads="1"/>
              </p:cNvSpPr>
              <p:nvPr/>
            </p:nvSpPr>
            <p:spPr bwMode="auto">
              <a:xfrm>
                <a:off x="4704" y="24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＋</a:t>
                </a:r>
              </a:p>
            </p:txBody>
          </p:sp>
        </p:grpSp>
        <p:sp>
          <p:nvSpPr>
            <p:cNvPr id="660728" name="Line 248"/>
            <p:cNvSpPr>
              <a:spLocks noChangeShapeType="1"/>
            </p:cNvSpPr>
            <p:nvPr/>
          </p:nvSpPr>
          <p:spPr bwMode="auto">
            <a:xfrm>
              <a:off x="4944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29" name="Line 249"/>
            <p:cNvSpPr>
              <a:spLocks noChangeShapeType="1"/>
            </p:cNvSpPr>
            <p:nvPr/>
          </p:nvSpPr>
          <p:spPr bwMode="auto">
            <a:xfrm>
              <a:off x="494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30" name="Line 250"/>
            <p:cNvSpPr>
              <a:spLocks noChangeShapeType="1"/>
            </p:cNvSpPr>
            <p:nvPr/>
          </p:nvSpPr>
          <p:spPr bwMode="auto">
            <a:xfrm>
              <a:off x="4944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31" name="Line 251"/>
            <p:cNvSpPr>
              <a:spLocks noChangeShapeType="1"/>
            </p:cNvSpPr>
            <p:nvPr/>
          </p:nvSpPr>
          <p:spPr bwMode="auto">
            <a:xfrm>
              <a:off x="494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262"/>
          <p:cNvGrpSpPr>
            <a:grpSpLocks/>
          </p:cNvGrpSpPr>
          <p:nvPr/>
        </p:nvGrpSpPr>
        <p:grpSpPr bwMode="auto">
          <a:xfrm>
            <a:off x="8229600" y="3886200"/>
            <a:ext cx="550863" cy="1905000"/>
            <a:chOff x="5184" y="2448"/>
            <a:chExt cx="347" cy="1200"/>
          </a:xfrm>
        </p:grpSpPr>
        <p:sp>
          <p:nvSpPr>
            <p:cNvPr id="660733" name="Rectangle 253"/>
            <p:cNvSpPr>
              <a:spLocks noChangeArrowheads="1"/>
            </p:cNvSpPr>
            <p:nvPr/>
          </p:nvSpPr>
          <p:spPr bwMode="auto">
            <a:xfrm>
              <a:off x="5184" y="2448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Georgia" pitchFamily="18" charset="0"/>
                </a:rPr>
                <a:t>Y</a:t>
              </a:r>
              <a:r>
                <a:rPr lang="en-US" altLang="zh-CN" sz="2400" b="1" baseline="-25000">
                  <a:latin typeface="Georgia" pitchFamily="18" charset="0"/>
                </a:rPr>
                <a:t>0</a:t>
              </a:r>
            </a:p>
          </p:txBody>
        </p:sp>
        <p:sp>
          <p:nvSpPr>
            <p:cNvPr id="660734" name="Rectangle 254"/>
            <p:cNvSpPr>
              <a:spLocks noChangeArrowheads="1"/>
            </p:cNvSpPr>
            <p:nvPr/>
          </p:nvSpPr>
          <p:spPr bwMode="auto">
            <a:xfrm>
              <a:off x="5184" y="2736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Georgia" pitchFamily="18" charset="0"/>
                </a:rPr>
                <a:t>Y</a:t>
              </a:r>
              <a:r>
                <a:rPr lang="en-US" altLang="zh-CN" sz="2400" b="1" baseline="-25000">
                  <a:latin typeface="Georgia" pitchFamily="18" charset="0"/>
                </a:rPr>
                <a:t>1</a:t>
              </a:r>
            </a:p>
          </p:txBody>
        </p:sp>
        <p:sp>
          <p:nvSpPr>
            <p:cNvPr id="660735" name="Rectangle 255"/>
            <p:cNvSpPr>
              <a:spLocks noChangeArrowheads="1"/>
            </p:cNvSpPr>
            <p:nvPr/>
          </p:nvSpPr>
          <p:spPr bwMode="auto">
            <a:xfrm>
              <a:off x="5184" y="307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Georgia" pitchFamily="18" charset="0"/>
                </a:rPr>
                <a:t>Y</a:t>
              </a:r>
              <a:r>
                <a:rPr lang="en-US" altLang="zh-CN" sz="2400" b="1" baseline="-25000">
                  <a:latin typeface="Georgia" pitchFamily="18" charset="0"/>
                </a:rPr>
                <a:t>2</a:t>
              </a:r>
            </a:p>
          </p:txBody>
        </p:sp>
        <p:sp>
          <p:nvSpPr>
            <p:cNvPr id="660736" name="Rectangle 256"/>
            <p:cNvSpPr>
              <a:spLocks noChangeArrowheads="1"/>
            </p:cNvSpPr>
            <p:nvPr/>
          </p:nvSpPr>
          <p:spPr bwMode="auto">
            <a:xfrm>
              <a:off x="5184" y="3360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Georgia" pitchFamily="18" charset="0"/>
                </a:rPr>
                <a:t>Y</a:t>
              </a:r>
              <a:r>
                <a:rPr lang="en-US" altLang="zh-CN" sz="2400" b="1" baseline="-25000">
                  <a:latin typeface="Georgia" pitchFamily="18" charset="0"/>
                </a:rPr>
                <a:t>3</a:t>
              </a:r>
            </a:p>
          </p:txBody>
        </p:sp>
      </p:grpSp>
      <p:grpSp>
        <p:nvGrpSpPr>
          <p:cNvPr id="17" name="Group 330"/>
          <p:cNvGrpSpPr>
            <a:grpSpLocks/>
          </p:cNvGrpSpPr>
          <p:nvPr/>
        </p:nvGrpSpPr>
        <p:grpSpPr bwMode="auto">
          <a:xfrm>
            <a:off x="1447800" y="990600"/>
            <a:ext cx="152400" cy="2209800"/>
            <a:chOff x="912" y="624"/>
            <a:chExt cx="96" cy="1392"/>
          </a:xfrm>
        </p:grpSpPr>
        <p:sp>
          <p:nvSpPr>
            <p:cNvPr id="660743" name="Oval 263"/>
            <p:cNvSpPr>
              <a:spLocks noChangeArrowheads="1"/>
            </p:cNvSpPr>
            <p:nvPr/>
          </p:nvSpPr>
          <p:spPr bwMode="auto">
            <a:xfrm>
              <a:off x="91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4" name="Oval 264"/>
            <p:cNvSpPr>
              <a:spLocks noChangeArrowheads="1"/>
            </p:cNvSpPr>
            <p:nvPr/>
          </p:nvSpPr>
          <p:spPr bwMode="auto">
            <a:xfrm>
              <a:off x="91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5" name="Oval 265"/>
            <p:cNvSpPr>
              <a:spLocks noChangeArrowheads="1"/>
            </p:cNvSpPr>
            <p:nvPr/>
          </p:nvSpPr>
          <p:spPr bwMode="auto">
            <a:xfrm>
              <a:off x="91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6" name="Oval 266"/>
            <p:cNvSpPr>
              <a:spLocks noChangeArrowheads="1"/>
            </p:cNvSpPr>
            <p:nvPr/>
          </p:nvSpPr>
          <p:spPr bwMode="auto">
            <a:xfrm>
              <a:off x="91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331"/>
          <p:cNvGrpSpPr>
            <a:grpSpLocks/>
          </p:cNvGrpSpPr>
          <p:nvPr/>
        </p:nvGrpSpPr>
        <p:grpSpPr bwMode="auto">
          <a:xfrm>
            <a:off x="1828800" y="685800"/>
            <a:ext cx="152400" cy="2514600"/>
            <a:chOff x="1152" y="432"/>
            <a:chExt cx="96" cy="1584"/>
          </a:xfrm>
        </p:grpSpPr>
        <p:sp>
          <p:nvSpPr>
            <p:cNvPr id="660747" name="Oval 267"/>
            <p:cNvSpPr>
              <a:spLocks noChangeArrowheads="1"/>
            </p:cNvSpPr>
            <p:nvPr/>
          </p:nvSpPr>
          <p:spPr bwMode="auto">
            <a:xfrm>
              <a:off x="115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8" name="Oval 268"/>
            <p:cNvSpPr>
              <a:spLocks noChangeArrowheads="1"/>
            </p:cNvSpPr>
            <p:nvPr/>
          </p:nvSpPr>
          <p:spPr bwMode="auto">
            <a:xfrm>
              <a:off x="115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9" name="Oval 269"/>
            <p:cNvSpPr>
              <a:spLocks noChangeArrowheads="1"/>
            </p:cNvSpPr>
            <p:nvPr/>
          </p:nvSpPr>
          <p:spPr bwMode="auto">
            <a:xfrm>
              <a:off x="115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0" name="Oval 270"/>
            <p:cNvSpPr>
              <a:spLocks noChangeArrowheads="1"/>
            </p:cNvSpPr>
            <p:nvPr/>
          </p:nvSpPr>
          <p:spPr bwMode="auto">
            <a:xfrm>
              <a:off x="115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332"/>
          <p:cNvGrpSpPr>
            <a:grpSpLocks/>
          </p:cNvGrpSpPr>
          <p:nvPr/>
        </p:nvGrpSpPr>
        <p:grpSpPr bwMode="auto">
          <a:xfrm>
            <a:off x="2209800" y="990600"/>
            <a:ext cx="152400" cy="2209800"/>
            <a:chOff x="1392" y="624"/>
            <a:chExt cx="96" cy="1392"/>
          </a:xfrm>
        </p:grpSpPr>
        <p:sp>
          <p:nvSpPr>
            <p:cNvPr id="660751" name="Oval 271"/>
            <p:cNvSpPr>
              <a:spLocks noChangeArrowheads="1"/>
            </p:cNvSpPr>
            <p:nvPr/>
          </p:nvSpPr>
          <p:spPr bwMode="auto">
            <a:xfrm>
              <a:off x="139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2" name="Oval 272"/>
            <p:cNvSpPr>
              <a:spLocks noChangeArrowheads="1"/>
            </p:cNvSpPr>
            <p:nvPr/>
          </p:nvSpPr>
          <p:spPr bwMode="auto">
            <a:xfrm>
              <a:off x="139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3" name="Oval 273"/>
            <p:cNvSpPr>
              <a:spLocks noChangeArrowheads="1"/>
            </p:cNvSpPr>
            <p:nvPr/>
          </p:nvSpPr>
          <p:spPr bwMode="auto">
            <a:xfrm>
              <a:off x="139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4" name="Oval 274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333"/>
          <p:cNvGrpSpPr>
            <a:grpSpLocks/>
          </p:cNvGrpSpPr>
          <p:nvPr/>
        </p:nvGrpSpPr>
        <p:grpSpPr bwMode="auto">
          <a:xfrm>
            <a:off x="2590800" y="685800"/>
            <a:ext cx="152400" cy="2514600"/>
            <a:chOff x="1632" y="432"/>
            <a:chExt cx="96" cy="1584"/>
          </a:xfrm>
        </p:grpSpPr>
        <p:sp>
          <p:nvSpPr>
            <p:cNvPr id="660755" name="Oval 275"/>
            <p:cNvSpPr>
              <a:spLocks noChangeArrowheads="1"/>
            </p:cNvSpPr>
            <p:nvPr/>
          </p:nvSpPr>
          <p:spPr bwMode="auto">
            <a:xfrm>
              <a:off x="163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6" name="Oval 276"/>
            <p:cNvSpPr>
              <a:spLocks noChangeArrowheads="1"/>
            </p:cNvSpPr>
            <p:nvPr/>
          </p:nvSpPr>
          <p:spPr bwMode="auto">
            <a:xfrm>
              <a:off x="163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7" name="Oval 277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8" name="Oval 278"/>
            <p:cNvSpPr>
              <a:spLocks noChangeArrowheads="1"/>
            </p:cNvSpPr>
            <p:nvPr/>
          </p:nvSpPr>
          <p:spPr bwMode="auto">
            <a:xfrm>
              <a:off x="163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334"/>
          <p:cNvGrpSpPr>
            <a:grpSpLocks/>
          </p:cNvGrpSpPr>
          <p:nvPr/>
        </p:nvGrpSpPr>
        <p:grpSpPr bwMode="auto">
          <a:xfrm>
            <a:off x="2971800" y="990600"/>
            <a:ext cx="152400" cy="2209800"/>
            <a:chOff x="1872" y="624"/>
            <a:chExt cx="96" cy="1392"/>
          </a:xfrm>
        </p:grpSpPr>
        <p:sp>
          <p:nvSpPr>
            <p:cNvPr id="660759" name="Oval 279"/>
            <p:cNvSpPr>
              <a:spLocks noChangeArrowheads="1"/>
            </p:cNvSpPr>
            <p:nvPr/>
          </p:nvSpPr>
          <p:spPr bwMode="auto">
            <a:xfrm>
              <a:off x="187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0" name="Oval 280"/>
            <p:cNvSpPr>
              <a:spLocks noChangeArrowheads="1"/>
            </p:cNvSpPr>
            <p:nvPr/>
          </p:nvSpPr>
          <p:spPr bwMode="auto">
            <a:xfrm>
              <a:off x="187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1" name="Oval 281"/>
            <p:cNvSpPr>
              <a:spLocks noChangeArrowheads="1"/>
            </p:cNvSpPr>
            <p:nvPr/>
          </p:nvSpPr>
          <p:spPr bwMode="auto">
            <a:xfrm>
              <a:off x="187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2" name="Oval 282"/>
            <p:cNvSpPr>
              <a:spLocks noChangeArrowheads="1"/>
            </p:cNvSpPr>
            <p:nvPr/>
          </p:nvSpPr>
          <p:spPr bwMode="auto">
            <a:xfrm>
              <a:off x="187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335"/>
          <p:cNvGrpSpPr>
            <a:grpSpLocks/>
          </p:cNvGrpSpPr>
          <p:nvPr/>
        </p:nvGrpSpPr>
        <p:grpSpPr bwMode="auto">
          <a:xfrm>
            <a:off x="3352800" y="685800"/>
            <a:ext cx="152400" cy="2514600"/>
            <a:chOff x="2112" y="432"/>
            <a:chExt cx="96" cy="1584"/>
          </a:xfrm>
        </p:grpSpPr>
        <p:sp>
          <p:nvSpPr>
            <p:cNvPr id="660763" name="Oval 283"/>
            <p:cNvSpPr>
              <a:spLocks noChangeArrowheads="1"/>
            </p:cNvSpPr>
            <p:nvPr/>
          </p:nvSpPr>
          <p:spPr bwMode="auto">
            <a:xfrm>
              <a:off x="211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4" name="Oval 284"/>
            <p:cNvSpPr>
              <a:spLocks noChangeArrowheads="1"/>
            </p:cNvSpPr>
            <p:nvPr/>
          </p:nvSpPr>
          <p:spPr bwMode="auto">
            <a:xfrm>
              <a:off x="211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5" name="Oval 285"/>
            <p:cNvSpPr>
              <a:spLocks noChangeArrowheads="1"/>
            </p:cNvSpPr>
            <p:nvPr/>
          </p:nvSpPr>
          <p:spPr bwMode="auto">
            <a:xfrm>
              <a:off x="211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6" name="Oval 286"/>
            <p:cNvSpPr>
              <a:spLocks noChangeArrowheads="1"/>
            </p:cNvSpPr>
            <p:nvPr/>
          </p:nvSpPr>
          <p:spPr bwMode="auto">
            <a:xfrm>
              <a:off x="211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336"/>
          <p:cNvGrpSpPr>
            <a:grpSpLocks/>
          </p:cNvGrpSpPr>
          <p:nvPr/>
        </p:nvGrpSpPr>
        <p:grpSpPr bwMode="auto">
          <a:xfrm>
            <a:off x="3733800" y="990600"/>
            <a:ext cx="152400" cy="2209800"/>
            <a:chOff x="2352" y="624"/>
            <a:chExt cx="96" cy="1392"/>
          </a:xfrm>
        </p:grpSpPr>
        <p:sp>
          <p:nvSpPr>
            <p:cNvPr id="660767" name="Oval 287"/>
            <p:cNvSpPr>
              <a:spLocks noChangeArrowheads="1"/>
            </p:cNvSpPr>
            <p:nvPr/>
          </p:nvSpPr>
          <p:spPr bwMode="auto">
            <a:xfrm>
              <a:off x="235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8" name="Oval 288"/>
            <p:cNvSpPr>
              <a:spLocks noChangeArrowheads="1"/>
            </p:cNvSpPr>
            <p:nvPr/>
          </p:nvSpPr>
          <p:spPr bwMode="auto">
            <a:xfrm>
              <a:off x="235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9" name="Oval 289"/>
            <p:cNvSpPr>
              <a:spLocks noChangeArrowheads="1"/>
            </p:cNvSpPr>
            <p:nvPr/>
          </p:nvSpPr>
          <p:spPr bwMode="auto">
            <a:xfrm>
              <a:off x="235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0" name="Oval 290"/>
            <p:cNvSpPr>
              <a:spLocks noChangeArrowheads="1"/>
            </p:cNvSpPr>
            <p:nvPr/>
          </p:nvSpPr>
          <p:spPr bwMode="auto">
            <a:xfrm>
              <a:off x="235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337"/>
          <p:cNvGrpSpPr>
            <a:grpSpLocks/>
          </p:cNvGrpSpPr>
          <p:nvPr/>
        </p:nvGrpSpPr>
        <p:grpSpPr bwMode="auto">
          <a:xfrm>
            <a:off x="4114800" y="685800"/>
            <a:ext cx="152400" cy="2514600"/>
            <a:chOff x="2592" y="432"/>
            <a:chExt cx="96" cy="1584"/>
          </a:xfrm>
        </p:grpSpPr>
        <p:sp>
          <p:nvSpPr>
            <p:cNvPr id="660771" name="Oval 291"/>
            <p:cNvSpPr>
              <a:spLocks noChangeArrowheads="1"/>
            </p:cNvSpPr>
            <p:nvPr/>
          </p:nvSpPr>
          <p:spPr bwMode="auto">
            <a:xfrm>
              <a:off x="259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2" name="Oval 292"/>
            <p:cNvSpPr>
              <a:spLocks noChangeArrowheads="1"/>
            </p:cNvSpPr>
            <p:nvPr/>
          </p:nvSpPr>
          <p:spPr bwMode="auto">
            <a:xfrm>
              <a:off x="259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3" name="Oval 293"/>
            <p:cNvSpPr>
              <a:spLocks noChangeArrowheads="1"/>
            </p:cNvSpPr>
            <p:nvPr/>
          </p:nvSpPr>
          <p:spPr bwMode="auto">
            <a:xfrm>
              <a:off x="259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4" name="Oval 294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338"/>
          <p:cNvGrpSpPr>
            <a:grpSpLocks/>
          </p:cNvGrpSpPr>
          <p:nvPr/>
        </p:nvGrpSpPr>
        <p:grpSpPr bwMode="auto">
          <a:xfrm>
            <a:off x="4495800" y="990600"/>
            <a:ext cx="152400" cy="1905000"/>
            <a:chOff x="2832" y="624"/>
            <a:chExt cx="96" cy="1200"/>
          </a:xfrm>
        </p:grpSpPr>
        <p:sp>
          <p:nvSpPr>
            <p:cNvPr id="660775" name="Oval 295"/>
            <p:cNvSpPr>
              <a:spLocks noChangeArrowheads="1"/>
            </p:cNvSpPr>
            <p:nvPr/>
          </p:nvSpPr>
          <p:spPr bwMode="auto">
            <a:xfrm>
              <a:off x="283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6" name="Oval 296"/>
            <p:cNvSpPr>
              <a:spLocks noChangeArrowheads="1"/>
            </p:cNvSpPr>
            <p:nvPr/>
          </p:nvSpPr>
          <p:spPr bwMode="auto">
            <a:xfrm>
              <a:off x="283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7" name="Oval 297"/>
            <p:cNvSpPr>
              <a:spLocks noChangeArrowheads="1"/>
            </p:cNvSpPr>
            <p:nvPr/>
          </p:nvSpPr>
          <p:spPr bwMode="auto">
            <a:xfrm>
              <a:off x="283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8" name="Oval 298"/>
            <p:cNvSpPr>
              <a:spLocks noChangeArrowheads="1"/>
            </p:cNvSpPr>
            <p:nvPr/>
          </p:nvSpPr>
          <p:spPr bwMode="auto">
            <a:xfrm>
              <a:off x="283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339"/>
          <p:cNvGrpSpPr>
            <a:grpSpLocks/>
          </p:cNvGrpSpPr>
          <p:nvPr/>
        </p:nvGrpSpPr>
        <p:grpSpPr bwMode="auto">
          <a:xfrm>
            <a:off x="4876800" y="685800"/>
            <a:ext cx="152400" cy="2209800"/>
            <a:chOff x="3072" y="432"/>
            <a:chExt cx="96" cy="1392"/>
          </a:xfrm>
        </p:grpSpPr>
        <p:sp>
          <p:nvSpPr>
            <p:cNvPr id="660779" name="Oval 299"/>
            <p:cNvSpPr>
              <a:spLocks noChangeArrowheads="1"/>
            </p:cNvSpPr>
            <p:nvPr/>
          </p:nvSpPr>
          <p:spPr bwMode="auto">
            <a:xfrm>
              <a:off x="307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0" name="Oval 300"/>
            <p:cNvSpPr>
              <a:spLocks noChangeArrowheads="1"/>
            </p:cNvSpPr>
            <p:nvPr/>
          </p:nvSpPr>
          <p:spPr bwMode="auto">
            <a:xfrm>
              <a:off x="307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1" name="Oval 301"/>
            <p:cNvSpPr>
              <a:spLocks noChangeArrowheads="1"/>
            </p:cNvSpPr>
            <p:nvPr/>
          </p:nvSpPr>
          <p:spPr bwMode="auto">
            <a:xfrm>
              <a:off x="307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2" name="Oval 302"/>
            <p:cNvSpPr>
              <a:spLocks noChangeArrowheads="1"/>
            </p:cNvSpPr>
            <p:nvPr/>
          </p:nvSpPr>
          <p:spPr bwMode="auto">
            <a:xfrm>
              <a:off x="307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340"/>
          <p:cNvGrpSpPr>
            <a:grpSpLocks/>
          </p:cNvGrpSpPr>
          <p:nvPr/>
        </p:nvGrpSpPr>
        <p:grpSpPr bwMode="auto">
          <a:xfrm>
            <a:off x="5257800" y="990600"/>
            <a:ext cx="152400" cy="1905000"/>
            <a:chOff x="3312" y="624"/>
            <a:chExt cx="96" cy="1200"/>
          </a:xfrm>
        </p:grpSpPr>
        <p:sp>
          <p:nvSpPr>
            <p:cNvPr id="660783" name="Oval 303"/>
            <p:cNvSpPr>
              <a:spLocks noChangeArrowheads="1"/>
            </p:cNvSpPr>
            <p:nvPr/>
          </p:nvSpPr>
          <p:spPr bwMode="auto">
            <a:xfrm>
              <a:off x="331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4" name="Oval 304"/>
            <p:cNvSpPr>
              <a:spLocks noChangeArrowheads="1"/>
            </p:cNvSpPr>
            <p:nvPr/>
          </p:nvSpPr>
          <p:spPr bwMode="auto">
            <a:xfrm>
              <a:off x="331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5" name="Oval 305"/>
            <p:cNvSpPr>
              <a:spLocks noChangeArrowheads="1"/>
            </p:cNvSpPr>
            <p:nvPr/>
          </p:nvSpPr>
          <p:spPr bwMode="auto">
            <a:xfrm>
              <a:off x="331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6" name="Oval 306"/>
            <p:cNvSpPr>
              <a:spLocks noChangeArrowheads="1"/>
            </p:cNvSpPr>
            <p:nvPr/>
          </p:nvSpPr>
          <p:spPr bwMode="auto">
            <a:xfrm>
              <a:off x="331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341"/>
          <p:cNvGrpSpPr>
            <a:grpSpLocks/>
          </p:cNvGrpSpPr>
          <p:nvPr/>
        </p:nvGrpSpPr>
        <p:grpSpPr bwMode="auto">
          <a:xfrm>
            <a:off x="5638800" y="685800"/>
            <a:ext cx="152400" cy="2209800"/>
            <a:chOff x="3552" y="432"/>
            <a:chExt cx="96" cy="1392"/>
          </a:xfrm>
        </p:grpSpPr>
        <p:sp>
          <p:nvSpPr>
            <p:cNvPr id="660787" name="Oval 307"/>
            <p:cNvSpPr>
              <a:spLocks noChangeArrowheads="1"/>
            </p:cNvSpPr>
            <p:nvPr/>
          </p:nvSpPr>
          <p:spPr bwMode="auto">
            <a:xfrm>
              <a:off x="355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8" name="Oval 308"/>
            <p:cNvSpPr>
              <a:spLocks noChangeArrowheads="1"/>
            </p:cNvSpPr>
            <p:nvPr/>
          </p:nvSpPr>
          <p:spPr bwMode="auto">
            <a:xfrm>
              <a:off x="355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9" name="Oval 309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0" name="Oval 310"/>
            <p:cNvSpPr>
              <a:spLocks noChangeArrowheads="1"/>
            </p:cNvSpPr>
            <p:nvPr/>
          </p:nvSpPr>
          <p:spPr bwMode="auto">
            <a:xfrm>
              <a:off x="355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342"/>
          <p:cNvGrpSpPr>
            <a:grpSpLocks/>
          </p:cNvGrpSpPr>
          <p:nvPr/>
        </p:nvGrpSpPr>
        <p:grpSpPr bwMode="auto">
          <a:xfrm>
            <a:off x="6019800" y="990600"/>
            <a:ext cx="152400" cy="1905000"/>
            <a:chOff x="3792" y="624"/>
            <a:chExt cx="96" cy="1200"/>
          </a:xfrm>
        </p:grpSpPr>
        <p:sp>
          <p:nvSpPr>
            <p:cNvPr id="660791" name="Oval 311"/>
            <p:cNvSpPr>
              <a:spLocks noChangeArrowheads="1"/>
            </p:cNvSpPr>
            <p:nvPr/>
          </p:nvSpPr>
          <p:spPr bwMode="auto">
            <a:xfrm>
              <a:off x="379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2" name="Oval 312"/>
            <p:cNvSpPr>
              <a:spLocks noChangeArrowheads="1"/>
            </p:cNvSpPr>
            <p:nvPr/>
          </p:nvSpPr>
          <p:spPr bwMode="auto">
            <a:xfrm>
              <a:off x="379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3" name="Oval 313"/>
            <p:cNvSpPr>
              <a:spLocks noChangeArrowheads="1"/>
            </p:cNvSpPr>
            <p:nvPr/>
          </p:nvSpPr>
          <p:spPr bwMode="auto">
            <a:xfrm>
              <a:off x="379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4" name="Oval 314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343"/>
          <p:cNvGrpSpPr>
            <a:grpSpLocks/>
          </p:cNvGrpSpPr>
          <p:nvPr/>
        </p:nvGrpSpPr>
        <p:grpSpPr bwMode="auto">
          <a:xfrm>
            <a:off x="6400800" y="685800"/>
            <a:ext cx="152400" cy="2209800"/>
            <a:chOff x="4032" y="432"/>
            <a:chExt cx="96" cy="1392"/>
          </a:xfrm>
        </p:grpSpPr>
        <p:sp>
          <p:nvSpPr>
            <p:cNvPr id="660795" name="Oval 315"/>
            <p:cNvSpPr>
              <a:spLocks noChangeArrowheads="1"/>
            </p:cNvSpPr>
            <p:nvPr/>
          </p:nvSpPr>
          <p:spPr bwMode="auto">
            <a:xfrm>
              <a:off x="403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6" name="Oval 316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7" name="Oval 317"/>
            <p:cNvSpPr>
              <a:spLocks noChangeArrowheads="1"/>
            </p:cNvSpPr>
            <p:nvPr/>
          </p:nvSpPr>
          <p:spPr bwMode="auto">
            <a:xfrm>
              <a:off x="403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8" name="Oval 318"/>
            <p:cNvSpPr>
              <a:spLocks noChangeArrowheads="1"/>
            </p:cNvSpPr>
            <p:nvPr/>
          </p:nvSpPr>
          <p:spPr bwMode="auto">
            <a:xfrm>
              <a:off x="403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344"/>
          <p:cNvGrpSpPr>
            <a:grpSpLocks/>
          </p:cNvGrpSpPr>
          <p:nvPr/>
        </p:nvGrpSpPr>
        <p:grpSpPr bwMode="auto">
          <a:xfrm>
            <a:off x="6781800" y="990600"/>
            <a:ext cx="152400" cy="1905000"/>
            <a:chOff x="4272" y="624"/>
            <a:chExt cx="96" cy="1200"/>
          </a:xfrm>
        </p:grpSpPr>
        <p:sp>
          <p:nvSpPr>
            <p:cNvPr id="660799" name="Oval 319"/>
            <p:cNvSpPr>
              <a:spLocks noChangeArrowheads="1"/>
            </p:cNvSpPr>
            <p:nvPr/>
          </p:nvSpPr>
          <p:spPr bwMode="auto">
            <a:xfrm>
              <a:off x="427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0" name="Oval 320"/>
            <p:cNvSpPr>
              <a:spLocks noChangeArrowheads="1"/>
            </p:cNvSpPr>
            <p:nvPr/>
          </p:nvSpPr>
          <p:spPr bwMode="auto">
            <a:xfrm>
              <a:off x="427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1" name="Oval 321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2" name="Oval 322"/>
            <p:cNvSpPr>
              <a:spLocks noChangeArrowheads="1"/>
            </p:cNvSpPr>
            <p:nvPr/>
          </p:nvSpPr>
          <p:spPr bwMode="auto">
            <a:xfrm>
              <a:off x="427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28" name="Group 345"/>
          <p:cNvGrpSpPr>
            <a:grpSpLocks/>
          </p:cNvGrpSpPr>
          <p:nvPr/>
        </p:nvGrpSpPr>
        <p:grpSpPr bwMode="auto">
          <a:xfrm>
            <a:off x="7162800" y="685800"/>
            <a:ext cx="152400" cy="2209800"/>
            <a:chOff x="4512" y="432"/>
            <a:chExt cx="96" cy="1392"/>
          </a:xfrm>
        </p:grpSpPr>
        <p:sp>
          <p:nvSpPr>
            <p:cNvPr id="660803" name="Oval 323"/>
            <p:cNvSpPr>
              <a:spLocks noChangeArrowheads="1"/>
            </p:cNvSpPr>
            <p:nvPr/>
          </p:nvSpPr>
          <p:spPr bwMode="auto">
            <a:xfrm>
              <a:off x="451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4" name="Oval 324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5" name="Oval 325"/>
            <p:cNvSpPr>
              <a:spLocks noChangeArrowheads="1"/>
            </p:cNvSpPr>
            <p:nvPr/>
          </p:nvSpPr>
          <p:spPr bwMode="auto">
            <a:xfrm>
              <a:off x="451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6" name="Oval 326"/>
            <p:cNvSpPr>
              <a:spLocks noChangeArrowheads="1"/>
            </p:cNvSpPr>
            <p:nvPr/>
          </p:nvSpPr>
          <p:spPr bwMode="auto">
            <a:xfrm>
              <a:off x="451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0951" name="Text Box 471"/>
          <p:cNvSpPr txBox="1">
            <a:spLocks noChangeArrowheads="1"/>
          </p:cNvSpPr>
          <p:nvPr/>
        </p:nvSpPr>
        <p:spPr bwMode="auto">
          <a:xfrm>
            <a:off x="811088" y="60960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与阵列</a:t>
            </a:r>
            <a:r>
              <a:rPr lang="en-US" altLang="zh-CN"/>
              <a:t>8×16</a:t>
            </a:r>
            <a:r>
              <a:rPr lang="zh-CN" altLang="en-US"/>
              <a:t>＝</a:t>
            </a:r>
            <a:r>
              <a:rPr lang="en-US" altLang="zh-CN"/>
              <a:t>128</a:t>
            </a:r>
            <a:r>
              <a:rPr lang="zh-CN" altLang="en-US"/>
              <a:t>，或阵列</a:t>
            </a:r>
            <a:r>
              <a:rPr lang="en-US" altLang="zh-CN"/>
              <a:t>4×16</a:t>
            </a:r>
            <a:r>
              <a:rPr lang="zh-CN" altLang="en-US"/>
              <a:t>＝</a:t>
            </a:r>
            <a:r>
              <a:rPr lang="en-US" altLang="zh-CN"/>
              <a:t>64</a:t>
            </a:r>
            <a:r>
              <a:rPr lang="zh-CN" altLang="en-US"/>
              <a:t>，总点数</a:t>
            </a:r>
            <a:r>
              <a:rPr lang="en-US" altLang="zh-CN"/>
              <a:t>192</a:t>
            </a:r>
          </a:p>
        </p:txBody>
      </p:sp>
      <p:sp>
        <p:nvSpPr>
          <p:cNvPr id="660953" name="Oval 473"/>
          <p:cNvSpPr>
            <a:spLocks noChangeArrowheads="1"/>
          </p:cNvSpPr>
          <p:nvPr/>
        </p:nvSpPr>
        <p:spPr bwMode="auto">
          <a:xfrm>
            <a:off x="1828800" y="40386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60929" name="Group 508"/>
          <p:cNvGrpSpPr>
            <a:grpSpLocks/>
          </p:cNvGrpSpPr>
          <p:nvPr/>
        </p:nvGrpSpPr>
        <p:grpSpPr bwMode="auto">
          <a:xfrm>
            <a:off x="2209800" y="4038600"/>
            <a:ext cx="152400" cy="609600"/>
            <a:chOff x="1392" y="2544"/>
            <a:chExt cx="96" cy="384"/>
          </a:xfrm>
        </p:grpSpPr>
        <p:sp>
          <p:nvSpPr>
            <p:cNvPr id="660954" name="Oval 474"/>
            <p:cNvSpPr>
              <a:spLocks noChangeArrowheads="1"/>
            </p:cNvSpPr>
            <p:nvPr/>
          </p:nvSpPr>
          <p:spPr bwMode="auto">
            <a:xfrm>
              <a:off x="139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55" name="Oval 475"/>
            <p:cNvSpPr>
              <a:spLocks noChangeArrowheads="1"/>
            </p:cNvSpPr>
            <p:nvPr/>
          </p:nvSpPr>
          <p:spPr bwMode="auto">
            <a:xfrm>
              <a:off x="139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0956" name="Oval 476"/>
          <p:cNvSpPr>
            <a:spLocks noChangeArrowheads="1"/>
          </p:cNvSpPr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60930" name="Group 509"/>
          <p:cNvGrpSpPr>
            <a:grpSpLocks/>
          </p:cNvGrpSpPr>
          <p:nvPr/>
        </p:nvGrpSpPr>
        <p:grpSpPr bwMode="auto">
          <a:xfrm>
            <a:off x="2971800" y="4495800"/>
            <a:ext cx="152400" cy="685800"/>
            <a:chOff x="1872" y="2832"/>
            <a:chExt cx="96" cy="432"/>
          </a:xfrm>
        </p:grpSpPr>
        <p:sp>
          <p:nvSpPr>
            <p:cNvPr id="660957" name="Oval 477"/>
            <p:cNvSpPr>
              <a:spLocks noChangeArrowheads="1"/>
            </p:cNvSpPr>
            <p:nvPr/>
          </p:nvSpPr>
          <p:spPr bwMode="auto">
            <a:xfrm>
              <a:off x="187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58" name="Oval 478"/>
            <p:cNvSpPr>
              <a:spLocks noChangeArrowheads="1"/>
            </p:cNvSpPr>
            <p:nvPr/>
          </p:nvSpPr>
          <p:spPr bwMode="auto">
            <a:xfrm>
              <a:off x="187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1" name="Group 510"/>
          <p:cNvGrpSpPr>
            <a:grpSpLocks/>
          </p:cNvGrpSpPr>
          <p:nvPr/>
        </p:nvGrpSpPr>
        <p:grpSpPr bwMode="auto">
          <a:xfrm>
            <a:off x="3352800" y="4038600"/>
            <a:ext cx="152400" cy="1143000"/>
            <a:chOff x="2112" y="2544"/>
            <a:chExt cx="96" cy="720"/>
          </a:xfrm>
        </p:grpSpPr>
        <p:sp>
          <p:nvSpPr>
            <p:cNvPr id="660959" name="Oval 479"/>
            <p:cNvSpPr>
              <a:spLocks noChangeArrowheads="1"/>
            </p:cNvSpPr>
            <p:nvPr/>
          </p:nvSpPr>
          <p:spPr bwMode="auto">
            <a:xfrm>
              <a:off x="211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0" name="Oval 480"/>
            <p:cNvSpPr>
              <a:spLocks noChangeArrowheads="1"/>
            </p:cNvSpPr>
            <p:nvPr/>
          </p:nvSpPr>
          <p:spPr bwMode="auto">
            <a:xfrm>
              <a:off x="211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1" name="Oval 481"/>
            <p:cNvSpPr>
              <a:spLocks noChangeArrowheads="1"/>
            </p:cNvSpPr>
            <p:nvPr/>
          </p:nvSpPr>
          <p:spPr bwMode="auto">
            <a:xfrm>
              <a:off x="211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2" name="Group 511"/>
          <p:cNvGrpSpPr>
            <a:grpSpLocks/>
          </p:cNvGrpSpPr>
          <p:nvPr/>
        </p:nvGrpSpPr>
        <p:grpSpPr bwMode="auto">
          <a:xfrm>
            <a:off x="3733800" y="4038600"/>
            <a:ext cx="152400" cy="1143000"/>
            <a:chOff x="2352" y="2544"/>
            <a:chExt cx="96" cy="720"/>
          </a:xfrm>
        </p:grpSpPr>
        <p:sp>
          <p:nvSpPr>
            <p:cNvPr id="660962" name="Oval 482"/>
            <p:cNvSpPr>
              <a:spLocks noChangeArrowheads="1"/>
            </p:cNvSpPr>
            <p:nvPr/>
          </p:nvSpPr>
          <p:spPr bwMode="auto">
            <a:xfrm>
              <a:off x="235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3" name="Oval 48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0964" name="Oval 484"/>
          <p:cNvSpPr>
            <a:spLocks noChangeArrowheads="1"/>
          </p:cNvSpPr>
          <p:nvPr/>
        </p:nvSpPr>
        <p:spPr bwMode="auto">
          <a:xfrm>
            <a:off x="4114800" y="50292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60933" name="Group 512"/>
          <p:cNvGrpSpPr>
            <a:grpSpLocks/>
          </p:cNvGrpSpPr>
          <p:nvPr/>
        </p:nvGrpSpPr>
        <p:grpSpPr bwMode="auto">
          <a:xfrm>
            <a:off x="4495800" y="5029200"/>
            <a:ext cx="152400" cy="609600"/>
            <a:chOff x="2832" y="3168"/>
            <a:chExt cx="96" cy="384"/>
          </a:xfrm>
        </p:grpSpPr>
        <p:sp>
          <p:nvSpPr>
            <p:cNvPr id="660965" name="Oval 485"/>
            <p:cNvSpPr>
              <a:spLocks noChangeArrowheads="1"/>
            </p:cNvSpPr>
            <p:nvPr/>
          </p:nvSpPr>
          <p:spPr bwMode="auto">
            <a:xfrm>
              <a:off x="283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6" name="Oval 486"/>
            <p:cNvSpPr>
              <a:spLocks noChangeArrowheads="1"/>
            </p:cNvSpPr>
            <p:nvPr/>
          </p:nvSpPr>
          <p:spPr bwMode="auto">
            <a:xfrm>
              <a:off x="283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4" name="Group 518"/>
          <p:cNvGrpSpPr>
            <a:grpSpLocks/>
          </p:cNvGrpSpPr>
          <p:nvPr/>
        </p:nvGrpSpPr>
        <p:grpSpPr bwMode="auto">
          <a:xfrm>
            <a:off x="6781800" y="4038600"/>
            <a:ext cx="152400" cy="1600200"/>
            <a:chOff x="4272" y="2544"/>
            <a:chExt cx="96" cy="1008"/>
          </a:xfrm>
        </p:grpSpPr>
        <p:sp>
          <p:nvSpPr>
            <p:cNvPr id="660968" name="Oval 488"/>
            <p:cNvSpPr>
              <a:spLocks noChangeArrowheads="1"/>
            </p:cNvSpPr>
            <p:nvPr/>
          </p:nvSpPr>
          <p:spPr bwMode="auto">
            <a:xfrm>
              <a:off x="427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9" name="Oval 489"/>
            <p:cNvSpPr>
              <a:spLocks noChangeArrowheads="1"/>
            </p:cNvSpPr>
            <p:nvPr/>
          </p:nvSpPr>
          <p:spPr bwMode="auto">
            <a:xfrm>
              <a:off x="427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0970" name="Oval 490"/>
          <p:cNvSpPr>
            <a:spLocks noChangeArrowheads="1"/>
          </p:cNvSpPr>
          <p:nvPr/>
        </p:nvSpPr>
        <p:spPr bwMode="auto">
          <a:xfrm>
            <a:off x="7162800" y="54864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60935" name="Group 513"/>
          <p:cNvGrpSpPr>
            <a:grpSpLocks/>
          </p:cNvGrpSpPr>
          <p:nvPr/>
        </p:nvGrpSpPr>
        <p:grpSpPr bwMode="auto">
          <a:xfrm>
            <a:off x="4876800" y="4038600"/>
            <a:ext cx="152400" cy="1600200"/>
            <a:chOff x="3072" y="2544"/>
            <a:chExt cx="96" cy="1008"/>
          </a:xfrm>
        </p:grpSpPr>
        <p:sp>
          <p:nvSpPr>
            <p:cNvPr id="660972" name="Oval 492"/>
            <p:cNvSpPr>
              <a:spLocks noChangeArrowheads="1"/>
            </p:cNvSpPr>
            <p:nvPr/>
          </p:nvSpPr>
          <p:spPr bwMode="auto">
            <a:xfrm>
              <a:off x="307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4" name="Oval 494"/>
            <p:cNvSpPr>
              <a:spLocks noChangeArrowheads="1"/>
            </p:cNvSpPr>
            <p:nvPr/>
          </p:nvSpPr>
          <p:spPr bwMode="auto">
            <a:xfrm>
              <a:off x="307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5" name="Oval 495"/>
            <p:cNvSpPr>
              <a:spLocks noChangeArrowheads="1"/>
            </p:cNvSpPr>
            <p:nvPr/>
          </p:nvSpPr>
          <p:spPr bwMode="auto">
            <a:xfrm>
              <a:off x="307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6" name="Group 514"/>
          <p:cNvGrpSpPr>
            <a:grpSpLocks/>
          </p:cNvGrpSpPr>
          <p:nvPr/>
        </p:nvGrpSpPr>
        <p:grpSpPr bwMode="auto">
          <a:xfrm>
            <a:off x="5257800" y="4038600"/>
            <a:ext cx="152400" cy="1600200"/>
            <a:chOff x="3312" y="2544"/>
            <a:chExt cx="96" cy="1008"/>
          </a:xfrm>
        </p:grpSpPr>
        <p:sp>
          <p:nvSpPr>
            <p:cNvPr id="660976" name="Oval 496"/>
            <p:cNvSpPr>
              <a:spLocks noChangeArrowheads="1"/>
            </p:cNvSpPr>
            <p:nvPr/>
          </p:nvSpPr>
          <p:spPr bwMode="auto">
            <a:xfrm>
              <a:off x="331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7" name="Oval 497"/>
            <p:cNvSpPr>
              <a:spLocks noChangeArrowheads="1"/>
            </p:cNvSpPr>
            <p:nvPr/>
          </p:nvSpPr>
          <p:spPr bwMode="auto">
            <a:xfrm>
              <a:off x="331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8" name="Oval 498"/>
            <p:cNvSpPr>
              <a:spLocks noChangeArrowheads="1"/>
            </p:cNvSpPr>
            <p:nvPr/>
          </p:nvSpPr>
          <p:spPr bwMode="auto">
            <a:xfrm>
              <a:off x="331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9" name="Oval 499"/>
            <p:cNvSpPr>
              <a:spLocks noChangeArrowheads="1"/>
            </p:cNvSpPr>
            <p:nvPr/>
          </p:nvSpPr>
          <p:spPr bwMode="auto">
            <a:xfrm>
              <a:off x="331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7" name="Group 515"/>
          <p:cNvGrpSpPr>
            <a:grpSpLocks/>
          </p:cNvGrpSpPr>
          <p:nvPr/>
        </p:nvGrpSpPr>
        <p:grpSpPr bwMode="auto">
          <a:xfrm>
            <a:off x="5638800" y="4495800"/>
            <a:ext cx="152400" cy="1143000"/>
            <a:chOff x="3552" y="2832"/>
            <a:chExt cx="96" cy="720"/>
          </a:xfrm>
        </p:grpSpPr>
        <p:sp>
          <p:nvSpPr>
            <p:cNvPr id="660980" name="Oval 500"/>
            <p:cNvSpPr>
              <a:spLocks noChangeArrowheads="1"/>
            </p:cNvSpPr>
            <p:nvPr/>
          </p:nvSpPr>
          <p:spPr bwMode="auto">
            <a:xfrm>
              <a:off x="355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1" name="Oval 501"/>
            <p:cNvSpPr>
              <a:spLocks noChangeArrowheads="1"/>
            </p:cNvSpPr>
            <p:nvPr/>
          </p:nvSpPr>
          <p:spPr bwMode="auto">
            <a:xfrm>
              <a:off x="355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2" name="Oval 502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8" name="Group 516"/>
          <p:cNvGrpSpPr>
            <a:grpSpLocks/>
          </p:cNvGrpSpPr>
          <p:nvPr/>
        </p:nvGrpSpPr>
        <p:grpSpPr bwMode="auto">
          <a:xfrm>
            <a:off x="6019800" y="4495800"/>
            <a:ext cx="152400" cy="1143000"/>
            <a:chOff x="3792" y="2832"/>
            <a:chExt cx="96" cy="720"/>
          </a:xfrm>
        </p:grpSpPr>
        <p:sp>
          <p:nvSpPr>
            <p:cNvPr id="660983" name="Oval 503"/>
            <p:cNvSpPr>
              <a:spLocks noChangeArrowheads="1"/>
            </p:cNvSpPr>
            <p:nvPr/>
          </p:nvSpPr>
          <p:spPr bwMode="auto">
            <a:xfrm>
              <a:off x="379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4" name="Oval 504"/>
            <p:cNvSpPr>
              <a:spLocks noChangeArrowheads="1"/>
            </p:cNvSpPr>
            <p:nvPr/>
          </p:nvSpPr>
          <p:spPr bwMode="auto">
            <a:xfrm>
              <a:off x="379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9" name="Group 517"/>
          <p:cNvGrpSpPr>
            <a:grpSpLocks/>
          </p:cNvGrpSpPr>
          <p:nvPr/>
        </p:nvGrpSpPr>
        <p:grpSpPr bwMode="auto">
          <a:xfrm>
            <a:off x="6400800" y="4038600"/>
            <a:ext cx="152400" cy="1600200"/>
            <a:chOff x="4032" y="2544"/>
            <a:chExt cx="96" cy="1008"/>
          </a:xfrm>
        </p:grpSpPr>
        <p:sp>
          <p:nvSpPr>
            <p:cNvPr id="660985" name="Oval 505"/>
            <p:cNvSpPr>
              <a:spLocks noChangeArrowheads="1"/>
            </p:cNvSpPr>
            <p:nvPr/>
          </p:nvSpPr>
          <p:spPr bwMode="auto">
            <a:xfrm>
              <a:off x="403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6" name="Oval 506"/>
            <p:cNvSpPr>
              <a:spLocks noChangeArrowheads="1"/>
            </p:cNvSpPr>
            <p:nvPr/>
          </p:nvSpPr>
          <p:spPr bwMode="auto">
            <a:xfrm>
              <a:off x="403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7" name="Oval 507"/>
            <p:cNvSpPr>
              <a:spLocks noChangeArrowheads="1"/>
            </p:cNvSpPr>
            <p:nvPr/>
          </p:nvSpPr>
          <p:spPr bwMode="auto">
            <a:xfrm>
              <a:off x="403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6953"/>
              </p:ext>
            </p:extLst>
          </p:nvPr>
        </p:nvGraphicFramePr>
        <p:xfrm>
          <a:off x="7696200" y="216495"/>
          <a:ext cx="1268288" cy="3336918"/>
        </p:xfrm>
        <a:graphic>
          <a:graphicData uri="http://schemas.openxmlformats.org/drawingml/2006/table">
            <a:tbl>
              <a:tblPr/>
              <a:tblGrid>
                <a:gridCol w="54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典型格雷码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5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60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60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6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6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6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6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6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6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6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6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6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6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6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6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6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6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6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6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6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6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60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0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60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60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60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60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6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6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6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6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66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78" grpId="0" autoUpdateAnimBg="0"/>
      <p:bldP spid="660951" grpId="0" autoUpdateAnimBg="0"/>
      <p:bldP spid="660953" grpId="0" animBg="1"/>
      <p:bldP spid="660956" grpId="0" animBg="1"/>
      <p:bldP spid="660964" grpId="0" animBg="1"/>
      <p:bldP spid="66097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864" name="Rectangle 33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/>
          <a:lstStyle/>
          <a:p>
            <a:r>
              <a:rPr lang="zh-CN" altLang="en-US"/>
              <a:t>推荐</a:t>
            </a:r>
            <a:r>
              <a:rPr lang="en-US" altLang="zh-CN"/>
              <a:t>ROM</a:t>
            </a:r>
            <a:r>
              <a:rPr lang="zh-CN" altLang="en-US"/>
              <a:t>中与阵列的画法</a:t>
            </a:r>
          </a:p>
        </p:txBody>
      </p:sp>
      <p:sp>
        <p:nvSpPr>
          <p:cNvPr id="2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DB5-03E0-41CC-BC13-6FF391E8B269}" type="slidenum">
              <a:rPr lang="en-US" altLang="zh-CN">
                <a:latin typeface="+mn-ea"/>
                <a:ea typeface="+mn-ea"/>
              </a:rPr>
              <a:pPr/>
              <a:t>61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750"/>
          <p:cNvGrpSpPr>
            <a:grpSpLocks/>
          </p:cNvGrpSpPr>
          <p:nvPr/>
        </p:nvGrpSpPr>
        <p:grpSpPr bwMode="auto">
          <a:xfrm>
            <a:off x="152400" y="1295400"/>
            <a:ext cx="8628063" cy="5486400"/>
            <a:chOff x="96" y="288"/>
            <a:chExt cx="5435" cy="3456"/>
          </a:xfrm>
        </p:grpSpPr>
        <p:grpSp>
          <p:nvGrpSpPr>
            <p:cNvPr id="3" name="Group 751"/>
            <p:cNvGrpSpPr>
              <a:grpSpLocks/>
            </p:cNvGrpSpPr>
            <p:nvPr/>
          </p:nvGrpSpPr>
          <p:grpSpPr bwMode="auto">
            <a:xfrm>
              <a:off x="96" y="288"/>
              <a:ext cx="1104" cy="480"/>
              <a:chOff x="2400" y="432"/>
              <a:chExt cx="1104" cy="480"/>
            </a:xfrm>
          </p:grpSpPr>
          <p:sp>
            <p:nvSpPr>
              <p:cNvPr id="663280" name="Line 752"/>
              <p:cNvSpPr>
                <a:spLocks noChangeShapeType="1"/>
              </p:cNvSpPr>
              <p:nvPr/>
            </p:nvSpPr>
            <p:spPr bwMode="auto">
              <a:xfrm>
                <a:off x="2880" y="5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1" name="Line 753"/>
              <p:cNvSpPr>
                <a:spLocks noChangeShapeType="1"/>
              </p:cNvSpPr>
              <p:nvPr/>
            </p:nvSpPr>
            <p:spPr bwMode="auto">
              <a:xfrm>
                <a:off x="2880" y="52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2" name="Line 754"/>
              <p:cNvSpPr>
                <a:spLocks noChangeShapeType="1"/>
              </p:cNvSpPr>
              <p:nvPr/>
            </p:nvSpPr>
            <p:spPr bwMode="auto">
              <a:xfrm flipH="1">
                <a:off x="2880" y="7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3" name="Oval 755"/>
              <p:cNvSpPr>
                <a:spLocks noChangeArrowheads="1"/>
              </p:cNvSpPr>
              <p:nvPr/>
            </p:nvSpPr>
            <p:spPr bwMode="auto">
              <a:xfrm>
                <a:off x="2976" y="768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4" name="Line 756"/>
              <p:cNvSpPr>
                <a:spLocks noChangeShapeType="1"/>
              </p:cNvSpPr>
              <p:nvPr/>
            </p:nvSpPr>
            <p:spPr bwMode="auto">
              <a:xfrm>
                <a:off x="3072" y="8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5" name="Line 757"/>
              <p:cNvSpPr>
                <a:spLocks noChangeShapeType="1"/>
              </p:cNvSpPr>
              <p:nvPr/>
            </p:nvSpPr>
            <p:spPr bwMode="auto">
              <a:xfrm>
                <a:off x="3024" y="81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6" name="Line 758"/>
              <p:cNvSpPr>
                <a:spLocks noChangeShapeType="1"/>
              </p:cNvSpPr>
              <p:nvPr/>
            </p:nvSpPr>
            <p:spPr bwMode="auto">
              <a:xfrm flipH="1">
                <a:off x="2976" y="62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7" name="Line 759"/>
              <p:cNvSpPr>
                <a:spLocks noChangeShapeType="1"/>
              </p:cNvSpPr>
              <p:nvPr/>
            </p:nvSpPr>
            <p:spPr bwMode="auto">
              <a:xfrm flipH="1">
                <a:off x="2400" y="72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8" name="Rectangle 760"/>
              <p:cNvSpPr>
                <a:spLocks noChangeArrowheads="1"/>
              </p:cNvSpPr>
              <p:nvPr/>
            </p:nvSpPr>
            <p:spPr bwMode="auto">
              <a:xfrm>
                <a:off x="2400" y="432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</p:txBody>
          </p:sp>
        </p:grpSp>
        <p:grpSp>
          <p:nvGrpSpPr>
            <p:cNvPr id="4" name="Group 761"/>
            <p:cNvGrpSpPr>
              <a:grpSpLocks/>
            </p:cNvGrpSpPr>
            <p:nvPr/>
          </p:nvGrpSpPr>
          <p:grpSpPr bwMode="auto">
            <a:xfrm>
              <a:off x="96" y="384"/>
              <a:ext cx="5435" cy="3360"/>
              <a:chOff x="96" y="384"/>
              <a:chExt cx="5435" cy="3360"/>
            </a:xfrm>
          </p:grpSpPr>
          <p:grpSp>
            <p:nvGrpSpPr>
              <p:cNvPr id="5" name="Group 762"/>
              <p:cNvGrpSpPr>
                <a:grpSpLocks/>
              </p:cNvGrpSpPr>
              <p:nvPr/>
            </p:nvGrpSpPr>
            <p:grpSpPr bwMode="auto">
              <a:xfrm>
                <a:off x="1200" y="480"/>
                <a:ext cx="3600" cy="1488"/>
                <a:chOff x="1200" y="480"/>
                <a:chExt cx="3600" cy="1488"/>
              </a:xfrm>
            </p:grpSpPr>
            <p:sp>
              <p:nvSpPr>
                <p:cNvPr id="663291" name="Line 763"/>
                <p:cNvSpPr>
                  <a:spLocks noChangeShapeType="1"/>
                </p:cNvSpPr>
                <p:nvPr/>
              </p:nvSpPr>
              <p:spPr bwMode="auto">
                <a:xfrm>
                  <a:off x="1200" y="480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2" name="Line 764"/>
                <p:cNvSpPr>
                  <a:spLocks noChangeShapeType="1"/>
                </p:cNvSpPr>
                <p:nvPr/>
              </p:nvSpPr>
              <p:spPr bwMode="auto">
                <a:xfrm>
                  <a:off x="1200" y="672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3" name="Line 765"/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4" name="Line 766"/>
                <p:cNvSpPr>
                  <a:spLocks noChangeShapeType="1"/>
                </p:cNvSpPr>
                <p:nvPr/>
              </p:nvSpPr>
              <p:spPr bwMode="auto">
                <a:xfrm>
                  <a:off x="1200" y="1104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5" name="Line 767"/>
                <p:cNvSpPr>
                  <a:spLocks noChangeShapeType="1"/>
                </p:cNvSpPr>
                <p:nvPr/>
              </p:nvSpPr>
              <p:spPr bwMode="auto">
                <a:xfrm>
                  <a:off x="1200" y="1344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6" name="Line 768"/>
                <p:cNvSpPr>
                  <a:spLocks noChangeShapeType="1"/>
                </p:cNvSpPr>
                <p:nvPr/>
              </p:nvSpPr>
              <p:spPr bwMode="auto">
                <a:xfrm>
                  <a:off x="1200" y="1536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7" name="Line 769"/>
                <p:cNvSpPr>
                  <a:spLocks noChangeShapeType="1"/>
                </p:cNvSpPr>
                <p:nvPr/>
              </p:nvSpPr>
              <p:spPr bwMode="auto">
                <a:xfrm>
                  <a:off x="1200" y="1776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8" name="Line 770"/>
                <p:cNvSpPr>
                  <a:spLocks noChangeShapeType="1"/>
                </p:cNvSpPr>
                <p:nvPr/>
              </p:nvSpPr>
              <p:spPr bwMode="auto">
                <a:xfrm>
                  <a:off x="1200" y="1968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" name="Group 771"/>
              <p:cNvGrpSpPr>
                <a:grpSpLocks/>
              </p:cNvGrpSpPr>
              <p:nvPr/>
            </p:nvGrpSpPr>
            <p:grpSpPr bwMode="auto">
              <a:xfrm>
                <a:off x="96" y="720"/>
                <a:ext cx="1104" cy="480"/>
                <a:chOff x="2400" y="432"/>
                <a:chExt cx="1104" cy="480"/>
              </a:xfrm>
            </p:grpSpPr>
            <p:sp>
              <p:nvSpPr>
                <p:cNvPr id="663300" name="Line 772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1" name="Line 773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2" name="Line 774"/>
                <p:cNvSpPr>
                  <a:spLocks noChangeShapeType="1"/>
                </p:cNvSpPr>
                <p:nvPr/>
              </p:nvSpPr>
              <p:spPr bwMode="auto">
                <a:xfrm flipH="1">
                  <a:off x="2880" y="72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3" name="Oval 775"/>
                <p:cNvSpPr>
                  <a:spLocks noChangeArrowheads="1"/>
                </p:cNvSpPr>
                <p:nvPr/>
              </p:nvSpPr>
              <p:spPr bwMode="auto">
                <a:xfrm>
                  <a:off x="2976" y="76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4" name="Line 776"/>
                <p:cNvSpPr>
                  <a:spLocks noChangeShapeType="1"/>
                </p:cNvSpPr>
                <p:nvPr/>
              </p:nvSpPr>
              <p:spPr bwMode="auto">
                <a:xfrm>
                  <a:off x="3072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5" name="Line 777"/>
                <p:cNvSpPr>
                  <a:spLocks noChangeShapeType="1"/>
                </p:cNvSpPr>
                <p:nvPr/>
              </p:nvSpPr>
              <p:spPr bwMode="auto">
                <a:xfrm>
                  <a:off x="3024" y="81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6" name="Line 778"/>
                <p:cNvSpPr>
                  <a:spLocks noChangeShapeType="1"/>
                </p:cNvSpPr>
                <p:nvPr/>
              </p:nvSpPr>
              <p:spPr bwMode="auto">
                <a:xfrm flipH="1">
                  <a:off x="2976" y="624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7" name="Line 779"/>
                <p:cNvSpPr>
                  <a:spLocks noChangeShapeType="1"/>
                </p:cNvSpPr>
                <p:nvPr/>
              </p:nvSpPr>
              <p:spPr bwMode="auto">
                <a:xfrm flipH="1">
                  <a:off x="2400" y="72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8" name="Rectangle 780"/>
                <p:cNvSpPr>
                  <a:spLocks noChangeArrowheads="1"/>
                </p:cNvSpPr>
                <p:nvPr/>
              </p:nvSpPr>
              <p:spPr bwMode="auto">
                <a:xfrm>
                  <a:off x="2400" y="432"/>
                  <a:ext cx="30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</a:rPr>
                    <a:t>A</a:t>
                  </a:r>
                  <a:r>
                    <a:rPr lang="en-US" altLang="zh-CN" sz="2400" baseline="-25000">
                      <a:latin typeface="+mn-ea"/>
                      <a:ea typeface="+mn-ea"/>
                    </a:rPr>
                    <a:t>1</a:t>
                  </a:r>
                </a:p>
              </p:txBody>
            </p:sp>
          </p:grpSp>
          <p:grpSp>
            <p:nvGrpSpPr>
              <p:cNvPr id="7" name="Group 781"/>
              <p:cNvGrpSpPr>
                <a:grpSpLocks/>
              </p:cNvGrpSpPr>
              <p:nvPr/>
            </p:nvGrpSpPr>
            <p:grpSpPr bwMode="auto">
              <a:xfrm>
                <a:off x="96" y="1152"/>
                <a:ext cx="1104" cy="480"/>
                <a:chOff x="2400" y="432"/>
                <a:chExt cx="1104" cy="480"/>
              </a:xfrm>
            </p:grpSpPr>
            <p:sp>
              <p:nvSpPr>
                <p:cNvPr id="663310" name="Line 782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1" name="Line 783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2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2880" y="72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3" name="Oval 785"/>
                <p:cNvSpPr>
                  <a:spLocks noChangeArrowheads="1"/>
                </p:cNvSpPr>
                <p:nvPr/>
              </p:nvSpPr>
              <p:spPr bwMode="auto">
                <a:xfrm>
                  <a:off x="2976" y="76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4" name="Line 786"/>
                <p:cNvSpPr>
                  <a:spLocks noChangeShapeType="1"/>
                </p:cNvSpPr>
                <p:nvPr/>
              </p:nvSpPr>
              <p:spPr bwMode="auto">
                <a:xfrm>
                  <a:off x="3072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5" name="Line 787"/>
                <p:cNvSpPr>
                  <a:spLocks noChangeShapeType="1"/>
                </p:cNvSpPr>
                <p:nvPr/>
              </p:nvSpPr>
              <p:spPr bwMode="auto">
                <a:xfrm>
                  <a:off x="3024" y="81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6" name="Line 788"/>
                <p:cNvSpPr>
                  <a:spLocks noChangeShapeType="1"/>
                </p:cNvSpPr>
                <p:nvPr/>
              </p:nvSpPr>
              <p:spPr bwMode="auto">
                <a:xfrm flipH="1">
                  <a:off x="2976" y="624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7" name="Line 789"/>
                <p:cNvSpPr>
                  <a:spLocks noChangeShapeType="1"/>
                </p:cNvSpPr>
                <p:nvPr/>
              </p:nvSpPr>
              <p:spPr bwMode="auto">
                <a:xfrm flipH="1">
                  <a:off x="2400" y="72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8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00" y="432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</a:rPr>
                    <a:t>A</a:t>
                  </a:r>
                  <a:r>
                    <a:rPr lang="en-US" altLang="zh-CN" sz="2400" baseline="-25000">
                      <a:latin typeface="+mn-ea"/>
                      <a:ea typeface="+mn-ea"/>
                    </a:rPr>
                    <a:t>2</a:t>
                  </a:r>
                </a:p>
              </p:txBody>
            </p:sp>
          </p:grpSp>
          <p:grpSp>
            <p:nvGrpSpPr>
              <p:cNvPr id="8" name="Group 791"/>
              <p:cNvGrpSpPr>
                <a:grpSpLocks/>
              </p:cNvGrpSpPr>
              <p:nvPr/>
            </p:nvGrpSpPr>
            <p:grpSpPr bwMode="auto">
              <a:xfrm>
                <a:off x="96" y="1584"/>
                <a:ext cx="1104" cy="480"/>
                <a:chOff x="2400" y="432"/>
                <a:chExt cx="1104" cy="480"/>
              </a:xfrm>
            </p:grpSpPr>
            <p:sp>
              <p:nvSpPr>
                <p:cNvPr id="663320" name="Line 792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1" name="Line 793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2" name="Line 794"/>
                <p:cNvSpPr>
                  <a:spLocks noChangeShapeType="1"/>
                </p:cNvSpPr>
                <p:nvPr/>
              </p:nvSpPr>
              <p:spPr bwMode="auto">
                <a:xfrm flipH="1">
                  <a:off x="2880" y="72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3" name="Oval 795"/>
                <p:cNvSpPr>
                  <a:spLocks noChangeArrowheads="1"/>
                </p:cNvSpPr>
                <p:nvPr/>
              </p:nvSpPr>
              <p:spPr bwMode="auto">
                <a:xfrm>
                  <a:off x="2976" y="76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4" name="Line 796"/>
                <p:cNvSpPr>
                  <a:spLocks noChangeShapeType="1"/>
                </p:cNvSpPr>
                <p:nvPr/>
              </p:nvSpPr>
              <p:spPr bwMode="auto">
                <a:xfrm>
                  <a:off x="3072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5" name="Line 797"/>
                <p:cNvSpPr>
                  <a:spLocks noChangeShapeType="1"/>
                </p:cNvSpPr>
                <p:nvPr/>
              </p:nvSpPr>
              <p:spPr bwMode="auto">
                <a:xfrm>
                  <a:off x="3024" y="81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6" name="Line 798"/>
                <p:cNvSpPr>
                  <a:spLocks noChangeShapeType="1"/>
                </p:cNvSpPr>
                <p:nvPr/>
              </p:nvSpPr>
              <p:spPr bwMode="auto">
                <a:xfrm flipH="1">
                  <a:off x="2976" y="624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7" name="Line 799"/>
                <p:cNvSpPr>
                  <a:spLocks noChangeShapeType="1"/>
                </p:cNvSpPr>
                <p:nvPr/>
              </p:nvSpPr>
              <p:spPr bwMode="auto">
                <a:xfrm flipH="1">
                  <a:off x="2400" y="72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8" name="Rectangle 800"/>
                <p:cNvSpPr>
                  <a:spLocks noChangeArrowheads="1"/>
                </p:cNvSpPr>
                <p:nvPr/>
              </p:nvSpPr>
              <p:spPr bwMode="auto">
                <a:xfrm>
                  <a:off x="2400" y="432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</a:rPr>
                    <a:t>A</a:t>
                  </a:r>
                  <a:r>
                    <a:rPr lang="en-US" altLang="zh-CN" sz="2400" baseline="-25000">
                      <a:latin typeface="+mn-ea"/>
                      <a:ea typeface="+mn-ea"/>
                    </a:rPr>
                    <a:t>3</a:t>
                  </a:r>
                </a:p>
              </p:txBody>
            </p:sp>
          </p:grpSp>
          <p:grpSp>
            <p:nvGrpSpPr>
              <p:cNvPr id="9" name="Group 801"/>
              <p:cNvGrpSpPr>
                <a:grpSpLocks/>
              </p:cNvGrpSpPr>
              <p:nvPr/>
            </p:nvGrpSpPr>
            <p:grpSpPr bwMode="auto">
              <a:xfrm>
                <a:off x="960" y="384"/>
                <a:ext cx="3600" cy="1776"/>
                <a:chOff x="960" y="384"/>
                <a:chExt cx="3600" cy="1776"/>
              </a:xfrm>
            </p:grpSpPr>
            <p:sp>
              <p:nvSpPr>
                <p:cNvPr id="663330" name="Line 802"/>
                <p:cNvSpPr>
                  <a:spLocks noChangeShapeType="1"/>
                </p:cNvSpPr>
                <p:nvPr/>
              </p:nvSpPr>
              <p:spPr bwMode="auto">
                <a:xfrm flipH="1">
                  <a:off x="120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1" name="Line 803"/>
                <p:cNvSpPr>
                  <a:spLocks noChangeShapeType="1"/>
                </p:cNvSpPr>
                <p:nvPr/>
              </p:nvSpPr>
              <p:spPr bwMode="auto">
                <a:xfrm>
                  <a:off x="96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2" name="Line 804"/>
                <p:cNvSpPr>
                  <a:spLocks noChangeShapeType="1"/>
                </p:cNvSpPr>
                <p:nvPr/>
              </p:nvSpPr>
              <p:spPr bwMode="auto">
                <a:xfrm flipH="1">
                  <a:off x="168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3" name="Line 805"/>
                <p:cNvSpPr>
                  <a:spLocks noChangeShapeType="1"/>
                </p:cNvSpPr>
                <p:nvPr/>
              </p:nvSpPr>
              <p:spPr bwMode="auto">
                <a:xfrm>
                  <a:off x="144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4" name="Line 806"/>
                <p:cNvSpPr>
                  <a:spLocks noChangeShapeType="1"/>
                </p:cNvSpPr>
                <p:nvPr/>
              </p:nvSpPr>
              <p:spPr bwMode="auto">
                <a:xfrm flipH="1">
                  <a:off x="216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5" name="Line 807"/>
                <p:cNvSpPr>
                  <a:spLocks noChangeShapeType="1"/>
                </p:cNvSpPr>
                <p:nvPr/>
              </p:nvSpPr>
              <p:spPr bwMode="auto">
                <a:xfrm>
                  <a:off x="192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6" name="Line 808"/>
                <p:cNvSpPr>
                  <a:spLocks noChangeShapeType="1"/>
                </p:cNvSpPr>
                <p:nvPr/>
              </p:nvSpPr>
              <p:spPr bwMode="auto">
                <a:xfrm flipH="1">
                  <a:off x="264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7" name="Line 809"/>
                <p:cNvSpPr>
                  <a:spLocks noChangeShapeType="1"/>
                </p:cNvSpPr>
                <p:nvPr/>
              </p:nvSpPr>
              <p:spPr bwMode="auto">
                <a:xfrm>
                  <a:off x="240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8" name="Line 810"/>
                <p:cNvSpPr>
                  <a:spLocks noChangeShapeType="1"/>
                </p:cNvSpPr>
                <p:nvPr/>
              </p:nvSpPr>
              <p:spPr bwMode="auto">
                <a:xfrm flipH="1">
                  <a:off x="312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9" name="Line 811"/>
                <p:cNvSpPr>
                  <a:spLocks noChangeShapeType="1"/>
                </p:cNvSpPr>
                <p:nvPr/>
              </p:nvSpPr>
              <p:spPr bwMode="auto">
                <a:xfrm>
                  <a:off x="288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0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60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1" name="Line 813"/>
                <p:cNvSpPr>
                  <a:spLocks noChangeShapeType="1"/>
                </p:cNvSpPr>
                <p:nvPr/>
              </p:nvSpPr>
              <p:spPr bwMode="auto">
                <a:xfrm>
                  <a:off x="336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2" name="Line 814"/>
                <p:cNvSpPr>
                  <a:spLocks noChangeShapeType="1"/>
                </p:cNvSpPr>
                <p:nvPr/>
              </p:nvSpPr>
              <p:spPr bwMode="auto">
                <a:xfrm flipH="1">
                  <a:off x="408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3" name="Line 815"/>
                <p:cNvSpPr>
                  <a:spLocks noChangeShapeType="1"/>
                </p:cNvSpPr>
                <p:nvPr/>
              </p:nvSpPr>
              <p:spPr bwMode="auto">
                <a:xfrm>
                  <a:off x="384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4" name="Line 816"/>
                <p:cNvSpPr>
                  <a:spLocks noChangeShapeType="1"/>
                </p:cNvSpPr>
                <p:nvPr/>
              </p:nvSpPr>
              <p:spPr bwMode="auto">
                <a:xfrm flipH="1">
                  <a:off x="456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5" name="Line 817"/>
                <p:cNvSpPr>
                  <a:spLocks noChangeShapeType="1"/>
                </p:cNvSpPr>
                <p:nvPr/>
              </p:nvSpPr>
              <p:spPr bwMode="auto">
                <a:xfrm>
                  <a:off x="432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" name="Group 818"/>
              <p:cNvGrpSpPr>
                <a:grpSpLocks/>
              </p:cNvGrpSpPr>
              <p:nvPr/>
            </p:nvGrpSpPr>
            <p:grpSpPr bwMode="auto">
              <a:xfrm>
                <a:off x="864" y="2160"/>
                <a:ext cx="3792" cy="144"/>
                <a:chOff x="864" y="2160"/>
                <a:chExt cx="3792" cy="144"/>
              </a:xfrm>
            </p:grpSpPr>
            <p:sp>
              <p:nvSpPr>
                <p:cNvPr id="663347" name="Rectangle 819"/>
                <p:cNvSpPr>
                  <a:spLocks noChangeArrowheads="1"/>
                </p:cNvSpPr>
                <p:nvPr/>
              </p:nvSpPr>
              <p:spPr bwMode="auto">
                <a:xfrm>
                  <a:off x="86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48" name="Rectangle 820"/>
                <p:cNvSpPr>
                  <a:spLocks noChangeArrowheads="1"/>
                </p:cNvSpPr>
                <p:nvPr/>
              </p:nvSpPr>
              <p:spPr bwMode="auto">
                <a:xfrm>
                  <a:off x="110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49" name="Rectangle 821"/>
                <p:cNvSpPr>
                  <a:spLocks noChangeArrowheads="1"/>
                </p:cNvSpPr>
                <p:nvPr/>
              </p:nvSpPr>
              <p:spPr bwMode="auto">
                <a:xfrm>
                  <a:off x="134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0" name="Rectangle 822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1" name="Rectangle 823"/>
                <p:cNvSpPr>
                  <a:spLocks noChangeArrowheads="1"/>
                </p:cNvSpPr>
                <p:nvPr/>
              </p:nvSpPr>
              <p:spPr bwMode="auto">
                <a:xfrm>
                  <a:off x="182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2" name="Rectangle 824"/>
                <p:cNvSpPr>
                  <a:spLocks noChangeArrowheads="1"/>
                </p:cNvSpPr>
                <p:nvPr/>
              </p:nvSpPr>
              <p:spPr bwMode="auto">
                <a:xfrm>
                  <a:off x="206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3" name="Rectangle 825"/>
                <p:cNvSpPr>
                  <a:spLocks noChangeArrowheads="1"/>
                </p:cNvSpPr>
                <p:nvPr/>
              </p:nvSpPr>
              <p:spPr bwMode="auto">
                <a:xfrm>
                  <a:off x="230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4" name="Rectangle 826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5" name="Rectangle 827"/>
                <p:cNvSpPr>
                  <a:spLocks noChangeArrowheads="1"/>
                </p:cNvSpPr>
                <p:nvPr/>
              </p:nvSpPr>
              <p:spPr bwMode="auto">
                <a:xfrm>
                  <a:off x="278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6" name="Rectangle 828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7" name="Rectangle 829"/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8" name="Rectangle 830"/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9" name="Rectangle 831"/>
                <p:cNvSpPr>
                  <a:spLocks noChangeArrowheads="1"/>
                </p:cNvSpPr>
                <p:nvPr/>
              </p:nvSpPr>
              <p:spPr bwMode="auto">
                <a:xfrm>
                  <a:off x="374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60" name="Rectangle 832"/>
                <p:cNvSpPr>
                  <a:spLocks noChangeArrowheads="1"/>
                </p:cNvSpPr>
                <p:nvPr/>
              </p:nvSpPr>
              <p:spPr bwMode="auto">
                <a:xfrm>
                  <a:off x="398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61" name="Rectangle 833"/>
                <p:cNvSpPr>
                  <a:spLocks noChangeArrowheads="1"/>
                </p:cNvSpPr>
                <p:nvPr/>
              </p:nvSpPr>
              <p:spPr bwMode="auto">
                <a:xfrm>
                  <a:off x="422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62" name="Rectangle 834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1" name="Group 835"/>
              <p:cNvGrpSpPr>
                <a:grpSpLocks/>
              </p:cNvGrpSpPr>
              <p:nvPr/>
            </p:nvGrpSpPr>
            <p:grpSpPr bwMode="auto">
              <a:xfrm>
                <a:off x="960" y="2304"/>
                <a:ext cx="3600" cy="1440"/>
                <a:chOff x="1488" y="2304"/>
                <a:chExt cx="3600" cy="960"/>
              </a:xfrm>
            </p:grpSpPr>
            <p:sp>
              <p:nvSpPr>
                <p:cNvPr id="663364" name="Line 836"/>
                <p:cNvSpPr>
                  <a:spLocks noChangeShapeType="1"/>
                </p:cNvSpPr>
                <p:nvPr/>
              </p:nvSpPr>
              <p:spPr bwMode="auto">
                <a:xfrm flipH="1">
                  <a:off x="172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5" name="Line 837"/>
                <p:cNvSpPr>
                  <a:spLocks noChangeShapeType="1"/>
                </p:cNvSpPr>
                <p:nvPr/>
              </p:nvSpPr>
              <p:spPr bwMode="auto">
                <a:xfrm>
                  <a:off x="148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6" name="Line 838"/>
                <p:cNvSpPr>
                  <a:spLocks noChangeShapeType="1"/>
                </p:cNvSpPr>
                <p:nvPr/>
              </p:nvSpPr>
              <p:spPr bwMode="auto">
                <a:xfrm flipH="1">
                  <a:off x="220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7" name="Line 839"/>
                <p:cNvSpPr>
                  <a:spLocks noChangeShapeType="1"/>
                </p:cNvSpPr>
                <p:nvPr/>
              </p:nvSpPr>
              <p:spPr bwMode="auto">
                <a:xfrm>
                  <a:off x="196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8" name="Line 840"/>
                <p:cNvSpPr>
                  <a:spLocks noChangeShapeType="1"/>
                </p:cNvSpPr>
                <p:nvPr/>
              </p:nvSpPr>
              <p:spPr bwMode="auto">
                <a:xfrm flipH="1">
                  <a:off x="268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9" name="Line 841"/>
                <p:cNvSpPr>
                  <a:spLocks noChangeShapeType="1"/>
                </p:cNvSpPr>
                <p:nvPr/>
              </p:nvSpPr>
              <p:spPr bwMode="auto">
                <a:xfrm>
                  <a:off x="244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0" name="Line 842"/>
                <p:cNvSpPr>
                  <a:spLocks noChangeShapeType="1"/>
                </p:cNvSpPr>
                <p:nvPr/>
              </p:nvSpPr>
              <p:spPr bwMode="auto">
                <a:xfrm flipH="1">
                  <a:off x="316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1" name="Line 843"/>
                <p:cNvSpPr>
                  <a:spLocks noChangeShapeType="1"/>
                </p:cNvSpPr>
                <p:nvPr/>
              </p:nvSpPr>
              <p:spPr bwMode="auto">
                <a:xfrm>
                  <a:off x="292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2" name="Line 844"/>
                <p:cNvSpPr>
                  <a:spLocks noChangeShapeType="1"/>
                </p:cNvSpPr>
                <p:nvPr/>
              </p:nvSpPr>
              <p:spPr bwMode="auto">
                <a:xfrm flipH="1">
                  <a:off x="364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3" name="Line 845"/>
                <p:cNvSpPr>
                  <a:spLocks noChangeShapeType="1"/>
                </p:cNvSpPr>
                <p:nvPr/>
              </p:nvSpPr>
              <p:spPr bwMode="auto">
                <a:xfrm>
                  <a:off x="340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4" name="Line 846"/>
                <p:cNvSpPr>
                  <a:spLocks noChangeShapeType="1"/>
                </p:cNvSpPr>
                <p:nvPr/>
              </p:nvSpPr>
              <p:spPr bwMode="auto">
                <a:xfrm flipH="1">
                  <a:off x="412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5" name="Line 847"/>
                <p:cNvSpPr>
                  <a:spLocks noChangeShapeType="1"/>
                </p:cNvSpPr>
                <p:nvPr/>
              </p:nvSpPr>
              <p:spPr bwMode="auto">
                <a:xfrm>
                  <a:off x="388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6" name="Line 848"/>
                <p:cNvSpPr>
                  <a:spLocks noChangeShapeType="1"/>
                </p:cNvSpPr>
                <p:nvPr/>
              </p:nvSpPr>
              <p:spPr bwMode="auto">
                <a:xfrm flipH="1">
                  <a:off x="460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7" name="Line 849"/>
                <p:cNvSpPr>
                  <a:spLocks noChangeShapeType="1"/>
                </p:cNvSpPr>
                <p:nvPr/>
              </p:nvSpPr>
              <p:spPr bwMode="auto">
                <a:xfrm>
                  <a:off x="436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8" name="Line 850"/>
                <p:cNvSpPr>
                  <a:spLocks noChangeShapeType="1"/>
                </p:cNvSpPr>
                <p:nvPr/>
              </p:nvSpPr>
              <p:spPr bwMode="auto">
                <a:xfrm flipH="1">
                  <a:off x="508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9" name="Line 851"/>
                <p:cNvSpPr>
                  <a:spLocks noChangeShapeType="1"/>
                </p:cNvSpPr>
                <p:nvPr/>
              </p:nvSpPr>
              <p:spPr bwMode="auto">
                <a:xfrm>
                  <a:off x="484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" name="Group 852"/>
              <p:cNvGrpSpPr>
                <a:grpSpLocks/>
              </p:cNvGrpSpPr>
              <p:nvPr/>
            </p:nvGrpSpPr>
            <p:grpSpPr bwMode="auto">
              <a:xfrm>
                <a:off x="672" y="2592"/>
                <a:ext cx="4080" cy="912"/>
                <a:chOff x="672" y="2592"/>
                <a:chExt cx="4080" cy="912"/>
              </a:xfrm>
            </p:grpSpPr>
            <p:sp>
              <p:nvSpPr>
                <p:cNvPr id="663381" name="Line 853"/>
                <p:cNvSpPr>
                  <a:spLocks noChangeShapeType="1"/>
                </p:cNvSpPr>
                <p:nvPr/>
              </p:nvSpPr>
              <p:spPr bwMode="auto">
                <a:xfrm>
                  <a:off x="672" y="2592"/>
                  <a:ext cx="4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82" name="Line 854"/>
                <p:cNvSpPr>
                  <a:spLocks noChangeShapeType="1"/>
                </p:cNvSpPr>
                <p:nvPr/>
              </p:nvSpPr>
              <p:spPr bwMode="auto">
                <a:xfrm>
                  <a:off x="672" y="2880"/>
                  <a:ext cx="4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83" name="Line 855"/>
                <p:cNvSpPr>
                  <a:spLocks noChangeShapeType="1"/>
                </p:cNvSpPr>
                <p:nvPr/>
              </p:nvSpPr>
              <p:spPr bwMode="auto">
                <a:xfrm>
                  <a:off x="672" y="3216"/>
                  <a:ext cx="4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84" name="Line 856"/>
                <p:cNvSpPr>
                  <a:spLocks noChangeShapeType="1"/>
                </p:cNvSpPr>
                <p:nvPr/>
              </p:nvSpPr>
              <p:spPr bwMode="auto">
                <a:xfrm>
                  <a:off x="672" y="3504"/>
                  <a:ext cx="4080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" name="Group 857"/>
              <p:cNvGrpSpPr>
                <a:grpSpLocks/>
              </p:cNvGrpSpPr>
              <p:nvPr/>
            </p:nvGrpSpPr>
            <p:grpSpPr bwMode="auto">
              <a:xfrm>
                <a:off x="4704" y="2438"/>
                <a:ext cx="480" cy="1210"/>
                <a:chOff x="4704" y="2438"/>
                <a:chExt cx="480" cy="1210"/>
              </a:xfrm>
            </p:grpSpPr>
            <p:grpSp>
              <p:nvGrpSpPr>
                <p:cNvPr id="14" name="Group 858"/>
                <p:cNvGrpSpPr>
                  <a:grpSpLocks/>
                </p:cNvGrpSpPr>
                <p:nvPr/>
              </p:nvGrpSpPr>
              <p:grpSpPr bwMode="auto">
                <a:xfrm>
                  <a:off x="4704" y="2438"/>
                  <a:ext cx="240" cy="250"/>
                  <a:chOff x="4704" y="2438"/>
                  <a:chExt cx="240" cy="250"/>
                </a:xfrm>
              </p:grpSpPr>
              <p:sp>
                <p:nvSpPr>
                  <p:cNvPr id="663387" name="Rectangle 859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448"/>
                    <a:ext cx="192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3388" name="Text Box 8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38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>
                        <a:latin typeface="+mn-ea"/>
                        <a:ea typeface="+mn-ea"/>
                      </a:rPr>
                      <a:t>＋</a:t>
                    </a:r>
                  </a:p>
                </p:txBody>
              </p:sp>
            </p:grpSp>
            <p:grpSp>
              <p:nvGrpSpPr>
                <p:cNvPr id="15" name="Group 861"/>
                <p:cNvGrpSpPr>
                  <a:grpSpLocks/>
                </p:cNvGrpSpPr>
                <p:nvPr/>
              </p:nvGrpSpPr>
              <p:grpSpPr bwMode="auto">
                <a:xfrm>
                  <a:off x="4704" y="2774"/>
                  <a:ext cx="240" cy="250"/>
                  <a:chOff x="4704" y="2438"/>
                  <a:chExt cx="240" cy="250"/>
                </a:xfrm>
              </p:grpSpPr>
              <p:sp>
                <p:nvSpPr>
                  <p:cNvPr id="663390" name="Rectangle 862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448"/>
                    <a:ext cx="192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3391" name="Text Box 8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38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>
                        <a:latin typeface="+mn-ea"/>
                        <a:ea typeface="+mn-ea"/>
                      </a:rPr>
                      <a:t>＋</a:t>
                    </a:r>
                  </a:p>
                </p:txBody>
              </p:sp>
            </p:grpSp>
            <p:grpSp>
              <p:nvGrpSpPr>
                <p:cNvPr id="16" name="Group 864"/>
                <p:cNvGrpSpPr>
                  <a:grpSpLocks/>
                </p:cNvGrpSpPr>
                <p:nvPr/>
              </p:nvGrpSpPr>
              <p:grpSpPr bwMode="auto">
                <a:xfrm>
                  <a:off x="4704" y="3110"/>
                  <a:ext cx="240" cy="250"/>
                  <a:chOff x="4704" y="2438"/>
                  <a:chExt cx="240" cy="250"/>
                </a:xfrm>
              </p:grpSpPr>
              <p:sp>
                <p:nvSpPr>
                  <p:cNvPr id="663393" name="Rectangle 865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448"/>
                    <a:ext cx="192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3394" name="Text Box 8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38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>
                        <a:latin typeface="+mn-ea"/>
                        <a:ea typeface="+mn-ea"/>
                      </a:rPr>
                      <a:t>＋</a:t>
                    </a:r>
                  </a:p>
                </p:txBody>
              </p:sp>
            </p:grpSp>
            <p:grpSp>
              <p:nvGrpSpPr>
                <p:cNvPr id="17" name="Group 867"/>
                <p:cNvGrpSpPr>
                  <a:grpSpLocks/>
                </p:cNvGrpSpPr>
                <p:nvPr/>
              </p:nvGrpSpPr>
              <p:grpSpPr bwMode="auto">
                <a:xfrm>
                  <a:off x="4704" y="3398"/>
                  <a:ext cx="240" cy="250"/>
                  <a:chOff x="4704" y="2438"/>
                  <a:chExt cx="240" cy="250"/>
                </a:xfrm>
              </p:grpSpPr>
              <p:sp>
                <p:nvSpPr>
                  <p:cNvPr id="663396" name="Rectangle 868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448"/>
                    <a:ext cx="192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3397" name="Text Box 8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38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>
                        <a:latin typeface="+mn-ea"/>
                        <a:ea typeface="+mn-ea"/>
                      </a:rPr>
                      <a:t>＋</a:t>
                    </a:r>
                  </a:p>
                </p:txBody>
              </p:sp>
            </p:grpSp>
            <p:sp>
              <p:nvSpPr>
                <p:cNvPr id="663398" name="Line 870"/>
                <p:cNvSpPr>
                  <a:spLocks noChangeShapeType="1"/>
                </p:cNvSpPr>
                <p:nvPr/>
              </p:nvSpPr>
              <p:spPr bwMode="auto">
                <a:xfrm>
                  <a:off x="4944" y="25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99" name="Line 871"/>
                <p:cNvSpPr>
                  <a:spLocks noChangeShapeType="1"/>
                </p:cNvSpPr>
                <p:nvPr/>
              </p:nvSpPr>
              <p:spPr bwMode="auto">
                <a:xfrm>
                  <a:off x="4944" y="28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00" name="Line 872"/>
                <p:cNvSpPr>
                  <a:spLocks noChangeShapeType="1"/>
                </p:cNvSpPr>
                <p:nvPr/>
              </p:nvSpPr>
              <p:spPr bwMode="auto">
                <a:xfrm>
                  <a:off x="4944" y="321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01" name="Line 873"/>
                <p:cNvSpPr>
                  <a:spLocks noChangeShapeType="1"/>
                </p:cNvSpPr>
                <p:nvPr/>
              </p:nvSpPr>
              <p:spPr bwMode="auto">
                <a:xfrm>
                  <a:off x="4944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8" name="Group 874"/>
              <p:cNvGrpSpPr>
                <a:grpSpLocks/>
              </p:cNvGrpSpPr>
              <p:nvPr/>
            </p:nvGrpSpPr>
            <p:grpSpPr bwMode="auto">
              <a:xfrm>
                <a:off x="5184" y="2448"/>
                <a:ext cx="347" cy="1200"/>
                <a:chOff x="5184" y="2448"/>
                <a:chExt cx="347" cy="1200"/>
              </a:xfrm>
            </p:grpSpPr>
            <p:sp>
              <p:nvSpPr>
                <p:cNvPr id="663403" name="Rectangle 875"/>
                <p:cNvSpPr>
                  <a:spLocks noChangeArrowheads="1"/>
                </p:cNvSpPr>
                <p:nvPr/>
              </p:nvSpPr>
              <p:spPr bwMode="auto">
                <a:xfrm>
                  <a:off x="5184" y="2448"/>
                  <a:ext cx="34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b="1">
                      <a:latin typeface="+mn-ea"/>
                      <a:ea typeface="+mn-ea"/>
                    </a:rPr>
                    <a:t>Y</a:t>
                  </a:r>
                  <a:r>
                    <a:rPr lang="en-US" altLang="zh-CN" sz="2400" b="1" baseline="-25000">
                      <a:latin typeface="+mn-ea"/>
                      <a:ea typeface="+mn-ea"/>
                    </a:rPr>
                    <a:t>0</a:t>
                  </a:r>
                </a:p>
              </p:txBody>
            </p:sp>
            <p:sp>
              <p:nvSpPr>
                <p:cNvPr id="663404" name="Rectangle 876"/>
                <p:cNvSpPr>
                  <a:spLocks noChangeArrowheads="1"/>
                </p:cNvSpPr>
                <p:nvPr/>
              </p:nvSpPr>
              <p:spPr bwMode="auto">
                <a:xfrm>
                  <a:off x="5184" y="2736"/>
                  <a:ext cx="34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b="1">
                      <a:latin typeface="+mn-ea"/>
                      <a:ea typeface="+mn-ea"/>
                    </a:rPr>
                    <a:t>Y</a:t>
                  </a:r>
                  <a:r>
                    <a:rPr lang="en-US" altLang="zh-CN" sz="2400" b="1" baseline="-25000">
                      <a:latin typeface="+mn-ea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663405" name="Rectangle 877"/>
                <p:cNvSpPr>
                  <a:spLocks noChangeArrowheads="1"/>
                </p:cNvSpPr>
                <p:nvPr/>
              </p:nvSpPr>
              <p:spPr bwMode="auto">
                <a:xfrm>
                  <a:off x="5184" y="3072"/>
                  <a:ext cx="34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b="1">
                      <a:latin typeface="+mn-ea"/>
                      <a:ea typeface="+mn-ea"/>
                    </a:rPr>
                    <a:t>Y</a:t>
                  </a:r>
                  <a:r>
                    <a:rPr lang="en-US" altLang="zh-CN" sz="2400" b="1" baseline="-25000">
                      <a:latin typeface="+mn-ea"/>
                      <a:ea typeface="+mn-ea"/>
                    </a:rPr>
                    <a:t>2</a:t>
                  </a:r>
                </a:p>
              </p:txBody>
            </p:sp>
            <p:sp>
              <p:nvSpPr>
                <p:cNvPr id="663406" name="Rectangle 878"/>
                <p:cNvSpPr>
                  <a:spLocks noChangeArrowheads="1"/>
                </p:cNvSpPr>
                <p:nvPr/>
              </p:nvSpPr>
              <p:spPr bwMode="auto">
                <a:xfrm>
                  <a:off x="5184" y="3360"/>
                  <a:ext cx="34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b="1">
                      <a:latin typeface="+mn-ea"/>
                      <a:ea typeface="+mn-ea"/>
                    </a:rPr>
                    <a:t>Y</a:t>
                  </a:r>
                  <a:r>
                    <a:rPr lang="en-US" altLang="zh-CN" sz="2400" b="1" baseline="-25000">
                      <a:latin typeface="+mn-ea"/>
                      <a:ea typeface="+mn-ea"/>
                    </a:rPr>
                    <a:t>3</a:t>
                  </a:r>
                </a:p>
              </p:txBody>
            </p:sp>
          </p:grpSp>
          <p:sp>
            <p:nvSpPr>
              <p:cNvPr id="663407" name="Oval 879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96" cy="96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19" name="Group 880"/>
              <p:cNvGrpSpPr>
                <a:grpSpLocks/>
              </p:cNvGrpSpPr>
              <p:nvPr/>
            </p:nvGrpSpPr>
            <p:grpSpPr bwMode="auto">
              <a:xfrm>
                <a:off x="1392" y="2544"/>
                <a:ext cx="96" cy="384"/>
                <a:chOff x="1392" y="2544"/>
                <a:chExt cx="96" cy="384"/>
              </a:xfrm>
            </p:grpSpPr>
            <p:sp>
              <p:nvSpPr>
                <p:cNvPr id="663409" name="Oval 881"/>
                <p:cNvSpPr>
                  <a:spLocks noChangeArrowheads="1"/>
                </p:cNvSpPr>
                <p:nvPr/>
              </p:nvSpPr>
              <p:spPr bwMode="auto">
                <a:xfrm>
                  <a:off x="139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10" name="Oval 882"/>
                <p:cNvSpPr>
                  <a:spLocks noChangeArrowheads="1"/>
                </p:cNvSpPr>
                <p:nvPr/>
              </p:nvSpPr>
              <p:spPr bwMode="auto">
                <a:xfrm>
                  <a:off x="139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63411" name="Oval 883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96" cy="96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0" name="Group 884"/>
              <p:cNvGrpSpPr>
                <a:grpSpLocks/>
              </p:cNvGrpSpPr>
              <p:nvPr/>
            </p:nvGrpSpPr>
            <p:grpSpPr bwMode="auto">
              <a:xfrm>
                <a:off x="1872" y="2832"/>
                <a:ext cx="96" cy="432"/>
                <a:chOff x="1872" y="2832"/>
                <a:chExt cx="96" cy="432"/>
              </a:xfrm>
            </p:grpSpPr>
            <p:sp>
              <p:nvSpPr>
                <p:cNvPr id="663413" name="Oval 885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14" name="Oval 886"/>
                <p:cNvSpPr>
                  <a:spLocks noChangeArrowheads="1"/>
                </p:cNvSpPr>
                <p:nvPr/>
              </p:nvSpPr>
              <p:spPr bwMode="auto">
                <a:xfrm>
                  <a:off x="187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" name="Group 887"/>
              <p:cNvGrpSpPr>
                <a:grpSpLocks/>
              </p:cNvGrpSpPr>
              <p:nvPr/>
            </p:nvGrpSpPr>
            <p:grpSpPr bwMode="auto">
              <a:xfrm>
                <a:off x="2112" y="2544"/>
                <a:ext cx="96" cy="720"/>
                <a:chOff x="2112" y="2544"/>
                <a:chExt cx="96" cy="720"/>
              </a:xfrm>
            </p:grpSpPr>
            <p:sp>
              <p:nvSpPr>
                <p:cNvPr id="663416" name="Oval 888"/>
                <p:cNvSpPr>
                  <a:spLocks noChangeArrowheads="1"/>
                </p:cNvSpPr>
                <p:nvPr/>
              </p:nvSpPr>
              <p:spPr bwMode="auto">
                <a:xfrm>
                  <a:off x="211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17" name="Oval 889"/>
                <p:cNvSpPr>
                  <a:spLocks noChangeArrowheads="1"/>
                </p:cNvSpPr>
                <p:nvPr/>
              </p:nvSpPr>
              <p:spPr bwMode="auto">
                <a:xfrm>
                  <a:off x="211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18" name="Oval 89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2" name="Group 891"/>
              <p:cNvGrpSpPr>
                <a:grpSpLocks/>
              </p:cNvGrpSpPr>
              <p:nvPr/>
            </p:nvGrpSpPr>
            <p:grpSpPr bwMode="auto">
              <a:xfrm>
                <a:off x="2352" y="2544"/>
                <a:ext cx="96" cy="720"/>
                <a:chOff x="2352" y="2544"/>
                <a:chExt cx="96" cy="720"/>
              </a:xfrm>
            </p:grpSpPr>
            <p:sp>
              <p:nvSpPr>
                <p:cNvPr id="663420" name="Oval 892"/>
                <p:cNvSpPr>
                  <a:spLocks noChangeArrowheads="1"/>
                </p:cNvSpPr>
                <p:nvPr/>
              </p:nvSpPr>
              <p:spPr bwMode="auto">
                <a:xfrm>
                  <a:off x="235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21" name="Oval 893"/>
                <p:cNvSpPr>
                  <a:spLocks noChangeArrowheads="1"/>
                </p:cNvSpPr>
                <p:nvPr/>
              </p:nvSpPr>
              <p:spPr bwMode="auto">
                <a:xfrm>
                  <a:off x="235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63422" name="Oval 894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96" cy="96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3" name="Group 895"/>
              <p:cNvGrpSpPr>
                <a:grpSpLocks/>
              </p:cNvGrpSpPr>
              <p:nvPr/>
            </p:nvGrpSpPr>
            <p:grpSpPr bwMode="auto">
              <a:xfrm>
                <a:off x="2832" y="3168"/>
                <a:ext cx="96" cy="384"/>
                <a:chOff x="2832" y="3168"/>
                <a:chExt cx="96" cy="384"/>
              </a:xfrm>
            </p:grpSpPr>
            <p:sp>
              <p:nvSpPr>
                <p:cNvPr id="663424" name="Oval 896"/>
                <p:cNvSpPr>
                  <a:spLocks noChangeArrowheads="1"/>
                </p:cNvSpPr>
                <p:nvPr/>
              </p:nvSpPr>
              <p:spPr bwMode="auto">
                <a:xfrm>
                  <a:off x="283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25" name="Oval 897"/>
                <p:cNvSpPr>
                  <a:spLocks noChangeArrowheads="1"/>
                </p:cNvSpPr>
                <p:nvPr/>
              </p:nvSpPr>
              <p:spPr bwMode="auto">
                <a:xfrm>
                  <a:off x="283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4" name="Group 898"/>
              <p:cNvGrpSpPr>
                <a:grpSpLocks/>
              </p:cNvGrpSpPr>
              <p:nvPr/>
            </p:nvGrpSpPr>
            <p:grpSpPr bwMode="auto">
              <a:xfrm>
                <a:off x="4272" y="2544"/>
                <a:ext cx="96" cy="1008"/>
                <a:chOff x="4272" y="2544"/>
                <a:chExt cx="96" cy="1008"/>
              </a:xfrm>
            </p:grpSpPr>
            <p:sp>
              <p:nvSpPr>
                <p:cNvPr id="663427" name="Oval 899"/>
                <p:cNvSpPr>
                  <a:spLocks noChangeArrowheads="1"/>
                </p:cNvSpPr>
                <p:nvPr/>
              </p:nvSpPr>
              <p:spPr bwMode="auto">
                <a:xfrm>
                  <a:off x="427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28" name="Oval 900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63429" name="Oval 901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96" cy="96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5" name="Group 902"/>
              <p:cNvGrpSpPr>
                <a:grpSpLocks/>
              </p:cNvGrpSpPr>
              <p:nvPr/>
            </p:nvGrpSpPr>
            <p:grpSpPr bwMode="auto">
              <a:xfrm>
                <a:off x="3072" y="2544"/>
                <a:ext cx="96" cy="1008"/>
                <a:chOff x="3072" y="2544"/>
                <a:chExt cx="96" cy="1008"/>
              </a:xfrm>
            </p:grpSpPr>
            <p:sp>
              <p:nvSpPr>
                <p:cNvPr id="663431" name="Oval 903"/>
                <p:cNvSpPr>
                  <a:spLocks noChangeArrowheads="1"/>
                </p:cNvSpPr>
                <p:nvPr/>
              </p:nvSpPr>
              <p:spPr bwMode="auto">
                <a:xfrm>
                  <a:off x="307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2" name="Oval 904"/>
                <p:cNvSpPr>
                  <a:spLocks noChangeArrowheads="1"/>
                </p:cNvSpPr>
                <p:nvPr/>
              </p:nvSpPr>
              <p:spPr bwMode="auto">
                <a:xfrm>
                  <a:off x="307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3" name="Oval 905"/>
                <p:cNvSpPr>
                  <a:spLocks noChangeArrowheads="1"/>
                </p:cNvSpPr>
                <p:nvPr/>
              </p:nvSpPr>
              <p:spPr bwMode="auto">
                <a:xfrm>
                  <a:off x="307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6" name="Group 906"/>
              <p:cNvGrpSpPr>
                <a:grpSpLocks/>
              </p:cNvGrpSpPr>
              <p:nvPr/>
            </p:nvGrpSpPr>
            <p:grpSpPr bwMode="auto">
              <a:xfrm>
                <a:off x="3312" y="2544"/>
                <a:ext cx="96" cy="1008"/>
                <a:chOff x="3312" y="2544"/>
                <a:chExt cx="96" cy="1008"/>
              </a:xfrm>
            </p:grpSpPr>
            <p:sp>
              <p:nvSpPr>
                <p:cNvPr id="663435" name="Oval 907"/>
                <p:cNvSpPr>
                  <a:spLocks noChangeArrowheads="1"/>
                </p:cNvSpPr>
                <p:nvPr/>
              </p:nvSpPr>
              <p:spPr bwMode="auto">
                <a:xfrm>
                  <a:off x="331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6" name="Oval 908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7" name="Oval 909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8" name="Oval 910"/>
                <p:cNvSpPr>
                  <a:spLocks noChangeArrowheads="1"/>
                </p:cNvSpPr>
                <p:nvPr/>
              </p:nvSpPr>
              <p:spPr bwMode="auto">
                <a:xfrm>
                  <a:off x="331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" name="Group 911"/>
              <p:cNvGrpSpPr>
                <a:grpSpLocks/>
              </p:cNvGrpSpPr>
              <p:nvPr/>
            </p:nvGrpSpPr>
            <p:grpSpPr bwMode="auto">
              <a:xfrm>
                <a:off x="3552" y="2832"/>
                <a:ext cx="96" cy="720"/>
                <a:chOff x="3552" y="2832"/>
                <a:chExt cx="96" cy="720"/>
              </a:xfrm>
            </p:grpSpPr>
            <p:sp>
              <p:nvSpPr>
                <p:cNvPr id="663440" name="Oval 912"/>
                <p:cNvSpPr>
                  <a:spLocks noChangeArrowheads="1"/>
                </p:cNvSpPr>
                <p:nvPr/>
              </p:nvSpPr>
              <p:spPr bwMode="auto">
                <a:xfrm>
                  <a:off x="355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1" name="Oval 913"/>
                <p:cNvSpPr>
                  <a:spLocks noChangeArrowheads="1"/>
                </p:cNvSpPr>
                <p:nvPr/>
              </p:nvSpPr>
              <p:spPr bwMode="auto">
                <a:xfrm>
                  <a:off x="355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2" name="Oval 914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8" name="Group 915"/>
              <p:cNvGrpSpPr>
                <a:grpSpLocks/>
              </p:cNvGrpSpPr>
              <p:nvPr/>
            </p:nvGrpSpPr>
            <p:grpSpPr bwMode="auto">
              <a:xfrm>
                <a:off x="3792" y="2832"/>
                <a:ext cx="96" cy="720"/>
                <a:chOff x="3792" y="2832"/>
                <a:chExt cx="96" cy="720"/>
              </a:xfrm>
            </p:grpSpPr>
            <p:sp>
              <p:nvSpPr>
                <p:cNvPr id="663444" name="Oval 916"/>
                <p:cNvSpPr>
                  <a:spLocks noChangeArrowheads="1"/>
                </p:cNvSpPr>
                <p:nvPr/>
              </p:nvSpPr>
              <p:spPr bwMode="auto">
                <a:xfrm>
                  <a:off x="379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5" name="Oval 917"/>
                <p:cNvSpPr>
                  <a:spLocks noChangeArrowheads="1"/>
                </p:cNvSpPr>
                <p:nvPr/>
              </p:nvSpPr>
              <p:spPr bwMode="auto">
                <a:xfrm>
                  <a:off x="379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9" name="Group 918"/>
              <p:cNvGrpSpPr>
                <a:grpSpLocks/>
              </p:cNvGrpSpPr>
              <p:nvPr/>
            </p:nvGrpSpPr>
            <p:grpSpPr bwMode="auto">
              <a:xfrm>
                <a:off x="4032" y="2544"/>
                <a:ext cx="96" cy="1008"/>
                <a:chOff x="4032" y="2544"/>
                <a:chExt cx="96" cy="1008"/>
              </a:xfrm>
            </p:grpSpPr>
            <p:sp>
              <p:nvSpPr>
                <p:cNvPr id="663447" name="Oval 919"/>
                <p:cNvSpPr>
                  <a:spLocks noChangeArrowheads="1"/>
                </p:cNvSpPr>
                <p:nvPr/>
              </p:nvSpPr>
              <p:spPr bwMode="auto">
                <a:xfrm>
                  <a:off x="403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8" name="Oval 920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9" name="Oval 921"/>
                <p:cNvSpPr>
                  <a:spLocks noChangeArrowheads="1"/>
                </p:cNvSpPr>
                <p:nvPr/>
              </p:nvSpPr>
              <p:spPr bwMode="auto">
                <a:xfrm>
                  <a:off x="403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</p:grpSp>
      <p:grpSp>
        <p:nvGrpSpPr>
          <p:cNvPr id="30" name="Group 218"/>
          <p:cNvGrpSpPr>
            <a:grpSpLocks/>
          </p:cNvGrpSpPr>
          <p:nvPr/>
        </p:nvGrpSpPr>
        <p:grpSpPr bwMode="auto">
          <a:xfrm>
            <a:off x="1447800" y="1524000"/>
            <a:ext cx="5867400" cy="457200"/>
            <a:chOff x="912" y="432"/>
            <a:chExt cx="3696" cy="288"/>
          </a:xfrm>
        </p:grpSpPr>
        <p:sp>
          <p:nvSpPr>
            <p:cNvPr id="662659" name="Oval 131"/>
            <p:cNvSpPr>
              <a:spLocks noChangeArrowheads="1"/>
            </p:cNvSpPr>
            <p:nvPr/>
          </p:nvSpPr>
          <p:spPr bwMode="auto">
            <a:xfrm>
              <a:off x="91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4" name="Oval 136"/>
            <p:cNvSpPr>
              <a:spLocks noChangeArrowheads="1"/>
            </p:cNvSpPr>
            <p:nvPr/>
          </p:nvSpPr>
          <p:spPr bwMode="auto">
            <a:xfrm>
              <a:off x="115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9" name="Oval 141"/>
            <p:cNvSpPr>
              <a:spLocks noChangeArrowheads="1"/>
            </p:cNvSpPr>
            <p:nvPr/>
          </p:nvSpPr>
          <p:spPr bwMode="auto">
            <a:xfrm>
              <a:off x="139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4" name="Oval 146"/>
            <p:cNvSpPr>
              <a:spLocks noChangeArrowheads="1"/>
            </p:cNvSpPr>
            <p:nvPr/>
          </p:nvSpPr>
          <p:spPr bwMode="auto">
            <a:xfrm>
              <a:off x="163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9" name="Oval 151"/>
            <p:cNvSpPr>
              <a:spLocks noChangeArrowheads="1"/>
            </p:cNvSpPr>
            <p:nvPr/>
          </p:nvSpPr>
          <p:spPr bwMode="auto">
            <a:xfrm>
              <a:off x="187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4" name="Oval 156"/>
            <p:cNvSpPr>
              <a:spLocks noChangeArrowheads="1"/>
            </p:cNvSpPr>
            <p:nvPr/>
          </p:nvSpPr>
          <p:spPr bwMode="auto">
            <a:xfrm>
              <a:off x="211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9" name="Oval 161"/>
            <p:cNvSpPr>
              <a:spLocks noChangeArrowheads="1"/>
            </p:cNvSpPr>
            <p:nvPr/>
          </p:nvSpPr>
          <p:spPr bwMode="auto">
            <a:xfrm>
              <a:off x="235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4" name="Oval 166"/>
            <p:cNvSpPr>
              <a:spLocks noChangeArrowheads="1"/>
            </p:cNvSpPr>
            <p:nvPr/>
          </p:nvSpPr>
          <p:spPr bwMode="auto">
            <a:xfrm>
              <a:off x="259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9" name="Oval 171"/>
            <p:cNvSpPr>
              <a:spLocks noChangeArrowheads="1"/>
            </p:cNvSpPr>
            <p:nvPr/>
          </p:nvSpPr>
          <p:spPr bwMode="auto">
            <a:xfrm>
              <a:off x="283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4" name="Oval 176"/>
            <p:cNvSpPr>
              <a:spLocks noChangeArrowheads="1"/>
            </p:cNvSpPr>
            <p:nvPr/>
          </p:nvSpPr>
          <p:spPr bwMode="auto">
            <a:xfrm>
              <a:off x="307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9" name="Oval 181"/>
            <p:cNvSpPr>
              <a:spLocks noChangeArrowheads="1"/>
            </p:cNvSpPr>
            <p:nvPr/>
          </p:nvSpPr>
          <p:spPr bwMode="auto">
            <a:xfrm>
              <a:off x="331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4" name="Oval 186"/>
            <p:cNvSpPr>
              <a:spLocks noChangeArrowheads="1"/>
            </p:cNvSpPr>
            <p:nvPr/>
          </p:nvSpPr>
          <p:spPr bwMode="auto">
            <a:xfrm>
              <a:off x="355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9" name="Oval 191"/>
            <p:cNvSpPr>
              <a:spLocks noChangeArrowheads="1"/>
            </p:cNvSpPr>
            <p:nvPr/>
          </p:nvSpPr>
          <p:spPr bwMode="auto">
            <a:xfrm>
              <a:off x="379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4" name="Oval 196"/>
            <p:cNvSpPr>
              <a:spLocks noChangeArrowheads="1"/>
            </p:cNvSpPr>
            <p:nvPr/>
          </p:nvSpPr>
          <p:spPr bwMode="auto">
            <a:xfrm>
              <a:off x="403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9" name="Oval 201"/>
            <p:cNvSpPr>
              <a:spLocks noChangeArrowheads="1"/>
            </p:cNvSpPr>
            <p:nvPr/>
          </p:nvSpPr>
          <p:spPr bwMode="auto">
            <a:xfrm>
              <a:off x="427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4" name="Oval 206"/>
            <p:cNvSpPr>
              <a:spLocks noChangeArrowheads="1"/>
            </p:cNvSpPr>
            <p:nvPr/>
          </p:nvSpPr>
          <p:spPr bwMode="auto">
            <a:xfrm>
              <a:off x="451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1" name="Group 219"/>
          <p:cNvGrpSpPr>
            <a:grpSpLocks/>
          </p:cNvGrpSpPr>
          <p:nvPr/>
        </p:nvGrpSpPr>
        <p:grpSpPr bwMode="auto">
          <a:xfrm>
            <a:off x="1447800" y="2209800"/>
            <a:ext cx="5867400" cy="457200"/>
            <a:chOff x="912" y="864"/>
            <a:chExt cx="3696" cy="288"/>
          </a:xfrm>
        </p:grpSpPr>
        <p:sp>
          <p:nvSpPr>
            <p:cNvPr id="662660" name="Oval 132"/>
            <p:cNvSpPr>
              <a:spLocks noChangeArrowheads="1"/>
            </p:cNvSpPr>
            <p:nvPr/>
          </p:nvSpPr>
          <p:spPr bwMode="auto">
            <a:xfrm>
              <a:off x="91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5" name="Oval 137"/>
            <p:cNvSpPr>
              <a:spLocks noChangeArrowheads="1"/>
            </p:cNvSpPr>
            <p:nvPr/>
          </p:nvSpPr>
          <p:spPr bwMode="auto">
            <a:xfrm>
              <a:off x="115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0" name="Oval 142"/>
            <p:cNvSpPr>
              <a:spLocks noChangeArrowheads="1"/>
            </p:cNvSpPr>
            <p:nvPr/>
          </p:nvSpPr>
          <p:spPr bwMode="auto">
            <a:xfrm>
              <a:off x="139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5" name="Oval 147"/>
            <p:cNvSpPr>
              <a:spLocks noChangeArrowheads="1"/>
            </p:cNvSpPr>
            <p:nvPr/>
          </p:nvSpPr>
          <p:spPr bwMode="auto">
            <a:xfrm>
              <a:off x="163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0" name="Oval 152"/>
            <p:cNvSpPr>
              <a:spLocks noChangeArrowheads="1"/>
            </p:cNvSpPr>
            <p:nvPr/>
          </p:nvSpPr>
          <p:spPr bwMode="auto">
            <a:xfrm>
              <a:off x="187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5" name="Oval 157"/>
            <p:cNvSpPr>
              <a:spLocks noChangeArrowheads="1"/>
            </p:cNvSpPr>
            <p:nvPr/>
          </p:nvSpPr>
          <p:spPr bwMode="auto">
            <a:xfrm>
              <a:off x="211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0" name="Oval 162"/>
            <p:cNvSpPr>
              <a:spLocks noChangeArrowheads="1"/>
            </p:cNvSpPr>
            <p:nvPr/>
          </p:nvSpPr>
          <p:spPr bwMode="auto">
            <a:xfrm>
              <a:off x="235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5" name="Oval 167"/>
            <p:cNvSpPr>
              <a:spLocks noChangeArrowheads="1"/>
            </p:cNvSpPr>
            <p:nvPr/>
          </p:nvSpPr>
          <p:spPr bwMode="auto">
            <a:xfrm>
              <a:off x="259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0" name="Oval 172"/>
            <p:cNvSpPr>
              <a:spLocks noChangeArrowheads="1"/>
            </p:cNvSpPr>
            <p:nvPr/>
          </p:nvSpPr>
          <p:spPr bwMode="auto">
            <a:xfrm>
              <a:off x="283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5" name="Oval 177"/>
            <p:cNvSpPr>
              <a:spLocks noChangeArrowheads="1"/>
            </p:cNvSpPr>
            <p:nvPr/>
          </p:nvSpPr>
          <p:spPr bwMode="auto">
            <a:xfrm>
              <a:off x="307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0" name="Oval 182"/>
            <p:cNvSpPr>
              <a:spLocks noChangeArrowheads="1"/>
            </p:cNvSpPr>
            <p:nvPr/>
          </p:nvSpPr>
          <p:spPr bwMode="auto">
            <a:xfrm>
              <a:off x="331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5" name="Oval 187"/>
            <p:cNvSpPr>
              <a:spLocks noChangeArrowheads="1"/>
            </p:cNvSpPr>
            <p:nvPr/>
          </p:nvSpPr>
          <p:spPr bwMode="auto">
            <a:xfrm>
              <a:off x="355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0" name="Oval 192"/>
            <p:cNvSpPr>
              <a:spLocks noChangeArrowheads="1"/>
            </p:cNvSpPr>
            <p:nvPr/>
          </p:nvSpPr>
          <p:spPr bwMode="auto">
            <a:xfrm>
              <a:off x="379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5" name="Oval 197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0" name="Oval 202"/>
            <p:cNvSpPr>
              <a:spLocks noChangeArrowheads="1"/>
            </p:cNvSpPr>
            <p:nvPr/>
          </p:nvSpPr>
          <p:spPr bwMode="auto">
            <a:xfrm>
              <a:off x="427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5" name="Oval 207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63264" name="Group 220"/>
          <p:cNvGrpSpPr>
            <a:grpSpLocks/>
          </p:cNvGrpSpPr>
          <p:nvPr/>
        </p:nvGrpSpPr>
        <p:grpSpPr bwMode="auto">
          <a:xfrm>
            <a:off x="1447800" y="2895600"/>
            <a:ext cx="5867400" cy="457200"/>
            <a:chOff x="912" y="1296"/>
            <a:chExt cx="3696" cy="288"/>
          </a:xfrm>
        </p:grpSpPr>
        <p:sp>
          <p:nvSpPr>
            <p:cNvPr id="662661" name="Oval 133"/>
            <p:cNvSpPr>
              <a:spLocks noChangeArrowheads="1"/>
            </p:cNvSpPr>
            <p:nvPr/>
          </p:nvSpPr>
          <p:spPr bwMode="auto">
            <a:xfrm>
              <a:off x="91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6" name="Oval 138"/>
            <p:cNvSpPr>
              <a:spLocks noChangeArrowheads="1"/>
            </p:cNvSpPr>
            <p:nvPr/>
          </p:nvSpPr>
          <p:spPr bwMode="auto">
            <a:xfrm>
              <a:off x="115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1" name="Oval 143"/>
            <p:cNvSpPr>
              <a:spLocks noChangeArrowheads="1"/>
            </p:cNvSpPr>
            <p:nvPr/>
          </p:nvSpPr>
          <p:spPr bwMode="auto">
            <a:xfrm>
              <a:off x="139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6" name="Oval 148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1" name="Oval 153"/>
            <p:cNvSpPr>
              <a:spLocks noChangeArrowheads="1"/>
            </p:cNvSpPr>
            <p:nvPr/>
          </p:nvSpPr>
          <p:spPr bwMode="auto">
            <a:xfrm>
              <a:off x="187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6" name="Oval 158"/>
            <p:cNvSpPr>
              <a:spLocks noChangeArrowheads="1"/>
            </p:cNvSpPr>
            <p:nvPr/>
          </p:nvSpPr>
          <p:spPr bwMode="auto">
            <a:xfrm>
              <a:off x="211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1" name="Oval 163"/>
            <p:cNvSpPr>
              <a:spLocks noChangeArrowheads="1"/>
            </p:cNvSpPr>
            <p:nvPr/>
          </p:nvSpPr>
          <p:spPr bwMode="auto">
            <a:xfrm>
              <a:off x="235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6" name="Oval 168"/>
            <p:cNvSpPr>
              <a:spLocks noChangeArrowheads="1"/>
            </p:cNvSpPr>
            <p:nvPr/>
          </p:nvSpPr>
          <p:spPr bwMode="auto">
            <a:xfrm>
              <a:off x="259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1" name="Oval 173"/>
            <p:cNvSpPr>
              <a:spLocks noChangeArrowheads="1"/>
            </p:cNvSpPr>
            <p:nvPr/>
          </p:nvSpPr>
          <p:spPr bwMode="auto">
            <a:xfrm>
              <a:off x="283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6" name="Oval 178"/>
            <p:cNvSpPr>
              <a:spLocks noChangeArrowheads="1"/>
            </p:cNvSpPr>
            <p:nvPr/>
          </p:nvSpPr>
          <p:spPr bwMode="auto">
            <a:xfrm>
              <a:off x="307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1" name="Oval 183"/>
            <p:cNvSpPr>
              <a:spLocks noChangeArrowheads="1"/>
            </p:cNvSpPr>
            <p:nvPr/>
          </p:nvSpPr>
          <p:spPr bwMode="auto">
            <a:xfrm>
              <a:off x="331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6" name="Oval 188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1" name="Oval 193"/>
            <p:cNvSpPr>
              <a:spLocks noChangeArrowheads="1"/>
            </p:cNvSpPr>
            <p:nvPr/>
          </p:nvSpPr>
          <p:spPr bwMode="auto">
            <a:xfrm>
              <a:off x="379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6" name="Oval 198"/>
            <p:cNvSpPr>
              <a:spLocks noChangeArrowheads="1"/>
            </p:cNvSpPr>
            <p:nvPr/>
          </p:nvSpPr>
          <p:spPr bwMode="auto">
            <a:xfrm>
              <a:off x="403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1" name="Oval 203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6" name="Oval 208"/>
            <p:cNvSpPr>
              <a:spLocks noChangeArrowheads="1"/>
            </p:cNvSpPr>
            <p:nvPr/>
          </p:nvSpPr>
          <p:spPr bwMode="auto">
            <a:xfrm>
              <a:off x="451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63265" name="Group 221"/>
          <p:cNvGrpSpPr>
            <a:grpSpLocks/>
          </p:cNvGrpSpPr>
          <p:nvPr/>
        </p:nvGrpSpPr>
        <p:grpSpPr bwMode="auto">
          <a:xfrm>
            <a:off x="1447800" y="3581400"/>
            <a:ext cx="5867400" cy="457200"/>
            <a:chOff x="912" y="1728"/>
            <a:chExt cx="3696" cy="288"/>
          </a:xfrm>
        </p:grpSpPr>
        <p:sp>
          <p:nvSpPr>
            <p:cNvPr id="662662" name="Oval 134"/>
            <p:cNvSpPr>
              <a:spLocks noChangeArrowheads="1"/>
            </p:cNvSpPr>
            <p:nvPr/>
          </p:nvSpPr>
          <p:spPr bwMode="auto">
            <a:xfrm>
              <a:off x="91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7" name="Oval 139"/>
            <p:cNvSpPr>
              <a:spLocks noChangeArrowheads="1"/>
            </p:cNvSpPr>
            <p:nvPr/>
          </p:nvSpPr>
          <p:spPr bwMode="auto">
            <a:xfrm>
              <a:off x="115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2" name="Oval 144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7" name="Oval 149"/>
            <p:cNvSpPr>
              <a:spLocks noChangeArrowheads="1"/>
            </p:cNvSpPr>
            <p:nvPr/>
          </p:nvSpPr>
          <p:spPr bwMode="auto">
            <a:xfrm>
              <a:off x="163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2" name="Oval 154"/>
            <p:cNvSpPr>
              <a:spLocks noChangeArrowheads="1"/>
            </p:cNvSpPr>
            <p:nvPr/>
          </p:nvSpPr>
          <p:spPr bwMode="auto">
            <a:xfrm>
              <a:off x="187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7" name="Oval 159"/>
            <p:cNvSpPr>
              <a:spLocks noChangeArrowheads="1"/>
            </p:cNvSpPr>
            <p:nvPr/>
          </p:nvSpPr>
          <p:spPr bwMode="auto">
            <a:xfrm>
              <a:off x="211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2" name="Oval 164"/>
            <p:cNvSpPr>
              <a:spLocks noChangeArrowheads="1"/>
            </p:cNvSpPr>
            <p:nvPr/>
          </p:nvSpPr>
          <p:spPr bwMode="auto">
            <a:xfrm>
              <a:off x="235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7" name="Oval 169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2" name="Oval 174"/>
            <p:cNvSpPr>
              <a:spLocks noChangeArrowheads="1"/>
            </p:cNvSpPr>
            <p:nvPr/>
          </p:nvSpPr>
          <p:spPr bwMode="auto">
            <a:xfrm>
              <a:off x="283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7" name="Oval 179"/>
            <p:cNvSpPr>
              <a:spLocks noChangeArrowheads="1"/>
            </p:cNvSpPr>
            <p:nvPr/>
          </p:nvSpPr>
          <p:spPr bwMode="auto">
            <a:xfrm>
              <a:off x="307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2" name="Oval 184"/>
            <p:cNvSpPr>
              <a:spLocks noChangeArrowheads="1"/>
            </p:cNvSpPr>
            <p:nvPr/>
          </p:nvSpPr>
          <p:spPr bwMode="auto">
            <a:xfrm>
              <a:off x="331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7" name="Oval 189"/>
            <p:cNvSpPr>
              <a:spLocks noChangeArrowheads="1"/>
            </p:cNvSpPr>
            <p:nvPr/>
          </p:nvSpPr>
          <p:spPr bwMode="auto">
            <a:xfrm>
              <a:off x="355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2" name="Oval 194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7" name="Oval 199"/>
            <p:cNvSpPr>
              <a:spLocks noChangeArrowheads="1"/>
            </p:cNvSpPr>
            <p:nvPr/>
          </p:nvSpPr>
          <p:spPr bwMode="auto">
            <a:xfrm>
              <a:off x="403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2" name="Oval 204"/>
            <p:cNvSpPr>
              <a:spLocks noChangeArrowheads="1"/>
            </p:cNvSpPr>
            <p:nvPr/>
          </p:nvSpPr>
          <p:spPr bwMode="auto">
            <a:xfrm>
              <a:off x="427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7" name="Oval 209"/>
            <p:cNvSpPr>
              <a:spLocks noChangeArrowheads="1"/>
            </p:cNvSpPr>
            <p:nvPr/>
          </p:nvSpPr>
          <p:spPr bwMode="auto">
            <a:xfrm>
              <a:off x="451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5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6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8450"/>
            <a:ext cx="8153400" cy="1149350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用</a:t>
            </a:r>
            <a:r>
              <a:rPr lang="en-US" altLang="zh-CN" sz="3600" dirty="0"/>
              <a:t>4</a:t>
            </a:r>
            <a:r>
              <a:rPr lang="zh-CN" altLang="en-US" sz="3600" dirty="0"/>
              <a:t>位二进制计数器</a:t>
            </a:r>
            <a:r>
              <a:rPr lang="en-US" altLang="zh-CN" sz="3600" dirty="0"/>
              <a:t>+ROM</a:t>
            </a:r>
            <a:r>
              <a:rPr lang="zh-CN" altLang="en-US" sz="3600" dirty="0"/>
              <a:t>实现</a:t>
            </a:r>
            <a:br>
              <a:rPr lang="zh-CN" altLang="en-US" sz="3600" dirty="0"/>
            </a:br>
            <a:r>
              <a:rPr lang="zh-CN" altLang="en-US" sz="3600" dirty="0"/>
              <a:t>典型格雷码计数器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C1-DE9C-45AE-BECE-F48D8A0F18B9}" type="slidenum">
              <a:rPr lang="en-US" altLang="zh-CN">
                <a:latin typeface="+mn-ea"/>
                <a:ea typeface="+mn-ea"/>
              </a:rPr>
              <a:pPr/>
              <a:t>62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auto">
          <a:xfrm>
            <a:off x="4457700" y="2590800"/>
            <a:ext cx="1441450" cy="1873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16 x 4</a:t>
            </a:r>
          </a:p>
          <a:p>
            <a:pPr algn="ctr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ROM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90800" y="3095625"/>
            <a:ext cx="1866900" cy="863600"/>
            <a:chOff x="2400" y="1662"/>
            <a:chExt cx="408" cy="544"/>
          </a:xfrm>
        </p:grpSpPr>
        <p:sp>
          <p:nvSpPr>
            <p:cNvPr id="663558" name="Line 6"/>
            <p:cNvSpPr>
              <a:spLocks noChangeShapeType="1"/>
            </p:cNvSpPr>
            <p:nvPr/>
          </p:nvSpPr>
          <p:spPr bwMode="auto">
            <a:xfrm>
              <a:off x="2400" y="1662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59" name="Line 7"/>
            <p:cNvSpPr>
              <a:spLocks noChangeShapeType="1"/>
            </p:cNvSpPr>
            <p:nvPr/>
          </p:nvSpPr>
          <p:spPr bwMode="auto">
            <a:xfrm>
              <a:off x="2400" y="184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0" name="Line 8"/>
            <p:cNvSpPr>
              <a:spLocks noChangeShapeType="1"/>
            </p:cNvSpPr>
            <p:nvPr/>
          </p:nvSpPr>
          <p:spPr bwMode="auto">
            <a:xfrm>
              <a:off x="2400" y="2025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1" name="Line 9"/>
            <p:cNvSpPr>
              <a:spLocks noChangeShapeType="1"/>
            </p:cNvSpPr>
            <p:nvPr/>
          </p:nvSpPr>
          <p:spPr bwMode="auto">
            <a:xfrm>
              <a:off x="2400" y="2206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602163" y="4464050"/>
            <a:ext cx="1079500" cy="1022350"/>
            <a:chOff x="2899" y="2524"/>
            <a:chExt cx="680" cy="272"/>
          </a:xfrm>
        </p:grpSpPr>
        <p:sp>
          <p:nvSpPr>
            <p:cNvPr id="663562" name="Line 10"/>
            <p:cNvSpPr>
              <a:spLocks noChangeShapeType="1"/>
            </p:cNvSpPr>
            <p:nvPr/>
          </p:nvSpPr>
          <p:spPr bwMode="auto">
            <a:xfrm>
              <a:off x="2899" y="252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3" name="Line 11"/>
            <p:cNvSpPr>
              <a:spLocks noChangeShapeType="1"/>
            </p:cNvSpPr>
            <p:nvPr/>
          </p:nvSpPr>
          <p:spPr bwMode="auto">
            <a:xfrm>
              <a:off x="3125" y="252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3352" y="252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3579" y="252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663566" name="Text Box 14"/>
          <p:cNvSpPr txBox="1">
            <a:spLocks noChangeArrowheads="1"/>
          </p:cNvSpPr>
          <p:nvPr/>
        </p:nvSpPr>
        <p:spPr bwMode="auto">
          <a:xfrm>
            <a:off x="2590800" y="2149475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循环计数的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8421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码</a:t>
            </a: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3581400" y="56388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循环计数的典型格雷码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371600" y="2590800"/>
            <a:ext cx="1219200" cy="1905000"/>
            <a:chOff x="864" y="1344"/>
            <a:chExt cx="768" cy="1200"/>
          </a:xfrm>
        </p:grpSpPr>
        <p:sp>
          <p:nvSpPr>
            <p:cNvPr id="663568" name="Rectangle 16"/>
            <p:cNvSpPr>
              <a:spLocks noChangeArrowheads="1"/>
            </p:cNvSpPr>
            <p:nvPr/>
          </p:nvSpPr>
          <p:spPr bwMode="auto">
            <a:xfrm>
              <a:off x="864" y="1344"/>
              <a:ext cx="768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864" y="1344"/>
              <a:ext cx="672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位二进制计数器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943600" y="3048002"/>
            <a:ext cx="2819400" cy="830263"/>
            <a:chOff x="3744" y="1920"/>
            <a:chExt cx="1776" cy="523"/>
          </a:xfrm>
        </p:grpSpPr>
        <p:sp>
          <p:nvSpPr>
            <p:cNvPr id="663585" name="Text Box 33"/>
            <p:cNvSpPr txBox="1">
              <a:spLocks noChangeArrowheads="1"/>
            </p:cNvSpPr>
            <p:nvPr/>
          </p:nvSpPr>
          <p:spPr bwMode="auto">
            <a:xfrm>
              <a:off x="4128" y="1920"/>
              <a:ext cx="13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ROM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中存储典型格雷码</a:t>
              </a:r>
            </a:p>
          </p:txBody>
        </p:sp>
        <p:sp>
          <p:nvSpPr>
            <p:cNvPr id="663586" name="Line 34"/>
            <p:cNvSpPr>
              <a:spLocks noChangeShapeType="1"/>
            </p:cNvSpPr>
            <p:nvPr/>
          </p:nvSpPr>
          <p:spPr bwMode="auto">
            <a:xfrm flipH="1">
              <a:off x="3744" y="2208"/>
              <a:ext cx="432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5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 autoUpdateAnimBg="0"/>
      <p:bldP spid="663566" grpId="0" autoUpdateAnimBg="0"/>
      <p:bldP spid="66356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386763" cy="747713"/>
          </a:xfrm>
        </p:spPr>
        <p:txBody>
          <a:bodyPr>
            <a:normAutofit/>
          </a:bodyPr>
          <a:lstStyle/>
          <a:p>
            <a:r>
              <a:rPr lang="en-US" altLang="zh-CN" sz="3800" dirty="0"/>
              <a:t>ROM</a:t>
            </a:r>
            <a:r>
              <a:rPr lang="zh-CN" altLang="en-US" sz="3800" dirty="0"/>
              <a:t>实现</a:t>
            </a:r>
            <a:r>
              <a:rPr lang="en-US" altLang="zh-CN" sz="3800" dirty="0"/>
              <a:t>--</a:t>
            </a:r>
            <a:r>
              <a:rPr lang="zh-CN" altLang="en-US" sz="3800" dirty="0"/>
              <a:t>三位二进制数的平方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061-CDF5-4EBC-946C-884F65F11BEB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9138" y="1123950"/>
            <a:ext cx="7772400" cy="1793875"/>
          </a:xfrm>
        </p:spPr>
        <p:txBody>
          <a:bodyPr/>
          <a:lstStyle/>
          <a:p>
            <a:r>
              <a:rPr lang="en-US" altLang="zh-CN" sz="2400"/>
              <a:t>ROM</a:t>
            </a:r>
            <a:r>
              <a:rPr lang="zh-CN" altLang="en-US" sz="2400"/>
              <a:t>是用与门构成的变量译码器及或门组合而成</a:t>
            </a:r>
          </a:p>
          <a:p>
            <a:r>
              <a:rPr lang="zh-CN" altLang="en-US" sz="2400"/>
              <a:t>将真值表存储在</a:t>
            </a:r>
            <a:r>
              <a:rPr lang="en-US" altLang="zh-CN" sz="2400"/>
              <a:t>ROM</a:t>
            </a:r>
            <a:r>
              <a:rPr lang="zh-CN" altLang="en-US" sz="2400"/>
              <a:t>里实现组合函数的功能</a:t>
            </a:r>
            <a:endParaRPr lang="en-US" altLang="zh-CN" sz="2400"/>
          </a:p>
          <a:p>
            <a:r>
              <a:rPr lang="zh-CN" altLang="en-US" sz="2400"/>
              <a:t>可以用软件方式来建立布尔函数的信息</a:t>
            </a:r>
            <a:endParaRPr lang="en-US" altLang="zh-CN" sz="2400"/>
          </a:p>
        </p:txBody>
      </p:sp>
      <p:pic>
        <p:nvPicPr>
          <p:cNvPr id="614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470150"/>
            <a:ext cx="6570662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05" name="Line 5"/>
          <p:cNvSpPr>
            <a:spLocks noChangeShapeType="1"/>
          </p:cNvSpPr>
          <p:nvPr/>
        </p:nvSpPr>
        <p:spPr bwMode="auto">
          <a:xfrm>
            <a:off x="2033588" y="3944938"/>
            <a:ext cx="14287" cy="26749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06" name="Line 6"/>
          <p:cNvSpPr>
            <a:spLocks noChangeShapeType="1"/>
          </p:cNvSpPr>
          <p:nvPr/>
        </p:nvSpPr>
        <p:spPr bwMode="auto">
          <a:xfrm>
            <a:off x="5595938" y="3930650"/>
            <a:ext cx="26987" cy="25796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6804248" y="4789488"/>
            <a:ext cx="2052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B1</a:t>
            </a:r>
            <a:r>
              <a:rPr lang="zh-CN" altLang="en-US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为恒</a:t>
            </a:r>
            <a:r>
              <a:rPr lang="en-US" altLang="zh-CN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”0”</a:t>
            </a:r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804248" y="4203700"/>
            <a:ext cx="2011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B0</a:t>
            </a:r>
            <a:r>
              <a:rPr lang="zh-CN" altLang="en-US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A0</a:t>
            </a:r>
            <a:r>
              <a:rPr lang="zh-CN" altLang="en-US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相同</a:t>
            </a:r>
          </a:p>
        </p:txBody>
      </p:sp>
      <p:sp>
        <p:nvSpPr>
          <p:cNvPr id="614409" name="Oval 9"/>
          <p:cNvSpPr>
            <a:spLocks noChangeArrowheads="1"/>
          </p:cNvSpPr>
          <p:nvPr/>
        </p:nvSpPr>
        <p:spPr bwMode="auto">
          <a:xfrm>
            <a:off x="4644008" y="3848100"/>
            <a:ext cx="531813" cy="282575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10" name="Text Box 10"/>
          <p:cNvSpPr txBox="1">
            <a:spLocks noChangeArrowheads="1"/>
          </p:cNvSpPr>
          <p:nvPr/>
        </p:nvSpPr>
        <p:spPr bwMode="auto">
          <a:xfrm>
            <a:off x="6804248" y="5524500"/>
            <a:ext cx="23397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可选择</a:t>
            </a:r>
            <a:r>
              <a:rPr lang="en-US" altLang="zh-CN" u="none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8×4bit</a:t>
            </a:r>
            <a:r>
              <a:rPr lang="zh-CN" altLang="en-US" u="none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u="none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1269712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nimBg="1"/>
      <p:bldP spid="614406" grpId="0" animBg="1"/>
      <p:bldP spid="614407" grpId="0"/>
      <p:bldP spid="614408" grpId="0"/>
      <p:bldP spid="614409" grpId="0" animBg="1"/>
      <p:bldP spid="6144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ROM</a:t>
            </a:r>
            <a:r>
              <a:rPr lang="zh-CN" altLang="en-US"/>
              <a:t>真值表</a:t>
            </a:r>
            <a:r>
              <a:rPr lang="en-US" altLang="zh-CN"/>
              <a:t>---</a:t>
            </a:r>
            <a:r>
              <a:rPr lang="zh-CN" altLang="en-US"/>
              <a:t>三位二进制平方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</a:t>
            </a:r>
            <a:fld id="{31CB8606-F4DA-4952-AFD9-EA5D67EE63D8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67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r"/>
            <a:r>
              <a:rPr lang="en-US" altLang="zh-CN"/>
              <a:t>ROM</a:t>
            </a:r>
            <a:r>
              <a:rPr lang="zh-CN" altLang="en-US"/>
              <a:t>真值表</a:t>
            </a:r>
          </a:p>
          <a:p>
            <a:endParaRPr lang="zh-CN" altLang="en-US"/>
          </a:p>
        </p:txBody>
      </p:sp>
      <p:pic>
        <p:nvPicPr>
          <p:cNvPr id="67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2313" y="2532082"/>
            <a:ext cx="2727325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2822575"/>
            <a:ext cx="3662363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2774" name="Text Box 6"/>
          <p:cNvSpPr txBox="1">
            <a:spLocks noChangeArrowheads="1"/>
          </p:cNvSpPr>
          <p:nvPr/>
        </p:nvSpPr>
        <p:spPr bwMode="auto">
          <a:xfrm>
            <a:off x="655638" y="1487488"/>
            <a:ext cx="40671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选择</a:t>
            </a:r>
            <a:r>
              <a:rPr lang="en-US" altLang="zh-CN" u="none" dirty="0">
                <a:latin typeface="华文新魏" pitchFamily="2" charset="-122"/>
                <a:ea typeface="华文新魏" pitchFamily="2" charset="-122"/>
              </a:rPr>
              <a:t>8×4bit</a:t>
            </a: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u="none" dirty="0">
                <a:latin typeface="华文新魏" pitchFamily="2" charset="-122"/>
                <a:ea typeface="华文新魏" pitchFamily="2" charset="-122"/>
              </a:rPr>
              <a:t>ROM</a:t>
            </a:r>
            <a:endParaRPr lang="zh-CN" altLang="en-US" u="none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函数输入对应</a:t>
            </a:r>
            <a:r>
              <a:rPr lang="en-US" altLang="zh-CN" u="none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的地址</a:t>
            </a:r>
          </a:p>
          <a:p>
            <a:pPr>
              <a:spcBef>
                <a:spcPct val="50000"/>
              </a:spcBef>
            </a:pPr>
            <a:r>
              <a:rPr lang="en-US" altLang="zh-CN" u="none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输出对应平方的输出值</a:t>
            </a:r>
          </a:p>
        </p:txBody>
      </p:sp>
    </p:spTree>
    <p:extLst>
      <p:ext uri="{BB962C8B-B14F-4D97-AF65-F5344CB8AC3E}">
        <p14:creationId xmlns:p14="http://schemas.microsoft.com/office/powerpoint/2010/main" val="199838443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ROM</a:t>
            </a:r>
            <a:r>
              <a:rPr lang="zh-CN" altLang="en-US"/>
              <a:t>存储计算机程序</a:t>
            </a:r>
          </a:p>
        </p:txBody>
      </p:sp>
      <p:sp>
        <p:nvSpPr>
          <p:cNvPr id="1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E625-A4A1-478B-9A0E-45351AB50AC9}" type="slidenum">
              <a:rPr lang="en-US" altLang="zh-CN">
                <a:latin typeface="+mn-ea"/>
                <a:ea typeface="+mn-ea"/>
              </a:rPr>
              <a:pPr/>
              <a:t>65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664840" name="Object 2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276326"/>
              </p:ext>
            </p:extLst>
          </p:nvPr>
        </p:nvGraphicFramePr>
        <p:xfrm>
          <a:off x="2362200" y="3760788"/>
          <a:ext cx="153511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55" name="公式" r:id="rId3" imgW="164880" imgH="228600" progId="Equation.3">
                  <p:embed/>
                </p:oleObj>
              </mc:Choice>
              <mc:Fallback>
                <p:oleObj name="公式" r:id="rId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60788"/>
                        <a:ext cx="1535113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830" name="Text Box 254"/>
          <p:cNvSpPr txBox="1">
            <a:spLocks noChangeArrowheads="1"/>
          </p:cNvSpPr>
          <p:nvPr/>
        </p:nvSpPr>
        <p:spPr bwMode="auto">
          <a:xfrm>
            <a:off x="457200" y="2971800"/>
            <a:ext cx="1447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高级语言程序</a:t>
            </a:r>
          </a:p>
        </p:txBody>
      </p:sp>
      <p:sp>
        <p:nvSpPr>
          <p:cNvPr id="664831" name="Text Box 255"/>
          <p:cNvSpPr txBox="1">
            <a:spLocks noChangeArrowheads="1"/>
          </p:cNvSpPr>
          <p:nvPr/>
        </p:nvSpPr>
        <p:spPr bwMode="auto">
          <a:xfrm>
            <a:off x="457200" y="4343400"/>
            <a:ext cx="1371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+mn-ea"/>
                <a:ea typeface="+mn-ea"/>
              </a:rPr>
              <a:t>编译器</a:t>
            </a:r>
          </a:p>
        </p:txBody>
      </p:sp>
      <p:sp>
        <p:nvSpPr>
          <p:cNvPr id="664832" name="Text Box 256"/>
          <p:cNvSpPr txBox="1">
            <a:spLocks noChangeArrowheads="1"/>
          </p:cNvSpPr>
          <p:nvPr/>
        </p:nvSpPr>
        <p:spPr bwMode="auto">
          <a:xfrm>
            <a:off x="381000" y="5491163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8</a:t>
            </a:r>
            <a:r>
              <a:rPr lang="zh-CN" altLang="en-US" sz="2400">
                <a:latin typeface="+mn-ea"/>
                <a:ea typeface="+mn-ea"/>
              </a:rPr>
              <a:t>位机器码</a:t>
            </a:r>
          </a:p>
        </p:txBody>
      </p:sp>
      <p:sp>
        <p:nvSpPr>
          <p:cNvPr id="664833" name="Line 257"/>
          <p:cNvSpPr>
            <a:spLocks noChangeShapeType="1"/>
          </p:cNvSpPr>
          <p:nvPr/>
        </p:nvSpPr>
        <p:spPr bwMode="auto">
          <a:xfrm>
            <a:off x="1219200" y="3810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64834" name="Line 258"/>
          <p:cNvSpPr>
            <a:spLocks noChangeShapeType="1"/>
          </p:cNvSpPr>
          <p:nvPr/>
        </p:nvSpPr>
        <p:spPr bwMode="auto">
          <a:xfrm>
            <a:off x="1219200" y="4876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64835" name="Text Box 259"/>
          <p:cNvSpPr txBox="1">
            <a:spLocks noChangeArrowheads="1"/>
          </p:cNvSpPr>
          <p:nvPr/>
        </p:nvSpPr>
        <p:spPr bwMode="auto">
          <a:xfrm>
            <a:off x="457200" y="1600200"/>
            <a:ext cx="1447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 boot ROM</a:t>
            </a:r>
            <a:r>
              <a:rPr lang="zh-CN" altLang="en-US" sz="2400">
                <a:latin typeface="+mn-ea"/>
                <a:ea typeface="+mn-ea"/>
              </a:rPr>
              <a:t>体系设计</a:t>
            </a:r>
          </a:p>
        </p:txBody>
      </p:sp>
      <p:sp>
        <p:nvSpPr>
          <p:cNvPr id="664838" name="Line 262"/>
          <p:cNvSpPr>
            <a:spLocks noChangeShapeType="1"/>
          </p:cNvSpPr>
          <p:nvPr/>
        </p:nvSpPr>
        <p:spPr bwMode="auto">
          <a:xfrm>
            <a:off x="1219200" y="2438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64839" name="Line 263"/>
          <p:cNvSpPr>
            <a:spLocks noChangeShapeType="1"/>
          </p:cNvSpPr>
          <p:nvPr/>
        </p:nvSpPr>
        <p:spPr bwMode="auto">
          <a:xfrm flipV="1">
            <a:off x="1981200" y="4572000"/>
            <a:ext cx="6096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64843" name="Text Box 267"/>
          <p:cNvSpPr txBox="1">
            <a:spLocks noChangeArrowheads="1"/>
          </p:cNvSpPr>
          <p:nvPr/>
        </p:nvSpPr>
        <p:spPr bwMode="auto">
          <a:xfrm>
            <a:off x="2057400" y="5943600"/>
            <a:ext cx="1219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+mn-ea"/>
                <a:ea typeface="+mn-ea"/>
              </a:rPr>
              <a:t>程序</a:t>
            </a:r>
            <a:r>
              <a:rPr lang="en-US" altLang="zh-CN" sz="2000">
                <a:latin typeface="+mn-ea"/>
                <a:ea typeface="+mn-ea"/>
              </a:rPr>
              <a:t>:</a:t>
            </a:r>
            <a:r>
              <a:rPr lang="zh-CN" altLang="en-US" sz="2000">
                <a:latin typeface="+mn-ea"/>
                <a:ea typeface="+mn-ea"/>
              </a:rPr>
              <a:t>第</a:t>
            </a:r>
            <a:r>
              <a:rPr lang="en-US" altLang="zh-CN" sz="2000">
                <a:latin typeface="+mn-ea"/>
                <a:ea typeface="+mn-ea"/>
              </a:rPr>
              <a:t>1</a:t>
            </a:r>
            <a:r>
              <a:rPr lang="zh-CN" altLang="en-US" sz="2000">
                <a:latin typeface="+mn-ea"/>
                <a:ea typeface="+mn-ea"/>
              </a:rPr>
              <a:t>字节</a:t>
            </a:r>
          </a:p>
        </p:txBody>
      </p:sp>
      <p:sp>
        <p:nvSpPr>
          <p:cNvPr id="664844" name="Line 268"/>
          <p:cNvSpPr>
            <a:spLocks noChangeShapeType="1"/>
          </p:cNvSpPr>
          <p:nvPr/>
        </p:nvSpPr>
        <p:spPr bwMode="auto">
          <a:xfrm flipV="1">
            <a:off x="2819400" y="5715000"/>
            <a:ext cx="838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" name="Group 273"/>
          <p:cNvGrpSpPr>
            <a:grpSpLocks/>
          </p:cNvGrpSpPr>
          <p:nvPr/>
        </p:nvGrpSpPr>
        <p:grpSpPr bwMode="auto">
          <a:xfrm>
            <a:off x="3886200" y="5715000"/>
            <a:ext cx="1219200" cy="939800"/>
            <a:chOff x="2448" y="3600"/>
            <a:chExt cx="768" cy="592"/>
          </a:xfrm>
        </p:grpSpPr>
        <p:sp>
          <p:nvSpPr>
            <p:cNvPr id="664845" name="Text Box 269"/>
            <p:cNvSpPr txBox="1">
              <a:spLocks noChangeArrowheads="1"/>
            </p:cNvSpPr>
            <p:nvPr/>
          </p:nvSpPr>
          <p:spPr bwMode="auto">
            <a:xfrm>
              <a:off x="2448" y="3744"/>
              <a:ext cx="768" cy="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+mn-ea"/>
                  <a:ea typeface="+mn-ea"/>
                </a:rPr>
                <a:t>程序</a:t>
              </a:r>
              <a:r>
                <a:rPr lang="en-US" altLang="zh-CN" sz="2000">
                  <a:latin typeface="+mn-ea"/>
                  <a:ea typeface="+mn-ea"/>
                </a:rPr>
                <a:t>:</a:t>
              </a:r>
              <a:r>
                <a:rPr lang="zh-CN" altLang="en-US" sz="2000">
                  <a:latin typeface="+mn-ea"/>
                  <a:ea typeface="+mn-ea"/>
                </a:rPr>
                <a:t>第</a:t>
              </a:r>
              <a:r>
                <a:rPr lang="en-US" altLang="zh-CN" sz="2000">
                  <a:latin typeface="+mn-ea"/>
                  <a:ea typeface="+mn-ea"/>
                </a:rPr>
                <a:t>2</a:t>
              </a:r>
              <a:r>
                <a:rPr lang="zh-CN" altLang="en-US" sz="2000">
                  <a:latin typeface="+mn-ea"/>
                  <a:ea typeface="+mn-ea"/>
                </a:rPr>
                <a:t>字节</a:t>
              </a:r>
            </a:p>
          </p:txBody>
        </p:sp>
        <p:sp>
          <p:nvSpPr>
            <p:cNvPr id="664846" name="Line 270"/>
            <p:cNvSpPr>
              <a:spLocks noChangeShapeType="1"/>
            </p:cNvSpPr>
            <p:nvPr/>
          </p:nvSpPr>
          <p:spPr bwMode="auto">
            <a:xfrm flipH="1" flipV="1">
              <a:off x="2544" y="3600"/>
              <a:ext cx="384" cy="1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274"/>
          <p:cNvGrpSpPr>
            <a:grpSpLocks/>
          </p:cNvGrpSpPr>
          <p:nvPr/>
        </p:nvGrpSpPr>
        <p:grpSpPr bwMode="auto">
          <a:xfrm>
            <a:off x="6172200" y="5715000"/>
            <a:ext cx="1447800" cy="939800"/>
            <a:chOff x="3888" y="3600"/>
            <a:chExt cx="912" cy="592"/>
          </a:xfrm>
        </p:grpSpPr>
        <p:sp>
          <p:nvSpPr>
            <p:cNvPr id="664847" name="Text Box 271"/>
            <p:cNvSpPr txBox="1">
              <a:spLocks noChangeArrowheads="1"/>
            </p:cNvSpPr>
            <p:nvPr/>
          </p:nvSpPr>
          <p:spPr bwMode="auto">
            <a:xfrm>
              <a:off x="3888" y="3744"/>
              <a:ext cx="768" cy="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+mn-ea"/>
                  <a:ea typeface="+mn-ea"/>
                </a:rPr>
                <a:t>程序</a:t>
              </a:r>
              <a:r>
                <a:rPr lang="en-US" altLang="zh-CN" sz="2000">
                  <a:latin typeface="+mn-ea"/>
                  <a:ea typeface="+mn-ea"/>
                </a:rPr>
                <a:t>:</a:t>
              </a:r>
              <a:r>
                <a:rPr lang="zh-CN" altLang="en-US" sz="2000">
                  <a:latin typeface="+mn-ea"/>
                  <a:ea typeface="+mn-ea"/>
                </a:rPr>
                <a:t>最后一个字节</a:t>
              </a:r>
            </a:p>
          </p:txBody>
        </p:sp>
        <p:sp>
          <p:nvSpPr>
            <p:cNvPr id="664848" name="Line 272"/>
            <p:cNvSpPr>
              <a:spLocks noChangeShapeType="1"/>
            </p:cNvSpPr>
            <p:nvPr/>
          </p:nvSpPr>
          <p:spPr bwMode="auto">
            <a:xfrm flipV="1">
              <a:off x="4368" y="3600"/>
              <a:ext cx="432" cy="1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278"/>
          <p:cNvGrpSpPr>
            <a:grpSpLocks/>
          </p:cNvGrpSpPr>
          <p:nvPr/>
        </p:nvGrpSpPr>
        <p:grpSpPr bwMode="auto">
          <a:xfrm>
            <a:off x="2286000" y="1447800"/>
            <a:ext cx="6858000" cy="4267200"/>
            <a:chOff x="1440" y="912"/>
            <a:chExt cx="4320" cy="2688"/>
          </a:xfrm>
        </p:grpSpPr>
        <p:grpSp>
          <p:nvGrpSpPr>
            <p:cNvPr id="5" name="Group 275"/>
            <p:cNvGrpSpPr>
              <a:grpSpLocks/>
            </p:cNvGrpSpPr>
            <p:nvPr/>
          </p:nvGrpSpPr>
          <p:grpSpPr bwMode="auto">
            <a:xfrm>
              <a:off x="1440" y="912"/>
              <a:ext cx="4320" cy="2688"/>
              <a:chOff x="1440" y="912"/>
              <a:chExt cx="4320" cy="2688"/>
            </a:xfrm>
          </p:grpSpPr>
          <p:grpSp>
            <p:nvGrpSpPr>
              <p:cNvPr id="6" name="Group 266"/>
              <p:cNvGrpSpPr>
                <a:grpSpLocks/>
              </p:cNvGrpSpPr>
              <p:nvPr/>
            </p:nvGrpSpPr>
            <p:grpSpPr bwMode="auto">
              <a:xfrm>
                <a:off x="1440" y="912"/>
                <a:ext cx="4320" cy="2688"/>
                <a:chOff x="1440" y="912"/>
                <a:chExt cx="4320" cy="2688"/>
              </a:xfrm>
            </p:grpSpPr>
            <p:grpSp>
              <p:nvGrpSpPr>
                <p:cNvPr id="7" name="Group 210"/>
                <p:cNvGrpSpPr>
                  <a:grpSpLocks/>
                </p:cNvGrpSpPr>
                <p:nvPr/>
              </p:nvGrpSpPr>
              <p:grpSpPr bwMode="auto">
                <a:xfrm>
                  <a:off x="2304" y="2160"/>
                  <a:ext cx="2485" cy="1440"/>
                  <a:chOff x="960" y="2304"/>
                  <a:chExt cx="2485" cy="1440"/>
                </a:xfrm>
              </p:grpSpPr>
              <p:sp>
                <p:nvSpPr>
                  <p:cNvPr id="66466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0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70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80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71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0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65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1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725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2" name="Line 1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5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3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205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8" name="Group 208"/>
                <p:cNvGrpSpPr>
                  <a:grpSpLocks/>
                </p:cNvGrpSpPr>
                <p:nvPr/>
              </p:nvGrpSpPr>
              <p:grpSpPr bwMode="auto">
                <a:xfrm>
                  <a:off x="2016" y="2448"/>
                  <a:ext cx="2976" cy="912"/>
                  <a:chOff x="672" y="2592"/>
                  <a:chExt cx="4080" cy="912"/>
                </a:xfrm>
              </p:grpSpPr>
              <p:sp>
                <p:nvSpPr>
                  <p:cNvPr id="66468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592"/>
                    <a:ext cx="4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216"/>
                    <a:ext cx="4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504"/>
                    <a:ext cx="4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9" name="Group 265"/>
                <p:cNvGrpSpPr>
                  <a:grpSpLocks/>
                </p:cNvGrpSpPr>
                <p:nvPr/>
              </p:nvGrpSpPr>
              <p:grpSpPr bwMode="auto">
                <a:xfrm>
                  <a:off x="1440" y="912"/>
                  <a:ext cx="3600" cy="1248"/>
                  <a:chOff x="1440" y="912"/>
                  <a:chExt cx="3600" cy="1248"/>
                </a:xfrm>
              </p:grpSpPr>
              <p:grpSp>
                <p:nvGrpSpPr>
                  <p:cNvPr id="10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2064" y="1200"/>
                    <a:ext cx="2976" cy="672"/>
                    <a:chOff x="720" y="1344"/>
                    <a:chExt cx="4128" cy="672"/>
                  </a:xfrm>
                </p:grpSpPr>
                <p:sp>
                  <p:nvSpPr>
                    <p:cNvPr id="664583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1344"/>
                      <a:ext cx="4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8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1536"/>
                      <a:ext cx="4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89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" y="1824"/>
                      <a:ext cx="4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0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" y="2016"/>
                      <a:ext cx="4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440" y="1008"/>
                    <a:ext cx="1104" cy="480"/>
                    <a:chOff x="2400" y="432"/>
                    <a:chExt cx="1104" cy="480"/>
                  </a:xfrm>
                </p:grpSpPr>
                <p:sp>
                  <p:nvSpPr>
                    <p:cNvPr id="664593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528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4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528"/>
                      <a:ext cx="192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5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720"/>
                      <a:ext cx="192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768"/>
                      <a:ext cx="48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7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816"/>
                      <a:ext cx="4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816"/>
                      <a:ext cx="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9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624"/>
                      <a:ext cx="52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00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00" y="720"/>
                      <a:ext cx="4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0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432"/>
                      <a:ext cx="289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zh-CN" sz="2400" baseline="-25000">
                          <a:latin typeface="+mn-ea"/>
                          <a:ea typeface="+mn-ea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440" y="1488"/>
                    <a:ext cx="1104" cy="480"/>
                    <a:chOff x="2400" y="432"/>
                    <a:chExt cx="1104" cy="480"/>
                  </a:xfrm>
                </p:grpSpPr>
                <p:sp>
                  <p:nvSpPr>
                    <p:cNvPr id="664623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528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4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528"/>
                      <a:ext cx="192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5" name="Line 4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720"/>
                      <a:ext cx="192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6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768"/>
                      <a:ext cx="48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7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816"/>
                      <a:ext cx="4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8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816"/>
                      <a:ext cx="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9" name="Line 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624"/>
                      <a:ext cx="52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0" name="Line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00" y="720"/>
                      <a:ext cx="4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432"/>
                      <a:ext cx="289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zh-CN" sz="2400" baseline="-25000">
                          <a:latin typeface="+mn-ea"/>
                          <a:ea typeface="+mn-ea"/>
                        </a:rPr>
                        <a:t>n</a:t>
                      </a:r>
                    </a:p>
                  </p:txBody>
                </p:sp>
              </p:grpSp>
              <p:grpSp>
                <p:nvGrpSpPr>
                  <p:cNvPr id="13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2304" y="912"/>
                    <a:ext cx="2485" cy="1104"/>
                    <a:chOff x="960" y="1056"/>
                    <a:chExt cx="2485" cy="1104"/>
                  </a:xfrm>
                </p:grpSpPr>
                <p:sp>
                  <p:nvSpPr>
                    <p:cNvPr id="664633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0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0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5" name="Line 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80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6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45" name="Line 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65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46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5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47" name="Line 7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5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4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05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66465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5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52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5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213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453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693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14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2256" y="1152"/>
                    <a:ext cx="2581" cy="288"/>
                    <a:chOff x="912" y="1296"/>
                    <a:chExt cx="2581" cy="288"/>
                  </a:xfrm>
                </p:grpSpPr>
                <p:sp>
                  <p:nvSpPr>
                    <p:cNvPr id="664712" name="Oval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148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13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14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48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15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129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24" name="Oval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7" y="148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25" name="Oval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7" y="129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26" name="Oval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7" y="148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27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129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5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2256" y="1632"/>
                    <a:ext cx="2581" cy="288"/>
                    <a:chOff x="912" y="1776"/>
                    <a:chExt cx="2581" cy="288"/>
                  </a:xfrm>
                </p:grpSpPr>
                <p:sp>
                  <p:nvSpPr>
                    <p:cNvPr id="664763" name="Oval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196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64" name="Oval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96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65" name="Oval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96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66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196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75" name="Oval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7" y="177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76" name="Oval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7" y="177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77" name="Oval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7" y="177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78" name="Oval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177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664782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3" y="1217"/>
                    <a:ext cx="1200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4400" dirty="0">
                        <a:latin typeface="+mn-ea"/>
                        <a:ea typeface="+mn-ea"/>
                      </a:rPr>
                      <a:t>……</a:t>
                    </a:r>
                  </a:p>
                </p:txBody>
              </p:sp>
            </p:grpSp>
            <p:grpSp>
              <p:nvGrpSpPr>
                <p:cNvPr id="16" name="Group 211"/>
                <p:cNvGrpSpPr>
                  <a:grpSpLocks/>
                </p:cNvGrpSpPr>
                <p:nvPr/>
              </p:nvGrpSpPr>
              <p:grpSpPr bwMode="auto">
                <a:xfrm>
                  <a:off x="4933" y="2294"/>
                  <a:ext cx="827" cy="1210"/>
                  <a:chOff x="3589" y="2438"/>
                  <a:chExt cx="827" cy="1210"/>
                </a:xfrm>
              </p:grpSpPr>
              <p:grpSp>
                <p:nvGrpSpPr>
                  <p:cNvPr id="17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3589" y="2438"/>
                    <a:ext cx="240" cy="250"/>
                    <a:chOff x="4704" y="2438"/>
                    <a:chExt cx="240" cy="250"/>
                  </a:xfrm>
                </p:grpSpPr>
                <p:sp>
                  <p:nvSpPr>
                    <p:cNvPr id="664691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448"/>
                      <a:ext cx="192" cy="24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 b="1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92" name="Text Box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438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>
                          <a:latin typeface="+mn-ea"/>
                          <a:ea typeface="+mn-ea"/>
                        </a:rPr>
                        <a:t>＋</a:t>
                      </a:r>
                    </a:p>
                  </p:txBody>
                </p:sp>
              </p:grpSp>
              <p:grpSp>
                <p:nvGrpSpPr>
                  <p:cNvPr id="1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589" y="3110"/>
                    <a:ext cx="240" cy="250"/>
                    <a:chOff x="4704" y="2438"/>
                    <a:chExt cx="240" cy="250"/>
                  </a:xfrm>
                </p:grpSpPr>
                <p:sp>
                  <p:nvSpPr>
                    <p:cNvPr id="664697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448"/>
                      <a:ext cx="192" cy="24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 b="1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98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438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>
                          <a:latin typeface="+mn-ea"/>
                          <a:ea typeface="+mn-ea"/>
                        </a:rPr>
                        <a:t>＋</a:t>
                      </a:r>
                    </a:p>
                  </p:txBody>
                </p:sp>
              </p:grpSp>
              <p:grpSp>
                <p:nvGrpSpPr>
                  <p:cNvPr id="1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3589" y="3398"/>
                    <a:ext cx="240" cy="250"/>
                    <a:chOff x="4704" y="2438"/>
                    <a:chExt cx="240" cy="250"/>
                  </a:xfrm>
                </p:grpSpPr>
                <p:sp>
                  <p:nvSpPr>
                    <p:cNvPr id="664700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448"/>
                      <a:ext cx="192" cy="24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 b="1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01" name="Text Box 1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438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>
                          <a:latin typeface="+mn-ea"/>
                          <a:ea typeface="+mn-ea"/>
                        </a:rPr>
                        <a:t>＋</a:t>
                      </a:r>
                    </a:p>
                  </p:txBody>
                </p:sp>
              </p:grpSp>
              <p:sp>
                <p:nvSpPr>
                  <p:cNvPr id="66470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3829" y="259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04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3829" y="3216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05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3829" y="350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07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2448"/>
                    <a:ext cx="34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400" b="1">
                        <a:latin typeface="+mn-ea"/>
                        <a:ea typeface="+mn-ea"/>
                      </a:rPr>
                      <a:t>Y</a:t>
                    </a:r>
                    <a:r>
                      <a:rPr lang="en-US" altLang="zh-CN" sz="2400" b="1" baseline="-25000">
                        <a:latin typeface="+mn-ea"/>
                        <a:ea typeface="+mn-ea"/>
                      </a:rPr>
                      <a:t>0</a:t>
                    </a:r>
                  </a:p>
                </p:txBody>
              </p:sp>
              <p:sp>
                <p:nvSpPr>
                  <p:cNvPr id="664710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360"/>
                    <a:ext cx="34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400" b="1">
                        <a:latin typeface="+mn-ea"/>
                        <a:ea typeface="+mn-ea"/>
                      </a:rPr>
                      <a:t>Y</a:t>
                    </a:r>
                    <a:r>
                      <a:rPr lang="en-US" altLang="zh-CN" sz="2400" b="1" baseline="-25000">
                        <a:latin typeface="+mn-ea"/>
                        <a:ea typeface="+mn-ea"/>
                      </a:rPr>
                      <a:t>7</a:t>
                    </a:r>
                  </a:p>
                </p:txBody>
              </p:sp>
              <p:sp>
                <p:nvSpPr>
                  <p:cNvPr id="664783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4058" y="3024"/>
                    <a:ext cx="34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400" b="1">
                        <a:latin typeface="+mn-ea"/>
                        <a:ea typeface="+mn-ea"/>
                      </a:rPr>
                      <a:t>Y</a:t>
                    </a:r>
                    <a:r>
                      <a:rPr lang="en-US" altLang="zh-CN" sz="2400" b="1" baseline="-25000">
                        <a:latin typeface="+mn-ea"/>
                        <a:ea typeface="+mn-ea"/>
                      </a:rPr>
                      <a:t>6</a:t>
                    </a:r>
                  </a:p>
                </p:txBody>
              </p:sp>
            </p:grpSp>
          </p:grpSp>
          <p:grpSp>
            <p:nvGrpSpPr>
              <p:cNvPr id="20" name="Group 249"/>
              <p:cNvGrpSpPr>
                <a:grpSpLocks/>
              </p:cNvGrpSpPr>
              <p:nvPr/>
            </p:nvGrpSpPr>
            <p:grpSpPr bwMode="auto">
              <a:xfrm>
                <a:off x="2256" y="2400"/>
                <a:ext cx="96" cy="1008"/>
                <a:chOff x="912" y="2544"/>
                <a:chExt cx="96" cy="1008"/>
              </a:xfrm>
            </p:grpSpPr>
            <p:grpSp>
              <p:nvGrpSpPr>
                <p:cNvPr id="21" name="Group 203"/>
                <p:cNvGrpSpPr>
                  <a:grpSpLocks/>
                </p:cNvGrpSpPr>
                <p:nvPr/>
              </p:nvGrpSpPr>
              <p:grpSpPr bwMode="auto">
                <a:xfrm>
                  <a:off x="912" y="3408"/>
                  <a:ext cx="96" cy="144"/>
                  <a:chOff x="912" y="2544"/>
                  <a:chExt cx="96" cy="144"/>
                </a:xfrm>
              </p:grpSpPr>
              <p:sp>
                <p:nvSpPr>
                  <p:cNvPr id="664780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81" name="Line 2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2" name="Group 216"/>
                <p:cNvGrpSpPr>
                  <a:grpSpLocks/>
                </p:cNvGrpSpPr>
                <p:nvPr/>
              </p:nvGrpSpPr>
              <p:grpSpPr bwMode="auto">
                <a:xfrm>
                  <a:off x="912" y="2544"/>
                  <a:ext cx="96" cy="144"/>
                  <a:chOff x="912" y="2544"/>
                  <a:chExt cx="96" cy="144"/>
                </a:xfrm>
              </p:grpSpPr>
              <p:sp>
                <p:nvSpPr>
                  <p:cNvPr id="664793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94" name="Line 2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3" name="Group 219"/>
              <p:cNvGrpSpPr>
                <a:grpSpLocks/>
              </p:cNvGrpSpPr>
              <p:nvPr/>
            </p:nvGrpSpPr>
            <p:grpSpPr bwMode="auto">
              <a:xfrm>
                <a:off x="2496" y="3264"/>
                <a:ext cx="96" cy="144"/>
                <a:chOff x="912" y="2544"/>
                <a:chExt cx="96" cy="144"/>
              </a:xfrm>
            </p:grpSpPr>
            <p:sp>
              <p:nvSpPr>
                <p:cNvPr id="664796" name="Line 220"/>
                <p:cNvSpPr>
                  <a:spLocks noChangeShapeType="1"/>
                </p:cNvSpPr>
                <p:nvPr/>
              </p:nvSpPr>
              <p:spPr bwMode="auto">
                <a:xfrm>
                  <a:off x="912" y="2544"/>
                  <a:ext cx="96" cy="1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4797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912" y="2544"/>
                  <a:ext cx="96" cy="1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4" name="Group 250"/>
              <p:cNvGrpSpPr>
                <a:grpSpLocks/>
              </p:cNvGrpSpPr>
              <p:nvPr/>
            </p:nvGrpSpPr>
            <p:grpSpPr bwMode="auto">
              <a:xfrm>
                <a:off x="2736" y="2400"/>
                <a:ext cx="96" cy="1008"/>
                <a:chOff x="1392" y="2544"/>
                <a:chExt cx="96" cy="1008"/>
              </a:xfrm>
            </p:grpSpPr>
            <p:grpSp>
              <p:nvGrpSpPr>
                <p:cNvPr id="25" name="Group 222"/>
                <p:cNvGrpSpPr>
                  <a:grpSpLocks/>
                </p:cNvGrpSpPr>
                <p:nvPr/>
              </p:nvGrpSpPr>
              <p:grpSpPr bwMode="auto">
                <a:xfrm>
                  <a:off x="1392" y="2544"/>
                  <a:ext cx="96" cy="144"/>
                  <a:chOff x="912" y="2544"/>
                  <a:chExt cx="96" cy="144"/>
                </a:xfrm>
              </p:grpSpPr>
              <p:sp>
                <p:nvSpPr>
                  <p:cNvPr id="664799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00" name="Line 2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6" name="Group 225"/>
                <p:cNvGrpSpPr>
                  <a:grpSpLocks/>
                </p:cNvGrpSpPr>
                <p:nvPr/>
              </p:nvGrpSpPr>
              <p:grpSpPr bwMode="auto">
                <a:xfrm>
                  <a:off x="1392" y="3168"/>
                  <a:ext cx="96" cy="144"/>
                  <a:chOff x="912" y="2544"/>
                  <a:chExt cx="96" cy="144"/>
                </a:xfrm>
              </p:grpSpPr>
              <p:sp>
                <p:nvSpPr>
                  <p:cNvPr id="664802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03" name="Line 2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7" name="Group 228"/>
                <p:cNvGrpSpPr>
                  <a:grpSpLocks/>
                </p:cNvGrpSpPr>
                <p:nvPr/>
              </p:nvGrpSpPr>
              <p:grpSpPr bwMode="auto">
                <a:xfrm>
                  <a:off x="1392" y="3408"/>
                  <a:ext cx="96" cy="144"/>
                  <a:chOff x="912" y="2544"/>
                  <a:chExt cx="96" cy="144"/>
                </a:xfrm>
              </p:grpSpPr>
              <p:sp>
                <p:nvSpPr>
                  <p:cNvPr id="664805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06" name="Line 2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8" name="Group 251"/>
              <p:cNvGrpSpPr>
                <a:grpSpLocks/>
              </p:cNvGrpSpPr>
              <p:nvPr/>
            </p:nvGrpSpPr>
            <p:grpSpPr bwMode="auto">
              <a:xfrm>
                <a:off x="4272" y="2400"/>
                <a:ext cx="96" cy="1056"/>
                <a:chOff x="2928" y="2544"/>
                <a:chExt cx="96" cy="1056"/>
              </a:xfrm>
            </p:grpSpPr>
            <p:grpSp>
              <p:nvGrpSpPr>
                <p:cNvPr id="29" name="Group 231"/>
                <p:cNvGrpSpPr>
                  <a:grpSpLocks/>
                </p:cNvGrpSpPr>
                <p:nvPr/>
              </p:nvGrpSpPr>
              <p:grpSpPr bwMode="auto">
                <a:xfrm>
                  <a:off x="2928" y="2544"/>
                  <a:ext cx="96" cy="144"/>
                  <a:chOff x="912" y="2544"/>
                  <a:chExt cx="96" cy="144"/>
                </a:xfrm>
              </p:grpSpPr>
              <p:sp>
                <p:nvSpPr>
                  <p:cNvPr id="664808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09" name="Line 2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0" name="Group 234"/>
                <p:cNvGrpSpPr>
                  <a:grpSpLocks/>
                </p:cNvGrpSpPr>
                <p:nvPr/>
              </p:nvGrpSpPr>
              <p:grpSpPr bwMode="auto">
                <a:xfrm>
                  <a:off x="2928" y="3168"/>
                  <a:ext cx="96" cy="144"/>
                  <a:chOff x="912" y="2544"/>
                  <a:chExt cx="96" cy="144"/>
                </a:xfrm>
              </p:grpSpPr>
              <p:sp>
                <p:nvSpPr>
                  <p:cNvPr id="664811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12" name="Line 2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1" name="Group 237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96" cy="144"/>
                  <a:chOff x="912" y="2544"/>
                  <a:chExt cx="96" cy="144"/>
                </a:xfrm>
              </p:grpSpPr>
              <p:sp>
                <p:nvSpPr>
                  <p:cNvPr id="664814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15" name="Line 2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664608" name="Group 240"/>
              <p:cNvGrpSpPr>
                <a:grpSpLocks/>
              </p:cNvGrpSpPr>
              <p:nvPr/>
            </p:nvGrpSpPr>
            <p:grpSpPr bwMode="auto">
              <a:xfrm>
                <a:off x="4512" y="2400"/>
                <a:ext cx="96" cy="144"/>
                <a:chOff x="912" y="2544"/>
                <a:chExt cx="96" cy="144"/>
              </a:xfrm>
            </p:grpSpPr>
            <p:sp>
              <p:nvSpPr>
                <p:cNvPr id="664817" name="Line 241"/>
                <p:cNvSpPr>
                  <a:spLocks noChangeShapeType="1"/>
                </p:cNvSpPr>
                <p:nvPr/>
              </p:nvSpPr>
              <p:spPr bwMode="auto">
                <a:xfrm>
                  <a:off x="912" y="2544"/>
                  <a:ext cx="96" cy="1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4818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912" y="2544"/>
                  <a:ext cx="96" cy="1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64609" name="Group 252"/>
              <p:cNvGrpSpPr>
                <a:grpSpLocks/>
              </p:cNvGrpSpPr>
              <p:nvPr/>
            </p:nvGrpSpPr>
            <p:grpSpPr bwMode="auto">
              <a:xfrm>
                <a:off x="4752" y="3024"/>
                <a:ext cx="96" cy="432"/>
                <a:chOff x="3408" y="3168"/>
                <a:chExt cx="96" cy="432"/>
              </a:xfrm>
            </p:grpSpPr>
            <p:grpSp>
              <p:nvGrpSpPr>
                <p:cNvPr id="664610" name="Group 243"/>
                <p:cNvGrpSpPr>
                  <a:grpSpLocks/>
                </p:cNvGrpSpPr>
                <p:nvPr/>
              </p:nvGrpSpPr>
              <p:grpSpPr bwMode="auto">
                <a:xfrm>
                  <a:off x="3408" y="3168"/>
                  <a:ext cx="96" cy="144"/>
                  <a:chOff x="912" y="2544"/>
                  <a:chExt cx="96" cy="144"/>
                </a:xfrm>
              </p:grpSpPr>
              <p:sp>
                <p:nvSpPr>
                  <p:cNvPr id="664820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21" name="Line 2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664611" name="Group 246"/>
                <p:cNvGrpSpPr>
                  <a:grpSpLocks/>
                </p:cNvGrpSpPr>
                <p:nvPr/>
              </p:nvGrpSpPr>
              <p:grpSpPr bwMode="auto">
                <a:xfrm>
                  <a:off x="3408" y="3456"/>
                  <a:ext cx="96" cy="144"/>
                  <a:chOff x="912" y="2544"/>
                  <a:chExt cx="96" cy="144"/>
                </a:xfrm>
              </p:grpSpPr>
              <p:sp>
                <p:nvSpPr>
                  <p:cNvPr id="664823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24" name="Line 2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664853" name="Text Box 277"/>
            <p:cNvSpPr txBox="1">
              <a:spLocks noChangeArrowheads="1"/>
            </p:cNvSpPr>
            <p:nvPr/>
          </p:nvSpPr>
          <p:spPr bwMode="auto">
            <a:xfrm>
              <a:off x="3355" y="2592"/>
              <a:ext cx="58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>
                  <a:latin typeface="+mn-ea"/>
                  <a:ea typeface="+mn-ea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8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6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6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839" grpId="0" animBg="1"/>
      <p:bldP spid="664843" grpId="0" animBg="1" autoUpdateAnimBg="0"/>
      <p:bldP spid="66484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4A5-0D8B-452F-A624-BE8AFBAD637C}" type="slidenum">
              <a:rPr lang="en-US" altLang="zh-CN">
                <a:latin typeface="+mn-ea"/>
                <a:ea typeface="+mn-ea"/>
              </a:rPr>
              <a:pPr/>
              <a:t>66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2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中小规模可编程逻辑器件</a:t>
            </a:r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只读存储器（</a:t>
            </a:r>
            <a:r>
              <a:rPr lang="en-US" altLang="zh-CN" dirty="0">
                <a:latin typeface="+mn-ea"/>
              </a:rPr>
              <a:t>ROM</a:t>
            </a:r>
            <a:r>
              <a:rPr lang="zh-CN" altLang="en-US" dirty="0">
                <a:latin typeface="+mn-ea"/>
              </a:rPr>
              <a:t>）</a:t>
            </a:r>
          </a:p>
          <a:p>
            <a:pPr lvl="1"/>
            <a:r>
              <a:rPr lang="zh-CN" altLang="en-US" dirty="0">
                <a:solidFill>
                  <a:srgbClr val="CC00FF"/>
                </a:solidFill>
                <a:latin typeface="+mn-ea"/>
              </a:rPr>
              <a:t>可编程逻辑阵列（</a:t>
            </a:r>
            <a:r>
              <a:rPr lang="en-US" altLang="zh-CN" dirty="0">
                <a:solidFill>
                  <a:srgbClr val="CC00FF"/>
                </a:solidFill>
                <a:latin typeface="+mn-ea"/>
              </a:rPr>
              <a:t>PLA</a:t>
            </a:r>
            <a:r>
              <a:rPr lang="zh-CN" altLang="en-US" dirty="0">
                <a:solidFill>
                  <a:srgbClr val="CC00FF"/>
                </a:solidFill>
                <a:latin typeface="+mn-ea"/>
              </a:rPr>
              <a:t>）</a:t>
            </a:r>
          </a:p>
          <a:p>
            <a:pPr lvl="1"/>
            <a:r>
              <a:rPr lang="zh-CN" altLang="en-US" dirty="0">
                <a:latin typeface="+mn-ea"/>
              </a:rPr>
              <a:t>可编程阵列逻辑（</a:t>
            </a:r>
            <a:r>
              <a:rPr lang="en-US" altLang="zh-CN" dirty="0">
                <a:latin typeface="+mn-ea"/>
              </a:rPr>
              <a:t>PAL)</a:t>
            </a:r>
          </a:p>
          <a:p>
            <a:pPr lvl="1"/>
            <a:r>
              <a:rPr lang="zh-CN" altLang="en-US" dirty="0">
                <a:latin typeface="+mn-ea"/>
              </a:rPr>
              <a:t>通用整列逻辑（</a:t>
            </a:r>
            <a:r>
              <a:rPr lang="en-US" altLang="zh-CN" dirty="0">
                <a:latin typeface="+mn-ea"/>
              </a:rPr>
              <a:t>GAL</a:t>
            </a:r>
            <a:r>
              <a:rPr lang="zh-CN" altLang="en-US" dirty="0">
                <a:latin typeface="+mn-ea"/>
              </a:rPr>
              <a:t>）</a:t>
            </a:r>
          </a:p>
          <a:p>
            <a:r>
              <a:rPr lang="zh-CN" altLang="en-US" dirty="0">
                <a:latin typeface="+mn-ea"/>
              </a:rPr>
              <a:t>大规模可编程逻辑电路</a:t>
            </a:r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153987" y="2682875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C00FF"/>
                </a:solidFill>
                <a:latin typeface="+mn-ea"/>
                <a:ea typeface="+mn-ea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CC00FF"/>
              </a:solidFill>
              <a:latin typeface="+mn-ea"/>
              <a:ea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0C180D9-2DCB-4893-9443-2F0CBE8EC13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3.3.6 </a:t>
            </a:r>
            <a:r>
              <a:rPr lang="zh-CN" altLang="en-US" sz="3600" dirty="0"/>
              <a:t>可编程逻辑电路</a:t>
            </a:r>
          </a:p>
        </p:txBody>
      </p:sp>
    </p:spTree>
    <p:extLst>
      <p:ext uri="{BB962C8B-B14F-4D97-AF65-F5344CB8AC3E}">
        <p14:creationId xmlns:p14="http://schemas.microsoft.com/office/powerpoint/2010/main" val="2279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可编程逻辑阵列</a:t>
            </a:r>
            <a:r>
              <a:rPr lang="en-US" altLang="zh-CN" dirty="0"/>
              <a:t>(PLA)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4A48-5E02-489E-937D-1E3A0081D0C1}" type="slidenum">
              <a:rPr lang="en-US" altLang="zh-CN">
                <a:latin typeface="+mn-ea"/>
                <a:ea typeface="+mn-ea"/>
              </a:rPr>
              <a:pPr/>
              <a:t>67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ROM</a:t>
            </a:r>
            <a:r>
              <a:rPr lang="zh-CN" altLang="en-US" sz="2400" dirty="0">
                <a:latin typeface="+mn-ea"/>
              </a:rPr>
              <a:t>的特点</a:t>
            </a:r>
          </a:p>
          <a:p>
            <a:pPr lvl="1"/>
            <a:r>
              <a:rPr lang="zh-CN" altLang="en-US" sz="2400" dirty="0">
                <a:latin typeface="+mn-ea"/>
              </a:rPr>
              <a:t>输入地址和存储信息一一对应。</a:t>
            </a:r>
          </a:p>
          <a:p>
            <a:pPr lvl="1"/>
            <a:r>
              <a:rPr lang="zh-CN" altLang="en-US" sz="2400" dirty="0">
                <a:latin typeface="+mn-ea"/>
              </a:rPr>
              <a:t>与阵列是译码器，包括全部最小项，信息表完全</a:t>
            </a:r>
          </a:p>
          <a:p>
            <a:r>
              <a:rPr lang="en-US" altLang="zh-CN" sz="2400" dirty="0">
                <a:latin typeface="+mn-ea"/>
              </a:rPr>
              <a:t>PLA</a:t>
            </a:r>
            <a:r>
              <a:rPr lang="zh-CN" altLang="en-US" sz="2400" dirty="0">
                <a:latin typeface="+mn-ea"/>
              </a:rPr>
              <a:t>针对</a:t>
            </a:r>
            <a:r>
              <a:rPr lang="en-US" altLang="zh-CN" sz="2400" dirty="0">
                <a:latin typeface="+mn-ea"/>
              </a:rPr>
              <a:t>ROM</a:t>
            </a:r>
            <a:r>
              <a:rPr lang="zh-CN" altLang="en-US" sz="2400" dirty="0">
                <a:latin typeface="+mn-ea"/>
              </a:rPr>
              <a:t>这一特点</a:t>
            </a:r>
          </a:p>
          <a:p>
            <a:pPr lvl="1"/>
            <a:r>
              <a:rPr lang="zh-CN" altLang="en-US" sz="2400" dirty="0">
                <a:latin typeface="+mn-ea"/>
              </a:rPr>
              <a:t>逻辑压缩</a:t>
            </a: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09600" y="3886200"/>
            <a:ext cx="82296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从逻辑设计的角度</a:t>
            </a:r>
          </a:p>
          <a:p>
            <a:pPr marL="762000" lvl="1" indent="-3048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与阵列产生的全部最小项（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个）</a:t>
            </a:r>
          </a:p>
          <a:p>
            <a:pPr marL="762000" lvl="1" indent="-3048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不管实际的逻辑函数需要多少个最小项，这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个最小项都存在与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芯片中。</a:t>
            </a:r>
          </a:p>
          <a:p>
            <a:pPr marL="762000" lvl="1" indent="-3048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为了提高芯片的利用率，与阵列不一定产生所有的最小项，只需产生逻辑函数所需的乘积项即可。</a:t>
            </a:r>
          </a:p>
        </p:txBody>
      </p:sp>
    </p:spTree>
    <p:extLst>
      <p:ext uri="{BB962C8B-B14F-4D97-AF65-F5344CB8AC3E}">
        <p14:creationId xmlns:p14="http://schemas.microsoft.com/office/powerpoint/2010/main" val="31785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autoUpdateAnimBg="0"/>
      <p:bldP spid="44339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7E2-7EDC-470A-BAB7-D97ADE74B6FE}" type="slidenum">
              <a:rPr lang="en-US" altLang="zh-CN">
                <a:latin typeface="+mn-ea"/>
                <a:ea typeface="+mn-ea"/>
              </a:rPr>
              <a:pPr/>
              <a:t>68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249"/>
          <p:cNvGrpSpPr>
            <a:grpSpLocks/>
          </p:cNvGrpSpPr>
          <p:nvPr/>
        </p:nvGrpSpPr>
        <p:grpSpPr bwMode="auto">
          <a:xfrm>
            <a:off x="136525" y="188913"/>
            <a:ext cx="4695825" cy="4775200"/>
            <a:chOff x="86" y="119"/>
            <a:chExt cx="2958" cy="3008"/>
          </a:xfrm>
        </p:grpSpPr>
        <p:sp>
          <p:nvSpPr>
            <p:cNvPr id="445442" name="Text Box 2"/>
            <p:cNvSpPr txBox="1">
              <a:spLocks noChangeArrowheads="1"/>
            </p:cNvSpPr>
            <p:nvPr/>
          </p:nvSpPr>
          <p:spPr bwMode="auto">
            <a:xfrm>
              <a:off x="830" y="119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0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1 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2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3</a:t>
              </a:r>
              <a:endParaRPr lang="en-US" altLang="zh-CN" sz="1800" b="1">
                <a:latin typeface="+mn-ea"/>
                <a:ea typeface="+mn-ea"/>
              </a:endParaRPr>
            </a:p>
          </p:txBody>
        </p:sp>
        <p:sp>
          <p:nvSpPr>
            <p:cNvPr id="445443" name="Text Box 3"/>
            <p:cNvSpPr txBox="1">
              <a:spLocks noChangeArrowheads="1"/>
            </p:cNvSpPr>
            <p:nvPr/>
          </p:nvSpPr>
          <p:spPr bwMode="auto">
            <a:xfrm>
              <a:off x="86" y="441"/>
              <a:ext cx="28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88" y="637"/>
              <a:ext cx="211" cy="176"/>
              <a:chOff x="794" y="2361"/>
              <a:chExt cx="254" cy="253"/>
            </a:xfrm>
          </p:grpSpPr>
          <p:sp>
            <p:nvSpPr>
              <p:cNvPr id="445445" name="AutoShape 5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46" name="Oval 6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447" name="Line 7"/>
            <p:cNvSpPr>
              <a:spLocks noChangeShapeType="1"/>
            </p:cNvSpPr>
            <p:nvPr/>
          </p:nvSpPr>
          <p:spPr bwMode="auto">
            <a:xfrm>
              <a:off x="476" y="813"/>
              <a:ext cx="113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48" name="Line 8"/>
            <p:cNvSpPr>
              <a:spLocks noChangeShapeType="1"/>
            </p:cNvSpPr>
            <p:nvPr/>
          </p:nvSpPr>
          <p:spPr bwMode="auto">
            <a:xfrm flipV="1">
              <a:off x="470" y="592"/>
              <a:ext cx="119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49" name="Line 9"/>
            <p:cNvSpPr>
              <a:spLocks noChangeShapeType="1"/>
            </p:cNvSpPr>
            <p:nvPr/>
          </p:nvSpPr>
          <p:spPr bwMode="auto">
            <a:xfrm>
              <a:off x="175" y="718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51" y="1172"/>
              <a:ext cx="210" cy="175"/>
              <a:chOff x="794" y="2361"/>
              <a:chExt cx="254" cy="253"/>
            </a:xfrm>
          </p:grpSpPr>
          <p:sp>
            <p:nvSpPr>
              <p:cNvPr id="445451" name="AutoShape 11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52" name="Oval 12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453" name="Line 13"/>
            <p:cNvSpPr>
              <a:spLocks noChangeShapeType="1"/>
            </p:cNvSpPr>
            <p:nvPr/>
          </p:nvSpPr>
          <p:spPr bwMode="auto">
            <a:xfrm>
              <a:off x="439" y="1347"/>
              <a:ext cx="113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4" name="Line 14"/>
            <p:cNvSpPr>
              <a:spLocks noChangeShapeType="1"/>
            </p:cNvSpPr>
            <p:nvPr/>
          </p:nvSpPr>
          <p:spPr bwMode="auto">
            <a:xfrm flipV="1">
              <a:off x="432" y="1127"/>
              <a:ext cx="12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5" name="Line 15"/>
            <p:cNvSpPr>
              <a:spLocks noChangeShapeType="1"/>
            </p:cNvSpPr>
            <p:nvPr/>
          </p:nvSpPr>
          <p:spPr bwMode="auto">
            <a:xfrm>
              <a:off x="138" y="1253"/>
              <a:ext cx="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6" name="Line 16"/>
            <p:cNvSpPr>
              <a:spLocks noChangeShapeType="1"/>
            </p:cNvSpPr>
            <p:nvPr/>
          </p:nvSpPr>
          <p:spPr bwMode="auto">
            <a:xfrm>
              <a:off x="589" y="592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7" name="Line 17"/>
            <p:cNvSpPr>
              <a:spLocks noChangeShapeType="1"/>
            </p:cNvSpPr>
            <p:nvPr/>
          </p:nvSpPr>
          <p:spPr bwMode="auto">
            <a:xfrm>
              <a:off x="589" y="87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8" name="Line 18"/>
            <p:cNvSpPr>
              <a:spLocks noChangeShapeType="1"/>
            </p:cNvSpPr>
            <p:nvPr/>
          </p:nvSpPr>
          <p:spPr bwMode="auto">
            <a:xfrm>
              <a:off x="551" y="1127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9" name="Line 19"/>
            <p:cNvSpPr>
              <a:spLocks noChangeShapeType="1"/>
            </p:cNvSpPr>
            <p:nvPr/>
          </p:nvSpPr>
          <p:spPr bwMode="auto">
            <a:xfrm>
              <a:off x="551" y="1410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0" name="Line 20"/>
            <p:cNvSpPr>
              <a:spLocks noChangeShapeType="1"/>
            </p:cNvSpPr>
            <p:nvPr/>
          </p:nvSpPr>
          <p:spPr bwMode="auto">
            <a:xfrm>
              <a:off x="927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1" name="Line 21"/>
            <p:cNvSpPr>
              <a:spLocks noChangeShapeType="1"/>
            </p:cNvSpPr>
            <p:nvPr/>
          </p:nvSpPr>
          <p:spPr bwMode="auto">
            <a:xfrm>
              <a:off x="1303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2" name="Line 22"/>
            <p:cNvSpPr>
              <a:spLocks noChangeShapeType="1"/>
            </p:cNvSpPr>
            <p:nvPr/>
          </p:nvSpPr>
          <p:spPr bwMode="auto">
            <a:xfrm>
              <a:off x="1680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3" name="Line 23"/>
            <p:cNvSpPr>
              <a:spLocks noChangeShapeType="1"/>
            </p:cNvSpPr>
            <p:nvPr/>
          </p:nvSpPr>
          <p:spPr bwMode="auto">
            <a:xfrm>
              <a:off x="2056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4" name="Oval 24"/>
            <p:cNvSpPr>
              <a:spLocks noChangeAspect="1" noChangeArrowheads="1"/>
            </p:cNvSpPr>
            <p:nvPr/>
          </p:nvSpPr>
          <p:spPr bwMode="auto">
            <a:xfrm>
              <a:off x="883" y="844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5" name="Oval 25"/>
            <p:cNvSpPr>
              <a:spLocks noChangeAspect="1" noChangeArrowheads="1"/>
            </p:cNvSpPr>
            <p:nvPr/>
          </p:nvSpPr>
          <p:spPr bwMode="auto">
            <a:xfrm>
              <a:off x="883" y="1378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6" name="Oval 26"/>
            <p:cNvSpPr>
              <a:spLocks noChangeAspect="1" noChangeArrowheads="1"/>
            </p:cNvSpPr>
            <p:nvPr/>
          </p:nvSpPr>
          <p:spPr bwMode="auto">
            <a:xfrm>
              <a:off x="1260" y="561"/>
              <a:ext cx="75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7" name="Oval 27"/>
            <p:cNvSpPr>
              <a:spLocks noChangeAspect="1" noChangeArrowheads="1"/>
            </p:cNvSpPr>
            <p:nvPr/>
          </p:nvSpPr>
          <p:spPr bwMode="auto">
            <a:xfrm>
              <a:off x="1260" y="1378"/>
              <a:ext cx="75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8" name="Oval 28"/>
            <p:cNvSpPr>
              <a:spLocks noChangeAspect="1" noChangeArrowheads="1"/>
            </p:cNvSpPr>
            <p:nvPr/>
          </p:nvSpPr>
          <p:spPr bwMode="auto">
            <a:xfrm>
              <a:off x="1636" y="1095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9" name="Oval 29"/>
            <p:cNvSpPr>
              <a:spLocks noChangeAspect="1" noChangeArrowheads="1"/>
            </p:cNvSpPr>
            <p:nvPr/>
          </p:nvSpPr>
          <p:spPr bwMode="auto">
            <a:xfrm>
              <a:off x="1636" y="844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0" name="Oval 30"/>
            <p:cNvSpPr>
              <a:spLocks noChangeAspect="1" noChangeArrowheads="1"/>
            </p:cNvSpPr>
            <p:nvPr/>
          </p:nvSpPr>
          <p:spPr bwMode="auto">
            <a:xfrm>
              <a:off x="2012" y="561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1" name="Oval 31"/>
            <p:cNvSpPr>
              <a:spLocks noChangeAspect="1" noChangeArrowheads="1"/>
            </p:cNvSpPr>
            <p:nvPr/>
          </p:nvSpPr>
          <p:spPr bwMode="auto">
            <a:xfrm>
              <a:off x="2012" y="1095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2" name="Rectangle 32"/>
            <p:cNvSpPr>
              <a:spLocks noChangeArrowheads="1"/>
            </p:cNvSpPr>
            <p:nvPr/>
          </p:nvSpPr>
          <p:spPr bwMode="auto">
            <a:xfrm>
              <a:off x="686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473" name="Rectangle 33"/>
            <p:cNvSpPr>
              <a:spLocks noChangeArrowheads="1"/>
            </p:cNvSpPr>
            <p:nvPr/>
          </p:nvSpPr>
          <p:spPr bwMode="auto">
            <a:xfrm>
              <a:off x="1094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474" name="Rectangle 34"/>
            <p:cNvSpPr>
              <a:spLocks noChangeArrowheads="1"/>
            </p:cNvSpPr>
            <p:nvPr/>
          </p:nvSpPr>
          <p:spPr bwMode="auto">
            <a:xfrm>
              <a:off x="1502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1910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476" name="Line 36"/>
            <p:cNvSpPr>
              <a:spLocks noChangeShapeType="1"/>
            </p:cNvSpPr>
            <p:nvPr/>
          </p:nvSpPr>
          <p:spPr bwMode="auto">
            <a:xfrm>
              <a:off x="2046" y="1810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7" name="Line 37"/>
            <p:cNvSpPr>
              <a:spLocks noChangeShapeType="1"/>
            </p:cNvSpPr>
            <p:nvPr/>
          </p:nvSpPr>
          <p:spPr bwMode="auto">
            <a:xfrm>
              <a:off x="1684" y="1811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8" name="Line 38"/>
            <p:cNvSpPr>
              <a:spLocks noChangeShapeType="1"/>
            </p:cNvSpPr>
            <p:nvPr/>
          </p:nvSpPr>
          <p:spPr bwMode="auto">
            <a:xfrm>
              <a:off x="1275" y="1811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9" name="Line 39"/>
            <p:cNvSpPr>
              <a:spLocks noChangeShapeType="1"/>
            </p:cNvSpPr>
            <p:nvPr/>
          </p:nvSpPr>
          <p:spPr bwMode="auto">
            <a:xfrm>
              <a:off x="912" y="1811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80" name="Line 40"/>
            <p:cNvSpPr>
              <a:spLocks noChangeShapeType="1"/>
            </p:cNvSpPr>
            <p:nvPr/>
          </p:nvSpPr>
          <p:spPr bwMode="auto">
            <a:xfrm>
              <a:off x="731" y="2038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81" name="Line 41"/>
            <p:cNvSpPr>
              <a:spLocks noChangeShapeType="1"/>
            </p:cNvSpPr>
            <p:nvPr/>
          </p:nvSpPr>
          <p:spPr bwMode="auto">
            <a:xfrm>
              <a:off x="731" y="2356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82" name="Line 42"/>
            <p:cNvSpPr>
              <a:spLocks noChangeShapeType="1"/>
            </p:cNvSpPr>
            <p:nvPr/>
          </p:nvSpPr>
          <p:spPr bwMode="auto">
            <a:xfrm>
              <a:off x="731" y="2673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83" name="Line 43"/>
            <p:cNvSpPr>
              <a:spLocks noChangeShapeType="1"/>
            </p:cNvSpPr>
            <p:nvPr/>
          </p:nvSpPr>
          <p:spPr bwMode="auto">
            <a:xfrm>
              <a:off x="731" y="294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867" y="1993"/>
              <a:ext cx="91" cy="91"/>
              <a:chOff x="1610" y="3657"/>
              <a:chExt cx="91" cy="91"/>
            </a:xfrm>
          </p:grpSpPr>
          <p:sp>
            <p:nvSpPr>
              <p:cNvPr id="445485" name="Line 4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86" name="Line 4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1230" y="1993"/>
              <a:ext cx="91" cy="91"/>
              <a:chOff x="1610" y="3657"/>
              <a:chExt cx="91" cy="91"/>
            </a:xfrm>
          </p:grpSpPr>
          <p:sp>
            <p:nvSpPr>
              <p:cNvPr id="445488" name="Line 4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89" name="Line 4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638" y="1993"/>
              <a:ext cx="91" cy="91"/>
              <a:chOff x="1610" y="3657"/>
              <a:chExt cx="91" cy="91"/>
            </a:xfrm>
          </p:grpSpPr>
          <p:sp>
            <p:nvSpPr>
              <p:cNvPr id="445491" name="Line 5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92" name="Line 5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2001" y="1993"/>
              <a:ext cx="91" cy="91"/>
              <a:chOff x="1610" y="3657"/>
              <a:chExt cx="91" cy="91"/>
            </a:xfrm>
          </p:grpSpPr>
          <p:sp>
            <p:nvSpPr>
              <p:cNvPr id="445494" name="Line 5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95" name="Line 5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867" y="2310"/>
              <a:ext cx="91" cy="91"/>
              <a:chOff x="1610" y="3657"/>
              <a:chExt cx="91" cy="91"/>
            </a:xfrm>
          </p:grpSpPr>
          <p:sp>
            <p:nvSpPr>
              <p:cNvPr id="445497" name="Line 5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98" name="Line 5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1230" y="2310"/>
              <a:ext cx="91" cy="91"/>
              <a:chOff x="1610" y="3657"/>
              <a:chExt cx="91" cy="91"/>
            </a:xfrm>
          </p:grpSpPr>
          <p:sp>
            <p:nvSpPr>
              <p:cNvPr id="445500" name="Line 6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01" name="Line 6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1638" y="2310"/>
              <a:ext cx="91" cy="91"/>
              <a:chOff x="1610" y="3657"/>
              <a:chExt cx="91" cy="91"/>
            </a:xfrm>
          </p:grpSpPr>
          <p:sp>
            <p:nvSpPr>
              <p:cNvPr id="445503" name="Line 6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04" name="Line 6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2001" y="2310"/>
              <a:ext cx="91" cy="91"/>
              <a:chOff x="1610" y="3657"/>
              <a:chExt cx="91" cy="91"/>
            </a:xfrm>
          </p:grpSpPr>
          <p:sp>
            <p:nvSpPr>
              <p:cNvPr id="445506" name="Line 6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07" name="Line 6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/>
          </p:nvGrpSpPr>
          <p:grpSpPr bwMode="auto">
            <a:xfrm>
              <a:off x="867" y="2628"/>
              <a:ext cx="91" cy="91"/>
              <a:chOff x="1610" y="3657"/>
              <a:chExt cx="91" cy="91"/>
            </a:xfrm>
          </p:grpSpPr>
          <p:sp>
            <p:nvSpPr>
              <p:cNvPr id="445509" name="Line 6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10" name="Line 7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1230" y="2628"/>
              <a:ext cx="91" cy="91"/>
              <a:chOff x="1610" y="3657"/>
              <a:chExt cx="91" cy="91"/>
            </a:xfrm>
          </p:grpSpPr>
          <p:sp>
            <p:nvSpPr>
              <p:cNvPr id="445512" name="Line 7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13" name="Line 7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5" name="Group 74"/>
            <p:cNvGrpSpPr>
              <a:grpSpLocks/>
            </p:cNvGrpSpPr>
            <p:nvPr/>
          </p:nvGrpSpPr>
          <p:grpSpPr bwMode="auto">
            <a:xfrm>
              <a:off x="1638" y="2628"/>
              <a:ext cx="91" cy="91"/>
              <a:chOff x="1610" y="3657"/>
              <a:chExt cx="91" cy="91"/>
            </a:xfrm>
          </p:grpSpPr>
          <p:sp>
            <p:nvSpPr>
              <p:cNvPr id="445515" name="Line 7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16" name="Line 7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77"/>
            <p:cNvGrpSpPr>
              <a:grpSpLocks/>
            </p:cNvGrpSpPr>
            <p:nvPr/>
          </p:nvGrpSpPr>
          <p:grpSpPr bwMode="auto">
            <a:xfrm>
              <a:off x="2001" y="2628"/>
              <a:ext cx="91" cy="91"/>
              <a:chOff x="1610" y="3657"/>
              <a:chExt cx="91" cy="91"/>
            </a:xfrm>
          </p:grpSpPr>
          <p:sp>
            <p:nvSpPr>
              <p:cNvPr id="445518" name="Line 7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19" name="Line 7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80"/>
            <p:cNvGrpSpPr>
              <a:grpSpLocks/>
            </p:cNvGrpSpPr>
            <p:nvPr/>
          </p:nvGrpSpPr>
          <p:grpSpPr bwMode="auto">
            <a:xfrm>
              <a:off x="867" y="2900"/>
              <a:ext cx="91" cy="91"/>
              <a:chOff x="1610" y="3657"/>
              <a:chExt cx="91" cy="91"/>
            </a:xfrm>
          </p:grpSpPr>
          <p:sp>
            <p:nvSpPr>
              <p:cNvPr id="445521" name="Line 8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22" name="Line 8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" name="Group 83"/>
            <p:cNvGrpSpPr>
              <a:grpSpLocks/>
            </p:cNvGrpSpPr>
            <p:nvPr/>
          </p:nvGrpSpPr>
          <p:grpSpPr bwMode="auto">
            <a:xfrm>
              <a:off x="1230" y="2900"/>
              <a:ext cx="91" cy="91"/>
              <a:chOff x="1610" y="3657"/>
              <a:chExt cx="91" cy="91"/>
            </a:xfrm>
          </p:grpSpPr>
          <p:sp>
            <p:nvSpPr>
              <p:cNvPr id="445524" name="Line 8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25" name="Line 8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1638" y="2900"/>
              <a:ext cx="91" cy="91"/>
              <a:chOff x="1610" y="3657"/>
              <a:chExt cx="91" cy="91"/>
            </a:xfrm>
          </p:grpSpPr>
          <p:sp>
            <p:nvSpPr>
              <p:cNvPr id="445527" name="Line 8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28" name="Line 8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89"/>
            <p:cNvGrpSpPr>
              <a:grpSpLocks/>
            </p:cNvGrpSpPr>
            <p:nvPr/>
          </p:nvGrpSpPr>
          <p:grpSpPr bwMode="auto">
            <a:xfrm>
              <a:off x="2001" y="2900"/>
              <a:ext cx="91" cy="91"/>
              <a:chOff x="1610" y="3657"/>
              <a:chExt cx="91" cy="91"/>
            </a:xfrm>
          </p:grpSpPr>
          <p:sp>
            <p:nvSpPr>
              <p:cNvPr id="445530" name="Line 9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31" name="Line 9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532" name="Rectangle 92"/>
            <p:cNvSpPr>
              <a:spLocks noChangeArrowheads="1"/>
            </p:cNvSpPr>
            <p:nvPr/>
          </p:nvSpPr>
          <p:spPr bwMode="auto">
            <a:xfrm>
              <a:off x="2455" y="185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533" name="Rectangle 93"/>
            <p:cNvSpPr>
              <a:spLocks noChangeArrowheads="1"/>
            </p:cNvSpPr>
            <p:nvPr/>
          </p:nvSpPr>
          <p:spPr bwMode="auto">
            <a:xfrm>
              <a:off x="2455" y="2220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534" name="Rectangle 94"/>
            <p:cNvSpPr>
              <a:spLocks noChangeArrowheads="1"/>
            </p:cNvSpPr>
            <p:nvPr/>
          </p:nvSpPr>
          <p:spPr bwMode="auto">
            <a:xfrm>
              <a:off x="2455" y="253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535" name="Rectangle 95"/>
            <p:cNvSpPr>
              <a:spLocks noChangeArrowheads="1"/>
            </p:cNvSpPr>
            <p:nvPr/>
          </p:nvSpPr>
          <p:spPr bwMode="auto">
            <a:xfrm>
              <a:off x="2455" y="2855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536" name="Line 96"/>
            <p:cNvSpPr>
              <a:spLocks noChangeShapeType="1"/>
            </p:cNvSpPr>
            <p:nvPr/>
          </p:nvSpPr>
          <p:spPr bwMode="auto">
            <a:xfrm flipV="1">
              <a:off x="2636" y="2038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37" name="Line 97"/>
            <p:cNvSpPr>
              <a:spLocks noChangeShapeType="1"/>
            </p:cNvSpPr>
            <p:nvPr/>
          </p:nvSpPr>
          <p:spPr bwMode="auto">
            <a:xfrm flipV="1">
              <a:off x="2636" y="23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38" name="Text Box 98"/>
            <p:cNvSpPr txBox="1">
              <a:spLocks noChangeArrowheads="1"/>
            </p:cNvSpPr>
            <p:nvPr/>
          </p:nvSpPr>
          <p:spPr bwMode="auto">
            <a:xfrm>
              <a:off x="2636" y="176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45539" name="Text Box 99"/>
            <p:cNvSpPr txBox="1">
              <a:spLocks noChangeArrowheads="1"/>
            </p:cNvSpPr>
            <p:nvPr/>
          </p:nvSpPr>
          <p:spPr bwMode="auto">
            <a:xfrm>
              <a:off x="2636" y="211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45540" name="Text Box 100"/>
            <p:cNvSpPr txBox="1">
              <a:spLocks noChangeArrowheads="1"/>
            </p:cNvSpPr>
            <p:nvPr/>
          </p:nvSpPr>
          <p:spPr bwMode="auto">
            <a:xfrm>
              <a:off x="2636" y="240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45541" name="Line 101"/>
            <p:cNvSpPr>
              <a:spLocks noChangeShapeType="1"/>
            </p:cNvSpPr>
            <p:nvPr/>
          </p:nvSpPr>
          <p:spPr bwMode="auto">
            <a:xfrm flipV="1">
              <a:off x="2636" y="2673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42" name="Line 102"/>
            <p:cNvSpPr>
              <a:spLocks noChangeShapeType="1"/>
            </p:cNvSpPr>
            <p:nvPr/>
          </p:nvSpPr>
          <p:spPr bwMode="auto">
            <a:xfrm flipV="1">
              <a:off x="2636" y="2991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43" name="Text Box 103"/>
            <p:cNvSpPr txBox="1">
              <a:spLocks noChangeArrowheads="1"/>
            </p:cNvSpPr>
            <p:nvPr/>
          </p:nvSpPr>
          <p:spPr bwMode="auto">
            <a:xfrm>
              <a:off x="2636" y="271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</p:grpSp>
      <p:grpSp>
        <p:nvGrpSpPr>
          <p:cNvPr id="21" name="Group 248"/>
          <p:cNvGrpSpPr>
            <a:grpSpLocks/>
          </p:cNvGrpSpPr>
          <p:nvPr/>
        </p:nvGrpSpPr>
        <p:grpSpPr bwMode="auto">
          <a:xfrm>
            <a:off x="4589463" y="188913"/>
            <a:ext cx="4662487" cy="4775200"/>
            <a:chOff x="2891" y="119"/>
            <a:chExt cx="2937" cy="3008"/>
          </a:xfrm>
        </p:grpSpPr>
        <p:sp>
          <p:nvSpPr>
            <p:cNvPr id="445544" name="Text Box 104"/>
            <p:cNvSpPr txBox="1">
              <a:spLocks noChangeArrowheads="1"/>
            </p:cNvSpPr>
            <p:nvPr/>
          </p:nvSpPr>
          <p:spPr bwMode="auto">
            <a:xfrm>
              <a:off x="3614" y="119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0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1 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2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3</a:t>
              </a:r>
              <a:endParaRPr lang="en-US" altLang="zh-CN" sz="1800" b="1">
                <a:latin typeface="+mn-ea"/>
                <a:ea typeface="+mn-ea"/>
              </a:endParaRPr>
            </a:p>
          </p:txBody>
        </p:sp>
        <p:sp>
          <p:nvSpPr>
            <p:cNvPr id="445545" name="Text Box 105"/>
            <p:cNvSpPr txBox="1">
              <a:spLocks noChangeArrowheads="1"/>
            </p:cNvSpPr>
            <p:nvPr/>
          </p:nvSpPr>
          <p:spPr bwMode="auto">
            <a:xfrm>
              <a:off x="2891" y="427"/>
              <a:ext cx="28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grpSp>
          <p:nvGrpSpPr>
            <p:cNvPr id="22" name="Group 106"/>
            <p:cNvGrpSpPr>
              <a:grpSpLocks/>
            </p:cNvGrpSpPr>
            <p:nvPr/>
          </p:nvGrpSpPr>
          <p:grpSpPr bwMode="auto">
            <a:xfrm>
              <a:off x="3072" y="637"/>
              <a:ext cx="211" cy="176"/>
              <a:chOff x="794" y="2361"/>
              <a:chExt cx="254" cy="253"/>
            </a:xfrm>
          </p:grpSpPr>
          <p:sp>
            <p:nvSpPr>
              <p:cNvPr id="445547" name="AutoShape 107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48" name="Oval 108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549" name="Line 109"/>
            <p:cNvSpPr>
              <a:spLocks noChangeShapeType="1"/>
            </p:cNvSpPr>
            <p:nvPr/>
          </p:nvSpPr>
          <p:spPr bwMode="auto">
            <a:xfrm>
              <a:off x="3260" y="813"/>
              <a:ext cx="113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0" name="Line 110"/>
            <p:cNvSpPr>
              <a:spLocks noChangeShapeType="1"/>
            </p:cNvSpPr>
            <p:nvPr/>
          </p:nvSpPr>
          <p:spPr bwMode="auto">
            <a:xfrm flipV="1">
              <a:off x="3254" y="592"/>
              <a:ext cx="119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1" name="Line 111"/>
            <p:cNvSpPr>
              <a:spLocks noChangeShapeType="1"/>
            </p:cNvSpPr>
            <p:nvPr/>
          </p:nvSpPr>
          <p:spPr bwMode="auto">
            <a:xfrm>
              <a:off x="2959" y="718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3" name="Group 112"/>
            <p:cNvGrpSpPr>
              <a:grpSpLocks/>
            </p:cNvGrpSpPr>
            <p:nvPr/>
          </p:nvGrpSpPr>
          <p:grpSpPr bwMode="auto">
            <a:xfrm>
              <a:off x="3035" y="1172"/>
              <a:ext cx="210" cy="175"/>
              <a:chOff x="794" y="2361"/>
              <a:chExt cx="254" cy="253"/>
            </a:xfrm>
          </p:grpSpPr>
          <p:sp>
            <p:nvSpPr>
              <p:cNvPr id="445553" name="AutoShape 113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54" name="Oval 114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555" name="Line 115"/>
            <p:cNvSpPr>
              <a:spLocks noChangeShapeType="1"/>
            </p:cNvSpPr>
            <p:nvPr/>
          </p:nvSpPr>
          <p:spPr bwMode="auto">
            <a:xfrm>
              <a:off x="3223" y="1347"/>
              <a:ext cx="113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6" name="Line 116"/>
            <p:cNvSpPr>
              <a:spLocks noChangeShapeType="1"/>
            </p:cNvSpPr>
            <p:nvPr/>
          </p:nvSpPr>
          <p:spPr bwMode="auto">
            <a:xfrm flipV="1">
              <a:off x="3216" y="1127"/>
              <a:ext cx="12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7" name="Line 117"/>
            <p:cNvSpPr>
              <a:spLocks noChangeShapeType="1"/>
            </p:cNvSpPr>
            <p:nvPr/>
          </p:nvSpPr>
          <p:spPr bwMode="auto">
            <a:xfrm>
              <a:off x="2922" y="1253"/>
              <a:ext cx="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8" name="Line 118"/>
            <p:cNvSpPr>
              <a:spLocks noChangeShapeType="1"/>
            </p:cNvSpPr>
            <p:nvPr/>
          </p:nvSpPr>
          <p:spPr bwMode="auto">
            <a:xfrm>
              <a:off x="3373" y="592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9" name="Line 119"/>
            <p:cNvSpPr>
              <a:spLocks noChangeShapeType="1"/>
            </p:cNvSpPr>
            <p:nvPr/>
          </p:nvSpPr>
          <p:spPr bwMode="auto">
            <a:xfrm>
              <a:off x="3373" y="87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0" name="Line 120"/>
            <p:cNvSpPr>
              <a:spLocks noChangeShapeType="1"/>
            </p:cNvSpPr>
            <p:nvPr/>
          </p:nvSpPr>
          <p:spPr bwMode="auto">
            <a:xfrm>
              <a:off x="3335" y="1127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1" name="Line 121"/>
            <p:cNvSpPr>
              <a:spLocks noChangeShapeType="1"/>
            </p:cNvSpPr>
            <p:nvPr/>
          </p:nvSpPr>
          <p:spPr bwMode="auto">
            <a:xfrm>
              <a:off x="3335" y="1410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2" name="Line 122"/>
            <p:cNvSpPr>
              <a:spLocks noChangeShapeType="1"/>
            </p:cNvSpPr>
            <p:nvPr/>
          </p:nvSpPr>
          <p:spPr bwMode="auto">
            <a:xfrm>
              <a:off x="3711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3" name="Line 123"/>
            <p:cNvSpPr>
              <a:spLocks noChangeShapeType="1"/>
            </p:cNvSpPr>
            <p:nvPr/>
          </p:nvSpPr>
          <p:spPr bwMode="auto">
            <a:xfrm>
              <a:off x="4087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4" name="Line 124"/>
            <p:cNvSpPr>
              <a:spLocks noChangeShapeType="1"/>
            </p:cNvSpPr>
            <p:nvPr/>
          </p:nvSpPr>
          <p:spPr bwMode="auto">
            <a:xfrm>
              <a:off x="4464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5" name="Line 125"/>
            <p:cNvSpPr>
              <a:spLocks noChangeShapeType="1"/>
            </p:cNvSpPr>
            <p:nvPr/>
          </p:nvSpPr>
          <p:spPr bwMode="auto">
            <a:xfrm>
              <a:off x="4840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6" name="Rectangle 126"/>
            <p:cNvSpPr>
              <a:spLocks noChangeArrowheads="1"/>
            </p:cNvSpPr>
            <p:nvPr/>
          </p:nvSpPr>
          <p:spPr bwMode="auto">
            <a:xfrm>
              <a:off x="3470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567" name="Rectangle 127"/>
            <p:cNvSpPr>
              <a:spLocks noChangeArrowheads="1"/>
            </p:cNvSpPr>
            <p:nvPr/>
          </p:nvSpPr>
          <p:spPr bwMode="auto">
            <a:xfrm>
              <a:off x="3878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568" name="Rectangle 128"/>
            <p:cNvSpPr>
              <a:spLocks noChangeArrowheads="1"/>
            </p:cNvSpPr>
            <p:nvPr/>
          </p:nvSpPr>
          <p:spPr bwMode="auto">
            <a:xfrm>
              <a:off x="4286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569" name="Rectangle 129"/>
            <p:cNvSpPr>
              <a:spLocks noChangeArrowheads="1"/>
            </p:cNvSpPr>
            <p:nvPr/>
          </p:nvSpPr>
          <p:spPr bwMode="auto">
            <a:xfrm>
              <a:off x="4694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570" name="Line 130"/>
            <p:cNvSpPr>
              <a:spLocks noChangeShapeType="1"/>
            </p:cNvSpPr>
            <p:nvPr/>
          </p:nvSpPr>
          <p:spPr bwMode="auto">
            <a:xfrm>
              <a:off x="4830" y="1810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1" name="Line 131"/>
            <p:cNvSpPr>
              <a:spLocks noChangeShapeType="1"/>
            </p:cNvSpPr>
            <p:nvPr/>
          </p:nvSpPr>
          <p:spPr bwMode="auto">
            <a:xfrm>
              <a:off x="4468" y="1811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2" name="Line 132"/>
            <p:cNvSpPr>
              <a:spLocks noChangeShapeType="1"/>
            </p:cNvSpPr>
            <p:nvPr/>
          </p:nvSpPr>
          <p:spPr bwMode="auto">
            <a:xfrm>
              <a:off x="4059" y="1811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3" name="Line 133"/>
            <p:cNvSpPr>
              <a:spLocks noChangeShapeType="1"/>
            </p:cNvSpPr>
            <p:nvPr/>
          </p:nvSpPr>
          <p:spPr bwMode="auto">
            <a:xfrm>
              <a:off x="3696" y="1811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4" name="Line 134"/>
            <p:cNvSpPr>
              <a:spLocks noChangeShapeType="1"/>
            </p:cNvSpPr>
            <p:nvPr/>
          </p:nvSpPr>
          <p:spPr bwMode="auto">
            <a:xfrm>
              <a:off x="3515" y="2038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5" name="Line 135"/>
            <p:cNvSpPr>
              <a:spLocks noChangeShapeType="1"/>
            </p:cNvSpPr>
            <p:nvPr/>
          </p:nvSpPr>
          <p:spPr bwMode="auto">
            <a:xfrm>
              <a:off x="3515" y="2356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6" name="Line 136"/>
            <p:cNvSpPr>
              <a:spLocks noChangeShapeType="1"/>
            </p:cNvSpPr>
            <p:nvPr/>
          </p:nvSpPr>
          <p:spPr bwMode="auto">
            <a:xfrm>
              <a:off x="3515" y="2673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7" name="Line 137"/>
            <p:cNvSpPr>
              <a:spLocks noChangeShapeType="1"/>
            </p:cNvSpPr>
            <p:nvPr/>
          </p:nvSpPr>
          <p:spPr bwMode="auto">
            <a:xfrm>
              <a:off x="3515" y="294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4" name="Group 138"/>
            <p:cNvGrpSpPr>
              <a:grpSpLocks/>
            </p:cNvGrpSpPr>
            <p:nvPr/>
          </p:nvGrpSpPr>
          <p:grpSpPr bwMode="auto">
            <a:xfrm>
              <a:off x="3651" y="1993"/>
              <a:ext cx="91" cy="91"/>
              <a:chOff x="1610" y="3657"/>
              <a:chExt cx="91" cy="91"/>
            </a:xfrm>
          </p:grpSpPr>
          <p:sp>
            <p:nvSpPr>
              <p:cNvPr id="445579" name="Line 13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80" name="Line 14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41"/>
            <p:cNvGrpSpPr>
              <a:grpSpLocks/>
            </p:cNvGrpSpPr>
            <p:nvPr/>
          </p:nvGrpSpPr>
          <p:grpSpPr bwMode="auto">
            <a:xfrm>
              <a:off x="4014" y="1993"/>
              <a:ext cx="91" cy="91"/>
              <a:chOff x="1610" y="3657"/>
              <a:chExt cx="91" cy="91"/>
            </a:xfrm>
          </p:grpSpPr>
          <p:sp>
            <p:nvSpPr>
              <p:cNvPr id="445582" name="Line 14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83" name="Line 14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6" name="Group 144"/>
            <p:cNvGrpSpPr>
              <a:grpSpLocks/>
            </p:cNvGrpSpPr>
            <p:nvPr/>
          </p:nvGrpSpPr>
          <p:grpSpPr bwMode="auto">
            <a:xfrm>
              <a:off x="4422" y="1993"/>
              <a:ext cx="91" cy="91"/>
              <a:chOff x="1610" y="3657"/>
              <a:chExt cx="91" cy="91"/>
            </a:xfrm>
          </p:grpSpPr>
          <p:sp>
            <p:nvSpPr>
              <p:cNvPr id="445585" name="Line 14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86" name="Line 14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" name="Group 147"/>
            <p:cNvGrpSpPr>
              <a:grpSpLocks/>
            </p:cNvGrpSpPr>
            <p:nvPr/>
          </p:nvGrpSpPr>
          <p:grpSpPr bwMode="auto">
            <a:xfrm>
              <a:off x="4785" y="1993"/>
              <a:ext cx="91" cy="91"/>
              <a:chOff x="1610" y="3657"/>
              <a:chExt cx="91" cy="91"/>
            </a:xfrm>
          </p:grpSpPr>
          <p:sp>
            <p:nvSpPr>
              <p:cNvPr id="445588" name="Line 14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89" name="Line 14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50"/>
            <p:cNvGrpSpPr>
              <a:grpSpLocks/>
            </p:cNvGrpSpPr>
            <p:nvPr/>
          </p:nvGrpSpPr>
          <p:grpSpPr bwMode="auto">
            <a:xfrm>
              <a:off x="3651" y="2310"/>
              <a:ext cx="91" cy="91"/>
              <a:chOff x="1610" y="3657"/>
              <a:chExt cx="91" cy="91"/>
            </a:xfrm>
          </p:grpSpPr>
          <p:sp>
            <p:nvSpPr>
              <p:cNvPr id="445591" name="Line 15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92" name="Line 15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53"/>
            <p:cNvGrpSpPr>
              <a:grpSpLocks/>
            </p:cNvGrpSpPr>
            <p:nvPr/>
          </p:nvGrpSpPr>
          <p:grpSpPr bwMode="auto">
            <a:xfrm>
              <a:off x="4014" y="2310"/>
              <a:ext cx="91" cy="91"/>
              <a:chOff x="1610" y="3657"/>
              <a:chExt cx="91" cy="91"/>
            </a:xfrm>
          </p:grpSpPr>
          <p:sp>
            <p:nvSpPr>
              <p:cNvPr id="445594" name="Line 15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95" name="Line 15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30" name="Group 156"/>
            <p:cNvGrpSpPr>
              <a:grpSpLocks/>
            </p:cNvGrpSpPr>
            <p:nvPr/>
          </p:nvGrpSpPr>
          <p:grpSpPr bwMode="auto">
            <a:xfrm>
              <a:off x="4422" y="2310"/>
              <a:ext cx="91" cy="91"/>
              <a:chOff x="1610" y="3657"/>
              <a:chExt cx="91" cy="91"/>
            </a:xfrm>
          </p:grpSpPr>
          <p:sp>
            <p:nvSpPr>
              <p:cNvPr id="445597" name="Line 15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98" name="Line 15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31" name="Group 159"/>
            <p:cNvGrpSpPr>
              <a:grpSpLocks/>
            </p:cNvGrpSpPr>
            <p:nvPr/>
          </p:nvGrpSpPr>
          <p:grpSpPr bwMode="auto">
            <a:xfrm>
              <a:off x="4785" y="2310"/>
              <a:ext cx="91" cy="91"/>
              <a:chOff x="1610" y="3657"/>
              <a:chExt cx="91" cy="91"/>
            </a:xfrm>
          </p:grpSpPr>
          <p:sp>
            <p:nvSpPr>
              <p:cNvPr id="445600" name="Line 16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01" name="Line 16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40" name="Group 162"/>
            <p:cNvGrpSpPr>
              <a:grpSpLocks/>
            </p:cNvGrpSpPr>
            <p:nvPr/>
          </p:nvGrpSpPr>
          <p:grpSpPr bwMode="auto">
            <a:xfrm>
              <a:off x="3651" y="2628"/>
              <a:ext cx="91" cy="91"/>
              <a:chOff x="1610" y="3657"/>
              <a:chExt cx="91" cy="91"/>
            </a:xfrm>
          </p:grpSpPr>
          <p:sp>
            <p:nvSpPr>
              <p:cNvPr id="445603" name="Line 16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04" name="Line 16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41" name="Group 165"/>
            <p:cNvGrpSpPr>
              <a:grpSpLocks/>
            </p:cNvGrpSpPr>
            <p:nvPr/>
          </p:nvGrpSpPr>
          <p:grpSpPr bwMode="auto">
            <a:xfrm>
              <a:off x="4014" y="2628"/>
              <a:ext cx="91" cy="91"/>
              <a:chOff x="1610" y="3657"/>
              <a:chExt cx="91" cy="91"/>
            </a:xfrm>
          </p:grpSpPr>
          <p:sp>
            <p:nvSpPr>
              <p:cNvPr id="445606" name="Line 16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07" name="Line 16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44" name="Group 168"/>
            <p:cNvGrpSpPr>
              <a:grpSpLocks/>
            </p:cNvGrpSpPr>
            <p:nvPr/>
          </p:nvGrpSpPr>
          <p:grpSpPr bwMode="auto">
            <a:xfrm>
              <a:off x="4422" y="2628"/>
              <a:ext cx="91" cy="91"/>
              <a:chOff x="1610" y="3657"/>
              <a:chExt cx="91" cy="91"/>
            </a:xfrm>
          </p:grpSpPr>
          <p:sp>
            <p:nvSpPr>
              <p:cNvPr id="445609" name="Line 16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10" name="Line 17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50" name="Group 171"/>
            <p:cNvGrpSpPr>
              <a:grpSpLocks/>
            </p:cNvGrpSpPr>
            <p:nvPr/>
          </p:nvGrpSpPr>
          <p:grpSpPr bwMode="auto">
            <a:xfrm>
              <a:off x="4785" y="2628"/>
              <a:ext cx="91" cy="91"/>
              <a:chOff x="1610" y="3657"/>
              <a:chExt cx="91" cy="91"/>
            </a:xfrm>
          </p:grpSpPr>
          <p:sp>
            <p:nvSpPr>
              <p:cNvPr id="445612" name="Line 17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13" name="Line 17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84" name="Group 174"/>
            <p:cNvGrpSpPr>
              <a:grpSpLocks/>
            </p:cNvGrpSpPr>
            <p:nvPr/>
          </p:nvGrpSpPr>
          <p:grpSpPr bwMode="auto">
            <a:xfrm>
              <a:off x="3651" y="2900"/>
              <a:ext cx="91" cy="91"/>
              <a:chOff x="1610" y="3657"/>
              <a:chExt cx="91" cy="91"/>
            </a:xfrm>
          </p:grpSpPr>
          <p:sp>
            <p:nvSpPr>
              <p:cNvPr id="445615" name="Line 17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16" name="Line 17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87" name="Group 177"/>
            <p:cNvGrpSpPr>
              <a:grpSpLocks/>
            </p:cNvGrpSpPr>
            <p:nvPr/>
          </p:nvGrpSpPr>
          <p:grpSpPr bwMode="auto">
            <a:xfrm>
              <a:off x="4014" y="2900"/>
              <a:ext cx="91" cy="91"/>
              <a:chOff x="1610" y="3657"/>
              <a:chExt cx="91" cy="91"/>
            </a:xfrm>
          </p:grpSpPr>
          <p:sp>
            <p:nvSpPr>
              <p:cNvPr id="445618" name="Line 17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19" name="Line 17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90" name="Group 180"/>
            <p:cNvGrpSpPr>
              <a:grpSpLocks/>
            </p:cNvGrpSpPr>
            <p:nvPr/>
          </p:nvGrpSpPr>
          <p:grpSpPr bwMode="auto">
            <a:xfrm>
              <a:off x="4422" y="2900"/>
              <a:ext cx="91" cy="91"/>
              <a:chOff x="1610" y="3657"/>
              <a:chExt cx="91" cy="91"/>
            </a:xfrm>
          </p:grpSpPr>
          <p:sp>
            <p:nvSpPr>
              <p:cNvPr id="445621" name="Line 18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22" name="Line 18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93" name="Group 183"/>
            <p:cNvGrpSpPr>
              <a:grpSpLocks/>
            </p:cNvGrpSpPr>
            <p:nvPr/>
          </p:nvGrpSpPr>
          <p:grpSpPr bwMode="auto">
            <a:xfrm>
              <a:off x="4785" y="2900"/>
              <a:ext cx="91" cy="91"/>
              <a:chOff x="1610" y="3657"/>
              <a:chExt cx="91" cy="91"/>
            </a:xfrm>
          </p:grpSpPr>
          <p:sp>
            <p:nvSpPr>
              <p:cNvPr id="445624" name="Line 18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25" name="Line 18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626" name="Rectangle 186"/>
            <p:cNvSpPr>
              <a:spLocks noChangeArrowheads="1"/>
            </p:cNvSpPr>
            <p:nvPr/>
          </p:nvSpPr>
          <p:spPr bwMode="auto">
            <a:xfrm>
              <a:off x="5239" y="185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627" name="Rectangle 187"/>
            <p:cNvSpPr>
              <a:spLocks noChangeArrowheads="1"/>
            </p:cNvSpPr>
            <p:nvPr/>
          </p:nvSpPr>
          <p:spPr bwMode="auto">
            <a:xfrm>
              <a:off x="5239" y="2220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628" name="Rectangle 188"/>
            <p:cNvSpPr>
              <a:spLocks noChangeArrowheads="1"/>
            </p:cNvSpPr>
            <p:nvPr/>
          </p:nvSpPr>
          <p:spPr bwMode="auto">
            <a:xfrm>
              <a:off x="5239" y="253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629" name="Rectangle 189"/>
            <p:cNvSpPr>
              <a:spLocks noChangeArrowheads="1"/>
            </p:cNvSpPr>
            <p:nvPr/>
          </p:nvSpPr>
          <p:spPr bwMode="auto">
            <a:xfrm>
              <a:off x="5239" y="2855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630" name="Line 190"/>
            <p:cNvSpPr>
              <a:spLocks noChangeShapeType="1"/>
            </p:cNvSpPr>
            <p:nvPr/>
          </p:nvSpPr>
          <p:spPr bwMode="auto">
            <a:xfrm flipV="1">
              <a:off x="5420" y="2038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631" name="Line 191"/>
            <p:cNvSpPr>
              <a:spLocks noChangeShapeType="1"/>
            </p:cNvSpPr>
            <p:nvPr/>
          </p:nvSpPr>
          <p:spPr bwMode="auto">
            <a:xfrm flipV="1">
              <a:off x="5420" y="23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632" name="Text Box 192"/>
            <p:cNvSpPr txBox="1">
              <a:spLocks noChangeArrowheads="1"/>
            </p:cNvSpPr>
            <p:nvPr/>
          </p:nvSpPr>
          <p:spPr bwMode="auto">
            <a:xfrm>
              <a:off x="5420" y="176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45633" name="Text Box 193"/>
            <p:cNvSpPr txBox="1">
              <a:spLocks noChangeArrowheads="1"/>
            </p:cNvSpPr>
            <p:nvPr/>
          </p:nvSpPr>
          <p:spPr bwMode="auto">
            <a:xfrm>
              <a:off x="5420" y="211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45634" name="Text Box 194"/>
            <p:cNvSpPr txBox="1">
              <a:spLocks noChangeArrowheads="1"/>
            </p:cNvSpPr>
            <p:nvPr/>
          </p:nvSpPr>
          <p:spPr bwMode="auto">
            <a:xfrm>
              <a:off x="5420" y="240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45635" name="Line 195"/>
            <p:cNvSpPr>
              <a:spLocks noChangeShapeType="1"/>
            </p:cNvSpPr>
            <p:nvPr/>
          </p:nvSpPr>
          <p:spPr bwMode="auto">
            <a:xfrm flipV="1">
              <a:off x="5420" y="2673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636" name="Line 196"/>
            <p:cNvSpPr>
              <a:spLocks noChangeShapeType="1"/>
            </p:cNvSpPr>
            <p:nvPr/>
          </p:nvSpPr>
          <p:spPr bwMode="auto">
            <a:xfrm flipV="1">
              <a:off x="5420" y="2991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637" name="Text Box 197"/>
            <p:cNvSpPr txBox="1">
              <a:spLocks noChangeArrowheads="1"/>
            </p:cNvSpPr>
            <p:nvPr/>
          </p:nvSpPr>
          <p:spPr bwMode="auto">
            <a:xfrm>
              <a:off x="5420" y="271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445496" name="Group 198"/>
            <p:cNvGrpSpPr>
              <a:grpSpLocks/>
            </p:cNvGrpSpPr>
            <p:nvPr/>
          </p:nvGrpSpPr>
          <p:grpSpPr bwMode="auto">
            <a:xfrm>
              <a:off x="3651" y="527"/>
              <a:ext cx="91" cy="91"/>
              <a:chOff x="1610" y="3657"/>
              <a:chExt cx="91" cy="91"/>
            </a:xfrm>
          </p:grpSpPr>
          <p:sp>
            <p:nvSpPr>
              <p:cNvPr id="445639" name="Line 19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40" name="Line 20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99" name="Group 201"/>
            <p:cNvGrpSpPr>
              <a:grpSpLocks/>
            </p:cNvGrpSpPr>
            <p:nvPr/>
          </p:nvGrpSpPr>
          <p:grpSpPr bwMode="auto">
            <a:xfrm>
              <a:off x="4014" y="527"/>
              <a:ext cx="91" cy="91"/>
              <a:chOff x="1610" y="3657"/>
              <a:chExt cx="91" cy="91"/>
            </a:xfrm>
          </p:grpSpPr>
          <p:sp>
            <p:nvSpPr>
              <p:cNvPr id="445642" name="Line 20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43" name="Line 20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502" name="Group 204"/>
            <p:cNvGrpSpPr>
              <a:grpSpLocks/>
            </p:cNvGrpSpPr>
            <p:nvPr/>
          </p:nvGrpSpPr>
          <p:grpSpPr bwMode="auto">
            <a:xfrm>
              <a:off x="4422" y="527"/>
              <a:ext cx="91" cy="91"/>
              <a:chOff x="1610" y="3657"/>
              <a:chExt cx="91" cy="91"/>
            </a:xfrm>
          </p:grpSpPr>
          <p:sp>
            <p:nvSpPr>
              <p:cNvPr id="445645" name="Line 20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46" name="Line 20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4" name="Group 207"/>
            <p:cNvGrpSpPr>
              <a:grpSpLocks/>
            </p:cNvGrpSpPr>
            <p:nvPr/>
          </p:nvGrpSpPr>
          <p:grpSpPr bwMode="auto">
            <a:xfrm>
              <a:off x="4785" y="527"/>
              <a:ext cx="91" cy="91"/>
              <a:chOff x="1610" y="3657"/>
              <a:chExt cx="91" cy="91"/>
            </a:xfrm>
          </p:grpSpPr>
          <p:sp>
            <p:nvSpPr>
              <p:cNvPr id="445648" name="Line 20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49" name="Line 20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5" name="Group 210"/>
            <p:cNvGrpSpPr>
              <a:grpSpLocks/>
            </p:cNvGrpSpPr>
            <p:nvPr/>
          </p:nvGrpSpPr>
          <p:grpSpPr bwMode="auto">
            <a:xfrm>
              <a:off x="3651" y="844"/>
              <a:ext cx="91" cy="91"/>
              <a:chOff x="1610" y="3657"/>
              <a:chExt cx="91" cy="91"/>
            </a:xfrm>
          </p:grpSpPr>
          <p:sp>
            <p:nvSpPr>
              <p:cNvPr id="445651" name="Line 21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52" name="Line 21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6" name="Group 213"/>
            <p:cNvGrpSpPr>
              <a:grpSpLocks/>
            </p:cNvGrpSpPr>
            <p:nvPr/>
          </p:nvGrpSpPr>
          <p:grpSpPr bwMode="auto">
            <a:xfrm>
              <a:off x="4014" y="844"/>
              <a:ext cx="91" cy="91"/>
              <a:chOff x="1610" y="3657"/>
              <a:chExt cx="91" cy="91"/>
            </a:xfrm>
          </p:grpSpPr>
          <p:sp>
            <p:nvSpPr>
              <p:cNvPr id="445654" name="Line 21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55" name="Line 21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7" name="Group 216"/>
            <p:cNvGrpSpPr>
              <a:grpSpLocks/>
            </p:cNvGrpSpPr>
            <p:nvPr/>
          </p:nvGrpSpPr>
          <p:grpSpPr bwMode="auto">
            <a:xfrm>
              <a:off x="4422" y="844"/>
              <a:ext cx="91" cy="91"/>
              <a:chOff x="1610" y="3657"/>
              <a:chExt cx="91" cy="91"/>
            </a:xfrm>
          </p:grpSpPr>
          <p:sp>
            <p:nvSpPr>
              <p:cNvPr id="445657" name="Line 21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58" name="Line 21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8" name="Group 219"/>
            <p:cNvGrpSpPr>
              <a:grpSpLocks/>
            </p:cNvGrpSpPr>
            <p:nvPr/>
          </p:nvGrpSpPr>
          <p:grpSpPr bwMode="auto">
            <a:xfrm>
              <a:off x="4785" y="844"/>
              <a:ext cx="91" cy="91"/>
              <a:chOff x="1610" y="3657"/>
              <a:chExt cx="91" cy="91"/>
            </a:xfrm>
          </p:grpSpPr>
          <p:sp>
            <p:nvSpPr>
              <p:cNvPr id="445660" name="Line 22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61" name="Line 22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9" name="Group 222"/>
            <p:cNvGrpSpPr>
              <a:grpSpLocks/>
            </p:cNvGrpSpPr>
            <p:nvPr/>
          </p:nvGrpSpPr>
          <p:grpSpPr bwMode="auto">
            <a:xfrm>
              <a:off x="3651" y="1071"/>
              <a:ext cx="91" cy="91"/>
              <a:chOff x="1610" y="3657"/>
              <a:chExt cx="91" cy="91"/>
            </a:xfrm>
          </p:grpSpPr>
          <p:sp>
            <p:nvSpPr>
              <p:cNvPr id="445663" name="Line 22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64" name="Line 22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0" name="Group 225"/>
            <p:cNvGrpSpPr>
              <a:grpSpLocks/>
            </p:cNvGrpSpPr>
            <p:nvPr/>
          </p:nvGrpSpPr>
          <p:grpSpPr bwMode="auto">
            <a:xfrm>
              <a:off x="4014" y="1071"/>
              <a:ext cx="91" cy="91"/>
              <a:chOff x="1610" y="3657"/>
              <a:chExt cx="91" cy="91"/>
            </a:xfrm>
          </p:grpSpPr>
          <p:sp>
            <p:nvSpPr>
              <p:cNvPr id="445666" name="Line 22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67" name="Line 22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1" name="Group 228"/>
            <p:cNvGrpSpPr>
              <a:grpSpLocks/>
            </p:cNvGrpSpPr>
            <p:nvPr/>
          </p:nvGrpSpPr>
          <p:grpSpPr bwMode="auto">
            <a:xfrm>
              <a:off x="4422" y="1071"/>
              <a:ext cx="91" cy="91"/>
              <a:chOff x="1610" y="3657"/>
              <a:chExt cx="91" cy="91"/>
            </a:xfrm>
          </p:grpSpPr>
          <p:sp>
            <p:nvSpPr>
              <p:cNvPr id="445669" name="Line 22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70" name="Line 23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2" name="Group 231"/>
            <p:cNvGrpSpPr>
              <a:grpSpLocks/>
            </p:cNvGrpSpPr>
            <p:nvPr/>
          </p:nvGrpSpPr>
          <p:grpSpPr bwMode="auto">
            <a:xfrm>
              <a:off x="4785" y="1071"/>
              <a:ext cx="91" cy="91"/>
              <a:chOff x="1610" y="3657"/>
              <a:chExt cx="91" cy="91"/>
            </a:xfrm>
          </p:grpSpPr>
          <p:sp>
            <p:nvSpPr>
              <p:cNvPr id="445672" name="Line 23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73" name="Line 23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3" name="Group 234"/>
            <p:cNvGrpSpPr>
              <a:grpSpLocks/>
            </p:cNvGrpSpPr>
            <p:nvPr/>
          </p:nvGrpSpPr>
          <p:grpSpPr bwMode="auto">
            <a:xfrm>
              <a:off x="3651" y="1344"/>
              <a:ext cx="91" cy="91"/>
              <a:chOff x="1610" y="3657"/>
              <a:chExt cx="91" cy="91"/>
            </a:xfrm>
          </p:grpSpPr>
          <p:sp>
            <p:nvSpPr>
              <p:cNvPr id="445675" name="Line 23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76" name="Line 23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4" name="Group 237"/>
            <p:cNvGrpSpPr>
              <a:grpSpLocks/>
            </p:cNvGrpSpPr>
            <p:nvPr/>
          </p:nvGrpSpPr>
          <p:grpSpPr bwMode="auto">
            <a:xfrm>
              <a:off x="4014" y="1344"/>
              <a:ext cx="91" cy="91"/>
              <a:chOff x="1610" y="3657"/>
              <a:chExt cx="91" cy="91"/>
            </a:xfrm>
          </p:grpSpPr>
          <p:sp>
            <p:nvSpPr>
              <p:cNvPr id="445678" name="Line 23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79" name="Line 23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5" name="Group 240"/>
            <p:cNvGrpSpPr>
              <a:grpSpLocks/>
            </p:cNvGrpSpPr>
            <p:nvPr/>
          </p:nvGrpSpPr>
          <p:grpSpPr bwMode="auto">
            <a:xfrm>
              <a:off x="4422" y="1344"/>
              <a:ext cx="91" cy="91"/>
              <a:chOff x="1610" y="3657"/>
              <a:chExt cx="91" cy="91"/>
            </a:xfrm>
          </p:grpSpPr>
          <p:sp>
            <p:nvSpPr>
              <p:cNvPr id="445681" name="Line 24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82" name="Line 24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6" name="Group 243"/>
            <p:cNvGrpSpPr>
              <a:grpSpLocks/>
            </p:cNvGrpSpPr>
            <p:nvPr/>
          </p:nvGrpSpPr>
          <p:grpSpPr bwMode="auto">
            <a:xfrm>
              <a:off x="4785" y="1344"/>
              <a:ext cx="91" cy="91"/>
              <a:chOff x="1610" y="3657"/>
              <a:chExt cx="91" cy="91"/>
            </a:xfrm>
          </p:grpSpPr>
          <p:sp>
            <p:nvSpPr>
              <p:cNvPr id="445684" name="Line 24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85" name="Line 24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445686" name="Text Box 246"/>
          <p:cNvSpPr txBox="1">
            <a:spLocks noChangeArrowheads="1"/>
          </p:cNvSpPr>
          <p:nvPr/>
        </p:nvSpPr>
        <p:spPr bwMode="auto">
          <a:xfrm>
            <a:off x="755650" y="5414963"/>
            <a:ext cx="41036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PROM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与阵列固定、或阵列可编程</a:t>
            </a:r>
          </a:p>
        </p:txBody>
      </p:sp>
      <p:sp>
        <p:nvSpPr>
          <p:cNvPr id="445687" name="Text Box 247"/>
          <p:cNvSpPr txBox="1">
            <a:spLocks noChangeArrowheads="1"/>
          </p:cNvSpPr>
          <p:nvPr/>
        </p:nvSpPr>
        <p:spPr bwMode="auto">
          <a:xfrm>
            <a:off x="5724525" y="5414963"/>
            <a:ext cx="30241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PLA 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与、或阵列均可编程</a:t>
            </a:r>
          </a:p>
        </p:txBody>
      </p:sp>
    </p:spTree>
    <p:extLst>
      <p:ext uri="{BB962C8B-B14F-4D97-AF65-F5344CB8AC3E}">
        <p14:creationId xmlns:p14="http://schemas.microsoft.com/office/powerpoint/2010/main" val="42459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687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20AB-1E5C-4BF5-9F88-889AC7801C2C}" type="slidenum">
              <a:rPr lang="en-US" altLang="zh-CN">
                <a:latin typeface="+mn-ea"/>
                <a:ea typeface="+mn-ea"/>
              </a:rPr>
              <a:pPr/>
              <a:t>69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249"/>
          <p:cNvGrpSpPr>
            <a:grpSpLocks/>
          </p:cNvGrpSpPr>
          <p:nvPr/>
        </p:nvGrpSpPr>
        <p:grpSpPr bwMode="auto">
          <a:xfrm>
            <a:off x="136525" y="525463"/>
            <a:ext cx="4662488" cy="4775200"/>
            <a:chOff x="86" y="331"/>
            <a:chExt cx="2937" cy="3008"/>
          </a:xfrm>
        </p:grpSpPr>
        <p:sp>
          <p:nvSpPr>
            <p:cNvPr id="446648" name="Text Box 184"/>
            <p:cNvSpPr txBox="1">
              <a:spLocks noChangeArrowheads="1"/>
            </p:cNvSpPr>
            <p:nvPr/>
          </p:nvSpPr>
          <p:spPr bwMode="auto">
            <a:xfrm>
              <a:off x="2615" y="19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46649" name="Text Box 185"/>
            <p:cNvSpPr txBox="1">
              <a:spLocks noChangeArrowheads="1"/>
            </p:cNvSpPr>
            <p:nvPr/>
          </p:nvSpPr>
          <p:spPr bwMode="auto">
            <a:xfrm>
              <a:off x="2615" y="232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46650" name="Text Box 186"/>
            <p:cNvSpPr txBox="1">
              <a:spLocks noChangeArrowheads="1"/>
            </p:cNvSpPr>
            <p:nvPr/>
          </p:nvSpPr>
          <p:spPr bwMode="auto">
            <a:xfrm>
              <a:off x="2615" y="261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46653" name="Text Box 189"/>
            <p:cNvSpPr txBox="1">
              <a:spLocks noChangeArrowheads="1"/>
            </p:cNvSpPr>
            <p:nvPr/>
          </p:nvSpPr>
          <p:spPr bwMode="auto">
            <a:xfrm>
              <a:off x="2615" y="293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3" name="Group 248"/>
            <p:cNvGrpSpPr>
              <a:grpSpLocks/>
            </p:cNvGrpSpPr>
            <p:nvPr/>
          </p:nvGrpSpPr>
          <p:grpSpPr bwMode="auto">
            <a:xfrm>
              <a:off x="86" y="331"/>
              <a:ext cx="2801" cy="3008"/>
              <a:chOff x="86" y="331"/>
              <a:chExt cx="2801" cy="3008"/>
            </a:xfrm>
          </p:grpSpPr>
          <p:sp>
            <p:nvSpPr>
              <p:cNvPr id="446560" name="Text Box 96"/>
              <p:cNvSpPr txBox="1">
                <a:spLocks noChangeArrowheads="1"/>
              </p:cNvSpPr>
              <p:nvPr/>
            </p:nvSpPr>
            <p:spPr bwMode="auto">
              <a:xfrm>
                <a:off x="809" y="331"/>
                <a:ext cx="13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0 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1  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2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3</a:t>
                </a:r>
                <a:endParaRPr lang="en-US" altLang="zh-CN" sz="1800" b="1">
                  <a:latin typeface="+mn-ea"/>
                  <a:ea typeface="+mn-ea"/>
                </a:endParaRPr>
              </a:p>
            </p:txBody>
          </p:sp>
          <p:sp>
            <p:nvSpPr>
              <p:cNvPr id="446561" name="Text Box 97"/>
              <p:cNvSpPr txBox="1">
                <a:spLocks noChangeArrowheads="1"/>
              </p:cNvSpPr>
              <p:nvPr/>
            </p:nvSpPr>
            <p:spPr bwMode="auto">
              <a:xfrm>
                <a:off x="86" y="639"/>
                <a:ext cx="289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  <p:grpSp>
            <p:nvGrpSpPr>
              <p:cNvPr id="4" name="Group 98"/>
              <p:cNvGrpSpPr>
                <a:grpSpLocks/>
              </p:cNvGrpSpPr>
              <p:nvPr/>
            </p:nvGrpSpPr>
            <p:grpSpPr bwMode="auto">
              <a:xfrm>
                <a:off x="267" y="849"/>
                <a:ext cx="211" cy="176"/>
                <a:chOff x="794" y="2361"/>
                <a:chExt cx="254" cy="253"/>
              </a:xfrm>
            </p:grpSpPr>
            <p:sp>
              <p:nvSpPr>
                <p:cNvPr id="446563" name="AutoShape 99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564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46565" name="Line 101"/>
              <p:cNvSpPr>
                <a:spLocks noChangeShapeType="1"/>
              </p:cNvSpPr>
              <p:nvPr/>
            </p:nvSpPr>
            <p:spPr bwMode="auto">
              <a:xfrm>
                <a:off x="455" y="1025"/>
                <a:ext cx="113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66" name="Line 102"/>
              <p:cNvSpPr>
                <a:spLocks noChangeShapeType="1"/>
              </p:cNvSpPr>
              <p:nvPr/>
            </p:nvSpPr>
            <p:spPr bwMode="auto">
              <a:xfrm flipV="1">
                <a:off x="449" y="804"/>
                <a:ext cx="119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67" name="Line 103"/>
              <p:cNvSpPr>
                <a:spLocks noChangeShapeType="1"/>
              </p:cNvSpPr>
              <p:nvPr/>
            </p:nvSpPr>
            <p:spPr bwMode="auto">
              <a:xfrm>
                <a:off x="154" y="930"/>
                <a:ext cx="2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5" name="Group 104"/>
              <p:cNvGrpSpPr>
                <a:grpSpLocks/>
              </p:cNvGrpSpPr>
              <p:nvPr/>
            </p:nvGrpSpPr>
            <p:grpSpPr bwMode="auto">
              <a:xfrm>
                <a:off x="230" y="1384"/>
                <a:ext cx="210" cy="175"/>
                <a:chOff x="794" y="2361"/>
                <a:chExt cx="254" cy="253"/>
              </a:xfrm>
            </p:grpSpPr>
            <p:sp>
              <p:nvSpPr>
                <p:cNvPr id="446569" name="AutoShape 105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570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46571" name="Line 107"/>
              <p:cNvSpPr>
                <a:spLocks noChangeShapeType="1"/>
              </p:cNvSpPr>
              <p:nvPr/>
            </p:nvSpPr>
            <p:spPr bwMode="auto">
              <a:xfrm>
                <a:off x="418" y="1559"/>
                <a:ext cx="113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2" name="Line 108"/>
              <p:cNvSpPr>
                <a:spLocks noChangeShapeType="1"/>
              </p:cNvSpPr>
              <p:nvPr/>
            </p:nvSpPr>
            <p:spPr bwMode="auto">
              <a:xfrm flipV="1">
                <a:off x="411" y="1339"/>
                <a:ext cx="12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3" name="Line 109"/>
              <p:cNvSpPr>
                <a:spLocks noChangeShapeType="1"/>
              </p:cNvSpPr>
              <p:nvPr/>
            </p:nvSpPr>
            <p:spPr bwMode="auto">
              <a:xfrm>
                <a:off x="117" y="1465"/>
                <a:ext cx="2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4" name="Line 110"/>
              <p:cNvSpPr>
                <a:spLocks noChangeShapeType="1"/>
              </p:cNvSpPr>
              <p:nvPr/>
            </p:nvSpPr>
            <p:spPr bwMode="auto">
              <a:xfrm>
                <a:off x="568" y="804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5" name="Line 111"/>
              <p:cNvSpPr>
                <a:spLocks noChangeShapeType="1"/>
              </p:cNvSpPr>
              <p:nvPr/>
            </p:nvSpPr>
            <p:spPr bwMode="auto">
              <a:xfrm>
                <a:off x="568" y="1087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6" name="Line 112"/>
              <p:cNvSpPr>
                <a:spLocks noChangeShapeType="1"/>
              </p:cNvSpPr>
              <p:nvPr/>
            </p:nvSpPr>
            <p:spPr bwMode="auto">
              <a:xfrm>
                <a:off x="530" y="1339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7" name="Line 113"/>
              <p:cNvSpPr>
                <a:spLocks noChangeShapeType="1"/>
              </p:cNvSpPr>
              <p:nvPr/>
            </p:nvSpPr>
            <p:spPr bwMode="auto">
              <a:xfrm>
                <a:off x="530" y="1622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8" name="Line 114"/>
              <p:cNvSpPr>
                <a:spLocks noChangeShapeType="1"/>
              </p:cNvSpPr>
              <p:nvPr/>
            </p:nvSpPr>
            <p:spPr bwMode="auto">
              <a:xfrm>
                <a:off x="906" y="616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9" name="Line 115"/>
              <p:cNvSpPr>
                <a:spLocks noChangeShapeType="1"/>
              </p:cNvSpPr>
              <p:nvPr/>
            </p:nvSpPr>
            <p:spPr bwMode="auto">
              <a:xfrm>
                <a:off x="1282" y="616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0" name="Line 116"/>
              <p:cNvSpPr>
                <a:spLocks noChangeShapeType="1"/>
              </p:cNvSpPr>
              <p:nvPr/>
            </p:nvSpPr>
            <p:spPr bwMode="auto">
              <a:xfrm>
                <a:off x="1659" y="616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1" name="Line 117"/>
              <p:cNvSpPr>
                <a:spLocks noChangeShapeType="1"/>
              </p:cNvSpPr>
              <p:nvPr/>
            </p:nvSpPr>
            <p:spPr bwMode="auto">
              <a:xfrm>
                <a:off x="2035" y="616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2" name="Rectangle 118"/>
              <p:cNvSpPr>
                <a:spLocks noChangeArrowheads="1"/>
              </p:cNvSpPr>
              <p:nvPr/>
            </p:nvSpPr>
            <p:spPr bwMode="auto">
              <a:xfrm>
                <a:off x="665" y="1842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46583" name="Rectangle 119"/>
              <p:cNvSpPr>
                <a:spLocks noChangeArrowheads="1"/>
              </p:cNvSpPr>
              <p:nvPr/>
            </p:nvSpPr>
            <p:spPr bwMode="auto">
              <a:xfrm>
                <a:off x="1073" y="1842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46584" name="Rectangle 120"/>
              <p:cNvSpPr>
                <a:spLocks noChangeArrowheads="1"/>
              </p:cNvSpPr>
              <p:nvPr/>
            </p:nvSpPr>
            <p:spPr bwMode="auto">
              <a:xfrm>
                <a:off x="1481" y="1842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46585" name="Rectangle 121"/>
              <p:cNvSpPr>
                <a:spLocks noChangeArrowheads="1"/>
              </p:cNvSpPr>
              <p:nvPr/>
            </p:nvSpPr>
            <p:spPr bwMode="auto">
              <a:xfrm>
                <a:off x="1889" y="1842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46586" name="Line 122"/>
              <p:cNvSpPr>
                <a:spLocks noChangeShapeType="1"/>
              </p:cNvSpPr>
              <p:nvPr/>
            </p:nvSpPr>
            <p:spPr bwMode="auto">
              <a:xfrm>
                <a:off x="2025" y="2022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7" name="Line 123"/>
              <p:cNvSpPr>
                <a:spLocks noChangeShapeType="1"/>
              </p:cNvSpPr>
              <p:nvPr/>
            </p:nvSpPr>
            <p:spPr bwMode="auto">
              <a:xfrm>
                <a:off x="1663" y="2023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8" name="Line 124"/>
              <p:cNvSpPr>
                <a:spLocks noChangeShapeType="1"/>
              </p:cNvSpPr>
              <p:nvPr/>
            </p:nvSpPr>
            <p:spPr bwMode="auto">
              <a:xfrm>
                <a:off x="1254" y="2023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9" name="Line 125"/>
              <p:cNvSpPr>
                <a:spLocks noChangeShapeType="1"/>
              </p:cNvSpPr>
              <p:nvPr/>
            </p:nvSpPr>
            <p:spPr bwMode="auto">
              <a:xfrm>
                <a:off x="891" y="2023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90" name="Line 126"/>
              <p:cNvSpPr>
                <a:spLocks noChangeShapeType="1"/>
              </p:cNvSpPr>
              <p:nvPr/>
            </p:nvSpPr>
            <p:spPr bwMode="auto">
              <a:xfrm>
                <a:off x="710" y="2250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91" name="Line 127"/>
              <p:cNvSpPr>
                <a:spLocks noChangeShapeType="1"/>
              </p:cNvSpPr>
              <p:nvPr/>
            </p:nvSpPr>
            <p:spPr bwMode="auto">
              <a:xfrm>
                <a:off x="710" y="2568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92" name="Line 128"/>
              <p:cNvSpPr>
                <a:spLocks noChangeShapeType="1"/>
              </p:cNvSpPr>
              <p:nvPr/>
            </p:nvSpPr>
            <p:spPr bwMode="auto">
              <a:xfrm>
                <a:off x="710" y="2885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93" name="Line 129"/>
              <p:cNvSpPr>
                <a:spLocks noChangeShapeType="1"/>
              </p:cNvSpPr>
              <p:nvPr/>
            </p:nvSpPr>
            <p:spPr bwMode="auto">
              <a:xfrm>
                <a:off x="710" y="3157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6" name="Group 130"/>
              <p:cNvGrpSpPr>
                <a:grpSpLocks/>
              </p:cNvGrpSpPr>
              <p:nvPr/>
            </p:nvGrpSpPr>
            <p:grpSpPr bwMode="auto">
              <a:xfrm>
                <a:off x="846" y="2205"/>
                <a:ext cx="91" cy="91"/>
                <a:chOff x="1610" y="3657"/>
                <a:chExt cx="91" cy="91"/>
              </a:xfrm>
            </p:grpSpPr>
            <p:sp>
              <p:nvSpPr>
                <p:cNvPr id="446595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596" name="Line 13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" name="Group 133"/>
              <p:cNvGrpSpPr>
                <a:grpSpLocks/>
              </p:cNvGrpSpPr>
              <p:nvPr/>
            </p:nvGrpSpPr>
            <p:grpSpPr bwMode="auto">
              <a:xfrm>
                <a:off x="1209" y="2205"/>
                <a:ext cx="91" cy="91"/>
                <a:chOff x="1610" y="3657"/>
                <a:chExt cx="91" cy="91"/>
              </a:xfrm>
            </p:grpSpPr>
            <p:sp>
              <p:nvSpPr>
                <p:cNvPr id="446598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599" name="Line 13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" name="Group 136"/>
              <p:cNvGrpSpPr>
                <a:grpSpLocks/>
              </p:cNvGrpSpPr>
              <p:nvPr/>
            </p:nvGrpSpPr>
            <p:grpSpPr bwMode="auto">
              <a:xfrm>
                <a:off x="1617" y="2205"/>
                <a:ext cx="91" cy="91"/>
                <a:chOff x="1610" y="3657"/>
                <a:chExt cx="91" cy="91"/>
              </a:xfrm>
            </p:grpSpPr>
            <p:sp>
              <p:nvSpPr>
                <p:cNvPr id="446601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02" name="Line 13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" name="Group 139"/>
              <p:cNvGrpSpPr>
                <a:grpSpLocks/>
              </p:cNvGrpSpPr>
              <p:nvPr/>
            </p:nvGrpSpPr>
            <p:grpSpPr bwMode="auto">
              <a:xfrm>
                <a:off x="1980" y="2205"/>
                <a:ext cx="91" cy="91"/>
                <a:chOff x="1610" y="3657"/>
                <a:chExt cx="91" cy="91"/>
              </a:xfrm>
            </p:grpSpPr>
            <p:sp>
              <p:nvSpPr>
                <p:cNvPr id="446604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05" name="Line 14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" name="Group 142"/>
              <p:cNvGrpSpPr>
                <a:grpSpLocks/>
              </p:cNvGrpSpPr>
              <p:nvPr/>
            </p:nvGrpSpPr>
            <p:grpSpPr bwMode="auto">
              <a:xfrm>
                <a:off x="846" y="2522"/>
                <a:ext cx="91" cy="91"/>
                <a:chOff x="1610" y="3657"/>
                <a:chExt cx="91" cy="91"/>
              </a:xfrm>
            </p:grpSpPr>
            <p:sp>
              <p:nvSpPr>
                <p:cNvPr id="446607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08" name="Line 14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1" name="Group 145"/>
              <p:cNvGrpSpPr>
                <a:grpSpLocks/>
              </p:cNvGrpSpPr>
              <p:nvPr/>
            </p:nvGrpSpPr>
            <p:grpSpPr bwMode="auto">
              <a:xfrm>
                <a:off x="1209" y="2522"/>
                <a:ext cx="91" cy="91"/>
                <a:chOff x="1610" y="3657"/>
                <a:chExt cx="91" cy="91"/>
              </a:xfrm>
            </p:grpSpPr>
            <p:sp>
              <p:nvSpPr>
                <p:cNvPr id="446610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11" name="Line 14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" name="Group 148"/>
              <p:cNvGrpSpPr>
                <a:grpSpLocks/>
              </p:cNvGrpSpPr>
              <p:nvPr/>
            </p:nvGrpSpPr>
            <p:grpSpPr bwMode="auto">
              <a:xfrm>
                <a:off x="1617" y="2522"/>
                <a:ext cx="91" cy="91"/>
                <a:chOff x="1610" y="3657"/>
                <a:chExt cx="91" cy="91"/>
              </a:xfrm>
            </p:grpSpPr>
            <p:sp>
              <p:nvSpPr>
                <p:cNvPr id="446613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14" name="Line 15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" name="Group 151"/>
              <p:cNvGrpSpPr>
                <a:grpSpLocks/>
              </p:cNvGrpSpPr>
              <p:nvPr/>
            </p:nvGrpSpPr>
            <p:grpSpPr bwMode="auto">
              <a:xfrm>
                <a:off x="1980" y="2522"/>
                <a:ext cx="91" cy="91"/>
                <a:chOff x="1610" y="3657"/>
                <a:chExt cx="91" cy="91"/>
              </a:xfrm>
            </p:grpSpPr>
            <p:sp>
              <p:nvSpPr>
                <p:cNvPr id="446616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17" name="Line 15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4" name="Group 154"/>
              <p:cNvGrpSpPr>
                <a:grpSpLocks/>
              </p:cNvGrpSpPr>
              <p:nvPr/>
            </p:nvGrpSpPr>
            <p:grpSpPr bwMode="auto">
              <a:xfrm>
                <a:off x="846" y="2840"/>
                <a:ext cx="91" cy="91"/>
                <a:chOff x="1610" y="3657"/>
                <a:chExt cx="91" cy="91"/>
              </a:xfrm>
            </p:grpSpPr>
            <p:sp>
              <p:nvSpPr>
                <p:cNvPr id="446619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20" name="Line 15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" name="Group 157"/>
              <p:cNvGrpSpPr>
                <a:grpSpLocks/>
              </p:cNvGrpSpPr>
              <p:nvPr/>
            </p:nvGrpSpPr>
            <p:grpSpPr bwMode="auto">
              <a:xfrm>
                <a:off x="1209" y="2840"/>
                <a:ext cx="91" cy="91"/>
                <a:chOff x="1610" y="3657"/>
                <a:chExt cx="91" cy="91"/>
              </a:xfrm>
            </p:grpSpPr>
            <p:sp>
              <p:nvSpPr>
                <p:cNvPr id="446622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23" name="Line 15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" name="Group 160"/>
              <p:cNvGrpSpPr>
                <a:grpSpLocks/>
              </p:cNvGrpSpPr>
              <p:nvPr/>
            </p:nvGrpSpPr>
            <p:grpSpPr bwMode="auto">
              <a:xfrm>
                <a:off x="1617" y="2840"/>
                <a:ext cx="91" cy="91"/>
                <a:chOff x="1610" y="3657"/>
                <a:chExt cx="91" cy="91"/>
              </a:xfrm>
            </p:grpSpPr>
            <p:sp>
              <p:nvSpPr>
                <p:cNvPr id="446625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26" name="Line 16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" name="Group 163"/>
              <p:cNvGrpSpPr>
                <a:grpSpLocks/>
              </p:cNvGrpSpPr>
              <p:nvPr/>
            </p:nvGrpSpPr>
            <p:grpSpPr bwMode="auto">
              <a:xfrm>
                <a:off x="1980" y="2840"/>
                <a:ext cx="91" cy="91"/>
                <a:chOff x="1610" y="3657"/>
                <a:chExt cx="91" cy="91"/>
              </a:xfrm>
            </p:grpSpPr>
            <p:sp>
              <p:nvSpPr>
                <p:cNvPr id="446628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29" name="Line 16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8" name="Group 166"/>
              <p:cNvGrpSpPr>
                <a:grpSpLocks/>
              </p:cNvGrpSpPr>
              <p:nvPr/>
            </p:nvGrpSpPr>
            <p:grpSpPr bwMode="auto">
              <a:xfrm>
                <a:off x="846" y="3112"/>
                <a:ext cx="91" cy="91"/>
                <a:chOff x="1610" y="3657"/>
                <a:chExt cx="91" cy="91"/>
              </a:xfrm>
            </p:grpSpPr>
            <p:sp>
              <p:nvSpPr>
                <p:cNvPr id="446631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32" name="Line 16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9" name="Group 169"/>
              <p:cNvGrpSpPr>
                <a:grpSpLocks/>
              </p:cNvGrpSpPr>
              <p:nvPr/>
            </p:nvGrpSpPr>
            <p:grpSpPr bwMode="auto">
              <a:xfrm>
                <a:off x="1209" y="3112"/>
                <a:ext cx="91" cy="91"/>
                <a:chOff x="1610" y="3657"/>
                <a:chExt cx="91" cy="91"/>
              </a:xfrm>
            </p:grpSpPr>
            <p:sp>
              <p:nvSpPr>
                <p:cNvPr id="446634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35" name="Line 17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" name="Group 172"/>
              <p:cNvGrpSpPr>
                <a:grpSpLocks/>
              </p:cNvGrpSpPr>
              <p:nvPr/>
            </p:nvGrpSpPr>
            <p:grpSpPr bwMode="auto">
              <a:xfrm>
                <a:off x="1617" y="3112"/>
                <a:ext cx="91" cy="91"/>
                <a:chOff x="1610" y="3657"/>
                <a:chExt cx="91" cy="91"/>
              </a:xfrm>
            </p:grpSpPr>
            <p:sp>
              <p:nvSpPr>
                <p:cNvPr id="446637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38" name="Line 17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" name="Group 175"/>
              <p:cNvGrpSpPr>
                <a:grpSpLocks/>
              </p:cNvGrpSpPr>
              <p:nvPr/>
            </p:nvGrpSpPr>
            <p:grpSpPr bwMode="auto">
              <a:xfrm>
                <a:off x="1980" y="3112"/>
                <a:ext cx="91" cy="91"/>
                <a:chOff x="1610" y="3657"/>
                <a:chExt cx="91" cy="91"/>
              </a:xfrm>
            </p:grpSpPr>
            <p:sp>
              <p:nvSpPr>
                <p:cNvPr id="446640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41" name="Line 17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46642" name="Rectangle 178"/>
              <p:cNvSpPr>
                <a:spLocks noChangeArrowheads="1"/>
              </p:cNvSpPr>
              <p:nvPr/>
            </p:nvSpPr>
            <p:spPr bwMode="auto">
              <a:xfrm>
                <a:off x="2434" y="2069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46643" name="Rectangle 179"/>
              <p:cNvSpPr>
                <a:spLocks noChangeArrowheads="1"/>
              </p:cNvSpPr>
              <p:nvPr/>
            </p:nvSpPr>
            <p:spPr bwMode="auto">
              <a:xfrm>
                <a:off x="2434" y="2432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46644" name="Rectangle 180"/>
              <p:cNvSpPr>
                <a:spLocks noChangeArrowheads="1"/>
              </p:cNvSpPr>
              <p:nvPr/>
            </p:nvSpPr>
            <p:spPr bwMode="auto">
              <a:xfrm>
                <a:off x="2434" y="2749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46645" name="Rectangle 181"/>
              <p:cNvSpPr>
                <a:spLocks noChangeArrowheads="1"/>
              </p:cNvSpPr>
              <p:nvPr/>
            </p:nvSpPr>
            <p:spPr bwMode="auto">
              <a:xfrm>
                <a:off x="2434" y="3067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46646" name="Line 182"/>
              <p:cNvSpPr>
                <a:spLocks noChangeShapeType="1"/>
              </p:cNvSpPr>
              <p:nvPr/>
            </p:nvSpPr>
            <p:spPr bwMode="auto">
              <a:xfrm flipV="1">
                <a:off x="2615" y="2250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647" name="Line 183"/>
              <p:cNvSpPr>
                <a:spLocks noChangeShapeType="1"/>
              </p:cNvSpPr>
              <p:nvPr/>
            </p:nvSpPr>
            <p:spPr bwMode="auto">
              <a:xfrm flipV="1">
                <a:off x="2615" y="256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651" name="Line 187"/>
              <p:cNvSpPr>
                <a:spLocks noChangeShapeType="1"/>
              </p:cNvSpPr>
              <p:nvPr/>
            </p:nvSpPr>
            <p:spPr bwMode="auto">
              <a:xfrm flipV="1">
                <a:off x="2615" y="2885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652" name="Line 188"/>
              <p:cNvSpPr>
                <a:spLocks noChangeShapeType="1"/>
              </p:cNvSpPr>
              <p:nvPr/>
            </p:nvSpPr>
            <p:spPr bwMode="auto">
              <a:xfrm flipV="1">
                <a:off x="2615" y="3203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2" name="Group 190"/>
              <p:cNvGrpSpPr>
                <a:grpSpLocks/>
              </p:cNvGrpSpPr>
              <p:nvPr/>
            </p:nvGrpSpPr>
            <p:grpSpPr bwMode="auto">
              <a:xfrm>
                <a:off x="846" y="739"/>
                <a:ext cx="91" cy="91"/>
                <a:chOff x="1610" y="3657"/>
                <a:chExt cx="91" cy="91"/>
              </a:xfrm>
            </p:grpSpPr>
            <p:sp>
              <p:nvSpPr>
                <p:cNvPr id="446655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56" name="Line 19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3" name="Group 193"/>
              <p:cNvGrpSpPr>
                <a:grpSpLocks/>
              </p:cNvGrpSpPr>
              <p:nvPr/>
            </p:nvGrpSpPr>
            <p:grpSpPr bwMode="auto">
              <a:xfrm>
                <a:off x="1209" y="739"/>
                <a:ext cx="91" cy="91"/>
                <a:chOff x="1610" y="3657"/>
                <a:chExt cx="91" cy="91"/>
              </a:xfrm>
            </p:grpSpPr>
            <p:sp>
              <p:nvSpPr>
                <p:cNvPr id="4466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59" name="Line 19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4" name="Group 196"/>
              <p:cNvGrpSpPr>
                <a:grpSpLocks/>
              </p:cNvGrpSpPr>
              <p:nvPr/>
            </p:nvGrpSpPr>
            <p:grpSpPr bwMode="auto">
              <a:xfrm>
                <a:off x="1617" y="739"/>
                <a:ext cx="91" cy="91"/>
                <a:chOff x="1610" y="3657"/>
                <a:chExt cx="91" cy="91"/>
              </a:xfrm>
            </p:grpSpPr>
            <p:sp>
              <p:nvSpPr>
                <p:cNvPr id="4466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62" name="Line 19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5" name="Group 199"/>
              <p:cNvGrpSpPr>
                <a:grpSpLocks/>
              </p:cNvGrpSpPr>
              <p:nvPr/>
            </p:nvGrpSpPr>
            <p:grpSpPr bwMode="auto">
              <a:xfrm>
                <a:off x="1980" y="739"/>
                <a:ext cx="91" cy="91"/>
                <a:chOff x="1610" y="3657"/>
                <a:chExt cx="91" cy="91"/>
              </a:xfrm>
            </p:grpSpPr>
            <p:sp>
              <p:nvSpPr>
                <p:cNvPr id="4466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65" name="Line 20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6" name="Group 202"/>
              <p:cNvGrpSpPr>
                <a:grpSpLocks/>
              </p:cNvGrpSpPr>
              <p:nvPr/>
            </p:nvGrpSpPr>
            <p:grpSpPr bwMode="auto">
              <a:xfrm>
                <a:off x="846" y="1056"/>
                <a:ext cx="91" cy="91"/>
                <a:chOff x="1610" y="3657"/>
                <a:chExt cx="91" cy="91"/>
              </a:xfrm>
            </p:grpSpPr>
            <p:sp>
              <p:nvSpPr>
                <p:cNvPr id="4466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68" name="Line 20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" name="Group 205"/>
              <p:cNvGrpSpPr>
                <a:grpSpLocks/>
              </p:cNvGrpSpPr>
              <p:nvPr/>
            </p:nvGrpSpPr>
            <p:grpSpPr bwMode="auto">
              <a:xfrm>
                <a:off x="1209" y="1056"/>
                <a:ext cx="91" cy="91"/>
                <a:chOff x="1610" y="3657"/>
                <a:chExt cx="91" cy="91"/>
              </a:xfrm>
            </p:grpSpPr>
            <p:sp>
              <p:nvSpPr>
                <p:cNvPr id="4466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71" name="Line 20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8" name="Group 208"/>
              <p:cNvGrpSpPr>
                <a:grpSpLocks/>
              </p:cNvGrpSpPr>
              <p:nvPr/>
            </p:nvGrpSpPr>
            <p:grpSpPr bwMode="auto">
              <a:xfrm>
                <a:off x="1617" y="1056"/>
                <a:ext cx="91" cy="91"/>
                <a:chOff x="1610" y="3657"/>
                <a:chExt cx="91" cy="91"/>
              </a:xfrm>
            </p:grpSpPr>
            <p:sp>
              <p:nvSpPr>
                <p:cNvPr id="4466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74" name="Line 21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9" name="Group 211"/>
              <p:cNvGrpSpPr>
                <a:grpSpLocks/>
              </p:cNvGrpSpPr>
              <p:nvPr/>
            </p:nvGrpSpPr>
            <p:grpSpPr bwMode="auto">
              <a:xfrm>
                <a:off x="1980" y="1056"/>
                <a:ext cx="91" cy="91"/>
                <a:chOff x="1610" y="3657"/>
                <a:chExt cx="91" cy="91"/>
              </a:xfrm>
            </p:grpSpPr>
            <p:sp>
              <p:nvSpPr>
                <p:cNvPr id="446676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77" name="Line 21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30" name="Group 214"/>
              <p:cNvGrpSpPr>
                <a:grpSpLocks/>
              </p:cNvGrpSpPr>
              <p:nvPr/>
            </p:nvGrpSpPr>
            <p:grpSpPr bwMode="auto">
              <a:xfrm>
                <a:off x="846" y="1283"/>
                <a:ext cx="91" cy="91"/>
                <a:chOff x="1610" y="3657"/>
                <a:chExt cx="91" cy="91"/>
              </a:xfrm>
            </p:grpSpPr>
            <p:sp>
              <p:nvSpPr>
                <p:cNvPr id="446679" name="Line 215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80" name="Line 21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31" name="Group 217"/>
              <p:cNvGrpSpPr>
                <a:grpSpLocks/>
              </p:cNvGrpSpPr>
              <p:nvPr/>
            </p:nvGrpSpPr>
            <p:grpSpPr bwMode="auto">
              <a:xfrm>
                <a:off x="1209" y="1283"/>
                <a:ext cx="91" cy="91"/>
                <a:chOff x="1610" y="3657"/>
                <a:chExt cx="91" cy="91"/>
              </a:xfrm>
            </p:grpSpPr>
            <p:sp>
              <p:nvSpPr>
                <p:cNvPr id="446682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83" name="Line 21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57" name="Group 220"/>
              <p:cNvGrpSpPr>
                <a:grpSpLocks/>
              </p:cNvGrpSpPr>
              <p:nvPr/>
            </p:nvGrpSpPr>
            <p:grpSpPr bwMode="auto">
              <a:xfrm>
                <a:off x="1617" y="1283"/>
                <a:ext cx="91" cy="91"/>
                <a:chOff x="1610" y="3657"/>
                <a:chExt cx="91" cy="91"/>
              </a:xfrm>
            </p:grpSpPr>
            <p:sp>
              <p:nvSpPr>
                <p:cNvPr id="446685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86" name="Line 22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60" name="Group 223"/>
              <p:cNvGrpSpPr>
                <a:grpSpLocks/>
              </p:cNvGrpSpPr>
              <p:nvPr/>
            </p:nvGrpSpPr>
            <p:grpSpPr bwMode="auto">
              <a:xfrm>
                <a:off x="1980" y="1283"/>
                <a:ext cx="91" cy="91"/>
                <a:chOff x="1610" y="3657"/>
                <a:chExt cx="91" cy="91"/>
              </a:xfrm>
            </p:grpSpPr>
            <p:sp>
              <p:nvSpPr>
                <p:cNvPr id="446688" name="Line 22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89" name="Line 22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63" name="Group 226"/>
              <p:cNvGrpSpPr>
                <a:grpSpLocks/>
              </p:cNvGrpSpPr>
              <p:nvPr/>
            </p:nvGrpSpPr>
            <p:grpSpPr bwMode="auto">
              <a:xfrm>
                <a:off x="846" y="1556"/>
                <a:ext cx="91" cy="91"/>
                <a:chOff x="1610" y="3657"/>
                <a:chExt cx="91" cy="91"/>
              </a:xfrm>
            </p:grpSpPr>
            <p:sp>
              <p:nvSpPr>
                <p:cNvPr id="446691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92" name="Line 22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66" name="Group 229"/>
              <p:cNvGrpSpPr>
                <a:grpSpLocks/>
              </p:cNvGrpSpPr>
              <p:nvPr/>
            </p:nvGrpSpPr>
            <p:grpSpPr bwMode="auto">
              <a:xfrm>
                <a:off x="1209" y="1556"/>
                <a:ext cx="91" cy="91"/>
                <a:chOff x="1610" y="3657"/>
                <a:chExt cx="91" cy="91"/>
              </a:xfrm>
            </p:grpSpPr>
            <p:sp>
              <p:nvSpPr>
                <p:cNvPr id="446694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95" name="Line 23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69" name="Group 232"/>
              <p:cNvGrpSpPr>
                <a:grpSpLocks/>
              </p:cNvGrpSpPr>
              <p:nvPr/>
            </p:nvGrpSpPr>
            <p:grpSpPr bwMode="auto">
              <a:xfrm>
                <a:off x="1617" y="1556"/>
                <a:ext cx="91" cy="91"/>
                <a:chOff x="1610" y="3657"/>
                <a:chExt cx="91" cy="91"/>
              </a:xfrm>
            </p:grpSpPr>
            <p:sp>
              <p:nvSpPr>
                <p:cNvPr id="446697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98" name="Line 23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72" name="Group 235"/>
              <p:cNvGrpSpPr>
                <a:grpSpLocks/>
              </p:cNvGrpSpPr>
              <p:nvPr/>
            </p:nvGrpSpPr>
            <p:grpSpPr bwMode="auto">
              <a:xfrm>
                <a:off x="1980" y="1556"/>
                <a:ext cx="91" cy="91"/>
                <a:chOff x="1610" y="3657"/>
                <a:chExt cx="91" cy="91"/>
              </a:xfrm>
            </p:grpSpPr>
            <p:sp>
              <p:nvSpPr>
                <p:cNvPr id="446700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701" name="Line 23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446706" name="Text Box 242"/>
          <p:cNvSpPr txBox="1">
            <a:spLocks noChangeArrowheads="1"/>
          </p:cNvSpPr>
          <p:nvPr/>
        </p:nvSpPr>
        <p:spPr bwMode="auto">
          <a:xfrm>
            <a:off x="5076825" y="5519738"/>
            <a:ext cx="3924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PAL 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与阵列可编程、或阵列固定</a:t>
            </a:r>
          </a:p>
        </p:txBody>
      </p:sp>
      <p:sp>
        <p:nvSpPr>
          <p:cNvPr id="446707" name="Text Box 243"/>
          <p:cNvSpPr txBox="1">
            <a:spLocks noChangeArrowheads="1"/>
          </p:cNvSpPr>
          <p:nvPr/>
        </p:nvSpPr>
        <p:spPr bwMode="auto">
          <a:xfrm>
            <a:off x="755650" y="5445125"/>
            <a:ext cx="30241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PLA 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与、或阵列均可编程</a:t>
            </a:r>
          </a:p>
        </p:txBody>
      </p:sp>
      <p:grpSp>
        <p:nvGrpSpPr>
          <p:cNvPr id="446675" name="Group 250"/>
          <p:cNvGrpSpPr>
            <a:grpSpLocks/>
          </p:cNvGrpSpPr>
          <p:nvPr/>
        </p:nvGrpSpPr>
        <p:grpSpPr bwMode="auto">
          <a:xfrm>
            <a:off x="4313238" y="525463"/>
            <a:ext cx="4662487" cy="4775200"/>
            <a:chOff x="2717" y="331"/>
            <a:chExt cx="2937" cy="3008"/>
          </a:xfrm>
        </p:grpSpPr>
        <p:sp>
          <p:nvSpPr>
            <p:cNvPr id="446466" name="Text Box 2"/>
            <p:cNvSpPr txBox="1">
              <a:spLocks noChangeArrowheads="1"/>
            </p:cNvSpPr>
            <p:nvPr/>
          </p:nvSpPr>
          <p:spPr bwMode="auto">
            <a:xfrm>
              <a:off x="3440" y="331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0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1 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2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3</a:t>
              </a:r>
              <a:endParaRPr lang="en-US" altLang="zh-CN" sz="1800" b="1">
                <a:latin typeface="+mn-ea"/>
                <a:ea typeface="+mn-ea"/>
              </a:endParaRPr>
            </a:p>
          </p:txBody>
        </p:sp>
        <p:sp>
          <p:nvSpPr>
            <p:cNvPr id="446467" name="Text Box 3"/>
            <p:cNvSpPr txBox="1">
              <a:spLocks noChangeArrowheads="1"/>
            </p:cNvSpPr>
            <p:nvPr/>
          </p:nvSpPr>
          <p:spPr bwMode="auto">
            <a:xfrm>
              <a:off x="2717" y="639"/>
              <a:ext cx="28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grpSp>
          <p:nvGrpSpPr>
            <p:cNvPr id="446678" name="Group 4"/>
            <p:cNvGrpSpPr>
              <a:grpSpLocks/>
            </p:cNvGrpSpPr>
            <p:nvPr/>
          </p:nvGrpSpPr>
          <p:grpSpPr bwMode="auto">
            <a:xfrm>
              <a:off x="2898" y="849"/>
              <a:ext cx="211" cy="176"/>
              <a:chOff x="794" y="2361"/>
              <a:chExt cx="254" cy="253"/>
            </a:xfrm>
          </p:grpSpPr>
          <p:sp>
            <p:nvSpPr>
              <p:cNvPr id="446469" name="AutoShape 5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470" name="Oval 6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6471" name="Line 7"/>
            <p:cNvSpPr>
              <a:spLocks noChangeShapeType="1"/>
            </p:cNvSpPr>
            <p:nvPr/>
          </p:nvSpPr>
          <p:spPr bwMode="auto">
            <a:xfrm>
              <a:off x="3086" y="1025"/>
              <a:ext cx="113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72" name="Line 8"/>
            <p:cNvSpPr>
              <a:spLocks noChangeShapeType="1"/>
            </p:cNvSpPr>
            <p:nvPr/>
          </p:nvSpPr>
          <p:spPr bwMode="auto">
            <a:xfrm flipV="1">
              <a:off x="3080" y="804"/>
              <a:ext cx="119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73" name="Line 9"/>
            <p:cNvSpPr>
              <a:spLocks noChangeShapeType="1"/>
            </p:cNvSpPr>
            <p:nvPr/>
          </p:nvSpPr>
          <p:spPr bwMode="auto">
            <a:xfrm>
              <a:off x="2785" y="930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446681" name="Group 10"/>
            <p:cNvGrpSpPr>
              <a:grpSpLocks/>
            </p:cNvGrpSpPr>
            <p:nvPr/>
          </p:nvGrpSpPr>
          <p:grpSpPr bwMode="auto">
            <a:xfrm>
              <a:off x="2861" y="1384"/>
              <a:ext cx="210" cy="175"/>
              <a:chOff x="794" y="2361"/>
              <a:chExt cx="254" cy="253"/>
            </a:xfrm>
          </p:grpSpPr>
          <p:sp>
            <p:nvSpPr>
              <p:cNvPr id="446475" name="AutoShape 11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476" name="Oval 12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6477" name="Line 13"/>
            <p:cNvSpPr>
              <a:spLocks noChangeShapeType="1"/>
            </p:cNvSpPr>
            <p:nvPr/>
          </p:nvSpPr>
          <p:spPr bwMode="auto">
            <a:xfrm>
              <a:off x="3049" y="1559"/>
              <a:ext cx="113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78" name="Line 14"/>
            <p:cNvSpPr>
              <a:spLocks noChangeShapeType="1"/>
            </p:cNvSpPr>
            <p:nvPr/>
          </p:nvSpPr>
          <p:spPr bwMode="auto">
            <a:xfrm flipV="1">
              <a:off x="3042" y="1339"/>
              <a:ext cx="12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79" name="Line 15"/>
            <p:cNvSpPr>
              <a:spLocks noChangeShapeType="1"/>
            </p:cNvSpPr>
            <p:nvPr/>
          </p:nvSpPr>
          <p:spPr bwMode="auto">
            <a:xfrm>
              <a:off x="2748" y="1465"/>
              <a:ext cx="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0" name="Line 16"/>
            <p:cNvSpPr>
              <a:spLocks noChangeShapeType="1"/>
            </p:cNvSpPr>
            <p:nvPr/>
          </p:nvSpPr>
          <p:spPr bwMode="auto">
            <a:xfrm>
              <a:off x="3199" y="804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1" name="Line 17"/>
            <p:cNvSpPr>
              <a:spLocks noChangeShapeType="1"/>
            </p:cNvSpPr>
            <p:nvPr/>
          </p:nvSpPr>
          <p:spPr bwMode="auto">
            <a:xfrm>
              <a:off x="3199" y="1087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2" name="Line 18"/>
            <p:cNvSpPr>
              <a:spLocks noChangeShapeType="1"/>
            </p:cNvSpPr>
            <p:nvPr/>
          </p:nvSpPr>
          <p:spPr bwMode="auto">
            <a:xfrm>
              <a:off x="3161" y="1339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3" name="Line 19"/>
            <p:cNvSpPr>
              <a:spLocks noChangeShapeType="1"/>
            </p:cNvSpPr>
            <p:nvPr/>
          </p:nvSpPr>
          <p:spPr bwMode="auto">
            <a:xfrm>
              <a:off x="3161" y="1622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4" name="Line 20"/>
            <p:cNvSpPr>
              <a:spLocks noChangeShapeType="1"/>
            </p:cNvSpPr>
            <p:nvPr/>
          </p:nvSpPr>
          <p:spPr bwMode="auto">
            <a:xfrm>
              <a:off x="3537" y="616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5" name="Line 21"/>
            <p:cNvSpPr>
              <a:spLocks noChangeShapeType="1"/>
            </p:cNvSpPr>
            <p:nvPr/>
          </p:nvSpPr>
          <p:spPr bwMode="auto">
            <a:xfrm>
              <a:off x="3913" y="616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6" name="Line 22"/>
            <p:cNvSpPr>
              <a:spLocks noChangeShapeType="1"/>
            </p:cNvSpPr>
            <p:nvPr/>
          </p:nvSpPr>
          <p:spPr bwMode="auto">
            <a:xfrm>
              <a:off x="4290" y="616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7" name="Line 23"/>
            <p:cNvSpPr>
              <a:spLocks noChangeShapeType="1"/>
            </p:cNvSpPr>
            <p:nvPr/>
          </p:nvSpPr>
          <p:spPr bwMode="auto">
            <a:xfrm>
              <a:off x="4666" y="616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8" name="Rectangle 24"/>
            <p:cNvSpPr>
              <a:spLocks noChangeArrowheads="1"/>
            </p:cNvSpPr>
            <p:nvPr/>
          </p:nvSpPr>
          <p:spPr bwMode="auto">
            <a:xfrm>
              <a:off x="3296" y="1842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6489" name="Rectangle 25"/>
            <p:cNvSpPr>
              <a:spLocks noChangeArrowheads="1"/>
            </p:cNvSpPr>
            <p:nvPr/>
          </p:nvSpPr>
          <p:spPr bwMode="auto">
            <a:xfrm>
              <a:off x="3704" y="1842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6490" name="Rectangle 26"/>
            <p:cNvSpPr>
              <a:spLocks noChangeArrowheads="1"/>
            </p:cNvSpPr>
            <p:nvPr/>
          </p:nvSpPr>
          <p:spPr bwMode="auto">
            <a:xfrm>
              <a:off x="4112" y="1842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6491" name="Rectangle 27"/>
            <p:cNvSpPr>
              <a:spLocks noChangeArrowheads="1"/>
            </p:cNvSpPr>
            <p:nvPr/>
          </p:nvSpPr>
          <p:spPr bwMode="auto">
            <a:xfrm>
              <a:off x="4520" y="1842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6492" name="Line 28"/>
            <p:cNvSpPr>
              <a:spLocks noChangeShapeType="1"/>
            </p:cNvSpPr>
            <p:nvPr/>
          </p:nvSpPr>
          <p:spPr bwMode="auto">
            <a:xfrm>
              <a:off x="4656" y="2022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3" name="Line 29"/>
            <p:cNvSpPr>
              <a:spLocks noChangeShapeType="1"/>
            </p:cNvSpPr>
            <p:nvPr/>
          </p:nvSpPr>
          <p:spPr bwMode="auto">
            <a:xfrm>
              <a:off x="4294" y="2023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4" name="Line 30"/>
            <p:cNvSpPr>
              <a:spLocks noChangeShapeType="1"/>
            </p:cNvSpPr>
            <p:nvPr/>
          </p:nvSpPr>
          <p:spPr bwMode="auto">
            <a:xfrm>
              <a:off x="3885" y="2023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5" name="Line 31"/>
            <p:cNvSpPr>
              <a:spLocks noChangeShapeType="1"/>
            </p:cNvSpPr>
            <p:nvPr/>
          </p:nvSpPr>
          <p:spPr bwMode="auto">
            <a:xfrm>
              <a:off x="3522" y="2023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6" name="Line 32"/>
            <p:cNvSpPr>
              <a:spLocks noChangeShapeType="1"/>
            </p:cNvSpPr>
            <p:nvPr/>
          </p:nvSpPr>
          <p:spPr bwMode="auto">
            <a:xfrm>
              <a:off x="3341" y="2250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7" name="Line 33"/>
            <p:cNvSpPr>
              <a:spLocks noChangeShapeType="1"/>
            </p:cNvSpPr>
            <p:nvPr/>
          </p:nvSpPr>
          <p:spPr bwMode="auto">
            <a:xfrm>
              <a:off x="3341" y="2568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8" name="Line 34"/>
            <p:cNvSpPr>
              <a:spLocks noChangeShapeType="1"/>
            </p:cNvSpPr>
            <p:nvPr/>
          </p:nvSpPr>
          <p:spPr bwMode="auto">
            <a:xfrm>
              <a:off x="3341" y="288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9" name="Line 35"/>
            <p:cNvSpPr>
              <a:spLocks noChangeShapeType="1"/>
            </p:cNvSpPr>
            <p:nvPr/>
          </p:nvSpPr>
          <p:spPr bwMode="auto">
            <a:xfrm>
              <a:off x="3341" y="3157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00" name="Rectangle 36"/>
            <p:cNvSpPr>
              <a:spLocks noChangeArrowheads="1"/>
            </p:cNvSpPr>
            <p:nvPr/>
          </p:nvSpPr>
          <p:spPr bwMode="auto">
            <a:xfrm>
              <a:off x="5065" y="2069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6501" name="Rectangle 37"/>
            <p:cNvSpPr>
              <a:spLocks noChangeArrowheads="1"/>
            </p:cNvSpPr>
            <p:nvPr/>
          </p:nvSpPr>
          <p:spPr bwMode="auto">
            <a:xfrm>
              <a:off x="5065" y="2432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6502" name="Rectangle 38"/>
            <p:cNvSpPr>
              <a:spLocks noChangeArrowheads="1"/>
            </p:cNvSpPr>
            <p:nvPr/>
          </p:nvSpPr>
          <p:spPr bwMode="auto">
            <a:xfrm>
              <a:off x="5065" y="2749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6503" name="Rectangle 39"/>
            <p:cNvSpPr>
              <a:spLocks noChangeArrowheads="1"/>
            </p:cNvSpPr>
            <p:nvPr/>
          </p:nvSpPr>
          <p:spPr bwMode="auto">
            <a:xfrm>
              <a:off x="5065" y="306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6504" name="Line 40"/>
            <p:cNvSpPr>
              <a:spLocks noChangeShapeType="1"/>
            </p:cNvSpPr>
            <p:nvPr/>
          </p:nvSpPr>
          <p:spPr bwMode="auto">
            <a:xfrm flipV="1">
              <a:off x="5246" y="225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05" name="Line 41"/>
            <p:cNvSpPr>
              <a:spLocks noChangeShapeType="1"/>
            </p:cNvSpPr>
            <p:nvPr/>
          </p:nvSpPr>
          <p:spPr bwMode="auto">
            <a:xfrm flipV="1">
              <a:off x="5246" y="2568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06" name="Text Box 42"/>
            <p:cNvSpPr txBox="1">
              <a:spLocks noChangeArrowheads="1"/>
            </p:cNvSpPr>
            <p:nvPr/>
          </p:nvSpPr>
          <p:spPr bwMode="auto">
            <a:xfrm>
              <a:off x="5246" y="19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46507" name="Text Box 43"/>
            <p:cNvSpPr txBox="1">
              <a:spLocks noChangeArrowheads="1"/>
            </p:cNvSpPr>
            <p:nvPr/>
          </p:nvSpPr>
          <p:spPr bwMode="auto">
            <a:xfrm>
              <a:off x="5246" y="232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46508" name="Text Box 44"/>
            <p:cNvSpPr txBox="1">
              <a:spLocks noChangeArrowheads="1"/>
            </p:cNvSpPr>
            <p:nvPr/>
          </p:nvSpPr>
          <p:spPr bwMode="auto">
            <a:xfrm>
              <a:off x="5246" y="261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46509" name="Line 45"/>
            <p:cNvSpPr>
              <a:spLocks noChangeShapeType="1"/>
            </p:cNvSpPr>
            <p:nvPr/>
          </p:nvSpPr>
          <p:spPr bwMode="auto">
            <a:xfrm flipV="1">
              <a:off x="5246" y="2885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10" name="Line 46"/>
            <p:cNvSpPr>
              <a:spLocks noChangeShapeType="1"/>
            </p:cNvSpPr>
            <p:nvPr/>
          </p:nvSpPr>
          <p:spPr bwMode="auto">
            <a:xfrm flipV="1">
              <a:off x="5246" y="3203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11" name="Text Box 47"/>
            <p:cNvSpPr txBox="1">
              <a:spLocks noChangeArrowheads="1"/>
            </p:cNvSpPr>
            <p:nvPr/>
          </p:nvSpPr>
          <p:spPr bwMode="auto">
            <a:xfrm>
              <a:off x="5246" y="293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446684" name="Group 48"/>
            <p:cNvGrpSpPr>
              <a:grpSpLocks/>
            </p:cNvGrpSpPr>
            <p:nvPr/>
          </p:nvGrpSpPr>
          <p:grpSpPr bwMode="auto">
            <a:xfrm>
              <a:off x="3477" y="739"/>
              <a:ext cx="91" cy="91"/>
              <a:chOff x="1610" y="3657"/>
              <a:chExt cx="91" cy="91"/>
            </a:xfrm>
          </p:grpSpPr>
          <p:sp>
            <p:nvSpPr>
              <p:cNvPr id="446513" name="Line 4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14" name="Line 5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6687" name="Group 51"/>
            <p:cNvGrpSpPr>
              <a:grpSpLocks/>
            </p:cNvGrpSpPr>
            <p:nvPr/>
          </p:nvGrpSpPr>
          <p:grpSpPr bwMode="auto">
            <a:xfrm>
              <a:off x="3840" y="739"/>
              <a:ext cx="91" cy="91"/>
              <a:chOff x="1610" y="3657"/>
              <a:chExt cx="91" cy="91"/>
            </a:xfrm>
          </p:grpSpPr>
          <p:sp>
            <p:nvSpPr>
              <p:cNvPr id="446516" name="Line 5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17" name="Line 5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4" name="Group 54"/>
            <p:cNvGrpSpPr>
              <a:grpSpLocks/>
            </p:cNvGrpSpPr>
            <p:nvPr/>
          </p:nvGrpSpPr>
          <p:grpSpPr bwMode="auto">
            <a:xfrm>
              <a:off x="4248" y="739"/>
              <a:ext cx="91" cy="91"/>
              <a:chOff x="1610" y="3657"/>
              <a:chExt cx="91" cy="91"/>
            </a:xfrm>
          </p:grpSpPr>
          <p:sp>
            <p:nvSpPr>
              <p:cNvPr id="446519" name="Line 5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20" name="Line 5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5" name="Group 57"/>
            <p:cNvGrpSpPr>
              <a:grpSpLocks/>
            </p:cNvGrpSpPr>
            <p:nvPr/>
          </p:nvGrpSpPr>
          <p:grpSpPr bwMode="auto">
            <a:xfrm>
              <a:off x="4611" y="739"/>
              <a:ext cx="91" cy="91"/>
              <a:chOff x="1610" y="3657"/>
              <a:chExt cx="91" cy="91"/>
            </a:xfrm>
          </p:grpSpPr>
          <p:sp>
            <p:nvSpPr>
              <p:cNvPr id="446522" name="Line 5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23" name="Line 5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6" name="Group 60"/>
            <p:cNvGrpSpPr>
              <a:grpSpLocks/>
            </p:cNvGrpSpPr>
            <p:nvPr/>
          </p:nvGrpSpPr>
          <p:grpSpPr bwMode="auto">
            <a:xfrm>
              <a:off x="3477" y="1056"/>
              <a:ext cx="91" cy="91"/>
              <a:chOff x="1610" y="3657"/>
              <a:chExt cx="91" cy="91"/>
            </a:xfrm>
          </p:grpSpPr>
          <p:sp>
            <p:nvSpPr>
              <p:cNvPr id="446525" name="Line 6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26" name="Line 6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7" name="Group 63"/>
            <p:cNvGrpSpPr>
              <a:grpSpLocks/>
            </p:cNvGrpSpPr>
            <p:nvPr/>
          </p:nvGrpSpPr>
          <p:grpSpPr bwMode="auto">
            <a:xfrm>
              <a:off x="3840" y="1056"/>
              <a:ext cx="91" cy="91"/>
              <a:chOff x="1610" y="3657"/>
              <a:chExt cx="91" cy="91"/>
            </a:xfrm>
          </p:grpSpPr>
          <p:sp>
            <p:nvSpPr>
              <p:cNvPr id="446528" name="Line 6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29" name="Line 6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8" name="Group 66"/>
            <p:cNvGrpSpPr>
              <a:grpSpLocks/>
            </p:cNvGrpSpPr>
            <p:nvPr/>
          </p:nvGrpSpPr>
          <p:grpSpPr bwMode="auto">
            <a:xfrm>
              <a:off x="4248" y="1056"/>
              <a:ext cx="91" cy="91"/>
              <a:chOff x="1610" y="3657"/>
              <a:chExt cx="91" cy="91"/>
            </a:xfrm>
          </p:grpSpPr>
          <p:sp>
            <p:nvSpPr>
              <p:cNvPr id="446531" name="Line 6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32" name="Line 6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9" name="Group 69"/>
            <p:cNvGrpSpPr>
              <a:grpSpLocks/>
            </p:cNvGrpSpPr>
            <p:nvPr/>
          </p:nvGrpSpPr>
          <p:grpSpPr bwMode="auto">
            <a:xfrm>
              <a:off x="4611" y="1056"/>
              <a:ext cx="91" cy="91"/>
              <a:chOff x="1610" y="3657"/>
              <a:chExt cx="91" cy="91"/>
            </a:xfrm>
          </p:grpSpPr>
          <p:sp>
            <p:nvSpPr>
              <p:cNvPr id="446534" name="Line 7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35" name="Line 7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0" name="Group 72"/>
            <p:cNvGrpSpPr>
              <a:grpSpLocks/>
            </p:cNvGrpSpPr>
            <p:nvPr/>
          </p:nvGrpSpPr>
          <p:grpSpPr bwMode="auto">
            <a:xfrm>
              <a:off x="3477" y="1283"/>
              <a:ext cx="91" cy="91"/>
              <a:chOff x="1610" y="3657"/>
              <a:chExt cx="91" cy="91"/>
            </a:xfrm>
          </p:grpSpPr>
          <p:sp>
            <p:nvSpPr>
              <p:cNvPr id="446537" name="Line 7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38" name="Line 7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1" name="Group 75"/>
            <p:cNvGrpSpPr>
              <a:grpSpLocks/>
            </p:cNvGrpSpPr>
            <p:nvPr/>
          </p:nvGrpSpPr>
          <p:grpSpPr bwMode="auto">
            <a:xfrm>
              <a:off x="3840" y="1283"/>
              <a:ext cx="91" cy="91"/>
              <a:chOff x="1610" y="3657"/>
              <a:chExt cx="91" cy="91"/>
            </a:xfrm>
          </p:grpSpPr>
          <p:sp>
            <p:nvSpPr>
              <p:cNvPr id="446540" name="Line 7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41" name="Line 7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2" name="Group 78"/>
            <p:cNvGrpSpPr>
              <a:grpSpLocks/>
            </p:cNvGrpSpPr>
            <p:nvPr/>
          </p:nvGrpSpPr>
          <p:grpSpPr bwMode="auto">
            <a:xfrm>
              <a:off x="4248" y="1283"/>
              <a:ext cx="91" cy="91"/>
              <a:chOff x="1610" y="3657"/>
              <a:chExt cx="91" cy="91"/>
            </a:xfrm>
          </p:grpSpPr>
          <p:sp>
            <p:nvSpPr>
              <p:cNvPr id="446543" name="Line 7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44" name="Line 8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3" name="Group 81"/>
            <p:cNvGrpSpPr>
              <a:grpSpLocks/>
            </p:cNvGrpSpPr>
            <p:nvPr/>
          </p:nvGrpSpPr>
          <p:grpSpPr bwMode="auto">
            <a:xfrm>
              <a:off x="4611" y="1283"/>
              <a:ext cx="91" cy="91"/>
              <a:chOff x="1610" y="3657"/>
              <a:chExt cx="91" cy="91"/>
            </a:xfrm>
          </p:grpSpPr>
          <p:sp>
            <p:nvSpPr>
              <p:cNvPr id="446546" name="Line 8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47" name="Line 8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4" name="Group 84"/>
            <p:cNvGrpSpPr>
              <a:grpSpLocks/>
            </p:cNvGrpSpPr>
            <p:nvPr/>
          </p:nvGrpSpPr>
          <p:grpSpPr bwMode="auto">
            <a:xfrm>
              <a:off x="3477" y="1556"/>
              <a:ext cx="91" cy="91"/>
              <a:chOff x="1610" y="3657"/>
              <a:chExt cx="91" cy="91"/>
            </a:xfrm>
          </p:grpSpPr>
          <p:sp>
            <p:nvSpPr>
              <p:cNvPr id="446549" name="Line 8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50" name="Line 8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5" name="Group 87"/>
            <p:cNvGrpSpPr>
              <a:grpSpLocks/>
            </p:cNvGrpSpPr>
            <p:nvPr/>
          </p:nvGrpSpPr>
          <p:grpSpPr bwMode="auto">
            <a:xfrm>
              <a:off x="3840" y="1556"/>
              <a:ext cx="91" cy="91"/>
              <a:chOff x="1610" y="3657"/>
              <a:chExt cx="91" cy="91"/>
            </a:xfrm>
          </p:grpSpPr>
          <p:sp>
            <p:nvSpPr>
              <p:cNvPr id="446552" name="Line 8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53" name="Line 8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6" name="Group 90"/>
            <p:cNvGrpSpPr>
              <a:grpSpLocks/>
            </p:cNvGrpSpPr>
            <p:nvPr/>
          </p:nvGrpSpPr>
          <p:grpSpPr bwMode="auto">
            <a:xfrm>
              <a:off x="4248" y="1556"/>
              <a:ext cx="91" cy="91"/>
              <a:chOff x="1610" y="3657"/>
              <a:chExt cx="91" cy="91"/>
            </a:xfrm>
          </p:grpSpPr>
          <p:sp>
            <p:nvSpPr>
              <p:cNvPr id="446555" name="Line 9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56" name="Line 9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7" name="Group 93"/>
            <p:cNvGrpSpPr>
              <a:grpSpLocks/>
            </p:cNvGrpSpPr>
            <p:nvPr/>
          </p:nvGrpSpPr>
          <p:grpSpPr bwMode="auto">
            <a:xfrm>
              <a:off x="4611" y="1556"/>
              <a:ext cx="91" cy="91"/>
              <a:chOff x="1610" y="3657"/>
              <a:chExt cx="91" cy="91"/>
            </a:xfrm>
          </p:grpSpPr>
          <p:sp>
            <p:nvSpPr>
              <p:cNvPr id="446558" name="Line 9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59" name="Line 9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6702" name="Oval 238"/>
            <p:cNvSpPr>
              <a:spLocks noChangeAspect="1" noChangeArrowheads="1"/>
            </p:cNvSpPr>
            <p:nvPr/>
          </p:nvSpPr>
          <p:spPr bwMode="auto">
            <a:xfrm>
              <a:off x="4618" y="2233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3" name="Oval 239"/>
            <p:cNvSpPr>
              <a:spLocks noChangeAspect="1" noChangeArrowheads="1"/>
            </p:cNvSpPr>
            <p:nvPr/>
          </p:nvSpPr>
          <p:spPr bwMode="auto">
            <a:xfrm>
              <a:off x="4241" y="2523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4" name="Oval 240"/>
            <p:cNvSpPr>
              <a:spLocks noChangeAspect="1" noChangeArrowheads="1"/>
            </p:cNvSpPr>
            <p:nvPr/>
          </p:nvSpPr>
          <p:spPr bwMode="auto">
            <a:xfrm>
              <a:off x="3833" y="2868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5" name="Oval 241"/>
            <p:cNvSpPr>
              <a:spLocks noChangeAspect="1" noChangeArrowheads="1"/>
            </p:cNvSpPr>
            <p:nvPr/>
          </p:nvSpPr>
          <p:spPr bwMode="auto">
            <a:xfrm>
              <a:off x="3470" y="3140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8" name="Oval 244"/>
            <p:cNvSpPr>
              <a:spLocks noChangeAspect="1" noChangeArrowheads="1"/>
            </p:cNvSpPr>
            <p:nvPr/>
          </p:nvSpPr>
          <p:spPr bwMode="auto">
            <a:xfrm>
              <a:off x="4241" y="2205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9" name="Oval 245"/>
            <p:cNvSpPr>
              <a:spLocks noChangeAspect="1" noChangeArrowheads="1"/>
            </p:cNvSpPr>
            <p:nvPr/>
          </p:nvSpPr>
          <p:spPr bwMode="auto">
            <a:xfrm>
              <a:off x="3833" y="2523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10" name="Oval 246"/>
            <p:cNvSpPr>
              <a:spLocks noChangeAspect="1" noChangeArrowheads="1"/>
            </p:cNvSpPr>
            <p:nvPr/>
          </p:nvSpPr>
          <p:spPr bwMode="auto">
            <a:xfrm>
              <a:off x="3470" y="2840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11" name="Oval 247"/>
            <p:cNvSpPr>
              <a:spLocks noChangeAspect="1" noChangeArrowheads="1"/>
            </p:cNvSpPr>
            <p:nvPr/>
          </p:nvSpPr>
          <p:spPr bwMode="auto">
            <a:xfrm>
              <a:off x="4604" y="3113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5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7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D9F-F1B2-480A-8875-42552F3C1EB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为什么要用编码器？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209800" y="4191000"/>
            <a:ext cx="3048000" cy="1371600"/>
            <a:chOff x="1392" y="2640"/>
            <a:chExt cx="1920" cy="864"/>
          </a:xfrm>
        </p:grpSpPr>
        <p:sp>
          <p:nvSpPr>
            <p:cNvPr id="148507" name="Line 27"/>
            <p:cNvSpPr>
              <a:spLocks noChangeShapeType="1"/>
            </p:cNvSpPr>
            <p:nvPr/>
          </p:nvSpPr>
          <p:spPr bwMode="auto">
            <a:xfrm flipV="1">
              <a:off x="1392" y="2832"/>
              <a:ext cx="0" cy="67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1" name="Line 31"/>
            <p:cNvSpPr>
              <a:spLocks noChangeShapeType="1"/>
            </p:cNvSpPr>
            <p:nvPr/>
          </p:nvSpPr>
          <p:spPr bwMode="auto">
            <a:xfrm>
              <a:off x="1392" y="2832"/>
              <a:ext cx="1920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2" name="Line 32"/>
            <p:cNvSpPr>
              <a:spLocks noChangeShapeType="1"/>
            </p:cNvSpPr>
            <p:nvPr/>
          </p:nvSpPr>
          <p:spPr bwMode="auto">
            <a:xfrm flipV="1">
              <a:off x="3312" y="2640"/>
              <a:ext cx="0" cy="19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657600" y="4191000"/>
            <a:ext cx="1828800" cy="1371600"/>
            <a:chOff x="2304" y="2640"/>
            <a:chExt cx="1152" cy="864"/>
          </a:xfrm>
        </p:grpSpPr>
        <p:sp>
          <p:nvSpPr>
            <p:cNvPr id="148513" name="Line 33"/>
            <p:cNvSpPr>
              <a:spLocks noChangeShapeType="1"/>
            </p:cNvSpPr>
            <p:nvPr/>
          </p:nvSpPr>
          <p:spPr bwMode="auto">
            <a:xfrm flipV="1">
              <a:off x="2304" y="2976"/>
              <a:ext cx="0" cy="52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4" name="Line 34"/>
            <p:cNvSpPr>
              <a:spLocks noChangeShapeType="1"/>
            </p:cNvSpPr>
            <p:nvPr/>
          </p:nvSpPr>
          <p:spPr bwMode="auto">
            <a:xfrm>
              <a:off x="2304" y="2976"/>
              <a:ext cx="1152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5" name="Line 35"/>
            <p:cNvSpPr>
              <a:spLocks noChangeShapeType="1"/>
            </p:cNvSpPr>
            <p:nvPr/>
          </p:nvSpPr>
          <p:spPr bwMode="auto">
            <a:xfrm flipV="1">
              <a:off x="3456" y="2640"/>
              <a:ext cx="0" cy="33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257800" y="4191000"/>
            <a:ext cx="457200" cy="1371600"/>
            <a:chOff x="3312" y="2640"/>
            <a:chExt cx="288" cy="864"/>
          </a:xfrm>
        </p:grpSpPr>
        <p:sp>
          <p:nvSpPr>
            <p:cNvPr id="148516" name="Line 36"/>
            <p:cNvSpPr>
              <a:spLocks noChangeShapeType="1"/>
            </p:cNvSpPr>
            <p:nvPr/>
          </p:nvSpPr>
          <p:spPr bwMode="auto">
            <a:xfrm flipV="1">
              <a:off x="3312" y="3120"/>
              <a:ext cx="0" cy="384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7" name="Line 37"/>
            <p:cNvSpPr>
              <a:spLocks noChangeShapeType="1"/>
            </p:cNvSpPr>
            <p:nvPr/>
          </p:nvSpPr>
          <p:spPr bwMode="auto">
            <a:xfrm>
              <a:off x="3312" y="3120"/>
              <a:ext cx="28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 flipV="1">
              <a:off x="3600" y="2640"/>
              <a:ext cx="0" cy="48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5105400" y="3200400"/>
            <a:ext cx="990600" cy="2362200"/>
            <a:chOff x="3216" y="2016"/>
            <a:chExt cx="624" cy="1488"/>
          </a:xfrm>
        </p:grpSpPr>
        <p:sp>
          <p:nvSpPr>
            <p:cNvPr id="148537" name="Rectangle 57"/>
            <p:cNvSpPr>
              <a:spLocks noChangeArrowheads="1"/>
            </p:cNvSpPr>
            <p:nvPr/>
          </p:nvSpPr>
          <p:spPr bwMode="auto">
            <a:xfrm>
              <a:off x="3216" y="201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FF00"/>
                  </a:solidFill>
                  <a:latin typeface="Times New Roman" pitchFamily="18" charset="0"/>
                </a:rPr>
                <a:t>1  0</a:t>
              </a:r>
            </a:p>
          </p:txBody>
        </p:sp>
        <p:grpSp>
          <p:nvGrpSpPr>
            <p:cNvPr id="6" name="Group 67"/>
            <p:cNvGrpSpPr>
              <a:grpSpLocks/>
            </p:cNvGrpSpPr>
            <p:nvPr/>
          </p:nvGrpSpPr>
          <p:grpSpPr bwMode="auto">
            <a:xfrm>
              <a:off x="3312" y="2640"/>
              <a:ext cx="288" cy="864"/>
              <a:chOff x="3312" y="2640"/>
              <a:chExt cx="288" cy="864"/>
            </a:xfrm>
          </p:grpSpPr>
          <p:sp>
            <p:nvSpPr>
              <p:cNvPr id="148548" name="Line 68"/>
              <p:cNvSpPr>
                <a:spLocks noChangeShapeType="1"/>
              </p:cNvSpPr>
              <p:nvPr/>
            </p:nvSpPr>
            <p:spPr bwMode="auto">
              <a:xfrm flipV="1">
                <a:off x="3312" y="3120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9" name="Line 69"/>
              <p:cNvSpPr>
                <a:spLocks noChangeShapeType="1"/>
              </p:cNvSpPr>
              <p:nvPr/>
            </p:nvSpPr>
            <p:spPr bwMode="auto">
              <a:xfrm>
                <a:off x="3312" y="3120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0" name="Line 70"/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3657600" y="3200400"/>
            <a:ext cx="2438400" cy="2362200"/>
            <a:chOff x="2304" y="2016"/>
            <a:chExt cx="1536" cy="1488"/>
          </a:xfrm>
        </p:grpSpPr>
        <p:sp>
          <p:nvSpPr>
            <p:cNvPr id="148536" name="Rectangle 56"/>
            <p:cNvSpPr>
              <a:spLocks noChangeArrowheads="1"/>
            </p:cNvSpPr>
            <p:nvPr/>
          </p:nvSpPr>
          <p:spPr bwMode="auto">
            <a:xfrm>
              <a:off x="3216" y="201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FF00"/>
                  </a:solidFill>
                  <a:latin typeface="Times New Roman" pitchFamily="18" charset="0"/>
                </a:rPr>
                <a:t>0  1</a:t>
              </a:r>
            </a:p>
          </p:txBody>
        </p: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2304" y="2640"/>
              <a:ext cx="1152" cy="864"/>
              <a:chOff x="2304" y="2640"/>
              <a:chExt cx="1152" cy="864"/>
            </a:xfrm>
          </p:grpSpPr>
          <p:sp>
            <p:nvSpPr>
              <p:cNvPr id="148544" name="Line 64"/>
              <p:cNvSpPr>
                <a:spLocks noChangeShapeType="1"/>
              </p:cNvSpPr>
              <p:nvPr/>
            </p:nvSpPr>
            <p:spPr bwMode="auto">
              <a:xfrm flipV="1">
                <a:off x="2304" y="2976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5" name="Line 65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15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6" name="Line 66"/>
              <p:cNvSpPr>
                <a:spLocks noChangeShapeType="1"/>
              </p:cNvSpPr>
              <p:nvPr/>
            </p:nvSpPr>
            <p:spPr bwMode="auto">
              <a:xfrm flipV="1">
                <a:off x="3456" y="2640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209800" y="3214688"/>
            <a:ext cx="3886200" cy="2347912"/>
            <a:chOff x="1392" y="2025"/>
            <a:chExt cx="2448" cy="1479"/>
          </a:xfrm>
        </p:grpSpPr>
        <p:sp>
          <p:nvSpPr>
            <p:cNvPr id="148535" name="Rectangle 55"/>
            <p:cNvSpPr>
              <a:spLocks noChangeArrowheads="1"/>
            </p:cNvSpPr>
            <p:nvPr/>
          </p:nvSpPr>
          <p:spPr bwMode="auto">
            <a:xfrm>
              <a:off x="3216" y="2025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FF00"/>
                  </a:solidFill>
                  <a:latin typeface="Times New Roman" pitchFamily="18" charset="0"/>
                </a:rPr>
                <a:t>0  0</a:t>
              </a:r>
            </a:p>
          </p:txBody>
        </p: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1392" y="2640"/>
              <a:ext cx="1920" cy="864"/>
              <a:chOff x="1392" y="2640"/>
              <a:chExt cx="1920" cy="864"/>
            </a:xfrm>
          </p:grpSpPr>
          <p:sp>
            <p:nvSpPr>
              <p:cNvPr id="148540" name="Line 60"/>
              <p:cNvSpPr>
                <a:spLocks noChangeShapeType="1"/>
              </p:cNvSpPr>
              <p:nvPr/>
            </p:nvSpPr>
            <p:spPr bwMode="auto">
              <a:xfrm flipV="1">
                <a:off x="1392" y="2832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1" name="Line 61"/>
              <p:cNvSpPr>
                <a:spLocks noChangeShapeType="1"/>
              </p:cNvSpPr>
              <p:nvPr/>
            </p:nvSpPr>
            <p:spPr bwMode="auto">
              <a:xfrm>
                <a:off x="1392" y="2832"/>
                <a:ext cx="19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2" name="Line 62"/>
              <p:cNvSpPr>
                <a:spLocks noChangeShapeType="1"/>
              </p:cNvSpPr>
              <p:nvPr/>
            </p:nvSpPr>
            <p:spPr bwMode="auto">
              <a:xfrm flipV="1">
                <a:off x="3312" y="264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467544" y="4876800"/>
            <a:ext cx="1285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线与”</a:t>
            </a:r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524000" y="2590800"/>
            <a:ext cx="5562600" cy="3810000"/>
            <a:chOff x="960" y="1632"/>
            <a:chExt cx="3504" cy="2400"/>
          </a:xfrm>
        </p:grpSpPr>
        <p:grpSp>
          <p:nvGrpSpPr>
            <p:cNvPr id="12" name="Group 4"/>
            <p:cNvGrpSpPr>
              <a:grpSpLocks/>
            </p:cNvGrpSpPr>
            <p:nvPr/>
          </p:nvGrpSpPr>
          <p:grpSpPr bwMode="auto">
            <a:xfrm>
              <a:off x="1824" y="1632"/>
              <a:ext cx="768" cy="480"/>
              <a:chOff x="2352" y="2304"/>
              <a:chExt cx="768" cy="480"/>
            </a:xfrm>
          </p:grpSpPr>
          <p:sp>
            <p:nvSpPr>
              <p:cNvPr id="148485" name="Rectangle 5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76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86" name="Text Box 6"/>
              <p:cNvSpPr txBox="1">
                <a:spLocks noChangeArrowheads="1"/>
              </p:cNvSpPr>
              <p:nvPr/>
            </p:nvSpPr>
            <p:spPr bwMode="auto">
              <a:xfrm>
                <a:off x="2448" y="244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CPU</a:t>
                </a:r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960" y="3504"/>
              <a:ext cx="672" cy="528"/>
              <a:chOff x="1200" y="3312"/>
              <a:chExt cx="672" cy="528"/>
            </a:xfrm>
          </p:grpSpPr>
          <p:sp>
            <p:nvSpPr>
              <p:cNvPr id="148488" name="Rectangle 8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89" name="Text Box 9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外设</a:t>
                </a:r>
                <a:r>
                  <a:rPr lang="en-US" altLang="zh-CN" sz="18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1872" y="3504"/>
              <a:ext cx="672" cy="528"/>
              <a:chOff x="1200" y="3312"/>
              <a:chExt cx="672" cy="528"/>
            </a:xfrm>
          </p:grpSpPr>
          <p:sp>
            <p:nvSpPr>
              <p:cNvPr id="148491" name="Rectangle 11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9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外设</a:t>
                </a:r>
                <a:r>
                  <a:rPr lang="en-US" altLang="zh-CN" sz="18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2880" y="3504"/>
              <a:ext cx="672" cy="528"/>
              <a:chOff x="1200" y="3312"/>
              <a:chExt cx="672" cy="528"/>
            </a:xfrm>
          </p:grpSpPr>
          <p:sp>
            <p:nvSpPr>
              <p:cNvPr id="148494" name="Rectangle 14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95" name="Text Box 15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外设</a:t>
                </a:r>
                <a:r>
                  <a:rPr lang="en-US" altLang="zh-CN" sz="180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48496" name="Line 16"/>
            <p:cNvSpPr>
              <a:spLocks noChangeShapeType="1"/>
            </p:cNvSpPr>
            <p:nvPr/>
          </p:nvSpPr>
          <p:spPr bwMode="auto">
            <a:xfrm flipV="1">
              <a:off x="115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 flipV="1">
              <a:off x="201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8" name="Line 18"/>
            <p:cNvSpPr>
              <a:spLocks noChangeShapeType="1"/>
            </p:cNvSpPr>
            <p:nvPr/>
          </p:nvSpPr>
          <p:spPr bwMode="auto">
            <a:xfrm flipV="1">
              <a:off x="30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1152" y="331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0" name="Line 20"/>
            <p:cNvSpPr>
              <a:spLocks noChangeShapeType="1"/>
            </p:cNvSpPr>
            <p:nvPr/>
          </p:nvSpPr>
          <p:spPr bwMode="auto">
            <a:xfrm flipV="1">
              <a:off x="2016" y="211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1" name="Text Box 21"/>
            <p:cNvSpPr txBox="1">
              <a:spLocks noChangeArrowheads="1"/>
            </p:cNvSpPr>
            <p:nvPr/>
          </p:nvSpPr>
          <p:spPr bwMode="auto">
            <a:xfrm>
              <a:off x="1680" y="206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</a:rPr>
                <a:t>int</a:t>
              </a:r>
            </a:p>
          </p:txBody>
        </p: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3792" y="3504"/>
              <a:ext cx="672" cy="528"/>
              <a:chOff x="1200" y="3312"/>
              <a:chExt cx="672" cy="528"/>
            </a:xfrm>
          </p:grpSpPr>
          <p:sp>
            <p:nvSpPr>
              <p:cNvPr id="148504" name="Rectangle 24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05" name="Text Box 25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外设</a:t>
                </a:r>
                <a:r>
                  <a:rPr lang="en-US" altLang="zh-CN" sz="18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148506" name="Line 26"/>
            <p:cNvSpPr>
              <a:spLocks noChangeShapeType="1"/>
            </p:cNvSpPr>
            <p:nvPr/>
          </p:nvSpPr>
          <p:spPr bwMode="auto">
            <a:xfrm flipV="1">
              <a:off x="39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4876800" y="3657600"/>
            <a:ext cx="15240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943600" y="4191000"/>
            <a:ext cx="685800" cy="1371600"/>
            <a:chOff x="3744" y="2640"/>
            <a:chExt cx="432" cy="864"/>
          </a:xfrm>
        </p:grpSpPr>
        <p:sp>
          <p:nvSpPr>
            <p:cNvPr id="148519" name="Line 39"/>
            <p:cNvSpPr>
              <a:spLocks noChangeShapeType="1"/>
            </p:cNvSpPr>
            <p:nvPr/>
          </p:nvSpPr>
          <p:spPr bwMode="auto">
            <a:xfrm flipV="1">
              <a:off x="4176" y="3120"/>
              <a:ext cx="0" cy="384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1" name="Line 41"/>
            <p:cNvSpPr>
              <a:spLocks noChangeShapeType="1"/>
            </p:cNvSpPr>
            <p:nvPr/>
          </p:nvSpPr>
          <p:spPr bwMode="auto">
            <a:xfrm flipH="1">
              <a:off x="3744" y="3120"/>
              <a:ext cx="432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 flipV="1">
              <a:off x="3744" y="2640"/>
              <a:ext cx="0" cy="48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4114800" y="3124200"/>
            <a:ext cx="1295400" cy="533400"/>
            <a:chOff x="2592" y="1968"/>
            <a:chExt cx="816" cy="336"/>
          </a:xfrm>
        </p:grpSpPr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336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5" name="Line 45"/>
            <p:cNvSpPr>
              <a:spLocks noChangeShapeType="1"/>
            </p:cNvSpPr>
            <p:nvPr/>
          </p:nvSpPr>
          <p:spPr bwMode="auto">
            <a:xfrm flipH="1">
              <a:off x="2592" y="1968"/>
              <a:ext cx="816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4114800" y="2895600"/>
            <a:ext cx="1676400" cy="762000"/>
            <a:chOff x="2592" y="1824"/>
            <a:chExt cx="1056" cy="480"/>
          </a:xfrm>
        </p:grpSpPr>
        <p:sp>
          <p:nvSpPr>
            <p:cNvPr id="148524" name="Line 44"/>
            <p:cNvSpPr>
              <a:spLocks noChangeShapeType="1"/>
            </p:cNvSpPr>
            <p:nvPr/>
          </p:nvSpPr>
          <p:spPr bwMode="auto">
            <a:xfrm flipV="1">
              <a:off x="3648" y="1824"/>
              <a:ext cx="0" cy="48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6" name="Line 46"/>
            <p:cNvSpPr>
              <a:spLocks noChangeShapeType="1"/>
            </p:cNvSpPr>
            <p:nvPr/>
          </p:nvSpPr>
          <p:spPr bwMode="auto">
            <a:xfrm flipH="1">
              <a:off x="2592" y="1824"/>
              <a:ext cx="1056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534" name="Text Box 54"/>
          <p:cNvSpPr txBox="1">
            <a:spLocks noChangeArrowheads="1"/>
          </p:cNvSpPr>
          <p:nvPr/>
        </p:nvSpPr>
        <p:spPr bwMode="auto">
          <a:xfrm>
            <a:off x="4953000" y="3657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660066"/>
                </a:solidFill>
                <a:latin typeface="Times New Roman" pitchFamily="18" charset="0"/>
              </a:rPr>
              <a:t>编码器</a:t>
            </a:r>
          </a:p>
        </p:txBody>
      </p:sp>
      <p:grpSp>
        <p:nvGrpSpPr>
          <p:cNvPr id="20" name="Group 79"/>
          <p:cNvGrpSpPr>
            <a:grpSpLocks/>
          </p:cNvGrpSpPr>
          <p:nvPr/>
        </p:nvGrpSpPr>
        <p:grpSpPr bwMode="auto">
          <a:xfrm>
            <a:off x="5105400" y="3214688"/>
            <a:ext cx="1524000" cy="2347912"/>
            <a:chOff x="3216" y="2025"/>
            <a:chExt cx="960" cy="1479"/>
          </a:xfrm>
        </p:grpSpPr>
        <p:sp>
          <p:nvSpPr>
            <p:cNvPr id="148538" name="Rectangle 58"/>
            <p:cNvSpPr>
              <a:spLocks noChangeArrowheads="1"/>
            </p:cNvSpPr>
            <p:nvPr/>
          </p:nvSpPr>
          <p:spPr bwMode="auto">
            <a:xfrm>
              <a:off x="3216" y="2025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dirty="0">
                  <a:solidFill>
                    <a:srgbClr val="00FF00"/>
                  </a:solidFill>
                  <a:latin typeface="Times New Roman" pitchFamily="18" charset="0"/>
                </a:rPr>
                <a:t>1  1</a:t>
              </a:r>
            </a:p>
          </p:txBody>
        </p:sp>
        <p:grpSp>
          <p:nvGrpSpPr>
            <p:cNvPr id="21" name="Group 71"/>
            <p:cNvGrpSpPr>
              <a:grpSpLocks/>
            </p:cNvGrpSpPr>
            <p:nvPr/>
          </p:nvGrpSpPr>
          <p:grpSpPr bwMode="auto">
            <a:xfrm>
              <a:off x="3744" y="2640"/>
              <a:ext cx="432" cy="864"/>
              <a:chOff x="3744" y="2640"/>
              <a:chExt cx="432" cy="864"/>
            </a:xfrm>
          </p:grpSpPr>
          <p:sp>
            <p:nvSpPr>
              <p:cNvPr id="148552" name="Line 72"/>
              <p:cNvSpPr>
                <a:spLocks noChangeShapeType="1"/>
              </p:cNvSpPr>
              <p:nvPr/>
            </p:nvSpPr>
            <p:spPr bwMode="auto">
              <a:xfrm flipV="1">
                <a:off x="4176" y="3120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3" name="Line 73"/>
              <p:cNvSpPr>
                <a:spLocks noChangeShapeType="1"/>
              </p:cNvSpPr>
              <p:nvPr/>
            </p:nvSpPr>
            <p:spPr bwMode="auto">
              <a:xfrm flipH="1">
                <a:off x="3744" y="312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4" name="Line 74"/>
              <p:cNvSpPr>
                <a:spLocks noChangeShapeType="1"/>
              </p:cNvSpPr>
              <p:nvPr/>
            </p:nvSpPr>
            <p:spPr bwMode="auto">
              <a:xfrm flipV="1">
                <a:off x="3744" y="264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530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2" grpId="0" autoUpdateAnimBg="0"/>
      <p:bldP spid="148509" grpId="0" animBg="1"/>
      <p:bldP spid="14853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可编程逻辑阵列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1FA-B805-4F36-A88F-94DD3CB7387A}" type="slidenum">
              <a:rPr lang="en-US" altLang="zh-CN">
                <a:latin typeface="+mn-ea"/>
                <a:ea typeface="+mn-ea"/>
              </a:rPr>
              <a:pPr/>
              <a:t>70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1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实现组合逻辑</a:t>
            </a:r>
          </a:p>
          <a:p>
            <a:pPr lvl="1"/>
            <a:r>
              <a:rPr lang="en-US" altLang="zh-CN"/>
              <a:t>PLA</a:t>
            </a:r>
            <a:r>
              <a:rPr lang="zh-CN" altLang="en-US"/>
              <a:t>实现组合逻辑时，将逻辑表达式写成最简与－或表达式</a:t>
            </a:r>
          </a:p>
          <a:p>
            <a:pPr lvl="1"/>
            <a:r>
              <a:rPr lang="zh-CN" altLang="en-US"/>
              <a:t>再用与项</a:t>
            </a:r>
            <a:r>
              <a:rPr lang="en-US" altLang="zh-CN"/>
              <a:t>(</a:t>
            </a:r>
            <a:r>
              <a:rPr lang="zh-CN" altLang="en-US"/>
              <a:t>乘积项</a:t>
            </a:r>
            <a:r>
              <a:rPr lang="en-US" altLang="zh-CN"/>
              <a:t>:product)</a:t>
            </a:r>
            <a:r>
              <a:rPr lang="zh-CN" altLang="en-US"/>
              <a:t>的“或”操作构成或阵列</a:t>
            </a:r>
          </a:p>
        </p:txBody>
      </p:sp>
    </p:spTree>
    <p:extLst>
      <p:ext uri="{BB962C8B-B14F-4D97-AF65-F5344CB8AC3E}">
        <p14:creationId xmlns:p14="http://schemas.microsoft.com/office/powerpoint/2010/main" val="2644626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可编程逻辑阵列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9AB6-8641-482C-9630-7E8931160C1F}" type="slidenum">
              <a:rPr lang="en-US" altLang="zh-CN">
                <a:latin typeface="+mn-ea"/>
                <a:ea typeface="+mn-ea"/>
              </a:rPr>
              <a:pPr/>
              <a:t>71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+mn-ea"/>
              </a:rPr>
              <a:t>例：用</a:t>
            </a:r>
            <a:r>
              <a:rPr lang="en-US" altLang="zh-CN" sz="3200">
                <a:latin typeface="+mn-ea"/>
              </a:rPr>
              <a:t>PLA</a:t>
            </a:r>
            <a:r>
              <a:rPr lang="zh-CN" altLang="en-US" sz="3200">
                <a:latin typeface="+mn-ea"/>
              </a:rPr>
              <a:t>实现</a:t>
            </a:r>
            <a:r>
              <a:rPr lang="en-US" altLang="zh-CN" sz="3200">
                <a:latin typeface="+mn-ea"/>
              </a:rPr>
              <a:t>8421</a:t>
            </a:r>
            <a:r>
              <a:rPr lang="zh-CN" altLang="en-US" sz="3200">
                <a:latin typeface="+mn-ea"/>
              </a:rPr>
              <a:t>码到格雷码的转换</a:t>
            </a:r>
          </a:p>
          <a:p>
            <a:pPr lvl="1"/>
            <a:r>
              <a:rPr lang="en-US" altLang="zh-CN" sz="2800">
                <a:latin typeface="+mn-ea"/>
              </a:rPr>
              <a:t>8421</a:t>
            </a:r>
            <a:r>
              <a:rPr lang="zh-CN" altLang="en-US" sz="2800">
                <a:latin typeface="+mn-ea"/>
              </a:rPr>
              <a:t>码表示为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3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2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1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0</a:t>
            </a:r>
            <a:r>
              <a:rPr lang="zh-CN" altLang="en-US" sz="2800">
                <a:latin typeface="+mn-ea"/>
              </a:rPr>
              <a:t>，格雷码表示为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3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2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1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0</a:t>
            </a:r>
            <a:r>
              <a:rPr lang="zh-CN" altLang="en-US" sz="2800">
                <a:latin typeface="+mn-ea"/>
              </a:rPr>
              <a:t>。</a:t>
            </a:r>
          </a:p>
          <a:p>
            <a:pPr lvl="1"/>
            <a:r>
              <a:rPr lang="zh-CN" altLang="en-US" sz="2800">
                <a:latin typeface="+mn-ea"/>
              </a:rPr>
              <a:t>格雷码和</a:t>
            </a:r>
            <a:r>
              <a:rPr lang="en-US" altLang="zh-CN" sz="2800">
                <a:latin typeface="+mn-ea"/>
              </a:rPr>
              <a:t>8421</a:t>
            </a:r>
            <a:r>
              <a:rPr lang="zh-CN" altLang="en-US" sz="2800">
                <a:latin typeface="+mn-ea"/>
              </a:rPr>
              <a:t>码的转换关系如下：</a:t>
            </a:r>
          </a:p>
          <a:p>
            <a:endParaRPr lang="en-US" altLang="zh-CN" sz="3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7428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309D-0411-4CDE-8D83-2FA7A28F680A}" type="slidenum">
              <a:rPr lang="en-US" altLang="zh-CN"/>
              <a:pPr/>
              <a:t>72</a:t>
            </a:fld>
            <a:endParaRPr lang="en-US" altLang="zh-CN"/>
          </a:p>
        </p:txBody>
      </p:sp>
      <p:graphicFrame>
        <p:nvGraphicFramePr>
          <p:cNvPr id="25407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43866"/>
              </p:ext>
            </p:extLst>
          </p:nvPr>
        </p:nvGraphicFramePr>
        <p:xfrm>
          <a:off x="1238353" y="285728"/>
          <a:ext cx="6357983" cy="6176447"/>
        </p:xfrm>
        <a:graphic>
          <a:graphicData uri="http://schemas.openxmlformats.org/drawingml/2006/table">
            <a:tbl>
              <a:tblPr/>
              <a:tblGrid>
                <a:gridCol w="201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典型格雷码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3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7878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可编程逻辑阵列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9AB6-8641-482C-9630-7E8931160C1F}" type="slidenum">
              <a:rPr lang="en-US" altLang="zh-CN">
                <a:latin typeface="+mn-ea"/>
                <a:ea typeface="+mn-ea"/>
              </a:rPr>
              <a:pPr/>
              <a:t>73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+mn-ea"/>
              </a:rPr>
              <a:t>例：用</a:t>
            </a:r>
            <a:r>
              <a:rPr lang="en-US" altLang="zh-CN" sz="3200">
                <a:latin typeface="+mn-ea"/>
              </a:rPr>
              <a:t>PLA</a:t>
            </a:r>
            <a:r>
              <a:rPr lang="zh-CN" altLang="en-US" sz="3200">
                <a:latin typeface="+mn-ea"/>
              </a:rPr>
              <a:t>实现</a:t>
            </a:r>
            <a:r>
              <a:rPr lang="en-US" altLang="zh-CN" sz="3200">
                <a:latin typeface="+mn-ea"/>
              </a:rPr>
              <a:t>8421</a:t>
            </a:r>
            <a:r>
              <a:rPr lang="zh-CN" altLang="en-US" sz="3200">
                <a:latin typeface="+mn-ea"/>
              </a:rPr>
              <a:t>码到格雷码的转换</a:t>
            </a:r>
          </a:p>
          <a:p>
            <a:pPr lvl="1"/>
            <a:r>
              <a:rPr lang="en-US" altLang="zh-CN" sz="2800">
                <a:latin typeface="+mn-ea"/>
              </a:rPr>
              <a:t>8421</a:t>
            </a:r>
            <a:r>
              <a:rPr lang="zh-CN" altLang="en-US" sz="2800">
                <a:latin typeface="+mn-ea"/>
              </a:rPr>
              <a:t>码表示为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3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2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1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0</a:t>
            </a:r>
            <a:r>
              <a:rPr lang="zh-CN" altLang="en-US" sz="2800">
                <a:latin typeface="+mn-ea"/>
              </a:rPr>
              <a:t>，格雷码表示为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3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2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1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0</a:t>
            </a:r>
            <a:r>
              <a:rPr lang="zh-CN" altLang="en-US" sz="2800">
                <a:latin typeface="+mn-ea"/>
              </a:rPr>
              <a:t>。</a:t>
            </a:r>
          </a:p>
          <a:p>
            <a:pPr lvl="1"/>
            <a:r>
              <a:rPr lang="zh-CN" altLang="en-US" sz="2800">
                <a:latin typeface="+mn-ea"/>
              </a:rPr>
              <a:t>格雷码和</a:t>
            </a:r>
            <a:r>
              <a:rPr lang="en-US" altLang="zh-CN" sz="2800">
                <a:latin typeface="+mn-ea"/>
              </a:rPr>
              <a:t>8421</a:t>
            </a:r>
            <a:r>
              <a:rPr lang="zh-CN" altLang="en-US" sz="2800">
                <a:latin typeface="+mn-ea"/>
              </a:rPr>
              <a:t>码的转换关系如下：</a:t>
            </a:r>
          </a:p>
          <a:p>
            <a:endParaRPr lang="en-US" altLang="zh-CN" sz="3200">
              <a:latin typeface="+mn-ea"/>
            </a:endParaRPr>
          </a:p>
        </p:txBody>
      </p:sp>
      <p:graphicFrame>
        <p:nvGraphicFramePr>
          <p:cNvPr id="71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982377"/>
              </p:ext>
            </p:extLst>
          </p:nvPr>
        </p:nvGraphicFramePr>
        <p:xfrm>
          <a:off x="1246188" y="3501008"/>
          <a:ext cx="3709987" cy="194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708" name="Equation" r:id="rId3" imgW="1714320" imgH="1015920" progId="">
                  <p:embed/>
                </p:oleObj>
              </mc:Choice>
              <mc:Fallback>
                <p:oleObj name="Equation" r:id="rId3" imgW="1714320" imgH="1015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501008"/>
                        <a:ext cx="3709987" cy="1948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1368"/>
              </p:ext>
            </p:extLst>
          </p:nvPr>
        </p:nvGraphicFramePr>
        <p:xfrm>
          <a:off x="6869633" y="3283545"/>
          <a:ext cx="1374775" cy="3313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709" name="Equation" r:id="rId5" imgW="634680" imgH="1790640" progId="">
                  <p:embed/>
                </p:oleObj>
              </mc:Choice>
              <mc:Fallback>
                <p:oleObj name="Equation" r:id="rId5" imgW="634680" imgH="1790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633" y="3283545"/>
                        <a:ext cx="1374775" cy="3313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457200" y="56388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将每个不同的与项用</a:t>
            </a:r>
            <a:r>
              <a:rPr lang="zh-CN" altLang="en-US" sz="2400" b="1" u="sng" dirty="0">
                <a:latin typeface="华文新魏" pitchFamily="2" charset="-122"/>
                <a:ea typeface="华文新魏" pitchFamily="2" charset="-122"/>
              </a:rPr>
              <a:t>乘积项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Pi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表示</a:t>
            </a:r>
          </a:p>
        </p:txBody>
      </p:sp>
      <p:sp>
        <p:nvSpPr>
          <p:cNvPr id="714759" name="AutoShape 7"/>
          <p:cNvSpPr>
            <a:spLocks noChangeArrowheads="1"/>
          </p:cNvSpPr>
          <p:nvPr/>
        </p:nvSpPr>
        <p:spPr bwMode="auto">
          <a:xfrm>
            <a:off x="5338291" y="4425230"/>
            <a:ext cx="1177925" cy="515938"/>
          </a:xfrm>
          <a:prstGeom prst="rightArrow">
            <a:avLst>
              <a:gd name="adj1" fmla="val 50000"/>
              <a:gd name="adj2" fmla="val 57077"/>
            </a:avLst>
          </a:prstGeom>
          <a:solidFill>
            <a:schemeClr val="accent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64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8" grpId="0" autoUpdateAnimBg="0"/>
      <p:bldP spid="71475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可编程逻辑阵列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A18A-5A02-4D4C-ABFB-A80686BB03FF}" type="slidenum">
              <a:rPr lang="en-US" altLang="zh-CN">
                <a:latin typeface="+mn-ea"/>
                <a:ea typeface="+mn-ea"/>
              </a:rPr>
              <a:pPr/>
              <a:t>74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将</a:t>
            </a:r>
            <a:r>
              <a:rPr lang="en-US" altLang="zh-CN">
                <a:latin typeface="+mn-ea"/>
              </a:rPr>
              <a:t>G</a:t>
            </a:r>
            <a:r>
              <a:rPr lang="en-US" altLang="zh-CN" baseline="-25000">
                <a:latin typeface="+mn-ea"/>
              </a:rPr>
              <a:t>i</a:t>
            </a:r>
            <a:r>
              <a:rPr lang="zh-CN" altLang="en-US">
                <a:latin typeface="+mn-ea"/>
              </a:rPr>
              <a:t>用</a:t>
            </a:r>
            <a:r>
              <a:rPr lang="en-US" altLang="zh-CN">
                <a:latin typeface="+mn-ea"/>
              </a:rPr>
              <a:t>P</a:t>
            </a:r>
            <a:r>
              <a:rPr lang="en-US" altLang="zh-CN" baseline="-25000">
                <a:latin typeface="+mn-ea"/>
              </a:rPr>
              <a:t>i</a:t>
            </a:r>
            <a:r>
              <a:rPr lang="zh-CN" altLang="en-US">
                <a:latin typeface="+mn-ea"/>
              </a:rPr>
              <a:t>表示，可得</a:t>
            </a:r>
          </a:p>
        </p:txBody>
      </p:sp>
      <p:graphicFrame>
        <p:nvGraphicFramePr>
          <p:cNvPr id="71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32933"/>
              </p:ext>
            </p:extLst>
          </p:nvPr>
        </p:nvGraphicFramePr>
        <p:xfrm>
          <a:off x="2298700" y="2590800"/>
          <a:ext cx="16224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4" name="Equation" r:id="rId3" imgW="749160" imgH="914400" progId="">
                  <p:embed/>
                </p:oleObj>
              </mc:Choice>
              <mc:Fallback>
                <p:oleObj name="Equation" r:id="rId3" imgW="7491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590800"/>
                        <a:ext cx="1622425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78131"/>
              </p:ext>
            </p:extLst>
          </p:nvPr>
        </p:nvGraphicFramePr>
        <p:xfrm>
          <a:off x="5957888" y="1968500"/>
          <a:ext cx="1373187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5" name="Equation" r:id="rId5" imgW="634680" imgH="1790640" progId="">
                  <p:embed/>
                </p:oleObj>
              </mc:Choice>
              <mc:Fallback>
                <p:oleObj name="Equation" r:id="rId5" imgW="634680" imgH="1790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968500"/>
                        <a:ext cx="1373187" cy="387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28361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项用与阵列实现，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Gi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用或阵列实现</a:t>
            </a:r>
          </a:p>
        </p:txBody>
      </p:sp>
    </p:spTree>
    <p:extLst>
      <p:ext uri="{BB962C8B-B14F-4D97-AF65-F5344CB8AC3E}">
        <p14:creationId xmlns:p14="http://schemas.microsoft.com/office/powerpoint/2010/main" val="1531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CE99-9BDE-4041-8174-D840DA9B62E1}" type="slidenum">
              <a:rPr lang="en-US" altLang="zh-CN">
                <a:latin typeface="+mn-ea"/>
                <a:ea typeface="+mn-ea"/>
              </a:rPr>
              <a:pPr/>
              <a:t>75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346"/>
          <p:cNvGrpSpPr>
            <a:grpSpLocks/>
          </p:cNvGrpSpPr>
          <p:nvPr/>
        </p:nvGrpSpPr>
        <p:grpSpPr bwMode="auto">
          <a:xfrm>
            <a:off x="2954338" y="2895600"/>
            <a:ext cx="2895600" cy="762000"/>
            <a:chOff x="1861" y="1824"/>
            <a:chExt cx="1824" cy="480"/>
          </a:xfrm>
        </p:grpSpPr>
        <p:grpSp>
          <p:nvGrpSpPr>
            <p:cNvPr id="3" name="Group 345"/>
            <p:cNvGrpSpPr>
              <a:grpSpLocks/>
            </p:cNvGrpSpPr>
            <p:nvPr/>
          </p:nvGrpSpPr>
          <p:grpSpPr bwMode="auto">
            <a:xfrm>
              <a:off x="2005" y="2160"/>
              <a:ext cx="1632" cy="144"/>
              <a:chOff x="2005" y="2160"/>
              <a:chExt cx="1632" cy="144"/>
            </a:xfrm>
          </p:grpSpPr>
          <p:sp>
            <p:nvSpPr>
              <p:cNvPr id="716872" name="Rectangle 72"/>
              <p:cNvSpPr>
                <a:spLocks noChangeArrowheads="1"/>
              </p:cNvSpPr>
              <p:nvPr/>
            </p:nvSpPr>
            <p:spPr bwMode="auto">
              <a:xfrm>
                <a:off x="200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3" name="Rectangle 73"/>
              <p:cNvSpPr>
                <a:spLocks noChangeArrowheads="1"/>
              </p:cNvSpPr>
              <p:nvPr/>
            </p:nvSpPr>
            <p:spPr bwMode="auto">
              <a:xfrm>
                <a:off x="224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4" name="Rectangle 74"/>
              <p:cNvSpPr>
                <a:spLocks noChangeArrowheads="1"/>
              </p:cNvSpPr>
              <p:nvPr/>
            </p:nvSpPr>
            <p:spPr bwMode="auto">
              <a:xfrm>
                <a:off x="248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5" name="Rectangle 75"/>
              <p:cNvSpPr>
                <a:spLocks noChangeArrowheads="1"/>
              </p:cNvSpPr>
              <p:nvPr/>
            </p:nvSpPr>
            <p:spPr bwMode="auto">
              <a:xfrm>
                <a:off x="272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6" name="Rectangle 76"/>
              <p:cNvSpPr>
                <a:spLocks noChangeArrowheads="1"/>
              </p:cNvSpPr>
              <p:nvPr/>
            </p:nvSpPr>
            <p:spPr bwMode="auto">
              <a:xfrm>
                <a:off x="296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7" name="Rectangle 77"/>
              <p:cNvSpPr>
                <a:spLocks noChangeArrowheads="1"/>
              </p:cNvSpPr>
              <p:nvPr/>
            </p:nvSpPr>
            <p:spPr bwMode="auto">
              <a:xfrm>
                <a:off x="320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8" name="Rectangle 78"/>
              <p:cNvSpPr>
                <a:spLocks noChangeArrowheads="1"/>
              </p:cNvSpPr>
              <p:nvPr/>
            </p:nvSpPr>
            <p:spPr bwMode="auto">
              <a:xfrm>
                <a:off x="344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</p:grpSp>
        <p:sp>
          <p:nvSpPr>
            <p:cNvPr id="717123" name="Text Box 323"/>
            <p:cNvSpPr txBox="1">
              <a:spLocks noChangeArrowheads="1"/>
            </p:cNvSpPr>
            <p:nvPr/>
          </p:nvSpPr>
          <p:spPr bwMode="auto">
            <a:xfrm>
              <a:off x="186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717124" name="Text Box 324"/>
            <p:cNvSpPr txBox="1">
              <a:spLocks noChangeArrowheads="1"/>
            </p:cNvSpPr>
            <p:nvPr/>
          </p:nvSpPr>
          <p:spPr bwMode="auto">
            <a:xfrm>
              <a:off x="210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717125" name="Text Box 325"/>
            <p:cNvSpPr txBox="1">
              <a:spLocks noChangeArrowheads="1"/>
            </p:cNvSpPr>
            <p:nvPr/>
          </p:nvSpPr>
          <p:spPr bwMode="auto">
            <a:xfrm>
              <a:off x="234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717126" name="Text Box 326"/>
            <p:cNvSpPr txBox="1">
              <a:spLocks noChangeArrowheads="1"/>
            </p:cNvSpPr>
            <p:nvPr/>
          </p:nvSpPr>
          <p:spPr bwMode="auto">
            <a:xfrm>
              <a:off x="258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7127" name="Text Box 327"/>
            <p:cNvSpPr txBox="1">
              <a:spLocks noChangeArrowheads="1"/>
            </p:cNvSpPr>
            <p:nvPr/>
          </p:nvSpPr>
          <p:spPr bwMode="auto">
            <a:xfrm>
              <a:off x="282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717128" name="Text Box 328"/>
            <p:cNvSpPr txBox="1">
              <a:spLocks noChangeArrowheads="1"/>
            </p:cNvSpPr>
            <p:nvPr/>
          </p:nvSpPr>
          <p:spPr bwMode="auto">
            <a:xfrm>
              <a:off x="306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717129" name="Text Box 329"/>
            <p:cNvSpPr txBox="1">
              <a:spLocks noChangeArrowheads="1"/>
            </p:cNvSpPr>
            <p:nvPr/>
          </p:nvSpPr>
          <p:spPr bwMode="auto">
            <a:xfrm>
              <a:off x="330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6</a:t>
              </a:r>
            </a:p>
          </p:txBody>
        </p:sp>
      </p:grpSp>
      <p:grpSp>
        <p:nvGrpSpPr>
          <p:cNvPr id="4" name="Group 321"/>
          <p:cNvGrpSpPr>
            <a:grpSpLocks/>
          </p:cNvGrpSpPr>
          <p:nvPr/>
        </p:nvGrpSpPr>
        <p:grpSpPr bwMode="auto">
          <a:xfrm>
            <a:off x="3259138" y="457200"/>
            <a:ext cx="2667000" cy="2362200"/>
            <a:chOff x="1200" y="480"/>
            <a:chExt cx="3600" cy="1488"/>
          </a:xfrm>
        </p:grpSpPr>
        <p:sp>
          <p:nvSpPr>
            <p:cNvPr id="716805" name="Line 5"/>
            <p:cNvSpPr>
              <a:spLocks noChangeShapeType="1"/>
            </p:cNvSpPr>
            <p:nvPr/>
          </p:nvSpPr>
          <p:spPr bwMode="auto">
            <a:xfrm>
              <a:off x="1200" y="480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06" name="Line 6"/>
            <p:cNvSpPr>
              <a:spLocks noChangeShapeType="1"/>
            </p:cNvSpPr>
            <p:nvPr/>
          </p:nvSpPr>
          <p:spPr bwMode="auto">
            <a:xfrm>
              <a:off x="1200" y="67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07" name="Line 7"/>
            <p:cNvSpPr>
              <a:spLocks noChangeShapeType="1"/>
            </p:cNvSpPr>
            <p:nvPr/>
          </p:nvSpPr>
          <p:spPr bwMode="auto">
            <a:xfrm>
              <a:off x="1200" y="91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08" name="Line 8"/>
            <p:cNvSpPr>
              <a:spLocks noChangeShapeType="1"/>
            </p:cNvSpPr>
            <p:nvPr/>
          </p:nvSpPr>
          <p:spPr bwMode="auto">
            <a:xfrm>
              <a:off x="1200" y="110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09" name="Line 9"/>
            <p:cNvSpPr>
              <a:spLocks noChangeShapeType="1"/>
            </p:cNvSpPr>
            <p:nvPr/>
          </p:nvSpPr>
          <p:spPr bwMode="auto">
            <a:xfrm>
              <a:off x="1200" y="134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0" name="Line 10"/>
            <p:cNvSpPr>
              <a:spLocks noChangeShapeType="1"/>
            </p:cNvSpPr>
            <p:nvPr/>
          </p:nvSpPr>
          <p:spPr bwMode="auto">
            <a:xfrm>
              <a:off x="1200" y="153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1" name="Line 11"/>
            <p:cNvSpPr>
              <a:spLocks noChangeShapeType="1"/>
            </p:cNvSpPr>
            <p:nvPr/>
          </p:nvSpPr>
          <p:spPr bwMode="auto">
            <a:xfrm>
              <a:off x="1200" y="177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2" name="Line 12"/>
            <p:cNvSpPr>
              <a:spLocks noChangeShapeType="1"/>
            </p:cNvSpPr>
            <p:nvPr/>
          </p:nvSpPr>
          <p:spPr bwMode="auto">
            <a:xfrm>
              <a:off x="1200" y="1968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506538" y="152400"/>
            <a:ext cx="1752600" cy="762000"/>
            <a:chOff x="2400" y="432"/>
            <a:chExt cx="1104" cy="480"/>
          </a:xfrm>
        </p:grpSpPr>
        <p:sp>
          <p:nvSpPr>
            <p:cNvPr id="716815" name="Line 15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6" name="Line 16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7" name="Line 17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8" name="Oval 18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9" name="Line 19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0" name="Line 20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1" name="Line 21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2" name="Line 22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3" name="Rectangle 23"/>
            <p:cNvSpPr>
              <a:spLocks noChangeArrowheads="1"/>
            </p:cNvSpPr>
            <p:nvPr/>
          </p:nvSpPr>
          <p:spPr bwMode="auto">
            <a:xfrm>
              <a:off x="2400" y="432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B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506538" y="838200"/>
            <a:ext cx="1752600" cy="762000"/>
            <a:chOff x="2400" y="432"/>
            <a:chExt cx="1104" cy="480"/>
          </a:xfrm>
        </p:grpSpPr>
        <p:sp>
          <p:nvSpPr>
            <p:cNvPr id="716825" name="Line 25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6" name="Line 26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7" name="Line 27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8" name="Oval 28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9" name="Line 29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0" name="Line 30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1" name="Line 31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2" name="Line 32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3" name="Rectangle 33"/>
            <p:cNvSpPr>
              <a:spLocks noChangeArrowheads="1"/>
            </p:cNvSpPr>
            <p:nvPr/>
          </p:nvSpPr>
          <p:spPr bwMode="auto">
            <a:xfrm>
              <a:off x="2400" y="43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B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506538" y="1524000"/>
            <a:ext cx="1752600" cy="762000"/>
            <a:chOff x="2400" y="432"/>
            <a:chExt cx="1104" cy="480"/>
          </a:xfrm>
        </p:grpSpPr>
        <p:sp>
          <p:nvSpPr>
            <p:cNvPr id="716835" name="Line 35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6" name="Line 36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7" name="Line 37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8" name="Oval 38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9" name="Line 39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0" name="Line 40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1" name="Line 41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2" name="Line 42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3" name="Rectangle 43"/>
            <p:cNvSpPr>
              <a:spLocks noChangeArrowheads="1"/>
            </p:cNvSpPr>
            <p:nvPr/>
          </p:nvSpPr>
          <p:spPr bwMode="auto">
            <a:xfrm>
              <a:off x="2400" y="432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B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506538" y="2209800"/>
            <a:ext cx="1752600" cy="762000"/>
            <a:chOff x="2400" y="432"/>
            <a:chExt cx="1104" cy="480"/>
          </a:xfrm>
        </p:grpSpPr>
        <p:sp>
          <p:nvSpPr>
            <p:cNvPr id="716845" name="Line 45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6" name="Line 46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7" name="Line 47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8" name="Oval 48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9" name="Line 49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0" name="Line 50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1" name="Line 51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2" name="Line 52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3" name="Rectangle 53"/>
            <p:cNvSpPr>
              <a:spLocks noChangeArrowheads="1"/>
            </p:cNvSpPr>
            <p:nvPr/>
          </p:nvSpPr>
          <p:spPr bwMode="auto">
            <a:xfrm>
              <a:off x="2400" y="432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B</a:t>
              </a:r>
              <a:r>
                <a:rPr lang="en-US" altLang="zh-CN" sz="2400" baseline="-25000">
                  <a:latin typeface="+mn-ea"/>
                  <a:ea typeface="+mn-ea"/>
                </a:rPr>
                <a:t>3</a:t>
              </a:r>
            </a:p>
          </p:txBody>
        </p:sp>
      </p:grpSp>
      <p:grpSp>
        <p:nvGrpSpPr>
          <p:cNvPr id="9" name="Group 322"/>
          <p:cNvGrpSpPr>
            <a:grpSpLocks/>
          </p:cNvGrpSpPr>
          <p:nvPr/>
        </p:nvGrpSpPr>
        <p:grpSpPr bwMode="auto">
          <a:xfrm>
            <a:off x="3335338" y="228600"/>
            <a:ext cx="2286000" cy="3200400"/>
            <a:chOff x="1248" y="384"/>
            <a:chExt cx="1440" cy="1776"/>
          </a:xfrm>
        </p:grpSpPr>
        <p:sp>
          <p:nvSpPr>
            <p:cNvPr id="716855" name="Line 55"/>
            <p:cNvSpPr>
              <a:spLocks noChangeShapeType="1"/>
            </p:cNvSpPr>
            <p:nvPr/>
          </p:nvSpPr>
          <p:spPr bwMode="auto">
            <a:xfrm flipH="1">
              <a:off x="148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6" name="Line 56"/>
            <p:cNvSpPr>
              <a:spLocks noChangeShapeType="1"/>
            </p:cNvSpPr>
            <p:nvPr/>
          </p:nvSpPr>
          <p:spPr bwMode="auto">
            <a:xfrm>
              <a:off x="124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7" name="Line 57"/>
            <p:cNvSpPr>
              <a:spLocks noChangeShapeType="1"/>
            </p:cNvSpPr>
            <p:nvPr/>
          </p:nvSpPr>
          <p:spPr bwMode="auto">
            <a:xfrm flipH="1">
              <a:off x="196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8" name="Line 58"/>
            <p:cNvSpPr>
              <a:spLocks noChangeShapeType="1"/>
            </p:cNvSpPr>
            <p:nvPr/>
          </p:nvSpPr>
          <p:spPr bwMode="auto">
            <a:xfrm>
              <a:off x="172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9" name="Line 59"/>
            <p:cNvSpPr>
              <a:spLocks noChangeShapeType="1"/>
            </p:cNvSpPr>
            <p:nvPr/>
          </p:nvSpPr>
          <p:spPr bwMode="auto">
            <a:xfrm flipH="1">
              <a:off x="244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60" name="Line 60"/>
            <p:cNvSpPr>
              <a:spLocks noChangeShapeType="1"/>
            </p:cNvSpPr>
            <p:nvPr/>
          </p:nvSpPr>
          <p:spPr bwMode="auto">
            <a:xfrm>
              <a:off x="220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62" name="Line 62"/>
            <p:cNvSpPr>
              <a:spLocks noChangeShapeType="1"/>
            </p:cNvSpPr>
            <p:nvPr/>
          </p:nvSpPr>
          <p:spPr bwMode="auto">
            <a:xfrm>
              <a:off x="268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353"/>
          <p:cNvGrpSpPr>
            <a:grpSpLocks/>
          </p:cNvGrpSpPr>
          <p:nvPr/>
        </p:nvGrpSpPr>
        <p:grpSpPr bwMode="auto">
          <a:xfrm>
            <a:off x="3335338" y="3657600"/>
            <a:ext cx="2286000" cy="2286000"/>
            <a:chOff x="2101" y="2304"/>
            <a:chExt cx="1440" cy="1440"/>
          </a:xfrm>
        </p:grpSpPr>
        <p:sp>
          <p:nvSpPr>
            <p:cNvPr id="716889" name="Line 89"/>
            <p:cNvSpPr>
              <a:spLocks noChangeShapeType="1"/>
            </p:cNvSpPr>
            <p:nvPr/>
          </p:nvSpPr>
          <p:spPr bwMode="auto">
            <a:xfrm flipH="1">
              <a:off x="210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1" name="Line 91"/>
            <p:cNvSpPr>
              <a:spLocks noChangeShapeType="1"/>
            </p:cNvSpPr>
            <p:nvPr/>
          </p:nvSpPr>
          <p:spPr bwMode="auto">
            <a:xfrm flipH="1">
              <a:off x="258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2" name="Line 92"/>
            <p:cNvSpPr>
              <a:spLocks noChangeShapeType="1"/>
            </p:cNvSpPr>
            <p:nvPr/>
          </p:nvSpPr>
          <p:spPr bwMode="auto">
            <a:xfrm>
              <a:off x="234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3" name="Line 93"/>
            <p:cNvSpPr>
              <a:spLocks noChangeShapeType="1"/>
            </p:cNvSpPr>
            <p:nvPr/>
          </p:nvSpPr>
          <p:spPr bwMode="auto">
            <a:xfrm flipH="1">
              <a:off x="306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4" name="Line 94"/>
            <p:cNvSpPr>
              <a:spLocks noChangeShapeType="1"/>
            </p:cNvSpPr>
            <p:nvPr/>
          </p:nvSpPr>
          <p:spPr bwMode="auto">
            <a:xfrm>
              <a:off x="282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5" name="Line 95"/>
            <p:cNvSpPr>
              <a:spLocks noChangeShapeType="1"/>
            </p:cNvSpPr>
            <p:nvPr/>
          </p:nvSpPr>
          <p:spPr bwMode="auto">
            <a:xfrm flipH="1">
              <a:off x="354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6" name="Line 96"/>
            <p:cNvSpPr>
              <a:spLocks noChangeShapeType="1"/>
            </p:cNvSpPr>
            <p:nvPr/>
          </p:nvSpPr>
          <p:spPr bwMode="auto">
            <a:xfrm>
              <a:off x="330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420938" y="4114800"/>
            <a:ext cx="3810000" cy="1447800"/>
            <a:chOff x="672" y="2592"/>
            <a:chExt cx="4080" cy="912"/>
          </a:xfrm>
        </p:grpSpPr>
        <p:sp>
          <p:nvSpPr>
            <p:cNvPr id="716906" name="Line 106"/>
            <p:cNvSpPr>
              <a:spLocks noChangeShapeType="1"/>
            </p:cNvSpPr>
            <p:nvPr/>
          </p:nvSpPr>
          <p:spPr bwMode="auto">
            <a:xfrm>
              <a:off x="672" y="2592"/>
              <a:ext cx="408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07" name="Line 107"/>
            <p:cNvSpPr>
              <a:spLocks noChangeShapeType="1"/>
            </p:cNvSpPr>
            <p:nvPr/>
          </p:nvSpPr>
          <p:spPr bwMode="auto">
            <a:xfrm>
              <a:off x="672" y="2880"/>
              <a:ext cx="408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08" name="Line 108"/>
            <p:cNvSpPr>
              <a:spLocks noChangeShapeType="1"/>
            </p:cNvSpPr>
            <p:nvPr/>
          </p:nvSpPr>
          <p:spPr bwMode="auto">
            <a:xfrm>
              <a:off x="672" y="3216"/>
              <a:ext cx="408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09" name="Line 109"/>
            <p:cNvSpPr>
              <a:spLocks noChangeShapeType="1"/>
            </p:cNvSpPr>
            <p:nvPr/>
          </p:nvSpPr>
          <p:spPr bwMode="auto">
            <a:xfrm>
              <a:off x="672" y="3504"/>
              <a:ext cx="408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2" name="Group 355"/>
          <p:cNvGrpSpPr>
            <a:grpSpLocks/>
          </p:cNvGrpSpPr>
          <p:nvPr/>
        </p:nvGrpSpPr>
        <p:grpSpPr bwMode="auto">
          <a:xfrm>
            <a:off x="6154738" y="3870325"/>
            <a:ext cx="1617662" cy="1920875"/>
            <a:chOff x="3877" y="2438"/>
            <a:chExt cx="1019" cy="1210"/>
          </a:xfrm>
        </p:grpSpPr>
        <p:grpSp>
          <p:nvGrpSpPr>
            <p:cNvPr id="13" name="Group 110"/>
            <p:cNvGrpSpPr>
              <a:grpSpLocks/>
            </p:cNvGrpSpPr>
            <p:nvPr/>
          </p:nvGrpSpPr>
          <p:grpSpPr bwMode="auto">
            <a:xfrm>
              <a:off x="3877" y="2438"/>
              <a:ext cx="480" cy="1210"/>
              <a:chOff x="4704" y="2438"/>
              <a:chExt cx="480" cy="1210"/>
            </a:xfrm>
          </p:grpSpPr>
          <p:grpSp>
            <p:nvGrpSpPr>
              <p:cNvPr id="14" name="Group 111"/>
              <p:cNvGrpSpPr>
                <a:grpSpLocks/>
              </p:cNvGrpSpPr>
              <p:nvPr/>
            </p:nvGrpSpPr>
            <p:grpSpPr bwMode="auto">
              <a:xfrm>
                <a:off x="4704" y="2438"/>
                <a:ext cx="240" cy="250"/>
                <a:chOff x="4704" y="2438"/>
                <a:chExt cx="240" cy="250"/>
              </a:xfrm>
            </p:grpSpPr>
            <p:sp>
              <p:nvSpPr>
                <p:cNvPr id="716912" name="Rectangle 112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71691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704" y="243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+mn-ea"/>
                      <a:ea typeface="+mn-ea"/>
                    </a:rPr>
                    <a:t>＋</a:t>
                  </a:r>
                </a:p>
              </p:txBody>
            </p:sp>
          </p:grpSp>
          <p:grpSp>
            <p:nvGrpSpPr>
              <p:cNvPr id="15" name="Group 114"/>
              <p:cNvGrpSpPr>
                <a:grpSpLocks/>
              </p:cNvGrpSpPr>
              <p:nvPr/>
            </p:nvGrpSpPr>
            <p:grpSpPr bwMode="auto">
              <a:xfrm>
                <a:off x="4704" y="2774"/>
                <a:ext cx="240" cy="250"/>
                <a:chOff x="4704" y="2438"/>
                <a:chExt cx="240" cy="250"/>
              </a:xfrm>
            </p:grpSpPr>
            <p:sp>
              <p:nvSpPr>
                <p:cNvPr id="716915" name="Rectangle 115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71691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4704" y="243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+mn-ea"/>
                      <a:ea typeface="+mn-ea"/>
                    </a:rPr>
                    <a:t>＋</a:t>
                  </a:r>
                </a:p>
              </p:txBody>
            </p:sp>
          </p:grpSp>
          <p:grpSp>
            <p:nvGrpSpPr>
              <p:cNvPr id="16" name="Group 117"/>
              <p:cNvGrpSpPr>
                <a:grpSpLocks/>
              </p:cNvGrpSpPr>
              <p:nvPr/>
            </p:nvGrpSpPr>
            <p:grpSpPr bwMode="auto">
              <a:xfrm>
                <a:off x="4704" y="3110"/>
                <a:ext cx="240" cy="250"/>
                <a:chOff x="4704" y="2438"/>
                <a:chExt cx="240" cy="250"/>
              </a:xfrm>
            </p:grpSpPr>
            <p:sp>
              <p:nvSpPr>
                <p:cNvPr id="716918" name="Rectangle 118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71691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704" y="243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+mn-ea"/>
                      <a:ea typeface="+mn-ea"/>
                    </a:rPr>
                    <a:t>＋</a:t>
                  </a:r>
                </a:p>
              </p:txBody>
            </p:sp>
          </p:grpSp>
          <p:grpSp>
            <p:nvGrpSpPr>
              <p:cNvPr id="17" name="Group 120"/>
              <p:cNvGrpSpPr>
                <a:grpSpLocks/>
              </p:cNvGrpSpPr>
              <p:nvPr/>
            </p:nvGrpSpPr>
            <p:grpSpPr bwMode="auto">
              <a:xfrm>
                <a:off x="4704" y="3398"/>
                <a:ext cx="240" cy="250"/>
                <a:chOff x="4704" y="2438"/>
                <a:chExt cx="240" cy="250"/>
              </a:xfrm>
            </p:grpSpPr>
            <p:sp>
              <p:nvSpPr>
                <p:cNvPr id="716921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716922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4704" y="243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+mn-ea"/>
                      <a:ea typeface="+mn-ea"/>
                    </a:rPr>
                    <a:t>＋</a:t>
                  </a:r>
                </a:p>
              </p:txBody>
            </p:sp>
          </p:grpSp>
          <p:sp>
            <p:nvSpPr>
              <p:cNvPr id="716923" name="Line 123"/>
              <p:cNvSpPr>
                <a:spLocks noChangeShapeType="1"/>
              </p:cNvSpPr>
              <p:nvPr/>
            </p:nvSpPr>
            <p:spPr bwMode="auto">
              <a:xfrm>
                <a:off x="494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16924" name="Line 124"/>
              <p:cNvSpPr>
                <a:spLocks noChangeShapeType="1"/>
              </p:cNvSpPr>
              <p:nvPr/>
            </p:nvSpPr>
            <p:spPr bwMode="auto">
              <a:xfrm>
                <a:off x="4944" y="28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16925" name="Line 125"/>
              <p:cNvSpPr>
                <a:spLocks noChangeShapeType="1"/>
              </p:cNvSpPr>
              <p:nvPr/>
            </p:nvSpPr>
            <p:spPr bwMode="auto">
              <a:xfrm>
                <a:off x="4944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16926" name="Line 126"/>
              <p:cNvSpPr>
                <a:spLocks noChangeShapeType="1"/>
              </p:cNvSpPr>
              <p:nvPr/>
            </p:nvSpPr>
            <p:spPr bwMode="auto">
              <a:xfrm>
                <a:off x="4944" y="35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" name="Group 354"/>
            <p:cNvGrpSpPr>
              <a:grpSpLocks/>
            </p:cNvGrpSpPr>
            <p:nvPr/>
          </p:nvGrpSpPr>
          <p:grpSpPr bwMode="auto">
            <a:xfrm>
              <a:off x="4368" y="2448"/>
              <a:ext cx="528" cy="1200"/>
              <a:chOff x="4368" y="2448"/>
              <a:chExt cx="528" cy="1200"/>
            </a:xfrm>
          </p:grpSpPr>
          <p:sp>
            <p:nvSpPr>
              <p:cNvPr id="716928" name="Rectangle 128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G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716929" name="Rectangle 129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G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716930" name="Rectangle 130"/>
              <p:cNvSpPr>
                <a:spLocks noChangeArrowheads="1"/>
              </p:cNvSpPr>
              <p:nvPr/>
            </p:nvSpPr>
            <p:spPr bwMode="auto">
              <a:xfrm>
                <a:off x="4368" y="307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G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716931" name="Rectangle 131"/>
              <p:cNvSpPr>
                <a:spLocks noChangeArrowheads="1"/>
              </p:cNvSpPr>
              <p:nvPr/>
            </p:nvSpPr>
            <p:spPr bwMode="auto">
              <a:xfrm>
                <a:off x="4368" y="336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G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0</a:t>
                </a:r>
              </a:p>
            </p:txBody>
          </p:sp>
        </p:grpSp>
      </p:grpSp>
      <p:sp>
        <p:nvSpPr>
          <p:cNvPr id="716936" name="Oval 136"/>
          <p:cNvSpPr>
            <a:spLocks noChangeArrowheads="1"/>
          </p:cNvSpPr>
          <p:nvPr/>
        </p:nvSpPr>
        <p:spPr bwMode="auto">
          <a:xfrm>
            <a:off x="3276600" y="24384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9" name="Group 359"/>
          <p:cNvGrpSpPr>
            <a:grpSpLocks/>
          </p:cNvGrpSpPr>
          <p:nvPr/>
        </p:nvGrpSpPr>
        <p:grpSpPr bwMode="auto">
          <a:xfrm>
            <a:off x="3640138" y="1752600"/>
            <a:ext cx="169862" cy="1143000"/>
            <a:chOff x="2293" y="1104"/>
            <a:chExt cx="107" cy="720"/>
          </a:xfrm>
        </p:grpSpPr>
        <p:sp>
          <p:nvSpPr>
            <p:cNvPr id="716940" name="Oval 140"/>
            <p:cNvSpPr>
              <a:spLocks noChangeArrowheads="1"/>
            </p:cNvSpPr>
            <p:nvPr/>
          </p:nvSpPr>
          <p:spPr bwMode="auto">
            <a:xfrm>
              <a:off x="2304" y="110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41" name="Oval 141"/>
            <p:cNvSpPr>
              <a:spLocks noChangeArrowheads="1"/>
            </p:cNvSpPr>
            <p:nvPr/>
          </p:nvSpPr>
          <p:spPr bwMode="auto">
            <a:xfrm>
              <a:off x="2293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0" name="Group 360"/>
          <p:cNvGrpSpPr>
            <a:grpSpLocks/>
          </p:cNvGrpSpPr>
          <p:nvPr/>
        </p:nvGrpSpPr>
        <p:grpSpPr bwMode="auto">
          <a:xfrm>
            <a:off x="4021138" y="2057400"/>
            <a:ext cx="169862" cy="533400"/>
            <a:chOff x="2533" y="1296"/>
            <a:chExt cx="107" cy="336"/>
          </a:xfrm>
        </p:grpSpPr>
        <p:sp>
          <p:nvSpPr>
            <p:cNvPr id="716945" name="Oval 145"/>
            <p:cNvSpPr>
              <a:spLocks noChangeArrowheads="1"/>
            </p:cNvSpPr>
            <p:nvPr/>
          </p:nvSpPr>
          <p:spPr bwMode="auto">
            <a:xfrm>
              <a:off x="2544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46" name="Oval 146"/>
            <p:cNvSpPr>
              <a:spLocks noChangeArrowheads="1"/>
            </p:cNvSpPr>
            <p:nvPr/>
          </p:nvSpPr>
          <p:spPr bwMode="auto">
            <a:xfrm>
              <a:off x="2533" y="153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1" name="Group 349"/>
          <p:cNvGrpSpPr>
            <a:grpSpLocks/>
          </p:cNvGrpSpPr>
          <p:nvPr/>
        </p:nvGrpSpPr>
        <p:grpSpPr bwMode="auto">
          <a:xfrm>
            <a:off x="4402138" y="1066800"/>
            <a:ext cx="152400" cy="1143000"/>
            <a:chOff x="2773" y="672"/>
            <a:chExt cx="96" cy="720"/>
          </a:xfrm>
        </p:grpSpPr>
        <p:sp>
          <p:nvSpPr>
            <p:cNvPr id="716949" name="Oval 149"/>
            <p:cNvSpPr>
              <a:spLocks noChangeArrowheads="1"/>
            </p:cNvSpPr>
            <p:nvPr/>
          </p:nvSpPr>
          <p:spPr bwMode="auto">
            <a:xfrm>
              <a:off x="2773" y="67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50" name="Oval 150"/>
            <p:cNvSpPr>
              <a:spLocks noChangeArrowheads="1"/>
            </p:cNvSpPr>
            <p:nvPr/>
          </p:nvSpPr>
          <p:spPr bwMode="auto">
            <a:xfrm>
              <a:off x="2773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2" name="Group 350"/>
          <p:cNvGrpSpPr>
            <a:grpSpLocks/>
          </p:cNvGrpSpPr>
          <p:nvPr/>
        </p:nvGrpSpPr>
        <p:grpSpPr bwMode="auto">
          <a:xfrm>
            <a:off x="4783138" y="1371600"/>
            <a:ext cx="152400" cy="533400"/>
            <a:chOff x="3013" y="864"/>
            <a:chExt cx="96" cy="336"/>
          </a:xfrm>
        </p:grpSpPr>
        <p:sp>
          <p:nvSpPr>
            <p:cNvPr id="716954" name="Oval 154"/>
            <p:cNvSpPr>
              <a:spLocks noChangeArrowheads="1"/>
            </p:cNvSpPr>
            <p:nvPr/>
          </p:nvSpPr>
          <p:spPr bwMode="auto">
            <a:xfrm>
              <a:off x="3013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55" name="Oval 155"/>
            <p:cNvSpPr>
              <a:spLocks noChangeArrowheads="1"/>
            </p:cNvSpPr>
            <p:nvPr/>
          </p:nvSpPr>
          <p:spPr bwMode="auto">
            <a:xfrm>
              <a:off x="3013" y="110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3" name="Group 351"/>
          <p:cNvGrpSpPr>
            <a:grpSpLocks/>
          </p:cNvGrpSpPr>
          <p:nvPr/>
        </p:nvGrpSpPr>
        <p:grpSpPr bwMode="auto">
          <a:xfrm>
            <a:off x="5164138" y="381000"/>
            <a:ext cx="152400" cy="1143000"/>
            <a:chOff x="3253" y="240"/>
            <a:chExt cx="96" cy="720"/>
          </a:xfrm>
        </p:grpSpPr>
        <p:sp>
          <p:nvSpPr>
            <p:cNvPr id="716958" name="Oval 158"/>
            <p:cNvSpPr>
              <a:spLocks noChangeArrowheads="1"/>
            </p:cNvSpPr>
            <p:nvPr/>
          </p:nvSpPr>
          <p:spPr bwMode="auto">
            <a:xfrm>
              <a:off x="3253" y="24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59" name="Oval 159"/>
            <p:cNvSpPr>
              <a:spLocks noChangeArrowheads="1"/>
            </p:cNvSpPr>
            <p:nvPr/>
          </p:nvSpPr>
          <p:spPr bwMode="auto">
            <a:xfrm>
              <a:off x="3253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4" name="Group 352"/>
          <p:cNvGrpSpPr>
            <a:grpSpLocks/>
          </p:cNvGrpSpPr>
          <p:nvPr/>
        </p:nvGrpSpPr>
        <p:grpSpPr bwMode="auto">
          <a:xfrm>
            <a:off x="5545138" y="685800"/>
            <a:ext cx="152400" cy="533400"/>
            <a:chOff x="3493" y="432"/>
            <a:chExt cx="96" cy="336"/>
          </a:xfrm>
        </p:grpSpPr>
        <p:sp>
          <p:nvSpPr>
            <p:cNvPr id="716963" name="Oval 163"/>
            <p:cNvSpPr>
              <a:spLocks noChangeArrowheads="1"/>
            </p:cNvSpPr>
            <p:nvPr/>
          </p:nvSpPr>
          <p:spPr bwMode="auto">
            <a:xfrm>
              <a:off x="3493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64" name="Oval 164"/>
            <p:cNvSpPr>
              <a:spLocks noChangeArrowheads="1"/>
            </p:cNvSpPr>
            <p:nvPr/>
          </p:nvSpPr>
          <p:spPr bwMode="auto">
            <a:xfrm>
              <a:off x="3493" y="67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717119" name="Text Box 319"/>
          <p:cNvSpPr txBox="1">
            <a:spLocks noChangeArrowheads="1"/>
          </p:cNvSpPr>
          <p:nvPr/>
        </p:nvSpPr>
        <p:spPr bwMode="auto">
          <a:xfrm>
            <a:off x="1259632" y="6096000"/>
            <a:ext cx="7350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与阵列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8×7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56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，或阵列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4×7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28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，总点数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84</a:t>
            </a:r>
          </a:p>
        </p:txBody>
      </p:sp>
      <p:graphicFrame>
        <p:nvGraphicFramePr>
          <p:cNvPr id="717130" name="Object 3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967324"/>
              </p:ext>
            </p:extLst>
          </p:nvPr>
        </p:nvGraphicFramePr>
        <p:xfrm>
          <a:off x="7023100" y="141288"/>
          <a:ext cx="1374775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84" name="Equation" r:id="rId3" imgW="634680" imgH="1790640" progId="">
                  <p:embed/>
                </p:oleObj>
              </mc:Choice>
              <mc:Fallback>
                <p:oleObj name="Equation" r:id="rId3" imgW="634680" imgH="1790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141288"/>
                        <a:ext cx="1374775" cy="329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31" name="Object 3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986007"/>
              </p:ext>
            </p:extLst>
          </p:nvPr>
        </p:nvGraphicFramePr>
        <p:xfrm>
          <a:off x="469900" y="3810000"/>
          <a:ext cx="16224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85" name="Equation" r:id="rId5" imgW="749160" imgH="914400" progId="">
                  <p:embed/>
                </p:oleObj>
              </mc:Choice>
              <mc:Fallback>
                <p:oleObj name="Equation" r:id="rId5" imgW="7491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810000"/>
                        <a:ext cx="1622425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63" name="Oval 363"/>
          <p:cNvSpPr>
            <a:spLocks noChangeArrowheads="1"/>
          </p:cNvSpPr>
          <p:nvPr/>
        </p:nvSpPr>
        <p:spPr bwMode="auto">
          <a:xfrm>
            <a:off x="3276600" y="40386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5" name="Group 369"/>
          <p:cNvGrpSpPr>
            <a:grpSpLocks/>
          </p:cNvGrpSpPr>
          <p:nvPr/>
        </p:nvGrpSpPr>
        <p:grpSpPr bwMode="auto">
          <a:xfrm>
            <a:off x="3657600" y="4495800"/>
            <a:ext cx="533400" cy="152400"/>
            <a:chOff x="2304" y="2832"/>
            <a:chExt cx="336" cy="96"/>
          </a:xfrm>
        </p:grpSpPr>
        <p:sp>
          <p:nvSpPr>
            <p:cNvPr id="717162" name="Oval 362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7164" name="Oval 364"/>
            <p:cNvSpPr>
              <a:spLocks noChangeArrowheads="1"/>
            </p:cNvSpPr>
            <p:nvPr/>
          </p:nvSpPr>
          <p:spPr bwMode="auto">
            <a:xfrm>
              <a:off x="2544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6" name="Group 370"/>
          <p:cNvGrpSpPr>
            <a:grpSpLocks/>
          </p:cNvGrpSpPr>
          <p:nvPr/>
        </p:nvGrpSpPr>
        <p:grpSpPr bwMode="auto">
          <a:xfrm>
            <a:off x="4419600" y="5029200"/>
            <a:ext cx="533400" cy="152400"/>
            <a:chOff x="2784" y="3168"/>
            <a:chExt cx="336" cy="96"/>
          </a:xfrm>
        </p:grpSpPr>
        <p:sp>
          <p:nvSpPr>
            <p:cNvPr id="717165" name="Oval 365"/>
            <p:cNvSpPr>
              <a:spLocks noChangeArrowheads="1"/>
            </p:cNvSpPr>
            <p:nvPr/>
          </p:nvSpPr>
          <p:spPr bwMode="auto">
            <a:xfrm>
              <a:off x="2784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7166" name="Oval 366"/>
            <p:cNvSpPr>
              <a:spLocks noChangeArrowheads="1"/>
            </p:cNvSpPr>
            <p:nvPr/>
          </p:nvSpPr>
          <p:spPr bwMode="auto">
            <a:xfrm>
              <a:off x="3024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" name="Group 371"/>
          <p:cNvGrpSpPr>
            <a:grpSpLocks/>
          </p:cNvGrpSpPr>
          <p:nvPr/>
        </p:nvGrpSpPr>
        <p:grpSpPr bwMode="auto">
          <a:xfrm>
            <a:off x="5181600" y="5486400"/>
            <a:ext cx="533400" cy="152400"/>
            <a:chOff x="3264" y="3456"/>
            <a:chExt cx="336" cy="96"/>
          </a:xfrm>
        </p:grpSpPr>
        <p:sp>
          <p:nvSpPr>
            <p:cNvPr id="717167" name="Oval 367"/>
            <p:cNvSpPr>
              <a:spLocks noChangeArrowheads="1"/>
            </p:cNvSpPr>
            <p:nvPr/>
          </p:nvSpPr>
          <p:spPr bwMode="auto">
            <a:xfrm>
              <a:off x="3264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7168" name="Oval 368"/>
            <p:cNvSpPr>
              <a:spLocks noChangeArrowheads="1"/>
            </p:cNvSpPr>
            <p:nvPr/>
          </p:nvSpPr>
          <p:spPr bwMode="auto">
            <a:xfrm>
              <a:off x="3504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1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6" grpId="0" animBg="1"/>
      <p:bldP spid="717119" grpId="0" autoUpdateAnimBg="0"/>
      <p:bldP spid="71716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6066"/>
            <a:ext cx="5743600" cy="5286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</a:t>
            </a:r>
          </a:p>
        </p:txBody>
      </p:sp>
      <p:sp>
        <p:nvSpPr>
          <p:cNvPr id="2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951-49DD-424A-B5F7-C09CFA61A2E3}" type="slidenum">
              <a:rPr lang="en-US" altLang="zh-CN">
                <a:latin typeface="+mn-ea"/>
                <a:ea typeface="+mn-ea"/>
              </a:rPr>
              <a:pPr/>
              <a:t>76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447746" name="Group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9247"/>
              </p:ext>
            </p:extLst>
          </p:nvPr>
        </p:nvGraphicFramePr>
        <p:xfrm>
          <a:off x="3962400" y="457200"/>
          <a:ext cx="5029200" cy="617220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381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输入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输出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I3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I2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F7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F6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F5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F4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F3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F2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47722" name="Text Box 234"/>
          <p:cNvSpPr txBox="1">
            <a:spLocks noChangeArrowheads="1"/>
          </p:cNvSpPr>
          <p:nvPr/>
        </p:nvSpPr>
        <p:spPr bwMode="auto">
          <a:xfrm>
            <a:off x="990600" y="59436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P267</a:t>
            </a:r>
          </a:p>
        </p:txBody>
      </p:sp>
      <p:sp>
        <p:nvSpPr>
          <p:cNvPr id="447723" name="Text Box 235"/>
          <p:cNvSpPr txBox="1">
            <a:spLocks noChangeArrowheads="1"/>
          </p:cNvSpPr>
          <p:nvPr/>
        </p:nvSpPr>
        <p:spPr bwMode="auto">
          <a:xfrm>
            <a:off x="0" y="1066800"/>
            <a:ext cx="3048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例如：存储信息表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16x8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存储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与阵列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?x?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或阵列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?x?</a:t>
            </a:r>
          </a:p>
        </p:txBody>
      </p:sp>
    </p:spTree>
    <p:extLst>
      <p:ext uri="{BB962C8B-B14F-4D97-AF65-F5344CB8AC3E}">
        <p14:creationId xmlns:p14="http://schemas.microsoft.com/office/powerpoint/2010/main" val="19650275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1144671" y="3496530"/>
            <a:ext cx="364202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0</a:t>
            </a: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1</a:t>
            </a:r>
            <a:endParaRPr lang="en-US" altLang="zh-CN" sz="1800" dirty="0">
              <a:latin typeface="+mn-ea"/>
              <a:ea typeface="+mn-ea"/>
            </a:endParaRP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2</a:t>
            </a:r>
            <a:endParaRPr lang="en-US" altLang="zh-CN" sz="1800" dirty="0">
              <a:latin typeface="+mn-ea"/>
              <a:ea typeface="+mn-ea"/>
            </a:endParaRP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3</a:t>
            </a:r>
            <a:endParaRPr lang="en-US" altLang="zh-CN" sz="1800" dirty="0">
              <a:latin typeface="+mn-ea"/>
              <a:ea typeface="+mn-ea"/>
            </a:endParaRP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4</a:t>
            </a: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5</a:t>
            </a: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6</a:t>
            </a: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7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449550" name="Line 14"/>
          <p:cNvSpPr>
            <a:spLocks noChangeShapeType="1"/>
          </p:cNvSpPr>
          <p:nvPr/>
        </p:nvSpPr>
        <p:spPr bwMode="auto">
          <a:xfrm>
            <a:off x="2392363" y="3385182"/>
            <a:ext cx="0" cy="2411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65250" y="1068388"/>
            <a:ext cx="230188" cy="295275"/>
            <a:chOff x="860" y="673"/>
            <a:chExt cx="145" cy="186"/>
          </a:xfrm>
        </p:grpSpPr>
        <p:sp>
          <p:nvSpPr>
            <p:cNvPr id="449560" name="Freeform 24"/>
            <p:cNvSpPr>
              <a:spLocks/>
            </p:cNvSpPr>
            <p:nvPr/>
          </p:nvSpPr>
          <p:spPr bwMode="auto">
            <a:xfrm>
              <a:off x="860" y="673"/>
              <a:ext cx="145" cy="186"/>
            </a:xfrm>
            <a:custGeom>
              <a:avLst/>
              <a:gdLst>
                <a:gd name="T0" fmla="*/ 0 w 145"/>
                <a:gd name="T1" fmla="*/ 186 h 186"/>
                <a:gd name="T2" fmla="*/ 145 w 145"/>
                <a:gd name="T3" fmla="*/ 93 h 186"/>
                <a:gd name="T4" fmla="*/ 0 w 145"/>
                <a:gd name="T5" fmla="*/ 0 h 186"/>
                <a:gd name="T6" fmla="*/ 0 w 145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86">
                  <a:moveTo>
                    <a:pt x="0" y="186"/>
                  </a:moveTo>
                  <a:lnTo>
                    <a:pt x="145" y="9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61" name="Oval 25"/>
            <p:cNvSpPr>
              <a:spLocks noChangeArrowheads="1"/>
            </p:cNvSpPr>
            <p:nvPr/>
          </p:nvSpPr>
          <p:spPr bwMode="auto">
            <a:xfrm>
              <a:off x="918" y="802"/>
              <a:ext cx="64" cy="4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562" name="Line 26"/>
          <p:cNvSpPr>
            <a:spLocks noChangeShapeType="1"/>
          </p:cNvSpPr>
          <p:nvPr/>
        </p:nvSpPr>
        <p:spPr bwMode="auto">
          <a:xfrm>
            <a:off x="1543050" y="1327150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3" name="Line 27"/>
          <p:cNvSpPr>
            <a:spLocks noChangeShapeType="1"/>
          </p:cNvSpPr>
          <p:nvPr/>
        </p:nvSpPr>
        <p:spPr bwMode="auto">
          <a:xfrm flipV="1">
            <a:off x="1492250" y="1065213"/>
            <a:ext cx="254000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4" name="Line 28"/>
          <p:cNvSpPr>
            <a:spLocks noChangeShapeType="1"/>
          </p:cNvSpPr>
          <p:nvPr/>
        </p:nvSpPr>
        <p:spPr bwMode="auto">
          <a:xfrm>
            <a:off x="862013" y="1231900"/>
            <a:ext cx="4794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5" name="Line 29"/>
          <p:cNvSpPr>
            <a:spLocks noChangeShapeType="1"/>
          </p:cNvSpPr>
          <p:nvPr/>
        </p:nvSpPr>
        <p:spPr bwMode="auto">
          <a:xfrm>
            <a:off x="1743075" y="1071563"/>
            <a:ext cx="7150100" cy="2381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6" name="Line 30"/>
          <p:cNvSpPr>
            <a:spLocks noChangeShapeType="1"/>
          </p:cNvSpPr>
          <p:nvPr/>
        </p:nvSpPr>
        <p:spPr bwMode="auto">
          <a:xfrm flipV="1">
            <a:off x="1743075" y="1385789"/>
            <a:ext cx="7143750" cy="269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7" name="Line 31"/>
          <p:cNvSpPr>
            <a:spLocks noChangeShapeType="1"/>
          </p:cNvSpPr>
          <p:nvPr/>
        </p:nvSpPr>
        <p:spPr bwMode="auto">
          <a:xfrm>
            <a:off x="2392363" y="717550"/>
            <a:ext cx="1587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346200" y="1546225"/>
            <a:ext cx="230188" cy="295275"/>
            <a:chOff x="848" y="974"/>
            <a:chExt cx="145" cy="186"/>
          </a:xfrm>
        </p:grpSpPr>
        <p:sp>
          <p:nvSpPr>
            <p:cNvPr id="449569" name="Freeform 33"/>
            <p:cNvSpPr>
              <a:spLocks/>
            </p:cNvSpPr>
            <p:nvPr/>
          </p:nvSpPr>
          <p:spPr bwMode="auto">
            <a:xfrm>
              <a:off x="848" y="974"/>
              <a:ext cx="145" cy="186"/>
            </a:xfrm>
            <a:custGeom>
              <a:avLst/>
              <a:gdLst>
                <a:gd name="T0" fmla="*/ 0 w 145"/>
                <a:gd name="T1" fmla="*/ 186 h 186"/>
                <a:gd name="T2" fmla="*/ 145 w 145"/>
                <a:gd name="T3" fmla="*/ 93 h 186"/>
                <a:gd name="T4" fmla="*/ 0 w 145"/>
                <a:gd name="T5" fmla="*/ 0 h 186"/>
                <a:gd name="T6" fmla="*/ 0 w 145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86">
                  <a:moveTo>
                    <a:pt x="0" y="186"/>
                  </a:moveTo>
                  <a:lnTo>
                    <a:pt x="145" y="9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70" name="Oval 34"/>
            <p:cNvSpPr>
              <a:spLocks noChangeArrowheads="1"/>
            </p:cNvSpPr>
            <p:nvPr/>
          </p:nvSpPr>
          <p:spPr bwMode="auto">
            <a:xfrm>
              <a:off x="906" y="1103"/>
              <a:ext cx="64" cy="4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571" name="Line 35"/>
          <p:cNvSpPr>
            <a:spLocks noChangeShapeType="1"/>
          </p:cNvSpPr>
          <p:nvPr/>
        </p:nvSpPr>
        <p:spPr bwMode="auto">
          <a:xfrm>
            <a:off x="1524000" y="1804988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72" name="Line 36"/>
          <p:cNvSpPr>
            <a:spLocks noChangeShapeType="1"/>
          </p:cNvSpPr>
          <p:nvPr/>
        </p:nvSpPr>
        <p:spPr bwMode="auto">
          <a:xfrm flipV="1">
            <a:off x="1473200" y="1541463"/>
            <a:ext cx="254000" cy="1031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73" name="Line 37"/>
          <p:cNvSpPr>
            <a:spLocks noChangeShapeType="1"/>
          </p:cNvSpPr>
          <p:nvPr/>
        </p:nvSpPr>
        <p:spPr bwMode="auto">
          <a:xfrm>
            <a:off x="842963" y="1708150"/>
            <a:ext cx="4794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298575" y="2128838"/>
            <a:ext cx="230188" cy="295275"/>
            <a:chOff x="818" y="1341"/>
            <a:chExt cx="145" cy="186"/>
          </a:xfrm>
        </p:grpSpPr>
        <p:sp>
          <p:nvSpPr>
            <p:cNvPr id="449575" name="Freeform 39"/>
            <p:cNvSpPr>
              <a:spLocks/>
            </p:cNvSpPr>
            <p:nvPr/>
          </p:nvSpPr>
          <p:spPr bwMode="auto">
            <a:xfrm>
              <a:off x="818" y="1341"/>
              <a:ext cx="145" cy="186"/>
            </a:xfrm>
            <a:custGeom>
              <a:avLst/>
              <a:gdLst>
                <a:gd name="T0" fmla="*/ 0 w 145"/>
                <a:gd name="T1" fmla="*/ 186 h 186"/>
                <a:gd name="T2" fmla="*/ 145 w 145"/>
                <a:gd name="T3" fmla="*/ 93 h 186"/>
                <a:gd name="T4" fmla="*/ 0 w 145"/>
                <a:gd name="T5" fmla="*/ 0 h 186"/>
                <a:gd name="T6" fmla="*/ 0 w 145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86">
                  <a:moveTo>
                    <a:pt x="0" y="186"/>
                  </a:moveTo>
                  <a:lnTo>
                    <a:pt x="145" y="9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76" name="Oval 40"/>
            <p:cNvSpPr>
              <a:spLocks noChangeArrowheads="1"/>
            </p:cNvSpPr>
            <p:nvPr/>
          </p:nvSpPr>
          <p:spPr bwMode="auto">
            <a:xfrm>
              <a:off x="876" y="1470"/>
              <a:ext cx="64" cy="4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577" name="Line 41"/>
          <p:cNvSpPr>
            <a:spLocks noChangeShapeType="1"/>
          </p:cNvSpPr>
          <p:nvPr/>
        </p:nvSpPr>
        <p:spPr bwMode="auto">
          <a:xfrm>
            <a:off x="1476375" y="2387600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78" name="Line 42"/>
          <p:cNvSpPr>
            <a:spLocks noChangeShapeType="1"/>
          </p:cNvSpPr>
          <p:nvPr/>
        </p:nvSpPr>
        <p:spPr bwMode="auto">
          <a:xfrm flipV="1">
            <a:off x="1425575" y="2124075"/>
            <a:ext cx="254000" cy="1031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>
            <a:off x="795338" y="2290763"/>
            <a:ext cx="479425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277938" y="2638425"/>
            <a:ext cx="230187" cy="295275"/>
            <a:chOff x="805" y="1662"/>
            <a:chExt cx="145" cy="186"/>
          </a:xfrm>
        </p:grpSpPr>
        <p:sp>
          <p:nvSpPr>
            <p:cNvPr id="449581" name="Freeform 45"/>
            <p:cNvSpPr>
              <a:spLocks/>
            </p:cNvSpPr>
            <p:nvPr/>
          </p:nvSpPr>
          <p:spPr bwMode="auto">
            <a:xfrm>
              <a:off x="805" y="1662"/>
              <a:ext cx="145" cy="186"/>
            </a:xfrm>
            <a:custGeom>
              <a:avLst/>
              <a:gdLst>
                <a:gd name="T0" fmla="*/ 0 w 145"/>
                <a:gd name="T1" fmla="*/ 186 h 186"/>
                <a:gd name="T2" fmla="*/ 145 w 145"/>
                <a:gd name="T3" fmla="*/ 93 h 186"/>
                <a:gd name="T4" fmla="*/ 0 w 145"/>
                <a:gd name="T5" fmla="*/ 0 h 186"/>
                <a:gd name="T6" fmla="*/ 0 w 145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86">
                  <a:moveTo>
                    <a:pt x="0" y="186"/>
                  </a:moveTo>
                  <a:lnTo>
                    <a:pt x="145" y="9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82" name="Oval 46"/>
            <p:cNvSpPr>
              <a:spLocks noChangeArrowheads="1"/>
            </p:cNvSpPr>
            <p:nvPr/>
          </p:nvSpPr>
          <p:spPr bwMode="auto">
            <a:xfrm>
              <a:off x="863" y="1791"/>
              <a:ext cx="65" cy="4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583" name="Line 47"/>
          <p:cNvSpPr>
            <a:spLocks noChangeShapeType="1"/>
          </p:cNvSpPr>
          <p:nvPr/>
        </p:nvSpPr>
        <p:spPr bwMode="auto">
          <a:xfrm>
            <a:off x="1457325" y="2897188"/>
            <a:ext cx="228600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4" name="Line 48"/>
          <p:cNvSpPr>
            <a:spLocks noChangeShapeType="1"/>
          </p:cNvSpPr>
          <p:nvPr/>
        </p:nvSpPr>
        <p:spPr bwMode="auto">
          <a:xfrm flipV="1">
            <a:off x="1406525" y="2633663"/>
            <a:ext cx="254000" cy="1031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5" name="Line 49"/>
          <p:cNvSpPr>
            <a:spLocks noChangeShapeType="1"/>
          </p:cNvSpPr>
          <p:nvPr/>
        </p:nvSpPr>
        <p:spPr bwMode="auto">
          <a:xfrm>
            <a:off x="774700" y="2800350"/>
            <a:ext cx="481013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6" name="Line 50"/>
          <p:cNvSpPr>
            <a:spLocks noChangeShapeType="1"/>
          </p:cNvSpPr>
          <p:nvPr/>
        </p:nvSpPr>
        <p:spPr bwMode="auto">
          <a:xfrm>
            <a:off x="2943225" y="717550"/>
            <a:ext cx="1588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7" name="Line 51"/>
          <p:cNvSpPr>
            <a:spLocks noChangeShapeType="1"/>
          </p:cNvSpPr>
          <p:nvPr/>
        </p:nvSpPr>
        <p:spPr bwMode="auto">
          <a:xfrm>
            <a:off x="3494088" y="68421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8" name="Line 52"/>
          <p:cNvSpPr>
            <a:spLocks noChangeShapeType="1"/>
          </p:cNvSpPr>
          <p:nvPr/>
        </p:nvSpPr>
        <p:spPr bwMode="auto">
          <a:xfrm>
            <a:off x="4046538" y="68421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9" name="Line 53"/>
          <p:cNvSpPr>
            <a:spLocks noChangeShapeType="1"/>
          </p:cNvSpPr>
          <p:nvPr/>
        </p:nvSpPr>
        <p:spPr bwMode="auto">
          <a:xfrm>
            <a:off x="4646613" y="685800"/>
            <a:ext cx="1587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0" name="Line 54"/>
          <p:cNvSpPr>
            <a:spLocks noChangeShapeType="1"/>
          </p:cNvSpPr>
          <p:nvPr/>
        </p:nvSpPr>
        <p:spPr bwMode="auto">
          <a:xfrm>
            <a:off x="5197475" y="685800"/>
            <a:ext cx="1588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1" name="Line 55"/>
          <p:cNvSpPr>
            <a:spLocks noChangeShapeType="1"/>
          </p:cNvSpPr>
          <p:nvPr/>
        </p:nvSpPr>
        <p:spPr bwMode="auto">
          <a:xfrm>
            <a:off x="5748338" y="652463"/>
            <a:ext cx="1587" cy="2538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2" name="Line 56"/>
          <p:cNvSpPr>
            <a:spLocks noChangeShapeType="1"/>
          </p:cNvSpPr>
          <p:nvPr/>
        </p:nvSpPr>
        <p:spPr bwMode="auto">
          <a:xfrm>
            <a:off x="6297613" y="652463"/>
            <a:ext cx="1587" cy="2538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3" name="Line 57"/>
          <p:cNvSpPr>
            <a:spLocks noChangeShapeType="1"/>
          </p:cNvSpPr>
          <p:nvPr/>
        </p:nvSpPr>
        <p:spPr bwMode="auto">
          <a:xfrm>
            <a:off x="1743075" y="1552574"/>
            <a:ext cx="7150100" cy="1174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4" name="Line 58"/>
          <p:cNvSpPr>
            <a:spLocks noChangeShapeType="1"/>
          </p:cNvSpPr>
          <p:nvPr/>
        </p:nvSpPr>
        <p:spPr bwMode="auto">
          <a:xfrm>
            <a:off x="1743075" y="1904999"/>
            <a:ext cx="7150100" cy="6349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5" name="Line 59"/>
          <p:cNvSpPr>
            <a:spLocks noChangeShapeType="1"/>
          </p:cNvSpPr>
          <p:nvPr/>
        </p:nvSpPr>
        <p:spPr bwMode="auto">
          <a:xfrm>
            <a:off x="1693863" y="2132013"/>
            <a:ext cx="7192962" cy="84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6" name="Line 60"/>
          <p:cNvSpPr>
            <a:spLocks noChangeShapeType="1"/>
          </p:cNvSpPr>
          <p:nvPr/>
        </p:nvSpPr>
        <p:spPr bwMode="auto">
          <a:xfrm>
            <a:off x="1693863" y="2484438"/>
            <a:ext cx="7226344" cy="35879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7" name="Line 61"/>
          <p:cNvSpPr>
            <a:spLocks noChangeShapeType="1"/>
          </p:cNvSpPr>
          <p:nvPr/>
        </p:nvSpPr>
        <p:spPr bwMode="auto">
          <a:xfrm>
            <a:off x="1693863" y="2644774"/>
            <a:ext cx="7226344" cy="222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8" name="Line 62"/>
          <p:cNvSpPr>
            <a:spLocks noChangeShapeType="1"/>
          </p:cNvSpPr>
          <p:nvPr/>
        </p:nvSpPr>
        <p:spPr bwMode="auto">
          <a:xfrm>
            <a:off x="1693863" y="2997199"/>
            <a:ext cx="7226344" cy="539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9" name="Rectangle 63"/>
          <p:cNvSpPr>
            <a:spLocks noChangeArrowheads="1"/>
          </p:cNvSpPr>
          <p:nvPr/>
        </p:nvSpPr>
        <p:spPr bwMode="auto">
          <a:xfrm>
            <a:off x="440004" y="1120775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0" name="Rectangle 64"/>
          <p:cNvSpPr>
            <a:spLocks noChangeArrowheads="1"/>
          </p:cNvSpPr>
          <p:nvPr/>
        </p:nvSpPr>
        <p:spPr bwMode="auto">
          <a:xfrm>
            <a:off x="560046" y="1241425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1" name="Rectangle 65"/>
          <p:cNvSpPr>
            <a:spLocks noChangeArrowheads="1"/>
          </p:cNvSpPr>
          <p:nvPr/>
        </p:nvSpPr>
        <p:spPr bwMode="auto">
          <a:xfrm>
            <a:off x="440004" y="1636713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2" name="Rectangle 66"/>
          <p:cNvSpPr>
            <a:spLocks noChangeArrowheads="1"/>
          </p:cNvSpPr>
          <p:nvPr/>
        </p:nvSpPr>
        <p:spPr bwMode="auto">
          <a:xfrm>
            <a:off x="537821" y="1758950"/>
            <a:ext cx="70533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3" name="Rectangle 67"/>
          <p:cNvSpPr>
            <a:spLocks noChangeArrowheads="1"/>
          </p:cNvSpPr>
          <p:nvPr/>
        </p:nvSpPr>
        <p:spPr bwMode="auto">
          <a:xfrm>
            <a:off x="440004" y="2160588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4" name="Rectangle 68"/>
          <p:cNvSpPr>
            <a:spLocks noChangeArrowheads="1"/>
          </p:cNvSpPr>
          <p:nvPr/>
        </p:nvSpPr>
        <p:spPr bwMode="auto">
          <a:xfrm>
            <a:off x="554490" y="2282825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5" name="Rectangle 69"/>
          <p:cNvSpPr>
            <a:spLocks noChangeArrowheads="1"/>
          </p:cNvSpPr>
          <p:nvPr/>
        </p:nvSpPr>
        <p:spPr bwMode="auto">
          <a:xfrm>
            <a:off x="440004" y="2597150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6" name="Rectangle 70"/>
          <p:cNvSpPr>
            <a:spLocks noChangeArrowheads="1"/>
          </p:cNvSpPr>
          <p:nvPr/>
        </p:nvSpPr>
        <p:spPr bwMode="auto">
          <a:xfrm>
            <a:off x="554490" y="2717800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0" name="Rectangle 74"/>
          <p:cNvSpPr>
            <a:spLocks noChangeArrowheads="1"/>
          </p:cNvSpPr>
          <p:nvPr/>
        </p:nvSpPr>
        <p:spPr bwMode="auto">
          <a:xfrm>
            <a:off x="24323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1" name="Rectangle 75"/>
          <p:cNvSpPr>
            <a:spLocks noChangeArrowheads="1"/>
          </p:cNvSpPr>
          <p:nvPr/>
        </p:nvSpPr>
        <p:spPr bwMode="auto">
          <a:xfrm>
            <a:off x="2627784" y="493713"/>
            <a:ext cx="175800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0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2" name="Rectangle 76"/>
          <p:cNvSpPr>
            <a:spLocks noChangeArrowheads="1"/>
          </p:cNvSpPr>
          <p:nvPr/>
        </p:nvSpPr>
        <p:spPr bwMode="auto">
          <a:xfrm>
            <a:off x="29403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3" name="Rectangle 77"/>
          <p:cNvSpPr>
            <a:spLocks noChangeArrowheads="1"/>
          </p:cNvSpPr>
          <p:nvPr/>
        </p:nvSpPr>
        <p:spPr bwMode="auto">
          <a:xfrm>
            <a:off x="30510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1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4" name="Rectangle 78"/>
          <p:cNvSpPr>
            <a:spLocks noChangeArrowheads="1"/>
          </p:cNvSpPr>
          <p:nvPr/>
        </p:nvSpPr>
        <p:spPr bwMode="auto">
          <a:xfrm>
            <a:off x="3459429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5" name="Rectangle 79"/>
          <p:cNvSpPr>
            <a:spLocks noChangeArrowheads="1"/>
          </p:cNvSpPr>
          <p:nvPr/>
        </p:nvSpPr>
        <p:spPr bwMode="auto">
          <a:xfrm>
            <a:off x="3582529" y="493713"/>
            <a:ext cx="423194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2 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6" name="Rectangle 80"/>
          <p:cNvSpPr>
            <a:spLocks noChangeArrowheads="1"/>
          </p:cNvSpPr>
          <p:nvPr/>
        </p:nvSpPr>
        <p:spPr bwMode="auto">
          <a:xfrm>
            <a:off x="406426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7" name="Rectangle 81"/>
          <p:cNvSpPr>
            <a:spLocks noChangeArrowheads="1"/>
          </p:cNvSpPr>
          <p:nvPr/>
        </p:nvSpPr>
        <p:spPr bwMode="auto">
          <a:xfrm>
            <a:off x="4190088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3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8" name="Rectangle 82"/>
          <p:cNvSpPr>
            <a:spLocks noChangeArrowheads="1"/>
          </p:cNvSpPr>
          <p:nvPr/>
        </p:nvSpPr>
        <p:spPr bwMode="auto">
          <a:xfrm>
            <a:off x="4615129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9" name="Rectangle 83"/>
          <p:cNvSpPr>
            <a:spLocks noChangeArrowheads="1"/>
          </p:cNvSpPr>
          <p:nvPr/>
        </p:nvSpPr>
        <p:spPr bwMode="auto">
          <a:xfrm>
            <a:off x="47401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4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0" name="Rectangle 84"/>
          <p:cNvSpPr>
            <a:spLocks noChangeArrowheads="1"/>
          </p:cNvSpPr>
          <p:nvPr/>
        </p:nvSpPr>
        <p:spPr bwMode="auto">
          <a:xfrm>
            <a:off x="5165991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1" name="Rectangle 85"/>
          <p:cNvSpPr>
            <a:spLocks noChangeArrowheads="1"/>
          </p:cNvSpPr>
          <p:nvPr/>
        </p:nvSpPr>
        <p:spPr bwMode="auto">
          <a:xfrm>
            <a:off x="5291020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5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2" name="Rectangle 86"/>
          <p:cNvSpPr>
            <a:spLocks noChangeArrowheads="1"/>
          </p:cNvSpPr>
          <p:nvPr/>
        </p:nvSpPr>
        <p:spPr bwMode="auto">
          <a:xfrm>
            <a:off x="5705741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3" name="Rectangle 87"/>
          <p:cNvSpPr>
            <a:spLocks noChangeArrowheads="1"/>
          </p:cNvSpPr>
          <p:nvPr/>
        </p:nvSpPr>
        <p:spPr bwMode="auto">
          <a:xfrm>
            <a:off x="58323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6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4" name="Rectangle 88"/>
          <p:cNvSpPr>
            <a:spLocks noChangeArrowheads="1"/>
          </p:cNvSpPr>
          <p:nvPr/>
        </p:nvSpPr>
        <p:spPr bwMode="auto">
          <a:xfrm>
            <a:off x="62677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5" name="Rectangle 89"/>
          <p:cNvSpPr>
            <a:spLocks noChangeArrowheads="1"/>
          </p:cNvSpPr>
          <p:nvPr/>
        </p:nvSpPr>
        <p:spPr bwMode="auto">
          <a:xfrm>
            <a:off x="6387982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7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6" name="Rectangle 90"/>
          <p:cNvSpPr>
            <a:spLocks noChangeArrowheads="1"/>
          </p:cNvSpPr>
          <p:nvPr/>
        </p:nvSpPr>
        <p:spPr bwMode="auto">
          <a:xfrm>
            <a:off x="680746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7" name="Rectangle 91"/>
          <p:cNvSpPr>
            <a:spLocks noChangeArrowheads="1"/>
          </p:cNvSpPr>
          <p:nvPr/>
        </p:nvSpPr>
        <p:spPr bwMode="auto">
          <a:xfrm>
            <a:off x="6970372" y="493713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8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8" name="Line 92"/>
          <p:cNvSpPr>
            <a:spLocks noChangeShapeType="1"/>
          </p:cNvSpPr>
          <p:nvPr/>
        </p:nvSpPr>
        <p:spPr bwMode="auto">
          <a:xfrm>
            <a:off x="6850063" y="63976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5" name="Freeform 99"/>
          <p:cNvSpPr>
            <a:spLocks/>
          </p:cNvSpPr>
          <p:nvPr/>
        </p:nvSpPr>
        <p:spPr bwMode="auto">
          <a:xfrm>
            <a:off x="1365250" y="1068388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6" name="Oval 100"/>
          <p:cNvSpPr>
            <a:spLocks noChangeArrowheads="1"/>
          </p:cNvSpPr>
          <p:nvPr/>
        </p:nvSpPr>
        <p:spPr bwMode="auto">
          <a:xfrm>
            <a:off x="1457325" y="1273175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7" name="Freeform 101"/>
          <p:cNvSpPr>
            <a:spLocks/>
          </p:cNvSpPr>
          <p:nvPr/>
        </p:nvSpPr>
        <p:spPr bwMode="auto">
          <a:xfrm>
            <a:off x="1365250" y="1068388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8" name="Oval 102"/>
          <p:cNvSpPr>
            <a:spLocks noChangeArrowheads="1"/>
          </p:cNvSpPr>
          <p:nvPr/>
        </p:nvSpPr>
        <p:spPr bwMode="auto">
          <a:xfrm>
            <a:off x="1457325" y="1273175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9" name="Line 103"/>
          <p:cNvSpPr>
            <a:spLocks noChangeShapeType="1"/>
          </p:cNvSpPr>
          <p:nvPr/>
        </p:nvSpPr>
        <p:spPr bwMode="auto">
          <a:xfrm>
            <a:off x="1543050" y="1327150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0" name="Line 104"/>
          <p:cNvSpPr>
            <a:spLocks noChangeShapeType="1"/>
          </p:cNvSpPr>
          <p:nvPr/>
        </p:nvSpPr>
        <p:spPr bwMode="auto">
          <a:xfrm flipV="1">
            <a:off x="1492250" y="1065213"/>
            <a:ext cx="254000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1" name="Line 105"/>
          <p:cNvSpPr>
            <a:spLocks noChangeShapeType="1"/>
          </p:cNvSpPr>
          <p:nvPr/>
        </p:nvSpPr>
        <p:spPr bwMode="auto">
          <a:xfrm>
            <a:off x="862013" y="1231900"/>
            <a:ext cx="4794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4" name="Line 108"/>
          <p:cNvSpPr>
            <a:spLocks noChangeShapeType="1"/>
          </p:cNvSpPr>
          <p:nvPr/>
        </p:nvSpPr>
        <p:spPr bwMode="auto">
          <a:xfrm>
            <a:off x="2392363" y="717550"/>
            <a:ext cx="1587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5" name="Freeform 109"/>
          <p:cNvSpPr>
            <a:spLocks/>
          </p:cNvSpPr>
          <p:nvPr/>
        </p:nvSpPr>
        <p:spPr bwMode="auto">
          <a:xfrm>
            <a:off x="1346200" y="1546225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6" name="Oval 110"/>
          <p:cNvSpPr>
            <a:spLocks noChangeArrowheads="1"/>
          </p:cNvSpPr>
          <p:nvPr/>
        </p:nvSpPr>
        <p:spPr bwMode="auto">
          <a:xfrm>
            <a:off x="1438275" y="1751013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7" name="Freeform 111"/>
          <p:cNvSpPr>
            <a:spLocks/>
          </p:cNvSpPr>
          <p:nvPr/>
        </p:nvSpPr>
        <p:spPr bwMode="auto">
          <a:xfrm>
            <a:off x="1346200" y="1546225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8" name="Oval 112"/>
          <p:cNvSpPr>
            <a:spLocks noChangeArrowheads="1"/>
          </p:cNvSpPr>
          <p:nvPr/>
        </p:nvSpPr>
        <p:spPr bwMode="auto">
          <a:xfrm>
            <a:off x="1438275" y="1751013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9" name="Line 113"/>
          <p:cNvSpPr>
            <a:spLocks noChangeShapeType="1"/>
          </p:cNvSpPr>
          <p:nvPr/>
        </p:nvSpPr>
        <p:spPr bwMode="auto">
          <a:xfrm>
            <a:off x="1524000" y="1804988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0" name="Line 114"/>
          <p:cNvSpPr>
            <a:spLocks noChangeShapeType="1"/>
          </p:cNvSpPr>
          <p:nvPr/>
        </p:nvSpPr>
        <p:spPr bwMode="auto">
          <a:xfrm flipV="1">
            <a:off x="1473200" y="1541463"/>
            <a:ext cx="254000" cy="1031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1" name="Line 115"/>
          <p:cNvSpPr>
            <a:spLocks noChangeShapeType="1"/>
          </p:cNvSpPr>
          <p:nvPr/>
        </p:nvSpPr>
        <p:spPr bwMode="auto">
          <a:xfrm>
            <a:off x="842963" y="1708150"/>
            <a:ext cx="4794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2" name="Freeform 116"/>
          <p:cNvSpPr>
            <a:spLocks/>
          </p:cNvSpPr>
          <p:nvPr/>
        </p:nvSpPr>
        <p:spPr bwMode="auto">
          <a:xfrm>
            <a:off x="1298575" y="2128838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3" name="Oval 117"/>
          <p:cNvSpPr>
            <a:spLocks noChangeArrowheads="1"/>
          </p:cNvSpPr>
          <p:nvPr/>
        </p:nvSpPr>
        <p:spPr bwMode="auto">
          <a:xfrm>
            <a:off x="1390650" y="2333625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4" name="Freeform 118"/>
          <p:cNvSpPr>
            <a:spLocks/>
          </p:cNvSpPr>
          <p:nvPr/>
        </p:nvSpPr>
        <p:spPr bwMode="auto">
          <a:xfrm>
            <a:off x="1298575" y="2128838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5" name="Oval 119"/>
          <p:cNvSpPr>
            <a:spLocks noChangeArrowheads="1"/>
          </p:cNvSpPr>
          <p:nvPr/>
        </p:nvSpPr>
        <p:spPr bwMode="auto">
          <a:xfrm>
            <a:off x="1390650" y="2333625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6" name="Line 120"/>
          <p:cNvSpPr>
            <a:spLocks noChangeShapeType="1"/>
          </p:cNvSpPr>
          <p:nvPr/>
        </p:nvSpPr>
        <p:spPr bwMode="auto">
          <a:xfrm>
            <a:off x="1476375" y="2387600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7" name="Line 121"/>
          <p:cNvSpPr>
            <a:spLocks noChangeShapeType="1"/>
          </p:cNvSpPr>
          <p:nvPr/>
        </p:nvSpPr>
        <p:spPr bwMode="auto">
          <a:xfrm flipV="1">
            <a:off x="1425575" y="2124075"/>
            <a:ext cx="254000" cy="1031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8" name="Line 122"/>
          <p:cNvSpPr>
            <a:spLocks noChangeShapeType="1"/>
          </p:cNvSpPr>
          <p:nvPr/>
        </p:nvSpPr>
        <p:spPr bwMode="auto">
          <a:xfrm>
            <a:off x="795338" y="2290763"/>
            <a:ext cx="479425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9" name="Freeform 123"/>
          <p:cNvSpPr>
            <a:spLocks/>
          </p:cNvSpPr>
          <p:nvPr/>
        </p:nvSpPr>
        <p:spPr bwMode="auto">
          <a:xfrm>
            <a:off x="1277938" y="2638425"/>
            <a:ext cx="230187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0" name="Oval 124"/>
          <p:cNvSpPr>
            <a:spLocks noChangeArrowheads="1"/>
          </p:cNvSpPr>
          <p:nvPr/>
        </p:nvSpPr>
        <p:spPr bwMode="auto">
          <a:xfrm>
            <a:off x="1370013" y="2843213"/>
            <a:ext cx="103187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1" name="Freeform 125"/>
          <p:cNvSpPr>
            <a:spLocks/>
          </p:cNvSpPr>
          <p:nvPr/>
        </p:nvSpPr>
        <p:spPr bwMode="auto">
          <a:xfrm>
            <a:off x="1277938" y="2638425"/>
            <a:ext cx="230187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2" name="Oval 126"/>
          <p:cNvSpPr>
            <a:spLocks noChangeArrowheads="1"/>
          </p:cNvSpPr>
          <p:nvPr/>
        </p:nvSpPr>
        <p:spPr bwMode="auto">
          <a:xfrm>
            <a:off x="1370013" y="2843213"/>
            <a:ext cx="103187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3" name="Line 127"/>
          <p:cNvSpPr>
            <a:spLocks noChangeShapeType="1"/>
          </p:cNvSpPr>
          <p:nvPr/>
        </p:nvSpPr>
        <p:spPr bwMode="auto">
          <a:xfrm>
            <a:off x="1457325" y="2897188"/>
            <a:ext cx="228600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4" name="Line 128"/>
          <p:cNvSpPr>
            <a:spLocks noChangeShapeType="1"/>
          </p:cNvSpPr>
          <p:nvPr/>
        </p:nvSpPr>
        <p:spPr bwMode="auto">
          <a:xfrm flipV="1">
            <a:off x="1406525" y="2633663"/>
            <a:ext cx="254000" cy="1031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5" name="Line 129"/>
          <p:cNvSpPr>
            <a:spLocks noChangeShapeType="1"/>
          </p:cNvSpPr>
          <p:nvPr/>
        </p:nvSpPr>
        <p:spPr bwMode="auto">
          <a:xfrm>
            <a:off x="774700" y="2800350"/>
            <a:ext cx="481013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6" name="Line 130"/>
          <p:cNvSpPr>
            <a:spLocks noChangeShapeType="1"/>
          </p:cNvSpPr>
          <p:nvPr/>
        </p:nvSpPr>
        <p:spPr bwMode="auto">
          <a:xfrm>
            <a:off x="2943225" y="717550"/>
            <a:ext cx="1588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7" name="Line 131"/>
          <p:cNvSpPr>
            <a:spLocks noChangeShapeType="1"/>
          </p:cNvSpPr>
          <p:nvPr/>
        </p:nvSpPr>
        <p:spPr bwMode="auto">
          <a:xfrm>
            <a:off x="3494088" y="68421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8" name="Line 132"/>
          <p:cNvSpPr>
            <a:spLocks noChangeShapeType="1"/>
          </p:cNvSpPr>
          <p:nvPr/>
        </p:nvSpPr>
        <p:spPr bwMode="auto">
          <a:xfrm>
            <a:off x="4046538" y="68421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9" name="Line 133"/>
          <p:cNvSpPr>
            <a:spLocks noChangeShapeType="1"/>
          </p:cNvSpPr>
          <p:nvPr/>
        </p:nvSpPr>
        <p:spPr bwMode="auto">
          <a:xfrm>
            <a:off x="5197475" y="685800"/>
            <a:ext cx="1588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70" name="Line 134"/>
          <p:cNvSpPr>
            <a:spLocks noChangeShapeType="1"/>
          </p:cNvSpPr>
          <p:nvPr/>
        </p:nvSpPr>
        <p:spPr bwMode="auto">
          <a:xfrm>
            <a:off x="5748338" y="652463"/>
            <a:ext cx="1587" cy="2538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71" name="Line 135"/>
          <p:cNvSpPr>
            <a:spLocks noChangeShapeType="1"/>
          </p:cNvSpPr>
          <p:nvPr/>
        </p:nvSpPr>
        <p:spPr bwMode="auto">
          <a:xfrm>
            <a:off x="6297613" y="652463"/>
            <a:ext cx="1587" cy="2538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77" name="Rectangle 141"/>
          <p:cNvSpPr>
            <a:spLocks noChangeArrowheads="1"/>
          </p:cNvSpPr>
          <p:nvPr/>
        </p:nvSpPr>
        <p:spPr bwMode="auto">
          <a:xfrm>
            <a:off x="440004" y="1120775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78" name="Rectangle 142"/>
          <p:cNvSpPr>
            <a:spLocks noChangeArrowheads="1"/>
          </p:cNvSpPr>
          <p:nvPr/>
        </p:nvSpPr>
        <p:spPr bwMode="auto">
          <a:xfrm>
            <a:off x="560046" y="1241425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79" name="Rectangle 143"/>
          <p:cNvSpPr>
            <a:spLocks noChangeArrowheads="1"/>
          </p:cNvSpPr>
          <p:nvPr/>
        </p:nvSpPr>
        <p:spPr bwMode="auto">
          <a:xfrm>
            <a:off x="440004" y="1636713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0" name="Rectangle 144"/>
          <p:cNvSpPr>
            <a:spLocks noChangeArrowheads="1"/>
          </p:cNvSpPr>
          <p:nvPr/>
        </p:nvSpPr>
        <p:spPr bwMode="auto">
          <a:xfrm>
            <a:off x="537821" y="1758950"/>
            <a:ext cx="70533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1" name="Rectangle 145"/>
          <p:cNvSpPr>
            <a:spLocks noChangeArrowheads="1"/>
          </p:cNvSpPr>
          <p:nvPr/>
        </p:nvSpPr>
        <p:spPr bwMode="auto">
          <a:xfrm>
            <a:off x="440004" y="2160588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2" name="Rectangle 146"/>
          <p:cNvSpPr>
            <a:spLocks noChangeArrowheads="1"/>
          </p:cNvSpPr>
          <p:nvPr/>
        </p:nvSpPr>
        <p:spPr bwMode="auto">
          <a:xfrm>
            <a:off x="554490" y="2282825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3" name="Rectangle 147"/>
          <p:cNvSpPr>
            <a:spLocks noChangeArrowheads="1"/>
          </p:cNvSpPr>
          <p:nvPr/>
        </p:nvSpPr>
        <p:spPr bwMode="auto">
          <a:xfrm>
            <a:off x="440004" y="2597150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4" name="Rectangle 148"/>
          <p:cNvSpPr>
            <a:spLocks noChangeArrowheads="1"/>
          </p:cNvSpPr>
          <p:nvPr/>
        </p:nvSpPr>
        <p:spPr bwMode="auto">
          <a:xfrm>
            <a:off x="554490" y="2717800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5" name="Rectangle 149"/>
          <p:cNvSpPr>
            <a:spLocks noChangeArrowheads="1"/>
          </p:cNvSpPr>
          <p:nvPr/>
        </p:nvSpPr>
        <p:spPr bwMode="auto">
          <a:xfrm>
            <a:off x="24323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6" name="Rectangle 150"/>
          <p:cNvSpPr>
            <a:spLocks noChangeArrowheads="1"/>
          </p:cNvSpPr>
          <p:nvPr/>
        </p:nvSpPr>
        <p:spPr bwMode="auto">
          <a:xfrm>
            <a:off x="2574355" y="493713"/>
            <a:ext cx="282129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0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7" name="Rectangle 151"/>
          <p:cNvSpPr>
            <a:spLocks noChangeArrowheads="1"/>
          </p:cNvSpPr>
          <p:nvPr/>
        </p:nvSpPr>
        <p:spPr bwMode="auto">
          <a:xfrm>
            <a:off x="29403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8" name="Rectangle 152"/>
          <p:cNvSpPr>
            <a:spLocks noChangeArrowheads="1"/>
          </p:cNvSpPr>
          <p:nvPr/>
        </p:nvSpPr>
        <p:spPr bwMode="auto">
          <a:xfrm>
            <a:off x="30510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1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9" name="Rectangle 153"/>
          <p:cNvSpPr>
            <a:spLocks noChangeArrowheads="1"/>
          </p:cNvSpPr>
          <p:nvPr/>
        </p:nvSpPr>
        <p:spPr bwMode="auto">
          <a:xfrm>
            <a:off x="3459429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0" name="Rectangle 154"/>
          <p:cNvSpPr>
            <a:spLocks noChangeArrowheads="1"/>
          </p:cNvSpPr>
          <p:nvPr/>
        </p:nvSpPr>
        <p:spPr bwMode="auto">
          <a:xfrm>
            <a:off x="3582529" y="493713"/>
            <a:ext cx="423194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2 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1" name="Rectangle 155"/>
          <p:cNvSpPr>
            <a:spLocks noChangeArrowheads="1"/>
          </p:cNvSpPr>
          <p:nvPr/>
        </p:nvSpPr>
        <p:spPr bwMode="auto">
          <a:xfrm>
            <a:off x="406426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2" name="Rectangle 156"/>
          <p:cNvSpPr>
            <a:spLocks noChangeArrowheads="1"/>
          </p:cNvSpPr>
          <p:nvPr/>
        </p:nvSpPr>
        <p:spPr bwMode="auto">
          <a:xfrm>
            <a:off x="4190088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3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3" name="Rectangle 157"/>
          <p:cNvSpPr>
            <a:spLocks noChangeArrowheads="1"/>
          </p:cNvSpPr>
          <p:nvPr/>
        </p:nvSpPr>
        <p:spPr bwMode="auto">
          <a:xfrm>
            <a:off x="4615129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4" name="Rectangle 158"/>
          <p:cNvSpPr>
            <a:spLocks noChangeArrowheads="1"/>
          </p:cNvSpPr>
          <p:nvPr/>
        </p:nvSpPr>
        <p:spPr bwMode="auto">
          <a:xfrm>
            <a:off x="47401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4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5" name="Rectangle 159"/>
          <p:cNvSpPr>
            <a:spLocks noChangeArrowheads="1"/>
          </p:cNvSpPr>
          <p:nvPr/>
        </p:nvSpPr>
        <p:spPr bwMode="auto">
          <a:xfrm>
            <a:off x="5165991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6" name="Rectangle 160"/>
          <p:cNvSpPr>
            <a:spLocks noChangeArrowheads="1"/>
          </p:cNvSpPr>
          <p:nvPr/>
        </p:nvSpPr>
        <p:spPr bwMode="auto">
          <a:xfrm>
            <a:off x="5291020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5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7" name="Rectangle 161"/>
          <p:cNvSpPr>
            <a:spLocks noChangeArrowheads="1"/>
          </p:cNvSpPr>
          <p:nvPr/>
        </p:nvSpPr>
        <p:spPr bwMode="auto">
          <a:xfrm>
            <a:off x="5705741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8" name="Rectangle 162"/>
          <p:cNvSpPr>
            <a:spLocks noChangeArrowheads="1"/>
          </p:cNvSpPr>
          <p:nvPr/>
        </p:nvSpPr>
        <p:spPr bwMode="auto">
          <a:xfrm>
            <a:off x="58323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6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9" name="Rectangle 163"/>
          <p:cNvSpPr>
            <a:spLocks noChangeArrowheads="1"/>
          </p:cNvSpPr>
          <p:nvPr/>
        </p:nvSpPr>
        <p:spPr bwMode="auto">
          <a:xfrm>
            <a:off x="62677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700" name="Rectangle 164"/>
          <p:cNvSpPr>
            <a:spLocks noChangeArrowheads="1"/>
          </p:cNvSpPr>
          <p:nvPr/>
        </p:nvSpPr>
        <p:spPr bwMode="auto">
          <a:xfrm>
            <a:off x="6387982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7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701" name="Rectangle 165"/>
          <p:cNvSpPr>
            <a:spLocks noChangeArrowheads="1"/>
          </p:cNvSpPr>
          <p:nvPr/>
        </p:nvSpPr>
        <p:spPr bwMode="auto">
          <a:xfrm>
            <a:off x="680746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702" name="Rectangle 166"/>
          <p:cNvSpPr>
            <a:spLocks noChangeArrowheads="1"/>
          </p:cNvSpPr>
          <p:nvPr/>
        </p:nvSpPr>
        <p:spPr bwMode="auto">
          <a:xfrm>
            <a:off x="6970372" y="493713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8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9" name="Group 167"/>
          <p:cNvGrpSpPr>
            <a:grpSpLocks/>
          </p:cNvGrpSpPr>
          <p:nvPr/>
        </p:nvGrpSpPr>
        <p:grpSpPr bwMode="auto">
          <a:xfrm>
            <a:off x="2844800" y="998538"/>
            <a:ext cx="160338" cy="103187"/>
            <a:chOff x="1792" y="844"/>
            <a:chExt cx="101" cy="65"/>
          </a:xfrm>
        </p:grpSpPr>
        <p:sp>
          <p:nvSpPr>
            <p:cNvPr id="449704" name="Oval 168"/>
            <p:cNvSpPr>
              <a:spLocks noChangeArrowheads="1"/>
            </p:cNvSpPr>
            <p:nvPr/>
          </p:nvSpPr>
          <p:spPr bwMode="auto">
            <a:xfrm>
              <a:off x="1792" y="844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05" name="Oval 169"/>
            <p:cNvSpPr>
              <a:spLocks noChangeArrowheads="1"/>
            </p:cNvSpPr>
            <p:nvPr/>
          </p:nvSpPr>
          <p:spPr bwMode="auto">
            <a:xfrm>
              <a:off x="1792" y="844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170"/>
          <p:cNvGrpSpPr>
            <a:grpSpLocks/>
          </p:cNvGrpSpPr>
          <p:nvPr/>
        </p:nvGrpSpPr>
        <p:grpSpPr bwMode="auto">
          <a:xfrm>
            <a:off x="2844800" y="1854200"/>
            <a:ext cx="160338" cy="104775"/>
            <a:chOff x="1792" y="945"/>
            <a:chExt cx="101" cy="66"/>
          </a:xfrm>
        </p:grpSpPr>
        <p:sp>
          <p:nvSpPr>
            <p:cNvPr id="449707" name="Oval 171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08" name="Oval 172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709" name="Line 173"/>
          <p:cNvSpPr>
            <a:spLocks noChangeShapeType="1"/>
          </p:cNvSpPr>
          <p:nvPr/>
        </p:nvSpPr>
        <p:spPr bwMode="auto">
          <a:xfrm>
            <a:off x="6850063" y="63976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Group 174"/>
          <p:cNvGrpSpPr>
            <a:grpSpLocks/>
          </p:cNvGrpSpPr>
          <p:nvPr/>
        </p:nvGrpSpPr>
        <p:grpSpPr bwMode="auto">
          <a:xfrm>
            <a:off x="2322513" y="1839913"/>
            <a:ext cx="160337" cy="103187"/>
            <a:chOff x="1445" y="641"/>
            <a:chExt cx="101" cy="65"/>
          </a:xfrm>
        </p:grpSpPr>
        <p:sp>
          <p:nvSpPr>
            <p:cNvPr id="449711" name="Oval 175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12" name="Oval 176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6" name="Group 189"/>
          <p:cNvGrpSpPr>
            <a:grpSpLocks/>
          </p:cNvGrpSpPr>
          <p:nvPr/>
        </p:nvGrpSpPr>
        <p:grpSpPr bwMode="auto">
          <a:xfrm>
            <a:off x="6753225" y="1854200"/>
            <a:ext cx="158750" cy="103188"/>
            <a:chOff x="4252" y="1516"/>
            <a:chExt cx="100" cy="65"/>
          </a:xfrm>
        </p:grpSpPr>
        <p:sp>
          <p:nvSpPr>
            <p:cNvPr id="449726" name="Oval 19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27" name="Oval 191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7" name="Group 192"/>
          <p:cNvGrpSpPr>
            <a:grpSpLocks/>
          </p:cNvGrpSpPr>
          <p:nvPr/>
        </p:nvGrpSpPr>
        <p:grpSpPr bwMode="auto">
          <a:xfrm>
            <a:off x="6777038" y="1358900"/>
            <a:ext cx="158750" cy="103188"/>
            <a:chOff x="4252" y="1516"/>
            <a:chExt cx="100" cy="65"/>
          </a:xfrm>
        </p:grpSpPr>
        <p:sp>
          <p:nvSpPr>
            <p:cNvPr id="449729" name="Oval 193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30" name="Oval 194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742" name="Line 206"/>
          <p:cNvSpPr>
            <a:spLocks noChangeShapeType="1"/>
          </p:cNvSpPr>
          <p:nvPr/>
        </p:nvSpPr>
        <p:spPr bwMode="auto">
          <a:xfrm>
            <a:off x="8756650" y="593725"/>
            <a:ext cx="1588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743" name="Rectangle 207"/>
          <p:cNvSpPr>
            <a:spLocks noChangeArrowheads="1"/>
          </p:cNvSpPr>
          <p:nvPr/>
        </p:nvSpPr>
        <p:spPr bwMode="auto">
          <a:xfrm>
            <a:off x="8682066" y="368300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744" name="Rectangle 208"/>
          <p:cNvSpPr>
            <a:spLocks noChangeArrowheads="1"/>
          </p:cNvSpPr>
          <p:nvPr/>
        </p:nvSpPr>
        <p:spPr bwMode="auto">
          <a:xfrm>
            <a:off x="8842375" y="458788"/>
            <a:ext cx="191628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15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8" name="Group 209"/>
          <p:cNvGrpSpPr>
            <a:grpSpLocks/>
          </p:cNvGrpSpPr>
          <p:nvPr/>
        </p:nvGrpSpPr>
        <p:grpSpPr bwMode="auto">
          <a:xfrm>
            <a:off x="8677275" y="2076450"/>
            <a:ext cx="158750" cy="103188"/>
            <a:chOff x="4252" y="1516"/>
            <a:chExt cx="100" cy="65"/>
          </a:xfrm>
        </p:grpSpPr>
        <p:sp>
          <p:nvSpPr>
            <p:cNvPr id="449746" name="Oval 21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47" name="Oval 211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9" name="Group 212"/>
          <p:cNvGrpSpPr>
            <a:grpSpLocks/>
          </p:cNvGrpSpPr>
          <p:nvPr/>
        </p:nvGrpSpPr>
        <p:grpSpPr bwMode="auto">
          <a:xfrm>
            <a:off x="8667750" y="2605088"/>
            <a:ext cx="158750" cy="103187"/>
            <a:chOff x="4252" y="1516"/>
            <a:chExt cx="100" cy="65"/>
          </a:xfrm>
        </p:grpSpPr>
        <p:sp>
          <p:nvSpPr>
            <p:cNvPr id="449749" name="Oval 213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50" name="Oval 214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0" name="Group 215"/>
          <p:cNvGrpSpPr>
            <a:grpSpLocks/>
          </p:cNvGrpSpPr>
          <p:nvPr/>
        </p:nvGrpSpPr>
        <p:grpSpPr bwMode="auto">
          <a:xfrm>
            <a:off x="8688388" y="1030288"/>
            <a:ext cx="158750" cy="103187"/>
            <a:chOff x="4252" y="1516"/>
            <a:chExt cx="100" cy="65"/>
          </a:xfrm>
        </p:grpSpPr>
        <p:sp>
          <p:nvSpPr>
            <p:cNvPr id="449752" name="Oval 216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53" name="Oval 217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1" name="Group 218"/>
          <p:cNvGrpSpPr>
            <a:grpSpLocks/>
          </p:cNvGrpSpPr>
          <p:nvPr/>
        </p:nvGrpSpPr>
        <p:grpSpPr bwMode="auto">
          <a:xfrm>
            <a:off x="8688388" y="1525613"/>
            <a:ext cx="158750" cy="103187"/>
            <a:chOff x="4252" y="1516"/>
            <a:chExt cx="100" cy="65"/>
          </a:xfrm>
        </p:grpSpPr>
        <p:sp>
          <p:nvSpPr>
            <p:cNvPr id="449755" name="Oval 219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56" name="Oval 22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757" name="Text Box 221"/>
          <p:cNvSpPr txBox="1">
            <a:spLocks noChangeArrowheads="1"/>
          </p:cNvSpPr>
          <p:nvPr/>
        </p:nvSpPr>
        <p:spPr bwMode="auto">
          <a:xfrm>
            <a:off x="7183438" y="279400"/>
            <a:ext cx="1484312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……</a:t>
            </a:r>
          </a:p>
        </p:txBody>
      </p:sp>
      <p:sp>
        <p:nvSpPr>
          <p:cNvPr id="449758" name="Line 222"/>
          <p:cNvSpPr>
            <a:spLocks noChangeShapeType="1"/>
          </p:cNvSpPr>
          <p:nvPr/>
        </p:nvSpPr>
        <p:spPr bwMode="auto">
          <a:xfrm>
            <a:off x="8758238" y="3094038"/>
            <a:ext cx="7937" cy="271081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780" name="Line 244"/>
          <p:cNvSpPr>
            <a:spLocks noChangeShapeType="1"/>
          </p:cNvSpPr>
          <p:nvPr/>
        </p:nvSpPr>
        <p:spPr bwMode="auto">
          <a:xfrm>
            <a:off x="8486775" y="593725"/>
            <a:ext cx="1588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781" name="Line 245"/>
          <p:cNvSpPr>
            <a:spLocks noChangeShapeType="1"/>
          </p:cNvSpPr>
          <p:nvPr/>
        </p:nvSpPr>
        <p:spPr bwMode="auto">
          <a:xfrm flipH="1">
            <a:off x="8486776" y="3094038"/>
            <a:ext cx="1588" cy="271081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2" name="Group 249"/>
          <p:cNvGrpSpPr>
            <a:grpSpLocks/>
          </p:cNvGrpSpPr>
          <p:nvPr/>
        </p:nvGrpSpPr>
        <p:grpSpPr bwMode="auto">
          <a:xfrm>
            <a:off x="8407400" y="2076450"/>
            <a:ext cx="158750" cy="103188"/>
            <a:chOff x="4252" y="1516"/>
            <a:chExt cx="100" cy="65"/>
          </a:xfrm>
        </p:grpSpPr>
        <p:sp>
          <p:nvSpPr>
            <p:cNvPr id="449786" name="Oval 25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87" name="Oval 251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3" name="Group 252"/>
          <p:cNvGrpSpPr>
            <a:grpSpLocks/>
          </p:cNvGrpSpPr>
          <p:nvPr/>
        </p:nvGrpSpPr>
        <p:grpSpPr bwMode="auto">
          <a:xfrm>
            <a:off x="8397875" y="2605088"/>
            <a:ext cx="158750" cy="103187"/>
            <a:chOff x="4252" y="1516"/>
            <a:chExt cx="100" cy="65"/>
          </a:xfrm>
        </p:grpSpPr>
        <p:sp>
          <p:nvSpPr>
            <p:cNvPr id="449789" name="Oval 253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90" name="Oval 254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4" name="Group 255"/>
          <p:cNvGrpSpPr>
            <a:grpSpLocks/>
          </p:cNvGrpSpPr>
          <p:nvPr/>
        </p:nvGrpSpPr>
        <p:grpSpPr bwMode="auto">
          <a:xfrm>
            <a:off x="8418513" y="1340768"/>
            <a:ext cx="158750" cy="103187"/>
            <a:chOff x="4252" y="1516"/>
            <a:chExt cx="100" cy="65"/>
          </a:xfrm>
        </p:grpSpPr>
        <p:sp>
          <p:nvSpPr>
            <p:cNvPr id="449792" name="Oval 256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93" name="Oval 257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5" name="Group 258"/>
          <p:cNvGrpSpPr>
            <a:grpSpLocks/>
          </p:cNvGrpSpPr>
          <p:nvPr/>
        </p:nvGrpSpPr>
        <p:grpSpPr bwMode="auto">
          <a:xfrm>
            <a:off x="8418513" y="1525613"/>
            <a:ext cx="158750" cy="103187"/>
            <a:chOff x="4252" y="1516"/>
            <a:chExt cx="100" cy="65"/>
          </a:xfrm>
        </p:grpSpPr>
        <p:sp>
          <p:nvSpPr>
            <p:cNvPr id="449795" name="Oval 259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96" name="Oval 26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800" name="Rectangle 264"/>
          <p:cNvSpPr>
            <a:spLocks noChangeArrowheads="1"/>
          </p:cNvSpPr>
          <p:nvPr/>
        </p:nvSpPr>
        <p:spPr bwMode="auto">
          <a:xfrm>
            <a:off x="4533901" y="6230938"/>
            <a:ext cx="4386306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（注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只画了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很多省略）</a:t>
            </a:r>
          </a:p>
        </p:txBody>
      </p:sp>
      <p:sp>
        <p:nvSpPr>
          <p:cNvPr id="449801" name="Rectangle 265"/>
          <p:cNvSpPr>
            <a:spLocks noChangeArrowheads="1"/>
          </p:cNvSpPr>
          <p:nvPr/>
        </p:nvSpPr>
        <p:spPr bwMode="auto">
          <a:xfrm>
            <a:off x="266700" y="5819775"/>
            <a:ext cx="3605213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容量：与阵列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8x16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pPr algn="ctr"/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       或阵列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8x16</a:t>
            </a:r>
          </a:p>
        </p:txBody>
      </p:sp>
      <p:sp>
        <p:nvSpPr>
          <p:cNvPr id="449802" name="Text Box 266"/>
          <p:cNvSpPr txBox="1">
            <a:spLocks noChangeArrowheads="1"/>
          </p:cNvSpPr>
          <p:nvPr/>
        </p:nvSpPr>
        <p:spPr bwMode="auto">
          <a:xfrm>
            <a:off x="179388" y="260350"/>
            <a:ext cx="2094253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存储表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7-1</a:t>
            </a:r>
          </a:p>
        </p:txBody>
      </p:sp>
      <p:grpSp>
        <p:nvGrpSpPr>
          <p:cNvPr id="26" name="Group 277"/>
          <p:cNvGrpSpPr>
            <a:grpSpLocks/>
          </p:cNvGrpSpPr>
          <p:nvPr/>
        </p:nvGrpSpPr>
        <p:grpSpPr bwMode="auto">
          <a:xfrm>
            <a:off x="1825626" y="3347404"/>
            <a:ext cx="7067549" cy="2471738"/>
            <a:chOff x="1207" y="1990"/>
            <a:chExt cx="4452" cy="1557"/>
          </a:xfrm>
        </p:grpSpPr>
        <p:sp>
          <p:nvSpPr>
            <p:cNvPr id="449538" name="Line 2"/>
            <p:cNvSpPr>
              <a:spLocks noChangeShapeType="1"/>
            </p:cNvSpPr>
            <p:nvPr/>
          </p:nvSpPr>
          <p:spPr bwMode="auto">
            <a:xfrm>
              <a:off x="1207" y="2189"/>
              <a:ext cx="4452" cy="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39" name="Line 3"/>
            <p:cNvSpPr>
              <a:spLocks noChangeShapeType="1"/>
            </p:cNvSpPr>
            <p:nvPr/>
          </p:nvSpPr>
          <p:spPr bwMode="auto">
            <a:xfrm>
              <a:off x="1207" y="2359"/>
              <a:ext cx="44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0" name="Line 4"/>
            <p:cNvSpPr>
              <a:spLocks noChangeShapeType="1"/>
            </p:cNvSpPr>
            <p:nvPr/>
          </p:nvSpPr>
          <p:spPr bwMode="auto">
            <a:xfrm>
              <a:off x="1207" y="2529"/>
              <a:ext cx="4448" cy="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1" name="Line 5"/>
            <p:cNvSpPr>
              <a:spLocks noChangeShapeType="1"/>
            </p:cNvSpPr>
            <p:nvPr/>
          </p:nvSpPr>
          <p:spPr bwMode="auto">
            <a:xfrm flipV="1">
              <a:off x="1207" y="2693"/>
              <a:ext cx="4448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2" name="Line 6"/>
            <p:cNvSpPr>
              <a:spLocks noChangeShapeType="1"/>
            </p:cNvSpPr>
            <p:nvPr/>
          </p:nvSpPr>
          <p:spPr bwMode="auto">
            <a:xfrm>
              <a:off x="1207" y="2869"/>
              <a:ext cx="4452" cy="1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3" name="Line 7"/>
            <p:cNvSpPr>
              <a:spLocks noChangeShapeType="1"/>
            </p:cNvSpPr>
            <p:nvPr/>
          </p:nvSpPr>
          <p:spPr bwMode="auto">
            <a:xfrm flipV="1">
              <a:off x="1207" y="3035"/>
              <a:ext cx="4452" cy="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4" name="Line 8"/>
            <p:cNvSpPr>
              <a:spLocks noChangeShapeType="1"/>
            </p:cNvSpPr>
            <p:nvPr/>
          </p:nvSpPr>
          <p:spPr bwMode="auto">
            <a:xfrm>
              <a:off x="1207" y="3209"/>
              <a:ext cx="4452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5" name="Line 9"/>
            <p:cNvSpPr>
              <a:spLocks noChangeShapeType="1"/>
            </p:cNvSpPr>
            <p:nvPr/>
          </p:nvSpPr>
          <p:spPr bwMode="auto">
            <a:xfrm>
              <a:off x="1236" y="3379"/>
              <a:ext cx="4423" cy="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1" name="Line 15"/>
            <p:cNvSpPr>
              <a:spLocks noChangeShapeType="1"/>
            </p:cNvSpPr>
            <p:nvPr/>
          </p:nvSpPr>
          <p:spPr bwMode="auto">
            <a:xfrm>
              <a:off x="1909" y="1990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2" name="Line 16"/>
            <p:cNvSpPr>
              <a:spLocks noChangeShapeType="1"/>
            </p:cNvSpPr>
            <p:nvPr/>
          </p:nvSpPr>
          <p:spPr bwMode="auto">
            <a:xfrm>
              <a:off x="2256" y="1990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3" name="Line 17"/>
            <p:cNvSpPr>
              <a:spLocks noChangeShapeType="1"/>
            </p:cNvSpPr>
            <p:nvPr/>
          </p:nvSpPr>
          <p:spPr bwMode="auto">
            <a:xfrm>
              <a:off x="2606" y="1990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4" name="Line 18"/>
            <p:cNvSpPr>
              <a:spLocks noChangeShapeType="1"/>
            </p:cNvSpPr>
            <p:nvPr/>
          </p:nvSpPr>
          <p:spPr bwMode="auto">
            <a:xfrm>
              <a:off x="2984" y="1990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5" name="Line 19"/>
            <p:cNvSpPr>
              <a:spLocks noChangeShapeType="1"/>
            </p:cNvSpPr>
            <p:nvPr/>
          </p:nvSpPr>
          <p:spPr bwMode="auto">
            <a:xfrm>
              <a:off x="3328" y="2019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6" name="Line 20"/>
            <p:cNvSpPr>
              <a:spLocks noChangeShapeType="1"/>
            </p:cNvSpPr>
            <p:nvPr/>
          </p:nvSpPr>
          <p:spPr bwMode="auto">
            <a:xfrm>
              <a:off x="3678" y="2028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7" name="Line 21"/>
            <p:cNvSpPr>
              <a:spLocks noChangeShapeType="1"/>
            </p:cNvSpPr>
            <p:nvPr/>
          </p:nvSpPr>
          <p:spPr bwMode="auto">
            <a:xfrm>
              <a:off x="4024" y="2028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8" name="Line 22"/>
            <p:cNvSpPr>
              <a:spLocks noChangeShapeType="1"/>
            </p:cNvSpPr>
            <p:nvPr/>
          </p:nvSpPr>
          <p:spPr bwMode="auto">
            <a:xfrm>
              <a:off x="4372" y="2028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3" name="Oval 267"/>
            <p:cNvSpPr>
              <a:spLocks noChangeArrowheads="1"/>
            </p:cNvSpPr>
            <p:nvPr/>
          </p:nvSpPr>
          <p:spPr bwMode="auto">
            <a:xfrm>
              <a:off x="1858" y="2147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4" name="Oval 268"/>
            <p:cNvSpPr>
              <a:spLocks noChangeArrowheads="1"/>
            </p:cNvSpPr>
            <p:nvPr/>
          </p:nvSpPr>
          <p:spPr bwMode="auto">
            <a:xfrm>
              <a:off x="2205" y="2488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5" name="Oval 269"/>
            <p:cNvSpPr>
              <a:spLocks noChangeArrowheads="1"/>
            </p:cNvSpPr>
            <p:nvPr/>
          </p:nvSpPr>
          <p:spPr bwMode="auto">
            <a:xfrm>
              <a:off x="2550" y="2142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6" name="Oval 270"/>
            <p:cNvSpPr>
              <a:spLocks noChangeArrowheads="1"/>
            </p:cNvSpPr>
            <p:nvPr/>
          </p:nvSpPr>
          <p:spPr bwMode="auto">
            <a:xfrm>
              <a:off x="3277" y="2138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7" name="Oval 271"/>
            <p:cNvSpPr>
              <a:spLocks noChangeArrowheads="1"/>
            </p:cNvSpPr>
            <p:nvPr/>
          </p:nvSpPr>
          <p:spPr bwMode="auto">
            <a:xfrm>
              <a:off x="3624" y="2482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8" name="Oval 272"/>
            <p:cNvSpPr>
              <a:spLocks noChangeArrowheads="1"/>
            </p:cNvSpPr>
            <p:nvPr/>
          </p:nvSpPr>
          <p:spPr bwMode="auto">
            <a:xfrm>
              <a:off x="3971" y="2141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9" name="Oval 273"/>
            <p:cNvSpPr>
              <a:spLocks noChangeArrowheads="1"/>
            </p:cNvSpPr>
            <p:nvPr/>
          </p:nvSpPr>
          <p:spPr bwMode="auto">
            <a:xfrm>
              <a:off x="5357" y="2484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10" name="Oval 274"/>
            <p:cNvSpPr>
              <a:spLocks noChangeArrowheads="1"/>
            </p:cNvSpPr>
            <p:nvPr/>
          </p:nvSpPr>
          <p:spPr bwMode="auto">
            <a:xfrm>
              <a:off x="5352" y="3327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11" name="Oval 275"/>
            <p:cNvSpPr>
              <a:spLocks noChangeArrowheads="1"/>
            </p:cNvSpPr>
            <p:nvPr/>
          </p:nvSpPr>
          <p:spPr bwMode="auto">
            <a:xfrm>
              <a:off x="5536" y="3324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12" name="Oval 276"/>
            <p:cNvSpPr>
              <a:spLocks noChangeArrowheads="1"/>
            </p:cNvSpPr>
            <p:nvPr/>
          </p:nvSpPr>
          <p:spPr bwMode="auto">
            <a:xfrm>
              <a:off x="5535" y="2140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6750050" y="2406650"/>
            <a:ext cx="158750" cy="103188"/>
            <a:chOff x="4252" y="1516"/>
            <a:chExt cx="100" cy="65"/>
          </a:xfrm>
          <a:solidFill>
            <a:schemeClr val="bg1"/>
          </a:solidFill>
        </p:grpSpPr>
        <p:sp>
          <p:nvSpPr>
            <p:cNvPr id="449633" name="Oval 97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634" name="Oval 98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6750050" y="2600325"/>
            <a:ext cx="158750" cy="104775"/>
            <a:chOff x="4252" y="1638"/>
            <a:chExt cx="100" cy="66"/>
          </a:xfrm>
        </p:grpSpPr>
        <p:sp>
          <p:nvSpPr>
            <p:cNvPr id="449630" name="Oval 94"/>
            <p:cNvSpPr>
              <a:spLocks noChangeArrowheads="1"/>
            </p:cNvSpPr>
            <p:nvPr/>
          </p:nvSpPr>
          <p:spPr bwMode="auto">
            <a:xfrm>
              <a:off x="4252" y="1638"/>
              <a:ext cx="100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631" name="Oval 95"/>
            <p:cNvSpPr>
              <a:spLocks noChangeArrowheads="1"/>
            </p:cNvSpPr>
            <p:nvPr/>
          </p:nvSpPr>
          <p:spPr bwMode="auto">
            <a:xfrm>
              <a:off x="4252" y="1638"/>
              <a:ext cx="100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2293938" y="1346200"/>
            <a:ext cx="160337" cy="103188"/>
            <a:chOff x="1445" y="641"/>
            <a:chExt cx="101" cy="65"/>
          </a:xfrm>
        </p:grpSpPr>
        <p:sp>
          <p:nvSpPr>
            <p:cNvPr id="449608" name="Oval 72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609" name="Oval 73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2" name="Group 177"/>
          <p:cNvGrpSpPr>
            <a:grpSpLocks/>
          </p:cNvGrpSpPr>
          <p:nvPr/>
        </p:nvGrpSpPr>
        <p:grpSpPr bwMode="auto">
          <a:xfrm>
            <a:off x="2323431" y="2924944"/>
            <a:ext cx="160337" cy="103187"/>
            <a:chOff x="1445" y="641"/>
            <a:chExt cx="101" cy="65"/>
          </a:xfrm>
        </p:grpSpPr>
        <p:sp>
          <p:nvSpPr>
            <p:cNvPr id="449714" name="Oval 178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15" name="Oval 179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3" name="Group 180"/>
          <p:cNvGrpSpPr>
            <a:grpSpLocks/>
          </p:cNvGrpSpPr>
          <p:nvPr/>
        </p:nvGrpSpPr>
        <p:grpSpPr bwMode="auto">
          <a:xfrm>
            <a:off x="2297113" y="2438400"/>
            <a:ext cx="160337" cy="103188"/>
            <a:chOff x="1445" y="641"/>
            <a:chExt cx="101" cy="65"/>
          </a:xfrm>
        </p:grpSpPr>
        <p:sp>
          <p:nvSpPr>
            <p:cNvPr id="449717" name="Oval 181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18" name="Oval 182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4" name="Group 183"/>
          <p:cNvGrpSpPr>
            <a:grpSpLocks/>
          </p:cNvGrpSpPr>
          <p:nvPr/>
        </p:nvGrpSpPr>
        <p:grpSpPr bwMode="auto">
          <a:xfrm>
            <a:off x="2836863" y="2424113"/>
            <a:ext cx="160337" cy="104775"/>
            <a:chOff x="1792" y="945"/>
            <a:chExt cx="101" cy="66"/>
          </a:xfrm>
        </p:grpSpPr>
        <p:sp>
          <p:nvSpPr>
            <p:cNvPr id="449720" name="Oval 184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21" name="Oval 185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5" name="Group 186"/>
          <p:cNvGrpSpPr>
            <a:grpSpLocks/>
          </p:cNvGrpSpPr>
          <p:nvPr/>
        </p:nvGrpSpPr>
        <p:grpSpPr bwMode="auto">
          <a:xfrm>
            <a:off x="2862263" y="2919413"/>
            <a:ext cx="160337" cy="104775"/>
            <a:chOff x="1792" y="945"/>
            <a:chExt cx="101" cy="66"/>
          </a:xfrm>
        </p:grpSpPr>
        <p:sp>
          <p:nvSpPr>
            <p:cNvPr id="449723" name="Oval 187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24" name="Oval 188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3177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D42-A5EA-43AB-A7FB-E0482CF721A8}" type="slidenum">
              <a:rPr lang="en-US" altLang="zh-CN">
                <a:latin typeface="+mn-ea"/>
                <a:ea typeface="+mn-ea"/>
              </a:rPr>
              <a:pPr/>
              <a:t>78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45056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0593795"/>
              </p:ext>
            </p:extLst>
          </p:nvPr>
        </p:nvGraphicFramePr>
        <p:xfrm>
          <a:off x="487363" y="2124075"/>
          <a:ext cx="341312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49" name="Equation" r:id="rId3" imgW="1688760" imgH="2006280" progId="">
                  <p:embed/>
                </p:oleObj>
              </mc:Choice>
              <mc:Fallback>
                <p:oleObj name="Equation" r:id="rId3" imgW="1688760" imgH="200628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124075"/>
                        <a:ext cx="3413125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5" name="Text Box 235"/>
          <p:cNvSpPr txBox="1">
            <a:spLocks noChangeArrowheads="1"/>
          </p:cNvSpPr>
          <p:nvPr/>
        </p:nvSpPr>
        <p:spPr bwMode="auto">
          <a:xfrm>
            <a:off x="115888" y="1441450"/>
            <a:ext cx="3106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将表达式逻辑压缩</a:t>
            </a:r>
          </a:p>
        </p:txBody>
      </p:sp>
      <p:graphicFrame>
        <p:nvGraphicFramePr>
          <p:cNvPr id="451032" name="Group 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51221"/>
              </p:ext>
            </p:extLst>
          </p:nvPr>
        </p:nvGraphicFramePr>
        <p:xfrm>
          <a:off x="4343400" y="457200"/>
          <a:ext cx="4648200" cy="6172200"/>
        </p:xfrm>
        <a:graphic>
          <a:graphicData uri="http://schemas.openxmlformats.org/drawingml/2006/table">
            <a:tbl>
              <a:tblPr/>
              <a:tblGrid>
                <a:gridCol w="31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14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输入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输出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I3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I2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F7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F6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F5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F4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F3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F2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4249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PLA</a:t>
            </a: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05E0-74AA-4D73-812F-8858B844C8B5}" type="slidenum">
              <a:rPr lang="en-US" altLang="zh-CN">
                <a:latin typeface="+mn-ea"/>
                <a:ea typeface="+mn-ea"/>
              </a:rPr>
              <a:pPr/>
              <a:t>79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5158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+mn-ea"/>
              </a:rPr>
              <a:t>表达式的或项转化为乘积项</a:t>
            </a:r>
            <a:r>
              <a:rPr lang="en-US" altLang="zh-CN" sz="3200">
                <a:latin typeface="+mn-ea"/>
              </a:rPr>
              <a:t>(product)</a:t>
            </a:r>
          </a:p>
        </p:txBody>
      </p:sp>
      <p:graphicFrame>
        <p:nvGraphicFramePr>
          <p:cNvPr id="451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566702"/>
              </p:ext>
            </p:extLst>
          </p:nvPr>
        </p:nvGraphicFramePr>
        <p:xfrm>
          <a:off x="558800" y="2641600"/>
          <a:ext cx="3455988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24" name="Equation" r:id="rId3" imgW="1688760" imgH="2006280" progId="">
                  <p:embed/>
                </p:oleObj>
              </mc:Choice>
              <mc:Fallback>
                <p:oleObj name="Equation" r:id="rId3" imgW="1688760" imgH="2006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641600"/>
                        <a:ext cx="3455988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379776"/>
              </p:ext>
            </p:extLst>
          </p:nvPr>
        </p:nvGraphicFramePr>
        <p:xfrm>
          <a:off x="6705600" y="2133600"/>
          <a:ext cx="914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25" name="Equation" r:id="rId5" imgW="444240" imgH="228600" progId="">
                  <p:embed/>
                </p:oleObj>
              </mc:Choice>
              <mc:Fallback>
                <p:oleObj name="Equation" r:id="rId5" imgW="4442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133600"/>
                        <a:ext cx="9144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371600" y="2057400"/>
            <a:ext cx="1143000" cy="762000"/>
            <a:chOff x="864" y="1296"/>
            <a:chExt cx="720" cy="480"/>
          </a:xfrm>
        </p:grpSpPr>
        <p:sp>
          <p:nvSpPr>
            <p:cNvPr id="451602" name="Text Box 18"/>
            <p:cNvSpPr txBox="1">
              <a:spLocks noChangeArrowheads="1"/>
            </p:cNvSpPr>
            <p:nvPr/>
          </p:nvSpPr>
          <p:spPr bwMode="auto">
            <a:xfrm>
              <a:off x="912" y="129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51603" name="Line 19"/>
            <p:cNvSpPr>
              <a:spLocks noChangeShapeType="1"/>
            </p:cNvSpPr>
            <p:nvPr/>
          </p:nvSpPr>
          <p:spPr bwMode="auto">
            <a:xfrm flipH="1">
              <a:off x="864" y="1536"/>
              <a:ext cx="240" cy="2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00200" y="2057400"/>
            <a:ext cx="1066800" cy="1524000"/>
            <a:chOff x="1008" y="1296"/>
            <a:chExt cx="672" cy="960"/>
          </a:xfrm>
        </p:grpSpPr>
        <p:sp>
          <p:nvSpPr>
            <p:cNvPr id="451604" name="Text Box 20"/>
            <p:cNvSpPr txBox="1">
              <a:spLocks noChangeArrowheads="1"/>
            </p:cNvSpPr>
            <p:nvPr/>
          </p:nvSpPr>
          <p:spPr bwMode="auto">
            <a:xfrm>
              <a:off x="1296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51605" name="Line 21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6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828800" y="2057400"/>
            <a:ext cx="1295400" cy="1905000"/>
            <a:chOff x="1152" y="1296"/>
            <a:chExt cx="816" cy="1200"/>
          </a:xfrm>
        </p:grpSpPr>
        <p:sp>
          <p:nvSpPr>
            <p:cNvPr id="451606" name="Text Box 22"/>
            <p:cNvSpPr txBox="1">
              <a:spLocks noChangeArrowheads="1"/>
            </p:cNvSpPr>
            <p:nvPr/>
          </p:nvSpPr>
          <p:spPr bwMode="auto">
            <a:xfrm>
              <a:off x="1584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51607" name="Line 23"/>
            <p:cNvSpPr>
              <a:spLocks noChangeShapeType="1"/>
            </p:cNvSpPr>
            <p:nvPr/>
          </p:nvSpPr>
          <p:spPr bwMode="auto">
            <a:xfrm flipH="1">
              <a:off x="1152" y="1536"/>
              <a:ext cx="528" cy="96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514600" y="2057400"/>
            <a:ext cx="990600" cy="2057400"/>
            <a:chOff x="1584" y="1296"/>
            <a:chExt cx="624" cy="1296"/>
          </a:xfrm>
        </p:grpSpPr>
        <p:sp>
          <p:nvSpPr>
            <p:cNvPr id="451609" name="Text Box 25"/>
            <p:cNvSpPr txBox="1">
              <a:spLocks noChangeArrowheads="1"/>
            </p:cNvSpPr>
            <p:nvPr/>
          </p:nvSpPr>
          <p:spPr bwMode="auto">
            <a:xfrm>
              <a:off x="1824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451610" name="Line 26"/>
            <p:cNvSpPr>
              <a:spLocks noChangeShapeType="1"/>
            </p:cNvSpPr>
            <p:nvPr/>
          </p:nvSpPr>
          <p:spPr bwMode="auto">
            <a:xfrm flipH="1">
              <a:off x="1584" y="1536"/>
              <a:ext cx="384" cy="105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752600" y="2057400"/>
            <a:ext cx="2438400" cy="2667000"/>
            <a:chOff x="1104" y="1296"/>
            <a:chExt cx="1536" cy="1680"/>
          </a:xfrm>
        </p:grpSpPr>
        <p:sp>
          <p:nvSpPr>
            <p:cNvPr id="451611" name="Text Box 27"/>
            <p:cNvSpPr txBox="1">
              <a:spLocks noChangeArrowheads="1"/>
            </p:cNvSpPr>
            <p:nvPr/>
          </p:nvSpPr>
          <p:spPr bwMode="auto">
            <a:xfrm>
              <a:off x="2256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451612" name="Line 28"/>
            <p:cNvSpPr>
              <a:spLocks noChangeShapeType="1"/>
            </p:cNvSpPr>
            <p:nvPr/>
          </p:nvSpPr>
          <p:spPr bwMode="auto">
            <a:xfrm flipH="1">
              <a:off x="1104" y="1536"/>
              <a:ext cx="1248" cy="14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600200" y="2057400"/>
            <a:ext cx="3048000" cy="3429000"/>
            <a:chOff x="1008" y="1296"/>
            <a:chExt cx="1920" cy="2160"/>
          </a:xfrm>
        </p:grpSpPr>
        <p:sp>
          <p:nvSpPr>
            <p:cNvPr id="451613" name="Text Box 29"/>
            <p:cNvSpPr txBox="1">
              <a:spLocks noChangeArrowheads="1"/>
            </p:cNvSpPr>
            <p:nvPr/>
          </p:nvSpPr>
          <p:spPr bwMode="auto">
            <a:xfrm>
              <a:off x="2544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451614" name="Line 30"/>
            <p:cNvSpPr>
              <a:spLocks noChangeShapeType="1"/>
            </p:cNvSpPr>
            <p:nvPr/>
          </p:nvSpPr>
          <p:spPr bwMode="auto">
            <a:xfrm flipH="1">
              <a:off x="1680" y="1584"/>
              <a:ext cx="912" cy="13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1615" name="Line 31"/>
            <p:cNvSpPr>
              <a:spLocks noChangeShapeType="1"/>
            </p:cNvSpPr>
            <p:nvPr/>
          </p:nvSpPr>
          <p:spPr bwMode="auto">
            <a:xfrm flipH="1">
              <a:off x="1008" y="1584"/>
              <a:ext cx="1584" cy="18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3657600" y="2057400"/>
            <a:ext cx="1447800" cy="2667000"/>
            <a:chOff x="2304" y="1296"/>
            <a:chExt cx="912" cy="1680"/>
          </a:xfrm>
        </p:grpSpPr>
        <p:sp>
          <p:nvSpPr>
            <p:cNvPr id="451616" name="Text Box 32"/>
            <p:cNvSpPr txBox="1">
              <a:spLocks noChangeArrowheads="1"/>
            </p:cNvSpPr>
            <p:nvPr/>
          </p:nvSpPr>
          <p:spPr bwMode="auto">
            <a:xfrm>
              <a:off x="2832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451617" name="Line 33"/>
            <p:cNvSpPr>
              <a:spLocks noChangeShapeType="1"/>
            </p:cNvSpPr>
            <p:nvPr/>
          </p:nvSpPr>
          <p:spPr bwMode="auto">
            <a:xfrm flipH="1">
              <a:off x="2304" y="1536"/>
              <a:ext cx="672" cy="14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371600" y="2057400"/>
            <a:ext cx="4191000" cy="4267200"/>
            <a:chOff x="864" y="1296"/>
            <a:chExt cx="2640" cy="2688"/>
          </a:xfrm>
        </p:grpSpPr>
        <p:sp>
          <p:nvSpPr>
            <p:cNvPr id="451618" name="Text Box 34"/>
            <p:cNvSpPr txBox="1">
              <a:spLocks noChangeArrowheads="1"/>
            </p:cNvSpPr>
            <p:nvPr/>
          </p:nvSpPr>
          <p:spPr bwMode="auto">
            <a:xfrm>
              <a:off x="3120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451620" name="Line 36"/>
            <p:cNvSpPr>
              <a:spLocks noChangeShapeType="1"/>
            </p:cNvSpPr>
            <p:nvPr/>
          </p:nvSpPr>
          <p:spPr bwMode="auto">
            <a:xfrm flipH="1">
              <a:off x="1584" y="1488"/>
              <a:ext cx="1632" cy="192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1621" name="Line 37"/>
            <p:cNvSpPr>
              <a:spLocks noChangeShapeType="1"/>
            </p:cNvSpPr>
            <p:nvPr/>
          </p:nvSpPr>
          <p:spPr bwMode="auto">
            <a:xfrm flipH="1">
              <a:off x="864" y="1488"/>
              <a:ext cx="2352" cy="249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1622" name="Line 38"/>
            <p:cNvSpPr>
              <a:spLocks noChangeShapeType="1"/>
            </p:cNvSpPr>
            <p:nvPr/>
          </p:nvSpPr>
          <p:spPr bwMode="auto">
            <a:xfrm flipH="1">
              <a:off x="1536" y="1536"/>
              <a:ext cx="1680" cy="220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524000" y="2057400"/>
            <a:ext cx="4572000" cy="3733800"/>
            <a:chOff x="960" y="1296"/>
            <a:chExt cx="2880" cy="2352"/>
          </a:xfrm>
        </p:grpSpPr>
        <p:sp>
          <p:nvSpPr>
            <p:cNvPr id="451623" name="Text Box 39"/>
            <p:cNvSpPr txBox="1">
              <a:spLocks noChangeArrowheads="1"/>
            </p:cNvSpPr>
            <p:nvPr/>
          </p:nvSpPr>
          <p:spPr bwMode="auto">
            <a:xfrm>
              <a:off x="3456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451624" name="Line 40"/>
            <p:cNvSpPr>
              <a:spLocks noChangeShapeType="1"/>
            </p:cNvSpPr>
            <p:nvPr/>
          </p:nvSpPr>
          <p:spPr bwMode="auto">
            <a:xfrm flipH="1">
              <a:off x="960" y="1536"/>
              <a:ext cx="2592" cy="211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45163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843286"/>
              </p:ext>
            </p:extLst>
          </p:nvPr>
        </p:nvGraphicFramePr>
        <p:xfrm>
          <a:off x="6718300" y="6092825"/>
          <a:ext cx="11763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26" name="Equation" r:id="rId7" imgW="571320" imgH="253800" progId="">
                  <p:embed/>
                </p:oleObj>
              </mc:Choice>
              <mc:Fallback>
                <p:oleObj name="Equation" r:id="rId7" imgW="5713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6092825"/>
                        <a:ext cx="11763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736065"/>
              </p:ext>
            </p:extLst>
          </p:nvPr>
        </p:nvGraphicFramePr>
        <p:xfrm>
          <a:off x="6705600" y="2592785"/>
          <a:ext cx="11509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27" name="Equation" r:id="rId9" imgW="558720" imgH="253800" progId="">
                  <p:embed/>
                </p:oleObj>
              </mc:Choice>
              <mc:Fallback>
                <p:oleObj name="Equation" r:id="rId9" imgW="5587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592785"/>
                        <a:ext cx="11509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56906"/>
              </p:ext>
            </p:extLst>
          </p:nvPr>
        </p:nvGraphicFramePr>
        <p:xfrm>
          <a:off x="6718300" y="3099595"/>
          <a:ext cx="13843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28" name="Equation" r:id="rId11" imgW="672840" imgH="253800" progId="">
                  <p:embed/>
                </p:oleObj>
              </mc:Choice>
              <mc:Fallback>
                <p:oleObj name="Equation" r:id="rId11" imgW="67284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3099595"/>
                        <a:ext cx="13843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114522"/>
              </p:ext>
            </p:extLst>
          </p:nvPr>
        </p:nvGraphicFramePr>
        <p:xfrm>
          <a:off x="6705600" y="3606405"/>
          <a:ext cx="13589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29" name="Equation" r:id="rId13" imgW="660240" imgH="253800" progId="">
                  <p:embed/>
                </p:oleObj>
              </mc:Choice>
              <mc:Fallback>
                <p:oleObj name="Equation" r:id="rId13" imgW="66024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06405"/>
                        <a:ext cx="13589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53439"/>
              </p:ext>
            </p:extLst>
          </p:nvPr>
        </p:nvGraphicFramePr>
        <p:xfrm>
          <a:off x="6718300" y="4113215"/>
          <a:ext cx="14366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30" name="Equation" r:id="rId15" imgW="698400" imgH="253800" progId="">
                  <p:embed/>
                </p:oleObj>
              </mc:Choice>
              <mc:Fallback>
                <p:oleObj name="Equation" r:id="rId15" imgW="69840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4113215"/>
                        <a:ext cx="14366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84608"/>
              </p:ext>
            </p:extLst>
          </p:nvPr>
        </p:nvGraphicFramePr>
        <p:xfrm>
          <a:off x="6705600" y="4618437"/>
          <a:ext cx="13843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31" name="Equation" r:id="rId17" imgW="672840" imgH="253800" progId="">
                  <p:embed/>
                </p:oleObj>
              </mc:Choice>
              <mc:Fallback>
                <p:oleObj name="Equation" r:id="rId17" imgW="67284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18437"/>
                        <a:ext cx="13843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4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44242"/>
              </p:ext>
            </p:extLst>
          </p:nvPr>
        </p:nvGraphicFramePr>
        <p:xfrm>
          <a:off x="6705600" y="5125247"/>
          <a:ext cx="14112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32" name="Equation" r:id="rId19" imgW="685800" imgH="253800" progId="">
                  <p:embed/>
                </p:oleObj>
              </mc:Choice>
              <mc:Fallback>
                <p:oleObj name="Equation" r:id="rId19" imgW="68580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25247"/>
                        <a:ext cx="14112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4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64763"/>
              </p:ext>
            </p:extLst>
          </p:nvPr>
        </p:nvGraphicFramePr>
        <p:xfrm>
          <a:off x="6705600" y="5632056"/>
          <a:ext cx="13604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33" name="Equation" r:id="rId21" imgW="660240" imgH="228600" progId="">
                  <p:embed/>
                </p:oleObj>
              </mc:Choice>
              <mc:Fallback>
                <p:oleObj name="Equation" r:id="rId21" imgW="6602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632056"/>
                        <a:ext cx="13604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73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4</a:t>
            </a:r>
            <a:r>
              <a:rPr lang="zh-CN" altLang="en-US" sz="3600" dirty="0"/>
              <a:t>）</a:t>
            </a:r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CBE-3124-4F2B-9330-DC52DD284E75}" type="slidenum">
              <a:rPr lang="en-US" altLang="zh-CN">
                <a:latin typeface="+mn-ea"/>
                <a:ea typeface="+mn-ea"/>
              </a:rPr>
              <a:pPr/>
              <a:t>8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84017" name="Object 4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53370875"/>
              </p:ext>
            </p:extLst>
          </p:nvPr>
        </p:nvGraphicFramePr>
        <p:xfrm>
          <a:off x="1143000" y="5511800"/>
          <a:ext cx="60467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997" name="公式" r:id="rId3" imgW="2730240" imgH="533160" progId="Equation.3">
                  <p:embed/>
                </p:oleObj>
              </mc:Choice>
              <mc:Fallback>
                <p:oleObj name="公式" r:id="rId3" imgW="2730240" imgH="5331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11800"/>
                        <a:ext cx="604678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4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10640"/>
              </p:ext>
            </p:extLst>
          </p:nvPr>
        </p:nvGraphicFramePr>
        <p:xfrm>
          <a:off x="1066800" y="3124200"/>
          <a:ext cx="3529013" cy="2289175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457200" y="16002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 4-2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编码器：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将输入的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个状态编成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位二进制数码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133600" y="2514600"/>
            <a:ext cx="1296988" cy="2895600"/>
            <a:chOff x="1344" y="1584"/>
            <a:chExt cx="817" cy="1824"/>
          </a:xfrm>
        </p:grpSpPr>
        <p:sp>
          <p:nvSpPr>
            <p:cNvPr id="83971" name="Text Box 3"/>
            <p:cNvSpPr txBox="1">
              <a:spLocks noChangeArrowheads="1"/>
            </p:cNvSpPr>
            <p:nvPr/>
          </p:nvSpPr>
          <p:spPr bwMode="auto">
            <a:xfrm>
              <a:off x="1344" y="1584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功能表</a:t>
              </a:r>
            </a:p>
          </p:txBody>
        </p:sp>
        <p:sp>
          <p:nvSpPr>
            <p:cNvPr id="84045" name="Line 77"/>
            <p:cNvSpPr>
              <a:spLocks noChangeShapeType="1"/>
            </p:cNvSpPr>
            <p:nvPr/>
          </p:nvSpPr>
          <p:spPr bwMode="auto">
            <a:xfrm>
              <a:off x="2160" y="1968"/>
              <a:ext cx="0" cy="144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5638799" y="2708276"/>
            <a:ext cx="2508250" cy="2376488"/>
            <a:chOff x="3552" y="1706"/>
            <a:chExt cx="1580" cy="1497"/>
          </a:xfrm>
        </p:grpSpPr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3552" y="1706"/>
              <a:ext cx="1580" cy="1497"/>
              <a:chOff x="3581" y="1458"/>
              <a:chExt cx="1580" cy="1497"/>
            </a:xfrm>
          </p:grpSpPr>
          <p:sp>
            <p:nvSpPr>
              <p:cNvPr id="84021" name="Rectangle 53"/>
              <p:cNvSpPr>
                <a:spLocks noChangeArrowheads="1"/>
              </p:cNvSpPr>
              <p:nvPr/>
            </p:nvSpPr>
            <p:spPr bwMode="auto">
              <a:xfrm>
                <a:off x="4080" y="1536"/>
                <a:ext cx="576" cy="141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2" name="Line 54"/>
              <p:cNvSpPr>
                <a:spLocks noChangeShapeType="1"/>
              </p:cNvSpPr>
              <p:nvPr/>
            </p:nvSpPr>
            <p:spPr bwMode="auto">
              <a:xfrm>
                <a:off x="3581" y="1752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3" name="Line 55"/>
              <p:cNvSpPr>
                <a:spLocks noChangeShapeType="1"/>
              </p:cNvSpPr>
              <p:nvPr/>
            </p:nvSpPr>
            <p:spPr bwMode="auto">
              <a:xfrm>
                <a:off x="3581" y="2069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4" name="Line 56"/>
              <p:cNvSpPr>
                <a:spLocks noChangeShapeType="1"/>
              </p:cNvSpPr>
              <p:nvPr/>
            </p:nvSpPr>
            <p:spPr bwMode="auto">
              <a:xfrm>
                <a:off x="3581" y="2386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5" name="Line 57"/>
              <p:cNvSpPr>
                <a:spLocks noChangeShapeType="1"/>
              </p:cNvSpPr>
              <p:nvPr/>
            </p:nvSpPr>
            <p:spPr bwMode="auto">
              <a:xfrm>
                <a:off x="3581" y="2704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6" name="Line 58"/>
              <p:cNvSpPr>
                <a:spLocks noChangeShapeType="1"/>
              </p:cNvSpPr>
              <p:nvPr/>
            </p:nvSpPr>
            <p:spPr bwMode="auto">
              <a:xfrm>
                <a:off x="4656" y="188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7" name="Line 59"/>
              <p:cNvSpPr>
                <a:spLocks noChangeShapeType="1"/>
              </p:cNvSpPr>
              <p:nvPr/>
            </p:nvSpPr>
            <p:spPr bwMode="auto">
              <a:xfrm>
                <a:off x="4656" y="247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9" name="Rectangle 61"/>
              <p:cNvSpPr>
                <a:spLocks noChangeArrowheads="1"/>
              </p:cNvSpPr>
              <p:nvPr/>
            </p:nvSpPr>
            <p:spPr bwMode="auto">
              <a:xfrm>
                <a:off x="3672" y="1458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4030" name="Rectangle 62"/>
              <p:cNvSpPr>
                <a:spLocks noChangeArrowheads="1"/>
              </p:cNvSpPr>
              <p:nvPr/>
            </p:nvSpPr>
            <p:spPr bwMode="auto">
              <a:xfrm>
                <a:off x="3672" y="1776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4031" name="Rectangle 63"/>
              <p:cNvSpPr>
                <a:spLocks noChangeArrowheads="1"/>
              </p:cNvSpPr>
              <p:nvPr/>
            </p:nvSpPr>
            <p:spPr bwMode="auto">
              <a:xfrm>
                <a:off x="3672" y="2093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4032" name="Rectangle 64"/>
              <p:cNvSpPr>
                <a:spLocks noChangeArrowheads="1"/>
              </p:cNvSpPr>
              <p:nvPr/>
            </p:nvSpPr>
            <p:spPr bwMode="auto">
              <a:xfrm>
                <a:off x="3672" y="2416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4034" name="Rectangle 66"/>
              <p:cNvSpPr>
                <a:spLocks noChangeArrowheads="1"/>
              </p:cNvSpPr>
              <p:nvPr/>
            </p:nvSpPr>
            <p:spPr bwMode="auto">
              <a:xfrm>
                <a:off x="4883" y="1616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4036" name="Rectangle 68"/>
              <p:cNvSpPr>
                <a:spLocks noChangeArrowheads="1"/>
              </p:cNvSpPr>
              <p:nvPr/>
            </p:nvSpPr>
            <p:spPr bwMode="auto">
              <a:xfrm>
                <a:off x="4883" y="220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84047" name="Rectangle 79"/>
            <p:cNvSpPr>
              <a:spLocks noChangeArrowheads="1"/>
            </p:cNvSpPr>
            <p:nvPr/>
          </p:nvSpPr>
          <p:spPr bwMode="auto">
            <a:xfrm>
              <a:off x="4025" y="1938"/>
              <a:ext cx="624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latin typeface="+mn-ea"/>
                  <a:ea typeface="+mn-ea"/>
                </a:rPr>
                <a:t>4-2</a:t>
              </a:r>
              <a:r>
                <a:rPr lang="zh-CN" altLang="en-US" sz="2800" b="1">
                  <a:latin typeface="+mn-ea"/>
                  <a:ea typeface="+mn-ea"/>
                </a:rPr>
                <a:t>编</a:t>
              </a:r>
            </a:p>
            <a:p>
              <a:pPr algn="ctr"/>
              <a:r>
                <a:rPr lang="zh-CN" altLang="en-US" sz="2800" b="1">
                  <a:latin typeface="+mn-ea"/>
                  <a:ea typeface="+mn-ea"/>
                </a:rPr>
                <a:t>码</a:t>
              </a:r>
            </a:p>
            <a:p>
              <a:pPr algn="ctr"/>
              <a:r>
                <a:rPr lang="zh-CN" altLang="en-US" sz="2800" b="1">
                  <a:latin typeface="+mn-ea"/>
                  <a:ea typeface="+mn-ea"/>
                </a:rPr>
                <a:t>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2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PLA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F1C9-0A79-4A62-8898-DE22647C0439}" type="slidenum">
              <a:rPr lang="en-US" altLang="zh-CN">
                <a:latin typeface="+mn-ea"/>
                <a:ea typeface="+mn-ea"/>
              </a:rPr>
              <a:pPr/>
              <a:t>80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+mn-ea"/>
              </a:rPr>
              <a:t>表达式的或项转化为乘积项</a:t>
            </a:r>
            <a:r>
              <a:rPr lang="en-US" altLang="zh-CN" sz="3200">
                <a:latin typeface="+mn-ea"/>
              </a:rPr>
              <a:t>(product)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065707"/>
              </p:ext>
            </p:extLst>
          </p:nvPr>
        </p:nvGraphicFramePr>
        <p:xfrm>
          <a:off x="2097088" y="2132856"/>
          <a:ext cx="3014662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97" name="Equation" r:id="rId3" imgW="1015920" imgH="1854000" progId="">
                  <p:embed/>
                </p:oleObj>
              </mc:Choice>
              <mc:Fallback>
                <p:oleObj name="Equation" r:id="rId3" imgW="1015920" imgH="185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132856"/>
                        <a:ext cx="3014662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1310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PLA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85A0-930C-4CB1-B1BB-60A474364363}" type="slidenum">
              <a:rPr lang="en-US" altLang="zh-CN">
                <a:latin typeface="+mn-ea"/>
                <a:ea typeface="+mn-ea"/>
              </a:rPr>
              <a:pPr/>
              <a:t>81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根据含有乘积项的表达式作图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770188" y="2619375"/>
            <a:ext cx="6196013" cy="4113213"/>
            <a:chOff x="1745" y="1650"/>
            <a:chExt cx="3903" cy="2591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2290" y="2350"/>
              <a:ext cx="202" cy="201"/>
              <a:chOff x="794" y="2361"/>
              <a:chExt cx="254" cy="253"/>
            </a:xfrm>
          </p:grpSpPr>
          <p:sp>
            <p:nvSpPr>
              <p:cNvPr id="453637" name="AutoShape 5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53638" name="Oval 6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53639" name="Line 7"/>
            <p:cNvSpPr>
              <a:spLocks noChangeShapeType="1"/>
            </p:cNvSpPr>
            <p:nvPr/>
          </p:nvSpPr>
          <p:spPr bwMode="auto">
            <a:xfrm>
              <a:off x="2483" y="2540"/>
              <a:ext cx="13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0" name="Line 8"/>
            <p:cNvSpPr>
              <a:spLocks noChangeShapeType="1"/>
            </p:cNvSpPr>
            <p:nvPr/>
          </p:nvSpPr>
          <p:spPr bwMode="auto">
            <a:xfrm flipV="1">
              <a:off x="2454" y="2308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1" name="Line 9"/>
            <p:cNvSpPr>
              <a:spLocks noChangeShapeType="1"/>
            </p:cNvSpPr>
            <p:nvPr/>
          </p:nvSpPr>
          <p:spPr bwMode="auto">
            <a:xfrm>
              <a:off x="2097" y="2455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2" name="Line 10"/>
            <p:cNvSpPr>
              <a:spLocks noChangeShapeType="1"/>
            </p:cNvSpPr>
            <p:nvPr/>
          </p:nvSpPr>
          <p:spPr bwMode="auto">
            <a:xfrm flipV="1">
              <a:off x="2596" y="2314"/>
              <a:ext cx="2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3" name="Line 11"/>
            <p:cNvSpPr>
              <a:spLocks noChangeShapeType="1"/>
            </p:cNvSpPr>
            <p:nvPr/>
          </p:nvSpPr>
          <p:spPr bwMode="auto">
            <a:xfrm>
              <a:off x="2596" y="2625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4" name="Line 12"/>
            <p:cNvSpPr>
              <a:spLocks noChangeShapeType="1"/>
            </p:cNvSpPr>
            <p:nvPr/>
          </p:nvSpPr>
          <p:spPr bwMode="auto">
            <a:xfrm>
              <a:off x="2964" y="2002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4" name="Group 13"/>
            <p:cNvGrpSpPr>
              <a:grpSpLocks noChangeAspect="1"/>
            </p:cNvGrpSpPr>
            <p:nvPr/>
          </p:nvGrpSpPr>
          <p:grpSpPr bwMode="auto">
            <a:xfrm>
              <a:off x="2279" y="2771"/>
              <a:ext cx="202" cy="201"/>
              <a:chOff x="794" y="2361"/>
              <a:chExt cx="254" cy="253"/>
            </a:xfrm>
          </p:grpSpPr>
          <p:sp>
            <p:nvSpPr>
              <p:cNvPr id="453646" name="AutoShape 14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53647" name="Oval 15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53648" name="Line 16"/>
            <p:cNvSpPr>
              <a:spLocks noChangeShapeType="1"/>
            </p:cNvSpPr>
            <p:nvPr/>
          </p:nvSpPr>
          <p:spPr bwMode="auto">
            <a:xfrm>
              <a:off x="2472" y="2961"/>
              <a:ext cx="13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9" name="Line 17"/>
            <p:cNvSpPr>
              <a:spLocks noChangeShapeType="1"/>
            </p:cNvSpPr>
            <p:nvPr/>
          </p:nvSpPr>
          <p:spPr bwMode="auto">
            <a:xfrm flipV="1">
              <a:off x="2443" y="2729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50" name="Line 18"/>
            <p:cNvSpPr>
              <a:spLocks noChangeShapeType="1"/>
            </p:cNvSpPr>
            <p:nvPr/>
          </p:nvSpPr>
          <p:spPr bwMode="auto">
            <a:xfrm>
              <a:off x="2086" y="287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5" name="Group 19"/>
            <p:cNvGrpSpPr>
              <a:grpSpLocks noChangeAspect="1"/>
            </p:cNvGrpSpPr>
            <p:nvPr/>
          </p:nvGrpSpPr>
          <p:grpSpPr bwMode="auto">
            <a:xfrm>
              <a:off x="2252" y="3285"/>
              <a:ext cx="202" cy="201"/>
              <a:chOff x="794" y="2361"/>
              <a:chExt cx="254" cy="253"/>
            </a:xfrm>
          </p:grpSpPr>
          <p:sp>
            <p:nvSpPr>
              <p:cNvPr id="453652" name="AutoShape 20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53653" name="Oval 21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53654" name="Line 22"/>
            <p:cNvSpPr>
              <a:spLocks noChangeShapeType="1"/>
            </p:cNvSpPr>
            <p:nvPr/>
          </p:nvSpPr>
          <p:spPr bwMode="auto">
            <a:xfrm>
              <a:off x="2445" y="3475"/>
              <a:ext cx="13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55" name="Line 23"/>
            <p:cNvSpPr>
              <a:spLocks noChangeShapeType="1"/>
            </p:cNvSpPr>
            <p:nvPr/>
          </p:nvSpPr>
          <p:spPr bwMode="auto">
            <a:xfrm flipV="1">
              <a:off x="2416" y="3243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56" name="Line 24"/>
            <p:cNvSpPr>
              <a:spLocks noChangeShapeType="1"/>
            </p:cNvSpPr>
            <p:nvPr/>
          </p:nvSpPr>
          <p:spPr bwMode="auto">
            <a:xfrm>
              <a:off x="2059" y="339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2241" y="3734"/>
              <a:ext cx="202" cy="201"/>
              <a:chOff x="794" y="2361"/>
              <a:chExt cx="254" cy="253"/>
            </a:xfrm>
          </p:grpSpPr>
          <p:sp>
            <p:nvSpPr>
              <p:cNvPr id="453658" name="AutoShape 26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53659" name="Oval 27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53660" name="Line 28"/>
            <p:cNvSpPr>
              <a:spLocks noChangeShapeType="1"/>
            </p:cNvSpPr>
            <p:nvPr/>
          </p:nvSpPr>
          <p:spPr bwMode="auto">
            <a:xfrm>
              <a:off x="2434" y="3924"/>
              <a:ext cx="13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1" name="Line 29"/>
            <p:cNvSpPr>
              <a:spLocks noChangeShapeType="1"/>
            </p:cNvSpPr>
            <p:nvPr/>
          </p:nvSpPr>
          <p:spPr bwMode="auto">
            <a:xfrm flipV="1">
              <a:off x="2405" y="3692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2" name="Line 30"/>
            <p:cNvSpPr>
              <a:spLocks noChangeShapeType="1"/>
            </p:cNvSpPr>
            <p:nvPr/>
          </p:nvSpPr>
          <p:spPr bwMode="auto">
            <a:xfrm>
              <a:off x="2048" y="3839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3" name="Line 31"/>
            <p:cNvSpPr>
              <a:spLocks noChangeShapeType="1"/>
            </p:cNvSpPr>
            <p:nvPr/>
          </p:nvSpPr>
          <p:spPr bwMode="auto">
            <a:xfrm>
              <a:off x="3276" y="2002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4" name="Line 32"/>
            <p:cNvSpPr>
              <a:spLocks noChangeShapeType="1"/>
            </p:cNvSpPr>
            <p:nvPr/>
          </p:nvSpPr>
          <p:spPr bwMode="auto">
            <a:xfrm>
              <a:off x="3588" y="1973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5" name="Line 33"/>
            <p:cNvSpPr>
              <a:spLocks noChangeShapeType="1"/>
            </p:cNvSpPr>
            <p:nvPr/>
          </p:nvSpPr>
          <p:spPr bwMode="auto">
            <a:xfrm>
              <a:off x="3900" y="1973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6" name="Line 34"/>
            <p:cNvSpPr>
              <a:spLocks noChangeShapeType="1"/>
            </p:cNvSpPr>
            <p:nvPr/>
          </p:nvSpPr>
          <p:spPr bwMode="auto">
            <a:xfrm>
              <a:off x="4240" y="1974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7" name="Line 35"/>
            <p:cNvSpPr>
              <a:spLocks noChangeShapeType="1"/>
            </p:cNvSpPr>
            <p:nvPr/>
          </p:nvSpPr>
          <p:spPr bwMode="auto">
            <a:xfrm>
              <a:off x="4552" y="1974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8" name="Line 36"/>
            <p:cNvSpPr>
              <a:spLocks noChangeShapeType="1"/>
            </p:cNvSpPr>
            <p:nvPr/>
          </p:nvSpPr>
          <p:spPr bwMode="auto">
            <a:xfrm>
              <a:off x="4864" y="1945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9" name="Line 37"/>
            <p:cNvSpPr>
              <a:spLocks noChangeShapeType="1"/>
            </p:cNvSpPr>
            <p:nvPr/>
          </p:nvSpPr>
          <p:spPr bwMode="auto">
            <a:xfrm>
              <a:off x="5175" y="1944"/>
              <a:ext cx="0" cy="2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0" name="Line 38"/>
            <p:cNvSpPr>
              <a:spLocks noChangeShapeType="1"/>
            </p:cNvSpPr>
            <p:nvPr/>
          </p:nvSpPr>
          <p:spPr bwMode="auto">
            <a:xfrm>
              <a:off x="2596" y="2739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1" name="Line 39"/>
            <p:cNvSpPr>
              <a:spLocks noChangeShapeType="1"/>
            </p:cNvSpPr>
            <p:nvPr/>
          </p:nvSpPr>
          <p:spPr bwMode="auto">
            <a:xfrm>
              <a:off x="2596" y="3050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2" name="Line 40"/>
            <p:cNvSpPr>
              <a:spLocks noChangeShapeType="1"/>
            </p:cNvSpPr>
            <p:nvPr/>
          </p:nvSpPr>
          <p:spPr bwMode="auto">
            <a:xfrm>
              <a:off x="2568" y="3249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3" name="Line 41"/>
            <p:cNvSpPr>
              <a:spLocks noChangeShapeType="1"/>
            </p:cNvSpPr>
            <p:nvPr/>
          </p:nvSpPr>
          <p:spPr bwMode="auto">
            <a:xfrm>
              <a:off x="2568" y="3560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4" name="Line 42"/>
            <p:cNvSpPr>
              <a:spLocks noChangeShapeType="1"/>
            </p:cNvSpPr>
            <p:nvPr/>
          </p:nvSpPr>
          <p:spPr bwMode="auto">
            <a:xfrm>
              <a:off x="2568" y="3702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5" name="Line 43"/>
            <p:cNvSpPr>
              <a:spLocks noChangeShapeType="1"/>
            </p:cNvSpPr>
            <p:nvPr/>
          </p:nvSpPr>
          <p:spPr bwMode="auto">
            <a:xfrm>
              <a:off x="2568" y="4013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6" name="Text Box 44"/>
            <p:cNvSpPr txBox="1">
              <a:spLocks noChangeArrowheads="1"/>
            </p:cNvSpPr>
            <p:nvPr/>
          </p:nvSpPr>
          <p:spPr bwMode="auto">
            <a:xfrm>
              <a:off x="1745" y="2309"/>
              <a:ext cx="234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I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  <a:p>
              <a:endParaRPr lang="en-US" altLang="zh-CN" sz="2400">
                <a:latin typeface="+mn-ea"/>
                <a:ea typeface="+mn-ea"/>
              </a:endParaRPr>
            </a:p>
            <a:p>
              <a:r>
                <a:rPr lang="en-US" altLang="zh-CN" sz="2400">
                  <a:latin typeface="+mn-ea"/>
                  <a:ea typeface="+mn-ea"/>
                </a:rPr>
                <a:t>I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</a:p>
            <a:p>
              <a:endParaRPr lang="en-US" altLang="zh-CN" sz="2400">
                <a:latin typeface="+mn-ea"/>
                <a:ea typeface="+mn-ea"/>
              </a:endParaRPr>
            </a:p>
            <a:p>
              <a:r>
                <a:rPr lang="en-US" altLang="zh-CN" sz="2400">
                  <a:latin typeface="+mn-ea"/>
                  <a:ea typeface="+mn-ea"/>
                </a:rPr>
                <a:t>I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</a:p>
            <a:p>
              <a:endParaRPr lang="en-US" altLang="zh-CN" sz="2400" baseline="-25000">
                <a:latin typeface="+mn-ea"/>
                <a:ea typeface="+mn-ea"/>
              </a:endParaRPr>
            </a:p>
            <a:p>
              <a:r>
                <a:rPr lang="en-US" altLang="zh-CN" sz="2400">
                  <a:latin typeface="+mn-ea"/>
                  <a:ea typeface="+mn-ea"/>
                </a:rPr>
                <a:t>I</a:t>
              </a:r>
              <a:r>
                <a:rPr lang="en-US" altLang="zh-CN" sz="2400" baseline="-25000">
                  <a:latin typeface="+mn-ea"/>
                  <a:ea typeface="+mn-ea"/>
                </a:rPr>
                <a:t>3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453677" name="Oval 45"/>
            <p:cNvSpPr>
              <a:spLocks noChangeAspect="1" noChangeArrowheads="1"/>
            </p:cNvSpPr>
            <p:nvPr/>
          </p:nvSpPr>
          <p:spPr bwMode="auto">
            <a:xfrm>
              <a:off x="2908" y="2267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9" name="Text Box 47"/>
            <p:cNvSpPr txBox="1">
              <a:spLocks noChangeArrowheads="1"/>
            </p:cNvSpPr>
            <p:nvPr/>
          </p:nvSpPr>
          <p:spPr bwMode="auto">
            <a:xfrm>
              <a:off x="2850" y="1650"/>
              <a:ext cx="2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0 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1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2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3 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4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5 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6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7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8</a:t>
              </a:r>
              <a:endParaRPr lang="en-US" altLang="zh-CN" sz="2400" dirty="0">
                <a:latin typeface="+mn-ea"/>
                <a:ea typeface="+mn-ea"/>
              </a:endParaRPr>
            </a:p>
          </p:txBody>
        </p:sp>
        <p:sp>
          <p:nvSpPr>
            <p:cNvPr id="453680" name="Oval 48"/>
            <p:cNvSpPr>
              <a:spLocks noChangeAspect="1" noChangeArrowheads="1"/>
            </p:cNvSpPr>
            <p:nvPr/>
          </p:nvSpPr>
          <p:spPr bwMode="auto">
            <a:xfrm>
              <a:off x="3220" y="2551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1" name="Oval 49"/>
            <p:cNvSpPr>
              <a:spLocks noChangeAspect="1" noChangeArrowheads="1"/>
            </p:cNvSpPr>
            <p:nvPr/>
          </p:nvSpPr>
          <p:spPr bwMode="auto">
            <a:xfrm>
              <a:off x="3220" y="269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2" name="Oval 50"/>
            <p:cNvSpPr>
              <a:spLocks noChangeAspect="1" noChangeArrowheads="1"/>
            </p:cNvSpPr>
            <p:nvPr/>
          </p:nvSpPr>
          <p:spPr bwMode="auto">
            <a:xfrm>
              <a:off x="3554" y="2976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3" name="Oval 51"/>
            <p:cNvSpPr>
              <a:spLocks noChangeAspect="1" noChangeArrowheads="1"/>
            </p:cNvSpPr>
            <p:nvPr/>
          </p:nvSpPr>
          <p:spPr bwMode="auto">
            <a:xfrm>
              <a:off x="3554" y="320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4" name="Oval 52"/>
            <p:cNvSpPr>
              <a:spLocks noChangeAspect="1" noChangeArrowheads="1"/>
            </p:cNvSpPr>
            <p:nvPr/>
          </p:nvSpPr>
          <p:spPr bwMode="auto">
            <a:xfrm>
              <a:off x="3560" y="227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5" name="Oval 53"/>
            <p:cNvSpPr>
              <a:spLocks noChangeAspect="1" noChangeArrowheads="1"/>
            </p:cNvSpPr>
            <p:nvPr/>
          </p:nvSpPr>
          <p:spPr bwMode="auto">
            <a:xfrm>
              <a:off x="3866" y="3486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6" name="Oval 54"/>
            <p:cNvSpPr>
              <a:spLocks noChangeAspect="1" noChangeArrowheads="1"/>
            </p:cNvSpPr>
            <p:nvPr/>
          </p:nvSpPr>
          <p:spPr bwMode="auto">
            <a:xfrm>
              <a:off x="3844" y="2699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7" name="Oval 55"/>
            <p:cNvSpPr>
              <a:spLocks noChangeAspect="1" noChangeArrowheads="1"/>
            </p:cNvSpPr>
            <p:nvPr/>
          </p:nvSpPr>
          <p:spPr bwMode="auto">
            <a:xfrm>
              <a:off x="3872" y="227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8" name="Oval 56"/>
            <p:cNvSpPr>
              <a:spLocks noChangeAspect="1" noChangeArrowheads="1"/>
            </p:cNvSpPr>
            <p:nvPr/>
          </p:nvSpPr>
          <p:spPr bwMode="auto">
            <a:xfrm>
              <a:off x="4496" y="3968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9" name="Oval 57"/>
            <p:cNvSpPr>
              <a:spLocks noChangeAspect="1" noChangeArrowheads="1"/>
            </p:cNvSpPr>
            <p:nvPr/>
          </p:nvSpPr>
          <p:spPr bwMode="auto">
            <a:xfrm>
              <a:off x="4802" y="3656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0" name="Line 58"/>
            <p:cNvSpPr>
              <a:spLocks noChangeShapeType="1"/>
            </p:cNvSpPr>
            <p:nvPr/>
          </p:nvSpPr>
          <p:spPr bwMode="auto">
            <a:xfrm>
              <a:off x="5488" y="1933"/>
              <a:ext cx="0" cy="2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1" name="Oval 59"/>
            <p:cNvSpPr>
              <a:spLocks noChangeAspect="1" noChangeArrowheads="1"/>
            </p:cNvSpPr>
            <p:nvPr/>
          </p:nvSpPr>
          <p:spPr bwMode="auto">
            <a:xfrm>
              <a:off x="5114" y="3662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2" name="Oval 60"/>
            <p:cNvSpPr>
              <a:spLocks noChangeAspect="1" noChangeArrowheads="1"/>
            </p:cNvSpPr>
            <p:nvPr/>
          </p:nvSpPr>
          <p:spPr bwMode="auto">
            <a:xfrm>
              <a:off x="5431" y="366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3" name="Oval 61"/>
            <p:cNvSpPr>
              <a:spLocks noChangeAspect="1" noChangeArrowheads="1"/>
            </p:cNvSpPr>
            <p:nvPr/>
          </p:nvSpPr>
          <p:spPr bwMode="auto">
            <a:xfrm>
              <a:off x="5114" y="3209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4" name="Oval 62"/>
            <p:cNvSpPr>
              <a:spLocks noChangeAspect="1" noChangeArrowheads="1"/>
            </p:cNvSpPr>
            <p:nvPr/>
          </p:nvSpPr>
          <p:spPr bwMode="auto">
            <a:xfrm>
              <a:off x="5129" y="2699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5" name="Oval 63"/>
            <p:cNvSpPr>
              <a:spLocks noChangeAspect="1" noChangeArrowheads="1"/>
            </p:cNvSpPr>
            <p:nvPr/>
          </p:nvSpPr>
          <p:spPr bwMode="auto">
            <a:xfrm>
              <a:off x="5431" y="3492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6" name="Oval 64"/>
            <p:cNvSpPr>
              <a:spLocks noChangeAspect="1" noChangeArrowheads="1"/>
            </p:cNvSpPr>
            <p:nvPr/>
          </p:nvSpPr>
          <p:spPr bwMode="auto">
            <a:xfrm>
              <a:off x="4802" y="3486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7" name="Oval 65"/>
            <p:cNvSpPr>
              <a:spLocks noChangeAspect="1" noChangeArrowheads="1"/>
            </p:cNvSpPr>
            <p:nvPr/>
          </p:nvSpPr>
          <p:spPr bwMode="auto">
            <a:xfrm>
              <a:off x="4836" y="227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8" name="Oval 66"/>
            <p:cNvSpPr>
              <a:spLocks noChangeAspect="1" noChangeArrowheads="1"/>
            </p:cNvSpPr>
            <p:nvPr/>
          </p:nvSpPr>
          <p:spPr bwMode="auto">
            <a:xfrm>
              <a:off x="4496" y="2245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9" name="Oval 67"/>
            <p:cNvSpPr>
              <a:spLocks noChangeAspect="1" noChangeArrowheads="1"/>
            </p:cNvSpPr>
            <p:nvPr/>
          </p:nvSpPr>
          <p:spPr bwMode="auto">
            <a:xfrm>
              <a:off x="4184" y="2551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700" name="Oval 68"/>
            <p:cNvSpPr>
              <a:spLocks noChangeAspect="1" noChangeArrowheads="1"/>
            </p:cNvSpPr>
            <p:nvPr/>
          </p:nvSpPr>
          <p:spPr bwMode="auto">
            <a:xfrm>
              <a:off x="4184" y="3005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701" name="Oval 69"/>
            <p:cNvSpPr>
              <a:spLocks noChangeAspect="1" noChangeArrowheads="1"/>
            </p:cNvSpPr>
            <p:nvPr/>
          </p:nvSpPr>
          <p:spPr bwMode="auto">
            <a:xfrm>
              <a:off x="4206" y="320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702" name="Oval 70"/>
            <p:cNvSpPr>
              <a:spLocks noChangeAspect="1" noChangeArrowheads="1"/>
            </p:cNvSpPr>
            <p:nvPr/>
          </p:nvSpPr>
          <p:spPr bwMode="auto">
            <a:xfrm>
              <a:off x="4490" y="3209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772442" y="2057400"/>
            <a:ext cx="1698626" cy="4419600"/>
            <a:chOff x="254" y="1296"/>
            <a:chExt cx="1070" cy="2784"/>
          </a:xfrm>
        </p:grpSpPr>
        <p:graphicFrame>
          <p:nvGraphicFramePr>
            <p:cNvPr id="453704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381286"/>
                </p:ext>
              </p:extLst>
            </p:nvPr>
          </p:nvGraphicFramePr>
          <p:xfrm>
            <a:off x="254" y="1296"/>
            <a:ext cx="70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02" name="公式" r:id="rId3" imgW="545760" imgH="228600" progId="Equation.3">
                    <p:embed/>
                  </p:oleObj>
                </mc:Choice>
                <mc:Fallback>
                  <p:oleObj name="公式" r:id="rId3" imgW="545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96"/>
                          <a:ext cx="70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5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033050"/>
                </p:ext>
              </p:extLst>
            </p:nvPr>
          </p:nvGraphicFramePr>
          <p:xfrm>
            <a:off x="254" y="3790"/>
            <a:ext cx="90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03" name="公式" r:id="rId5" imgW="698400" imgH="253800" progId="Equation.3">
                    <p:embed/>
                  </p:oleObj>
                </mc:Choice>
                <mc:Fallback>
                  <p:oleObj name="公式" r:id="rId5" imgW="698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3790"/>
                          <a:ext cx="90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6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674894"/>
                </p:ext>
              </p:extLst>
            </p:nvPr>
          </p:nvGraphicFramePr>
          <p:xfrm>
            <a:off x="254" y="1585"/>
            <a:ext cx="87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04" name="公式" r:id="rId7" imgW="672840" imgH="253800" progId="Equation.3">
                    <p:embed/>
                  </p:oleObj>
                </mc:Choice>
                <mc:Fallback>
                  <p:oleObj name="公式" r:id="rId7" imgW="6728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585"/>
                          <a:ext cx="87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7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413854"/>
                </p:ext>
              </p:extLst>
            </p:nvPr>
          </p:nvGraphicFramePr>
          <p:xfrm>
            <a:off x="254" y="1905"/>
            <a:ext cx="103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05" name="公式" r:id="rId9" imgW="799920" imgH="253800" progId="Equation.3">
                    <p:embed/>
                  </p:oleObj>
                </mc:Choice>
                <mc:Fallback>
                  <p:oleObj name="公式" r:id="rId9" imgW="7999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905"/>
                          <a:ext cx="103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8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711059"/>
                </p:ext>
              </p:extLst>
            </p:nvPr>
          </p:nvGraphicFramePr>
          <p:xfrm>
            <a:off x="254" y="2224"/>
            <a:ext cx="102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06" name="公式" r:id="rId11" imgW="787320" imgH="253800" progId="Equation.3">
                    <p:embed/>
                  </p:oleObj>
                </mc:Choice>
                <mc:Fallback>
                  <p:oleObj name="公式" r:id="rId11" imgW="787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2224"/>
                          <a:ext cx="102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9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9002940"/>
                </p:ext>
              </p:extLst>
            </p:nvPr>
          </p:nvGraphicFramePr>
          <p:xfrm>
            <a:off x="254" y="2543"/>
            <a:ext cx="10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07" name="公式" r:id="rId13" imgW="825480" imgH="253800" progId="Equation.3">
                    <p:embed/>
                  </p:oleObj>
                </mc:Choice>
                <mc:Fallback>
                  <p:oleObj name="公式" r:id="rId13" imgW="825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2543"/>
                          <a:ext cx="107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0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3081794"/>
                </p:ext>
              </p:extLst>
            </p:nvPr>
          </p:nvGraphicFramePr>
          <p:xfrm>
            <a:off x="254" y="2861"/>
            <a:ext cx="102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08" name="公式" r:id="rId15" imgW="787320" imgH="253800" progId="Equation.3">
                    <p:embed/>
                  </p:oleObj>
                </mc:Choice>
                <mc:Fallback>
                  <p:oleObj name="公式" r:id="rId15" imgW="787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2861"/>
                          <a:ext cx="102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1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194510"/>
                </p:ext>
              </p:extLst>
            </p:nvPr>
          </p:nvGraphicFramePr>
          <p:xfrm>
            <a:off x="254" y="3181"/>
            <a:ext cx="105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09" name="公式" r:id="rId17" imgW="812520" imgH="253800" progId="Equation.3">
                    <p:embed/>
                  </p:oleObj>
                </mc:Choice>
                <mc:Fallback>
                  <p:oleObj name="公式" r:id="rId17" imgW="8125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3181"/>
                          <a:ext cx="105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2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960458"/>
                </p:ext>
              </p:extLst>
            </p:nvPr>
          </p:nvGraphicFramePr>
          <p:xfrm>
            <a:off x="254" y="3500"/>
            <a:ext cx="102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10" name="公式" r:id="rId19" imgW="787320" imgH="228600" progId="Equation.3">
                    <p:embed/>
                  </p:oleObj>
                </mc:Choice>
                <mc:Fallback>
                  <p:oleObj name="公式" r:id="rId19" imgW="787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3500"/>
                          <a:ext cx="102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95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PLA</a:t>
            </a: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FA4-BD0E-46CC-975D-5BDA501E241E}" type="slidenum">
              <a:rPr lang="en-US" altLang="zh-CN">
                <a:latin typeface="+mn-ea"/>
                <a:ea typeface="+mn-ea"/>
              </a:rPr>
              <a:pPr/>
              <a:t>82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454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148506"/>
              </p:ext>
            </p:extLst>
          </p:nvPr>
        </p:nvGraphicFramePr>
        <p:xfrm>
          <a:off x="283939" y="2374800"/>
          <a:ext cx="2055813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46" name="公式" r:id="rId3" imgW="1218960" imgH="1955520" progId="Equation.3">
                  <p:embed/>
                </p:oleObj>
              </mc:Choice>
              <mc:Fallback>
                <p:oleObj name="公式" r:id="rId3" imgW="12189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39" y="2374800"/>
                        <a:ext cx="2055813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08165" y="1196752"/>
            <a:ext cx="6964363" cy="5378450"/>
            <a:chOff x="1187" y="754"/>
            <a:chExt cx="4387" cy="3388"/>
          </a:xfrm>
        </p:grpSpPr>
        <p:pic>
          <p:nvPicPr>
            <p:cNvPr id="454659" name="Picture 3" descr="AndArray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" y="754"/>
              <a:ext cx="4338" cy="1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4661" name="Line 5"/>
            <p:cNvSpPr>
              <a:spLocks noChangeShapeType="1"/>
            </p:cNvSpPr>
            <p:nvPr/>
          </p:nvSpPr>
          <p:spPr bwMode="auto">
            <a:xfrm>
              <a:off x="2540" y="2574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2" name="Line 6"/>
            <p:cNvSpPr>
              <a:spLocks noChangeShapeType="1"/>
            </p:cNvSpPr>
            <p:nvPr/>
          </p:nvSpPr>
          <p:spPr bwMode="auto">
            <a:xfrm>
              <a:off x="2908" y="2585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3" name="Line 7"/>
            <p:cNvSpPr>
              <a:spLocks noChangeShapeType="1"/>
            </p:cNvSpPr>
            <p:nvPr/>
          </p:nvSpPr>
          <p:spPr bwMode="auto">
            <a:xfrm>
              <a:off x="3249" y="2585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4" name="Line 8"/>
            <p:cNvSpPr>
              <a:spLocks noChangeShapeType="1"/>
            </p:cNvSpPr>
            <p:nvPr/>
          </p:nvSpPr>
          <p:spPr bwMode="auto">
            <a:xfrm>
              <a:off x="3589" y="2585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5" name="Line 9"/>
            <p:cNvSpPr>
              <a:spLocks noChangeShapeType="1"/>
            </p:cNvSpPr>
            <p:nvPr/>
          </p:nvSpPr>
          <p:spPr bwMode="auto">
            <a:xfrm>
              <a:off x="3962" y="2585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6" name="Line 10"/>
            <p:cNvSpPr>
              <a:spLocks noChangeShapeType="1"/>
            </p:cNvSpPr>
            <p:nvPr/>
          </p:nvSpPr>
          <p:spPr bwMode="auto">
            <a:xfrm>
              <a:off x="4316" y="2614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7" name="Line 11"/>
            <p:cNvSpPr>
              <a:spLocks noChangeShapeType="1"/>
            </p:cNvSpPr>
            <p:nvPr/>
          </p:nvSpPr>
          <p:spPr bwMode="auto">
            <a:xfrm>
              <a:off x="4666" y="2614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8" name="Line 12"/>
            <p:cNvSpPr>
              <a:spLocks noChangeShapeType="1"/>
            </p:cNvSpPr>
            <p:nvPr/>
          </p:nvSpPr>
          <p:spPr bwMode="auto">
            <a:xfrm>
              <a:off x="5006" y="2614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9" name="Line 13"/>
            <p:cNvSpPr>
              <a:spLocks noChangeShapeType="1"/>
            </p:cNvSpPr>
            <p:nvPr/>
          </p:nvSpPr>
          <p:spPr bwMode="auto">
            <a:xfrm>
              <a:off x="5346" y="2602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0" name="Line 14"/>
            <p:cNvSpPr>
              <a:spLocks noChangeShapeType="1"/>
            </p:cNvSpPr>
            <p:nvPr/>
          </p:nvSpPr>
          <p:spPr bwMode="auto">
            <a:xfrm>
              <a:off x="2256" y="278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1" name="Line 15"/>
            <p:cNvSpPr>
              <a:spLocks noChangeShapeType="1"/>
            </p:cNvSpPr>
            <p:nvPr/>
          </p:nvSpPr>
          <p:spPr bwMode="auto">
            <a:xfrm>
              <a:off x="2256" y="295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2" name="Line 16"/>
            <p:cNvSpPr>
              <a:spLocks noChangeShapeType="1"/>
            </p:cNvSpPr>
            <p:nvPr/>
          </p:nvSpPr>
          <p:spPr bwMode="auto">
            <a:xfrm>
              <a:off x="2240" y="312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3" name="Line 17"/>
            <p:cNvSpPr>
              <a:spLocks noChangeShapeType="1"/>
            </p:cNvSpPr>
            <p:nvPr/>
          </p:nvSpPr>
          <p:spPr bwMode="auto">
            <a:xfrm>
              <a:off x="2256" y="329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4" name="Line 18"/>
            <p:cNvSpPr>
              <a:spLocks noChangeShapeType="1"/>
            </p:cNvSpPr>
            <p:nvPr/>
          </p:nvSpPr>
          <p:spPr bwMode="auto">
            <a:xfrm>
              <a:off x="2256" y="346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5" name="Line 19"/>
            <p:cNvSpPr>
              <a:spLocks noChangeShapeType="1"/>
            </p:cNvSpPr>
            <p:nvPr/>
          </p:nvSpPr>
          <p:spPr bwMode="auto">
            <a:xfrm>
              <a:off x="2256" y="363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6" name="Line 20"/>
            <p:cNvSpPr>
              <a:spLocks noChangeShapeType="1"/>
            </p:cNvSpPr>
            <p:nvPr/>
          </p:nvSpPr>
          <p:spPr bwMode="auto">
            <a:xfrm>
              <a:off x="2256" y="380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7" name="Line 21"/>
            <p:cNvSpPr>
              <a:spLocks noChangeShapeType="1"/>
            </p:cNvSpPr>
            <p:nvPr/>
          </p:nvSpPr>
          <p:spPr bwMode="auto">
            <a:xfrm>
              <a:off x="2285" y="397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8" name="Text Box 22"/>
            <p:cNvSpPr txBox="1">
              <a:spLocks noChangeArrowheads="1"/>
            </p:cNvSpPr>
            <p:nvPr/>
          </p:nvSpPr>
          <p:spPr bwMode="auto">
            <a:xfrm>
              <a:off x="1984" y="2688"/>
              <a:ext cx="229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0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1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2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3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4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5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6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7</a:t>
              </a:r>
              <a:endParaRPr lang="en-US" altLang="zh-CN" sz="1800">
                <a:latin typeface="+mn-ea"/>
                <a:ea typeface="+mn-ea"/>
              </a:endParaRPr>
            </a:p>
          </p:txBody>
        </p:sp>
        <p:sp>
          <p:nvSpPr>
            <p:cNvPr id="454721" name="Oval 65"/>
            <p:cNvSpPr>
              <a:spLocks noChangeArrowheads="1"/>
            </p:cNvSpPr>
            <p:nvPr/>
          </p:nvSpPr>
          <p:spPr bwMode="auto">
            <a:xfrm>
              <a:off x="2496" y="273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2" name="Oval 66"/>
            <p:cNvSpPr>
              <a:spLocks noChangeArrowheads="1"/>
            </p:cNvSpPr>
            <p:nvPr/>
          </p:nvSpPr>
          <p:spPr bwMode="auto">
            <a:xfrm>
              <a:off x="2832" y="3072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3" name="Oval 67"/>
            <p:cNvSpPr>
              <a:spLocks noChangeArrowheads="1"/>
            </p:cNvSpPr>
            <p:nvPr/>
          </p:nvSpPr>
          <p:spPr bwMode="auto">
            <a:xfrm>
              <a:off x="3216" y="321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4" name="Oval 68"/>
            <p:cNvSpPr>
              <a:spLocks noChangeArrowheads="1"/>
            </p:cNvSpPr>
            <p:nvPr/>
          </p:nvSpPr>
          <p:spPr bwMode="auto">
            <a:xfrm>
              <a:off x="3552" y="321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5" name="Oval 69"/>
            <p:cNvSpPr>
              <a:spLocks noChangeArrowheads="1"/>
            </p:cNvSpPr>
            <p:nvPr/>
          </p:nvSpPr>
          <p:spPr bwMode="auto">
            <a:xfrm>
              <a:off x="3888" y="3408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6" name="Oval 70"/>
            <p:cNvSpPr>
              <a:spLocks noChangeArrowheads="1"/>
            </p:cNvSpPr>
            <p:nvPr/>
          </p:nvSpPr>
          <p:spPr bwMode="auto">
            <a:xfrm>
              <a:off x="4272" y="3408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7" name="Oval 71"/>
            <p:cNvSpPr>
              <a:spLocks noChangeArrowheads="1"/>
            </p:cNvSpPr>
            <p:nvPr/>
          </p:nvSpPr>
          <p:spPr bwMode="auto">
            <a:xfrm>
              <a:off x="4608" y="3408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8" name="Oval 72"/>
            <p:cNvSpPr>
              <a:spLocks noChangeArrowheads="1"/>
            </p:cNvSpPr>
            <p:nvPr/>
          </p:nvSpPr>
          <p:spPr bwMode="auto">
            <a:xfrm>
              <a:off x="4272" y="3552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9" name="Oval 73"/>
            <p:cNvSpPr>
              <a:spLocks noChangeArrowheads="1"/>
            </p:cNvSpPr>
            <p:nvPr/>
          </p:nvSpPr>
          <p:spPr bwMode="auto">
            <a:xfrm>
              <a:off x="4944" y="3600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30" name="Oval 74"/>
            <p:cNvSpPr>
              <a:spLocks noChangeArrowheads="1"/>
            </p:cNvSpPr>
            <p:nvPr/>
          </p:nvSpPr>
          <p:spPr bwMode="auto">
            <a:xfrm>
              <a:off x="4944" y="3744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31" name="Oval 75"/>
            <p:cNvSpPr>
              <a:spLocks noChangeArrowheads="1"/>
            </p:cNvSpPr>
            <p:nvPr/>
          </p:nvSpPr>
          <p:spPr bwMode="auto">
            <a:xfrm>
              <a:off x="4944" y="393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32" name="Oval 76"/>
            <p:cNvSpPr>
              <a:spLocks noChangeArrowheads="1"/>
            </p:cNvSpPr>
            <p:nvPr/>
          </p:nvSpPr>
          <p:spPr bwMode="auto">
            <a:xfrm>
              <a:off x="5280" y="3744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6400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A04-5D01-4417-BE2D-BEC31B61F6FF}" type="slidenum">
              <a:rPr lang="en-US" altLang="zh-CN">
                <a:latin typeface="+mn-ea"/>
                <a:ea typeface="+mn-ea"/>
              </a:rPr>
              <a:pPr/>
              <a:t>83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55741" name="Text Box 61"/>
          <p:cNvSpPr txBox="1">
            <a:spLocks noChangeArrowheads="1"/>
          </p:cNvSpPr>
          <p:nvPr/>
        </p:nvSpPr>
        <p:spPr bwMode="auto">
          <a:xfrm>
            <a:off x="117475" y="3114675"/>
            <a:ext cx="19796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容量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与阵列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: 8x9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或阵列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:8x9</a:t>
            </a:r>
          </a:p>
        </p:txBody>
      </p:sp>
      <p:sp>
        <p:nvSpPr>
          <p:cNvPr id="455742" name="AutoShape 62"/>
          <p:cNvSpPr>
            <a:spLocks noChangeArrowheads="1"/>
          </p:cNvSpPr>
          <p:nvPr/>
        </p:nvSpPr>
        <p:spPr bwMode="auto">
          <a:xfrm>
            <a:off x="0" y="1223963"/>
            <a:ext cx="1692275" cy="503237"/>
          </a:xfrm>
          <a:prstGeom prst="wedgeRectCallout">
            <a:avLst>
              <a:gd name="adj1" fmla="val 39549"/>
              <a:gd name="adj2" fmla="val 434924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2N(</a:t>
            </a:r>
            <a:r>
              <a:rPr lang="zh-CN" altLang="en-US" sz="2000" b="1">
                <a:latin typeface="华文新魏" pitchFamily="2" charset="-122"/>
                <a:ea typeface="华文新魏" pitchFamily="2" charset="-122"/>
              </a:rPr>
              <a:t>输入数</a:t>
            </a: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  <p:sp>
        <p:nvSpPr>
          <p:cNvPr id="455743" name="AutoShape 63"/>
          <p:cNvSpPr>
            <a:spLocks noChangeArrowheads="1"/>
          </p:cNvSpPr>
          <p:nvPr/>
        </p:nvSpPr>
        <p:spPr bwMode="auto">
          <a:xfrm>
            <a:off x="2411413" y="6118225"/>
            <a:ext cx="1692275" cy="503238"/>
          </a:xfrm>
          <a:prstGeom prst="wedgeRectCallout">
            <a:avLst>
              <a:gd name="adj1" fmla="val -77252"/>
              <a:gd name="adj2" fmla="val -42973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000" b="1">
                <a:latin typeface="华文新魏" pitchFamily="2" charset="-122"/>
                <a:ea typeface="华文新魏" pitchFamily="2" charset="-122"/>
              </a:rPr>
              <a:t>项数</a:t>
            </a:r>
          </a:p>
        </p:txBody>
      </p:sp>
      <p:sp>
        <p:nvSpPr>
          <p:cNvPr id="455744" name="AutoShape 64"/>
          <p:cNvSpPr>
            <a:spLocks noChangeArrowheads="1"/>
          </p:cNvSpPr>
          <p:nvPr/>
        </p:nvSpPr>
        <p:spPr bwMode="auto">
          <a:xfrm>
            <a:off x="215900" y="6046788"/>
            <a:ext cx="1692275" cy="503237"/>
          </a:xfrm>
          <a:prstGeom prst="wedgeRectCallout">
            <a:avLst>
              <a:gd name="adj1" fmla="val 25072"/>
              <a:gd name="adj2" fmla="val -31770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M(</a:t>
            </a:r>
            <a:r>
              <a:rPr lang="zh-CN" altLang="en-US" sz="2000" b="1">
                <a:latin typeface="华文新魏" pitchFamily="2" charset="-122"/>
                <a:ea typeface="华文新魏" pitchFamily="2" charset="-122"/>
              </a:rPr>
              <a:t>输出数</a:t>
            </a: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  <p:sp>
        <p:nvSpPr>
          <p:cNvPr id="455746" name="Text Box 66"/>
          <p:cNvSpPr txBox="1">
            <a:spLocks noChangeArrowheads="1"/>
          </p:cNvSpPr>
          <p:nvPr/>
        </p:nvSpPr>
        <p:spPr bwMode="auto">
          <a:xfrm>
            <a:off x="4499992" y="5661248"/>
            <a:ext cx="430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总点数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:PLA:144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ROM:16x8+8x16=256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905000" y="228600"/>
            <a:ext cx="6932613" cy="5307013"/>
            <a:chOff x="1207" y="799"/>
            <a:chExt cx="4367" cy="3343"/>
          </a:xfrm>
        </p:grpSpPr>
        <p:pic>
          <p:nvPicPr>
            <p:cNvPr id="455748" name="Picture 68" descr="AndArra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" y="799"/>
              <a:ext cx="4338" cy="18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sp>
          <p:nvSpPr>
            <p:cNvPr id="455749" name="Line 69"/>
            <p:cNvSpPr>
              <a:spLocks noChangeShapeType="1"/>
            </p:cNvSpPr>
            <p:nvPr/>
          </p:nvSpPr>
          <p:spPr bwMode="auto">
            <a:xfrm>
              <a:off x="2540" y="2574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0" name="Line 70"/>
            <p:cNvSpPr>
              <a:spLocks noChangeShapeType="1"/>
            </p:cNvSpPr>
            <p:nvPr/>
          </p:nvSpPr>
          <p:spPr bwMode="auto">
            <a:xfrm>
              <a:off x="2908" y="2585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1" name="Line 71"/>
            <p:cNvSpPr>
              <a:spLocks noChangeShapeType="1"/>
            </p:cNvSpPr>
            <p:nvPr/>
          </p:nvSpPr>
          <p:spPr bwMode="auto">
            <a:xfrm>
              <a:off x="3249" y="2585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2" name="Line 72"/>
            <p:cNvSpPr>
              <a:spLocks noChangeShapeType="1"/>
            </p:cNvSpPr>
            <p:nvPr/>
          </p:nvSpPr>
          <p:spPr bwMode="auto">
            <a:xfrm>
              <a:off x="3589" y="2585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3" name="Line 73"/>
            <p:cNvSpPr>
              <a:spLocks noChangeShapeType="1"/>
            </p:cNvSpPr>
            <p:nvPr/>
          </p:nvSpPr>
          <p:spPr bwMode="auto">
            <a:xfrm>
              <a:off x="3962" y="2585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4" name="Line 74"/>
            <p:cNvSpPr>
              <a:spLocks noChangeShapeType="1"/>
            </p:cNvSpPr>
            <p:nvPr/>
          </p:nvSpPr>
          <p:spPr bwMode="auto">
            <a:xfrm>
              <a:off x="4316" y="2614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5" name="Line 75"/>
            <p:cNvSpPr>
              <a:spLocks noChangeShapeType="1"/>
            </p:cNvSpPr>
            <p:nvPr/>
          </p:nvSpPr>
          <p:spPr bwMode="auto">
            <a:xfrm>
              <a:off x="4666" y="2614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6" name="Line 76"/>
            <p:cNvSpPr>
              <a:spLocks noChangeShapeType="1"/>
            </p:cNvSpPr>
            <p:nvPr/>
          </p:nvSpPr>
          <p:spPr bwMode="auto">
            <a:xfrm>
              <a:off x="5006" y="2614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7" name="Line 77"/>
            <p:cNvSpPr>
              <a:spLocks noChangeShapeType="1"/>
            </p:cNvSpPr>
            <p:nvPr/>
          </p:nvSpPr>
          <p:spPr bwMode="auto">
            <a:xfrm>
              <a:off x="5346" y="2602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8" name="Line 78"/>
            <p:cNvSpPr>
              <a:spLocks noChangeShapeType="1"/>
            </p:cNvSpPr>
            <p:nvPr/>
          </p:nvSpPr>
          <p:spPr bwMode="auto">
            <a:xfrm>
              <a:off x="2256" y="278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9" name="Line 79"/>
            <p:cNvSpPr>
              <a:spLocks noChangeShapeType="1"/>
            </p:cNvSpPr>
            <p:nvPr/>
          </p:nvSpPr>
          <p:spPr bwMode="auto">
            <a:xfrm>
              <a:off x="2256" y="295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0" name="Line 80"/>
            <p:cNvSpPr>
              <a:spLocks noChangeShapeType="1"/>
            </p:cNvSpPr>
            <p:nvPr/>
          </p:nvSpPr>
          <p:spPr bwMode="auto">
            <a:xfrm>
              <a:off x="2256" y="312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1" name="Line 81"/>
            <p:cNvSpPr>
              <a:spLocks noChangeShapeType="1"/>
            </p:cNvSpPr>
            <p:nvPr/>
          </p:nvSpPr>
          <p:spPr bwMode="auto">
            <a:xfrm>
              <a:off x="2256" y="329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2" name="Line 82"/>
            <p:cNvSpPr>
              <a:spLocks noChangeShapeType="1"/>
            </p:cNvSpPr>
            <p:nvPr/>
          </p:nvSpPr>
          <p:spPr bwMode="auto">
            <a:xfrm>
              <a:off x="2256" y="346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3" name="Line 83"/>
            <p:cNvSpPr>
              <a:spLocks noChangeShapeType="1"/>
            </p:cNvSpPr>
            <p:nvPr/>
          </p:nvSpPr>
          <p:spPr bwMode="auto">
            <a:xfrm>
              <a:off x="2256" y="363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4" name="Line 84"/>
            <p:cNvSpPr>
              <a:spLocks noChangeShapeType="1"/>
            </p:cNvSpPr>
            <p:nvPr/>
          </p:nvSpPr>
          <p:spPr bwMode="auto">
            <a:xfrm>
              <a:off x="2256" y="380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5" name="Line 85"/>
            <p:cNvSpPr>
              <a:spLocks noChangeShapeType="1"/>
            </p:cNvSpPr>
            <p:nvPr/>
          </p:nvSpPr>
          <p:spPr bwMode="auto">
            <a:xfrm>
              <a:off x="2285" y="397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6" name="Text Box 86"/>
            <p:cNvSpPr txBox="1">
              <a:spLocks noChangeArrowheads="1"/>
            </p:cNvSpPr>
            <p:nvPr/>
          </p:nvSpPr>
          <p:spPr bwMode="auto">
            <a:xfrm>
              <a:off x="1984" y="2688"/>
              <a:ext cx="229" cy="14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0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1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2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3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4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5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6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7</a:t>
              </a:r>
              <a:endParaRPr lang="en-US" altLang="zh-CN" sz="1800">
                <a:latin typeface="+mn-ea"/>
                <a:ea typeface="+mn-ea"/>
              </a:endParaRPr>
            </a:p>
          </p:txBody>
        </p:sp>
        <p:sp>
          <p:nvSpPr>
            <p:cNvPr id="455767" name="Oval 87"/>
            <p:cNvSpPr>
              <a:spLocks noChangeArrowheads="1"/>
            </p:cNvSpPr>
            <p:nvPr/>
          </p:nvSpPr>
          <p:spPr bwMode="auto">
            <a:xfrm>
              <a:off x="2496" y="2736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8" name="Oval 88"/>
            <p:cNvSpPr>
              <a:spLocks noChangeArrowheads="1"/>
            </p:cNvSpPr>
            <p:nvPr/>
          </p:nvSpPr>
          <p:spPr bwMode="auto">
            <a:xfrm>
              <a:off x="2832" y="3072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9" name="Oval 89"/>
            <p:cNvSpPr>
              <a:spLocks noChangeArrowheads="1"/>
            </p:cNvSpPr>
            <p:nvPr/>
          </p:nvSpPr>
          <p:spPr bwMode="auto">
            <a:xfrm>
              <a:off x="3216" y="3216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0" name="Oval 90"/>
            <p:cNvSpPr>
              <a:spLocks noChangeArrowheads="1"/>
            </p:cNvSpPr>
            <p:nvPr/>
          </p:nvSpPr>
          <p:spPr bwMode="auto">
            <a:xfrm>
              <a:off x="3552" y="3216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1" name="Oval 91"/>
            <p:cNvSpPr>
              <a:spLocks noChangeArrowheads="1"/>
            </p:cNvSpPr>
            <p:nvPr/>
          </p:nvSpPr>
          <p:spPr bwMode="auto">
            <a:xfrm>
              <a:off x="3888" y="3408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2" name="Oval 92"/>
            <p:cNvSpPr>
              <a:spLocks noChangeArrowheads="1"/>
            </p:cNvSpPr>
            <p:nvPr/>
          </p:nvSpPr>
          <p:spPr bwMode="auto">
            <a:xfrm>
              <a:off x="4272" y="3408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3" name="Oval 93"/>
            <p:cNvSpPr>
              <a:spLocks noChangeArrowheads="1"/>
            </p:cNvSpPr>
            <p:nvPr/>
          </p:nvSpPr>
          <p:spPr bwMode="auto">
            <a:xfrm>
              <a:off x="4608" y="3408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4" name="Oval 94"/>
            <p:cNvSpPr>
              <a:spLocks noChangeArrowheads="1"/>
            </p:cNvSpPr>
            <p:nvPr/>
          </p:nvSpPr>
          <p:spPr bwMode="auto">
            <a:xfrm>
              <a:off x="4272" y="3552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5" name="Oval 95"/>
            <p:cNvSpPr>
              <a:spLocks noChangeArrowheads="1"/>
            </p:cNvSpPr>
            <p:nvPr/>
          </p:nvSpPr>
          <p:spPr bwMode="auto">
            <a:xfrm>
              <a:off x="4944" y="3600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6" name="Oval 96"/>
            <p:cNvSpPr>
              <a:spLocks noChangeArrowheads="1"/>
            </p:cNvSpPr>
            <p:nvPr/>
          </p:nvSpPr>
          <p:spPr bwMode="auto">
            <a:xfrm>
              <a:off x="4944" y="3744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7" name="Oval 97"/>
            <p:cNvSpPr>
              <a:spLocks noChangeArrowheads="1"/>
            </p:cNvSpPr>
            <p:nvPr/>
          </p:nvSpPr>
          <p:spPr bwMode="auto">
            <a:xfrm>
              <a:off x="4944" y="3936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8" name="Oval 98"/>
            <p:cNvSpPr>
              <a:spLocks noChangeArrowheads="1"/>
            </p:cNvSpPr>
            <p:nvPr/>
          </p:nvSpPr>
          <p:spPr bwMode="auto">
            <a:xfrm>
              <a:off x="5280" y="3744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9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42" grpId="0" animBg="1" autoUpdateAnimBg="0"/>
      <p:bldP spid="455743" grpId="0" animBg="1" autoUpdateAnimBg="0"/>
      <p:bldP spid="455744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22114"/>
          </a:xfrm>
          <a:noFill/>
          <a:ln/>
        </p:spPr>
        <p:txBody>
          <a:bodyPr/>
          <a:lstStyle/>
          <a:p>
            <a:r>
              <a:rPr lang="en-US" altLang="zh-CN" dirty="0"/>
              <a:t>PLA</a:t>
            </a:r>
            <a:r>
              <a:rPr lang="zh-CN" altLang="en-US" dirty="0"/>
              <a:t>小结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6DA1-B068-4871-98DF-33AF3FA5397D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4577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229600" cy="5346700"/>
          </a:xfrm>
        </p:spPr>
        <p:txBody>
          <a:bodyPr/>
          <a:lstStyle/>
          <a:p>
            <a:r>
              <a:rPr lang="en-US" altLang="zh-CN" b="1" dirty="0"/>
              <a:t>PLA</a:t>
            </a:r>
            <a:r>
              <a:rPr lang="zh-CN" altLang="en-US" b="1" dirty="0"/>
              <a:t>的特点</a:t>
            </a:r>
          </a:p>
          <a:p>
            <a:pPr lvl="1"/>
            <a:r>
              <a:rPr lang="zh-CN" altLang="en-US" b="1" dirty="0"/>
              <a:t>与阵列可编：形成</a:t>
            </a:r>
            <a:r>
              <a:rPr lang="en-US" altLang="zh-CN" b="1" dirty="0"/>
              <a:t>P</a:t>
            </a:r>
            <a:r>
              <a:rPr lang="zh-CN" altLang="en-US" b="1" dirty="0"/>
              <a:t>项（不是最小项）</a:t>
            </a:r>
          </a:p>
          <a:p>
            <a:pPr lvl="1"/>
            <a:r>
              <a:rPr lang="zh-CN" altLang="en-US" b="1" dirty="0"/>
              <a:t>或阵列可编</a:t>
            </a: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04800" y="2823926"/>
            <a:ext cx="8534400" cy="102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的读出方式</a:t>
            </a:r>
          </a:p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一组地址可选中多个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项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304800" y="3909776"/>
            <a:ext cx="8229600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的区别</a:t>
            </a:r>
          </a:p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的信息表原封不动，全译码</a:t>
            </a:r>
          </a:p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作了逻辑压缩，信息表改动很大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但逻辑上等价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304800" y="5349638"/>
            <a:ext cx="83820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的容量表示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: 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X (P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项数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X 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42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utoUpdateAnimBg="0"/>
      <p:bldP spid="457733" grpId="0" autoUpdateAnimBg="0"/>
      <p:bldP spid="457734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PROM,PLA,PAL</a:t>
            </a:r>
            <a:r>
              <a:rPr lang="zh-CN" altLang="en-US" dirty="0"/>
              <a:t>对比</a:t>
            </a:r>
            <a:endParaRPr lang="zh-CN" altLang="en-US" b="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04B4-1A7B-4FAF-B29D-0355E7674C77}" type="slidenum">
              <a:rPr lang="en-US" altLang="zh-CN">
                <a:latin typeface="+mn-ea"/>
                <a:ea typeface="+mn-ea"/>
              </a:rPr>
              <a:pPr/>
              <a:t>85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2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PROM</a:t>
            </a:r>
          </a:p>
          <a:p>
            <a:pPr lvl="1"/>
            <a:r>
              <a:rPr lang="zh-CN" altLang="en-US" dirty="0"/>
              <a:t>与阵列固定，或阵列可编程，实现组合逻辑</a:t>
            </a:r>
          </a:p>
          <a:p>
            <a:pPr lvl="1"/>
            <a:r>
              <a:rPr lang="zh-CN" altLang="en-US" dirty="0"/>
              <a:t>实现时序逻辑电路需要外加触发器</a:t>
            </a:r>
          </a:p>
          <a:p>
            <a:r>
              <a:rPr lang="en-US" altLang="zh-CN" dirty="0"/>
              <a:t>PLA</a:t>
            </a:r>
          </a:p>
          <a:p>
            <a:pPr lvl="1"/>
            <a:r>
              <a:rPr lang="zh-CN" altLang="en-US" dirty="0"/>
              <a:t>与或阵列均可编程，实现组合逻辑</a:t>
            </a:r>
          </a:p>
          <a:p>
            <a:pPr lvl="1"/>
            <a:r>
              <a:rPr lang="zh-CN" altLang="en-US" dirty="0"/>
              <a:t>实现时序逻辑电路需要外加触发器</a:t>
            </a:r>
          </a:p>
          <a:p>
            <a:r>
              <a:rPr lang="en-US" altLang="zh-CN" dirty="0"/>
              <a:t>PAL</a:t>
            </a:r>
          </a:p>
          <a:p>
            <a:pPr lvl="1"/>
            <a:r>
              <a:rPr lang="zh-CN" altLang="en-US" dirty="0"/>
              <a:t>与阵列可编程，或阵列固定</a:t>
            </a:r>
          </a:p>
          <a:p>
            <a:pPr lvl="1"/>
            <a:r>
              <a:rPr lang="zh-CN" altLang="en-US" dirty="0"/>
              <a:t>不同的芯片可实现不同的逻辑，有些</a:t>
            </a:r>
            <a:r>
              <a:rPr lang="en-US" altLang="zh-CN" dirty="0"/>
              <a:t>PAL</a:t>
            </a:r>
            <a:r>
              <a:rPr lang="zh-CN" altLang="en-US" dirty="0"/>
              <a:t>只能实现组合逻辑电路，有些只能实现时序逻辑电路。</a:t>
            </a:r>
          </a:p>
          <a:p>
            <a:pPr lvl="1"/>
            <a:r>
              <a:rPr lang="zh-CN" altLang="en-US" dirty="0"/>
              <a:t>一次性编程</a:t>
            </a:r>
          </a:p>
        </p:txBody>
      </p:sp>
    </p:spTree>
    <p:extLst>
      <p:ext uri="{BB962C8B-B14F-4D97-AF65-F5344CB8AC3E}">
        <p14:creationId xmlns:p14="http://schemas.microsoft.com/office/powerpoint/2010/main" val="37041424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PROM,PLA,PAL</a:t>
            </a:r>
            <a:r>
              <a:rPr lang="zh-CN" altLang="en-US" b="0" dirty="0"/>
              <a:t>对比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36FD-D3FA-4CAE-8EE1-0CD4D5AA6378}" type="slidenum">
              <a:rPr lang="en-US" altLang="zh-CN">
                <a:latin typeface="+mn-ea"/>
                <a:ea typeface="+mn-ea"/>
              </a:rPr>
              <a:pPr/>
              <a:t>86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PROM</a:t>
            </a:r>
            <a:r>
              <a:rPr lang="zh-CN" altLang="en-US" sz="3200" dirty="0"/>
              <a:t>、</a:t>
            </a:r>
            <a:r>
              <a:rPr lang="en-US" altLang="zh-CN" sz="3200" dirty="0"/>
              <a:t>PLA</a:t>
            </a:r>
            <a:r>
              <a:rPr lang="zh-CN" altLang="en-US" sz="3200" dirty="0"/>
              <a:t>、</a:t>
            </a:r>
            <a:r>
              <a:rPr lang="en-US" altLang="zh-CN" sz="3200" dirty="0"/>
              <a:t>PAL</a:t>
            </a:r>
            <a:r>
              <a:rPr lang="zh-CN" altLang="en-US" sz="3200" dirty="0"/>
              <a:t>共同存在的问题：</a:t>
            </a:r>
          </a:p>
          <a:p>
            <a:pPr lvl="1"/>
            <a:r>
              <a:rPr lang="zh-CN" altLang="en-US" sz="2800" dirty="0"/>
              <a:t>不存在只用一种芯片，即可以实现组合逻辑电路，又可以实现时序逻辑电路</a:t>
            </a:r>
          </a:p>
          <a:p>
            <a:pPr lvl="1"/>
            <a:endParaRPr lang="zh-CN" altLang="en-US" sz="2800" dirty="0"/>
          </a:p>
          <a:p>
            <a:r>
              <a:rPr lang="en-US" altLang="zh-CN" sz="3200" dirty="0"/>
              <a:t>GAL</a:t>
            </a:r>
            <a:r>
              <a:rPr lang="zh-CN" altLang="en-US" sz="3200" dirty="0"/>
              <a:t>是为解决这一问题而产生的芯片</a:t>
            </a:r>
          </a:p>
          <a:p>
            <a:pPr lvl="1"/>
            <a:r>
              <a:rPr lang="en-US" altLang="zh-CN" sz="2800" dirty="0"/>
              <a:t>GAL:</a:t>
            </a:r>
            <a:r>
              <a:rPr lang="zh-CN" altLang="en-US" sz="2800" dirty="0"/>
              <a:t>通用阵列逻辑（</a:t>
            </a:r>
            <a:r>
              <a:rPr lang="en-US" altLang="zh-CN" sz="2800" dirty="0"/>
              <a:t>General Array Logic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861303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sz="3600" dirty="0"/>
              <a:t>可编程器件工艺演化过程</a:t>
            </a:r>
            <a:endParaRPr lang="en-US" altLang="zh-CN" sz="36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120E-5E31-4E9E-A0D5-8994BB70DCA6}" type="slidenum">
              <a:rPr lang="en-US" altLang="zh-CN">
                <a:latin typeface="+mn-ea"/>
                <a:ea typeface="+mn-ea"/>
              </a:rPr>
              <a:pPr/>
              <a:t>87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464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79648" y="1524000"/>
            <a:ext cx="7924800" cy="49657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/>
              <a:t>PROM  </a:t>
            </a:r>
            <a:r>
              <a:rPr lang="en-US" altLang="zh-CN" sz="2800" b="1" dirty="0">
                <a:sym typeface="Wingdings" pitchFamily="2" charset="2"/>
              </a:rPr>
              <a:t>  PLA</a:t>
            </a:r>
            <a:endParaRPr lang="en-US" altLang="zh-CN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或阵列</a:t>
            </a:r>
            <a:r>
              <a:rPr lang="zh-CN" altLang="en-US" sz="2400" dirty="0"/>
              <a:t>可编程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与、或阵列都可编程，灵活，节省码点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PLA  </a:t>
            </a:r>
            <a:r>
              <a:rPr lang="en-US" altLang="zh-CN" sz="2800" b="1" dirty="0">
                <a:sym typeface="Wingdings" pitchFamily="2" charset="2"/>
              </a:rPr>
              <a:t>  PAL</a:t>
            </a:r>
            <a:endParaRPr lang="en-US" altLang="zh-CN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工艺：简化工艺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降低成本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熔丝工艺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一次编程</a:t>
            </a:r>
            <a:r>
              <a:rPr lang="en-US" altLang="zh-CN" sz="2400" b="1" dirty="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结构：输入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输出公用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PAL</a:t>
            </a:r>
            <a:r>
              <a:rPr lang="zh-CN" altLang="en-US" sz="2400" b="1" dirty="0"/>
              <a:t>是专用词，</a:t>
            </a:r>
            <a:r>
              <a:rPr lang="en-US" altLang="zh-CN" sz="2400" b="1" dirty="0"/>
              <a:t>MMI</a:t>
            </a:r>
            <a:r>
              <a:rPr lang="zh-CN" altLang="en-US" sz="2400" b="1" dirty="0"/>
              <a:t>公司的产品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PAL  </a:t>
            </a:r>
            <a:r>
              <a:rPr lang="en-US" altLang="zh-CN" sz="2800" b="1" dirty="0">
                <a:sym typeface="Wingdings" pitchFamily="2" charset="2"/>
              </a:rPr>
              <a:t>  GAL</a:t>
            </a:r>
            <a:endParaRPr lang="en-US" altLang="zh-CN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工艺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电可擦除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多次编程</a:t>
            </a:r>
            <a:r>
              <a:rPr lang="en-US" altLang="zh-CN" sz="2400" b="1" dirty="0"/>
              <a:t>.(Lattice</a:t>
            </a:r>
            <a:r>
              <a:rPr lang="zh-CN" altLang="en-US" sz="2400" b="1" dirty="0"/>
              <a:t>公司</a:t>
            </a:r>
            <a:r>
              <a:rPr lang="en-US" altLang="zh-CN" sz="2400" b="1" dirty="0"/>
              <a:t>1985</a:t>
            </a:r>
            <a:r>
              <a:rPr lang="zh-CN" altLang="en-US" sz="2400" b="1" dirty="0"/>
              <a:t>年专利</a:t>
            </a:r>
            <a:r>
              <a:rPr lang="en-US" altLang="zh-CN" sz="2400" b="1" dirty="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结构：输出宏单元，更通用，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或阵列不</a:t>
            </a:r>
            <a:r>
              <a:rPr lang="zh-CN" altLang="en-US" sz="2400" dirty="0"/>
              <a:t>可编程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95287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447800"/>
            <a:ext cx="8352928" cy="4572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zh-CN" altLang="en-US" sz="4000" b="1" dirty="0"/>
              <a:t>作业：</a:t>
            </a:r>
            <a:r>
              <a:rPr lang="en-US" altLang="zh-CN" sz="4000" b="1" dirty="0"/>
              <a:t>4.12, 4.19, 4.20, 4.21, 7.5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88</a:t>
            </a:fld>
            <a:endParaRPr lang="en-US" altLang="zh-CN"/>
          </a:p>
        </p:txBody>
      </p:sp>
      <p:pic>
        <p:nvPicPr>
          <p:cNvPr id="879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9" y="2852936"/>
            <a:ext cx="826130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664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89</a:t>
            </a:fld>
            <a:endParaRPr lang="en-US" altLang="zh-CN"/>
          </a:p>
        </p:txBody>
      </p:sp>
      <p:pic>
        <p:nvPicPr>
          <p:cNvPr id="880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6672"/>
            <a:ext cx="817859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7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178592" cy="297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844824"/>
            <a:ext cx="8178594" cy="67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F6842E-0BA0-4346-B075-8CE3C0AB546D}"/>
              </a:ext>
            </a:extLst>
          </p:cNvPr>
          <p:cNvSpPr txBox="1"/>
          <p:nvPr/>
        </p:nvSpPr>
        <p:spPr>
          <a:xfrm>
            <a:off x="603504" y="5544197"/>
            <a:ext cx="817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注：要求设计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个电路，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个电路只用与非门（数量不限越少越好），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个电路只用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数据选择器（数量不限越少越好），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个电路只用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数据选择器（数量不限越少越好）。</a:t>
            </a:r>
          </a:p>
        </p:txBody>
      </p:sp>
    </p:spTree>
    <p:extLst>
      <p:ext uri="{BB962C8B-B14F-4D97-AF65-F5344CB8AC3E}">
        <p14:creationId xmlns:p14="http://schemas.microsoft.com/office/powerpoint/2010/main" val="356089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5</a:t>
            </a:r>
            <a:r>
              <a:rPr lang="zh-CN" altLang="en-US" sz="3600" dirty="0"/>
              <a:t>）</a:t>
            </a:r>
          </a:p>
        </p:txBody>
      </p:sp>
      <p:sp>
        <p:nvSpPr>
          <p:cNvPr id="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4130-358E-4B60-9A43-BB72C497757C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10572372"/>
              </p:ext>
            </p:extLst>
          </p:nvPr>
        </p:nvGraphicFramePr>
        <p:xfrm>
          <a:off x="990600" y="1500188"/>
          <a:ext cx="639921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1" name="公式" r:id="rId3" imgW="3213000" imgH="558720" progId="Equation.3">
                  <p:embed/>
                </p:oleObj>
              </mc:Choice>
              <mc:Fallback>
                <p:oleObj name="公式" r:id="rId3" imgW="3213000" imgH="5587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0188"/>
                        <a:ext cx="6399213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1143000" y="3124200"/>
            <a:ext cx="3048000" cy="3200400"/>
            <a:chOff x="720" y="1968"/>
            <a:chExt cx="1920" cy="2016"/>
          </a:xfrm>
        </p:grpSpPr>
        <p:sp>
          <p:nvSpPr>
            <p:cNvPr id="149568" name="Line 64"/>
            <p:cNvSpPr>
              <a:spLocks noChangeShapeType="1"/>
            </p:cNvSpPr>
            <p:nvPr/>
          </p:nvSpPr>
          <p:spPr bwMode="auto">
            <a:xfrm flipH="1">
              <a:off x="1536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38"/>
            <p:cNvGrpSpPr>
              <a:grpSpLocks/>
            </p:cNvGrpSpPr>
            <p:nvPr/>
          </p:nvGrpSpPr>
          <p:grpSpPr bwMode="auto">
            <a:xfrm>
              <a:off x="720" y="1968"/>
              <a:ext cx="1920" cy="2016"/>
              <a:chOff x="720" y="1968"/>
              <a:chExt cx="1920" cy="2016"/>
            </a:xfrm>
          </p:grpSpPr>
          <p:grpSp>
            <p:nvGrpSpPr>
              <p:cNvPr id="4" name="Group 35"/>
              <p:cNvGrpSpPr>
                <a:grpSpLocks/>
              </p:cNvGrpSpPr>
              <p:nvPr/>
            </p:nvGrpSpPr>
            <p:grpSpPr bwMode="auto">
              <a:xfrm>
                <a:off x="1968" y="1968"/>
                <a:ext cx="336" cy="384"/>
                <a:chOff x="1968" y="2112"/>
                <a:chExt cx="336" cy="384"/>
              </a:xfrm>
            </p:grpSpPr>
            <p:sp>
              <p:nvSpPr>
                <p:cNvPr id="1495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34" name="Oval 30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>
                <a:off x="1968" y="2544"/>
                <a:ext cx="336" cy="384"/>
                <a:chOff x="1968" y="2112"/>
                <a:chExt cx="336" cy="384"/>
              </a:xfrm>
            </p:grpSpPr>
            <p:sp>
              <p:nvSpPr>
                <p:cNvPr id="149541" name="Rectangle 37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42" name="Oval 38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968" y="3072"/>
                <a:ext cx="336" cy="384"/>
                <a:chOff x="1968" y="2112"/>
                <a:chExt cx="336" cy="384"/>
              </a:xfrm>
            </p:grpSpPr>
            <p:sp>
              <p:nvSpPr>
                <p:cNvPr id="149544" name="Rectangle 40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45" name="Oval 41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>
                <a:off x="1968" y="3600"/>
                <a:ext cx="336" cy="384"/>
                <a:chOff x="1968" y="2112"/>
                <a:chExt cx="336" cy="384"/>
              </a:xfrm>
            </p:grpSpPr>
            <p:sp>
              <p:nvSpPr>
                <p:cNvPr id="149547" name="Rectangle 43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48" name="Oval 44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1200" y="1968"/>
                <a:ext cx="336" cy="384"/>
                <a:chOff x="1968" y="2112"/>
                <a:chExt cx="336" cy="384"/>
              </a:xfrm>
            </p:grpSpPr>
            <p:sp>
              <p:nvSpPr>
                <p:cNvPr id="149550" name="Rectangle 46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51" name="Oval 47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1200" y="2544"/>
                <a:ext cx="336" cy="384"/>
                <a:chOff x="1968" y="2112"/>
                <a:chExt cx="336" cy="384"/>
              </a:xfrm>
            </p:grpSpPr>
            <p:sp>
              <p:nvSpPr>
                <p:cNvPr id="149553" name="Rectangle 49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54" name="Oval 50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51"/>
              <p:cNvGrpSpPr>
                <a:grpSpLocks/>
              </p:cNvGrpSpPr>
              <p:nvPr/>
            </p:nvGrpSpPr>
            <p:grpSpPr bwMode="auto">
              <a:xfrm>
                <a:off x="1200" y="3072"/>
                <a:ext cx="336" cy="384"/>
                <a:chOff x="1968" y="2112"/>
                <a:chExt cx="336" cy="384"/>
              </a:xfrm>
            </p:grpSpPr>
            <p:sp>
              <p:nvSpPr>
                <p:cNvPr id="149556" name="Rectangle 52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57" name="Oval 53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4"/>
              <p:cNvGrpSpPr>
                <a:grpSpLocks/>
              </p:cNvGrpSpPr>
              <p:nvPr/>
            </p:nvGrpSpPr>
            <p:grpSpPr bwMode="auto">
              <a:xfrm>
                <a:off x="1200" y="3600"/>
                <a:ext cx="336" cy="384"/>
                <a:chOff x="1968" y="2112"/>
                <a:chExt cx="336" cy="384"/>
              </a:xfrm>
            </p:grpSpPr>
            <p:sp>
              <p:nvSpPr>
                <p:cNvPr id="149559" name="Rectangle 55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60" name="Oval 56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9561" name="Line 57"/>
              <p:cNvSpPr>
                <a:spLocks noChangeShapeType="1"/>
              </p:cNvSpPr>
              <p:nvPr/>
            </p:nvSpPr>
            <p:spPr bwMode="auto">
              <a:xfrm flipH="1">
                <a:off x="91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2" name="Line 58"/>
              <p:cNvSpPr>
                <a:spLocks noChangeShapeType="1"/>
              </p:cNvSpPr>
              <p:nvPr/>
            </p:nvSpPr>
            <p:spPr bwMode="auto">
              <a:xfrm flipH="1">
                <a:off x="912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3" name="Line 59"/>
              <p:cNvSpPr>
                <a:spLocks noChangeShapeType="1"/>
              </p:cNvSpPr>
              <p:nvPr/>
            </p:nvSpPr>
            <p:spPr bwMode="auto">
              <a:xfrm flipH="1">
                <a:off x="912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4" name="Line 60"/>
              <p:cNvSpPr>
                <a:spLocks noChangeShapeType="1"/>
              </p:cNvSpPr>
              <p:nvPr/>
            </p:nvSpPr>
            <p:spPr bwMode="auto">
              <a:xfrm flipH="1">
                <a:off x="912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5" name="Line 61"/>
              <p:cNvSpPr>
                <a:spLocks noChangeShapeType="1"/>
              </p:cNvSpPr>
              <p:nvPr/>
            </p:nvSpPr>
            <p:spPr bwMode="auto">
              <a:xfrm flipH="1">
                <a:off x="1536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6" name="Line 62"/>
              <p:cNvSpPr>
                <a:spLocks noChangeShapeType="1"/>
              </p:cNvSpPr>
              <p:nvPr/>
            </p:nvSpPr>
            <p:spPr bwMode="auto">
              <a:xfrm flipH="1">
                <a:off x="1536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7" name="Line 63"/>
              <p:cNvSpPr>
                <a:spLocks noChangeShapeType="1"/>
              </p:cNvSpPr>
              <p:nvPr/>
            </p:nvSpPr>
            <p:spPr bwMode="auto">
              <a:xfrm flipH="1">
                <a:off x="1536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9" name="Text Box 6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I</a:t>
                </a:r>
                <a:r>
                  <a:rPr lang="en-US" altLang="zh-CN" sz="2400" b="1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9570" name="Text Box 66"/>
              <p:cNvSpPr txBox="1">
                <a:spLocks noChangeArrowheads="1"/>
              </p:cNvSpPr>
              <p:nvPr/>
            </p:nvSpPr>
            <p:spPr bwMode="auto">
              <a:xfrm>
                <a:off x="720" y="25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I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9571" name="Text Box 67"/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I</a:t>
                </a:r>
                <a:r>
                  <a:rPr lang="en-US" altLang="zh-CN" sz="24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49572" name="Text Box 68"/>
              <p:cNvSpPr txBox="1">
                <a:spLocks noChangeArrowheads="1"/>
              </p:cNvSpPr>
              <p:nvPr/>
            </p:nvSpPr>
            <p:spPr bwMode="auto">
              <a:xfrm>
                <a:off x="720" y="36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I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49573" name="Line 69"/>
              <p:cNvSpPr>
                <a:spLocks noChangeShapeType="1"/>
              </p:cNvSpPr>
              <p:nvPr/>
            </p:nvSpPr>
            <p:spPr bwMode="auto">
              <a:xfrm flipH="1">
                <a:off x="2304" y="21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4" name="Line 70"/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5" name="Line 71"/>
              <p:cNvSpPr>
                <a:spLocks noChangeShapeType="1"/>
              </p:cNvSpPr>
              <p:nvPr/>
            </p:nvSpPr>
            <p:spPr bwMode="auto">
              <a:xfrm flipH="1">
                <a:off x="2304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6" name="Line 72"/>
              <p:cNvSpPr>
                <a:spLocks noChangeShapeType="1"/>
              </p:cNvSpPr>
              <p:nvPr/>
            </p:nvSpPr>
            <p:spPr bwMode="auto">
              <a:xfrm flipH="1">
                <a:off x="2304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4114800" y="3276600"/>
            <a:ext cx="2133600" cy="1066800"/>
            <a:chOff x="2592" y="2064"/>
            <a:chExt cx="1344" cy="672"/>
          </a:xfrm>
        </p:grpSpPr>
        <p:sp>
          <p:nvSpPr>
            <p:cNvPr id="149583" name="Line 79"/>
            <p:cNvSpPr>
              <a:spLocks noChangeShapeType="1"/>
            </p:cNvSpPr>
            <p:nvPr/>
          </p:nvSpPr>
          <p:spPr bwMode="auto">
            <a:xfrm>
              <a:off x="2784" y="206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1" name="Line 87"/>
            <p:cNvSpPr>
              <a:spLocks noChangeShapeType="1"/>
            </p:cNvSpPr>
            <p:nvPr/>
          </p:nvSpPr>
          <p:spPr bwMode="auto">
            <a:xfrm>
              <a:off x="2784" y="20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2" name="Line 88"/>
            <p:cNvSpPr>
              <a:spLocks noChangeShapeType="1"/>
            </p:cNvSpPr>
            <p:nvPr/>
          </p:nvSpPr>
          <p:spPr bwMode="auto">
            <a:xfrm flipH="1">
              <a:off x="2592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49"/>
          <p:cNvGrpSpPr>
            <a:grpSpLocks/>
          </p:cNvGrpSpPr>
          <p:nvPr/>
        </p:nvGrpSpPr>
        <p:grpSpPr bwMode="auto">
          <a:xfrm>
            <a:off x="4114800" y="3429000"/>
            <a:ext cx="2133600" cy="1752600"/>
            <a:chOff x="2592" y="2160"/>
            <a:chExt cx="1344" cy="1104"/>
          </a:xfrm>
        </p:grpSpPr>
        <p:sp>
          <p:nvSpPr>
            <p:cNvPr id="149584" name="Line 80"/>
            <p:cNvSpPr>
              <a:spLocks noChangeShapeType="1"/>
            </p:cNvSpPr>
            <p:nvPr/>
          </p:nvSpPr>
          <p:spPr bwMode="auto">
            <a:xfrm>
              <a:off x="259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5" name="Line 81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3" name="Line 89"/>
            <p:cNvSpPr>
              <a:spLocks noChangeShapeType="1"/>
            </p:cNvSpPr>
            <p:nvPr/>
          </p:nvSpPr>
          <p:spPr bwMode="auto">
            <a:xfrm>
              <a:off x="3168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51"/>
          <p:cNvGrpSpPr>
            <a:grpSpLocks/>
          </p:cNvGrpSpPr>
          <p:nvPr/>
        </p:nvGrpSpPr>
        <p:grpSpPr bwMode="auto">
          <a:xfrm>
            <a:off x="4191000" y="3429000"/>
            <a:ext cx="2057400" cy="457200"/>
            <a:chOff x="2640" y="2160"/>
            <a:chExt cx="1296" cy="288"/>
          </a:xfrm>
        </p:grpSpPr>
        <p:sp>
          <p:nvSpPr>
            <p:cNvPr id="149608" name="Line 104"/>
            <p:cNvSpPr>
              <a:spLocks noChangeShapeType="1"/>
            </p:cNvSpPr>
            <p:nvPr/>
          </p:nvSpPr>
          <p:spPr bwMode="auto">
            <a:xfrm>
              <a:off x="2640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09" name="Line 105"/>
            <p:cNvSpPr>
              <a:spLocks noChangeShapeType="1"/>
            </p:cNvSpPr>
            <p:nvPr/>
          </p:nvSpPr>
          <p:spPr bwMode="auto">
            <a:xfrm>
              <a:off x="2640" y="24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52"/>
          <p:cNvGrpSpPr>
            <a:grpSpLocks/>
          </p:cNvGrpSpPr>
          <p:nvPr/>
        </p:nvGrpSpPr>
        <p:grpSpPr bwMode="auto">
          <a:xfrm>
            <a:off x="4343400" y="3962400"/>
            <a:ext cx="1905000" cy="152400"/>
            <a:chOff x="2736" y="2496"/>
            <a:chExt cx="1200" cy="96"/>
          </a:xfrm>
        </p:grpSpPr>
        <p:sp>
          <p:nvSpPr>
            <p:cNvPr id="149610" name="Line 106"/>
            <p:cNvSpPr>
              <a:spLocks noChangeShapeType="1"/>
            </p:cNvSpPr>
            <p:nvPr/>
          </p:nvSpPr>
          <p:spPr bwMode="auto">
            <a:xfrm>
              <a:off x="2784" y="25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1" name="Oval 107"/>
            <p:cNvSpPr>
              <a:spLocks noChangeArrowheads="1"/>
            </p:cNvSpPr>
            <p:nvPr/>
          </p:nvSpPr>
          <p:spPr bwMode="auto">
            <a:xfrm>
              <a:off x="2736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47"/>
          <p:cNvGrpSpPr>
            <a:grpSpLocks/>
          </p:cNvGrpSpPr>
          <p:nvPr/>
        </p:nvGrpSpPr>
        <p:grpSpPr bwMode="auto">
          <a:xfrm>
            <a:off x="2667000" y="3048000"/>
            <a:ext cx="3581400" cy="457200"/>
            <a:chOff x="1680" y="1920"/>
            <a:chExt cx="2256" cy="288"/>
          </a:xfrm>
        </p:grpSpPr>
        <p:sp>
          <p:nvSpPr>
            <p:cNvPr id="149578" name="Line 74"/>
            <p:cNvSpPr>
              <a:spLocks noChangeShapeType="1"/>
            </p:cNvSpPr>
            <p:nvPr/>
          </p:nvSpPr>
          <p:spPr bwMode="auto">
            <a:xfrm flipV="1">
              <a:off x="172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9" name="Line 75"/>
            <p:cNvSpPr>
              <a:spLocks noChangeShapeType="1"/>
            </p:cNvSpPr>
            <p:nvPr/>
          </p:nvSpPr>
          <p:spPr bwMode="auto">
            <a:xfrm>
              <a:off x="1728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0" name="Line 86"/>
            <p:cNvSpPr>
              <a:spLocks noChangeShapeType="1"/>
            </p:cNvSpPr>
            <p:nvPr/>
          </p:nvSpPr>
          <p:spPr bwMode="auto">
            <a:xfrm>
              <a:off x="2688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168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54"/>
          <p:cNvGrpSpPr>
            <a:grpSpLocks/>
          </p:cNvGrpSpPr>
          <p:nvPr/>
        </p:nvGrpSpPr>
        <p:grpSpPr bwMode="auto">
          <a:xfrm>
            <a:off x="5181600" y="4267200"/>
            <a:ext cx="1066800" cy="152400"/>
            <a:chOff x="3264" y="2688"/>
            <a:chExt cx="672" cy="96"/>
          </a:xfrm>
        </p:grpSpPr>
        <p:sp>
          <p:nvSpPr>
            <p:cNvPr id="149619" name="Line 115"/>
            <p:cNvSpPr>
              <a:spLocks noChangeShapeType="1"/>
            </p:cNvSpPr>
            <p:nvPr/>
          </p:nvSpPr>
          <p:spPr bwMode="auto">
            <a:xfrm>
              <a:off x="331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0" name="Oval 116"/>
            <p:cNvSpPr>
              <a:spLocks noChangeArrowheads="1"/>
            </p:cNvSpPr>
            <p:nvPr/>
          </p:nvSpPr>
          <p:spPr bwMode="auto">
            <a:xfrm>
              <a:off x="32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55"/>
          <p:cNvGrpSpPr>
            <a:grpSpLocks/>
          </p:cNvGrpSpPr>
          <p:nvPr/>
        </p:nvGrpSpPr>
        <p:grpSpPr bwMode="auto">
          <a:xfrm>
            <a:off x="3886200" y="2971800"/>
            <a:ext cx="2362200" cy="1905000"/>
            <a:chOff x="2448" y="1872"/>
            <a:chExt cx="1488" cy="1200"/>
          </a:xfrm>
        </p:grpSpPr>
        <p:sp>
          <p:nvSpPr>
            <p:cNvPr id="149613" name="Line 109"/>
            <p:cNvSpPr>
              <a:spLocks noChangeShapeType="1"/>
            </p:cNvSpPr>
            <p:nvPr/>
          </p:nvSpPr>
          <p:spPr bwMode="auto">
            <a:xfrm>
              <a:off x="2496" y="19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6" name="Oval 112"/>
            <p:cNvSpPr>
              <a:spLocks noChangeArrowheads="1"/>
            </p:cNvSpPr>
            <p:nvPr/>
          </p:nvSpPr>
          <p:spPr bwMode="auto">
            <a:xfrm>
              <a:off x="2448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21" name="Line 117"/>
            <p:cNvSpPr>
              <a:spLocks noChangeShapeType="1"/>
            </p:cNvSpPr>
            <p:nvPr/>
          </p:nvSpPr>
          <p:spPr bwMode="auto">
            <a:xfrm>
              <a:off x="2496" y="30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57"/>
          <p:cNvGrpSpPr>
            <a:grpSpLocks/>
          </p:cNvGrpSpPr>
          <p:nvPr/>
        </p:nvGrpSpPr>
        <p:grpSpPr bwMode="auto">
          <a:xfrm>
            <a:off x="4953000" y="5105400"/>
            <a:ext cx="1295400" cy="152400"/>
            <a:chOff x="3120" y="3216"/>
            <a:chExt cx="816" cy="96"/>
          </a:xfrm>
        </p:grpSpPr>
        <p:sp>
          <p:nvSpPr>
            <p:cNvPr id="149623" name="Line 119"/>
            <p:cNvSpPr>
              <a:spLocks noChangeShapeType="1"/>
            </p:cNvSpPr>
            <p:nvPr/>
          </p:nvSpPr>
          <p:spPr bwMode="auto">
            <a:xfrm>
              <a:off x="3168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5" name="Oval 121"/>
            <p:cNvSpPr>
              <a:spLocks noChangeArrowheads="1"/>
            </p:cNvSpPr>
            <p:nvPr/>
          </p:nvSpPr>
          <p:spPr bwMode="auto">
            <a:xfrm>
              <a:off x="312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56"/>
          <p:cNvGrpSpPr>
            <a:grpSpLocks/>
          </p:cNvGrpSpPr>
          <p:nvPr/>
        </p:nvGrpSpPr>
        <p:grpSpPr bwMode="auto">
          <a:xfrm>
            <a:off x="4343400" y="4267200"/>
            <a:ext cx="1905000" cy="762000"/>
            <a:chOff x="2736" y="2688"/>
            <a:chExt cx="1200" cy="480"/>
          </a:xfrm>
        </p:grpSpPr>
        <p:sp>
          <p:nvSpPr>
            <p:cNvPr id="149622" name="Line 118"/>
            <p:cNvSpPr>
              <a:spLocks noChangeShapeType="1"/>
            </p:cNvSpPr>
            <p:nvPr/>
          </p:nvSpPr>
          <p:spPr bwMode="auto">
            <a:xfrm>
              <a:off x="2784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4" name="Line 120"/>
            <p:cNvSpPr>
              <a:spLocks noChangeShapeType="1"/>
            </p:cNvSpPr>
            <p:nvPr/>
          </p:nvSpPr>
          <p:spPr bwMode="auto">
            <a:xfrm>
              <a:off x="2784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736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158"/>
          <p:cNvGrpSpPr>
            <a:grpSpLocks/>
          </p:cNvGrpSpPr>
          <p:nvPr/>
        </p:nvGrpSpPr>
        <p:grpSpPr bwMode="auto">
          <a:xfrm>
            <a:off x="5181600" y="5257800"/>
            <a:ext cx="1066800" cy="152400"/>
            <a:chOff x="3264" y="3312"/>
            <a:chExt cx="672" cy="96"/>
          </a:xfrm>
        </p:grpSpPr>
        <p:sp>
          <p:nvSpPr>
            <p:cNvPr id="149627" name="Line 123"/>
            <p:cNvSpPr>
              <a:spLocks noChangeShapeType="1"/>
            </p:cNvSpPr>
            <p:nvPr/>
          </p:nvSpPr>
          <p:spPr bwMode="auto">
            <a:xfrm>
              <a:off x="3312" y="33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8" name="Oval 124"/>
            <p:cNvSpPr>
              <a:spLocks noChangeArrowheads="1"/>
            </p:cNvSpPr>
            <p:nvPr/>
          </p:nvSpPr>
          <p:spPr bwMode="auto">
            <a:xfrm>
              <a:off x="3264" y="33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59"/>
          <p:cNvGrpSpPr>
            <a:grpSpLocks/>
          </p:cNvGrpSpPr>
          <p:nvPr/>
        </p:nvGrpSpPr>
        <p:grpSpPr bwMode="auto">
          <a:xfrm>
            <a:off x="4114800" y="3810000"/>
            <a:ext cx="2133600" cy="1981200"/>
            <a:chOff x="2592" y="2400"/>
            <a:chExt cx="1344" cy="1248"/>
          </a:xfrm>
        </p:grpSpPr>
        <p:sp>
          <p:nvSpPr>
            <p:cNvPr id="149629" name="Line 125"/>
            <p:cNvSpPr>
              <a:spLocks noChangeShapeType="1"/>
            </p:cNvSpPr>
            <p:nvPr/>
          </p:nvSpPr>
          <p:spPr bwMode="auto">
            <a:xfrm>
              <a:off x="2640" y="244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0" name="Line 126"/>
            <p:cNvSpPr>
              <a:spLocks noChangeShapeType="1"/>
            </p:cNvSpPr>
            <p:nvPr/>
          </p:nvSpPr>
          <p:spPr bwMode="auto">
            <a:xfrm>
              <a:off x="2640" y="36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1" name="Oval 127"/>
            <p:cNvSpPr>
              <a:spLocks noChangeArrowheads="1"/>
            </p:cNvSpPr>
            <p:nvPr/>
          </p:nvSpPr>
          <p:spPr bwMode="auto">
            <a:xfrm>
              <a:off x="2592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61"/>
          <p:cNvGrpSpPr>
            <a:grpSpLocks/>
          </p:cNvGrpSpPr>
          <p:nvPr/>
        </p:nvGrpSpPr>
        <p:grpSpPr bwMode="auto">
          <a:xfrm>
            <a:off x="5029200" y="5181600"/>
            <a:ext cx="1219200" cy="914400"/>
            <a:chOff x="3168" y="3264"/>
            <a:chExt cx="768" cy="576"/>
          </a:xfrm>
        </p:grpSpPr>
        <p:sp>
          <p:nvSpPr>
            <p:cNvPr id="149636" name="Line 132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7" name="Line 133"/>
            <p:cNvSpPr>
              <a:spLocks noChangeShapeType="1"/>
            </p:cNvSpPr>
            <p:nvPr/>
          </p:nvSpPr>
          <p:spPr bwMode="auto">
            <a:xfrm>
              <a:off x="3168" y="38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62"/>
          <p:cNvGrpSpPr>
            <a:grpSpLocks/>
          </p:cNvGrpSpPr>
          <p:nvPr/>
        </p:nvGrpSpPr>
        <p:grpSpPr bwMode="auto">
          <a:xfrm>
            <a:off x="5181600" y="6172200"/>
            <a:ext cx="1066800" cy="152400"/>
            <a:chOff x="3264" y="3888"/>
            <a:chExt cx="672" cy="96"/>
          </a:xfrm>
        </p:grpSpPr>
        <p:sp>
          <p:nvSpPr>
            <p:cNvPr id="149639" name="Line 135"/>
            <p:cNvSpPr>
              <a:spLocks noChangeShapeType="1"/>
            </p:cNvSpPr>
            <p:nvPr/>
          </p:nvSpPr>
          <p:spPr bwMode="auto">
            <a:xfrm>
              <a:off x="3312" y="39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0" name="Oval 136"/>
            <p:cNvSpPr>
              <a:spLocks noChangeArrowheads="1"/>
            </p:cNvSpPr>
            <p:nvPr/>
          </p:nvSpPr>
          <p:spPr bwMode="auto">
            <a:xfrm>
              <a:off x="3264" y="38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50"/>
          <p:cNvGrpSpPr>
            <a:grpSpLocks/>
          </p:cNvGrpSpPr>
          <p:nvPr/>
        </p:nvGrpSpPr>
        <p:grpSpPr bwMode="auto">
          <a:xfrm>
            <a:off x="4114800" y="3581400"/>
            <a:ext cx="2133600" cy="2667000"/>
            <a:chOff x="2592" y="2256"/>
            <a:chExt cx="1344" cy="1680"/>
          </a:xfrm>
        </p:grpSpPr>
        <p:sp>
          <p:nvSpPr>
            <p:cNvPr id="149587" name="Line 83"/>
            <p:cNvSpPr>
              <a:spLocks noChangeShapeType="1"/>
            </p:cNvSpPr>
            <p:nvPr/>
          </p:nvSpPr>
          <p:spPr bwMode="auto">
            <a:xfrm>
              <a:off x="2592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4" name="Line 90"/>
            <p:cNvSpPr>
              <a:spLocks noChangeShapeType="1"/>
            </p:cNvSpPr>
            <p:nvPr/>
          </p:nvSpPr>
          <p:spPr bwMode="auto">
            <a:xfrm>
              <a:off x="2784" y="39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5" name="Line 91"/>
            <p:cNvSpPr>
              <a:spLocks noChangeShapeType="1"/>
            </p:cNvSpPr>
            <p:nvPr/>
          </p:nvSpPr>
          <p:spPr bwMode="auto">
            <a:xfrm flipV="1">
              <a:off x="3312" y="225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6" name="Line 92"/>
            <p:cNvSpPr>
              <a:spLocks noChangeShapeType="1"/>
            </p:cNvSpPr>
            <p:nvPr/>
          </p:nvSpPr>
          <p:spPr bwMode="auto">
            <a:xfrm>
              <a:off x="331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1" name="Line 137"/>
            <p:cNvSpPr>
              <a:spLocks noChangeShapeType="1"/>
            </p:cNvSpPr>
            <p:nvPr/>
          </p:nvSpPr>
          <p:spPr bwMode="auto">
            <a:xfrm>
              <a:off x="2784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160"/>
          <p:cNvGrpSpPr>
            <a:grpSpLocks/>
          </p:cNvGrpSpPr>
          <p:nvPr/>
        </p:nvGrpSpPr>
        <p:grpSpPr bwMode="auto">
          <a:xfrm>
            <a:off x="2667000" y="4267200"/>
            <a:ext cx="3581400" cy="1676400"/>
            <a:chOff x="1680" y="2688"/>
            <a:chExt cx="2256" cy="1056"/>
          </a:xfrm>
        </p:grpSpPr>
        <p:sp>
          <p:nvSpPr>
            <p:cNvPr id="149632" name="Line 128"/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3" name="Line 129"/>
            <p:cNvSpPr>
              <a:spLocks noChangeShapeType="1"/>
            </p:cNvSpPr>
            <p:nvPr/>
          </p:nvSpPr>
          <p:spPr bwMode="auto">
            <a:xfrm>
              <a:off x="1728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4" name="Line 130"/>
            <p:cNvSpPr>
              <a:spLocks noChangeShapeType="1"/>
            </p:cNvSpPr>
            <p:nvPr/>
          </p:nvSpPr>
          <p:spPr bwMode="auto">
            <a:xfrm>
              <a:off x="2400" y="30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5" name="Line 131"/>
            <p:cNvSpPr>
              <a:spLocks noChangeShapeType="1"/>
            </p:cNvSpPr>
            <p:nvPr/>
          </p:nvSpPr>
          <p:spPr bwMode="auto">
            <a:xfrm>
              <a:off x="2400" y="374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3" name="Oval 139"/>
            <p:cNvSpPr>
              <a:spLocks noChangeArrowheads="1"/>
            </p:cNvSpPr>
            <p:nvPr/>
          </p:nvSpPr>
          <p:spPr bwMode="auto">
            <a:xfrm>
              <a:off x="1680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153"/>
          <p:cNvGrpSpPr>
            <a:grpSpLocks/>
          </p:cNvGrpSpPr>
          <p:nvPr/>
        </p:nvGrpSpPr>
        <p:grpSpPr bwMode="auto">
          <a:xfrm>
            <a:off x="2667000" y="4191000"/>
            <a:ext cx="3581400" cy="1447800"/>
            <a:chOff x="1680" y="2640"/>
            <a:chExt cx="2256" cy="912"/>
          </a:xfrm>
        </p:grpSpPr>
        <p:sp>
          <p:nvSpPr>
            <p:cNvPr id="149614" name="Line 110"/>
            <p:cNvSpPr>
              <a:spLocks noChangeShapeType="1"/>
            </p:cNvSpPr>
            <p:nvPr/>
          </p:nvSpPr>
          <p:spPr bwMode="auto">
            <a:xfrm flipV="1">
              <a:off x="1728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5" name="Line 111"/>
            <p:cNvSpPr>
              <a:spLocks noChangeShapeType="1"/>
            </p:cNvSpPr>
            <p:nvPr/>
          </p:nvSpPr>
          <p:spPr bwMode="auto">
            <a:xfrm>
              <a:off x="1728" y="35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7" name="Line 113"/>
            <p:cNvSpPr>
              <a:spLocks noChangeShapeType="1"/>
            </p:cNvSpPr>
            <p:nvPr/>
          </p:nvSpPr>
          <p:spPr bwMode="auto">
            <a:xfrm>
              <a:off x="2928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8" name="Line 114"/>
            <p:cNvSpPr>
              <a:spLocks noChangeShapeType="1"/>
            </p:cNvSpPr>
            <p:nvPr/>
          </p:nvSpPr>
          <p:spPr bwMode="auto">
            <a:xfrm>
              <a:off x="2928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4" name="Oval 140"/>
            <p:cNvSpPr>
              <a:spLocks noChangeArrowheads="1"/>
            </p:cNvSpPr>
            <p:nvPr/>
          </p:nvSpPr>
          <p:spPr bwMode="auto">
            <a:xfrm>
              <a:off x="168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46"/>
          <p:cNvGrpSpPr>
            <a:grpSpLocks/>
          </p:cNvGrpSpPr>
          <p:nvPr/>
        </p:nvGrpSpPr>
        <p:grpSpPr bwMode="auto">
          <a:xfrm>
            <a:off x="6248400" y="2819400"/>
            <a:ext cx="2006600" cy="3733800"/>
            <a:chOff x="3936" y="1776"/>
            <a:chExt cx="1264" cy="2352"/>
          </a:xfrm>
        </p:grpSpPr>
        <p:grpSp>
          <p:nvGrpSpPr>
            <p:cNvPr id="29" name="Group 95"/>
            <p:cNvGrpSpPr>
              <a:grpSpLocks/>
            </p:cNvGrpSpPr>
            <p:nvPr/>
          </p:nvGrpSpPr>
          <p:grpSpPr bwMode="auto">
            <a:xfrm>
              <a:off x="3936" y="1776"/>
              <a:ext cx="672" cy="1152"/>
              <a:chOff x="3408" y="1824"/>
              <a:chExt cx="672" cy="1152"/>
            </a:xfrm>
          </p:grpSpPr>
          <p:sp>
            <p:nvSpPr>
              <p:cNvPr id="149509" name="Rectangle 5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288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10" name="Text Box 6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＋</a:t>
                </a:r>
              </a:p>
            </p:txBody>
          </p:sp>
          <p:sp>
            <p:nvSpPr>
              <p:cNvPr id="149512" name="Oval 8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29" name="Rectangle 25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30" name="Rectangle 26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98"/>
            <p:cNvGrpSpPr>
              <a:grpSpLocks/>
            </p:cNvGrpSpPr>
            <p:nvPr/>
          </p:nvGrpSpPr>
          <p:grpSpPr bwMode="auto">
            <a:xfrm>
              <a:off x="3936" y="2976"/>
              <a:ext cx="672" cy="1152"/>
              <a:chOff x="3408" y="1824"/>
              <a:chExt cx="672" cy="1152"/>
            </a:xfrm>
          </p:grpSpPr>
          <p:sp>
            <p:nvSpPr>
              <p:cNvPr id="149603" name="Rectangle 99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288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04" name="Text Box 100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＋</a:t>
                </a:r>
              </a:p>
            </p:txBody>
          </p:sp>
          <p:sp>
            <p:nvSpPr>
              <p:cNvPr id="149605" name="Oval 101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06" name="Rectangle 102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07" name="Rectangle 103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9645" name="Line 141"/>
            <p:cNvSpPr>
              <a:spLocks noChangeShapeType="1"/>
            </p:cNvSpPr>
            <p:nvPr/>
          </p:nvSpPr>
          <p:spPr bwMode="auto">
            <a:xfrm>
              <a:off x="460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6" name="Line 142"/>
            <p:cNvSpPr>
              <a:spLocks noChangeShapeType="1"/>
            </p:cNvSpPr>
            <p:nvPr/>
          </p:nvSpPr>
          <p:spPr bwMode="auto">
            <a:xfrm>
              <a:off x="4608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8" name="Rectangle 144"/>
            <p:cNvSpPr>
              <a:spLocks noChangeArrowheads="1"/>
            </p:cNvSpPr>
            <p:nvPr/>
          </p:nvSpPr>
          <p:spPr bwMode="auto">
            <a:xfrm>
              <a:off x="4881" y="216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9649" name="Rectangle 145"/>
            <p:cNvSpPr>
              <a:spLocks noChangeArrowheads="1"/>
            </p:cNvSpPr>
            <p:nvPr/>
          </p:nvSpPr>
          <p:spPr bwMode="auto">
            <a:xfrm>
              <a:off x="4865" y="336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2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90</a:t>
            </a:fld>
            <a:endParaRPr lang="en-US" altLang="zh-C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20688"/>
            <a:ext cx="52705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9" y="2276871"/>
            <a:ext cx="8178595" cy="39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9FFE7A-F639-45EC-B0C1-B2867625D6D6}"/>
              </a:ext>
            </a:extLst>
          </p:cNvPr>
          <p:cNvSpPr txBox="1"/>
          <p:nvPr/>
        </p:nvSpPr>
        <p:spPr>
          <a:xfrm>
            <a:off x="4550267" y="2752579"/>
            <a:ext cx="4164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段数码管只需要显示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0-9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349711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数字逻辑课程2014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数字逻辑课程2014</Template>
  <TotalTime>18052</TotalTime>
  <Words>5708</Words>
  <Application>Microsoft Office PowerPoint</Application>
  <PresentationFormat>全屏显示(4:3)</PresentationFormat>
  <Paragraphs>2938</Paragraphs>
  <Slides>90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90</vt:i4>
      </vt:variant>
    </vt:vector>
  </HeadingPairs>
  <TitlesOfParts>
    <vt:vector size="106" baseType="lpstr">
      <vt:lpstr>华文楷体</vt:lpstr>
      <vt:lpstr>华文新魏</vt:lpstr>
      <vt:lpstr>宋体</vt:lpstr>
      <vt:lpstr>Arial</vt:lpstr>
      <vt:lpstr>Cambria Math</vt:lpstr>
      <vt:lpstr>Franklin Gothic Book</vt:lpstr>
      <vt:lpstr>Georgia</vt:lpstr>
      <vt:lpstr>Perpetua</vt:lpstr>
      <vt:lpstr>Tahoma</vt:lpstr>
      <vt:lpstr>Times New Roman</vt:lpstr>
      <vt:lpstr>Wingdings</vt:lpstr>
      <vt:lpstr>Wingdings 2</vt:lpstr>
      <vt:lpstr>数字逻辑课程2014</vt:lpstr>
      <vt:lpstr>公式</vt:lpstr>
      <vt:lpstr>Equation</vt:lpstr>
      <vt:lpstr>Image</vt:lpstr>
      <vt:lpstr>数字逻辑电路</vt:lpstr>
      <vt:lpstr>3.3  常用的中规模组合逻辑电路</vt:lpstr>
      <vt:lpstr>组合逻辑电路的分析与设计</vt:lpstr>
      <vt:lpstr>3.3.3  编码器（0）</vt:lpstr>
      <vt:lpstr>3.3.3  编码器（1）</vt:lpstr>
      <vt:lpstr>3.3.3  编码器（2）</vt:lpstr>
      <vt:lpstr>3.3.3  编码器（3）</vt:lpstr>
      <vt:lpstr>3.3.3  编码器（4）</vt:lpstr>
      <vt:lpstr>3.3.3  编码器（5）</vt:lpstr>
      <vt:lpstr>3.3.3  编码器（6）</vt:lpstr>
      <vt:lpstr>3.3.3  编码器（7）</vt:lpstr>
      <vt:lpstr>3.3.3  编码器（8）</vt:lpstr>
      <vt:lpstr>3.3.3  编码器（9）</vt:lpstr>
      <vt:lpstr>3.3.3  编码器（10）</vt:lpstr>
      <vt:lpstr>3.3.3  编码器（11）</vt:lpstr>
      <vt:lpstr>3.3.3  编码器（12）</vt:lpstr>
      <vt:lpstr>3.3.3  编码器（11）</vt:lpstr>
      <vt:lpstr>3.3.3  编码器（13）</vt:lpstr>
      <vt:lpstr>3.3.3  编码器（14）</vt:lpstr>
      <vt:lpstr>8-3优先编码功能表 </vt:lpstr>
      <vt:lpstr>8-3优先编码功能表 </vt:lpstr>
      <vt:lpstr>8-3优先编码功能表 </vt:lpstr>
      <vt:lpstr>8-3优先编码功能表 </vt:lpstr>
      <vt:lpstr>8-3优先编码功能表 </vt:lpstr>
      <vt:lpstr>优先编码功能表 </vt:lpstr>
      <vt:lpstr>PowerPoint 演示文稿</vt:lpstr>
      <vt:lpstr>3.3.3  编码器（15）</vt:lpstr>
      <vt:lpstr>3.3.3  编码器（16）</vt:lpstr>
      <vt:lpstr>3.3.3  编码器（16）</vt:lpstr>
      <vt:lpstr>3.3.3  编码器（18）</vt:lpstr>
      <vt:lpstr>3.3  常用的中规模组合逻辑电路</vt:lpstr>
      <vt:lpstr>3.3.4  数据比较器(1)</vt:lpstr>
      <vt:lpstr>3.3.4  数据比较器(2)</vt:lpstr>
      <vt:lpstr>3.3.4  数据比较器(3)</vt:lpstr>
      <vt:lpstr>3.3.4  数据比较器(3)</vt:lpstr>
      <vt:lpstr>3.3.4  数据比较器(4)</vt:lpstr>
      <vt:lpstr>3.3.4  数据比较器(5)</vt:lpstr>
      <vt:lpstr>3.3  常用的中规模组合逻辑电路</vt:lpstr>
      <vt:lpstr>3.3.5  奇偶校验器</vt:lpstr>
      <vt:lpstr>奇偶校验器逻辑结构图</vt:lpstr>
      <vt:lpstr>异或门构成八位奇偶校验位产生电路 </vt:lpstr>
      <vt:lpstr>九位奇偶检验电路</vt:lpstr>
      <vt:lpstr>3.3  常用的中规模组合逻辑电路</vt:lpstr>
      <vt:lpstr>PowerPoint 演示文稿</vt:lpstr>
      <vt:lpstr>中小规模可编程逻辑器件</vt:lpstr>
      <vt:lpstr>PowerPoint 演示文稿</vt:lpstr>
      <vt:lpstr>§1. ROM(只读存储器)</vt:lpstr>
      <vt:lpstr>§1. ROM</vt:lpstr>
      <vt:lpstr>PowerPoint 演示文稿</vt:lpstr>
      <vt:lpstr>§1. ROM</vt:lpstr>
      <vt:lpstr>ROM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ROM</vt:lpstr>
      <vt:lpstr>ROM的应用</vt:lpstr>
      <vt:lpstr>PowerPoint 演示文稿</vt:lpstr>
      <vt:lpstr>PowerPoint 演示文稿</vt:lpstr>
      <vt:lpstr>推荐ROM中与阵列的画法</vt:lpstr>
      <vt:lpstr>用4位二进制计数器+ROM实现 典型格雷码计数器</vt:lpstr>
      <vt:lpstr>ROM实现--三位二进制数的平方</vt:lpstr>
      <vt:lpstr>ROM真值表---三位二进制平方</vt:lpstr>
      <vt:lpstr>用ROM存储计算机程序</vt:lpstr>
      <vt:lpstr>PowerPoint 演示文稿</vt:lpstr>
      <vt:lpstr>可编程逻辑阵列(PLA)</vt:lpstr>
      <vt:lpstr>PowerPoint 演示文稿</vt:lpstr>
      <vt:lpstr>PowerPoint 演示文稿</vt:lpstr>
      <vt:lpstr>PLA可编程逻辑阵列</vt:lpstr>
      <vt:lpstr>PLA可编程逻辑阵列</vt:lpstr>
      <vt:lpstr>PowerPoint 演示文稿</vt:lpstr>
      <vt:lpstr>PLA可编程逻辑阵列</vt:lpstr>
      <vt:lpstr>PLA可编程逻辑阵列</vt:lpstr>
      <vt:lpstr>PowerPoint 演示文稿</vt:lpstr>
      <vt:lpstr>PLA</vt:lpstr>
      <vt:lpstr>PowerPoint 演示文稿</vt:lpstr>
      <vt:lpstr>PowerPoint 演示文稿</vt:lpstr>
      <vt:lpstr>PLA</vt:lpstr>
      <vt:lpstr>PLA</vt:lpstr>
      <vt:lpstr>PLA</vt:lpstr>
      <vt:lpstr>PLA</vt:lpstr>
      <vt:lpstr>PowerPoint 演示文稿</vt:lpstr>
      <vt:lpstr>PLA小结</vt:lpstr>
      <vt:lpstr>PROM,PLA,PAL对比</vt:lpstr>
      <vt:lpstr>PROM,PLA,PAL对比</vt:lpstr>
      <vt:lpstr>可编程器件工艺演化过程</vt:lpstr>
      <vt:lpstr>PowerPoint 演示文稿</vt:lpstr>
      <vt:lpstr>PowerPoint 演示文稿</vt:lpstr>
      <vt:lpstr>PowerPoint 演示文稿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XX</cp:lastModifiedBy>
  <cp:revision>400</cp:revision>
  <dcterms:created xsi:type="dcterms:W3CDTF">2002-01-07T08:53:03Z</dcterms:created>
  <dcterms:modified xsi:type="dcterms:W3CDTF">2025-03-23T22:57:31Z</dcterms:modified>
</cp:coreProperties>
</file>