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5"/>
  </p:notesMasterIdLst>
  <p:sldIdLst>
    <p:sldId id="256" r:id="rId2"/>
    <p:sldId id="257" r:id="rId3"/>
    <p:sldId id="324" r:id="rId4"/>
    <p:sldId id="406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402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403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5" r:id="rId8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9E4"/>
    <a:srgbClr val="2F28B6"/>
    <a:srgbClr val="191652"/>
    <a:srgbClr val="1F26A9"/>
    <a:srgbClr val="404FE0"/>
    <a:srgbClr val="3855E4"/>
    <a:srgbClr val="6992ED"/>
    <a:srgbClr val="5BA3F3"/>
    <a:srgbClr val="8BBDF5"/>
    <a:srgbClr val="CA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2675" autoAdjust="0"/>
  </p:normalViewPr>
  <p:slideViewPr>
    <p:cSldViewPr>
      <p:cViewPr varScale="1">
        <p:scale>
          <a:sx n="62" d="100"/>
          <a:sy n="62" d="100"/>
        </p:scale>
        <p:origin x="70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30.xml"/><Relationship Id="rId21" Type="http://schemas.openxmlformats.org/officeDocument/2006/relationships/slide" Target="slides/slide24.xml"/><Relationship Id="rId34" Type="http://schemas.openxmlformats.org/officeDocument/2006/relationships/slide" Target="slides/slide38.xml"/><Relationship Id="rId42" Type="http://schemas.openxmlformats.org/officeDocument/2006/relationships/slide" Target="slides/slide46.xml"/><Relationship Id="rId47" Type="http://schemas.openxmlformats.org/officeDocument/2006/relationships/slide" Target="slides/slide51.xml"/><Relationship Id="rId50" Type="http://schemas.openxmlformats.org/officeDocument/2006/relationships/slide" Target="slides/slide55.xml"/><Relationship Id="rId55" Type="http://schemas.openxmlformats.org/officeDocument/2006/relationships/slide" Target="slides/slide64.xml"/><Relationship Id="rId63" Type="http://schemas.openxmlformats.org/officeDocument/2006/relationships/slide" Target="slides/slide77.xml"/><Relationship Id="rId68" Type="http://schemas.openxmlformats.org/officeDocument/2006/relationships/slide" Target="slides/slide82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6" Type="http://schemas.openxmlformats.org/officeDocument/2006/relationships/slide" Target="slides/slide19.xml"/><Relationship Id="rId29" Type="http://schemas.openxmlformats.org/officeDocument/2006/relationships/slide" Target="slides/slide33.xml"/><Relationship Id="rId11" Type="http://schemas.openxmlformats.org/officeDocument/2006/relationships/slide" Target="slides/slide13.xml"/><Relationship Id="rId24" Type="http://schemas.openxmlformats.org/officeDocument/2006/relationships/slide" Target="slides/slide27.xml"/><Relationship Id="rId32" Type="http://schemas.openxmlformats.org/officeDocument/2006/relationships/slide" Target="slides/slide36.xml"/><Relationship Id="rId37" Type="http://schemas.openxmlformats.org/officeDocument/2006/relationships/slide" Target="slides/slide41.xml"/><Relationship Id="rId40" Type="http://schemas.openxmlformats.org/officeDocument/2006/relationships/slide" Target="slides/slide44.xml"/><Relationship Id="rId45" Type="http://schemas.openxmlformats.org/officeDocument/2006/relationships/slide" Target="slides/slide49.xml"/><Relationship Id="rId53" Type="http://schemas.openxmlformats.org/officeDocument/2006/relationships/slide" Target="slides/slide58.xml"/><Relationship Id="rId58" Type="http://schemas.openxmlformats.org/officeDocument/2006/relationships/slide" Target="slides/slide68.xml"/><Relationship Id="rId66" Type="http://schemas.openxmlformats.org/officeDocument/2006/relationships/slide" Target="slides/slide80.xml"/><Relationship Id="rId5" Type="http://schemas.openxmlformats.org/officeDocument/2006/relationships/slide" Target="slides/slide7.xml"/><Relationship Id="rId61" Type="http://schemas.openxmlformats.org/officeDocument/2006/relationships/slide" Target="slides/slide75.xml"/><Relationship Id="rId19" Type="http://schemas.openxmlformats.org/officeDocument/2006/relationships/slide" Target="slides/slide22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1.xml"/><Relationship Id="rId30" Type="http://schemas.openxmlformats.org/officeDocument/2006/relationships/slide" Target="slides/slide34.xml"/><Relationship Id="rId35" Type="http://schemas.openxmlformats.org/officeDocument/2006/relationships/slide" Target="slides/slide39.xml"/><Relationship Id="rId43" Type="http://schemas.openxmlformats.org/officeDocument/2006/relationships/slide" Target="slides/slide47.xml"/><Relationship Id="rId48" Type="http://schemas.openxmlformats.org/officeDocument/2006/relationships/slide" Target="slides/slide52.xml"/><Relationship Id="rId56" Type="http://schemas.openxmlformats.org/officeDocument/2006/relationships/slide" Target="slides/slide65.xml"/><Relationship Id="rId64" Type="http://schemas.openxmlformats.org/officeDocument/2006/relationships/slide" Target="slides/slide78.xml"/><Relationship Id="rId8" Type="http://schemas.openxmlformats.org/officeDocument/2006/relationships/slide" Target="slides/slide10.xml"/><Relationship Id="rId51" Type="http://schemas.openxmlformats.org/officeDocument/2006/relationships/slide" Target="slides/slide56.xml"/><Relationship Id="rId3" Type="http://schemas.openxmlformats.org/officeDocument/2006/relationships/slide" Target="slides/slide5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5" Type="http://schemas.openxmlformats.org/officeDocument/2006/relationships/slide" Target="slides/slide29.xml"/><Relationship Id="rId33" Type="http://schemas.openxmlformats.org/officeDocument/2006/relationships/slide" Target="slides/slide37.xml"/><Relationship Id="rId38" Type="http://schemas.openxmlformats.org/officeDocument/2006/relationships/slide" Target="slides/slide42.xml"/><Relationship Id="rId46" Type="http://schemas.openxmlformats.org/officeDocument/2006/relationships/slide" Target="slides/slide50.xml"/><Relationship Id="rId59" Type="http://schemas.openxmlformats.org/officeDocument/2006/relationships/slide" Target="slides/slide70.xml"/><Relationship Id="rId67" Type="http://schemas.openxmlformats.org/officeDocument/2006/relationships/slide" Target="slides/slide81.xml"/><Relationship Id="rId20" Type="http://schemas.openxmlformats.org/officeDocument/2006/relationships/slide" Target="slides/slide23.xml"/><Relationship Id="rId41" Type="http://schemas.openxmlformats.org/officeDocument/2006/relationships/slide" Target="slides/slide45.xml"/><Relationship Id="rId54" Type="http://schemas.openxmlformats.org/officeDocument/2006/relationships/slide" Target="slides/slide59.xml"/><Relationship Id="rId62" Type="http://schemas.openxmlformats.org/officeDocument/2006/relationships/slide" Target="slides/slide76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2.xml"/><Relationship Id="rId36" Type="http://schemas.openxmlformats.org/officeDocument/2006/relationships/slide" Target="slides/slide40.xml"/><Relationship Id="rId49" Type="http://schemas.openxmlformats.org/officeDocument/2006/relationships/slide" Target="slides/slide54.xml"/><Relationship Id="rId57" Type="http://schemas.openxmlformats.org/officeDocument/2006/relationships/slide" Target="slides/slide66.xml"/><Relationship Id="rId10" Type="http://schemas.openxmlformats.org/officeDocument/2006/relationships/slide" Target="slides/slide12.xml"/><Relationship Id="rId31" Type="http://schemas.openxmlformats.org/officeDocument/2006/relationships/slide" Target="slides/slide35.xml"/><Relationship Id="rId44" Type="http://schemas.openxmlformats.org/officeDocument/2006/relationships/slide" Target="slides/slide48.xml"/><Relationship Id="rId52" Type="http://schemas.openxmlformats.org/officeDocument/2006/relationships/slide" Target="slides/slide57.xml"/><Relationship Id="rId60" Type="http://schemas.openxmlformats.org/officeDocument/2006/relationships/slide" Target="slides/slide74.xml"/><Relationship Id="rId65" Type="http://schemas.openxmlformats.org/officeDocument/2006/relationships/slide" Target="slides/slide79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9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Relationship Id="rId1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3F28C-D99B-46F9-A990-A4AE38414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067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93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26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061D8E-4950-4DB0-BB32-CFD201569AB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5406-83BD-4F38-8270-45AA7492CB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FE9F-3B20-4F64-A115-0D0B55C09A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857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607024"/>
          </a:xfrm>
        </p:spPr>
        <p:txBody>
          <a:bodyPr vert="horz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 marL="612000" indent="-360000">
              <a:buFont typeface="Wingdings" panose="05000000000000000000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2pPr>
            <a:lvl3pPr marL="864000" indent="-360000">
              <a:buFont typeface="Wingdings" panose="05000000000000000000" pitchFamily="2" charset="2"/>
              <a:buChar char="ü"/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77D972-BCDF-49E7-A1C2-34E4FF33E8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10D2-EDE5-4260-B925-920BF770ACA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1574-C682-445A-BFC3-7BB3926939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F61-4D7A-4FD3-A5DC-1F470F2A8E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0F2D-AC86-437C-887F-46706DCBE77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0E18837-4CC7-4E49-AE24-99B74D4B7E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09AAC4A-EDF0-4754-98EB-862E1BF9EA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slow">
    <p:pull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60000" indent="-36000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n"/>
        <a:defRPr kumimoji="0" sz="36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12000" indent="-3600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p"/>
        <a:defRPr kumimoji="0" sz="32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64000" indent="-3600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l"/>
        <a:defRPr kumimoji="0"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7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9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4.w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4.wmf"/><Relationship Id="rId32" Type="http://schemas.openxmlformats.org/officeDocument/2006/relationships/image" Target="../media/image78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6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gif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7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2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5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4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6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3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9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7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7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83.wmf"/><Relationship Id="rId18" Type="http://schemas.openxmlformats.org/officeDocument/2006/relationships/oleObject" Target="../embeddings/oleObject18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0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82.wmf"/><Relationship Id="rId5" Type="http://schemas.openxmlformats.org/officeDocument/2006/relationships/image" Target="../media/image179.wmf"/><Relationship Id="rId15" Type="http://schemas.openxmlformats.org/officeDocument/2006/relationships/image" Target="../media/image184.wmf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86.wmf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81.wmf"/><Relationship Id="rId14" Type="http://schemas.openxmlformats.org/officeDocument/2006/relationships/oleObject" Target="../embeddings/oleObject178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8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6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95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97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9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99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201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202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jpeg"/><Relationship Id="rId2" Type="http://schemas.openxmlformats.org/officeDocument/2006/relationships/image" Target="../media/image20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7.jpeg"/><Relationship Id="rId4" Type="http://schemas.openxmlformats.org/officeDocument/2006/relationships/image" Target="../media/image20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65635" y="3573463"/>
            <a:ext cx="6400800" cy="2376487"/>
          </a:xfrm>
          <a:noFill/>
          <a:ln/>
        </p:spPr>
        <p:txBody>
          <a:bodyPr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清华大学计算机系</a:t>
            </a:r>
          </a:p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陶品</a:t>
            </a:r>
          </a:p>
          <a:p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taopin@tsinghua.edu.cn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办公室：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FIT 3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531 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13717813059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）           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12875"/>
            <a:ext cx="7772400" cy="1592263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数字逻辑电路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710982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D69-6216-4E64-973B-FF3BB13AE06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举例：用最小项表示一个函数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16016"/>
              </p:ext>
            </p:extLst>
          </p:nvPr>
        </p:nvGraphicFramePr>
        <p:xfrm>
          <a:off x="2483768" y="2971800"/>
          <a:ext cx="3327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5" name="公式" r:id="rId4" imgW="1434960" imgH="215640" progId="Equation.3">
                  <p:embed/>
                </p:oleObj>
              </mc:Choice>
              <mc:Fallback>
                <p:oleObj name="公式" r:id="rId4" imgW="1434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971800"/>
                        <a:ext cx="33274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9027"/>
              </p:ext>
            </p:extLst>
          </p:nvPr>
        </p:nvGraphicFramePr>
        <p:xfrm>
          <a:off x="2915816" y="3505200"/>
          <a:ext cx="51530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6" name="公式" r:id="rId6" imgW="2222280" imgH="241200" progId="Equation.3">
                  <p:embed/>
                </p:oleObj>
              </mc:Choice>
              <mc:Fallback>
                <p:oleObj name="公式" r:id="rId6" imgW="222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505200"/>
                        <a:ext cx="515302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953912"/>
              </p:ext>
            </p:extLst>
          </p:nvPr>
        </p:nvGraphicFramePr>
        <p:xfrm>
          <a:off x="2918867" y="4114800"/>
          <a:ext cx="43894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7" name="公式" r:id="rId8" imgW="1892160" imgH="215640" progId="Equation.3">
                  <p:embed/>
                </p:oleObj>
              </mc:Choice>
              <mc:Fallback>
                <p:oleObj name="公式" r:id="rId8" imgW="1892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867" y="4114800"/>
                        <a:ext cx="438943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766223"/>
              </p:ext>
            </p:extLst>
          </p:nvPr>
        </p:nvGraphicFramePr>
        <p:xfrm>
          <a:off x="2916088" y="4727575"/>
          <a:ext cx="32400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8" name="公式" r:id="rId10" imgW="1396800" imgH="228600" progId="Equation.3">
                  <p:embed/>
                </p:oleObj>
              </mc:Choice>
              <mc:Fallback>
                <p:oleObj name="公式" r:id="rId10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088" y="4727575"/>
                        <a:ext cx="324008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71242"/>
              </p:ext>
            </p:extLst>
          </p:nvPr>
        </p:nvGraphicFramePr>
        <p:xfrm>
          <a:off x="2943225" y="5319713"/>
          <a:ext cx="24145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9" name="公式" r:id="rId12" imgW="1041120" imgH="266400" progId="Equation.3">
                  <p:embed/>
                </p:oleObj>
              </mc:Choice>
              <mc:Fallback>
                <p:oleObj name="公式" r:id="rId12" imgW="10411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5319713"/>
                        <a:ext cx="241458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3389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B4-309A-4677-9209-2FBA64A8666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最大项的定义</a:t>
            </a:r>
          </a:p>
          <a:p>
            <a:pPr lvl="2"/>
            <a:r>
              <a:rPr lang="zh-CN" altLang="en-US" sz="2400" dirty="0"/>
              <a:t>设一个逻辑函数表达式中有</a:t>
            </a:r>
            <a:r>
              <a:rPr lang="en-US" altLang="zh-CN" sz="2400" dirty="0"/>
              <a:t>n</a:t>
            </a:r>
            <a:r>
              <a:rPr lang="zh-CN" altLang="en-US" sz="2400" dirty="0"/>
              <a:t>个变量，由他们组成的具有</a:t>
            </a:r>
            <a:r>
              <a:rPr lang="en-US" altLang="zh-CN" sz="2400" dirty="0"/>
              <a:t>n</a:t>
            </a:r>
            <a:r>
              <a:rPr lang="zh-CN" altLang="en-US" sz="2400" dirty="0"/>
              <a:t>个变量的</a:t>
            </a:r>
            <a:r>
              <a:rPr lang="zh-CN" altLang="en-US" sz="2400" dirty="0">
                <a:solidFill>
                  <a:srgbClr val="FF0000"/>
                </a:solidFill>
              </a:rPr>
              <a:t>或项</a:t>
            </a:r>
            <a:r>
              <a:rPr lang="zh-CN" altLang="en-US" sz="2400" dirty="0"/>
              <a:t>中，每个变量以原变量或反变量的形式出现且仅出现一次，则称这个项为最大项。</a:t>
            </a:r>
          </a:p>
          <a:p>
            <a:endParaRPr lang="en-US" altLang="zh-CN" dirty="0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1219200" y="3886200"/>
            <a:ext cx="3762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例如：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n=3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的最大项为</a:t>
            </a: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591656"/>
              </p:ext>
            </p:extLst>
          </p:nvPr>
        </p:nvGraphicFramePr>
        <p:xfrm>
          <a:off x="1341438" y="4343400"/>
          <a:ext cx="5681662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公式" r:id="rId3" imgW="2361960" imgH="939600" progId="Equation.3">
                  <p:embed/>
                </p:oleObj>
              </mc:Choice>
              <mc:Fallback>
                <p:oleObj name="公式" r:id="rId3" imgW="2361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4343400"/>
                        <a:ext cx="5681662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8389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64B-5520-454E-8636-1E50FFF76A7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最大项的性质</a:t>
            </a:r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个变量有</a:t>
            </a:r>
            <a:r>
              <a:rPr lang="en-US" altLang="zh-CN" dirty="0">
                <a:ea typeface="幼圆" pitchFamily="49" charset="-122"/>
              </a:rPr>
              <a:t>2</a:t>
            </a:r>
            <a:r>
              <a:rPr lang="en-US" altLang="zh-CN" baseline="30000" dirty="0">
                <a:ea typeface="幼圆" pitchFamily="49" charset="-122"/>
              </a:rPr>
              <a:t>n</a:t>
            </a:r>
            <a:r>
              <a:rPr lang="zh-CN" altLang="en-US" dirty="0"/>
              <a:t>个最大项。</a:t>
            </a:r>
          </a:p>
          <a:p>
            <a:pPr lvl="2"/>
            <a:r>
              <a:rPr lang="zh-CN" altLang="en-US" dirty="0"/>
              <a:t>对任意最大项，只有一组变量取值使它的值为</a:t>
            </a:r>
            <a:r>
              <a:rPr lang="en-US" altLang="zh-CN" dirty="0"/>
              <a:t>0</a:t>
            </a:r>
            <a:r>
              <a:rPr lang="zh-CN" altLang="en-US" dirty="0"/>
              <a:t>，其他取值使该最大项为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任何逻辑函数均可表示为唯一的一组最大项</a:t>
            </a:r>
            <a:r>
              <a:rPr lang="zh-CN" altLang="en-US" strike="sngStrike" dirty="0"/>
              <a:t>之积</a:t>
            </a:r>
            <a:r>
              <a:rPr lang="zh-CN" altLang="en-US" dirty="0"/>
              <a:t>（或与），称为标准的或与表达式</a:t>
            </a:r>
          </a:p>
          <a:p>
            <a:pPr lvl="2"/>
            <a:r>
              <a:rPr lang="zh-CN" altLang="en-US" dirty="0"/>
              <a:t>某一最大项不是包含在</a:t>
            </a:r>
            <a:r>
              <a:rPr lang="en-US" altLang="zh-CN" dirty="0"/>
              <a:t>F</a:t>
            </a:r>
            <a:r>
              <a:rPr lang="zh-CN" altLang="en-US" dirty="0"/>
              <a:t>的原函数中，就是包含在</a:t>
            </a:r>
            <a:r>
              <a:rPr lang="en-US" altLang="zh-CN" dirty="0"/>
              <a:t>F</a:t>
            </a:r>
            <a:r>
              <a:rPr lang="zh-CN" altLang="en-US" dirty="0"/>
              <a:t>的反函数中</a:t>
            </a:r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个变量全体最大项</a:t>
            </a:r>
            <a:r>
              <a:rPr lang="zh-CN" altLang="en-US" strike="sngStrike" dirty="0"/>
              <a:t>之积</a:t>
            </a:r>
            <a:r>
              <a:rPr lang="zh-CN" altLang="en-US" dirty="0"/>
              <a:t>（或与）必为“</a:t>
            </a:r>
            <a:r>
              <a:rPr lang="en-US" altLang="zh-CN" dirty="0"/>
              <a:t>0”</a:t>
            </a:r>
          </a:p>
        </p:txBody>
      </p:sp>
    </p:spTree>
    <p:extLst>
      <p:ext uri="{BB962C8B-B14F-4D97-AF65-F5344CB8AC3E}">
        <p14:creationId xmlns:p14="http://schemas.microsoft.com/office/powerpoint/2010/main" val="580671057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58FF-0661-4F97-A747-B50949F8F09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举例：用最大项表示一个函数</a:t>
            </a: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79049"/>
              </p:ext>
            </p:extLst>
          </p:nvPr>
        </p:nvGraphicFramePr>
        <p:xfrm>
          <a:off x="584200" y="2819400"/>
          <a:ext cx="45227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3" name="公式" r:id="rId3" imgW="1828800" imgH="241200" progId="Equation.3">
                  <p:embed/>
                </p:oleObj>
              </mc:Choice>
              <mc:Fallback>
                <p:oleObj name="公式" r:id="rId3" imgW="1828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819400"/>
                        <a:ext cx="4522788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299919"/>
              </p:ext>
            </p:extLst>
          </p:nvPr>
        </p:nvGraphicFramePr>
        <p:xfrm>
          <a:off x="1060971" y="4876800"/>
          <a:ext cx="25749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4" name="公式" r:id="rId5" imgW="1041120" imgH="228600" progId="Equation.3">
                  <p:embed/>
                </p:oleObj>
              </mc:Choice>
              <mc:Fallback>
                <p:oleObj name="公式" r:id="rId5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971" y="4876800"/>
                        <a:ext cx="257492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666983"/>
              </p:ext>
            </p:extLst>
          </p:nvPr>
        </p:nvGraphicFramePr>
        <p:xfrm>
          <a:off x="1043608" y="3429000"/>
          <a:ext cx="58086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5" name="公式" r:id="rId7" imgW="2349360" imgH="241200" progId="Equation.3">
                  <p:embed/>
                </p:oleObj>
              </mc:Choice>
              <mc:Fallback>
                <p:oleObj name="公式" r:id="rId7" imgW="234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29000"/>
                        <a:ext cx="5808663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54488"/>
              </p:ext>
            </p:extLst>
          </p:nvPr>
        </p:nvGraphicFramePr>
        <p:xfrm>
          <a:off x="1053033" y="4114800"/>
          <a:ext cx="71913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6" name="公式" r:id="rId9" imgW="2908080" imgH="241200" progId="Equation.3">
                  <p:embed/>
                </p:oleObj>
              </mc:Choice>
              <mc:Fallback>
                <p:oleObj name="公式" r:id="rId9" imgW="290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033" y="4114800"/>
                        <a:ext cx="7191375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7193"/>
              </p:ext>
            </p:extLst>
          </p:nvPr>
        </p:nvGraphicFramePr>
        <p:xfrm>
          <a:off x="1115963" y="5546725"/>
          <a:ext cx="24479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7" name="Equation" r:id="rId11" imgW="990360" imgH="266400" progId="Equation.3">
                  <p:embed/>
                </p:oleObj>
              </mc:Choice>
              <mc:Fallback>
                <p:oleObj name="Equation" r:id="rId11" imgW="9903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963" y="5546725"/>
                        <a:ext cx="2447925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4074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F6C-A172-449B-A1E9-B5572ECB618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最大项与最小项的关系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762000" y="2765425"/>
            <a:ext cx="805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600" dirty="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600" dirty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600" dirty="0">
                <a:latin typeface="方正姚体" pitchFamily="2" charset="-122"/>
                <a:ea typeface="方正姚体" pitchFamily="2" charset="-122"/>
              </a:rPr>
              <a:t>）对于所有的</a:t>
            </a:r>
            <a:r>
              <a:rPr lang="en-US" altLang="zh-CN" sz="2600" dirty="0" err="1">
                <a:latin typeface="方正姚体" pitchFamily="2" charset="-122"/>
                <a:ea typeface="方正姚体" pitchFamily="2" charset="-122"/>
              </a:rPr>
              <a:t>i</a:t>
            </a:r>
            <a:r>
              <a:rPr lang="zh-CN" altLang="en-US" sz="2600" dirty="0">
                <a:latin typeface="方正姚体" pitchFamily="2" charset="-122"/>
                <a:ea typeface="方正姚体" pitchFamily="2" charset="-122"/>
              </a:rPr>
              <a:t>，相同</a:t>
            </a:r>
            <a:r>
              <a:rPr lang="en-US" altLang="zh-CN" sz="2600" dirty="0" err="1">
                <a:latin typeface="方正姚体" pitchFamily="2" charset="-122"/>
                <a:ea typeface="方正姚体" pitchFamily="2" charset="-122"/>
              </a:rPr>
              <a:t>i</a:t>
            </a:r>
            <a:r>
              <a:rPr lang="zh-CN" altLang="en-US" sz="2600" dirty="0">
                <a:latin typeface="方正姚体" pitchFamily="2" charset="-122"/>
                <a:ea typeface="方正姚体" pitchFamily="2" charset="-122"/>
              </a:rPr>
              <a:t>的最大项与最小项互补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436" name="Object 4"/>
              <p:cNvSpPr txBox="1"/>
              <p:nvPr/>
            </p:nvSpPr>
            <p:spPr bwMode="auto">
              <a:xfrm>
                <a:off x="2483768" y="3352799"/>
                <a:ext cx="1582737" cy="12842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bar>
                              <m:barPr>
                                <m:pos m:val="top"/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bar>
                              <m:barPr>
                                <m:pos m:val="top"/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643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3768" y="3352799"/>
                <a:ext cx="1582737" cy="1284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447" name="Group 15"/>
          <p:cNvGrpSpPr>
            <a:grpSpLocks/>
          </p:cNvGrpSpPr>
          <p:nvPr/>
        </p:nvGrpSpPr>
        <p:grpSpPr bwMode="auto">
          <a:xfrm>
            <a:off x="1676400" y="4800600"/>
            <a:ext cx="6661150" cy="565150"/>
            <a:chOff x="1056" y="3024"/>
            <a:chExt cx="4196" cy="356"/>
          </a:xfrm>
        </p:grpSpPr>
        <p:graphicFrame>
          <p:nvGraphicFramePr>
            <p:cNvPr id="14643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5497885"/>
                </p:ext>
              </p:extLst>
            </p:nvPr>
          </p:nvGraphicFramePr>
          <p:xfrm>
            <a:off x="2728" y="3024"/>
            <a:ext cx="54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4" name="公式" r:id="rId4" imgW="406080" imgH="253800" progId="Equation.3">
                    <p:embed/>
                  </p:oleObj>
                </mc:Choice>
                <mc:Fallback>
                  <p:oleObj name="公式" r:id="rId4" imgW="4060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024"/>
                          <a:ext cx="545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3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053347"/>
                </p:ext>
              </p:extLst>
            </p:nvPr>
          </p:nvGraphicFramePr>
          <p:xfrm>
            <a:off x="3612" y="3072"/>
            <a:ext cx="57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5" name="公式" r:id="rId6" imgW="444240" imgH="253800" progId="Equation.3">
                    <p:embed/>
                  </p:oleObj>
                </mc:Choice>
                <mc:Fallback>
                  <p:oleObj name="公式" r:id="rId6" imgW="4442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3072"/>
                          <a:ext cx="576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40" name="Rectangle 8"/>
            <p:cNvSpPr>
              <a:spLocks noChangeArrowheads="1"/>
            </p:cNvSpPr>
            <p:nvPr/>
          </p:nvSpPr>
          <p:spPr bwMode="auto">
            <a:xfrm>
              <a:off x="3180" y="302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800" dirty="0">
                  <a:latin typeface="方正姚体" pitchFamily="2" charset="-122"/>
                  <a:ea typeface="方正姚体" pitchFamily="2" charset="-122"/>
                </a:rPr>
                <a:t>和</a:t>
              </a:r>
            </a:p>
          </p:txBody>
        </p:sp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4176" y="307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dirty="0">
                  <a:latin typeface="方正姚体" pitchFamily="2" charset="-122"/>
                  <a:ea typeface="方正姚体" pitchFamily="2" charset="-122"/>
                </a:rPr>
                <a:t>互为对偶式</a:t>
              </a:r>
            </a:p>
          </p:txBody>
        </p:sp>
        <p:sp>
          <p:nvSpPr>
            <p:cNvPr id="146443" name="Text Box 11"/>
            <p:cNvSpPr txBox="1">
              <a:spLocks noChangeArrowheads="1"/>
            </p:cNvSpPr>
            <p:nvPr/>
          </p:nvSpPr>
          <p:spPr bwMode="auto">
            <a:xfrm>
              <a:off x="1056" y="3072"/>
              <a:ext cx="57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latin typeface="方正姚体" pitchFamily="2" charset="-122"/>
                  <a:ea typeface="方正姚体" pitchFamily="2" charset="-122"/>
                </a:rPr>
                <a:t>（</a:t>
              </a:r>
              <a:r>
                <a:rPr lang="en-US" altLang="zh-CN" sz="2600" dirty="0">
                  <a:latin typeface="方正姚体" pitchFamily="2" charset="-122"/>
                  <a:ea typeface="方正姚体" pitchFamily="2" charset="-122"/>
                </a:rPr>
                <a:t>2</a:t>
              </a:r>
              <a:r>
                <a:rPr lang="zh-CN" altLang="en-US" sz="2600" dirty="0">
                  <a:latin typeface="方正姚体" pitchFamily="2" charset="-122"/>
                  <a:ea typeface="方正姚体" pitchFamily="2" charset="-122"/>
                </a:rPr>
                <a:t>）</a:t>
              </a:r>
            </a:p>
          </p:txBody>
        </p:sp>
        <p:sp>
          <p:nvSpPr>
            <p:cNvPr id="146445" name="Rectangle 13"/>
            <p:cNvSpPr>
              <a:spLocks noChangeArrowheads="1"/>
            </p:cNvSpPr>
            <p:nvPr/>
          </p:nvSpPr>
          <p:spPr bwMode="auto">
            <a:xfrm>
              <a:off x="1488" y="3072"/>
              <a:ext cx="142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latin typeface="方正姚体" pitchFamily="2" charset="-122"/>
                  <a:ea typeface="方正姚体" pitchFamily="2" charset="-122"/>
                </a:rPr>
                <a:t>对于</a:t>
              </a:r>
              <a:r>
                <a:rPr lang="zh-CN" altLang="en-US" sz="2600" dirty="0">
                  <a:solidFill>
                    <a:srgbClr val="FF0000"/>
                  </a:solidFill>
                  <a:latin typeface="方正姚体" pitchFamily="2" charset="-122"/>
                  <a:ea typeface="方正姚体" pitchFamily="2" charset="-122"/>
                </a:rPr>
                <a:t>所有的</a:t>
              </a:r>
              <a:r>
                <a:rPr lang="en-US" altLang="zh-CN" sz="2600" dirty="0" err="1">
                  <a:solidFill>
                    <a:srgbClr val="FF0000"/>
                  </a:solidFill>
                  <a:latin typeface="方正姚体" pitchFamily="2" charset="-122"/>
                  <a:ea typeface="方正姚体" pitchFamily="2" charset="-122"/>
                </a:rPr>
                <a:t>i</a:t>
              </a:r>
              <a:r>
                <a:rPr lang="zh-CN" altLang="en-US" sz="2600" dirty="0">
                  <a:latin typeface="方正姚体" pitchFamily="2" charset="-122"/>
                  <a:ea typeface="方正姚体" pitchFamily="2" charset="-122"/>
                </a:rPr>
                <a:t>，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591ECBEF-493B-46F7-9C11-3172A2448368}"/>
                  </a:ext>
                </a:extLst>
              </p:cNvPr>
              <p:cNvSpPr txBox="1"/>
              <p:nvPr/>
            </p:nvSpPr>
            <p:spPr bwMode="auto">
              <a:xfrm>
                <a:off x="4550678" y="3507512"/>
                <a:ext cx="4485818" cy="109951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zh-CN" alt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0,1,4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0,1,4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acc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591ECBEF-493B-46F7-9C11-3172A2448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0678" y="3507512"/>
                <a:ext cx="4485818" cy="1099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BE8626D9-FBB9-4719-89A4-0C02F60B578D}"/>
              </a:ext>
            </a:extLst>
          </p:cNvPr>
          <p:cNvSpPr/>
          <p:nvPr/>
        </p:nvSpPr>
        <p:spPr>
          <a:xfrm>
            <a:off x="4233282" y="3861048"/>
            <a:ext cx="266710" cy="27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206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utoUpdateAnimBg="0"/>
      <p:bldP spid="146436" grpId="0"/>
      <p:bldP spid="16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公式法化简（不唯一、不好判断）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15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63688" y="2297943"/>
                <a:ext cx="3382593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𝐴𝐶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𝐵𝐶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97943"/>
                <a:ext cx="3382593" cy="462434"/>
              </a:xfrm>
              <a:prstGeom prst="rect">
                <a:avLst/>
              </a:prstGeom>
              <a:blipFill rotWithShape="1">
                <a:blip r:embed="rId3"/>
                <a:stretch>
                  <a:fillRect l="-270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63688" y="2995522"/>
                <a:ext cx="3454728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  <m:r>
                      <a:rPr lang="en-US" altLang="zh-CN" i="1">
                        <a:latin typeface="Cambria Math"/>
                      </a:rPr>
                      <m:t>+(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95522"/>
                <a:ext cx="3454728" cy="462434"/>
              </a:xfrm>
              <a:prstGeom prst="rect">
                <a:avLst/>
              </a:prstGeom>
              <a:blipFill rotWithShape="1">
                <a:blip r:embed="rId4"/>
                <a:stretch>
                  <a:fillRect l="-264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63688" y="1600364"/>
                <a:ext cx="6120680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𝐶</m:t>
                    </m:r>
                    <m:r>
                      <a:rPr lang="en-US" altLang="zh-CN" i="1"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𝐴𝐶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𝐵𝐶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𝐴𝐵𝐶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00364"/>
                <a:ext cx="6120680" cy="462434"/>
              </a:xfrm>
              <a:prstGeom prst="rect">
                <a:avLst/>
              </a:prstGeom>
              <a:blipFill rotWithShape="1">
                <a:blip r:embed="rId5"/>
                <a:stretch>
                  <a:fillRect l="-149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63688" y="3693101"/>
                <a:ext cx="2899512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93101"/>
                <a:ext cx="2899512" cy="511550"/>
              </a:xfrm>
              <a:prstGeom prst="rect">
                <a:avLst/>
              </a:prstGeom>
              <a:blipFill rotWithShape="1">
                <a:blip r:embed="rId6"/>
                <a:stretch>
                  <a:fillRect l="-3151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763688" y="4439796"/>
                <a:ext cx="2899512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en-US" altLang="zh-CN" i="1">
                        <a:latin typeface="Cambria Math"/>
                      </a:rPr>
                      <m:t>𝐶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439796"/>
                <a:ext cx="2899512" cy="511550"/>
              </a:xfrm>
              <a:prstGeom prst="rect">
                <a:avLst/>
              </a:prstGeom>
              <a:blipFill rotWithShape="1">
                <a:blip r:embed="rId7"/>
                <a:stretch>
                  <a:fillRect l="-3151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763688" y="5186491"/>
                <a:ext cx="2434641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186491"/>
                <a:ext cx="2434641" cy="462434"/>
              </a:xfrm>
              <a:prstGeom prst="rect">
                <a:avLst/>
              </a:prstGeom>
              <a:blipFill rotWithShape="1">
                <a:blip r:embed="rId8"/>
                <a:stretch>
                  <a:fillRect l="-375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>
            <a:off x="1068760" y="2348880"/>
            <a:ext cx="504056" cy="38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068760" y="3046459"/>
            <a:ext cx="504056" cy="38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068760" y="3744038"/>
            <a:ext cx="504056" cy="38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1068760" y="4490733"/>
            <a:ext cx="504056" cy="38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1069619" y="5237428"/>
            <a:ext cx="504056" cy="38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441657" y="2735349"/>
            <a:ext cx="213744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dirty="0"/>
              <a:t>吸收律</a:t>
            </a:r>
            <a:endParaRPr lang="en-US" altLang="zh-CN" sz="2800" dirty="0"/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spc="-5" dirty="0">
                <a:solidFill>
                  <a:srgbClr val="000099"/>
                </a:solidFill>
                <a:latin typeface="Arial"/>
                <a:cs typeface="Arial"/>
              </a:rPr>
              <a:t>(Absorption)</a:t>
            </a:r>
            <a:endParaRPr lang="zh-CN" altLang="en-US" sz="2800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83497"/>
              </p:ext>
            </p:extLst>
          </p:nvPr>
        </p:nvGraphicFramePr>
        <p:xfrm>
          <a:off x="5292080" y="3820838"/>
          <a:ext cx="36449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公式" r:id="rId9" imgW="1435100" imgH="1041400" progId="Equation.3">
                  <p:embed/>
                </p:oleObj>
              </mc:Choice>
              <mc:Fallback>
                <p:oleObj name="公式" r:id="rId9" imgW="1435100" imgH="1041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820838"/>
                        <a:ext cx="36449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5299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  <p:bldP spid="13" grpId="0"/>
      <p:bldP spid="14" grpId="0" animBg="1"/>
      <p:bldP spid="15" grpId="0" animBg="1"/>
      <p:bldP spid="16" grpId="0" animBg="1"/>
      <p:bldP spid="18" grpId="0" animBg="1"/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FF-72FF-4EE2-8B35-F565E7CA617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卡诺图：</a:t>
            </a:r>
            <a:r>
              <a:rPr lang="en-US" altLang="zh-CN" sz="2200" dirty="0" err="1"/>
              <a:t>Karnaugh</a:t>
            </a:r>
            <a:r>
              <a:rPr lang="en-US" altLang="zh-CN" sz="2200" dirty="0"/>
              <a:t> Map</a:t>
            </a:r>
            <a:r>
              <a:rPr lang="zh-CN" altLang="en-US" sz="2200" dirty="0"/>
              <a:t>（</a:t>
            </a:r>
            <a:r>
              <a:rPr lang="en-US" altLang="zh-CN" sz="2200" dirty="0"/>
              <a:t>by Maurice </a:t>
            </a:r>
            <a:r>
              <a:rPr lang="en-US" altLang="zh-CN" sz="2200" dirty="0" err="1"/>
              <a:t>Karnaugh</a:t>
            </a:r>
            <a:r>
              <a:rPr lang="zh-CN" altLang="en-US" sz="2200" dirty="0"/>
              <a:t>，</a:t>
            </a:r>
            <a:r>
              <a:rPr lang="en-US" altLang="zh-CN" sz="2200" dirty="0"/>
              <a:t>1953</a:t>
            </a:r>
            <a:r>
              <a:rPr lang="zh-CN" altLang="en-US" sz="2200" dirty="0"/>
              <a:t>）；</a:t>
            </a:r>
            <a:endParaRPr lang="zh-CN" altLang="en-US" dirty="0"/>
          </a:p>
          <a:p>
            <a:pPr lvl="1"/>
            <a:r>
              <a:rPr lang="zh-CN" altLang="en-US" dirty="0"/>
              <a:t>卡诺图：逻辑函数的图示表示，把最小项填入卡诺图，利用相邻最小项的互补性，消去一个变量，实现化简。</a:t>
            </a:r>
          </a:p>
          <a:p>
            <a:pPr lvl="1"/>
            <a:r>
              <a:rPr lang="zh-CN" altLang="en-US" dirty="0"/>
              <a:t>卡诺图的构成</a:t>
            </a:r>
          </a:p>
          <a:p>
            <a:pPr marL="952500" lvl="2" indent="-19050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(1)</a:t>
            </a:r>
            <a:r>
              <a:rPr lang="zh-CN" altLang="en-US" dirty="0"/>
              <a:t>由矩形或正方形组成的图形</a:t>
            </a:r>
          </a:p>
          <a:p>
            <a:pPr marL="952500" lvl="2" indent="-19050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(2)</a:t>
            </a:r>
            <a:r>
              <a:rPr lang="zh-CN" altLang="en-US" dirty="0"/>
              <a:t>将矩形分成若干小方块，每个小方块对应一个最小项。</a:t>
            </a:r>
          </a:p>
        </p:txBody>
      </p:sp>
    </p:spTree>
    <p:extLst>
      <p:ext uri="{BB962C8B-B14F-4D97-AF65-F5344CB8AC3E}">
        <p14:creationId xmlns:p14="http://schemas.microsoft.com/office/powerpoint/2010/main" val="827930592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C7F-99DE-4642-A629-4010D8792F2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变量卡诺图</a:t>
            </a:r>
          </a:p>
          <a:p>
            <a:endParaRPr lang="en-US" altLang="zh-CN"/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524000" y="2971800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整体为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grpSp>
        <p:nvGrpSpPr>
          <p:cNvPr id="148503" name="Group 23"/>
          <p:cNvGrpSpPr>
            <a:grpSpLocks/>
          </p:cNvGrpSpPr>
          <p:nvPr/>
        </p:nvGrpSpPr>
        <p:grpSpPr bwMode="auto">
          <a:xfrm>
            <a:off x="1371600" y="4267200"/>
            <a:ext cx="4191000" cy="830263"/>
            <a:chOff x="864" y="2688"/>
            <a:chExt cx="2640" cy="523"/>
          </a:xfrm>
        </p:grpSpPr>
        <p:sp>
          <p:nvSpPr>
            <p:cNvPr id="148488" name="Text Box 8"/>
            <p:cNvSpPr txBox="1">
              <a:spLocks noChangeArrowheads="1"/>
            </p:cNvSpPr>
            <p:nvPr/>
          </p:nvSpPr>
          <p:spPr bwMode="auto">
            <a:xfrm>
              <a:off x="864" y="2688"/>
              <a:ext cx="26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只有一个变量，将大方框划分为左、右两部分，表示</a:t>
              </a:r>
            </a:p>
          </p:txBody>
        </p:sp>
        <p:graphicFrame>
          <p:nvGraphicFramePr>
            <p:cNvPr id="14848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4096976"/>
                </p:ext>
              </p:extLst>
            </p:nvPr>
          </p:nvGraphicFramePr>
          <p:xfrm>
            <a:off x="2881" y="2954"/>
            <a:ext cx="40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8" name="Equation" r:id="rId3" imgW="355320" imgH="228600" progId="Equation.3">
                    <p:embed/>
                  </p:oleObj>
                </mc:Choice>
                <mc:Fallback>
                  <p:oleObj name="Equation" r:id="rId3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2954"/>
                          <a:ext cx="40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493" name="Group 13"/>
          <p:cNvGrpSpPr>
            <a:grpSpLocks/>
          </p:cNvGrpSpPr>
          <p:nvPr/>
        </p:nvGrpSpPr>
        <p:grpSpPr bwMode="auto">
          <a:xfrm>
            <a:off x="7162800" y="2590800"/>
            <a:ext cx="1143000" cy="914400"/>
            <a:chOff x="2976" y="1824"/>
            <a:chExt cx="720" cy="576"/>
          </a:xfrm>
        </p:grpSpPr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2976" y="1824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2" name="Text Box 12"/>
            <p:cNvSpPr txBox="1">
              <a:spLocks noChangeArrowheads="1"/>
            </p:cNvSpPr>
            <p:nvPr/>
          </p:nvSpPr>
          <p:spPr bwMode="auto">
            <a:xfrm>
              <a:off x="3216" y="19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148501" name="Group 21"/>
          <p:cNvGrpSpPr>
            <a:grpSpLocks/>
          </p:cNvGrpSpPr>
          <p:nvPr/>
        </p:nvGrpSpPr>
        <p:grpSpPr bwMode="auto">
          <a:xfrm>
            <a:off x="7162800" y="4114800"/>
            <a:ext cx="1143000" cy="914400"/>
            <a:chOff x="4512" y="2592"/>
            <a:chExt cx="720" cy="576"/>
          </a:xfrm>
        </p:grpSpPr>
        <p:graphicFrame>
          <p:nvGraphicFramePr>
            <p:cNvPr id="14849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7864142"/>
                </p:ext>
              </p:extLst>
            </p:nvPr>
          </p:nvGraphicFramePr>
          <p:xfrm>
            <a:off x="4590" y="2592"/>
            <a:ext cx="557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9" name="公式" r:id="rId5" imgW="380880" imgH="431640" progId="Equation.3">
                    <p:embed/>
                  </p:oleObj>
                </mc:Choice>
                <mc:Fallback>
                  <p:oleObj name="公式" r:id="rId5" imgW="380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2592"/>
                          <a:ext cx="557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4512" y="2592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4" name="Line 14"/>
            <p:cNvSpPr>
              <a:spLocks noChangeShapeType="1"/>
            </p:cNvSpPr>
            <p:nvPr/>
          </p:nvSpPr>
          <p:spPr bwMode="auto">
            <a:xfrm>
              <a:off x="489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504" name="Group 24"/>
          <p:cNvGrpSpPr>
            <a:grpSpLocks/>
          </p:cNvGrpSpPr>
          <p:nvPr/>
        </p:nvGrpSpPr>
        <p:grpSpPr bwMode="auto">
          <a:xfrm>
            <a:off x="1447800" y="5410200"/>
            <a:ext cx="4191000" cy="830263"/>
            <a:chOff x="912" y="3408"/>
            <a:chExt cx="2640" cy="523"/>
          </a:xfrm>
        </p:grpSpPr>
        <p:sp>
          <p:nvSpPr>
            <p:cNvPr id="148496" name="Text Box 16"/>
            <p:cNvSpPr txBox="1">
              <a:spLocks noChangeArrowheads="1"/>
            </p:cNvSpPr>
            <p:nvPr/>
          </p:nvSpPr>
          <p:spPr bwMode="auto">
            <a:xfrm>
              <a:off x="912" y="3408"/>
              <a:ext cx="26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dirty="0">
                  <a:latin typeface="华文新魏" pitchFamily="2" charset="-122"/>
                  <a:ea typeface="华文新魏" pitchFamily="2" charset="-122"/>
                </a:rPr>
                <a:t>也可以将大方框划分为上、下两部分，表示</a:t>
              </a:r>
            </a:p>
          </p:txBody>
        </p:sp>
        <p:graphicFrame>
          <p:nvGraphicFramePr>
            <p:cNvPr id="14849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5066394"/>
                </p:ext>
              </p:extLst>
            </p:nvPr>
          </p:nvGraphicFramePr>
          <p:xfrm>
            <a:off x="2190" y="3674"/>
            <a:ext cx="40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0" name="Equation" r:id="rId7" imgW="355320" imgH="228600" progId="Equation.3">
                    <p:embed/>
                  </p:oleObj>
                </mc:Choice>
                <mc:Fallback>
                  <p:oleObj name="Equation" r:id="rId7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3674"/>
                          <a:ext cx="400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02" name="Group 22"/>
          <p:cNvGrpSpPr>
            <a:grpSpLocks/>
          </p:cNvGrpSpPr>
          <p:nvPr/>
        </p:nvGrpSpPr>
        <p:grpSpPr bwMode="auto">
          <a:xfrm>
            <a:off x="7162800" y="5310188"/>
            <a:ext cx="1143000" cy="965200"/>
            <a:chOff x="4512" y="3345"/>
            <a:chExt cx="720" cy="608"/>
          </a:xfrm>
        </p:grpSpPr>
        <p:sp>
          <p:nvSpPr>
            <p:cNvPr id="148498" name="Rectangle 18"/>
            <p:cNvSpPr>
              <a:spLocks noChangeArrowheads="1"/>
            </p:cNvSpPr>
            <p:nvPr/>
          </p:nvSpPr>
          <p:spPr bwMode="auto">
            <a:xfrm>
              <a:off x="4512" y="3360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>
              <a:off x="4512" y="36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850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66595"/>
                </p:ext>
              </p:extLst>
            </p:nvPr>
          </p:nvGraphicFramePr>
          <p:xfrm>
            <a:off x="4770" y="3345"/>
            <a:ext cx="18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1" name="公式" r:id="rId9" imgW="126720" imgH="457200" progId="Equation.3">
                    <p:embed/>
                  </p:oleObj>
                </mc:Choice>
                <mc:Fallback>
                  <p:oleObj name="公式" r:id="rId9" imgW="1267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" y="3345"/>
                          <a:ext cx="186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853139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811C-18FF-4873-BF7F-09412237C8B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12776"/>
            <a:ext cx="8122096" cy="4607024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变量卡诺图：假设两个变量分别为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endParaRPr lang="en-US" altLang="zh-CN" dirty="0"/>
          </a:p>
        </p:txBody>
      </p:sp>
      <p:grpSp>
        <p:nvGrpSpPr>
          <p:cNvPr id="149538" name="Group 34"/>
          <p:cNvGrpSpPr>
            <a:grpSpLocks/>
          </p:cNvGrpSpPr>
          <p:nvPr/>
        </p:nvGrpSpPr>
        <p:grpSpPr bwMode="auto">
          <a:xfrm>
            <a:off x="2663552" y="2969939"/>
            <a:ext cx="2971800" cy="830263"/>
            <a:chOff x="1008" y="1776"/>
            <a:chExt cx="1872" cy="523"/>
          </a:xfrm>
        </p:grpSpPr>
        <p:sp>
          <p:nvSpPr>
            <p:cNvPr id="149512" name="Text Box 8"/>
            <p:cNvSpPr txBox="1">
              <a:spLocks noChangeArrowheads="1"/>
            </p:cNvSpPr>
            <p:nvPr/>
          </p:nvSpPr>
          <p:spPr bwMode="auto">
            <a:xfrm>
              <a:off x="1008" y="1776"/>
              <a:ext cx="187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一个变量用大方框左、右两部分表示</a:t>
              </a:r>
            </a:p>
          </p:txBody>
        </p:sp>
        <p:graphicFrame>
          <p:nvGraphicFramePr>
            <p:cNvPr id="14951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315327"/>
                </p:ext>
              </p:extLst>
            </p:nvPr>
          </p:nvGraphicFramePr>
          <p:xfrm>
            <a:off x="2238" y="2042"/>
            <a:ext cx="40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80" name="Equation" r:id="rId3" imgW="355320" imgH="228600" progId="Equation.3">
                    <p:embed/>
                  </p:oleObj>
                </mc:Choice>
                <mc:Fallback>
                  <p:oleObj name="Equation" r:id="rId3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8" y="2042"/>
                          <a:ext cx="400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44" name="Group 40"/>
          <p:cNvGrpSpPr>
            <a:grpSpLocks/>
          </p:cNvGrpSpPr>
          <p:nvPr/>
        </p:nvGrpSpPr>
        <p:grpSpPr bwMode="auto">
          <a:xfrm>
            <a:off x="7162800" y="2743200"/>
            <a:ext cx="1143000" cy="914400"/>
            <a:chOff x="4512" y="1728"/>
            <a:chExt cx="720" cy="576"/>
          </a:xfrm>
        </p:grpSpPr>
        <p:graphicFrame>
          <p:nvGraphicFramePr>
            <p:cNvPr id="14951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9469049"/>
                </p:ext>
              </p:extLst>
            </p:nvPr>
          </p:nvGraphicFramePr>
          <p:xfrm>
            <a:off x="4590" y="1728"/>
            <a:ext cx="557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81" name="公式" r:id="rId5" imgW="380880" imgH="431640" progId="Equation.3">
                    <p:embed/>
                  </p:oleObj>
                </mc:Choice>
                <mc:Fallback>
                  <p:oleObj name="公式" r:id="rId5" imgW="380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1728"/>
                          <a:ext cx="557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5" name="Rectangle 11"/>
            <p:cNvSpPr>
              <a:spLocks noChangeArrowheads="1"/>
            </p:cNvSpPr>
            <p:nvPr/>
          </p:nvSpPr>
          <p:spPr bwMode="auto">
            <a:xfrm>
              <a:off x="4512" y="1728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6" name="Line 12"/>
            <p:cNvSpPr>
              <a:spLocks noChangeShapeType="1"/>
            </p:cNvSpPr>
            <p:nvPr/>
          </p:nvSpPr>
          <p:spPr bwMode="auto">
            <a:xfrm>
              <a:off x="4896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539" name="Group 35"/>
          <p:cNvGrpSpPr>
            <a:grpSpLocks/>
          </p:cNvGrpSpPr>
          <p:nvPr/>
        </p:nvGrpSpPr>
        <p:grpSpPr bwMode="auto">
          <a:xfrm>
            <a:off x="2663552" y="3960539"/>
            <a:ext cx="3276600" cy="830263"/>
            <a:chOff x="1008" y="2400"/>
            <a:chExt cx="2064" cy="523"/>
          </a:xfrm>
        </p:grpSpPr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008" y="2400"/>
              <a:ext cx="206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另一个变量用大方框上、下两部分表示</a:t>
              </a:r>
            </a:p>
          </p:txBody>
        </p:sp>
        <p:graphicFrame>
          <p:nvGraphicFramePr>
            <p:cNvPr id="14951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9418106"/>
                </p:ext>
              </p:extLst>
            </p:nvPr>
          </p:nvGraphicFramePr>
          <p:xfrm>
            <a:off x="2265" y="2666"/>
            <a:ext cx="44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82" name="Equation" r:id="rId7" imgW="393480" imgH="228600" progId="Equation.3">
                    <p:embed/>
                  </p:oleObj>
                </mc:Choice>
                <mc:Fallback>
                  <p:oleObj name="Equation" r:id="rId7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" y="2666"/>
                          <a:ext cx="442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45" name="Group 41"/>
          <p:cNvGrpSpPr>
            <a:grpSpLocks/>
          </p:cNvGrpSpPr>
          <p:nvPr/>
        </p:nvGrpSpPr>
        <p:grpSpPr bwMode="auto">
          <a:xfrm>
            <a:off x="7162800" y="3935413"/>
            <a:ext cx="1143000" cy="965200"/>
            <a:chOff x="4512" y="2479"/>
            <a:chExt cx="720" cy="608"/>
          </a:xfrm>
        </p:grpSpPr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4512" y="2496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4512" y="27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2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8693622"/>
                </p:ext>
              </p:extLst>
            </p:nvPr>
          </p:nvGraphicFramePr>
          <p:xfrm>
            <a:off x="4752" y="2479"/>
            <a:ext cx="22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83" name="公式" r:id="rId9" imgW="152280" imgH="457200" progId="Equation.3">
                    <p:embed/>
                  </p:oleObj>
                </mc:Choice>
                <mc:Fallback>
                  <p:oleObj name="公式" r:id="rId9" imgW="1522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479"/>
                          <a:ext cx="223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2663552" y="5257800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将两图合二为一，可得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变量卡诺图</a:t>
            </a:r>
          </a:p>
        </p:txBody>
      </p:sp>
      <p:grpSp>
        <p:nvGrpSpPr>
          <p:cNvPr id="149534" name="Group 30"/>
          <p:cNvGrpSpPr>
            <a:grpSpLocks/>
          </p:cNvGrpSpPr>
          <p:nvPr/>
        </p:nvGrpSpPr>
        <p:grpSpPr bwMode="auto">
          <a:xfrm>
            <a:off x="6732588" y="4803777"/>
            <a:ext cx="1573212" cy="1544638"/>
            <a:chOff x="4241" y="3026"/>
            <a:chExt cx="991" cy="973"/>
          </a:xfrm>
        </p:grpSpPr>
        <p:sp>
          <p:nvSpPr>
            <p:cNvPr id="149526" name="Rectangle 22"/>
            <p:cNvSpPr>
              <a:spLocks noChangeArrowheads="1"/>
            </p:cNvSpPr>
            <p:nvPr/>
          </p:nvSpPr>
          <p:spPr bwMode="auto">
            <a:xfrm>
              <a:off x="4512" y="3408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7" name="Line 23"/>
            <p:cNvSpPr>
              <a:spLocks noChangeShapeType="1"/>
            </p:cNvSpPr>
            <p:nvPr/>
          </p:nvSpPr>
          <p:spPr bwMode="auto">
            <a:xfrm>
              <a:off x="4512" y="36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2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370657"/>
                </p:ext>
              </p:extLst>
            </p:nvPr>
          </p:nvGraphicFramePr>
          <p:xfrm>
            <a:off x="4241" y="3391"/>
            <a:ext cx="22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84" name="公式" r:id="rId11" imgW="152280" imgH="457200" progId="Equation.3">
                    <p:embed/>
                  </p:oleObj>
                </mc:Choice>
                <mc:Fallback>
                  <p:oleObj name="公式" r:id="rId11" imgW="1522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391"/>
                          <a:ext cx="223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29" name="Line 25"/>
            <p:cNvSpPr>
              <a:spLocks noChangeShapeType="1"/>
            </p:cNvSpPr>
            <p:nvPr/>
          </p:nvSpPr>
          <p:spPr bwMode="auto">
            <a:xfrm>
              <a:off x="4896" y="340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3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914659"/>
                </p:ext>
              </p:extLst>
            </p:nvPr>
          </p:nvGraphicFramePr>
          <p:xfrm>
            <a:off x="4598" y="3026"/>
            <a:ext cx="557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85" name="公式" r:id="rId13" imgW="380880" imgH="431640" progId="Equation.3">
                    <p:embed/>
                  </p:oleObj>
                </mc:Choice>
                <mc:Fallback>
                  <p:oleObj name="公式" r:id="rId13" imgW="380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3026"/>
                          <a:ext cx="557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549046"/>
              </p:ext>
            </p:extLst>
          </p:nvPr>
        </p:nvGraphicFramePr>
        <p:xfrm>
          <a:off x="7194550" y="5394325"/>
          <a:ext cx="568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6" name="公式" r:id="rId15" imgW="228600" imgH="215640" progId="Equation.3">
                  <p:embed/>
                </p:oleObj>
              </mc:Choice>
              <mc:Fallback>
                <p:oleObj name="公式" r:id="rId1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5394325"/>
                        <a:ext cx="5683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84352"/>
              </p:ext>
            </p:extLst>
          </p:nvPr>
        </p:nvGraphicFramePr>
        <p:xfrm>
          <a:off x="7781925" y="5394325"/>
          <a:ext cx="568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7" name="公式" r:id="rId17" imgW="228600" imgH="215640" progId="Equation.3">
                  <p:embed/>
                </p:oleObj>
              </mc:Choice>
              <mc:Fallback>
                <p:oleObj name="公式" r:id="rId17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5" y="5394325"/>
                        <a:ext cx="5683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433741"/>
              </p:ext>
            </p:extLst>
          </p:nvPr>
        </p:nvGraphicFramePr>
        <p:xfrm>
          <a:off x="7202488" y="5851525"/>
          <a:ext cx="5381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8" name="公式" r:id="rId19" imgW="215640" imgH="215640" progId="Equation.3">
                  <p:embed/>
                </p:oleObj>
              </mc:Choice>
              <mc:Fallback>
                <p:oleObj name="公式" r:id="rId19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5851525"/>
                        <a:ext cx="538162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997260"/>
              </p:ext>
            </p:extLst>
          </p:nvPr>
        </p:nvGraphicFramePr>
        <p:xfrm>
          <a:off x="7820099" y="5970166"/>
          <a:ext cx="5683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9" name="公式" r:id="rId21" imgW="228600" imgH="164880" progId="Equation.3">
                  <p:embed/>
                </p:oleObj>
              </mc:Choice>
              <mc:Fallback>
                <p:oleObj name="公式" r:id="rId21" imgW="2286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099" y="5970166"/>
                        <a:ext cx="56832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9869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D6A-1407-45E3-96BF-7E5F7B4F683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变量卡诺图</a:t>
            </a:r>
          </a:p>
        </p:txBody>
      </p:sp>
      <p:grpSp>
        <p:nvGrpSpPr>
          <p:cNvPr id="150592" name="Group 64"/>
          <p:cNvGrpSpPr>
            <a:grpSpLocks/>
          </p:cNvGrpSpPr>
          <p:nvPr/>
        </p:nvGrpSpPr>
        <p:grpSpPr bwMode="auto">
          <a:xfrm>
            <a:off x="5626100" y="3392488"/>
            <a:ext cx="2374900" cy="2376487"/>
            <a:chOff x="3544" y="2137"/>
            <a:chExt cx="1496" cy="1497"/>
          </a:xfrm>
        </p:grpSpPr>
        <p:grpSp>
          <p:nvGrpSpPr>
            <p:cNvPr id="150566" name="Group 38"/>
            <p:cNvGrpSpPr>
              <a:grpSpLocks/>
            </p:cNvGrpSpPr>
            <p:nvPr/>
          </p:nvGrpSpPr>
          <p:grpSpPr bwMode="auto">
            <a:xfrm>
              <a:off x="3662" y="2256"/>
              <a:ext cx="1378" cy="1378"/>
              <a:chOff x="3755" y="1780"/>
              <a:chExt cx="1378" cy="1378"/>
            </a:xfrm>
          </p:grpSpPr>
          <p:sp>
            <p:nvSpPr>
              <p:cNvPr id="150567" name="Rectangle 39"/>
              <p:cNvSpPr>
                <a:spLocks noChangeArrowheads="1"/>
              </p:cNvSpPr>
              <p:nvPr/>
            </p:nvSpPr>
            <p:spPr bwMode="auto">
              <a:xfrm>
                <a:off x="4587" y="2623"/>
                <a:ext cx="546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0568" name="Rectangle 40"/>
              <p:cNvSpPr>
                <a:spLocks noChangeArrowheads="1"/>
              </p:cNvSpPr>
              <p:nvPr/>
            </p:nvSpPr>
            <p:spPr bwMode="auto">
              <a:xfrm>
                <a:off x="4041" y="2623"/>
                <a:ext cx="546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0569" name="Rectangle 41"/>
              <p:cNvSpPr>
                <a:spLocks noChangeArrowheads="1"/>
              </p:cNvSpPr>
              <p:nvPr/>
            </p:nvSpPr>
            <p:spPr bwMode="auto">
              <a:xfrm>
                <a:off x="4587" y="2077"/>
                <a:ext cx="546" cy="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0570" name="Rectangle 42"/>
              <p:cNvSpPr>
                <a:spLocks noChangeArrowheads="1"/>
              </p:cNvSpPr>
              <p:nvPr/>
            </p:nvSpPr>
            <p:spPr bwMode="auto">
              <a:xfrm>
                <a:off x="4041" y="2077"/>
                <a:ext cx="546" cy="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0571" name="Line 43"/>
              <p:cNvSpPr>
                <a:spLocks noChangeShapeType="1"/>
              </p:cNvSpPr>
              <p:nvPr/>
            </p:nvSpPr>
            <p:spPr bwMode="auto">
              <a:xfrm>
                <a:off x="4041" y="2077"/>
                <a:ext cx="1092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2" name="Line 44"/>
              <p:cNvSpPr>
                <a:spLocks noChangeShapeType="1"/>
              </p:cNvSpPr>
              <p:nvPr/>
            </p:nvSpPr>
            <p:spPr bwMode="auto">
              <a:xfrm>
                <a:off x="4041" y="2623"/>
                <a:ext cx="1092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3" name="Line 45"/>
              <p:cNvSpPr>
                <a:spLocks noChangeShapeType="1"/>
              </p:cNvSpPr>
              <p:nvPr/>
            </p:nvSpPr>
            <p:spPr bwMode="auto">
              <a:xfrm>
                <a:off x="4041" y="3158"/>
                <a:ext cx="1092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4" name="Line 46"/>
              <p:cNvSpPr>
                <a:spLocks noChangeShapeType="1"/>
              </p:cNvSpPr>
              <p:nvPr/>
            </p:nvSpPr>
            <p:spPr bwMode="auto">
              <a:xfrm>
                <a:off x="4041" y="2077"/>
                <a:ext cx="0" cy="1081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5" name="Line 47"/>
              <p:cNvSpPr>
                <a:spLocks noChangeShapeType="1"/>
              </p:cNvSpPr>
              <p:nvPr/>
            </p:nvSpPr>
            <p:spPr bwMode="auto">
              <a:xfrm>
                <a:off x="4587" y="2077"/>
                <a:ext cx="0" cy="1081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6" name="Line 48"/>
              <p:cNvSpPr>
                <a:spLocks noChangeShapeType="1"/>
              </p:cNvSpPr>
              <p:nvPr/>
            </p:nvSpPr>
            <p:spPr bwMode="auto">
              <a:xfrm>
                <a:off x="5133" y="2077"/>
                <a:ext cx="0" cy="1081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7" name="Line 49"/>
              <p:cNvSpPr>
                <a:spLocks noChangeShapeType="1"/>
              </p:cNvSpPr>
              <p:nvPr/>
            </p:nvSpPr>
            <p:spPr bwMode="auto">
              <a:xfrm flipH="1" flipV="1">
                <a:off x="3755" y="1780"/>
                <a:ext cx="286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0588" name="Text Box 60"/>
            <p:cNvSpPr txBox="1">
              <a:spLocks noChangeArrowheads="1"/>
            </p:cNvSpPr>
            <p:nvPr/>
          </p:nvSpPr>
          <p:spPr bwMode="auto">
            <a:xfrm>
              <a:off x="3816" y="213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Tahoma" pitchFamily="34" charset="0"/>
                </a:rPr>
                <a:t>A</a:t>
              </a:r>
            </a:p>
          </p:txBody>
        </p:sp>
        <p:sp>
          <p:nvSpPr>
            <p:cNvPr id="150589" name="Text Box 61"/>
            <p:cNvSpPr txBox="1">
              <a:spLocks noChangeArrowheads="1"/>
            </p:cNvSpPr>
            <p:nvPr/>
          </p:nvSpPr>
          <p:spPr bwMode="auto">
            <a:xfrm>
              <a:off x="3544" y="236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Tahoma" pitchFamily="34" charset="0"/>
                </a:rPr>
                <a:t>B</a:t>
              </a:r>
            </a:p>
          </p:txBody>
        </p:sp>
      </p:grp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838200" y="2667000"/>
            <a:ext cx="7152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一个整体可由代表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个最小项的四个小方格组成：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829890"/>
              </p:ext>
            </p:extLst>
          </p:nvPr>
        </p:nvGraphicFramePr>
        <p:xfrm>
          <a:off x="1798638" y="4589463"/>
          <a:ext cx="5445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6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4589463"/>
                        <a:ext cx="54451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586613"/>
              </p:ext>
            </p:extLst>
          </p:nvPr>
        </p:nvGraphicFramePr>
        <p:xfrm>
          <a:off x="2471738" y="5148263"/>
          <a:ext cx="4667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7" name="公式" r:id="rId5" imgW="177480" imgH="228600" progId="Equation.3">
                  <p:embed/>
                </p:oleObj>
              </mc:Choice>
              <mc:Fallback>
                <p:oleObj name="公式" r:id="rId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5148263"/>
                        <a:ext cx="4667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035342"/>
              </p:ext>
            </p:extLst>
          </p:nvPr>
        </p:nvGraphicFramePr>
        <p:xfrm>
          <a:off x="1860550" y="5132388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8" name="公式" r:id="rId7" imgW="177480" imgH="228600" progId="Equation.3">
                  <p:embed/>
                </p:oleObj>
              </mc:Choice>
              <mc:Fallback>
                <p:oleObj name="公式" r:id="rId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132388"/>
                        <a:ext cx="44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81811"/>
              </p:ext>
            </p:extLst>
          </p:nvPr>
        </p:nvGraphicFramePr>
        <p:xfrm>
          <a:off x="2493963" y="4595813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9" name="公式" r:id="rId9" imgW="177480" imgH="228600" progId="Equation.3">
                  <p:embed/>
                </p:oleObj>
              </mc:Choice>
              <mc:Fallback>
                <p:oleObj name="公式" r:id="rId9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595813"/>
                        <a:ext cx="44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91" name="Group 63"/>
          <p:cNvGrpSpPr>
            <a:grpSpLocks/>
          </p:cNvGrpSpPr>
          <p:nvPr/>
        </p:nvGrpSpPr>
        <p:grpSpPr bwMode="auto">
          <a:xfrm>
            <a:off x="685800" y="3402013"/>
            <a:ext cx="3005138" cy="2922587"/>
            <a:chOff x="432" y="2143"/>
            <a:chExt cx="1893" cy="1841"/>
          </a:xfrm>
        </p:grpSpPr>
        <p:grpSp>
          <p:nvGrpSpPr>
            <p:cNvPr id="150534" name="Group 6"/>
            <p:cNvGrpSpPr>
              <a:grpSpLocks/>
            </p:cNvGrpSpPr>
            <p:nvPr/>
          </p:nvGrpSpPr>
          <p:grpSpPr bwMode="auto">
            <a:xfrm>
              <a:off x="692" y="2487"/>
              <a:ext cx="1633" cy="1497"/>
              <a:chOff x="1746" y="1752"/>
              <a:chExt cx="1633" cy="1497"/>
            </a:xfrm>
          </p:grpSpPr>
          <p:sp>
            <p:nvSpPr>
              <p:cNvPr id="150535" name="Rectangle 7"/>
              <p:cNvSpPr>
                <a:spLocks noChangeArrowheads="1"/>
              </p:cNvSpPr>
              <p:nvPr/>
            </p:nvSpPr>
            <p:spPr bwMode="auto">
              <a:xfrm>
                <a:off x="1746" y="1752"/>
                <a:ext cx="1633" cy="14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36" name="Line 8"/>
              <p:cNvSpPr>
                <a:spLocks noChangeShapeType="1"/>
              </p:cNvSpPr>
              <p:nvPr/>
            </p:nvSpPr>
            <p:spPr bwMode="auto">
              <a:xfrm>
                <a:off x="1746" y="2523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37" name="Line 9"/>
              <p:cNvSpPr>
                <a:spLocks noChangeShapeType="1"/>
              </p:cNvSpPr>
              <p:nvPr/>
            </p:nvSpPr>
            <p:spPr bwMode="auto">
              <a:xfrm>
                <a:off x="2562" y="1752"/>
                <a:ext cx="0" cy="1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38" name="Rectangle 10"/>
              <p:cNvSpPr>
                <a:spLocks noChangeArrowheads="1"/>
              </p:cNvSpPr>
              <p:nvPr/>
            </p:nvSpPr>
            <p:spPr bwMode="auto">
              <a:xfrm>
                <a:off x="1746" y="1752"/>
                <a:ext cx="40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39" name="Rectangle 11"/>
              <p:cNvSpPr>
                <a:spLocks noChangeArrowheads="1"/>
              </p:cNvSpPr>
              <p:nvPr/>
            </p:nvSpPr>
            <p:spPr bwMode="auto">
              <a:xfrm>
                <a:off x="2971" y="2886"/>
                <a:ext cx="40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40" name="Rectangle 12"/>
              <p:cNvSpPr>
                <a:spLocks noChangeArrowheads="1"/>
              </p:cNvSpPr>
              <p:nvPr/>
            </p:nvSpPr>
            <p:spPr bwMode="auto">
              <a:xfrm>
                <a:off x="1746" y="2886"/>
                <a:ext cx="40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41" name="Rectangle 13"/>
              <p:cNvSpPr>
                <a:spLocks noChangeArrowheads="1"/>
              </p:cNvSpPr>
              <p:nvPr/>
            </p:nvSpPr>
            <p:spPr bwMode="auto">
              <a:xfrm>
                <a:off x="2971" y="1752"/>
                <a:ext cx="40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5054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7257107"/>
                </p:ext>
              </p:extLst>
            </p:nvPr>
          </p:nvGraphicFramePr>
          <p:xfrm>
            <a:off x="1935" y="3666"/>
            <a:ext cx="3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90" name="公式" r:id="rId11" imgW="228600" imgH="164880" progId="Equation.3">
                    <p:embed/>
                  </p:oleObj>
                </mc:Choice>
                <mc:Fallback>
                  <p:oleObj name="公式" r:id="rId11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3666"/>
                          <a:ext cx="359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0324833"/>
                </p:ext>
              </p:extLst>
            </p:nvPr>
          </p:nvGraphicFramePr>
          <p:xfrm>
            <a:off x="712" y="2493"/>
            <a:ext cx="35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91" name="公式" r:id="rId13" imgW="228600" imgH="215640" progId="Equation.3">
                    <p:embed/>
                  </p:oleObj>
                </mc:Choice>
                <mc:Fallback>
                  <p:oleObj name="公式" r:id="rId13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2493"/>
                          <a:ext cx="358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5643366"/>
                </p:ext>
              </p:extLst>
            </p:nvPr>
          </p:nvGraphicFramePr>
          <p:xfrm>
            <a:off x="722" y="3626"/>
            <a:ext cx="33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92" name="公式" r:id="rId15" imgW="215640" imgH="215640" progId="Equation.3">
                    <p:embed/>
                  </p:oleObj>
                </mc:Choice>
                <mc:Fallback>
                  <p:oleObj name="公式" r:id="rId1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" y="3626"/>
                          <a:ext cx="338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7546498"/>
                </p:ext>
              </p:extLst>
            </p:nvPr>
          </p:nvGraphicFramePr>
          <p:xfrm>
            <a:off x="1935" y="2493"/>
            <a:ext cx="3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93" name="公式" r:id="rId17" imgW="228600" imgH="215640" progId="Equation.3">
                    <p:embed/>
                  </p:oleObj>
                </mc:Choice>
                <mc:Fallback>
                  <p:oleObj name="公式" r:id="rId17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2493"/>
                          <a:ext cx="359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742992"/>
                </p:ext>
              </p:extLst>
            </p:nvPr>
          </p:nvGraphicFramePr>
          <p:xfrm>
            <a:off x="860" y="2143"/>
            <a:ext cx="120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94" name="公式" r:id="rId19" imgW="596880" imgH="241200" progId="Equation.3">
                    <p:embed/>
                  </p:oleObj>
                </mc:Choice>
                <mc:Fallback>
                  <p:oleObj name="公式" r:id="rId19" imgW="596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2143"/>
                          <a:ext cx="120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5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5188778"/>
                </p:ext>
              </p:extLst>
            </p:nvPr>
          </p:nvGraphicFramePr>
          <p:xfrm>
            <a:off x="432" y="2719"/>
            <a:ext cx="223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95" name="公式" r:id="rId21" imgW="152280" imgH="914400" progId="Equation.3">
                    <p:embed/>
                  </p:oleObj>
                </mc:Choice>
                <mc:Fallback>
                  <p:oleObj name="公式" r:id="rId21" imgW="15228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719"/>
                          <a:ext cx="223" cy="1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551" name="Group 23"/>
          <p:cNvGrpSpPr>
            <a:grpSpLocks/>
          </p:cNvGrpSpPr>
          <p:nvPr/>
        </p:nvGrpSpPr>
        <p:grpSpPr bwMode="auto">
          <a:xfrm>
            <a:off x="3962400" y="4419600"/>
            <a:ext cx="1655763" cy="1223963"/>
            <a:chOff x="2517" y="1979"/>
            <a:chExt cx="1043" cy="771"/>
          </a:xfrm>
        </p:grpSpPr>
        <p:sp>
          <p:nvSpPr>
            <p:cNvPr id="150552" name="AutoShape 24"/>
            <p:cNvSpPr>
              <a:spLocks noChangeArrowheads="1"/>
            </p:cNvSpPr>
            <p:nvPr/>
          </p:nvSpPr>
          <p:spPr bwMode="auto">
            <a:xfrm>
              <a:off x="2517" y="2341"/>
              <a:ext cx="1043" cy="409"/>
            </a:xfrm>
            <a:prstGeom prst="rightArrow">
              <a:avLst>
                <a:gd name="adj1" fmla="val 50000"/>
                <a:gd name="adj2" fmla="val 637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2563" y="1979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>
                  <a:latin typeface="Tahoma" pitchFamily="34" charset="0"/>
                </a:rPr>
                <a:t>改画成</a:t>
              </a:r>
            </a:p>
          </p:txBody>
        </p:sp>
      </p:grpSp>
      <p:grpSp>
        <p:nvGrpSpPr>
          <p:cNvPr id="150578" name="Group 50"/>
          <p:cNvGrpSpPr>
            <a:grpSpLocks/>
          </p:cNvGrpSpPr>
          <p:nvPr/>
        </p:nvGrpSpPr>
        <p:grpSpPr bwMode="auto">
          <a:xfrm>
            <a:off x="5789621" y="4205286"/>
            <a:ext cx="357188" cy="1460500"/>
            <a:chOff x="3754" y="2173"/>
            <a:chExt cx="225" cy="920"/>
          </a:xfrm>
        </p:grpSpPr>
        <p:graphicFrame>
          <p:nvGraphicFramePr>
            <p:cNvPr id="150579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73958"/>
                </p:ext>
              </p:extLst>
            </p:nvPr>
          </p:nvGraphicFramePr>
          <p:xfrm>
            <a:off x="3754" y="2173"/>
            <a:ext cx="22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96" name="公式" r:id="rId23" imgW="114120" imgH="164880" progId="Equation.3">
                    <p:embed/>
                  </p:oleObj>
                </mc:Choice>
                <mc:Fallback>
                  <p:oleObj name="公式" r:id="rId23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173"/>
                          <a:ext cx="225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80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9738156"/>
                </p:ext>
              </p:extLst>
            </p:nvPr>
          </p:nvGraphicFramePr>
          <p:xfrm>
            <a:off x="3776" y="2795"/>
            <a:ext cx="17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97" name="公式" r:id="rId25" imgW="101520" imgH="164880" progId="Equation.3">
                    <p:embed/>
                  </p:oleObj>
                </mc:Choice>
                <mc:Fallback>
                  <p:oleObj name="公式" r:id="rId25" imgW="1015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6" y="2795"/>
                          <a:ext cx="175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581" name="Group 53"/>
          <p:cNvGrpSpPr>
            <a:grpSpLocks/>
          </p:cNvGrpSpPr>
          <p:nvPr/>
        </p:nvGrpSpPr>
        <p:grpSpPr bwMode="auto">
          <a:xfrm>
            <a:off x="6505578" y="3536950"/>
            <a:ext cx="1182688" cy="479425"/>
            <a:chOff x="4205" y="1752"/>
            <a:chExt cx="745" cy="302"/>
          </a:xfrm>
        </p:grpSpPr>
        <p:graphicFrame>
          <p:nvGraphicFramePr>
            <p:cNvPr id="150582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221090"/>
                </p:ext>
              </p:extLst>
            </p:nvPr>
          </p:nvGraphicFramePr>
          <p:xfrm>
            <a:off x="4774" y="1752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98" name="公式" r:id="rId27" imgW="101520" imgH="164880" progId="Equation.3">
                    <p:embed/>
                  </p:oleObj>
                </mc:Choice>
                <mc:Fallback>
                  <p:oleObj name="公式" r:id="rId27" imgW="1015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" y="1752"/>
                          <a:ext cx="176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83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2194433"/>
                </p:ext>
              </p:extLst>
            </p:nvPr>
          </p:nvGraphicFramePr>
          <p:xfrm>
            <a:off x="4205" y="1763"/>
            <a:ext cx="19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99" name="公式" r:id="rId29" imgW="114120" imgH="164880" progId="Equation.3">
                    <p:embed/>
                  </p:oleObj>
                </mc:Choice>
                <mc:Fallback>
                  <p:oleObj name="公式" r:id="rId29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763"/>
                          <a:ext cx="193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84" name="Rectangle 56"/>
          <p:cNvSpPr>
            <a:spLocks noChangeArrowheads="1"/>
          </p:cNvSpPr>
          <p:nvPr/>
        </p:nvSpPr>
        <p:spPr bwMode="auto">
          <a:xfrm>
            <a:off x="7242175" y="4214962"/>
            <a:ext cx="904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dirty="0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 dirty="0">
                <a:ea typeface="幼圆" pitchFamily="49" charset="-122"/>
                <a:cs typeface="Times New Roman" pitchFamily="18" charset="0"/>
              </a:rPr>
              <a:t>1</a:t>
            </a:r>
            <a:r>
              <a:rPr kumimoji="0" lang="en-US" altLang="zh-CN" dirty="0"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0585" name="Rectangle 57"/>
          <p:cNvSpPr>
            <a:spLocks noChangeArrowheads="1"/>
          </p:cNvSpPr>
          <p:nvPr/>
        </p:nvSpPr>
        <p:spPr bwMode="auto">
          <a:xfrm>
            <a:off x="6472238" y="5105400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0586" name="Rectangle 58"/>
          <p:cNvSpPr>
            <a:spLocks noChangeArrowheads="1"/>
          </p:cNvSpPr>
          <p:nvPr/>
        </p:nvSpPr>
        <p:spPr bwMode="auto">
          <a:xfrm>
            <a:off x="7242175" y="51054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150587" name="Rectangle 59"/>
          <p:cNvSpPr>
            <a:spLocks noChangeArrowheads="1"/>
          </p:cNvSpPr>
          <p:nvPr/>
        </p:nvSpPr>
        <p:spPr bwMode="auto">
          <a:xfrm>
            <a:off x="6424613" y="4217988"/>
            <a:ext cx="6111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0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0590" name="Text Box 62"/>
          <p:cNvSpPr txBox="1">
            <a:spLocks noChangeArrowheads="1"/>
          </p:cNvSpPr>
          <p:nvPr/>
        </p:nvSpPr>
        <p:spPr bwMode="auto">
          <a:xfrm>
            <a:off x="5843588" y="60563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Tahoma" pitchFamily="34" charset="0"/>
              </a:rPr>
              <a:t>即</a:t>
            </a:r>
            <a:r>
              <a:rPr kumimoji="0" lang="en-US" altLang="zh-CN" sz="2800">
                <a:latin typeface="Tahoma" pitchFamily="34" charset="0"/>
              </a:rPr>
              <a:t>2</a:t>
            </a:r>
            <a:r>
              <a:rPr kumimoji="0" lang="zh-CN" altLang="en-US" sz="2800">
                <a:latin typeface="Tahoma" pitchFamily="34" charset="0"/>
              </a:rPr>
              <a:t>变量卡诺图</a:t>
            </a:r>
          </a:p>
        </p:txBody>
      </p:sp>
    </p:spTree>
    <p:extLst>
      <p:ext uri="{BB962C8B-B14F-4D97-AF65-F5344CB8AC3E}">
        <p14:creationId xmlns:p14="http://schemas.microsoft.com/office/powerpoint/2010/main" val="34851220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84" grpId="0" autoUpdateAnimBg="0"/>
      <p:bldP spid="150585" grpId="0" autoUpdateAnimBg="0"/>
      <p:bldP spid="150586" grpId="0" autoUpdateAnimBg="0"/>
      <p:bldP spid="150587" grpId="0" autoUpdateAnimBg="0"/>
      <p:bldP spid="15059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81F3-B85C-4CB8-89E8-2A40C90A23B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课程基本情况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533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教学形式：</a:t>
            </a:r>
            <a:r>
              <a:rPr lang="zh-CN" altLang="en-US" sz="2400" dirty="0">
                <a:latin typeface="宋体" panose="02010600030101010101" pitchFamily="2" charset="-122"/>
              </a:rPr>
              <a:t>讲课，辅导，网上、定时和现场答疑</a:t>
            </a:r>
            <a:endParaRPr lang="zh-CN" altLang="en-US" sz="2400" dirty="0"/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学时安排：</a:t>
            </a:r>
            <a:r>
              <a:rPr lang="en-US" altLang="zh-CN" sz="28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学分，共</a:t>
            </a:r>
            <a:r>
              <a:rPr lang="en-US" altLang="zh-CN" sz="2800" dirty="0">
                <a:latin typeface="宋体" panose="02010600030101010101" pitchFamily="2" charset="-122"/>
              </a:rPr>
              <a:t>48</a:t>
            </a:r>
            <a:r>
              <a:rPr lang="zh-CN" altLang="en-US" sz="2800" dirty="0">
                <a:latin typeface="宋体" panose="02010600030101010101" pitchFamily="2" charset="-122"/>
              </a:rPr>
              <a:t>学时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教学内容</a:t>
            </a:r>
            <a:r>
              <a:rPr lang="zh-CN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第一章：前言和基本知识介绍  （第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周，前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第二章  逻辑代数和化简方法  （第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第三章：门电路 	        （第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第四章：组合逻辑电路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第五章：时序逻辑电路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第六章：可编程逻辑电路	  （第</a:t>
            </a:r>
            <a:r>
              <a:rPr lang="en-US" altLang="zh-CN" sz="2400" dirty="0">
                <a:latin typeface="宋体" panose="02010600030101010101" pitchFamily="2" charset="-122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数字逻辑电路课程总复习	  （第</a:t>
            </a:r>
            <a:r>
              <a:rPr lang="en-US" altLang="zh-CN" sz="2400" dirty="0">
                <a:latin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周，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3820477176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6877-FF2B-4DA8-8FAF-D3D2A6899DB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变量卡诺图</a:t>
            </a:r>
          </a:p>
          <a:p>
            <a:endParaRPr lang="en-US" altLang="zh-CN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066800" y="2819400"/>
            <a:ext cx="374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一个整体分成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8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个小方格</a:t>
            </a:r>
            <a:r>
              <a:rPr kumimoji="0"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pSp>
        <p:nvGrpSpPr>
          <p:cNvPr id="151557" name="Group 5"/>
          <p:cNvGrpSpPr>
            <a:grpSpLocks/>
          </p:cNvGrpSpPr>
          <p:nvPr/>
        </p:nvGrpSpPr>
        <p:grpSpPr bwMode="auto">
          <a:xfrm>
            <a:off x="1835150" y="3556000"/>
            <a:ext cx="4465638" cy="2159000"/>
            <a:chOff x="1156" y="1707"/>
            <a:chExt cx="2813" cy="1360"/>
          </a:xfrm>
        </p:grpSpPr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57" y="2591"/>
              <a:ext cx="612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2744" y="2591"/>
              <a:ext cx="613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2132" y="2591"/>
              <a:ext cx="612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519" y="2591"/>
              <a:ext cx="613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3357" y="2115"/>
              <a:ext cx="612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744" y="2115"/>
              <a:ext cx="613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132" y="2115"/>
              <a:ext cx="612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1519" y="2115"/>
              <a:ext cx="613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6" name="Line 14"/>
            <p:cNvSpPr>
              <a:spLocks noChangeShapeType="1"/>
            </p:cNvSpPr>
            <p:nvPr/>
          </p:nvSpPr>
          <p:spPr bwMode="auto">
            <a:xfrm>
              <a:off x="1519" y="2115"/>
              <a:ext cx="24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67" name="Line 15"/>
            <p:cNvSpPr>
              <a:spLocks noChangeShapeType="1"/>
            </p:cNvSpPr>
            <p:nvPr/>
          </p:nvSpPr>
          <p:spPr bwMode="auto">
            <a:xfrm>
              <a:off x="1519" y="2591"/>
              <a:ext cx="2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68" name="Line 16"/>
            <p:cNvSpPr>
              <a:spLocks noChangeShapeType="1"/>
            </p:cNvSpPr>
            <p:nvPr/>
          </p:nvSpPr>
          <p:spPr bwMode="auto">
            <a:xfrm>
              <a:off x="1519" y="3067"/>
              <a:ext cx="24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>
              <a:off x="1519" y="2115"/>
              <a:ext cx="0" cy="9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0" name="Line 18"/>
            <p:cNvSpPr>
              <a:spLocks noChangeShapeType="1"/>
            </p:cNvSpPr>
            <p:nvPr/>
          </p:nvSpPr>
          <p:spPr bwMode="auto">
            <a:xfrm>
              <a:off x="2132" y="2115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1" name="Line 19"/>
            <p:cNvSpPr>
              <a:spLocks noChangeShapeType="1"/>
            </p:cNvSpPr>
            <p:nvPr/>
          </p:nvSpPr>
          <p:spPr bwMode="auto">
            <a:xfrm>
              <a:off x="2744" y="2115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2" name="Line 20"/>
            <p:cNvSpPr>
              <a:spLocks noChangeShapeType="1"/>
            </p:cNvSpPr>
            <p:nvPr/>
          </p:nvSpPr>
          <p:spPr bwMode="auto">
            <a:xfrm>
              <a:off x="3357" y="2115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3" name="Line 21"/>
            <p:cNvSpPr>
              <a:spLocks noChangeShapeType="1"/>
            </p:cNvSpPr>
            <p:nvPr/>
          </p:nvSpPr>
          <p:spPr bwMode="auto">
            <a:xfrm>
              <a:off x="3969" y="2115"/>
              <a:ext cx="0" cy="9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4" name="Line 22"/>
            <p:cNvSpPr>
              <a:spLocks noChangeShapeType="1"/>
            </p:cNvSpPr>
            <p:nvPr/>
          </p:nvSpPr>
          <p:spPr bwMode="auto">
            <a:xfrm>
              <a:off x="1156" y="1707"/>
              <a:ext cx="363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575" name="Group 23"/>
          <p:cNvGrpSpPr>
            <a:grpSpLocks/>
          </p:cNvGrpSpPr>
          <p:nvPr/>
        </p:nvGrpSpPr>
        <p:grpSpPr bwMode="auto">
          <a:xfrm>
            <a:off x="1763713" y="3338513"/>
            <a:ext cx="865187" cy="962025"/>
            <a:chOff x="1111" y="1570"/>
            <a:chExt cx="545" cy="606"/>
          </a:xfrm>
        </p:grpSpPr>
        <p:sp>
          <p:nvSpPr>
            <p:cNvPr id="151576" name="Text Box 24"/>
            <p:cNvSpPr txBox="1">
              <a:spLocks noChangeArrowheads="1"/>
            </p:cNvSpPr>
            <p:nvPr/>
          </p:nvSpPr>
          <p:spPr bwMode="auto">
            <a:xfrm>
              <a:off x="1246" y="157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51577" name="Text Box 25"/>
            <p:cNvSpPr txBox="1">
              <a:spLocks noChangeArrowheads="1"/>
            </p:cNvSpPr>
            <p:nvPr/>
          </p:nvSpPr>
          <p:spPr bwMode="auto">
            <a:xfrm>
              <a:off x="1383" y="175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51578" name="Text Box 26"/>
            <p:cNvSpPr txBox="1">
              <a:spLocks noChangeArrowheads="1"/>
            </p:cNvSpPr>
            <p:nvPr/>
          </p:nvSpPr>
          <p:spPr bwMode="auto">
            <a:xfrm>
              <a:off x="1111" y="1888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151579" name="Group 27"/>
          <p:cNvGrpSpPr>
            <a:grpSpLocks/>
          </p:cNvGrpSpPr>
          <p:nvPr/>
        </p:nvGrpSpPr>
        <p:grpSpPr bwMode="auto">
          <a:xfrm>
            <a:off x="1979613" y="4346575"/>
            <a:ext cx="576262" cy="1249363"/>
            <a:chOff x="1156" y="2205"/>
            <a:chExt cx="363" cy="787"/>
          </a:xfrm>
        </p:grpSpPr>
        <p:sp>
          <p:nvSpPr>
            <p:cNvPr id="151580" name="Text Box 28"/>
            <p:cNvSpPr txBox="1">
              <a:spLocks noChangeArrowheads="1"/>
            </p:cNvSpPr>
            <p:nvPr/>
          </p:nvSpPr>
          <p:spPr bwMode="auto">
            <a:xfrm>
              <a:off x="1156" y="270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</a:t>
              </a:r>
            </a:p>
          </p:txBody>
        </p:sp>
        <p:sp>
          <p:nvSpPr>
            <p:cNvPr id="151581" name="Text Box 29"/>
            <p:cNvSpPr txBox="1">
              <a:spLocks noChangeArrowheads="1"/>
            </p:cNvSpPr>
            <p:nvPr/>
          </p:nvSpPr>
          <p:spPr bwMode="auto">
            <a:xfrm>
              <a:off x="1156" y="220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151582" name="Group 30"/>
          <p:cNvGrpSpPr>
            <a:grpSpLocks/>
          </p:cNvGrpSpPr>
          <p:nvPr/>
        </p:nvGrpSpPr>
        <p:grpSpPr bwMode="auto">
          <a:xfrm>
            <a:off x="2627313" y="3698875"/>
            <a:ext cx="3529012" cy="457200"/>
            <a:chOff x="1655" y="1797"/>
            <a:chExt cx="2223" cy="288"/>
          </a:xfrm>
        </p:grpSpPr>
        <p:sp>
          <p:nvSpPr>
            <p:cNvPr id="151583" name="Text Box 31"/>
            <p:cNvSpPr txBox="1">
              <a:spLocks noChangeArrowheads="1"/>
            </p:cNvSpPr>
            <p:nvPr/>
          </p:nvSpPr>
          <p:spPr bwMode="auto">
            <a:xfrm>
              <a:off x="1655" y="179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151584" name="Text Box 32"/>
            <p:cNvSpPr txBox="1">
              <a:spLocks noChangeArrowheads="1"/>
            </p:cNvSpPr>
            <p:nvPr/>
          </p:nvSpPr>
          <p:spPr bwMode="auto">
            <a:xfrm>
              <a:off x="2925" y="179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151585" name="Text Box 33"/>
            <p:cNvSpPr txBox="1">
              <a:spLocks noChangeArrowheads="1"/>
            </p:cNvSpPr>
            <p:nvPr/>
          </p:nvSpPr>
          <p:spPr bwMode="auto">
            <a:xfrm>
              <a:off x="2290" y="179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151586" name="Text Box 34"/>
            <p:cNvSpPr txBox="1">
              <a:spLocks noChangeArrowheads="1"/>
            </p:cNvSpPr>
            <p:nvPr/>
          </p:nvSpPr>
          <p:spPr bwMode="auto">
            <a:xfrm>
              <a:off x="3515" y="179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151587" name="Rectangle 35"/>
          <p:cNvSpPr>
            <a:spLocks noChangeArrowheads="1"/>
          </p:cNvSpPr>
          <p:nvPr/>
        </p:nvSpPr>
        <p:spPr bwMode="auto">
          <a:xfrm>
            <a:off x="3635375" y="4346575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88" name="Rectangle 36"/>
          <p:cNvSpPr>
            <a:spLocks noChangeArrowheads="1"/>
          </p:cNvSpPr>
          <p:nvPr/>
        </p:nvSpPr>
        <p:spPr bwMode="auto">
          <a:xfrm>
            <a:off x="2700338" y="4324350"/>
            <a:ext cx="6111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0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89" name="Rectangle 37"/>
          <p:cNvSpPr>
            <a:spLocks noChangeArrowheads="1"/>
          </p:cNvSpPr>
          <p:nvPr/>
        </p:nvSpPr>
        <p:spPr bwMode="auto">
          <a:xfrm>
            <a:off x="4537075" y="432435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0" name="Rectangle 38"/>
          <p:cNvSpPr>
            <a:spLocks noChangeArrowheads="1"/>
          </p:cNvSpPr>
          <p:nvPr/>
        </p:nvSpPr>
        <p:spPr bwMode="auto">
          <a:xfrm>
            <a:off x="5508625" y="4346575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1" name="Rectangle 39"/>
          <p:cNvSpPr>
            <a:spLocks noChangeArrowheads="1"/>
          </p:cNvSpPr>
          <p:nvPr/>
        </p:nvSpPr>
        <p:spPr bwMode="auto">
          <a:xfrm>
            <a:off x="3635375" y="5138738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5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2" name="Rectangle 40"/>
          <p:cNvSpPr>
            <a:spLocks noChangeArrowheads="1"/>
          </p:cNvSpPr>
          <p:nvPr/>
        </p:nvSpPr>
        <p:spPr bwMode="auto">
          <a:xfrm>
            <a:off x="2665413" y="5067300"/>
            <a:ext cx="6111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4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3" name="Rectangle 41"/>
          <p:cNvSpPr>
            <a:spLocks noChangeArrowheads="1"/>
          </p:cNvSpPr>
          <p:nvPr/>
        </p:nvSpPr>
        <p:spPr bwMode="auto">
          <a:xfrm>
            <a:off x="4572000" y="5138738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7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4" name="Rectangle 42"/>
          <p:cNvSpPr>
            <a:spLocks noChangeArrowheads="1"/>
          </p:cNvSpPr>
          <p:nvPr/>
        </p:nvSpPr>
        <p:spPr bwMode="auto">
          <a:xfrm>
            <a:off x="5508625" y="506730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6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5" name="Rectangle 43"/>
          <p:cNvSpPr>
            <a:spLocks noChangeArrowheads="1"/>
          </p:cNvSpPr>
          <p:nvPr/>
        </p:nvSpPr>
        <p:spPr bwMode="auto">
          <a:xfrm>
            <a:off x="1066801" y="5786864"/>
            <a:ext cx="7321624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注意：上表头编码按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00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01―11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kumimoji="0"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（循环？？码）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顺序排列，而不是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00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01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kumimoji="0" lang="en-US" altLang="zh-CN" sz="1800" dirty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1218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utoUpdateAnimBg="0"/>
      <p:bldP spid="151587" grpId="0" autoUpdateAnimBg="0"/>
      <p:bldP spid="151588" grpId="0" autoUpdateAnimBg="0"/>
      <p:bldP spid="151589" grpId="0" autoUpdateAnimBg="0"/>
      <p:bldP spid="151590" grpId="0" autoUpdateAnimBg="0"/>
      <p:bldP spid="151591" grpId="0" autoUpdateAnimBg="0"/>
      <p:bldP spid="151592" grpId="0" autoUpdateAnimBg="0"/>
      <p:bldP spid="151593" grpId="0" autoUpdateAnimBg="0"/>
      <p:bldP spid="151594" grpId="0" autoUpdateAnimBg="0"/>
      <p:bldP spid="15159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09FE-9358-41FF-BC00-4B778D856BA3}" type="slidenum">
              <a:rPr lang="en-US" altLang="zh-CN">
                <a:latin typeface="+mn-ea"/>
                <a:ea typeface="+mn-ea"/>
              </a:rPr>
              <a:pPr/>
              <a:t>21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marL="95250" indent="-95250"/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marL="285750" lvl="1" indent="0"/>
            <a:r>
              <a:rPr lang="zh-CN" altLang="en-US" dirty="0"/>
              <a:t>循环格雷码</a:t>
            </a:r>
          </a:p>
          <a:p>
            <a:pPr marL="666750" lvl="2" indent="-190500"/>
            <a:r>
              <a:rPr lang="zh-CN" altLang="en-US" dirty="0"/>
              <a:t>循环码的定义：相邻两个编码之间只有一位数不同，而且首尾两个编码之间也只有一位数不同，这种编码叫循环格雷码。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934144" y="4086944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4163" indent="-284163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位循环码</a:t>
            </a:r>
            <a:r>
              <a:rPr lang="en-US" altLang="zh-CN" dirty="0">
                <a:latin typeface="+mn-ea"/>
                <a:ea typeface="+mn-ea"/>
              </a:rPr>
              <a:t>:</a:t>
            </a:r>
            <a:r>
              <a:rPr lang="en-US" altLang="zh-CN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 dirty="0">
                <a:latin typeface="+mn-ea"/>
                <a:ea typeface="+mn-ea"/>
              </a:rPr>
              <a:t> 00</a:t>
            </a:r>
            <a:r>
              <a:rPr lang="en-US" altLang="zh-CN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 dirty="0">
                <a:latin typeface="+mn-ea"/>
                <a:ea typeface="+mn-ea"/>
              </a:rPr>
              <a:t>01</a:t>
            </a:r>
            <a:r>
              <a:rPr lang="en-US" altLang="zh-CN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 dirty="0">
                <a:latin typeface="+mn-ea"/>
                <a:ea typeface="+mn-ea"/>
              </a:rPr>
              <a:t>11</a:t>
            </a:r>
            <a:r>
              <a:rPr lang="en-US" altLang="zh-CN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 dirty="0">
                <a:latin typeface="+mn-ea"/>
                <a:ea typeface="+mn-ea"/>
              </a:rPr>
              <a:t>10</a:t>
            </a: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934144" y="4620344"/>
            <a:ext cx="82098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4163" indent="-284163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>
                <a:latin typeface="+mn-ea"/>
                <a:ea typeface="+mn-ea"/>
              </a:rPr>
              <a:t>3</a:t>
            </a:r>
            <a:r>
              <a:rPr lang="zh-CN" altLang="en-US">
                <a:latin typeface="+mn-ea"/>
                <a:ea typeface="+mn-ea"/>
              </a:rPr>
              <a:t>位循环码</a:t>
            </a:r>
            <a:r>
              <a:rPr lang="en-US" altLang="zh-CN">
                <a:latin typeface="+mn-ea"/>
                <a:ea typeface="+mn-ea"/>
              </a:rPr>
              <a:t>: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000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001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011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010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110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111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101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100</a:t>
            </a:r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934144" y="5153744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4163" indent="-284163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循环格雷码的特点：每次只变一位；用在卡诺图上，可以较为容易地发现和消去最小项的多余变量。</a:t>
            </a:r>
          </a:p>
        </p:txBody>
      </p:sp>
    </p:spTree>
    <p:extLst>
      <p:ext uri="{BB962C8B-B14F-4D97-AF65-F5344CB8AC3E}">
        <p14:creationId xmlns:p14="http://schemas.microsoft.com/office/powerpoint/2010/main" val="2276574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5" grpId="0" autoUpdateAnimBg="0"/>
      <p:bldP spid="152586" grpId="0" autoUpdateAnimBg="0"/>
      <p:bldP spid="15258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FF7E-5F42-4BAE-AC9A-ABA247E4F21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2362200" cy="457200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变量卡诺图的含义</a:t>
            </a:r>
          </a:p>
        </p:txBody>
      </p:sp>
      <p:grpSp>
        <p:nvGrpSpPr>
          <p:cNvPr id="286762" name="Group 42"/>
          <p:cNvGrpSpPr>
            <a:grpSpLocks/>
          </p:cNvGrpSpPr>
          <p:nvPr/>
        </p:nvGrpSpPr>
        <p:grpSpPr bwMode="auto">
          <a:xfrm>
            <a:off x="2971800" y="1371600"/>
            <a:ext cx="4537075" cy="2376488"/>
            <a:chOff x="288" y="1959"/>
            <a:chExt cx="2858" cy="1497"/>
          </a:xfrm>
        </p:grpSpPr>
        <p:grpSp>
          <p:nvGrpSpPr>
            <p:cNvPr id="286724" name="Group 4"/>
            <p:cNvGrpSpPr>
              <a:grpSpLocks/>
            </p:cNvGrpSpPr>
            <p:nvPr/>
          </p:nvGrpSpPr>
          <p:grpSpPr bwMode="auto">
            <a:xfrm>
              <a:off x="333" y="2096"/>
              <a:ext cx="2813" cy="1360"/>
              <a:chOff x="1156" y="1707"/>
              <a:chExt cx="2813" cy="1360"/>
            </a:xfrm>
          </p:grpSpPr>
          <p:sp>
            <p:nvSpPr>
              <p:cNvPr id="286725" name="Rectangle 5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26" name="Rectangle 6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27" name="Rectangle 7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28" name="Rectangle 8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29" name="Rectangle 9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30" name="Rectangle 10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31" name="Rectangle 11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32" name="Rectangle 12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33" name="Line 13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4" name="Line 14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5" name="Line 15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6" name="Line 16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7" name="Line 17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8" name="Line 18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9" name="Line 19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40" name="Line 20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41" name="Line 21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6742" name="Group 22"/>
            <p:cNvGrpSpPr>
              <a:grpSpLocks/>
            </p:cNvGrpSpPr>
            <p:nvPr/>
          </p:nvGrpSpPr>
          <p:grpSpPr bwMode="auto">
            <a:xfrm>
              <a:off x="288" y="1959"/>
              <a:ext cx="545" cy="606"/>
              <a:chOff x="1111" y="1570"/>
              <a:chExt cx="545" cy="606"/>
            </a:xfrm>
          </p:grpSpPr>
          <p:sp>
            <p:nvSpPr>
              <p:cNvPr id="286743" name="Text Box 23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86744" name="Text Box 24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6745" name="Text Box 25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86746" name="Group 26"/>
            <p:cNvGrpSpPr>
              <a:grpSpLocks/>
            </p:cNvGrpSpPr>
            <p:nvPr/>
          </p:nvGrpSpPr>
          <p:grpSpPr bwMode="auto">
            <a:xfrm>
              <a:off x="424" y="2594"/>
              <a:ext cx="363" cy="787"/>
              <a:chOff x="1156" y="2205"/>
              <a:chExt cx="363" cy="787"/>
            </a:xfrm>
          </p:grpSpPr>
          <p:sp>
            <p:nvSpPr>
              <p:cNvPr id="286747" name="Text Box 27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86748" name="Text Box 28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86749" name="Group 29"/>
            <p:cNvGrpSpPr>
              <a:grpSpLocks/>
            </p:cNvGrpSpPr>
            <p:nvPr/>
          </p:nvGrpSpPr>
          <p:grpSpPr bwMode="auto">
            <a:xfrm>
              <a:off x="832" y="2186"/>
              <a:ext cx="2223" cy="288"/>
              <a:chOff x="1655" y="1797"/>
              <a:chExt cx="2223" cy="288"/>
            </a:xfrm>
          </p:grpSpPr>
          <p:sp>
            <p:nvSpPr>
              <p:cNvPr id="286750" name="Text Box 30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6751" name="Text Box 31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6752" name="Text Box 32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6753" name="Text Box 33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86754" name="Rectangle 34"/>
            <p:cNvSpPr>
              <a:spLocks noChangeArrowheads="1"/>
            </p:cNvSpPr>
            <p:nvPr/>
          </p:nvSpPr>
          <p:spPr bwMode="auto">
            <a:xfrm>
              <a:off x="1467" y="260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 dirty="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 dirty="0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55" name="Rectangle 35"/>
            <p:cNvSpPr>
              <a:spLocks noChangeArrowheads="1"/>
            </p:cNvSpPr>
            <p:nvPr/>
          </p:nvSpPr>
          <p:spPr bwMode="auto">
            <a:xfrm>
              <a:off x="856" y="2604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 dirty="0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56" name="Rectangle 36"/>
            <p:cNvSpPr>
              <a:spLocks noChangeArrowheads="1"/>
            </p:cNvSpPr>
            <p:nvPr/>
          </p:nvSpPr>
          <p:spPr bwMode="auto">
            <a:xfrm>
              <a:off x="2035" y="260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 dirty="0">
                  <a:ea typeface="幼圆" pitchFamily="49" charset="-122"/>
                  <a:cs typeface="Times New Roman" pitchFamily="18" charset="0"/>
                </a:rPr>
                <a:t>3</a:t>
              </a:r>
              <a:r>
                <a:rPr kumimoji="0" lang="en-US" altLang="zh-CN" b="1" dirty="0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57" name="Rectangle 37"/>
            <p:cNvSpPr>
              <a:spLocks noChangeArrowheads="1"/>
            </p:cNvSpPr>
            <p:nvPr/>
          </p:nvSpPr>
          <p:spPr bwMode="auto">
            <a:xfrm>
              <a:off x="2647" y="260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 dirty="0">
                  <a:ea typeface="幼圆" pitchFamily="49" charset="-122"/>
                  <a:cs typeface="Times New Roman" pitchFamily="18" charset="0"/>
                </a:rPr>
                <a:t>2</a:t>
              </a:r>
              <a:r>
                <a:rPr kumimoji="0" lang="en-US" altLang="zh-CN" b="1" dirty="0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58" name="Rectangle 38"/>
            <p:cNvSpPr>
              <a:spLocks noChangeArrowheads="1"/>
            </p:cNvSpPr>
            <p:nvPr/>
          </p:nvSpPr>
          <p:spPr bwMode="auto">
            <a:xfrm>
              <a:off x="1467" y="307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59" name="Rectangle 39"/>
            <p:cNvSpPr>
              <a:spLocks noChangeArrowheads="1"/>
            </p:cNvSpPr>
            <p:nvPr/>
          </p:nvSpPr>
          <p:spPr bwMode="auto">
            <a:xfrm>
              <a:off x="856" y="3074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 dirty="0">
                  <a:ea typeface="幼圆" pitchFamily="49" charset="-122"/>
                  <a:cs typeface="Times New Roman" pitchFamily="18" charset="0"/>
                </a:rPr>
                <a:t>4</a:t>
              </a:r>
              <a:r>
                <a:rPr kumimoji="0" lang="en-US" altLang="zh-CN" b="1" dirty="0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60" name="Rectangle 40"/>
            <p:cNvSpPr>
              <a:spLocks noChangeArrowheads="1"/>
            </p:cNvSpPr>
            <p:nvPr/>
          </p:nvSpPr>
          <p:spPr bwMode="auto">
            <a:xfrm>
              <a:off x="2035" y="307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7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61" name="Rectangle 41"/>
            <p:cNvSpPr>
              <a:spLocks noChangeArrowheads="1"/>
            </p:cNvSpPr>
            <p:nvPr/>
          </p:nvSpPr>
          <p:spPr bwMode="auto">
            <a:xfrm>
              <a:off x="2647" y="307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6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286810" name="Group 90"/>
          <p:cNvGrpSpPr>
            <a:grpSpLocks/>
          </p:cNvGrpSpPr>
          <p:nvPr/>
        </p:nvGrpSpPr>
        <p:grpSpPr bwMode="auto">
          <a:xfrm>
            <a:off x="2971800" y="3886200"/>
            <a:ext cx="4537075" cy="2376488"/>
            <a:chOff x="1872" y="2448"/>
            <a:chExt cx="2858" cy="1497"/>
          </a:xfrm>
        </p:grpSpPr>
        <p:grpSp>
          <p:nvGrpSpPr>
            <p:cNvPr id="286764" name="Group 44"/>
            <p:cNvGrpSpPr>
              <a:grpSpLocks/>
            </p:cNvGrpSpPr>
            <p:nvPr/>
          </p:nvGrpSpPr>
          <p:grpSpPr bwMode="auto">
            <a:xfrm>
              <a:off x="1917" y="2585"/>
              <a:ext cx="2813" cy="1360"/>
              <a:chOff x="1156" y="1707"/>
              <a:chExt cx="2813" cy="1360"/>
            </a:xfrm>
          </p:grpSpPr>
          <p:sp>
            <p:nvSpPr>
              <p:cNvPr id="286765" name="Rectangle 45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66" name="Rectangle 46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67" name="Rectangle 47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68" name="Rectangle 48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69" name="Rectangle 49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70" name="Rectangle 50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71" name="Rectangle 51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72" name="Rectangle 52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73" name="Line 53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4" name="Line 54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5" name="Line 55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6" name="Line 56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7" name="Line 57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8" name="Line 58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9" name="Line 59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80" name="Line 60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81" name="Line 61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6782" name="Group 62"/>
            <p:cNvGrpSpPr>
              <a:grpSpLocks/>
            </p:cNvGrpSpPr>
            <p:nvPr/>
          </p:nvGrpSpPr>
          <p:grpSpPr bwMode="auto">
            <a:xfrm>
              <a:off x="1872" y="2448"/>
              <a:ext cx="545" cy="606"/>
              <a:chOff x="1111" y="1570"/>
              <a:chExt cx="545" cy="606"/>
            </a:xfrm>
          </p:grpSpPr>
          <p:sp>
            <p:nvSpPr>
              <p:cNvPr id="286783" name="Text Box 63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86784" name="Text Box 64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6785" name="Text Box 65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86786" name="Group 66"/>
            <p:cNvGrpSpPr>
              <a:grpSpLocks/>
            </p:cNvGrpSpPr>
            <p:nvPr/>
          </p:nvGrpSpPr>
          <p:grpSpPr bwMode="auto">
            <a:xfrm>
              <a:off x="2008" y="3083"/>
              <a:ext cx="363" cy="787"/>
              <a:chOff x="1156" y="2205"/>
              <a:chExt cx="363" cy="787"/>
            </a:xfrm>
          </p:grpSpPr>
          <p:sp>
            <p:nvSpPr>
              <p:cNvPr id="286787" name="Text Box 67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86788" name="Text Box 68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86789" name="Group 69"/>
            <p:cNvGrpSpPr>
              <a:grpSpLocks/>
            </p:cNvGrpSpPr>
            <p:nvPr/>
          </p:nvGrpSpPr>
          <p:grpSpPr bwMode="auto">
            <a:xfrm>
              <a:off x="2416" y="2675"/>
              <a:ext cx="2223" cy="288"/>
              <a:chOff x="1655" y="1797"/>
              <a:chExt cx="2223" cy="288"/>
            </a:xfrm>
          </p:grpSpPr>
          <p:sp>
            <p:nvSpPr>
              <p:cNvPr id="286790" name="Text Box 70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6791" name="Text Box 71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6792" name="Text Box 72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6793" name="Text Box 73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aphicFrame>
          <p:nvGraphicFramePr>
            <p:cNvPr id="286802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6827592"/>
                </p:ext>
              </p:extLst>
            </p:nvPr>
          </p:nvGraphicFramePr>
          <p:xfrm>
            <a:off x="2337" y="3024"/>
            <a:ext cx="57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0" name="公式" r:id="rId3" imgW="330120" imgH="215640" progId="Equation.3">
                    <p:embed/>
                  </p:oleObj>
                </mc:Choice>
                <mc:Fallback>
                  <p:oleObj name="公式" r:id="rId3" imgW="330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3024"/>
                          <a:ext cx="576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3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0131335"/>
                </p:ext>
              </p:extLst>
            </p:nvPr>
          </p:nvGraphicFramePr>
          <p:xfrm>
            <a:off x="2913" y="3024"/>
            <a:ext cx="577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1" name="公式" r:id="rId5" imgW="330120" imgH="215640" progId="Equation.3">
                    <p:embed/>
                  </p:oleObj>
                </mc:Choice>
                <mc:Fallback>
                  <p:oleObj name="公式" r:id="rId5" imgW="330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3024"/>
                          <a:ext cx="577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4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6514207"/>
                </p:ext>
              </p:extLst>
            </p:nvPr>
          </p:nvGraphicFramePr>
          <p:xfrm>
            <a:off x="3541" y="3020"/>
            <a:ext cx="55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2" name="公式" r:id="rId7" imgW="317160" imgH="215640" progId="Equation.3">
                    <p:embed/>
                  </p:oleObj>
                </mc:Choice>
                <mc:Fallback>
                  <p:oleObj name="公式" r:id="rId7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3020"/>
                          <a:ext cx="554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5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267412"/>
                </p:ext>
              </p:extLst>
            </p:nvPr>
          </p:nvGraphicFramePr>
          <p:xfrm>
            <a:off x="4153" y="3024"/>
            <a:ext cx="55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3" name="公式" r:id="rId9" imgW="317160" imgH="215640" progId="Equation.3">
                    <p:embed/>
                  </p:oleObj>
                </mc:Choice>
                <mc:Fallback>
                  <p:oleObj name="公式" r:id="rId9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3024"/>
                          <a:ext cx="554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6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75693"/>
                </p:ext>
              </p:extLst>
            </p:nvPr>
          </p:nvGraphicFramePr>
          <p:xfrm>
            <a:off x="2348" y="3504"/>
            <a:ext cx="55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4" name="公式" r:id="rId11" imgW="317160" imgH="215640" progId="Equation.3">
                    <p:embed/>
                  </p:oleObj>
                </mc:Choice>
                <mc:Fallback>
                  <p:oleObj name="公式" r:id="rId11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8" y="3504"/>
                          <a:ext cx="554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7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120905"/>
                </p:ext>
              </p:extLst>
            </p:nvPr>
          </p:nvGraphicFramePr>
          <p:xfrm>
            <a:off x="2924" y="3504"/>
            <a:ext cx="555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5" name="公式" r:id="rId13" imgW="317160" imgH="215640" progId="Equation.3">
                    <p:embed/>
                  </p:oleObj>
                </mc:Choice>
                <mc:Fallback>
                  <p:oleObj name="公式" r:id="rId13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3504"/>
                          <a:ext cx="555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8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0900596"/>
                </p:ext>
              </p:extLst>
            </p:nvPr>
          </p:nvGraphicFramePr>
          <p:xfrm>
            <a:off x="3551" y="3580"/>
            <a:ext cx="5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6" name="公式" r:id="rId15" imgW="304560" imgH="164880" progId="Equation.3">
                    <p:embed/>
                  </p:oleObj>
                </mc:Choice>
                <mc:Fallback>
                  <p:oleObj name="公式" r:id="rId15" imgW="304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1" y="3580"/>
                          <a:ext cx="53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9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9814761"/>
                </p:ext>
              </p:extLst>
            </p:nvPr>
          </p:nvGraphicFramePr>
          <p:xfrm>
            <a:off x="4183" y="3504"/>
            <a:ext cx="531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7" name="公式" r:id="rId17" imgW="304560" imgH="215640" progId="Equation.3">
                    <p:embed/>
                  </p:oleObj>
                </mc:Choice>
                <mc:Fallback>
                  <p:oleObj name="公式" r:id="rId17" imgW="3045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3504"/>
                          <a:ext cx="531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73683329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98" name="Group 54"/>
          <p:cNvGrpSpPr>
            <a:grpSpLocks/>
          </p:cNvGrpSpPr>
          <p:nvPr/>
        </p:nvGrpSpPr>
        <p:grpSpPr bwMode="auto">
          <a:xfrm>
            <a:off x="2514600" y="3276600"/>
            <a:ext cx="3048000" cy="533400"/>
            <a:chOff x="1584" y="2064"/>
            <a:chExt cx="1920" cy="336"/>
          </a:xfrm>
        </p:grpSpPr>
        <p:sp>
          <p:nvSpPr>
            <p:cNvPr id="287796" name="Rectangle 52"/>
            <p:cNvSpPr>
              <a:spLocks noChangeArrowheads="1"/>
            </p:cNvSpPr>
            <p:nvPr/>
          </p:nvSpPr>
          <p:spPr bwMode="auto">
            <a:xfrm>
              <a:off x="3024" y="2064"/>
              <a:ext cx="480" cy="3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97" name="Rectangle 53"/>
            <p:cNvSpPr>
              <a:spLocks noChangeArrowheads="1"/>
            </p:cNvSpPr>
            <p:nvPr/>
          </p:nvSpPr>
          <p:spPr bwMode="auto">
            <a:xfrm>
              <a:off x="1584" y="2064"/>
              <a:ext cx="480" cy="3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042F-D5DC-41F3-9BF7-869153E24DD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变量卡诺图化简</a:t>
            </a:r>
          </a:p>
          <a:p>
            <a:endParaRPr lang="en-US" altLang="zh-CN" dirty="0"/>
          </a:p>
        </p:txBody>
      </p:sp>
      <p:sp>
        <p:nvSpPr>
          <p:cNvPr id="287791" name="Rectangle 47"/>
          <p:cNvSpPr>
            <a:spLocks noChangeArrowheads="1"/>
          </p:cNvSpPr>
          <p:nvPr/>
        </p:nvSpPr>
        <p:spPr bwMode="auto">
          <a:xfrm>
            <a:off x="2514600" y="2743200"/>
            <a:ext cx="1524000" cy="533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93" name="Rectangle 49"/>
          <p:cNvSpPr>
            <a:spLocks noChangeArrowheads="1"/>
          </p:cNvSpPr>
          <p:nvPr/>
        </p:nvSpPr>
        <p:spPr bwMode="auto">
          <a:xfrm>
            <a:off x="3276600" y="2743200"/>
            <a:ext cx="1524000" cy="10668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838200" y="3886200"/>
            <a:ext cx="466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变量函数如何用卡诺图化简？</a:t>
            </a:r>
            <a:r>
              <a:rPr kumimoji="0"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28778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317251"/>
              </p:ext>
            </p:extLst>
          </p:nvPr>
        </p:nvGraphicFramePr>
        <p:xfrm>
          <a:off x="771029" y="4419600"/>
          <a:ext cx="29368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1" name="公式" r:id="rId3" imgW="1155600" imgH="215640" progId="Equation.3">
                  <p:embed/>
                </p:oleObj>
              </mc:Choice>
              <mc:Fallback>
                <p:oleObj name="公式" r:id="rId3" imgW="1155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29" y="4419600"/>
                        <a:ext cx="29368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790" name="Group 46"/>
          <p:cNvGrpSpPr>
            <a:grpSpLocks/>
          </p:cNvGrpSpPr>
          <p:nvPr/>
        </p:nvGrpSpPr>
        <p:grpSpPr bwMode="auto">
          <a:xfrm>
            <a:off x="1828800" y="1905000"/>
            <a:ext cx="3733800" cy="1925638"/>
            <a:chOff x="1152" y="1200"/>
            <a:chExt cx="2352" cy="1213"/>
          </a:xfrm>
        </p:grpSpPr>
        <p:sp>
          <p:nvSpPr>
            <p:cNvPr id="287757" name="Line 13"/>
            <p:cNvSpPr>
              <a:spLocks noChangeShapeType="1"/>
            </p:cNvSpPr>
            <p:nvPr/>
          </p:nvSpPr>
          <p:spPr bwMode="auto">
            <a:xfrm>
              <a:off x="1584" y="172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8" name="Line 14"/>
            <p:cNvSpPr>
              <a:spLocks noChangeShapeType="1"/>
            </p:cNvSpPr>
            <p:nvPr/>
          </p:nvSpPr>
          <p:spPr bwMode="auto">
            <a:xfrm>
              <a:off x="1584" y="2064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9" name="Line 15"/>
            <p:cNvSpPr>
              <a:spLocks noChangeShapeType="1"/>
            </p:cNvSpPr>
            <p:nvPr/>
          </p:nvSpPr>
          <p:spPr bwMode="auto">
            <a:xfrm>
              <a:off x="1584" y="2400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1" name="Line 17"/>
            <p:cNvSpPr>
              <a:spLocks noChangeShapeType="1"/>
            </p:cNvSpPr>
            <p:nvPr/>
          </p:nvSpPr>
          <p:spPr bwMode="auto">
            <a:xfrm>
              <a:off x="2064" y="172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2" name="Line 18"/>
            <p:cNvSpPr>
              <a:spLocks noChangeShapeType="1"/>
            </p:cNvSpPr>
            <p:nvPr/>
          </p:nvSpPr>
          <p:spPr bwMode="auto">
            <a:xfrm>
              <a:off x="2544" y="172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3" name="Line 19"/>
            <p:cNvSpPr>
              <a:spLocks noChangeShapeType="1"/>
            </p:cNvSpPr>
            <p:nvPr/>
          </p:nvSpPr>
          <p:spPr bwMode="auto">
            <a:xfrm flipH="1">
              <a:off x="3024" y="172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4" name="Line 20"/>
            <p:cNvSpPr>
              <a:spLocks noChangeShapeType="1"/>
            </p:cNvSpPr>
            <p:nvPr/>
          </p:nvSpPr>
          <p:spPr bwMode="auto">
            <a:xfrm flipH="1">
              <a:off x="3504" y="1728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>
              <a:off x="1197" y="1337"/>
              <a:ext cx="387" cy="3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766" name="Group 22"/>
            <p:cNvGrpSpPr>
              <a:grpSpLocks/>
            </p:cNvGrpSpPr>
            <p:nvPr/>
          </p:nvGrpSpPr>
          <p:grpSpPr bwMode="auto">
            <a:xfrm>
              <a:off x="1152" y="1200"/>
              <a:ext cx="545" cy="606"/>
              <a:chOff x="1111" y="1570"/>
              <a:chExt cx="545" cy="606"/>
            </a:xfrm>
          </p:grpSpPr>
          <p:sp>
            <p:nvSpPr>
              <p:cNvPr id="287767" name="Text Box 23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87768" name="Text Box 24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7769" name="Text Box 25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87789" name="Group 45"/>
            <p:cNvGrpSpPr>
              <a:grpSpLocks/>
            </p:cNvGrpSpPr>
            <p:nvPr/>
          </p:nvGrpSpPr>
          <p:grpSpPr bwMode="auto">
            <a:xfrm>
              <a:off x="1296" y="1728"/>
              <a:ext cx="363" cy="672"/>
              <a:chOff x="1296" y="1728"/>
              <a:chExt cx="363" cy="672"/>
            </a:xfrm>
          </p:grpSpPr>
          <p:sp>
            <p:nvSpPr>
              <p:cNvPr id="287760" name="Line 16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0" cy="6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771" name="Text Box 27"/>
              <p:cNvSpPr txBox="1">
                <a:spLocks noChangeArrowheads="1"/>
              </p:cNvSpPr>
              <p:nvPr/>
            </p:nvSpPr>
            <p:spPr bwMode="auto">
              <a:xfrm>
                <a:off x="1296" y="211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87772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72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sp>
          <p:nvSpPr>
            <p:cNvPr id="287774" name="Text Box 30"/>
            <p:cNvSpPr txBox="1">
              <a:spLocks noChangeArrowheads="1"/>
            </p:cNvSpPr>
            <p:nvPr/>
          </p:nvSpPr>
          <p:spPr bwMode="auto">
            <a:xfrm>
              <a:off x="1621" y="14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287775" name="Text Box 31"/>
            <p:cNvSpPr txBox="1">
              <a:spLocks noChangeArrowheads="1"/>
            </p:cNvSpPr>
            <p:nvPr/>
          </p:nvSpPr>
          <p:spPr bwMode="auto">
            <a:xfrm>
              <a:off x="2592" y="14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287776" name="Text Box 32"/>
            <p:cNvSpPr txBox="1">
              <a:spLocks noChangeArrowheads="1"/>
            </p:cNvSpPr>
            <p:nvPr/>
          </p:nvSpPr>
          <p:spPr bwMode="auto">
            <a:xfrm>
              <a:off x="2112" y="14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287777" name="Text Box 33"/>
            <p:cNvSpPr txBox="1">
              <a:spLocks noChangeArrowheads="1"/>
            </p:cNvSpPr>
            <p:nvPr/>
          </p:nvSpPr>
          <p:spPr bwMode="auto">
            <a:xfrm>
              <a:off x="3072" y="14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graphicFrame>
          <p:nvGraphicFramePr>
            <p:cNvPr id="28777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480454"/>
                </p:ext>
              </p:extLst>
            </p:nvPr>
          </p:nvGraphicFramePr>
          <p:xfrm>
            <a:off x="1609" y="1747"/>
            <a:ext cx="44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2" name="公式" r:id="rId5" imgW="330120" imgH="215640" progId="Equation.3">
                    <p:embed/>
                  </p:oleObj>
                </mc:Choice>
                <mc:Fallback>
                  <p:oleObj name="公式" r:id="rId5" imgW="330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747"/>
                          <a:ext cx="44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7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6085775"/>
                </p:ext>
              </p:extLst>
            </p:nvPr>
          </p:nvGraphicFramePr>
          <p:xfrm>
            <a:off x="2088" y="1747"/>
            <a:ext cx="4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" name="公式" r:id="rId7" imgW="330120" imgH="215640" progId="Equation.3">
                    <p:embed/>
                  </p:oleObj>
                </mc:Choice>
                <mc:Fallback>
                  <p:oleObj name="公式" r:id="rId7" imgW="330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1747"/>
                          <a:ext cx="43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398869"/>
                </p:ext>
              </p:extLst>
            </p:nvPr>
          </p:nvGraphicFramePr>
          <p:xfrm>
            <a:off x="2569" y="1728"/>
            <a:ext cx="42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4" name="公式" r:id="rId9" imgW="317160" imgH="215640" progId="Equation.3">
                    <p:embed/>
                  </p:oleObj>
                </mc:Choice>
                <mc:Fallback>
                  <p:oleObj name="公式" r:id="rId9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1728"/>
                          <a:ext cx="429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1896797"/>
                </p:ext>
              </p:extLst>
            </p:nvPr>
          </p:nvGraphicFramePr>
          <p:xfrm>
            <a:off x="3049" y="1728"/>
            <a:ext cx="42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5" name="公式" r:id="rId11" imgW="317160" imgH="215640" progId="Equation.3">
                    <p:embed/>
                  </p:oleObj>
                </mc:Choice>
                <mc:Fallback>
                  <p:oleObj name="公式" r:id="rId11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1728"/>
                          <a:ext cx="429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154817"/>
                </p:ext>
              </p:extLst>
            </p:nvPr>
          </p:nvGraphicFramePr>
          <p:xfrm>
            <a:off x="1609" y="2112"/>
            <a:ext cx="429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6" name="公式" r:id="rId13" imgW="317160" imgH="215640" progId="Equation.3">
                    <p:embed/>
                  </p:oleObj>
                </mc:Choice>
                <mc:Fallback>
                  <p:oleObj name="公式" r:id="rId13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2112"/>
                          <a:ext cx="429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3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1167049"/>
                </p:ext>
              </p:extLst>
            </p:nvPr>
          </p:nvGraphicFramePr>
          <p:xfrm>
            <a:off x="2090" y="2100"/>
            <a:ext cx="42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7" name="公式" r:id="rId15" imgW="317160" imgH="215640" progId="Equation.3">
                    <p:embed/>
                  </p:oleObj>
                </mc:Choice>
                <mc:Fallback>
                  <p:oleObj name="公式" r:id="rId15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2100"/>
                          <a:ext cx="42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5081080"/>
                </p:ext>
              </p:extLst>
            </p:nvPr>
          </p:nvGraphicFramePr>
          <p:xfrm>
            <a:off x="2578" y="2161"/>
            <a:ext cx="41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8" name="公式" r:id="rId17" imgW="304560" imgH="164880" progId="Equation.3">
                    <p:embed/>
                  </p:oleObj>
                </mc:Choice>
                <mc:Fallback>
                  <p:oleObj name="公式" r:id="rId17" imgW="304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2161"/>
                          <a:ext cx="411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6009033"/>
                </p:ext>
              </p:extLst>
            </p:nvPr>
          </p:nvGraphicFramePr>
          <p:xfrm>
            <a:off x="3058" y="2099"/>
            <a:ext cx="41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9" name="公式" r:id="rId19" imgW="304560" imgH="215640" progId="Equation.3">
                    <p:embed/>
                  </p:oleObj>
                </mc:Choice>
                <mc:Fallback>
                  <p:oleObj name="公式" r:id="rId19" imgW="3045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2099"/>
                          <a:ext cx="411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79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290053"/>
              </p:ext>
            </p:extLst>
          </p:nvPr>
        </p:nvGraphicFramePr>
        <p:xfrm>
          <a:off x="769938" y="4953000"/>
          <a:ext cx="5292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0" name="公式" r:id="rId21" imgW="2082600" imgH="215640" progId="Equation.3">
                  <p:embed/>
                </p:oleObj>
              </mc:Choice>
              <mc:Fallback>
                <p:oleObj name="公式" r:id="rId21" imgW="2082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4953000"/>
                        <a:ext cx="52927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9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39953"/>
              </p:ext>
            </p:extLst>
          </p:nvPr>
        </p:nvGraphicFramePr>
        <p:xfrm>
          <a:off x="3778250" y="4419600"/>
          <a:ext cx="10318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1" name="公式" r:id="rId23" imgW="406080" imgH="215640" progId="Equation.3">
                  <p:embed/>
                </p:oleObj>
              </mc:Choice>
              <mc:Fallback>
                <p:oleObj name="公式" r:id="rId23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4419600"/>
                        <a:ext cx="10318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9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47898"/>
              </p:ext>
            </p:extLst>
          </p:nvPr>
        </p:nvGraphicFramePr>
        <p:xfrm>
          <a:off x="5989290" y="5085432"/>
          <a:ext cx="742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2" name="公式" r:id="rId25" imgW="291960" imgH="164880" progId="Equation.3">
                  <p:embed/>
                </p:oleObj>
              </mc:Choice>
              <mc:Fallback>
                <p:oleObj name="公式" r:id="rId25" imgW="2919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290" y="5085432"/>
                        <a:ext cx="7429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9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86438"/>
              </p:ext>
            </p:extLst>
          </p:nvPr>
        </p:nvGraphicFramePr>
        <p:xfrm>
          <a:off x="758825" y="5486400"/>
          <a:ext cx="28384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3" name="公式" r:id="rId27" imgW="1117440" imgH="215640" progId="Equation.3">
                  <p:embed/>
                </p:oleObj>
              </mc:Choice>
              <mc:Fallback>
                <p:oleObj name="公式" r:id="rId27" imgW="1117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486400"/>
                        <a:ext cx="28384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08124"/>
              </p:ext>
            </p:extLst>
          </p:nvPr>
        </p:nvGraphicFramePr>
        <p:xfrm>
          <a:off x="3600450" y="5445224"/>
          <a:ext cx="9715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4" name="公式" r:id="rId29" imgW="380880" imgH="215640" progId="Equation.3">
                  <p:embed/>
                </p:oleObj>
              </mc:Choice>
              <mc:Fallback>
                <p:oleObj name="公式" r:id="rId29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445224"/>
                        <a:ext cx="9715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16369"/>
              </p:ext>
            </p:extLst>
          </p:nvPr>
        </p:nvGraphicFramePr>
        <p:xfrm>
          <a:off x="752400" y="6032500"/>
          <a:ext cx="46116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5" name="公式" r:id="rId31" imgW="1815840" imgH="215640" progId="Equation.3">
                  <p:embed/>
                </p:oleObj>
              </mc:Choice>
              <mc:Fallback>
                <p:oleObj name="公式" r:id="rId31" imgW="1815840" imgH="2156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00" y="6032500"/>
                        <a:ext cx="46116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24128" y="5730209"/>
            <a:ext cx="266429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请用公式法和卡诺图法分别试一试</a:t>
            </a:r>
          </a:p>
        </p:txBody>
      </p:sp>
    </p:spTree>
    <p:extLst>
      <p:ext uri="{BB962C8B-B14F-4D97-AF65-F5344CB8AC3E}">
        <p14:creationId xmlns:p14="http://schemas.microsoft.com/office/powerpoint/2010/main" val="19998639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91" grpId="0" animBg="1"/>
      <p:bldP spid="287793" grpId="0" animBg="1"/>
      <p:bldP spid="287787" grpId="0" autoUpdateAnimBg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9B-DBA9-4421-9B02-4042ADDB7A6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变量卡诺图</a:t>
            </a:r>
          </a:p>
        </p:txBody>
      </p:sp>
      <p:grpSp>
        <p:nvGrpSpPr>
          <p:cNvPr id="153604" name="Group 4"/>
          <p:cNvGrpSpPr>
            <a:grpSpLocks/>
          </p:cNvGrpSpPr>
          <p:nvPr/>
        </p:nvGrpSpPr>
        <p:grpSpPr bwMode="auto">
          <a:xfrm>
            <a:off x="4110558" y="2574925"/>
            <a:ext cx="4056063" cy="3883025"/>
            <a:chOff x="1429" y="1389"/>
            <a:chExt cx="2540" cy="2449"/>
          </a:xfrm>
        </p:grpSpPr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1" name="Rectangle 11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2" name="Rectangle 12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3" name="Rectangle 13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4" name="Rectangle 14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5" name="Rectangle 15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7" name="Rectangle 17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8" name="Rectangle 18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9" name="Rectangle 19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20" name="Rectangle 20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21" name="Line 21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2" name="Line 22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3" name="Line 23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4" name="Line 24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5" name="Line 25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6" name="Line 26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7" name="Line 27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8" name="Line 28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9" name="Line 29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0" name="Line 30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1" name="Line 31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32" name="Group 32"/>
          <p:cNvGrpSpPr>
            <a:grpSpLocks/>
          </p:cNvGrpSpPr>
          <p:nvPr/>
        </p:nvGrpSpPr>
        <p:grpSpPr bwMode="auto">
          <a:xfrm>
            <a:off x="3964508" y="2209800"/>
            <a:ext cx="865188" cy="1177925"/>
            <a:chOff x="1337" y="1162"/>
            <a:chExt cx="545" cy="742"/>
          </a:xfrm>
        </p:grpSpPr>
        <p:sp>
          <p:nvSpPr>
            <p:cNvPr id="153633" name="Text Box 33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53634" name="Text Box 34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53635" name="Text Box 35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153636" name="Text Box 36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153637" name="Group 37"/>
          <p:cNvGrpSpPr>
            <a:grpSpLocks/>
          </p:cNvGrpSpPr>
          <p:nvPr/>
        </p:nvGrpSpPr>
        <p:grpSpPr bwMode="auto">
          <a:xfrm>
            <a:off x="4901133" y="2570163"/>
            <a:ext cx="3168650" cy="457200"/>
            <a:chOff x="1927" y="1389"/>
            <a:chExt cx="1996" cy="288"/>
          </a:xfrm>
        </p:grpSpPr>
        <p:sp>
          <p:nvSpPr>
            <p:cNvPr id="153638" name="Text Box 38"/>
            <p:cNvSpPr txBox="1">
              <a:spLocks noChangeArrowheads="1"/>
            </p:cNvSpPr>
            <p:nvPr/>
          </p:nvSpPr>
          <p:spPr bwMode="auto">
            <a:xfrm>
              <a:off x="1927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153639" name="Text Box 39"/>
            <p:cNvSpPr txBox="1">
              <a:spLocks noChangeArrowheads="1"/>
            </p:cNvSpPr>
            <p:nvPr/>
          </p:nvSpPr>
          <p:spPr bwMode="auto">
            <a:xfrm>
              <a:off x="3016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153640" name="Text Box 40"/>
            <p:cNvSpPr txBox="1">
              <a:spLocks noChangeArrowheads="1"/>
            </p:cNvSpPr>
            <p:nvPr/>
          </p:nvSpPr>
          <p:spPr bwMode="auto">
            <a:xfrm>
              <a:off x="2472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153641" name="Text Box 41"/>
            <p:cNvSpPr txBox="1">
              <a:spLocks noChangeArrowheads="1"/>
            </p:cNvSpPr>
            <p:nvPr/>
          </p:nvSpPr>
          <p:spPr bwMode="auto">
            <a:xfrm>
              <a:off x="3560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153642" name="Group 42"/>
          <p:cNvGrpSpPr>
            <a:grpSpLocks/>
          </p:cNvGrpSpPr>
          <p:nvPr/>
        </p:nvGrpSpPr>
        <p:grpSpPr bwMode="auto">
          <a:xfrm>
            <a:off x="4181996" y="3336925"/>
            <a:ext cx="576262" cy="2905125"/>
            <a:chOff x="1474" y="1872"/>
            <a:chExt cx="363" cy="1830"/>
          </a:xfrm>
        </p:grpSpPr>
        <p:sp>
          <p:nvSpPr>
            <p:cNvPr id="153643" name="Text Box 43"/>
            <p:cNvSpPr txBox="1">
              <a:spLocks noChangeArrowheads="1"/>
            </p:cNvSpPr>
            <p:nvPr/>
          </p:nvSpPr>
          <p:spPr bwMode="auto">
            <a:xfrm>
              <a:off x="1474" y="18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153644" name="Text Box 44"/>
            <p:cNvSpPr txBox="1">
              <a:spLocks noChangeArrowheads="1"/>
            </p:cNvSpPr>
            <p:nvPr/>
          </p:nvSpPr>
          <p:spPr bwMode="auto">
            <a:xfrm>
              <a:off x="1474" y="291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153645" name="Text Box 45"/>
            <p:cNvSpPr txBox="1">
              <a:spLocks noChangeArrowheads="1"/>
            </p:cNvSpPr>
            <p:nvPr/>
          </p:nvSpPr>
          <p:spPr bwMode="auto">
            <a:xfrm>
              <a:off x="1474" y="2371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153646" name="Text Box 46"/>
            <p:cNvSpPr txBox="1">
              <a:spLocks noChangeArrowheads="1"/>
            </p:cNvSpPr>
            <p:nvPr/>
          </p:nvSpPr>
          <p:spPr bwMode="auto">
            <a:xfrm>
              <a:off x="1474" y="341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153647" name="Rectangle 47"/>
          <p:cNvSpPr>
            <a:spLocks noChangeArrowheads="1"/>
          </p:cNvSpPr>
          <p:nvPr/>
        </p:nvSpPr>
        <p:spPr bwMode="auto">
          <a:xfrm>
            <a:off x="5801246" y="3265488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48" name="Rectangle 48"/>
          <p:cNvSpPr>
            <a:spLocks noChangeArrowheads="1"/>
          </p:cNvSpPr>
          <p:nvPr/>
        </p:nvSpPr>
        <p:spPr bwMode="auto">
          <a:xfrm>
            <a:off x="4901133" y="3267075"/>
            <a:ext cx="611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0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6629921" y="3265488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0" name="Rectangle 50"/>
          <p:cNvSpPr>
            <a:spLocks noChangeArrowheads="1"/>
          </p:cNvSpPr>
          <p:nvPr/>
        </p:nvSpPr>
        <p:spPr bwMode="auto">
          <a:xfrm>
            <a:off x="7493521" y="3265488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1" name="Rectangle 51"/>
          <p:cNvSpPr>
            <a:spLocks noChangeArrowheads="1"/>
          </p:cNvSpPr>
          <p:nvPr/>
        </p:nvSpPr>
        <p:spPr bwMode="auto">
          <a:xfrm>
            <a:off x="5802833" y="405765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5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2" name="Rectangle 52"/>
          <p:cNvSpPr>
            <a:spLocks noChangeArrowheads="1"/>
          </p:cNvSpPr>
          <p:nvPr/>
        </p:nvSpPr>
        <p:spPr bwMode="auto">
          <a:xfrm>
            <a:off x="4939233" y="4059238"/>
            <a:ext cx="6111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4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3" name="Rectangle 53"/>
          <p:cNvSpPr>
            <a:spLocks noChangeArrowheads="1"/>
          </p:cNvSpPr>
          <p:nvPr/>
        </p:nvSpPr>
        <p:spPr bwMode="auto">
          <a:xfrm>
            <a:off x="6666433" y="405765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7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4" name="Rectangle 54"/>
          <p:cNvSpPr>
            <a:spLocks noChangeArrowheads="1"/>
          </p:cNvSpPr>
          <p:nvPr/>
        </p:nvSpPr>
        <p:spPr bwMode="auto">
          <a:xfrm>
            <a:off x="7531621" y="4081463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6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5" name="Rectangle 55"/>
          <p:cNvSpPr>
            <a:spLocks noChangeArrowheads="1"/>
          </p:cNvSpPr>
          <p:nvPr/>
        </p:nvSpPr>
        <p:spPr bwMode="auto">
          <a:xfrm>
            <a:off x="5802833" y="4992688"/>
            <a:ext cx="71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13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6" name="Rectangle 56"/>
          <p:cNvSpPr>
            <a:spLocks noChangeArrowheads="1"/>
          </p:cNvSpPr>
          <p:nvPr/>
        </p:nvSpPr>
        <p:spPr bwMode="auto">
          <a:xfrm>
            <a:off x="4939233" y="4946650"/>
            <a:ext cx="71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12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7" name="Rectangle 57"/>
          <p:cNvSpPr>
            <a:spLocks noChangeArrowheads="1"/>
          </p:cNvSpPr>
          <p:nvPr/>
        </p:nvSpPr>
        <p:spPr bwMode="auto">
          <a:xfrm>
            <a:off x="6629921" y="4992688"/>
            <a:ext cx="712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15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8" name="Rectangle 58"/>
          <p:cNvSpPr>
            <a:spLocks noChangeArrowheads="1"/>
          </p:cNvSpPr>
          <p:nvPr/>
        </p:nvSpPr>
        <p:spPr bwMode="auto">
          <a:xfrm>
            <a:off x="7493521" y="4992688"/>
            <a:ext cx="712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14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9" name="Rectangle 59"/>
          <p:cNvSpPr>
            <a:spLocks noChangeArrowheads="1"/>
          </p:cNvSpPr>
          <p:nvPr/>
        </p:nvSpPr>
        <p:spPr bwMode="auto">
          <a:xfrm>
            <a:off x="5837758" y="578485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9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60" name="Rectangle 60"/>
          <p:cNvSpPr>
            <a:spLocks noChangeArrowheads="1"/>
          </p:cNvSpPr>
          <p:nvPr/>
        </p:nvSpPr>
        <p:spPr bwMode="auto">
          <a:xfrm>
            <a:off x="4939233" y="5786438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8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61" name="Rectangle 61"/>
          <p:cNvSpPr>
            <a:spLocks noChangeArrowheads="1"/>
          </p:cNvSpPr>
          <p:nvPr/>
        </p:nvSpPr>
        <p:spPr bwMode="auto">
          <a:xfrm>
            <a:off x="6701358" y="5784850"/>
            <a:ext cx="71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11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62" name="Rectangle 62"/>
          <p:cNvSpPr>
            <a:spLocks noChangeArrowheads="1"/>
          </p:cNvSpPr>
          <p:nvPr/>
        </p:nvSpPr>
        <p:spPr bwMode="auto">
          <a:xfrm>
            <a:off x="7531621" y="5784850"/>
            <a:ext cx="712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10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03222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7" grpId="0" autoUpdateAnimBg="0"/>
      <p:bldP spid="153648" grpId="0" autoUpdateAnimBg="0"/>
      <p:bldP spid="153649" grpId="0" autoUpdateAnimBg="0"/>
      <p:bldP spid="153650" grpId="0" autoUpdateAnimBg="0"/>
      <p:bldP spid="153651" grpId="0" autoUpdateAnimBg="0"/>
      <p:bldP spid="153652" grpId="0" autoUpdateAnimBg="0"/>
      <p:bldP spid="153653" grpId="0" autoUpdateAnimBg="0"/>
      <p:bldP spid="153654" grpId="0" autoUpdateAnimBg="0"/>
      <p:bldP spid="153655" grpId="0" autoUpdateAnimBg="0"/>
      <p:bldP spid="153656" grpId="0" autoUpdateAnimBg="0"/>
      <p:bldP spid="153657" grpId="0" autoUpdateAnimBg="0"/>
      <p:bldP spid="153658" grpId="0" autoUpdateAnimBg="0"/>
      <p:bldP spid="153659" grpId="0" autoUpdateAnimBg="0"/>
      <p:bldP spid="153660" grpId="0" autoUpdateAnimBg="0"/>
      <p:bldP spid="153661" grpId="0" autoUpdateAnimBg="0"/>
      <p:bldP spid="15366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6D99-C845-4C41-AECA-A5D18924156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88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/>
            <a:r>
              <a:rPr lang="en-US" altLang="zh-CN"/>
              <a:t>4</a:t>
            </a:r>
            <a:r>
              <a:rPr lang="zh-CN" altLang="en-US"/>
              <a:t>变量卡诺图</a:t>
            </a:r>
          </a:p>
          <a:p>
            <a:pPr marL="190500" lvl="1" indent="0"/>
            <a:r>
              <a:rPr lang="en-US" altLang="zh-CN"/>
              <a:t>2</a:t>
            </a:r>
            <a:r>
              <a:rPr lang="zh-CN" altLang="en-US"/>
              <a:t>个最小项相邻</a:t>
            </a:r>
          </a:p>
        </p:txBody>
      </p:sp>
      <p:sp>
        <p:nvSpPr>
          <p:cNvPr id="288833" name="Rectangle 65"/>
          <p:cNvSpPr>
            <a:spLocks noChangeArrowheads="1"/>
          </p:cNvSpPr>
          <p:nvPr/>
        </p:nvSpPr>
        <p:spPr bwMode="auto">
          <a:xfrm>
            <a:off x="6337300" y="3333750"/>
            <a:ext cx="685800" cy="1447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834" name="Rectangle 66"/>
          <p:cNvSpPr>
            <a:spLocks noChangeArrowheads="1"/>
          </p:cNvSpPr>
          <p:nvPr/>
        </p:nvSpPr>
        <p:spPr bwMode="auto">
          <a:xfrm>
            <a:off x="7327900" y="2495550"/>
            <a:ext cx="1295400" cy="609600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837" name="Group 69"/>
          <p:cNvGrpSpPr>
            <a:grpSpLocks/>
          </p:cNvGrpSpPr>
          <p:nvPr/>
        </p:nvGrpSpPr>
        <p:grpSpPr bwMode="auto">
          <a:xfrm>
            <a:off x="5499100" y="5086350"/>
            <a:ext cx="3276600" cy="533400"/>
            <a:chOff x="768" y="3552"/>
            <a:chExt cx="2064" cy="336"/>
          </a:xfrm>
        </p:grpSpPr>
        <p:sp>
          <p:nvSpPr>
            <p:cNvPr id="288835" name="Rectangle 67"/>
            <p:cNvSpPr>
              <a:spLocks noChangeArrowheads="1"/>
            </p:cNvSpPr>
            <p:nvPr/>
          </p:nvSpPr>
          <p:spPr bwMode="auto">
            <a:xfrm>
              <a:off x="768" y="3552"/>
              <a:ext cx="432" cy="336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36" name="Rectangle 68"/>
            <p:cNvSpPr>
              <a:spLocks noChangeArrowheads="1"/>
            </p:cNvSpPr>
            <p:nvPr/>
          </p:nvSpPr>
          <p:spPr bwMode="auto">
            <a:xfrm>
              <a:off x="2400" y="3552"/>
              <a:ext cx="432" cy="336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840" name="Group 72"/>
          <p:cNvGrpSpPr>
            <a:grpSpLocks/>
          </p:cNvGrpSpPr>
          <p:nvPr/>
        </p:nvGrpSpPr>
        <p:grpSpPr bwMode="auto">
          <a:xfrm>
            <a:off x="6413500" y="2495550"/>
            <a:ext cx="609600" cy="3200400"/>
            <a:chOff x="1344" y="1920"/>
            <a:chExt cx="384" cy="2016"/>
          </a:xfrm>
        </p:grpSpPr>
        <p:sp>
          <p:nvSpPr>
            <p:cNvPr id="288838" name="Rectangle 70"/>
            <p:cNvSpPr>
              <a:spLocks noChangeArrowheads="1"/>
            </p:cNvSpPr>
            <p:nvPr/>
          </p:nvSpPr>
          <p:spPr bwMode="auto">
            <a:xfrm>
              <a:off x="1344" y="3552"/>
              <a:ext cx="384" cy="38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39" name="Rectangle 71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831" name="Group 63"/>
          <p:cNvGrpSpPr>
            <a:grpSpLocks/>
          </p:cNvGrpSpPr>
          <p:nvPr/>
        </p:nvGrpSpPr>
        <p:grpSpPr bwMode="auto">
          <a:xfrm>
            <a:off x="4648200" y="1524000"/>
            <a:ext cx="4279900" cy="4248150"/>
            <a:chOff x="2200" y="1392"/>
            <a:chExt cx="2696" cy="2676"/>
          </a:xfrm>
        </p:grpSpPr>
        <p:grpSp>
          <p:nvGrpSpPr>
            <p:cNvPr id="288772" name="Group 4"/>
            <p:cNvGrpSpPr>
              <a:grpSpLocks/>
            </p:cNvGrpSpPr>
            <p:nvPr/>
          </p:nvGrpSpPr>
          <p:grpSpPr bwMode="auto">
            <a:xfrm>
              <a:off x="2292" y="1622"/>
              <a:ext cx="2555" cy="2446"/>
              <a:chOff x="1429" y="1389"/>
              <a:chExt cx="2540" cy="2449"/>
            </a:xfrm>
          </p:grpSpPr>
          <p:sp>
            <p:nvSpPr>
              <p:cNvPr id="288773" name="Rectangle 5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4" name="Rectangle 6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5" name="Rectangle 7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6" name="Rectangle 8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7" name="Rectangle 9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8" name="Rectangle 10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9" name="Rectangle 11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0" name="Rectangle 12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1" name="Rectangle 13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2" name="Rectangle 14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3" name="Rectangle 15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4" name="Rectangle 16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5" name="Rectangle 17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6" name="Rectangle 18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7" name="Rectangle 19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8" name="Rectangle 20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9" name="Line 21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0" name="Line 22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1" name="Line 23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2" name="Line 24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3" name="Line 25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4" name="Line 26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5" name="Line 27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6" name="Line 28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7" name="Line 29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8" name="Line 30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9" name="Line 31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8800" name="Group 32"/>
            <p:cNvGrpSpPr>
              <a:grpSpLocks/>
            </p:cNvGrpSpPr>
            <p:nvPr/>
          </p:nvGrpSpPr>
          <p:grpSpPr bwMode="auto">
            <a:xfrm>
              <a:off x="2200" y="1392"/>
              <a:ext cx="545" cy="742"/>
              <a:chOff x="1337" y="1162"/>
              <a:chExt cx="545" cy="742"/>
            </a:xfrm>
          </p:grpSpPr>
          <p:sp>
            <p:nvSpPr>
              <p:cNvPr id="288801" name="Text Box 33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88802" name="Text Box 34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8803" name="Text Box 35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88804" name="Text Box 36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88805" name="Group 37"/>
            <p:cNvGrpSpPr>
              <a:grpSpLocks/>
            </p:cNvGrpSpPr>
            <p:nvPr/>
          </p:nvGrpSpPr>
          <p:grpSpPr bwMode="auto">
            <a:xfrm>
              <a:off x="2790" y="1619"/>
              <a:ext cx="1996" cy="288"/>
              <a:chOff x="1927" y="1389"/>
              <a:chExt cx="1996" cy="288"/>
            </a:xfrm>
          </p:grpSpPr>
          <p:sp>
            <p:nvSpPr>
              <p:cNvPr id="288806" name="Text Box 38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8807" name="Text Box 39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8808" name="Text Box 40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8809" name="Text Box 41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88810" name="Group 42"/>
            <p:cNvGrpSpPr>
              <a:grpSpLocks/>
            </p:cNvGrpSpPr>
            <p:nvPr/>
          </p:nvGrpSpPr>
          <p:grpSpPr bwMode="auto">
            <a:xfrm>
              <a:off x="2337" y="2102"/>
              <a:ext cx="363" cy="1830"/>
              <a:chOff x="1474" y="1872"/>
              <a:chExt cx="363" cy="1830"/>
            </a:xfrm>
          </p:grpSpPr>
          <p:sp>
            <p:nvSpPr>
              <p:cNvPr id="288811" name="Text Box 43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8812" name="Text Box 44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8813" name="Text Box 45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8814" name="Text Box 46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88815" name="Rectangle 47"/>
            <p:cNvSpPr>
              <a:spLocks noChangeArrowheads="1"/>
            </p:cNvSpPr>
            <p:nvPr/>
          </p:nvSpPr>
          <p:spPr bwMode="auto">
            <a:xfrm>
              <a:off x="3357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16" name="Rectangle 48"/>
            <p:cNvSpPr>
              <a:spLocks noChangeArrowheads="1"/>
            </p:cNvSpPr>
            <p:nvPr/>
          </p:nvSpPr>
          <p:spPr bwMode="auto">
            <a:xfrm>
              <a:off x="2790" y="2058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17" name="Rectangle 49"/>
            <p:cNvSpPr>
              <a:spLocks noChangeArrowheads="1"/>
            </p:cNvSpPr>
            <p:nvPr/>
          </p:nvSpPr>
          <p:spPr bwMode="auto">
            <a:xfrm>
              <a:off x="3879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18" name="Rectangle 50"/>
            <p:cNvSpPr>
              <a:spLocks noChangeArrowheads="1"/>
            </p:cNvSpPr>
            <p:nvPr/>
          </p:nvSpPr>
          <p:spPr bwMode="auto">
            <a:xfrm>
              <a:off x="4423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19" name="Rectangle 51"/>
            <p:cNvSpPr>
              <a:spLocks noChangeArrowheads="1"/>
            </p:cNvSpPr>
            <p:nvPr/>
          </p:nvSpPr>
          <p:spPr bwMode="auto">
            <a:xfrm>
              <a:off x="3358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0" name="Rectangle 52"/>
            <p:cNvSpPr>
              <a:spLocks noChangeArrowheads="1"/>
            </p:cNvSpPr>
            <p:nvPr/>
          </p:nvSpPr>
          <p:spPr bwMode="auto">
            <a:xfrm>
              <a:off x="2814" y="2557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1" name="Rectangle 53"/>
            <p:cNvSpPr>
              <a:spLocks noChangeArrowheads="1"/>
            </p:cNvSpPr>
            <p:nvPr/>
          </p:nvSpPr>
          <p:spPr bwMode="auto">
            <a:xfrm>
              <a:off x="3902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7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2" name="Rectangle 54"/>
            <p:cNvSpPr>
              <a:spLocks noChangeArrowheads="1"/>
            </p:cNvSpPr>
            <p:nvPr/>
          </p:nvSpPr>
          <p:spPr bwMode="auto">
            <a:xfrm>
              <a:off x="4447" y="2571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6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3" name="Rectangle 55"/>
            <p:cNvSpPr>
              <a:spLocks noChangeArrowheads="1"/>
            </p:cNvSpPr>
            <p:nvPr/>
          </p:nvSpPr>
          <p:spPr bwMode="auto">
            <a:xfrm>
              <a:off x="3358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4" name="Rectangle 56"/>
            <p:cNvSpPr>
              <a:spLocks noChangeArrowheads="1"/>
            </p:cNvSpPr>
            <p:nvPr/>
          </p:nvSpPr>
          <p:spPr bwMode="auto">
            <a:xfrm>
              <a:off x="2814" y="3116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5" name="Rectangle 57"/>
            <p:cNvSpPr>
              <a:spLocks noChangeArrowheads="1"/>
            </p:cNvSpPr>
            <p:nvPr/>
          </p:nvSpPr>
          <p:spPr bwMode="auto">
            <a:xfrm>
              <a:off x="3879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6" name="Rectangle 58"/>
            <p:cNvSpPr>
              <a:spLocks noChangeArrowheads="1"/>
            </p:cNvSpPr>
            <p:nvPr/>
          </p:nvSpPr>
          <p:spPr bwMode="auto">
            <a:xfrm>
              <a:off x="4423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7" name="Rectangle 59"/>
            <p:cNvSpPr>
              <a:spLocks noChangeArrowheads="1"/>
            </p:cNvSpPr>
            <p:nvPr/>
          </p:nvSpPr>
          <p:spPr bwMode="auto">
            <a:xfrm>
              <a:off x="3380" y="364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9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8" name="Rectangle 60"/>
            <p:cNvSpPr>
              <a:spLocks noChangeArrowheads="1"/>
            </p:cNvSpPr>
            <p:nvPr/>
          </p:nvSpPr>
          <p:spPr bwMode="auto">
            <a:xfrm>
              <a:off x="2814" y="3645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8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9" name="Rectangle 61"/>
            <p:cNvSpPr>
              <a:spLocks noChangeArrowheads="1"/>
            </p:cNvSpPr>
            <p:nvPr/>
          </p:nvSpPr>
          <p:spPr bwMode="auto">
            <a:xfrm>
              <a:off x="3924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30" name="Rectangle 62"/>
            <p:cNvSpPr>
              <a:spLocks noChangeArrowheads="1"/>
            </p:cNvSpPr>
            <p:nvPr/>
          </p:nvSpPr>
          <p:spPr bwMode="auto">
            <a:xfrm>
              <a:off x="4447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88841" name="Rectangle 73"/>
          <p:cNvSpPr>
            <a:spLocks noChangeArrowheads="1"/>
          </p:cNvSpPr>
          <p:nvPr/>
        </p:nvSpPr>
        <p:spPr bwMode="auto">
          <a:xfrm>
            <a:off x="152400" y="2895600"/>
            <a:ext cx="401289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73100" lvl="1" indent="-2159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+mn-ea"/>
                <a:ea typeface="+mn-ea"/>
              </a:rPr>
              <a:t>合并后减少</a:t>
            </a:r>
            <a:r>
              <a:rPr lang="en-US" altLang="zh-CN" sz="2600" b="1" dirty="0">
                <a:latin typeface="+mn-ea"/>
                <a:ea typeface="+mn-ea"/>
              </a:rPr>
              <a:t>1</a:t>
            </a:r>
            <a:r>
              <a:rPr lang="zh-CN" altLang="en-US" sz="2600" b="1" dirty="0">
                <a:latin typeface="+mn-ea"/>
                <a:ea typeface="+mn-ea"/>
              </a:rPr>
              <a:t>个变量</a:t>
            </a:r>
          </a:p>
        </p:txBody>
      </p:sp>
      <p:graphicFrame>
        <p:nvGraphicFramePr>
          <p:cNvPr id="288842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771809"/>
              </p:ext>
            </p:extLst>
          </p:nvPr>
        </p:nvGraphicFramePr>
        <p:xfrm>
          <a:off x="100013" y="3836988"/>
          <a:ext cx="335438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8" name="公式" r:id="rId3" imgW="1320480" imgH="253800" progId="Equation.3">
                  <p:embed/>
                </p:oleObj>
              </mc:Choice>
              <mc:Fallback>
                <p:oleObj name="公式" r:id="rId3" imgW="1320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3836988"/>
                        <a:ext cx="3354387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319356"/>
              </p:ext>
            </p:extLst>
          </p:nvPr>
        </p:nvGraphicFramePr>
        <p:xfrm>
          <a:off x="3440113" y="3854450"/>
          <a:ext cx="12239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9" name="公式" r:id="rId5" imgW="482400" imgH="215640" progId="Equation.3">
                  <p:embed/>
                </p:oleObj>
              </mc:Choice>
              <mc:Fallback>
                <p:oleObj name="公式" r:id="rId5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3854450"/>
                        <a:ext cx="122396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189575"/>
              </p:ext>
            </p:extLst>
          </p:nvPr>
        </p:nvGraphicFramePr>
        <p:xfrm>
          <a:off x="73025" y="4446588"/>
          <a:ext cx="34861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0" name="公式" r:id="rId7" imgW="1371600" imgH="253800" progId="Equation.3">
                  <p:embed/>
                </p:oleObj>
              </mc:Choice>
              <mc:Fallback>
                <p:oleObj name="公式" r:id="rId7" imgW="1371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46588"/>
                        <a:ext cx="3486150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5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493566"/>
              </p:ext>
            </p:extLst>
          </p:nvPr>
        </p:nvGraphicFramePr>
        <p:xfrm>
          <a:off x="3452813" y="4464050"/>
          <a:ext cx="12874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1" name="公式" r:id="rId9" imgW="507960" imgH="215640" progId="Equation.3">
                  <p:embed/>
                </p:oleObj>
              </mc:Choice>
              <mc:Fallback>
                <p:oleObj name="公式" r:id="rId9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464050"/>
                        <a:ext cx="128746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6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408319"/>
              </p:ext>
            </p:extLst>
          </p:nvPr>
        </p:nvGraphicFramePr>
        <p:xfrm>
          <a:off x="88900" y="5105400"/>
          <a:ext cx="3454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2" name="公式" r:id="rId11" imgW="1358640" imgH="253800" progId="Equation.3">
                  <p:embed/>
                </p:oleObj>
              </mc:Choice>
              <mc:Fallback>
                <p:oleObj name="公式" r:id="rId11" imgW="1358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5105400"/>
                        <a:ext cx="34544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7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07669"/>
              </p:ext>
            </p:extLst>
          </p:nvPr>
        </p:nvGraphicFramePr>
        <p:xfrm>
          <a:off x="3444875" y="5073650"/>
          <a:ext cx="1222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3" name="公式" r:id="rId13" imgW="482400" imgH="215640" progId="Equation.3">
                  <p:embed/>
                </p:oleObj>
              </mc:Choice>
              <mc:Fallback>
                <p:oleObj name="公式" r:id="rId13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5073650"/>
                        <a:ext cx="12223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25674"/>
              </p:ext>
            </p:extLst>
          </p:nvPr>
        </p:nvGraphicFramePr>
        <p:xfrm>
          <a:off x="119583" y="5667375"/>
          <a:ext cx="35163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4" name="公式" r:id="rId15" imgW="1384200" imgH="253800" progId="Equation.3">
                  <p:embed/>
                </p:oleObj>
              </mc:Choice>
              <mc:Fallback>
                <p:oleObj name="公式" r:id="rId15" imgW="138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83" y="5667375"/>
                        <a:ext cx="3516313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798270"/>
              </p:ext>
            </p:extLst>
          </p:nvPr>
        </p:nvGraphicFramePr>
        <p:xfrm>
          <a:off x="3677915" y="5683250"/>
          <a:ext cx="1254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5" name="公式" r:id="rId17" imgW="495000" imgH="215640" progId="Equation.3">
                  <p:embed/>
                </p:oleObj>
              </mc:Choice>
              <mc:Fallback>
                <p:oleObj name="公式" r:id="rId17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915" y="5683250"/>
                        <a:ext cx="12541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8396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8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8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33" grpId="0" animBg="1"/>
      <p:bldP spid="288834" grpId="0" animBg="1"/>
      <p:bldP spid="28884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9AA-97E0-4C85-A697-23511FBC662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变量卡诺图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个最小项相邻</a:t>
            </a:r>
          </a:p>
        </p:txBody>
      </p:sp>
      <p:sp>
        <p:nvSpPr>
          <p:cNvPr id="289857" name="Rectangle 65"/>
          <p:cNvSpPr>
            <a:spLocks noChangeArrowheads="1"/>
          </p:cNvSpPr>
          <p:nvPr/>
        </p:nvSpPr>
        <p:spPr bwMode="auto">
          <a:xfrm>
            <a:off x="6089848" y="3886200"/>
            <a:ext cx="1447800" cy="1447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9860" name="Group 68"/>
          <p:cNvGrpSpPr>
            <a:grpSpLocks/>
          </p:cNvGrpSpPr>
          <p:nvPr/>
        </p:nvGrpSpPr>
        <p:grpSpPr bwMode="auto">
          <a:xfrm>
            <a:off x="5175448" y="3810000"/>
            <a:ext cx="3276600" cy="1447800"/>
            <a:chOff x="2784" y="2400"/>
            <a:chExt cx="2064" cy="912"/>
          </a:xfrm>
        </p:grpSpPr>
        <p:sp>
          <p:nvSpPr>
            <p:cNvPr id="289858" name="Rectangle 66"/>
            <p:cNvSpPr>
              <a:spLocks noChangeArrowheads="1"/>
            </p:cNvSpPr>
            <p:nvPr/>
          </p:nvSpPr>
          <p:spPr bwMode="auto">
            <a:xfrm>
              <a:off x="2784" y="2400"/>
              <a:ext cx="432" cy="912"/>
            </a:xfrm>
            <a:prstGeom prst="rect">
              <a:avLst/>
            </a:prstGeom>
            <a:solidFill>
              <a:srgbClr val="CC00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59" name="Rectangle 67"/>
            <p:cNvSpPr>
              <a:spLocks noChangeArrowheads="1"/>
            </p:cNvSpPr>
            <p:nvPr/>
          </p:nvSpPr>
          <p:spPr bwMode="auto">
            <a:xfrm>
              <a:off x="4416" y="2400"/>
              <a:ext cx="432" cy="912"/>
            </a:xfrm>
            <a:prstGeom prst="rect">
              <a:avLst/>
            </a:prstGeom>
            <a:solidFill>
              <a:srgbClr val="CC00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9863" name="Group 71"/>
          <p:cNvGrpSpPr>
            <a:grpSpLocks/>
          </p:cNvGrpSpPr>
          <p:nvPr/>
        </p:nvGrpSpPr>
        <p:grpSpPr bwMode="auto">
          <a:xfrm>
            <a:off x="6089848" y="2971800"/>
            <a:ext cx="1447800" cy="3200400"/>
            <a:chOff x="3360" y="1872"/>
            <a:chExt cx="912" cy="2016"/>
          </a:xfrm>
        </p:grpSpPr>
        <p:sp>
          <p:nvSpPr>
            <p:cNvPr id="289861" name="Rectangle 69"/>
            <p:cNvSpPr>
              <a:spLocks noChangeArrowheads="1"/>
            </p:cNvSpPr>
            <p:nvPr/>
          </p:nvSpPr>
          <p:spPr bwMode="auto">
            <a:xfrm>
              <a:off x="3360" y="3504"/>
              <a:ext cx="912" cy="384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62" name="Rectangle 70"/>
            <p:cNvSpPr>
              <a:spLocks noChangeArrowheads="1"/>
            </p:cNvSpPr>
            <p:nvPr/>
          </p:nvSpPr>
          <p:spPr bwMode="auto">
            <a:xfrm>
              <a:off x="3360" y="1872"/>
              <a:ext cx="912" cy="384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9868" name="Group 76"/>
          <p:cNvGrpSpPr>
            <a:grpSpLocks/>
          </p:cNvGrpSpPr>
          <p:nvPr/>
        </p:nvGrpSpPr>
        <p:grpSpPr bwMode="auto">
          <a:xfrm>
            <a:off x="5175448" y="2895600"/>
            <a:ext cx="3276600" cy="3276600"/>
            <a:chOff x="2784" y="1824"/>
            <a:chExt cx="2064" cy="2064"/>
          </a:xfrm>
        </p:grpSpPr>
        <p:sp>
          <p:nvSpPr>
            <p:cNvPr id="289864" name="Rectangle 72"/>
            <p:cNvSpPr>
              <a:spLocks noChangeArrowheads="1"/>
            </p:cNvSpPr>
            <p:nvPr/>
          </p:nvSpPr>
          <p:spPr bwMode="auto">
            <a:xfrm>
              <a:off x="2832" y="3456"/>
              <a:ext cx="384" cy="4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65" name="Rectangle 73"/>
            <p:cNvSpPr>
              <a:spLocks noChangeArrowheads="1"/>
            </p:cNvSpPr>
            <p:nvPr/>
          </p:nvSpPr>
          <p:spPr bwMode="auto">
            <a:xfrm>
              <a:off x="4464" y="3456"/>
              <a:ext cx="384" cy="4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66" name="Rectangle 74"/>
            <p:cNvSpPr>
              <a:spLocks noChangeArrowheads="1"/>
            </p:cNvSpPr>
            <p:nvPr/>
          </p:nvSpPr>
          <p:spPr bwMode="auto">
            <a:xfrm>
              <a:off x="2784" y="1872"/>
              <a:ext cx="384" cy="4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67" name="Rectangle 75"/>
            <p:cNvSpPr>
              <a:spLocks noChangeArrowheads="1"/>
            </p:cNvSpPr>
            <p:nvPr/>
          </p:nvSpPr>
          <p:spPr bwMode="auto">
            <a:xfrm>
              <a:off x="4416" y="1824"/>
              <a:ext cx="384" cy="4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9797" name="Group 5"/>
          <p:cNvGrpSpPr>
            <a:grpSpLocks/>
          </p:cNvGrpSpPr>
          <p:nvPr/>
        </p:nvGrpSpPr>
        <p:grpSpPr bwMode="auto">
          <a:xfrm>
            <a:off x="4324548" y="2000250"/>
            <a:ext cx="4279900" cy="4248150"/>
            <a:chOff x="2200" y="1392"/>
            <a:chExt cx="2696" cy="2676"/>
          </a:xfrm>
        </p:grpSpPr>
        <p:grpSp>
          <p:nvGrpSpPr>
            <p:cNvPr id="289798" name="Group 6"/>
            <p:cNvGrpSpPr>
              <a:grpSpLocks/>
            </p:cNvGrpSpPr>
            <p:nvPr/>
          </p:nvGrpSpPr>
          <p:grpSpPr bwMode="auto">
            <a:xfrm>
              <a:off x="2292" y="1622"/>
              <a:ext cx="2555" cy="2446"/>
              <a:chOff x="1429" y="1389"/>
              <a:chExt cx="2540" cy="2449"/>
            </a:xfrm>
          </p:grpSpPr>
          <p:sp>
            <p:nvSpPr>
              <p:cNvPr id="289799" name="Rectangle 7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0" name="Rectangle 8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1" name="Rectangle 9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2" name="Rectangle 10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3" name="Rectangle 11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4" name="Rectangle 12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5" name="Rectangle 13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6" name="Rectangle 14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7" name="Rectangle 15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8" name="Rectangle 16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9" name="Rectangle 17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0" name="Rectangle 18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1" name="Rectangle 19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2" name="Rectangle 20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3" name="Rectangle 21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4" name="Rectangle 22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5" name="Line 23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16" name="Line 24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17" name="Line 25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18" name="Line 26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19" name="Line 27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0" name="Line 28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1" name="Line 29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2" name="Line 30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3" name="Line 31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4" name="Line 32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5" name="Line 33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9826" name="Group 34"/>
            <p:cNvGrpSpPr>
              <a:grpSpLocks/>
            </p:cNvGrpSpPr>
            <p:nvPr/>
          </p:nvGrpSpPr>
          <p:grpSpPr bwMode="auto">
            <a:xfrm>
              <a:off x="2200" y="1392"/>
              <a:ext cx="545" cy="742"/>
              <a:chOff x="1337" y="1162"/>
              <a:chExt cx="545" cy="742"/>
            </a:xfrm>
          </p:grpSpPr>
          <p:sp>
            <p:nvSpPr>
              <p:cNvPr id="289827" name="Text Box 35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89828" name="Text Box 36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9829" name="Text Box 37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89830" name="Text Box 38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89831" name="Group 39"/>
            <p:cNvGrpSpPr>
              <a:grpSpLocks/>
            </p:cNvGrpSpPr>
            <p:nvPr/>
          </p:nvGrpSpPr>
          <p:grpSpPr bwMode="auto">
            <a:xfrm>
              <a:off x="2790" y="1619"/>
              <a:ext cx="1996" cy="288"/>
              <a:chOff x="1927" y="1389"/>
              <a:chExt cx="1996" cy="288"/>
            </a:xfrm>
          </p:grpSpPr>
          <p:sp>
            <p:nvSpPr>
              <p:cNvPr id="289832" name="Text Box 40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9833" name="Text Box 41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9834" name="Text Box 42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9835" name="Text Box 43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89836" name="Group 44"/>
            <p:cNvGrpSpPr>
              <a:grpSpLocks/>
            </p:cNvGrpSpPr>
            <p:nvPr/>
          </p:nvGrpSpPr>
          <p:grpSpPr bwMode="auto">
            <a:xfrm>
              <a:off x="2337" y="2102"/>
              <a:ext cx="363" cy="1830"/>
              <a:chOff x="1474" y="1872"/>
              <a:chExt cx="363" cy="1830"/>
            </a:xfrm>
          </p:grpSpPr>
          <p:sp>
            <p:nvSpPr>
              <p:cNvPr id="289837" name="Text Box 45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9838" name="Text Box 46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9839" name="Text Box 47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9840" name="Text Box 48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89841" name="Rectangle 49"/>
            <p:cNvSpPr>
              <a:spLocks noChangeArrowheads="1"/>
            </p:cNvSpPr>
            <p:nvPr/>
          </p:nvSpPr>
          <p:spPr bwMode="auto">
            <a:xfrm>
              <a:off x="3357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2" name="Rectangle 50"/>
            <p:cNvSpPr>
              <a:spLocks noChangeArrowheads="1"/>
            </p:cNvSpPr>
            <p:nvPr/>
          </p:nvSpPr>
          <p:spPr bwMode="auto">
            <a:xfrm>
              <a:off x="2790" y="2058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3" name="Rectangle 51"/>
            <p:cNvSpPr>
              <a:spLocks noChangeArrowheads="1"/>
            </p:cNvSpPr>
            <p:nvPr/>
          </p:nvSpPr>
          <p:spPr bwMode="auto">
            <a:xfrm>
              <a:off x="3879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4" name="Rectangle 52"/>
            <p:cNvSpPr>
              <a:spLocks noChangeArrowheads="1"/>
            </p:cNvSpPr>
            <p:nvPr/>
          </p:nvSpPr>
          <p:spPr bwMode="auto">
            <a:xfrm>
              <a:off x="4423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5" name="Rectangle 53"/>
            <p:cNvSpPr>
              <a:spLocks noChangeArrowheads="1"/>
            </p:cNvSpPr>
            <p:nvPr/>
          </p:nvSpPr>
          <p:spPr bwMode="auto">
            <a:xfrm>
              <a:off x="3358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6" name="Rectangle 54"/>
            <p:cNvSpPr>
              <a:spLocks noChangeArrowheads="1"/>
            </p:cNvSpPr>
            <p:nvPr/>
          </p:nvSpPr>
          <p:spPr bwMode="auto">
            <a:xfrm>
              <a:off x="2814" y="2557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7" name="Rectangle 55"/>
            <p:cNvSpPr>
              <a:spLocks noChangeArrowheads="1"/>
            </p:cNvSpPr>
            <p:nvPr/>
          </p:nvSpPr>
          <p:spPr bwMode="auto">
            <a:xfrm>
              <a:off x="3902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7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8" name="Rectangle 56"/>
            <p:cNvSpPr>
              <a:spLocks noChangeArrowheads="1"/>
            </p:cNvSpPr>
            <p:nvPr/>
          </p:nvSpPr>
          <p:spPr bwMode="auto">
            <a:xfrm>
              <a:off x="4447" y="2571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6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9" name="Rectangle 57"/>
            <p:cNvSpPr>
              <a:spLocks noChangeArrowheads="1"/>
            </p:cNvSpPr>
            <p:nvPr/>
          </p:nvSpPr>
          <p:spPr bwMode="auto">
            <a:xfrm>
              <a:off x="3358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0" name="Rectangle 58"/>
            <p:cNvSpPr>
              <a:spLocks noChangeArrowheads="1"/>
            </p:cNvSpPr>
            <p:nvPr/>
          </p:nvSpPr>
          <p:spPr bwMode="auto">
            <a:xfrm>
              <a:off x="2814" y="3116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1" name="Rectangle 59"/>
            <p:cNvSpPr>
              <a:spLocks noChangeArrowheads="1"/>
            </p:cNvSpPr>
            <p:nvPr/>
          </p:nvSpPr>
          <p:spPr bwMode="auto">
            <a:xfrm>
              <a:off x="3879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2" name="Rectangle 60"/>
            <p:cNvSpPr>
              <a:spLocks noChangeArrowheads="1"/>
            </p:cNvSpPr>
            <p:nvPr/>
          </p:nvSpPr>
          <p:spPr bwMode="auto">
            <a:xfrm>
              <a:off x="4423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3" name="Rectangle 61"/>
            <p:cNvSpPr>
              <a:spLocks noChangeArrowheads="1"/>
            </p:cNvSpPr>
            <p:nvPr/>
          </p:nvSpPr>
          <p:spPr bwMode="auto">
            <a:xfrm>
              <a:off x="3380" y="364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9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4" name="Rectangle 62"/>
            <p:cNvSpPr>
              <a:spLocks noChangeArrowheads="1"/>
            </p:cNvSpPr>
            <p:nvPr/>
          </p:nvSpPr>
          <p:spPr bwMode="auto">
            <a:xfrm>
              <a:off x="2814" y="3645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8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5" name="Rectangle 63"/>
            <p:cNvSpPr>
              <a:spLocks noChangeArrowheads="1"/>
            </p:cNvSpPr>
            <p:nvPr/>
          </p:nvSpPr>
          <p:spPr bwMode="auto">
            <a:xfrm>
              <a:off x="3924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6" name="Rectangle 64"/>
            <p:cNvSpPr>
              <a:spLocks noChangeArrowheads="1"/>
            </p:cNvSpPr>
            <p:nvPr/>
          </p:nvSpPr>
          <p:spPr bwMode="auto">
            <a:xfrm>
              <a:off x="4447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89869" name="Rectangle 77"/>
          <p:cNvSpPr>
            <a:spLocks noChangeArrowheads="1"/>
          </p:cNvSpPr>
          <p:nvPr/>
        </p:nvSpPr>
        <p:spPr bwMode="auto">
          <a:xfrm>
            <a:off x="152400" y="2895600"/>
            <a:ext cx="388141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73100" lvl="1" indent="-2159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/>
              <a:t>合并后减少</a:t>
            </a:r>
            <a:r>
              <a:rPr lang="en-US" altLang="zh-CN" sz="2600" b="1" dirty="0"/>
              <a:t>2</a:t>
            </a:r>
            <a:r>
              <a:rPr lang="zh-CN" altLang="en-US" sz="2600" b="1" dirty="0"/>
              <a:t>个变量</a:t>
            </a:r>
          </a:p>
        </p:txBody>
      </p:sp>
      <p:graphicFrame>
        <p:nvGraphicFramePr>
          <p:cNvPr id="289870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42222"/>
              </p:ext>
            </p:extLst>
          </p:nvPr>
        </p:nvGraphicFramePr>
        <p:xfrm>
          <a:off x="1176338" y="3870325"/>
          <a:ext cx="15160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6" name="公式" r:id="rId3" imgW="596880" imgH="228600" progId="Equation.3">
                  <p:embed/>
                </p:oleObj>
              </mc:Choice>
              <mc:Fallback>
                <p:oleObj name="公式" r:id="rId3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870325"/>
                        <a:ext cx="1516062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7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56136"/>
              </p:ext>
            </p:extLst>
          </p:nvPr>
        </p:nvGraphicFramePr>
        <p:xfrm>
          <a:off x="1155700" y="4398963"/>
          <a:ext cx="14859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7" name="公式" r:id="rId5" imgW="583920" imgH="253800" progId="Equation.3">
                  <p:embed/>
                </p:oleObj>
              </mc:Choice>
              <mc:Fallback>
                <p:oleObj name="公式" r:id="rId5" imgW="583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398963"/>
                        <a:ext cx="14859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72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71753"/>
              </p:ext>
            </p:extLst>
          </p:nvPr>
        </p:nvGraphicFramePr>
        <p:xfrm>
          <a:off x="1123950" y="4979988"/>
          <a:ext cx="15192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8" name="公式" r:id="rId7" imgW="596880" imgH="253800" progId="Equation.3">
                  <p:embed/>
                </p:oleObj>
              </mc:Choice>
              <mc:Fallback>
                <p:oleObj name="公式" r:id="rId7" imgW="596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979988"/>
                        <a:ext cx="1519238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73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39372"/>
              </p:ext>
            </p:extLst>
          </p:nvPr>
        </p:nvGraphicFramePr>
        <p:xfrm>
          <a:off x="1108546" y="5572150"/>
          <a:ext cx="15192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9" name="公式" r:id="rId9" imgW="596880" imgH="253800" progId="Equation.3">
                  <p:embed/>
                </p:oleObj>
              </mc:Choice>
              <mc:Fallback>
                <p:oleObj name="公式" r:id="rId9" imgW="596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546" y="5572150"/>
                        <a:ext cx="1519238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3351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9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57" grpId="0" animBg="1"/>
      <p:bldP spid="28986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179C-6882-4143-8D06-BB4FA832808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90821" name="Rectangle 5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  <a:r>
              <a:rPr lang="zh-CN" altLang="en-US"/>
              <a:t>变量卡诺图</a:t>
            </a:r>
          </a:p>
          <a:p>
            <a:pPr lvl="1"/>
            <a:r>
              <a:rPr lang="en-US" altLang="zh-CN"/>
              <a:t>8</a:t>
            </a:r>
            <a:r>
              <a:rPr lang="zh-CN" altLang="en-US"/>
              <a:t>个最小项相邻</a:t>
            </a: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152400" y="2895600"/>
            <a:ext cx="37990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73100" lvl="1" indent="-2159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/>
              <a:t>合并后减少</a:t>
            </a:r>
            <a:r>
              <a:rPr lang="en-US" altLang="zh-CN" sz="2600" b="1" dirty="0"/>
              <a:t>3</a:t>
            </a:r>
            <a:r>
              <a:rPr lang="zh-CN" altLang="en-US" sz="2600" b="1" dirty="0"/>
              <a:t>个变量</a:t>
            </a:r>
          </a:p>
        </p:txBody>
      </p:sp>
      <p:grpSp>
        <p:nvGrpSpPr>
          <p:cNvPr id="290823" name="Group 7"/>
          <p:cNvGrpSpPr>
            <a:grpSpLocks/>
          </p:cNvGrpSpPr>
          <p:nvPr/>
        </p:nvGrpSpPr>
        <p:grpSpPr bwMode="auto">
          <a:xfrm>
            <a:off x="4396556" y="2000250"/>
            <a:ext cx="4279900" cy="4248150"/>
            <a:chOff x="2200" y="1392"/>
            <a:chExt cx="2696" cy="2676"/>
          </a:xfrm>
        </p:grpSpPr>
        <p:grpSp>
          <p:nvGrpSpPr>
            <p:cNvPr id="290824" name="Group 8"/>
            <p:cNvGrpSpPr>
              <a:grpSpLocks/>
            </p:cNvGrpSpPr>
            <p:nvPr/>
          </p:nvGrpSpPr>
          <p:grpSpPr bwMode="auto">
            <a:xfrm>
              <a:off x="2292" y="1622"/>
              <a:ext cx="2555" cy="2446"/>
              <a:chOff x="1429" y="1389"/>
              <a:chExt cx="2540" cy="2449"/>
            </a:xfrm>
          </p:grpSpPr>
          <p:sp>
            <p:nvSpPr>
              <p:cNvPr id="290825" name="Rectangle 9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26" name="Rectangle 10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27" name="Rectangle 11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28" name="Rectangle 12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29" name="Rectangle 13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0" name="Rectangle 14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1" name="Rectangle 15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2" name="Rectangle 16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3" name="Rectangle 17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4" name="Rectangle 18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5" name="Rectangle 19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6" name="Rectangle 20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7" name="Rectangle 21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8" name="Rectangle 22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9" name="Rectangle 23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40" name="Rectangle 24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41" name="Line 25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2" name="Line 26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3" name="Line 27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4" name="Line 28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5" name="Line 29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6" name="Line 30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7" name="Line 31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8" name="Line 32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9" name="Line 33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0" name="Line 34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1" name="Line 35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0852" name="Group 36"/>
            <p:cNvGrpSpPr>
              <a:grpSpLocks/>
            </p:cNvGrpSpPr>
            <p:nvPr/>
          </p:nvGrpSpPr>
          <p:grpSpPr bwMode="auto">
            <a:xfrm>
              <a:off x="2200" y="1392"/>
              <a:ext cx="545" cy="742"/>
              <a:chOff x="1337" y="1162"/>
              <a:chExt cx="545" cy="742"/>
            </a:xfrm>
          </p:grpSpPr>
          <p:sp>
            <p:nvSpPr>
              <p:cNvPr id="290853" name="Text Box 37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0854" name="Text Box 38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0855" name="Text Box 39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0856" name="Text Box 40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0857" name="Group 41"/>
            <p:cNvGrpSpPr>
              <a:grpSpLocks/>
            </p:cNvGrpSpPr>
            <p:nvPr/>
          </p:nvGrpSpPr>
          <p:grpSpPr bwMode="auto">
            <a:xfrm>
              <a:off x="2790" y="1619"/>
              <a:ext cx="1996" cy="288"/>
              <a:chOff x="1927" y="1389"/>
              <a:chExt cx="1996" cy="288"/>
            </a:xfrm>
          </p:grpSpPr>
          <p:sp>
            <p:nvSpPr>
              <p:cNvPr id="290858" name="Text Box 42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0859" name="Text Box 43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0860" name="Text Box 44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0861" name="Text Box 45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90862" name="Group 46"/>
            <p:cNvGrpSpPr>
              <a:grpSpLocks/>
            </p:cNvGrpSpPr>
            <p:nvPr/>
          </p:nvGrpSpPr>
          <p:grpSpPr bwMode="auto">
            <a:xfrm>
              <a:off x="2337" y="2102"/>
              <a:ext cx="363" cy="1830"/>
              <a:chOff x="1474" y="1872"/>
              <a:chExt cx="363" cy="1830"/>
            </a:xfrm>
          </p:grpSpPr>
          <p:sp>
            <p:nvSpPr>
              <p:cNvPr id="290863" name="Text Box 47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0864" name="Text Box 48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0865" name="Text Box 49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0866" name="Text Box 50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90867" name="Rectangle 51"/>
            <p:cNvSpPr>
              <a:spLocks noChangeArrowheads="1"/>
            </p:cNvSpPr>
            <p:nvPr/>
          </p:nvSpPr>
          <p:spPr bwMode="auto">
            <a:xfrm>
              <a:off x="3357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68" name="Rectangle 52"/>
            <p:cNvSpPr>
              <a:spLocks noChangeArrowheads="1"/>
            </p:cNvSpPr>
            <p:nvPr/>
          </p:nvSpPr>
          <p:spPr bwMode="auto">
            <a:xfrm>
              <a:off x="2790" y="2058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69" name="Rectangle 53"/>
            <p:cNvSpPr>
              <a:spLocks noChangeArrowheads="1"/>
            </p:cNvSpPr>
            <p:nvPr/>
          </p:nvSpPr>
          <p:spPr bwMode="auto">
            <a:xfrm>
              <a:off x="3879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0" name="Rectangle 54"/>
            <p:cNvSpPr>
              <a:spLocks noChangeArrowheads="1"/>
            </p:cNvSpPr>
            <p:nvPr/>
          </p:nvSpPr>
          <p:spPr bwMode="auto">
            <a:xfrm>
              <a:off x="4423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1" name="Rectangle 55"/>
            <p:cNvSpPr>
              <a:spLocks noChangeArrowheads="1"/>
            </p:cNvSpPr>
            <p:nvPr/>
          </p:nvSpPr>
          <p:spPr bwMode="auto">
            <a:xfrm>
              <a:off x="3358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2" name="Rectangle 56"/>
            <p:cNvSpPr>
              <a:spLocks noChangeArrowheads="1"/>
            </p:cNvSpPr>
            <p:nvPr/>
          </p:nvSpPr>
          <p:spPr bwMode="auto">
            <a:xfrm>
              <a:off x="2814" y="2557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3" name="Rectangle 57"/>
            <p:cNvSpPr>
              <a:spLocks noChangeArrowheads="1"/>
            </p:cNvSpPr>
            <p:nvPr/>
          </p:nvSpPr>
          <p:spPr bwMode="auto">
            <a:xfrm>
              <a:off x="3902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7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4" name="Rectangle 58"/>
            <p:cNvSpPr>
              <a:spLocks noChangeArrowheads="1"/>
            </p:cNvSpPr>
            <p:nvPr/>
          </p:nvSpPr>
          <p:spPr bwMode="auto">
            <a:xfrm>
              <a:off x="4447" y="2571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6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5" name="Rectangle 59"/>
            <p:cNvSpPr>
              <a:spLocks noChangeArrowheads="1"/>
            </p:cNvSpPr>
            <p:nvPr/>
          </p:nvSpPr>
          <p:spPr bwMode="auto">
            <a:xfrm>
              <a:off x="3358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6" name="Rectangle 60"/>
            <p:cNvSpPr>
              <a:spLocks noChangeArrowheads="1"/>
            </p:cNvSpPr>
            <p:nvPr/>
          </p:nvSpPr>
          <p:spPr bwMode="auto">
            <a:xfrm>
              <a:off x="2814" y="3116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7" name="Rectangle 61"/>
            <p:cNvSpPr>
              <a:spLocks noChangeArrowheads="1"/>
            </p:cNvSpPr>
            <p:nvPr/>
          </p:nvSpPr>
          <p:spPr bwMode="auto">
            <a:xfrm>
              <a:off x="3879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8" name="Rectangle 62"/>
            <p:cNvSpPr>
              <a:spLocks noChangeArrowheads="1"/>
            </p:cNvSpPr>
            <p:nvPr/>
          </p:nvSpPr>
          <p:spPr bwMode="auto">
            <a:xfrm>
              <a:off x="4423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9" name="Rectangle 63"/>
            <p:cNvSpPr>
              <a:spLocks noChangeArrowheads="1"/>
            </p:cNvSpPr>
            <p:nvPr/>
          </p:nvSpPr>
          <p:spPr bwMode="auto">
            <a:xfrm>
              <a:off x="3380" y="364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9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80" name="Rectangle 64"/>
            <p:cNvSpPr>
              <a:spLocks noChangeArrowheads="1"/>
            </p:cNvSpPr>
            <p:nvPr/>
          </p:nvSpPr>
          <p:spPr bwMode="auto">
            <a:xfrm>
              <a:off x="2814" y="3645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8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81" name="Rectangle 65"/>
            <p:cNvSpPr>
              <a:spLocks noChangeArrowheads="1"/>
            </p:cNvSpPr>
            <p:nvPr/>
          </p:nvSpPr>
          <p:spPr bwMode="auto">
            <a:xfrm>
              <a:off x="3924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82" name="Rectangle 66"/>
            <p:cNvSpPr>
              <a:spLocks noChangeArrowheads="1"/>
            </p:cNvSpPr>
            <p:nvPr/>
          </p:nvSpPr>
          <p:spPr bwMode="auto">
            <a:xfrm>
              <a:off x="4447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90883" name="Rectangle 67"/>
          <p:cNvSpPr>
            <a:spLocks noChangeArrowheads="1"/>
          </p:cNvSpPr>
          <p:nvPr/>
        </p:nvSpPr>
        <p:spPr bwMode="auto">
          <a:xfrm>
            <a:off x="5323656" y="3048000"/>
            <a:ext cx="1447800" cy="3048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84" name="Rectangle 68"/>
          <p:cNvSpPr>
            <a:spLocks noChangeArrowheads="1"/>
          </p:cNvSpPr>
          <p:nvPr/>
        </p:nvSpPr>
        <p:spPr bwMode="auto">
          <a:xfrm>
            <a:off x="6085656" y="2895600"/>
            <a:ext cx="1447800" cy="3276600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85" name="Rectangle 69"/>
          <p:cNvSpPr>
            <a:spLocks noChangeArrowheads="1"/>
          </p:cNvSpPr>
          <p:nvPr/>
        </p:nvSpPr>
        <p:spPr bwMode="auto">
          <a:xfrm>
            <a:off x="7000056" y="3048000"/>
            <a:ext cx="1447800" cy="30480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0888" name="Group 72"/>
          <p:cNvGrpSpPr>
            <a:grpSpLocks/>
          </p:cNvGrpSpPr>
          <p:nvPr/>
        </p:nvGrpSpPr>
        <p:grpSpPr bwMode="auto">
          <a:xfrm>
            <a:off x="5247456" y="2971800"/>
            <a:ext cx="3276600" cy="3200400"/>
            <a:chOff x="2784" y="1872"/>
            <a:chExt cx="2064" cy="2016"/>
          </a:xfrm>
        </p:grpSpPr>
        <p:sp>
          <p:nvSpPr>
            <p:cNvPr id="290886" name="Rectangle 70"/>
            <p:cNvSpPr>
              <a:spLocks noChangeArrowheads="1"/>
            </p:cNvSpPr>
            <p:nvPr/>
          </p:nvSpPr>
          <p:spPr bwMode="auto">
            <a:xfrm>
              <a:off x="4416" y="1872"/>
              <a:ext cx="432" cy="201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887" name="Rectangle 71"/>
            <p:cNvSpPr>
              <a:spLocks noChangeArrowheads="1"/>
            </p:cNvSpPr>
            <p:nvPr/>
          </p:nvSpPr>
          <p:spPr bwMode="auto">
            <a:xfrm>
              <a:off x="2784" y="1872"/>
              <a:ext cx="432" cy="201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0950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07027"/>
              </p:ext>
            </p:extLst>
          </p:nvPr>
        </p:nvGraphicFramePr>
        <p:xfrm>
          <a:off x="1168400" y="3836988"/>
          <a:ext cx="12906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0" name="公式" r:id="rId3" imgW="507960" imgH="253800" progId="Equation.3">
                  <p:embed/>
                </p:oleObj>
              </mc:Choice>
              <mc:Fallback>
                <p:oleObj name="公式" r:id="rId3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836988"/>
                        <a:ext cx="1290638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951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828194"/>
              </p:ext>
            </p:extLst>
          </p:nvPr>
        </p:nvGraphicFramePr>
        <p:xfrm>
          <a:off x="1171575" y="4432300"/>
          <a:ext cx="12588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1" name="公式" r:id="rId5" imgW="495000" imgH="228600" progId="Equation.3">
                  <p:embed/>
                </p:oleObj>
              </mc:Choice>
              <mc:Fallback>
                <p:oleObj name="公式" r:id="rId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432300"/>
                        <a:ext cx="125888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952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37156"/>
              </p:ext>
            </p:extLst>
          </p:nvPr>
        </p:nvGraphicFramePr>
        <p:xfrm>
          <a:off x="1122363" y="5013325"/>
          <a:ext cx="13255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2" name="公式" r:id="rId7" imgW="520560" imgH="228600" progId="Equation.3">
                  <p:embed/>
                </p:oleObj>
              </mc:Choice>
              <mc:Fallback>
                <p:oleObj name="公式" r:id="rId7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5013325"/>
                        <a:ext cx="1325562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953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415184"/>
              </p:ext>
            </p:extLst>
          </p:nvPr>
        </p:nvGraphicFramePr>
        <p:xfrm>
          <a:off x="1160463" y="5513388"/>
          <a:ext cx="12922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3" name="公式" r:id="rId9" imgW="507960" imgH="253800" progId="Equation.3">
                  <p:embed/>
                </p:oleObj>
              </mc:Choice>
              <mc:Fallback>
                <p:oleObj name="公式" r:id="rId9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513388"/>
                        <a:ext cx="1292225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9743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90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90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90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 autoUpdateAnimBg="0"/>
      <p:bldP spid="290883" grpId="0" animBg="1"/>
      <p:bldP spid="290884" grpId="0" animBg="1"/>
      <p:bldP spid="29088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901911" cy="252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12976"/>
            <a:ext cx="4568056" cy="3426042"/>
          </a:xfr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85738"/>
          </a:xfrm>
        </p:spPr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4293096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变量卡诺图的合并关系三维想象。</a:t>
            </a:r>
          </a:p>
        </p:txBody>
      </p:sp>
      <p:sp>
        <p:nvSpPr>
          <p:cNvPr id="6" name="圆角右箭头 5"/>
          <p:cNvSpPr/>
          <p:nvPr/>
        </p:nvSpPr>
        <p:spPr>
          <a:xfrm flipH="1">
            <a:off x="5580112" y="2168860"/>
            <a:ext cx="1670067" cy="1728192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456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50</a:t>
            </a:r>
            <a:r>
              <a:rPr lang="zh-CN" altLang="en-US" dirty="0"/>
              <a:t>）</a:t>
            </a:r>
          </a:p>
        </p:txBody>
      </p:sp>
      <p:sp>
        <p:nvSpPr>
          <p:cNvPr id="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6FB7-919F-476A-810B-9D91879CED0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91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96752"/>
            <a:ext cx="7772400" cy="4572000"/>
          </a:xfrm>
        </p:spPr>
        <p:txBody>
          <a:bodyPr/>
          <a:lstStyle/>
          <a:p>
            <a:r>
              <a:rPr lang="zh-CN" altLang="en-US" dirty="0"/>
              <a:t>最小项的卡诺图表示</a:t>
            </a:r>
          </a:p>
        </p:txBody>
      </p:sp>
      <p:grpSp>
        <p:nvGrpSpPr>
          <p:cNvPr id="291907" name="Group 67"/>
          <p:cNvGrpSpPr>
            <a:grpSpLocks/>
          </p:cNvGrpSpPr>
          <p:nvPr/>
        </p:nvGrpSpPr>
        <p:grpSpPr bwMode="auto">
          <a:xfrm>
            <a:off x="4267200" y="1600200"/>
            <a:ext cx="4537075" cy="2376488"/>
            <a:chOff x="288" y="1959"/>
            <a:chExt cx="2858" cy="1497"/>
          </a:xfrm>
        </p:grpSpPr>
        <p:grpSp>
          <p:nvGrpSpPr>
            <p:cNvPr id="291908" name="Group 68"/>
            <p:cNvGrpSpPr>
              <a:grpSpLocks/>
            </p:cNvGrpSpPr>
            <p:nvPr/>
          </p:nvGrpSpPr>
          <p:grpSpPr bwMode="auto">
            <a:xfrm>
              <a:off x="333" y="2096"/>
              <a:ext cx="2813" cy="1360"/>
              <a:chOff x="1156" y="1707"/>
              <a:chExt cx="2813" cy="1360"/>
            </a:xfrm>
          </p:grpSpPr>
          <p:sp>
            <p:nvSpPr>
              <p:cNvPr id="291909" name="Rectangle 69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0" name="Rectangle 70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1" name="Rectangle 71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2" name="Rectangle 72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3" name="Rectangle 73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4" name="Rectangle 74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5" name="Rectangle 75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6" name="Rectangle 76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7" name="Line 77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18" name="Line 78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19" name="Line 79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0" name="Line 80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1" name="Line 81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2" name="Line 82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3" name="Line 83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4" name="Line 84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5" name="Line 85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1926" name="Group 86"/>
            <p:cNvGrpSpPr>
              <a:grpSpLocks/>
            </p:cNvGrpSpPr>
            <p:nvPr/>
          </p:nvGrpSpPr>
          <p:grpSpPr bwMode="auto">
            <a:xfrm>
              <a:off x="288" y="1959"/>
              <a:ext cx="545" cy="606"/>
              <a:chOff x="1111" y="1570"/>
              <a:chExt cx="545" cy="606"/>
            </a:xfrm>
          </p:grpSpPr>
          <p:sp>
            <p:nvSpPr>
              <p:cNvPr id="291927" name="Text Box 87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1928" name="Text Box 88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1929" name="Text Box 89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1930" name="Group 90"/>
            <p:cNvGrpSpPr>
              <a:grpSpLocks/>
            </p:cNvGrpSpPr>
            <p:nvPr/>
          </p:nvGrpSpPr>
          <p:grpSpPr bwMode="auto">
            <a:xfrm>
              <a:off x="424" y="2594"/>
              <a:ext cx="363" cy="787"/>
              <a:chOff x="1156" y="2205"/>
              <a:chExt cx="363" cy="787"/>
            </a:xfrm>
          </p:grpSpPr>
          <p:sp>
            <p:nvSpPr>
              <p:cNvPr id="291931" name="Text Box 91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91932" name="Text Box 92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91933" name="Group 93"/>
            <p:cNvGrpSpPr>
              <a:grpSpLocks/>
            </p:cNvGrpSpPr>
            <p:nvPr/>
          </p:nvGrpSpPr>
          <p:grpSpPr bwMode="auto">
            <a:xfrm>
              <a:off x="832" y="2186"/>
              <a:ext cx="2223" cy="288"/>
              <a:chOff x="1655" y="1797"/>
              <a:chExt cx="2223" cy="288"/>
            </a:xfrm>
          </p:grpSpPr>
          <p:sp>
            <p:nvSpPr>
              <p:cNvPr id="291934" name="Text Box 94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1935" name="Text Box 95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1936" name="Text Box 96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1937" name="Text Box 97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91938" name="Rectangle 98"/>
            <p:cNvSpPr>
              <a:spLocks noChangeArrowheads="1"/>
            </p:cNvSpPr>
            <p:nvPr/>
          </p:nvSpPr>
          <p:spPr bwMode="auto">
            <a:xfrm>
              <a:off x="1467" y="259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39" name="Rectangle 99"/>
            <p:cNvSpPr>
              <a:spLocks noChangeArrowheads="1"/>
            </p:cNvSpPr>
            <p:nvPr/>
          </p:nvSpPr>
          <p:spPr bwMode="auto">
            <a:xfrm>
              <a:off x="878" y="2580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0" name="Rectangle 100"/>
            <p:cNvSpPr>
              <a:spLocks noChangeArrowheads="1"/>
            </p:cNvSpPr>
            <p:nvPr/>
          </p:nvSpPr>
          <p:spPr bwMode="auto">
            <a:xfrm>
              <a:off x="2035" y="2580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1" name="Rectangle 101"/>
            <p:cNvSpPr>
              <a:spLocks noChangeArrowheads="1"/>
            </p:cNvSpPr>
            <p:nvPr/>
          </p:nvSpPr>
          <p:spPr bwMode="auto">
            <a:xfrm>
              <a:off x="2647" y="259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2" name="Rectangle 102"/>
            <p:cNvSpPr>
              <a:spLocks noChangeArrowheads="1"/>
            </p:cNvSpPr>
            <p:nvPr/>
          </p:nvSpPr>
          <p:spPr bwMode="auto">
            <a:xfrm>
              <a:off x="1467" y="3093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3" name="Rectangle 103"/>
            <p:cNvSpPr>
              <a:spLocks noChangeArrowheads="1"/>
            </p:cNvSpPr>
            <p:nvPr/>
          </p:nvSpPr>
          <p:spPr bwMode="auto">
            <a:xfrm>
              <a:off x="856" y="3048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4" name="Rectangle 104"/>
            <p:cNvSpPr>
              <a:spLocks noChangeArrowheads="1"/>
            </p:cNvSpPr>
            <p:nvPr/>
          </p:nvSpPr>
          <p:spPr bwMode="auto">
            <a:xfrm>
              <a:off x="2057" y="3093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7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5" name="Rectangle 105"/>
            <p:cNvSpPr>
              <a:spLocks noChangeArrowheads="1"/>
            </p:cNvSpPr>
            <p:nvPr/>
          </p:nvSpPr>
          <p:spPr bwMode="auto">
            <a:xfrm>
              <a:off x="2647" y="3048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6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91947" name="Rectangle 107"/>
          <p:cNvSpPr>
            <a:spLocks noChangeArrowheads="1"/>
          </p:cNvSpPr>
          <p:nvPr/>
        </p:nvSpPr>
        <p:spPr bwMode="auto">
          <a:xfrm>
            <a:off x="5943600" y="2514600"/>
            <a:ext cx="8382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48" name="Rectangle 108"/>
          <p:cNvSpPr>
            <a:spLocks noChangeArrowheads="1"/>
          </p:cNvSpPr>
          <p:nvPr/>
        </p:nvSpPr>
        <p:spPr bwMode="auto">
          <a:xfrm>
            <a:off x="7924800" y="2590799"/>
            <a:ext cx="838200" cy="1276573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49" name="Rectangle 109"/>
          <p:cNvSpPr>
            <a:spLocks noChangeArrowheads="1"/>
          </p:cNvSpPr>
          <p:nvPr/>
        </p:nvSpPr>
        <p:spPr bwMode="auto">
          <a:xfrm>
            <a:off x="7010400" y="3276600"/>
            <a:ext cx="1676400" cy="6096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50" name="Rectangle 110"/>
          <p:cNvSpPr>
            <a:spLocks noChangeArrowheads="1"/>
          </p:cNvSpPr>
          <p:nvPr/>
        </p:nvSpPr>
        <p:spPr bwMode="auto">
          <a:xfrm>
            <a:off x="179512" y="4343400"/>
            <a:ext cx="416388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在函数最小项对应的小方块填“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，其他方块填“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；</a:t>
            </a:r>
          </a:p>
        </p:txBody>
      </p:sp>
      <p:grpSp>
        <p:nvGrpSpPr>
          <p:cNvPr id="291951" name="Group 111"/>
          <p:cNvGrpSpPr>
            <a:grpSpLocks/>
          </p:cNvGrpSpPr>
          <p:nvPr/>
        </p:nvGrpSpPr>
        <p:grpSpPr bwMode="auto">
          <a:xfrm>
            <a:off x="4419600" y="4038600"/>
            <a:ext cx="4537075" cy="2376488"/>
            <a:chOff x="288" y="1959"/>
            <a:chExt cx="2858" cy="1497"/>
          </a:xfrm>
        </p:grpSpPr>
        <p:grpSp>
          <p:nvGrpSpPr>
            <p:cNvPr id="291952" name="Group 112"/>
            <p:cNvGrpSpPr>
              <a:grpSpLocks/>
            </p:cNvGrpSpPr>
            <p:nvPr/>
          </p:nvGrpSpPr>
          <p:grpSpPr bwMode="auto">
            <a:xfrm>
              <a:off x="333" y="2096"/>
              <a:ext cx="2813" cy="1360"/>
              <a:chOff x="1156" y="1707"/>
              <a:chExt cx="2813" cy="1360"/>
            </a:xfrm>
          </p:grpSpPr>
          <p:sp>
            <p:nvSpPr>
              <p:cNvPr id="291953" name="Rectangle 113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4" name="Rectangle 114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5" name="Rectangle 115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6" name="Rectangle 116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7" name="Rectangle 117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8" name="Rectangle 118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9" name="Rectangle 119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60" name="Rectangle 120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61" name="Line 121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2" name="Line 122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3" name="Line 123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4" name="Line 124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5" name="Line 125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6" name="Line 126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7" name="Line 127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8" name="Line 128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9" name="Line 129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1970" name="Group 130"/>
            <p:cNvGrpSpPr>
              <a:grpSpLocks/>
            </p:cNvGrpSpPr>
            <p:nvPr/>
          </p:nvGrpSpPr>
          <p:grpSpPr bwMode="auto">
            <a:xfrm>
              <a:off x="288" y="1959"/>
              <a:ext cx="545" cy="606"/>
              <a:chOff x="1111" y="1570"/>
              <a:chExt cx="545" cy="606"/>
            </a:xfrm>
          </p:grpSpPr>
          <p:sp>
            <p:nvSpPr>
              <p:cNvPr id="291971" name="Text Box 131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1972" name="Text Box 132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1973" name="Text Box 133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1974" name="Group 134"/>
            <p:cNvGrpSpPr>
              <a:grpSpLocks/>
            </p:cNvGrpSpPr>
            <p:nvPr/>
          </p:nvGrpSpPr>
          <p:grpSpPr bwMode="auto">
            <a:xfrm>
              <a:off x="424" y="2594"/>
              <a:ext cx="363" cy="787"/>
              <a:chOff x="1156" y="2205"/>
              <a:chExt cx="363" cy="787"/>
            </a:xfrm>
          </p:grpSpPr>
          <p:sp>
            <p:nvSpPr>
              <p:cNvPr id="291975" name="Text Box 135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91976" name="Text Box 136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91977" name="Group 137"/>
            <p:cNvGrpSpPr>
              <a:grpSpLocks/>
            </p:cNvGrpSpPr>
            <p:nvPr/>
          </p:nvGrpSpPr>
          <p:grpSpPr bwMode="auto">
            <a:xfrm>
              <a:off x="832" y="2186"/>
              <a:ext cx="2223" cy="288"/>
              <a:chOff x="1655" y="1797"/>
              <a:chExt cx="2223" cy="288"/>
            </a:xfrm>
          </p:grpSpPr>
          <p:sp>
            <p:nvSpPr>
              <p:cNvPr id="291978" name="Text Box 138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1979" name="Text Box 139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1980" name="Text Box 140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1981" name="Text Box 141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91982" name="Rectangle 142"/>
            <p:cNvSpPr>
              <a:spLocks noChangeArrowheads="1"/>
            </p:cNvSpPr>
            <p:nvPr/>
          </p:nvSpPr>
          <p:spPr bwMode="auto">
            <a:xfrm>
              <a:off x="1467" y="2594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83" name="Rectangle 143"/>
            <p:cNvSpPr>
              <a:spLocks noChangeArrowheads="1"/>
            </p:cNvSpPr>
            <p:nvPr/>
          </p:nvSpPr>
          <p:spPr bwMode="auto">
            <a:xfrm>
              <a:off x="878" y="25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91984" name="Rectangle 144"/>
            <p:cNvSpPr>
              <a:spLocks noChangeArrowheads="1"/>
            </p:cNvSpPr>
            <p:nvPr/>
          </p:nvSpPr>
          <p:spPr bwMode="auto">
            <a:xfrm>
              <a:off x="2035" y="25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91985" name="Rectangle 145"/>
            <p:cNvSpPr>
              <a:spLocks noChangeArrowheads="1"/>
            </p:cNvSpPr>
            <p:nvPr/>
          </p:nvSpPr>
          <p:spPr bwMode="auto">
            <a:xfrm>
              <a:off x="2647" y="25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91986" name="Rectangle 146"/>
            <p:cNvSpPr>
              <a:spLocks noChangeArrowheads="1"/>
            </p:cNvSpPr>
            <p:nvPr/>
          </p:nvSpPr>
          <p:spPr bwMode="auto">
            <a:xfrm>
              <a:off x="1467" y="309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87" name="Rectangle 147"/>
            <p:cNvSpPr>
              <a:spLocks noChangeArrowheads="1"/>
            </p:cNvSpPr>
            <p:nvPr/>
          </p:nvSpPr>
          <p:spPr bwMode="auto">
            <a:xfrm>
              <a:off x="856" y="304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88" name="Rectangle 148"/>
            <p:cNvSpPr>
              <a:spLocks noChangeArrowheads="1"/>
            </p:cNvSpPr>
            <p:nvPr/>
          </p:nvSpPr>
          <p:spPr bwMode="auto">
            <a:xfrm>
              <a:off x="2057" y="309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89" name="Rectangle 149"/>
            <p:cNvSpPr>
              <a:spLocks noChangeArrowheads="1"/>
            </p:cNvSpPr>
            <p:nvPr/>
          </p:nvSpPr>
          <p:spPr bwMode="auto">
            <a:xfrm>
              <a:off x="2647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</p:grpSp>
      <p:sp>
        <p:nvSpPr>
          <p:cNvPr id="291990" name="Rectangle 150"/>
          <p:cNvSpPr>
            <a:spLocks noChangeArrowheads="1"/>
          </p:cNvSpPr>
          <p:nvPr/>
        </p:nvSpPr>
        <p:spPr bwMode="auto">
          <a:xfrm>
            <a:off x="6096000" y="4953000"/>
            <a:ext cx="8382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91" name="Rectangle 151"/>
          <p:cNvSpPr>
            <a:spLocks noChangeArrowheads="1"/>
          </p:cNvSpPr>
          <p:nvPr/>
        </p:nvSpPr>
        <p:spPr bwMode="auto">
          <a:xfrm>
            <a:off x="8077200" y="5029199"/>
            <a:ext cx="838200" cy="1266825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92" name="Rectangle 152"/>
          <p:cNvSpPr>
            <a:spLocks noChangeArrowheads="1"/>
          </p:cNvSpPr>
          <p:nvPr/>
        </p:nvSpPr>
        <p:spPr bwMode="auto">
          <a:xfrm>
            <a:off x="7162800" y="5715000"/>
            <a:ext cx="1676400" cy="6096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1995" name="Group 155"/>
          <p:cNvGrpSpPr>
            <a:grpSpLocks/>
          </p:cNvGrpSpPr>
          <p:nvPr/>
        </p:nvGrpSpPr>
        <p:grpSpPr bwMode="auto">
          <a:xfrm>
            <a:off x="387350" y="2438400"/>
            <a:ext cx="4033838" cy="1595438"/>
            <a:chOff x="244" y="1536"/>
            <a:chExt cx="2541" cy="1005"/>
          </a:xfrm>
        </p:grpSpPr>
        <p:graphicFrame>
          <p:nvGraphicFramePr>
            <p:cNvPr id="291906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2020042"/>
                </p:ext>
              </p:extLst>
            </p:nvPr>
          </p:nvGraphicFramePr>
          <p:xfrm>
            <a:off x="244" y="1536"/>
            <a:ext cx="209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8" name="公式" r:id="rId3" imgW="1434960" imgH="215640" progId="Equation.3">
                    <p:embed/>
                  </p:oleObj>
                </mc:Choice>
                <mc:Fallback>
                  <p:oleObj name="公式" r:id="rId3" imgW="1434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" y="1536"/>
                          <a:ext cx="2095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1946" name="Object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6181433"/>
                </p:ext>
              </p:extLst>
            </p:nvPr>
          </p:nvGraphicFramePr>
          <p:xfrm>
            <a:off x="557" y="2151"/>
            <a:ext cx="152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9" name="公式" r:id="rId5" imgW="1041120" imgH="266400" progId="Equation.3">
                    <p:embed/>
                  </p:oleObj>
                </mc:Choice>
                <mc:Fallback>
                  <p:oleObj name="公式" r:id="rId5" imgW="104112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2151"/>
                          <a:ext cx="152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1994" name="Object 1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47145"/>
                </p:ext>
              </p:extLst>
            </p:nvPr>
          </p:nvGraphicFramePr>
          <p:xfrm>
            <a:off x="523" y="1824"/>
            <a:ext cx="226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0" name="公式" r:id="rId7" imgW="1892160" imgH="215640" progId="Equation.3">
                    <p:embed/>
                  </p:oleObj>
                </mc:Choice>
                <mc:Fallback>
                  <p:oleObj name="公式" r:id="rId7" imgW="1892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1824"/>
                          <a:ext cx="226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335466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1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1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1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1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9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9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47" grpId="0" animBg="1"/>
      <p:bldP spid="291948" grpId="0" animBg="1"/>
      <p:bldP spid="291949" grpId="0" animBg="1"/>
      <p:bldP spid="291950" grpId="0" autoUpdateAnimBg="0"/>
      <p:bldP spid="291990" grpId="0" animBg="1"/>
      <p:bldP spid="291991" grpId="0" animBg="1"/>
      <p:bldP spid="2919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B64-5C23-4F15-9F94-D7B6C40B0DD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576" y="1412776"/>
            <a:ext cx="7931224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	2.1 </a:t>
            </a:r>
            <a:r>
              <a:rPr lang="zh-CN" altLang="en-US" dirty="0"/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</a:rPr>
              <a:t>	</a:t>
            </a:r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B0F0"/>
                </a:solidFill>
              </a:rPr>
              <a:t>	</a:t>
            </a:r>
            <a:r>
              <a:rPr lang="en-US" altLang="zh-CN" dirty="0">
                <a:solidFill>
                  <a:srgbClr val="00B0F0"/>
                </a:solidFill>
              </a:rPr>
              <a:t>2.3 </a:t>
            </a:r>
            <a:r>
              <a:rPr lang="zh-CN" altLang="en-US" dirty="0">
                <a:solidFill>
                  <a:srgbClr val="00B0F0"/>
                </a:solidFill>
              </a:rPr>
              <a:t>图解法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zh-CN" altLang="en-US" dirty="0">
                <a:solidFill>
                  <a:srgbClr val="00B0F0"/>
                </a:solidFill>
              </a:rPr>
              <a:t>卡诺图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r>
              <a:rPr lang="zh-CN" altLang="en-US" dirty="0">
                <a:solidFill>
                  <a:srgbClr val="00B0F0"/>
                </a:solidFill>
              </a:rPr>
              <a:t>化简逻辑函数</a:t>
            </a:r>
          </a:p>
          <a:p>
            <a:pPr>
              <a:buNone/>
            </a:pPr>
            <a:r>
              <a:rPr lang="zh-CN" altLang="en-US" dirty="0">
                <a:solidFill>
                  <a:schemeClr val="folHlink"/>
                </a:solidFill>
              </a:rPr>
              <a:t>	</a:t>
            </a: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 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284904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3FA5-A21A-479A-B01F-8421D12CA2F6}" type="slidenum">
              <a:rPr lang="en-US" altLang="zh-CN">
                <a:latin typeface="+mn-ea"/>
                <a:ea typeface="+mn-ea"/>
              </a:rPr>
              <a:pPr/>
              <a:t>30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卡诺图化简的步骤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381000" y="2819400"/>
            <a:ext cx="6999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画图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：按照循环码规律指定卡诺图变量取值；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81000" y="3284984"/>
            <a:ext cx="8943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填数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：在函数最小项对应的小方块填“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，其他方块填“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；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81000" y="3789040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合并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：合并相邻填“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的小方块，两个方块合并消去一个变量（一维块）；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个方块合并消去两个变量（二维块）；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381000" y="5085184"/>
            <a:ext cx="861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不要漏、不冗余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：使每一最小项至少被合并包含过一次；每个合并的圈中，至少要有一个“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没有被圈过，否则这个圈就是多余的。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381000" y="4623792"/>
            <a:ext cx="9052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先大后小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：合并过程中先找大圈合并，圈越大消去的变量越多；</a:t>
            </a:r>
          </a:p>
        </p:txBody>
      </p:sp>
    </p:spTree>
    <p:extLst>
      <p:ext uri="{BB962C8B-B14F-4D97-AF65-F5344CB8AC3E}">
        <p14:creationId xmlns:p14="http://schemas.microsoft.com/office/powerpoint/2010/main" val="39026108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  <p:bldP spid="154629" grpId="0" autoUpdateAnimBg="0"/>
      <p:bldP spid="154631" grpId="0" autoUpdateAnimBg="0"/>
      <p:bldP spid="154632" grpId="0" autoUpdateAnimBg="0"/>
      <p:bldP spid="15463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D69-F600-4122-8B36-E82EEF8F125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1 “</a:t>
            </a:r>
            <a:r>
              <a:rPr lang="zh-CN" altLang="en-US" dirty="0"/>
              <a:t>与或”式化简：</a:t>
            </a:r>
          </a:p>
          <a:p>
            <a:pPr lvl="2"/>
            <a:endParaRPr lang="en-US" altLang="zh-CN" dirty="0"/>
          </a:p>
        </p:txBody>
      </p:sp>
      <p:grpSp>
        <p:nvGrpSpPr>
          <p:cNvPr id="155700" name="Group 52"/>
          <p:cNvGrpSpPr>
            <a:grpSpLocks/>
          </p:cNvGrpSpPr>
          <p:nvPr/>
        </p:nvGrpSpPr>
        <p:grpSpPr bwMode="auto">
          <a:xfrm>
            <a:off x="2302743" y="5073352"/>
            <a:ext cx="3505200" cy="609600"/>
            <a:chOff x="1632" y="2976"/>
            <a:chExt cx="2208" cy="384"/>
          </a:xfrm>
        </p:grpSpPr>
        <p:sp>
          <p:nvSpPr>
            <p:cNvPr id="155698" name="Rectangle 50"/>
            <p:cNvSpPr>
              <a:spLocks noChangeArrowheads="1"/>
            </p:cNvSpPr>
            <p:nvPr/>
          </p:nvSpPr>
          <p:spPr bwMode="auto">
            <a:xfrm>
              <a:off x="3408" y="2976"/>
              <a:ext cx="432" cy="3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99" name="Rectangle 51"/>
            <p:cNvSpPr>
              <a:spLocks noChangeArrowheads="1"/>
            </p:cNvSpPr>
            <p:nvPr/>
          </p:nvSpPr>
          <p:spPr bwMode="auto">
            <a:xfrm>
              <a:off x="1632" y="3024"/>
              <a:ext cx="432" cy="3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97" name="Rectangle 49"/>
          <p:cNvSpPr>
            <a:spLocks noChangeArrowheads="1"/>
          </p:cNvSpPr>
          <p:nvPr/>
        </p:nvSpPr>
        <p:spPr bwMode="auto">
          <a:xfrm>
            <a:off x="4131543" y="4463752"/>
            <a:ext cx="685800" cy="1143000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692" name="Group 44"/>
          <p:cNvGrpSpPr>
            <a:grpSpLocks/>
          </p:cNvGrpSpPr>
          <p:nvPr/>
        </p:nvGrpSpPr>
        <p:grpSpPr bwMode="auto">
          <a:xfrm>
            <a:off x="1475656" y="3396952"/>
            <a:ext cx="4537075" cy="2376488"/>
            <a:chOff x="1111" y="1920"/>
            <a:chExt cx="2858" cy="1497"/>
          </a:xfrm>
        </p:grpSpPr>
        <p:grpSp>
          <p:nvGrpSpPr>
            <p:cNvPr id="155653" name="Group 5"/>
            <p:cNvGrpSpPr>
              <a:grpSpLocks/>
            </p:cNvGrpSpPr>
            <p:nvPr/>
          </p:nvGrpSpPr>
          <p:grpSpPr bwMode="auto">
            <a:xfrm>
              <a:off x="1156" y="2057"/>
              <a:ext cx="2813" cy="1360"/>
              <a:chOff x="1156" y="1707"/>
              <a:chExt cx="2813" cy="1360"/>
            </a:xfrm>
          </p:grpSpPr>
          <p:sp>
            <p:nvSpPr>
              <p:cNvPr id="155654" name="Rectangle 6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55" name="Rectangle 7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56" name="Rectangle 8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57" name="Rectangle 9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58" name="Rectangle 10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59" name="Rectangle 11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0" lang="en-US" altLang="zh-CN" b="1">
                    <a:latin typeface="Arial" charset="0"/>
                    <a:ea typeface="幼圆" pitchFamily="49" charset="-122"/>
                  </a:rPr>
                  <a:t> </a:t>
                </a:r>
              </a:p>
            </p:txBody>
          </p:sp>
          <p:sp>
            <p:nvSpPr>
              <p:cNvPr id="155660" name="Rectangle 12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61" name="Rectangle 13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62" name="Line 14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3" name="Line 15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4" name="Line 16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5" name="Line 17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6" name="Line 18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7" name="Line 19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8" name="Line 20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9" name="Line 21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0" name="Line 22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671" name="Group 23"/>
            <p:cNvGrpSpPr>
              <a:grpSpLocks/>
            </p:cNvGrpSpPr>
            <p:nvPr/>
          </p:nvGrpSpPr>
          <p:grpSpPr bwMode="auto">
            <a:xfrm>
              <a:off x="1111" y="1920"/>
              <a:ext cx="545" cy="606"/>
              <a:chOff x="1111" y="1570"/>
              <a:chExt cx="545" cy="606"/>
            </a:xfrm>
          </p:grpSpPr>
          <p:sp>
            <p:nvSpPr>
              <p:cNvPr id="155672" name="Text Box 24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55673" name="Text Box 25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55674" name="Text Box 26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155675" name="Group 27"/>
            <p:cNvGrpSpPr>
              <a:grpSpLocks/>
            </p:cNvGrpSpPr>
            <p:nvPr/>
          </p:nvGrpSpPr>
          <p:grpSpPr bwMode="auto">
            <a:xfrm>
              <a:off x="1247" y="2555"/>
              <a:ext cx="363" cy="787"/>
              <a:chOff x="1156" y="2205"/>
              <a:chExt cx="363" cy="787"/>
            </a:xfrm>
          </p:grpSpPr>
          <p:sp>
            <p:nvSpPr>
              <p:cNvPr id="155676" name="Text Box 28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5677" name="Text Box 29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55678" name="Group 30"/>
            <p:cNvGrpSpPr>
              <a:grpSpLocks/>
            </p:cNvGrpSpPr>
            <p:nvPr/>
          </p:nvGrpSpPr>
          <p:grpSpPr bwMode="auto">
            <a:xfrm>
              <a:off x="1655" y="2147"/>
              <a:ext cx="2223" cy="288"/>
              <a:chOff x="1655" y="1797"/>
              <a:chExt cx="2223" cy="288"/>
            </a:xfrm>
          </p:grpSpPr>
          <p:sp>
            <p:nvSpPr>
              <p:cNvPr id="155679" name="Text Box 31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55680" name="Text Box 32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55681" name="Text Box 33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55682" name="Text Box 34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55683" name="Rectangle 35"/>
            <p:cNvSpPr>
              <a:spLocks noChangeArrowheads="1"/>
            </p:cNvSpPr>
            <p:nvPr/>
          </p:nvSpPr>
          <p:spPr bwMode="auto">
            <a:xfrm>
              <a:off x="2290" y="2555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5684" name="Rectangle 36"/>
            <p:cNvSpPr>
              <a:spLocks noChangeArrowheads="1"/>
            </p:cNvSpPr>
            <p:nvPr/>
          </p:nvSpPr>
          <p:spPr bwMode="auto">
            <a:xfrm>
              <a:off x="1701" y="2541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5685" name="Rectangle 37"/>
            <p:cNvSpPr>
              <a:spLocks noChangeArrowheads="1"/>
            </p:cNvSpPr>
            <p:nvPr/>
          </p:nvSpPr>
          <p:spPr bwMode="auto">
            <a:xfrm>
              <a:off x="2880" y="259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5686" name="Rectangle 38"/>
            <p:cNvSpPr>
              <a:spLocks noChangeArrowheads="1"/>
            </p:cNvSpPr>
            <p:nvPr/>
          </p:nvSpPr>
          <p:spPr bwMode="auto">
            <a:xfrm>
              <a:off x="3470" y="2555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5687" name="Rectangle 39"/>
            <p:cNvSpPr>
              <a:spLocks noChangeArrowheads="1"/>
            </p:cNvSpPr>
            <p:nvPr/>
          </p:nvSpPr>
          <p:spPr bwMode="auto">
            <a:xfrm>
              <a:off x="2290" y="30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155688" name="Rectangle 40"/>
            <p:cNvSpPr>
              <a:spLocks noChangeArrowheads="1"/>
            </p:cNvSpPr>
            <p:nvPr/>
          </p:nvSpPr>
          <p:spPr bwMode="auto">
            <a:xfrm>
              <a:off x="1679" y="302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 dirty="0">
                  <a:solidFill>
                    <a:schemeClr val="folHlink"/>
                  </a:solidFill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5689" name="Rectangle 41"/>
            <p:cNvSpPr>
              <a:spLocks noChangeArrowheads="1"/>
            </p:cNvSpPr>
            <p:nvPr/>
          </p:nvSpPr>
          <p:spPr bwMode="auto">
            <a:xfrm>
              <a:off x="2880" y="303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5690" name="Rectangle 42"/>
            <p:cNvSpPr>
              <a:spLocks noChangeArrowheads="1"/>
            </p:cNvSpPr>
            <p:nvPr/>
          </p:nvSpPr>
          <p:spPr bwMode="auto">
            <a:xfrm>
              <a:off x="3470" y="30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</p:grpSp>
      <p:graphicFrame>
        <p:nvGraphicFramePr>
          <p:cNvPr id="1556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48577"/>
              </p:ext>
            </p:extLst>
          </p:nvPr>
        </p:nvGraphicFramePr>
        <p:xfrm>
          <a:off x="4139927" y="2482552"/>
          <a:ext cx="47672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0" name="公式" r:id="rId3" imgW="2057400" imgH="215640" progId="Equation.3">
                  <p:embed/>
                </p:oleObj>
              </mc:Choice>
              <mc:Fallback>
                <p:oleObj name="公式" r:id="rId3" imgW="2057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27" y="2482552"/>
                        <a:ext cx="47672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93" name="Line 45"/>
          <p:cNvSpPr>
            <a:spLocks noChangeShapeType="1"/>
          </p:cNvSpPr>
          <p:nvPr/>
        </p:nvSpPr>
        <p:spPr bwMode="auto">
          <a:xfrm flipH="1">
            <a:off x="4360142" y="3015952"/>
            <a:ext cx="931863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 flipH="1">
            <a:off x="2607543" y="3015952"/>
            <a:ext cx="3692624" cy="2362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5" name="Line 47"/>
          <p:cNvSpPr>
            <a:spLocks noChangeShapeType="1"/>
          </p:cNvSpPr>
          <p:nvPr/>
        </p:nvSpPr>
        <p:spPr bwMode="auto">
          <a:xfrm flipH="1">
            <a:off x="4588743" y="3015952"/>
            <a:ext cx="2863552" cy="2286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6" name="Line 48"/>
          <p:cNvSpPr>
            <a:spLocks noChangeShapeType="1"/>
          </p:cNvSpPr>
          <p:nvPr/>
        </p:nvSpPr>
        <p:spPr bwMode="auto">
          <a:xfrm flipH="1">
            <a:off x="5579343" y="3015952"/>
            <a:ext cx="3025080" cy="2362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5703" name="Group 55"/>
          <p:cNvGrpSpPr>
            <a:grpSpLocks/>
          </p:cNvGrpSpPr>
          <p:nvPr/>
        </p:nvGrpSpPr>
        <p:grpSpPr bwMode="auto">
          <a:xfrm>
            <a:off x="2159868" y="6063952"/>
            <a:ext cx="3675063" cy="533400"/>
            <a:chOff x="1056" y="3600"/>
            <a:chExt cx="2315" cy="336"/>
          </a:xfrm>
        </p:grpSpPr>
        <p:graphicFrame>
          <p:nvGraphicFramePr>
            <p:cNvPr id="155701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5570415"/>
                </p:ext>
              </p:extLst>
            </p:nvPr>
          </p:nvGraphicFramePr>
          <p:xfrm>
            <a:off x="1999" y="3600"/>
            <a:ext cx="13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1" name="公式" r:id="rId5" imgW="939600" imgH="215640" progId="Equation.3">
                    <p:embed/>
                  </p:oleObj>
                </mc:Choice>
                <mc:Fallback>
                  <p:oleObj name="公式" r:id="rId5" imgW="939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9" y="3600"/>
                          <a:ext cx="137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702" name="Text Box 54"/>
            <p:cNvSpPr txBox="1">
              <a:spLocks noChangeArrowheads="1"/>
            </p:cNvSpPr>
            <p:nvPr/>
          </p:nvSpPr>
          <p:spPr bwMode="auto">
            <a:xfrm>
              <a:off x="1056" y="364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化简结果：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7112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55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7" grpId="0" animBg="1"/>
      <p:bldP spid="155693" grpId="0" animBg="1"/>
      <p:bldP spid="155694" grpId="0" animBg="1"/>
      <p:bldP spid="155695" grpId="0" animBg="1"/>
      <p:bldP spid="15569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E1C5-97F9-47D5-803B-D4FA72115A7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例</a:t>
            </a:r>
            <a:r>
              <a:rPr lang="en-US" altLang="zh-CN"/>
              <a:t>2 “</a:t>
            </a:r>
            <a:r>
              <a:rPr lang="zh-CN" altLang="en-US"/>
              <a:t>与或”式化简：</a:t>
            </a:r>
          </a:p>
        </p:txBody>
      </p:sp>
      <p:grpSp>
        <p:nvGrpSpPr>
          <p:cNvPr id="156730" name="Group 58"/>
          <p:cNvGrpSpPr>
            <a:grpSpLocks/>
          </p:cNvGrpSpPr>
          <p:nvPr/>
        </p:nvGrpSpPr>
        <p:grpSpPr bwMode="auto">
          <a:xfrm>
            <a:off x="1371600" y="3429000"/>
            <a:ext cx="3200400" cy="3276600"/>
            <a:chOff x="1429" y="1389"/>
            <a:chExt cx="2540" cy="2449"/>
          </a:xfrm>
        </p:grpSpPr>
        <p:sp>
          <p:nvSpPr>
            <p:cNvPr id="156731" name="Rectangle 59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2" name="Rectangle 60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3" name="Rectangle 61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4" name="Rectangle 62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5" name="Rectangle 63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6" name="Rectangle 64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7" name="Rectangle 65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8" name="Rectangle 66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9" name="Rectangle 67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0" name="Rectangle 68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1" name="Rectangle 69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2" name="Rectangle 70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3" name="Rectangle 71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4" name="Rectangle 72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5" name="Rectangle 73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6" name="Rectangle 74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7" name="Line 75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48" name="Line 76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49" name="Line 77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0" name="Line 78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1" name="Line 79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2" name="Line 80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3" name="Line 81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4" name="Line 82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5" name="Line 83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6" name="Line 84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7" name="Line 85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672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573823"/>
              </p:ext>
            </p:extLst>
          </p:nvPr>
        </p:nvGraphicFramePr>
        <p:xfrm>
          <a:off x="328613" y="2730500"/>
          <a:ext cx="464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4" name="公式" r:id="rId3" imgW="2095200" imgH="228600" progId="Equation.3">
                  <p:embed/>
                </p:oleObj>
              </mc:Choice>
              <mc:Fallback>
                <p:oleObj name="公式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2730500"/>
                        <a:ext cx="4641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2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48273"/>
              </p:ext>
            </p:extLst>
          </p:nvPr>
        </p:nvGraphicFramePr>
        <p:xfrm>
          <a:off x="4977705" y="2747963"/>
          <a:ext cx="39147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5" name="公式" r:id="rId5" imgW="1739880" imgH="266400" progId="Equation.3">
                  <p:embed/>
                </p:oleObj>
              </mc:Choice>
              <mc:Fallback>
                <p:oleObj name="公式" r:id="rId5" imgW="17398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705" y="2747963"/>
                        <a:ext cx="391477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758" name="Group 86"/>
          <p:cNvGrpSpPr>
            <a:grpSpLocks/>
          </p:cNvGrpSpPr>
          <p:nvPr/>
        </p:nvGrpSpPr>
        <p:grpSpPr bwMode="auto">
          <a:xfrm>
            <a:off x="1295400" y="3048000"/>
            <a:ext cx="788988" cy="1177925"/>
            <a:chOff x="1337" y="1162"/>
            <a:chExt cx="545" cy="742"/>
          </a:xfrm>
        </p:grpSpPr>
        <p:sp>
          <p:nvSpPr>
            <p:cNvPr id="156759" name="Text Box 87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56760" name="Text Box 88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56761" name="Text Box 89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156762" name="Text Box 90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156878" name="Group 206"/>
          <p:cNvGrpSpPr>
            <a:grpSpLocks/>
          </p:cNvGrpSpPr>
          <p:nvPr/>
        </p:nvGrpSpPr>
        <p:grpSpPr bwMode="auto">
          <a:xfrm>
            <a:off x="1981200" y="3338513"/>
            <a:ext cx="2647950" cy="471487"/>
            <a:chOff x="1248" y="2103"/>
            <a:chExt cx="1668" cy="297"/>
          </a:xfrm>
        </p:grpSpPr>
        <p:sp>
          <p:nvSpPr>
            <p:cNvPr id="156785" name="Text Box 113"/>
            <p:cNvSpPr txBox="1">
              <a:spLocks noChangeArrowheads="1"/>
            </p:cNvSpPr>
            <p:nvPr/>
          </p:nvSpPr>
          <p:spPr bwMode="auto">
            <a:xfrm>
              <a:off x="1248" y="211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156786" name="Text Box 114"/>
            <p:cNvSpPr txBox="1">
              <a:spLocks noChangeArrowheads="1"/>
            </p:cNvSpPr>
            <p:nvPr/>
          </p:nvSpPr>
          <p:spPr bwMode="auto">
            <a:xfrm>
              <a:off x="2121" y="210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156787" name="Text Box 115"/>
            <p:cNvSpPr txBox="1">
              <a:spLocks noChangeArrowheads="1"/>
            </p:cNvSpPr>
            <p:nvPr/>
          </p:nvSpPr>
          <p:spPr bwMode="auto">
            <a:xfrm>
              <a:off x="1689" y="210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156788" name="Text Box 116"/>
            <p:cNvSpPr txBox="1">
              <a:spLocks noChangeArrowheads="1"/>
            </p:cNvSpPr>
            <p:nvPr/>
          </p:nvSpPr>
          <p:spPr bwMode="auto">
            <a:xfrm>
              <a:off x="2553" y="210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156877" name="Group 205"/>
          <p:cNvGrpSpPr>
            <a:grpSpLocks/>
          </p:cNvGrpSpPr>
          <p:nvPr/>
        </p:nvGrpSpPr>
        <p:grpSpPr bwMode="auto">
          <a:xfrm>
            <a:off x="1295400" y="4114800"/>
            <a:ext cx="576263" cy="2438400"/>
            <a:chOff x="816" y="2592"/>
            <a:chExt cx="363" cy="1536"/>
          </a:xfrm>
        </p:grpSpPr>
        <p:sp>
          <p:nvSpPr>
            <p:cNvPr id="156790" name="Text Box 118"/>
            <p:cNvSpPr txBox="1">
              <a:spLocks noChangeArrowheads="1"/>
            </p:cNvSpPr>
            <p:nvPr/>
          </p:nvSpPr>
          <p:spPr bwMode="auto">
            <a:xfrm>
              <a:off x="816" y="259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156791" name="Text Box 119"/>
            <p:cNvSpPr txBox="1">
              <a:spLocks noChangeArrowheads="1"/>
            </p:cNvSpPr>
            <p:nvPr/>
          </p:nvSpPr>
          <p:spPr bwMode="auto">
            <a:xfrm>
              <a:off x="816" y="340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156792" name="Text Box 120"/>
            <p:cNvSpPr txBox="1">
              <a:spLocks noChangeArrowheads="1"/>
            </p:cNvSpPr>
            <p:nvPr/>
          </p:nvSpPr>
          <p:spPr bwMode="auto">
            <a:xfrm>
              <a:off x="816" y="297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156793" name="Text Box 121"/>
            <p:cNvSpPr txBox="1">
              <a:spLocks noChangeArrowheads="1"/>
            </p:cNvSpPr>
            <p:nvPr/>
          </p:nvSpPr>
          <p:spPr bwMode="auto">
            <a:xfrm>
              <a:off x="816" y="38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156876" name="Group 204"/>
          <p:cNvGrpSpPr>
            <a:grpSpLocks/>
          </p:cNvGrpSpPr>
          <p:nvPr/>
        </p:nvGrpSpPr>
        <p:grpSpPr bwMode="auto">
          <a:xfrm>
            <a:off x="1981200" y="6096000"/>
            <a:ext cx="2438400" cy="533400"/>
            <a:chOff x="1296" y="3840"/>
            <a:chExt cx="1536" cy="336"/>
          </a:xfrm>
        </p:grpSpPr>
        <p:grpSp>
          <p:nvGrpSpPr>
            <p:cNvPr id="156875" name="Group 203"/>
            <p:cNvGrpSpPr>
              <a:grpSpLocks/>
            </p:cNvGrpSpPr>
            <p:nvPr/>
          </p:nvGrpSpPr>
          <p:grpSpPr bwMode="auto">
            <a:xfrm>
              <a:off x="1296" y="3840"/>
              <a:ext cx="1536" cy="336"/>
              <a:chOff x="1296" y="3840"/>
              <a:chExt cx="1536" cy="336"/>
            </a:xfrm>
          </p:grpSpPr>
          <p:sp>
            <p:nvSpPr>
              <p:cNvPr id="156873" name="Rectangle 201"/>
              <p:cNvSpPr>
                <a:spLocks noChangeArrowheads="1"/>
              </p:cNvSpPr>
              <p:nvPr/>
            </p:nvSpPr>
            <p:spPr bwMode="auto">
              <a:xfrm>
                <a:off x="1296" y="3840"/>
                <a:ext cx="288" cy="336"/>
              </a:xfrm>
              <a:prstGeom prst="rect">
                <a:avLst/>
              </a:prstGeom>
              <a:solidFill>
                <a:srgbClr val="CC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874" name="Rectangle 202"/>
              <p:cNvSpPr>
                <a:spLocks noChangeArrowheads="1"/>
              </p:cNvSpPr>
              <p:nvPr/>
            </p:nvSpPr>
            <p:spPr bwMode="auto">
              <a:xfrm>
                <a:off x="2544" y="3840"/>
                <a:ext cx="288" cy="336"/>
              </a:xfrm>
              <a:prstGeom prst="rect">
                <a:avLst/>
              </a:prstGeom>
              <a:solidFill>
                <a:srgbClr val="CC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6872" name="Text Box 200"/>
            <p:cNvSpPr txBox="1">
              <a:spLocks noChangeArrowheads="1"/>
            </p:cNvSpPr>
            <p:nvPr/>
          </p:nvSpPr>
          <p:spPr bwMode="auto">
            <a:xfrm>
              <a:off x="1340" y="385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156880" name="Group 208"/>
          <p:cNvGrpSpPr>
            <a:grpSpLocks/>
          </p:cNvGrpSpPr>
          <p:nvPr/>
        </p:nvGrpSpPr>
        <p:grpSpPr bwMode="auto">
          <a:xfrm>
            <a:off x="3276602" y="3886201"/>
            <a:ext cx="1223963" cy="2728913"/>
            <a:chOff x="3120" y="2448"/>
            <a:chExt cx="771" cy="1719"/>
          </a:xfrm>
        </p:grpSpPr>
        <p:sp>
          <p:nvSpPr>
            <p:cNvPr id="156871" name="Rectangle 199"/>
            <p:cNvSpPr>
              <a:spLocks noChangeArrowheads="1"/>
            </p:cNvSpPr>
            <p:nvPr/>
          </p:nvSpPr>
          <p:spPr bwMode="auto">
            <a:xfrm>
              <a:off x="3123" y="3831"/>
              <a:ext cx="768" cy="336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870" name="Rectangle 198"/>
            <p:cNvSpPr>
              <a:spLocks noChangeArrowheads="1"/>
            </p:cNvSpPr>
            <p:nvPr/>
          </p:nvSpPr>
          <p:spPr bwMode="auto">
            <a:xfrm>
              <a:off x="3120" y="2448"/>
              <a:ext cx="768" cy="384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6869" name="Group 197"/>
            <p:cNvGrpSpPr>
              <a:grpSpLocks/>
            </p:cNvGrpSpPr>
            <p:nvPr/>
          </p:nvGrpSpPr>
          <p:grpSpPr bwMode="auto">
            <a:xfrm>
              <a:off x="3168" y="2496"/>
              <a:ext cx="723" cy="1653"/>
              <a:chOff x="2160" y="2496"/>
              <a:chExt cx="723" cy="1653"/>
            </a:xfrm>
          </p:grpSpPr>
          <p:sp>
            <p:nvSpPr>
              <p:cNvPr id="156865" name="Text Box 193"/>
              <p:cNvSpPr txBox="1">
                <a:spLocks noChangeArrowheads="1"/>
              </p:cNvSpPr>
              <p:nvPr/>
            </p:nvSpPr>
            <p:spPr bwMode="auto">
              <a:xfrm>
                <a:off x="2160" y="38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6866" name="Text Box 194"/>
              <p:cNvSpPr txBox="1">
                <a:spLocks noChangeArrowheads="1"/>
              </p:cNvSpPr>
              <p:nvPr/>
            </p:nvSpPr>
            <p:spPr bwMode="auto">
              <a:xfrm>
                <a:off x="2160" y="24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6867" name="Text Box 195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6868" name="Text Box 196"/>
              <p:cNvSpPr txBox="1">
                <a:spLocks noChangeArrowheads="1"/>
              </p:cNvSpPr>
              <p:nvPr/>
            </p:nvSpPr>
            <p:spPr bwMode="auto">
              <a:xfrm>
                <a:off x="2595" y="386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</p:grpSp>
      </p:grpSp>
      <p:grpSp>
        <p:nvGrpSpPr>
          <p:cNvPr id="156892" name="Group 220"/>
          <p:cNvGrpSpPr>
            <a:grpSpLocks/>
          </p:cNvGrpSpPr>
          <p:nvPr/>
        </p:nvGrpSpPr>
        <p:grpSpPr bwMode="auto">
          <a:xfrm>
            <a:off x="2667000" y="4648200"/>
            <a:ext cx="457200" cy="1295400"/>
            <a:chOff x="1680" y="2928"/>
            <a:chExt cx="288" cy="816"/>
          </a:xfrm>
        </p:grpSpPr>
        <p:sp>
          <p:nvSpPr>
            <p:cNvPr id="156882" name="Rectangle 210" descr="绿色大理石"/>
            <p:cNvSpPr>
              <a:spLocks noChangeArrowheads="1"/>
            </p:cNvSpPr>
            <p:nvPr/>
          </p:nvSpPr>
          <p:spPr bwMode="auto">
            <a:xfrm>
              <a:off x="1680" y="2928"/>
              <a:ext cx="288" cy="8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881" name="Text Box 209"/>
            <p:cNvSpPr txBox="1">
              <a:spLocks noChangeArrowheads="1"/>
            </p:cNvSpPr>
            <p:nvPr/>
          </p:nvSpPr>
          <p:spPr bwMode="auto">
            <a:xfrm>
              <a:off x="1680" y="29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156879" name="Group 207"/>
          <p:cNvGrpSpPr>
            <a:grpSpLocks/>
          </p:cNvGrpSpPr>
          <p:nvPr/>
        </p:nvGrpSpPr>
        <p:grpSpPr bwMode="auto">
          <a:xfrm>
            <a:off x="1905000" y="5334000"/>
            <a:ext cx="1219200" cy="533400"/>
            <a:chOff x="3648" y="3408"/>
            <a:chExt cx="768" cy="336"/>
          </a:xfrm>
        </p:grpSpPr>
        <p:sp>
          <p:nvSpPr>
            <p:cNvPr id="156864" name="Rectangle 192"/>
            <p:cNvSpPr>
              <a:spLocks noChangeArrowheads="1"/>
            </p:cNvSpPr>
            <p:nvPr/>
          </p:nvSpPr>
          <p:spPr bwMode="auto">
            <a:xfrm>
              <a:off x="3648" y="3408"/>
              <a:ext cx="720" cy="3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6863" name="Group 191"/>
            <p:cNvGrpSpPr>
              <a:grpSpLocks/>
            </p:cNvGrpSpPr>
            <p:nvPr/>
          </p:nvGrpSpPr>
          <p:grpSpPr bwMode="auto">
            <a:xfrm>
              <a:off x="3696" y="3456"/>
              <a:ext cx="720" cy="288"/>
              <a:chOff x="1296" y="3408"/>
              <a:chExt cx="720" cy="288"/>
            </a:xfrm>
          </p:grpSpPr>
          <p:sp>
            <p:nvSpPr>
              <p:cNvPr id="156861" name="Text Box 189"/>
              <p:cNvSpPr txBox="1">
                <a:spLocks noChangeArrowheads="1"/>
              </p:cNvSpPr>
              <p:nvPr/>
            </p:nvSpPr>
            <p:spPr bwMode="auto">
              <a:xfrm>
                <a:off x="1296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6862" name="Text Box 190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</p:grpSp>
      </p:grpSp>
      <p:sp>
        <p:nvSpPr>
          <p:cNvPr id="156884" name="Line 212"/>
          <p:cNvSpPr>
            <a:spLocks noChangeShapeType="1"/>
          </p:cNvSpPr>
          <p:nvPr/>
        </p:nvSpPr>
        <p:spPr bwMode="auto">
          <a:xfrm>
            <a:off x="1524000" y="3124200"/>
            <a:ext cx="914400" cy="2133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6890" name="Group 218"/>
          <p:cNvGrpSpPr>
            <a:grpSpLocks/>
          </p:cNvGrpSpPr>
          <p:nvPr/>
        </p:nvGrpSpPr>
        <p:grpSpPr bwMode="auto">
          <a:xfrm>
            <a:off x="2438400" y="3124200"/>
            <a:ext cx="1143000" cy="3048000"/>
            <a:chOff x="1536" y="1968"/>
            <a:chExt cx="720" cy="1920"/>
          </a:xfrm>
        </p:grpSpPr>
        <p:sp>
          <p:nvSpPr>
            <p:cNvPr id="156885" name="Line 213"/>
            <p:cNvSpPr>
              <a:spLocks noChangeShapeType="1"/>
            </p:cNvSpPr>
            <p:nvPr/>
          </p:nvSpPr>
          <p:spPr bwMode="auto">
            <a:xfrm>
              <a:off x="1536" y="2016"/>
              <a:ext cx="52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886" name="Line 214"/>
            <p:cNvSpPr>
              <a:spLocks noChangeShapeType="1"/>
            </p:cNvSpPr>
            <p:nvPr/>
          </p:nvSpPr>
          <p:spPr bwMode="auto">
            <a:xfrm>
              <a:off x="1536" y="1968"/>
              <a:ext cx="720" cy="19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6891" name="Group 219"/>
          <p:cNvGrpSpPr>
            <a:grpSpLocks/>
          </p:cNvGrpSpPr>
          <p:nvPr/>
        </p:nvGrpSpPr>
        <p:grpSpPr bwMode="auto">
          <a:xfrm>
            <a:off x="2362200" y="3200400"/>
            <a:ext cx="1828800" cy="2895600"/>
            <a:chOff x="1488" y="2016"/>
            <a:chExt cx="1152" cy="1824"/>
          </a:xfrm>
        </p:grpSpPr>
        <p:sp>
          <p:nvSpPr>
            <p:cNvPr id="156887" name="Line 215"/>
            <p:cNvSpPr>
              <a:spLocks noChangeShapeType="1"/>
            </p:cNvSpPr>
            <p:nvPr/>
          </p:nvSpPr>
          <p:spPr bwMode="auto">
            <a:xfrm>
              <a:off x="2064" y="2016"/>
              <a:ext cx="576" cy="18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888" name="Line 216"/>
            <p:cNvSpPr>
              <a:spLocks noChangeShapeType="1"/>
            </p:cNvSpPr>
            <p:nvPr/>
          </p:nvSpPr>
          <p:spPr bwMode="auto">
            <a:xfrm flipH="1">
              <a:off x="1488" y="2016"/>
              <a:ext cx="576" cy="18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889" name="Line 217"/>
          <p:cNvSpPr>
            <a:spLocks noChangeShapeType="1"/>
          </p:cNvSpPr>
          <p:nvPr/>
        </p:nvSpPr>
        <p:spPr bwMode="auto">
          <a:xfrm flipH="1">
            <a:off x="3124200" y="3200400"/>
            <a:ext cx="1066800" cy="1752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358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6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56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56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56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84" grpId="0" animBg="1"/>
      <p:bldP spid="1568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18E-28D5-459A-9A86-00A374D20F9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例</a:t>
            </a:r>
            <a:r>
              <a:rPr lang="en-US" altLang="zh-CN"/>
              <a:t>2 “</a:t>
            </a:r>
            <a:r>
              <a:rPr lang="zh-CN" altLang="en-US"/>
              <a:t>与或”式化简</a:t>
            </a:r>
            <a:r>
              <a:rPr lang="en-US" altLang="zh-CN"/>
              <a:t>(</a:t>
            </a:r>
            <a:r>
              <a:rPr lang="zh-CN" altLang="en-US"/>
              <a:t>续）：</a:t>
            </a:r>
          </a:p>
          <a:p>
            <a:endParaRPr lang="en-US" altLang="zh-CN"/>
          </a:p>
        </p:txBody>
      </p:sp>
      <p:sp>
        <p:nvSpPr>
          <p:cNvPr id="157787" name="Rectangle 91"/>
          <p:cNvSpPr>
            <a:spLocks noChangeArrowheads="1"/>
          </p:cNvSpPr>
          <p:nvPr/>
        </p:nvSpPr>
        <p:spPr bwMode="auto">
          <a:xfrm>
            <a:off x="1905000" y="5410200"/>
            <a:ext cx="533400" cy="1143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86" name="Rectangle 90"/>
          <p:cNvSpPr>
            <a:spLocks noChangeArrowheads="1"/>
          </p:cNvSpPr>
          <p:nvPr/>
        </p:nvSpPr>
        <p:spPr bwMode="auto">
          <a:xfrm>
            <a:off x="2590800" y="4648200"/>
            <a:ext cx="533400" cy="1219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7785" name="Group 89"/>
          <p:cNvGrpSpPr>
            <a:grpSpLocks/>
          </p:cNvGrpSpPr>
          <p:nvPr/>
        </p:nvGrpSpPr>
        <p:grpSpPr bwMode="auto">
          <a:xfrm>
            <a:off x="3276600" y="3886200"/>
            <a:ext cx="1219200" cy="2743200"/>
            <a:chOff x="2064" y="2448"/>
            <a:chExt cx="768" cy="1728"/>
          </a:xfrm>
        </p:grpSpPr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2064" y="3840"/>
              <a:ext cx="768" cy="336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2064" y="2448"/>
              <a:ext cx="768" cy="384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77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738540"/>
              </p:ext>
            </p:extLst>
          </p:nvPr>
        </p:nvGraphicFramePr>
        <p:xfrm>
          <a:off x="328613" y="2654300"/>
          <a:ext cx="464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0" name="公式" r:id="rId3" imgW="2095200" imgH="228600" progId="Equation.3">
                  <p:embed/>
                </p:oleObj>
              </mc:Choice>
              <mc:Fallback>
                <p:oleObj name="公式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2654300"/>
                        <a:ext cx="4641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784" name="Group 88"/>
          <p:cNvGrpSpPr>
            <a:grpSpLocks/>
          </p:cNvGrpSpPr>
          <p:nvPr/>
        </p:nvGrpSpPr>
        <p:grpSpPr bwMode="auto">
          <a:xfrm>
            <a:off x="1295400" y="3048000"/>
            <a:ext cx="3333750" cy="3657600"/>
            <a:chOff x="816" y="1920"/>
            <a:chExt cx="2100" cy="2304"/>
          </a:xfrm>
        </p:grpSpPr>
        <p:grpSp>
          <p:nvGrpSpPr>
            <p:cNvPr id="157700" name="Group 4"/>
            <p:cNvGrpSpPr>
              <a:grpSpLocks/>
            </p:cNvGrpSpPr>
            <p:nvPr/>
          </p:nvGrpSpPr>
          <p:grpSpPr bwMode="auto">
            <a:xfrm>
              <a:off x="864" y="2160"/>
              <a:ext cx="2016" cy="2064"/>
              <a:chOff x="1429" y="1389"/>
              <a:chExt cx="2540" cy="2449"/>
            </a:xfrm>
          </p:grpSpPr>
          <p:sp>
            <p:nvSpPr>
              <p:cNvPr id="157701" name="Rectangle 5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2" name="Rectangle 6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3" name="Rectangle 7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4" name="Rectangle 8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5" name="Rectangle 9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6" name="Rectangle 10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7" name="Rectangle 11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8" name="Rectangle 12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9" name="Rectangle 13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0" name="Rectangle 14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1" name="Rectangle 15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2" name="Rectangle 16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3" name="Rectangle 17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4" name="Rectangle 18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5" name="Rectangle 19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6" name="Rectangle 20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7" name="Line 21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8" name="Line 22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9" name="Line 23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0" name="Line 24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1" name="Line 25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2" name="Line 26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3" name="Line 27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4" name="Line 28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5" name="Line 29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6" name="Line 30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7" name="Line 31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729" name="Group 33"/>
            <p:cNvGrpSpPr>
              <a:grpSpLocks/>
            </p:cNvGrpSpPr>
            <p:nvPr/>
          </p:nvGrpSpPr>
          <p:grpSpPr bwMode="auto">
            <a:xfrm>
              <a:off x="816" y="1920"/>
              <a:ext cx="497" cy="742"/>
              <a:chOff x="1337" y="1162"/>
              <a:chExt cx="545" cy="742"/>
            </a:xfrm>
          </p:grpSpPr>
          <p:sp>
            <p:nvSpPr>
              <p:cNvPr id="157730" name="Text Box 34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57731" name="Text Box 35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57732" name="Text Box 36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7733" name="Text Box 37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157734" name="Group 38"/>
            <p:cNvGrpSpPr>
              <a:grpSpLocks/>
            </p:cNvGrpSpPr>
            <p:nvPr/>
          </p:nvGrpSpPr>
          <p:grpSpPr bwMode="auto">
            <a:xfrm>
              <a:off x="1248" y="2103"/>
              <a:ext cx="1668" cy="297"/>
              <a:chOff x="1248" y="2103"/>
              <a:chExt cx="1668" cy="297"/>
            </a:xfrm>
          </p:grpSpPr>
          <p:sp>
            <p:nvSpPr>
              <p:cNvPr id="157735" name="Text Box 39"/>
              <p:cNvSpPr txBox="1">
                <a:spLocks noChangeArrowheads="1"/>
              </p:cNvSpPr>
              <p:nvPr/>
            </p:nvSpPr>
            <p:spPr bwMode="auto">
              <a:xfrm>
                <a:off x="1248" y="211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57736" name="Text Box 40"/>
              <p:cNvSpPr txBox="1">
                <a:spLocks noChangeArrowheads="1"/>
              </p:cNvSpPr>
              <p:nvPr/>
            </p:nvSpPr>
            <p:spPr bwMode="auto">
              <a:xfrm>
                <a:off x="2121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57737" name="Text Box 41"/>
              <p:cNvSpPr txBox="1">
                <a:spLocks noChangeArrowheads="1"/>
              </p:cNvSpPr>
              <p:nvPr/>
            </p:nvSpPr>
            <p:spPr bwMode="auto">
              <a:xfrm>
                <a:off x="1689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57738" name="Text Box 42"/>
              <p:cNvSpPr txBox="1">
                <a:spLocks noChangeArrowheads="1"/>
              </p:cNvSpPr>
              <p:nvPr/>
            </p:nvSpPr>
            <p:spPr bwMode="auto">
              <a:xfrm>
                <a:off x="2553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157739" name="Group 43"/>
            <p:cNvGrpSpPr>
              <a:grpSpLocks/>
            </p:cNvGrpSpPr>
            <p:nvPr/>
          </p:nvGrpSpPr>
          <p:grpSpPr bwMode="auto">
            <a:xfrm>
              <a:off x="816" y="2592"/>
              <a:ext cx="363" cy="1536"/>
              <a:chOff x="816" y="2592"/>
              <a:chExt cx="363" cy="1536"/>
            </a:xfrm>
          </p:grpSpPr>
          <p:sp>
            <p:nvSpPr>
              <p:cNvPr id="157740" name="Text Box 44"/>
              <p:cNvSpPr txBox="1">
                <a:spLocks noChangeArrowheads="1"/>
              </p:cNvSpPr>
              <p:nvPr/>
            </p:nvSpPr>
            <p:spPr bwMode="auto">
              <a:xfrm>
                <a:off x="816" y="259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57741" name="Text Box 45"/>
              <p:cNvSpPr txBox="1">
                <a:spLocks noChangeArrowheads="1"/>
              </p:cNvSpPr>
              <p:nvPr/>
            </p:nvSpPr>
            <p:spPr bwMode="auto">
              <a:xfrm>
                <a:off x="816" y="340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57742" name="Text Box 46"/>
              <p:cNvSpPr txBox="1">
                <a:spLocks noChangeArrowheads="1"/>
              </p:cNvSpPr>
              <p:nvPr/>
            </p:nvSpPr>
            <p:spPr bwMode="auto">
              <a:xfrm>
                <a:off x="816" y="297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57743" name="Text Box 47"/>
              <p:cNvSpPr txBox="1">
                <a:spLocks noChangeArrowheads="1"/>
              </p:cNvSpPr>
              <p:nvPr/>
            </p:nvSpPr>
            <p:spPr bwMode="auto">
              <a:xfrm>
                <a:off x="816" y="3840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57748" name="Text Box 52"/>
            <p:cNvSpPr txBox="1">
              <a:spLocks noChangeArrowheads="1"/>
            </p:cNvSpPr>
            <p:nvPr/>
          </p:nvSpPr>
          <p:spPr bwMode="auto">
            <a:xfrm>
              <a:off x="1248" y="38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grpSp>
          <p:nvGrpSpPr>
            <p:cNvPr id="157752" name="Group 56"/>
            <p:cNvGrpSpPr>
              <a:grpSpLocks/>
            </p:cNvGrpSpPr>
            <p:nvPr/>
          </p:nvGrpSpPr>
          <p:grpSpPr bwMode="auto">
            <a:xfrm>
              <a:off x="2112" y="2496"/>
              <a:ext cx="720" cy="1632"/>
              <a:chOff x="2160" y="2496"/>
              <a:chExt cx="720" cy="1632"/>
            </a:xfrm>
          </p:grpSpPr>
          <p:sp>
            <p:nvSpPr>
              <p:cNvPr id="157753" name="Text Box 57"/>
              <p:cNvSpPr txBox="1">
                <a:spLocks noChangeArrowheads="1"/>
              </p:cNvSpPr>
              <p:nvPr/>
            </p:nvSpPr>
            <p:spPr bwMode="auto">
              <a:xfrm>
                <a:off x="2160" y="38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7754" name="Text Box 58"/>
              <p:cNvSpPr txBox="1">
                <a:spLocks noChangeArrowheads="1"/>
              </p:cNvSpPr>
              <p:nvPr/>
            </p:nvSpPr>
            <p:spPr bwMode="auto">
              <a:xfrm>
                <a:off x="2160" y="24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7755" name="Text Box 59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7756" name="Text Box 60"/>
              <p:cNvSpPr txBox="1">
                <a:spLocks noChangeArrowheads="1"/>
              </p:cNvSpPr>
              <p:nvPr/>
            </p:nvSpPr>
            <p:spPr bwMode="auto">
              <a:xfrm>
                <a:off x="2592" y="38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</p:grpSp>
        <p:sp>
          <p:nvSpPr>
            <p:cNvPr id="157759" name="Text Box 63"/>
            <p:cNvSpPr txBox="1">
              <a:spLocks noChangeArrowheads="1"/>
            </p:cNvSpPr>
            <p:nvPr/>
          </p:nvSpPr>
          <p:spPr bwMode="auto">
            <a:xfrm>
              <a:off x="1680" y="29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grpSp>
          <p:nvGrpSpPr>
            <p:cNvPr id="157762" name="Group 66"/>
            <p:cNvGrpSpPr>
              <a:grpSpLocks/>
            </p:cNvGrpSpPr>
            <p:nvPr/>
          </p:nvGrpSpPr>
          <p:grpSpPr bwMode="auto">
            <a:xfrm>
              <a:off x="1248" y="3408"/>
              <a:ext cx="720" cy="288"/>
              <a:chOff x="1296" y="3408"/>
              <a:chExt cx="720" cy="288"/>
            </a:xfrm>
          </p:grpSpPr>
          <p:sp>
            <p:nvSpPr>
              <p:cNvPr id="157763" name="Text Box 67"/>
              <p:cNvSpPr txBox="1">
                <a:spLocks noChangeArrowheads="1"/>
              </p:cNvSpPr>
              <p:nvPr/>
            </p:nvSpPr>
            <p:spPr bwMode="auto">
              <a:xfrm>
                <a:off x="1296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7764" name="Text Box 68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</p:grpSp>
      </p:grpSp>
      <p:graphicFrame>
        <p:nvGraphicFramePr>
          <p:cNvPr id="157791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626649"/>
              </p:ext>
            </p:extLst>
          </p:nvPr>
        </p:nvGraphicFramePr>
        <p:xfrm>
          <a:off x="257175" y="5168900"/>
          <a:ext cx="730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1" name="公式" r:id="rId5" imgW="330120" imgH="215640" progId="Equation.3">
                  <p:embed/>
                </p:oleObj>
              </mc:Choice>
              <mc:Fallback>
                <p:oleObj name="公式" r:id="rId5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5168900"/>
                        <a:ext cx="7302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93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08941"/>
              </p:ext>
            </p:extLst>
          </p:nvPr>
        </p:nvGraphicFramePr>
        <p:xfrm>
          <a:off x="4903788" y="4940300"/>
          <a:ext cx="703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2" name="公式" r:id="rId7" imgW="317160" imgH="228600" progId="Equation.3">
                  <p:embed/>
                </p:oleObj>
              </mc:Choice>
              <mc:Fallback>
                <p:oleObj name="公式" r:id="rId7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4940300"/>
                        <a:ext cx="7032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95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01723"/>
              </p:ext>
            </p:extLst>
          </p:nvPr>
        </p:nvGraphicFramePr>
        <p:xfrm>
          <a:off x="6042025" y="4940300"/>
          <a:ext cx="561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3" name="公式" r:id="rId9" imgW="253800" imgH="228600" progId="Equation.3">
                  <p:embed/>
                </p:oleObj>
              </mc:Choice>
              <mc:Fallback>
                <p:oleObj name="公式" r:id="rId9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4940300"/>
                        <a:ext cx="561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99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417840"/>
              </p:ext>
            </p:extLst>
          </p:nvPr>
        </p:nvGraphicFramePr>
        <p:xfrm>
          <a:off x="5427663" y="3898900"/>
          <a:ext cx="351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4" name="公式" r:id="rId11" imgW="1587240" imgH="228600" progId="Equation.3">
                  <p:embed/>
                </p:oleObj>
              </mc:Choice>
              <mc:Fallback>
                <p:oleObj name="公式" r:id="rId11" imgW="1587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3898900"/>
                        <a:ext cx="3517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800" name="Text Box 104"/>
          <p:cNvSpPr txBox="1">
            <a:spLocks noChangeArrowheads="1"/>
          </p:cNvSpPr>
          <p:nvPr/>
        </p:nvSpPr>
        <p:spPr bwMode="auto">
          <a:xfrm>
            <a:off x="5791200" y="3302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化简结果：</a:t>
            </a:r>
          </a:p>
        </p:txBody>
      </p:sp>
      <p:grpSp>
        <p:nvGrpSpPr>
          <p:cNvPr id="157805" name="Group 109"/>
          <p:cNvGrpSpPr>
            <a:grpSpLocks/>
          </p:cNvGrpSpPr>
          <p:nvPr/>
        </p:nvGrpSpPr>
        <p:grpSpPr bwMode="auto">
          <a:xfrm>
            <a:off x="4495800" y="4114800"/>
            <a:ext cx="1600200" cy="2209800"/>
            <a:chOff x="2832" y="2592"/>
            <a:chExt cx="1008" cy="1392"/>
          </a:xfrm>
        </p:grpSpPr>
        <p:sp>
          <p:nvSpPr>
            <p:cNvPr id="157801" name="Line 105"/>
            <p:cNvSpPr>
              <a:spLocks noChangeShapeType="1"/>
            </p:cNvSpPr>
            <p:nvPr/>
          </p:nvSpPr>
          <p:spPr bwMode="auto">
            <a:xfrm>
              <a:off x="2832" y="2592"/>
              <a:ext cx="1008" cy="5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02" name="Line 106"/>
            <p:cNvSpPr>
              <a:spLocks noChangeShapeType="1"/>
            </p:cNvSpPr>
            <p:nvPr/>
          </p:nvSpPr>
          <p:spPr bwMode="auto">
            <a:xfrm flipV="1">
              <a:off x="2832" y="3312"/>
              <a:ext cx="1008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803" name="Line 107"/>
          <p:cNvSpPr>
            <a:spLocks noChangeShapeType="1"/>
          </p:cNvSpPr>
          <p:nvPr/>
        </p:nvSpPr>
        <p:spPr bwMode="auto">
          <a:xfrm>
            <a:off x="3048000" y="4800600"/>
            <a:ext cx="1981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04" name="Line 108"/>
          <p:cNvSpPr>
            <a:spLocks noChangeShapeType="1"/>
          </p:cNvSpPr>
          <p:nvPr/>
        </p:nvSpPr>
        <p:spPr bwMode="auto">
          <a:xfrm flipH="1" flipV="1">
            <a:off x="914400" y="5486400"/>
            <a:ext cx="990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65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5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5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15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87" grpId="0" animBg="1"/>
      <p:bldP spid="157786" grpId="0" animBg="1"/>
      <p:bldP spid="157800" grpId="0" autoUpdateAnimBg="0"/>
      <p:bldP spid="157803" grpId="0" animBg="1"/>
      <p:bldP spid="15780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356-6C65-46B4-BDD4-D80D82F5D65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61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规则的深刻理解</a:t>
            </a:r>
          </a:p>
        </p:txBody>
      </p:sp>
      <p:grpSp>
        <p:nvGrpSpPr>
          <p:cNvPr id="261221" name="Group 101"/>
          <p:cNvGrpSpPr>
            <a:grpSpLocks/>
          </p:cNvGrpSpPr>
          <p:nvPr/>
        </p:nvGrpSpPr>
        <p:grpSpPr bwMode="auto">
          <a:xfrm>
            <a:off x="247650" y="2971800"/>
            <a:ext cx="3333750" cy="3657600"/>
            <a:chOff x="720" y="1872"/>
            <a:chExt cx="2100" cy="2304"/>
          </a:xfrm>
        </p:grpSpPr>
        <p:grpSp>
          <p:nvGrpSpPr>
            <p:cNvPr id="261168" name="Group 48"/>
            <p:cNvGrpSpPr>
              <a:grpSpLocks/>
            </p:cNvGrpSpPr>
            <p:nvPr/>
          </p:nvGrpSpPr>
          <p:grpSpPr bwMode="auto">
            <a:xfrm>
              <a:off x="768" y="2112"/>
              <a:ext cx="2016" cy="2064"/>
              <a:chOff x="1429" y="1389"/>
              <a:chExt cx="2540" cy="2449"/>
            </a:xfrm>
          </p:grpSpPr>
          <p:sp>
            <p:nvSpPr>
              <p:cNvPr id="261169" name="Rectangle 49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0" name="Rectangle 50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1" name="Rectangle 51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2" name="Rectangle 52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3" name="Rectangle 53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4" name="Rectangle 54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5" name="Rectangle 55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6" name="Rectangle 56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7" name="Rectangle 57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8" name="Rectangle 58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9" name="Rectangle 59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0" name="Rectangle 60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1" name="Rectangle 61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2" name="Rectangle 62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3" name="Rectangle 63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4" name="Rectangle 64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5" name="Line 65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86" name="Line 66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87" name="Line 67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88" name="Line 68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89" name="Line 69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0" name="Line 70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1" name="Line 71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2" name="Line 72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3" name="Line 73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4" name="Line 74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5" name="Line 75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1196" name="Group 76"/>
            <p:cNvGrpSpPr>
              <a:grpSpLocks/>
            </p:cNvGrpSpPr>
            <p:nvPr/>
          </p:nvGrpSpPr>
          <p:grpSpPr bwMode="auto">
            <a:xfrm>
              <a:off x="720" y="1872"/>
              <a:ext cx="497" cy="742"/>
              <a:chOff x="1337" y="1162"/>
              <a:chExt cx="545" cy="742"/>
            </a:xfrm>
          </p:grpSpPr>
          <p:sp>
            <p:nvSpPr>
              <p:cNvPr id="261197" name="Text Box 77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61198" name="Text Box 78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61199" name="Text Box 79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61200" name="Text Box 80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61201" name="Group 81"/>
            <p:cNvGrpSpPr>
              <a:grpSpLocks/>
            </p:cNvGrpSpPr>
            <p:nvPr/>
          </p:nvGrpSpPr>
          <p:grpSpPr bwMode="auto">
            <a:xfrm>
              <a:off x="1152" y="2055"/>
              <a:ext cx="1668" cy="297"/>
              <a:chOff x="1248" y="2103"/>
              <a:chExt cx="1668" cy="297"/>
            </a:xfrm>
          </p:grpSpPr>
          <p:sp>
            <p:nvSpPr>
              <p:cNvPr id="261202" name="Text Box 82"/>
              <p:cNvSpPr txBox="1">
                <a:spLocks noChangeArrowheads="1"/>
              </p:cNvSpPr>
              <p:nvPr/>
            </p:nvSpPr>
            <p:spPr bwMode="auto">
              <a:xfrm>
                <a:off x="1248" y="211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61203" name="Text Box 83"/>
              <p:cNvSpPr txBox="1">
                <a:spLocks noChangeArrowheads="1"/>
              </p:cNvSpPr>
              <p:nvPr/>
            </p:nvSpPr>
            <p:spPr bwMode="auto">
              <a:xfrm>
                <a:off x="2121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61204" name="Text Box 84"/>
              <p:cNvSpPr txBox="1">
                <a:spLocks noChangeArrowheads="1"/>
              </p:cNvSpPr>
              <p:nvPr/>
            </p:nvSpPr>
            <p:spPr bwMode="auto">
              <a:xfrm>
                <a:off x="1689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61205" name="Text Box 85"/>
              <p:cNvSpPr txBox="1">
                <a:spLocks noChangeArrowheads="1"/>
              </p:cNvSpPr>
              <p:nvPr/>
            </p:nvSpPr>
            <p:spPr bwMode="auto">
              <a:xfrm>
                <a:off x="2553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61206" name="Group 86"/>
            <p:cNvGrpSpPr>
              <a:grpSpLocks/>
            </p:cNvGrpSpPr>
            <p:nvPr/>
          </p:nvGrpSpPr>
          <p:grpSpPr bwMode="auto">
            <a:xfrm>
              <a:off x="720" y="2544"/>
              <a:ext cx="363" cy="1536"/>
              <a:chOff x="816" y="2592"/>
              <a:chExt cx="363" cy="1536"/>
            </a:xfrm>
          </p:grpSpPr>
          <p:sp>
            <p:nvSpPr>
              <p:cNvPr id="261207" name="Text Box 87"/>
              <p:cNvSpPr txBox="1">
                <a:spLocks noChangeArrowheads="1"/>
              </p:cNvSpPr>
              <p:nvPr/>
            </p:nvSpPr>
            <p:spPr bwMode="auto">
              <a:xfrm>
                <a:off x="816" y="259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61208" name="Text Box 88"/>
              <p:cNvSpPr txBox="1">
                <a:spLocks noChangeArrowheads="1"/>
              </p:cNvSpPr>
              <p:nvPr/>
            </p:nvSpPr>
            <p:spPr bwMode="auto">
              <a:xfrm>
                <a:off x="816" y="340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61209" name="Text Box 89"/>
              <p:cNvSpPr txBox="1">
                <a:spLocks noChangeArrowheads="1"/>
              </p:cNvSpPr>
              <p:nvPr/>
            </p:nvSpPr>
            <p:spPr bwMode="auto">
              <a:xfrm>
                <a:off x="816" y="297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61210" name="Text Box 90"/>
              <p:cNvSpPr txBox="1">
                <a:spLocks noChangeArrowheads="1"/>
              </p:cNvSpPr>
              <p:nvPr/>
            </p:nvSpPr>
            <p:spPr bwMode="auto">
              <a:xfrm>
                <a:off x="816" y="3840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61211" name="Text Box 91"/>
            <p:cNvSpPr txBox="1">
              <a:spLocks noChangeArrowheads="1"/>
            </p:cNvSpPr>
            <p:nvPr/>
          </p:nvSpPr>
          <p:spPr bwMode="auto">
            <a:xfrm>
              <a:off x="2016" y="37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1213" name="Text Box 93"/>
            <p:cNvSpPr txBox="1">
              <a:spLocks noChangeArrowheads="1"/>
            </p:cNvSpPr>
            <p:nvPr/>
          </p:nvSpPr>
          <p:spPr bwMode="auto">
            <a:xfrm>
              <a:off x="2016" y="33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1214" name="Text Box 94"/>
            <p:cNvSpPr txBox="1">
              <a:spLocks noChangeArrowheads="1"/>
            </p:cNvSpPr>
            <p:nvPr/>
          </p:nvSpPr>
          <p:spPr bwMode="auto">
            <a:xfrm>
              <a:off x="2016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1215" name="Text Box 95"/>
            <p:cNvSpPr txBox="1"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1216" name="Text Box 96"/>
            <p:cNvSpPr txBox="1">
              <a:spLocks noChangeArrowheads="1"/>
            </p:cNvSpPr>
            <p:nvPr/>
          </p:nvSpPr>
          <p:spPr bwMode="auto">
            <a:xfrm>
              <a:off x="2448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1217" name="Text Box 97"/>
            <p:cNvSpPr txBox="1">
              <a:spLocks noChangeArrowheads="1"/>
            </p:cNvSpPr>
            <p:nvPr/>
          </p:nvSpPr>
          <p:spPr bwMode="auto">
            <a:xfrm>
              <a:off x="1584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grpSp>
          <p:nvGrpSpPr>
            <p:cNvPr id="261218" name="Group 98"/>
            <p:cNvGrpSpPr>
              <a:grpSpLocks/>
            </p:cNvGrpSpPr>
            <p:nvPr/>
          </p:nvGrpSpPr>
          <p:grpSpPr bwMode="auto">
            <a:xfrm>
              <a:off x="1152" y="3360"/>
              <a:ext cx="720" cy="288"/>
              <a:chOff x="1296" y="3408"/>
              <a:chExt cx="720" cy="288"/>
            </a:xfrm>
          </p:grpSpPr>
          <p:sp>
            <p:nvSpPr>
              <p:cNvPr id="261219" name="Text Box 99"/>
              <p:cNvSpPr txBox="1">
                <a:spLocks noChangeArrowheads="1"/>
              </p:cNvSpPr>
              <p:nvPr/>
            </p:nvSpPr>
            <p:spPr bwMode="auto">
              <a:xfrm>
                <a:off x="1296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61220" name="Text Box 100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</p:grpSp>
      </p:grpSp>
      <p:graphicFrame>
        <p:nvGraphicFramePr>
          <p:cNvPr id="261223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44077"/>
              </p:ext>
            </p:extLst>
          </p:nvPr>
        </p:nvGraphicFramePr>
        <p:xfrm>
          <a:off x="899592" y="2723456"/>
          <a:ext cx="32353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6" name="Equation" r:id="rId3" imgW="1904760" imgH="266400" progId="Equation.3">
                  <p:embed/>
                </p:oleObj>
              </mc:Choice>
              <mc:Fallback>
                <p:oleObj name="Equation" r:id="rId3" imgW="19047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23456"/>
                        <a:ext cx="323532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24" name="Rectangle 104"/>
          <p:cNvSpPr>
            <a:spLocks noChangeArrowheads="1"/>
          </p:cNvSpPr>
          <p:nvPr/>
        </p:nvSpPr>
        <p:spPr bwMode="auto">
          <a:xfrm>
            <a:off x="1543050" y="4572000"/>
            <a:ext cx="1219200" cy="1219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227" name="Rectangle 107"/>
          <p:cNvSpPr>
            <a:spLocks noChangeArrowheads="1"/>
          </p:cNvSpPr>
          <p:nvPr/>
        </p:nvSpPr>
        <p:spPr bwMode="auto">
          <a:xfrm>
            <a:off x="2228850" y="4572000"/>
            <a:ext cx="1219200" cy="5334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228" name="Rectangle 108"/>
          <p:cNvSpPr>
            <a:spLocks noChangeArrowheads="1"/>
          </p:cNvSpPr>
          <p:nvPr/>
        </p:nvSpPr>
        <p:spPr bwMode="auto">
          <a:xfrm>
            <a:off x="1619250" y="3886200"/>
            <a:ext cx="381000" cy="1219200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229" name="Rectangle 109"/>
          <p:cNvSpPr>
            <a:spLocks noChangeArrowheads="1"/>
          </p:cNvSpPr>
          <p:nvPr/>
        </p:nvSpPr>
        <p:spPr bwMode="auto">
          <a:xfrm>
            <a:off x="857250" y="5257800"/>
            <a:ext cx="1143000" cy="6096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230" name="Rectangle 110"/>
          <p:cNvSpPr>
            <a:spLocks noChangeArrowheads="1"/>
          </p:cNvSpPr>
          <p:nvPr/>
        </p:nvSpPr>
        <p:spPr bwMode="auto">
          <a:xfrm>
            <a:off x="2228850" y="5410200"/>
            <a:ext cx="533400" cy="1066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232" name="Line 112"/>
          <p:cNvSpPr>
            <a:spLocks noChangeShapeType="1"/>
          </p:cNvSpPr>
          <p:nvPr/>
        </p:nvSpPr>
        <p:spPr bwMode="auto">
          <a:xfrm flipH="1">
            <a:off x="2133600" y="3429000"/>
            <a:ext cx="2286000" cy="1752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233" name="Line 113"/>
          <p:cNvSpPr>
            <a:spLocks noChangeShapeType="1"/>
          </p:cNvSpPr>
          <p:nvPr/>
        </p:nvSpPr>
        <p:spPr bwMode="auto">
          <a:xfrm flipH="1">
            <a:off x="3200400" y="3429000"/>
            <a:ext cx="220980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234" name="Line 114"/>
          <p:cNvSpPr>
            <a:spLocks noChangeShapeType="1"/>
          </p:cNvSpPr>
          <p:nvPr/>
        </p:nvSpPr>
        <p:spPr bwMode="auto">
          <a:xfrm flipH="1">
            <a:off x="1981200" y="3429000"/>
            <a:ext cx="44196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235" name="Line 115"/>
          <p:cNvSpPr>
            <a:spLocks noChangeShapeType="1"/>
          </p:cNvSpPr>
          <p:nvPr/>
        </p:nvSpPr>
        <p:spPr bwMode="auto">
          <a:xfrm flipH="1">
            <a:off x="1371600" y="3352800"/>
            <a:ext cx="5867400" cy="2286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236" name="Line 116"/>
          <p:cNvSpPr>
            <a:spLocks noChangeShapeType="1"/>
          </p:cNvSpPr>
          <p:nvPr/>
        </p:nvSpPr>
        <p:spPr bwMode="auto">
          <a:xfrm flipH="1">
            <a:off x="2743200" y="3429000"/>
            <a:ext cx="5410200" cy="2133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237" name="Text Box 117"/>
          <p:cNvSpPr txBox="1">
            <a:spLocks noChangeArrowheads="1"/>
          </p:cNvSpPr>
          <p:nvPr/>
        </p:nvSpPr>
        <p:spPr bwMode="auto">
          <a:xfrm>
            <a:off x="4038600" y="4191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有没有问题？</a:t>
            </a:r>
          </a:p>
        </p:txBody>
      </p:sp>
      <p:graphicFrame>
        <p:nvGraphicFramePr>
          <p:cNvPr id="261238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210935"/>
              </p:ext>
            </p:extLst>
          </p:nvPr>
        </p:nvGraphicFramePr>
        <p:xfrm>
          <a:off x="3529013" y="3657600"/>
          <a:ext cx="5543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7" name="公式" r:id="rId5" imgW="2463480" imgH="215640" progId="Equation.3">
                  <p:embed/>
                </p:oleObj>
              </mc:Choice>
              <mc:Fallback>
                <p:oleObj name="公式" r:id="rId5" imgW="246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3657600"/>
                        <a:ext cx="55435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39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107231"/>
              </p:ext>
            </p:extLst>
          </p:nvPr>
        </p:nvGraphicFramePr>
        <p:xfrm>
          <a:off x="4157663" y="3060700"/>
          <a:ext cx="5143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8" name="公式" r:id="rId7" imgW="228600" imgH="164880" progId="Equation.3">
                  <p:embed/>
                </p:oleObj>
              </mc:Choice>
              <mc:Fallback>
                <p:oleObj name="公式" r:id="rId7" imgW="2286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3060700"/>
                        <a:ext cx="514350" cy="3349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40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7665"/>
              </p:ext>
            </p:extLst>
          </p:nvPr>
        </p:nvGraphicFramePr>
        <p:xfrm>
          <a:off x="5086350" y="2971800"/>
          <a:ext cx="742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9" name="公式" r:id="rId9" imgW="330120" imgH="215640" progId="Equation.3">
                  <p:embed/>
                </p:oleObj>
              </mc:Choice>
              <mc:Fallback>
                <p:oleObj name="公式" r:id="rId9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2971800"/>
                        <a:ext cx="742950" cy="4381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41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39938"/>
              </p:ext>
            </p:extLst>
          </p:nvPr>
        </p:nvGraphicFramePr>
        <p:xfrm>
          <a:off x="6000750" y="2959100"/>
          <a:ext cx="7429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0" name="公式" r:id="rId11" imgW="330120" imgH="215640" progId="Equation.3">
                  <p:embed/>
                </p:oleObj>
              </mc:Choice>
              <mc:Fallback>
                <p:oleObj name="公式" r:id="rId11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959100"/>
                        <a:ext cx="742950" cy="4365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42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052486"/>
              </p:ext>
            </p:extLst>
          </p:nvPr>
        </p:nvGraphicFramePr>
        <p:xfrm>
          <a:off x="6953250" y="2990850"/>
          <a:ext cx="685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1" name="公式" r:id="rId13" imgW="304560" imgH="215640" progId="Equation.3">
                  <p:embed/>
                </p:oleObj>
              </mc:Choice>
              <mc:Fallback>
                <p:oleObj name="公式" r:id="rId13" imgW="30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2990850"/>
                        <a:ext cx="685800" cy="4381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43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012782"/>
              </p:ext>
            </p:extLst>
          </p:nvPr>
        </p:nvGraphicFramePr>
        <p:xfrm>
          <a:off x="7829550" y="3048000"/>
          <a:ext cx="685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2" name="公式" r:id="rId15" imgW="304560" imgH="164880" progId="Equation.3">
                  <p:embed/>
                </p:oleObj>
              </mc:Choice>
              <mc:Fallback>
                <p:oleObj name="公式" r:id="rId15" imgW="304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50" y="3048000"/>
                        <a:ext cx="685800" cy="3365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44" name="Text Box 124"/>
          <p:cNvSpPr txBox="1">
            <a:spLocks noChangeArrowheads="1"/>
          </p:cNvSpPr>
          <p:nvPr/>
        </p:nvSpPr>
        <p:spPr bwMode="auto">
          <a:xfrm>
            <a:off x="4038600" y="4648200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大框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(AC)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包含的最小项被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个小框完全包含，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是多余的项。</a:t>
            </a:r>
          </a:p>
        </p:txBody>
      </p:sp>
      <p:graphicFrame>
        <p:nvGraphicFramePr>
          <p:cNvPr id="261245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795890"/>
              </p:ext>
            </p:extLst>
          </p:nvPr>
        </p:nvGraphicFramePr>
        <p:xfrm>
          <a:off x="3938588" y="6019800"/>
          <a:ext cx="468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3" name="公式" r:id="rId17" imgW="2082600" imgH="215640" progId="Equation.3">
                  <p:embed/>
                </p:oleObj>
              </mc:Choice>
              <mc:Fallback>
                <p:oleObj name="公式" r:id="rId17" imgW="2082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6019800"/>
                        <a:ext cx="46863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46" name="Text Box 126"/>
          <p:cNvSpPr txBox="1">
            <a:spLocks noChangeArrowheads="1"/>
          </p:cNvSpPr>
          <p:nvPr/>
        </p:nvSpPr>
        <p:spPr bwMode="auto">
          <a:xfrm>
            <a:off x="4038600" y="5486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最简表达式应为：</a:t>
            </a:r>
          </a:p>
        </p:txBody>
      </p:sp>
    </p:spTree>
    <p:extLst>
      <p:ext uri="{BB962C8B-B14F-4D97-AF65-F5344CB8AC3E}">
        <p14:creationId xmlns:p14="http://schemas.microsoft.com/office/powerpoint/2010/main" val="34387111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6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61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6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261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6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61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6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261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26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261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6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24" grpId="0" animBg="1"/>
      <p:bldP spid="261227" grpId="0" animBg="1"/>
      <p:bldP spid="261228" grpId="0" animBg="1"/>
      <p:bldP spid="261229" grpId="0" animBg="1"/>
      <p:bldP spid="261230" grpId="0" animBg="1"/>
      <p:bldP spid="261232" grpId="0" animBg="1"/>
      <p:bldP spid="261233" grpId="0" animBg="1"/>
      <p:bldP spid="261234" grpId="0" animBg="1"/>
      <p:bldP spid="261235" grpId="0" animBg="1"/>
      <p:bldP spid="261236" grpId="0" animBg="1"/>
      <p:bldP spid="261237" grpId="0" autoUpdateAnimBg="0"/>
      <p:bldP spid="261244" grpId="0" autoUpdateAnimBg="0"/>
      <p:bldP spid="26124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F950-020C-4878-A05C-16530E716A04}" type="slidenum">
              <a:rPr lang="en-US" altLang="zh-CN">
                <a:latin typeface="+mn-ea"/>
                <a:ea typeface="+mn-ea"/>
              </a:rPr>
              <a:pPr/>
              <a:t>35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卡诺图化简的步骤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1000" y="2819400"/>
            <a:ext cx="6999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画图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：按照循环码规律指定卡诺图变量取值；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3284984"/>
            <a:ext cx="8943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填数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：在函数最小项对应的小方块填“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，其他方块填“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；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81000" y="3789040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合并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：合并相邻填“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的小方块，两个方块合并消去一个变量（一维块）；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个方块合并消去两个变量（二维块）；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" y="5085184"/>
            <a:ext cx="861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不要漏、不冗余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：使每一最小项至少被合并包含过一次；每个合并的圈中，至少要有一个“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没有被圈过，否则这个圈就是多余的。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81000" y="4623792"/>
            <a:ext cx="9052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先大后小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：合并过程中先找大圈合并，圈越大消去的变量越多；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40F992-41FA-4157-B00F-60DCB54470BA}"/>
              </a:ext>
            </a:extLst>
          </p:cNvPr>
          <p:cNvSpPr/>
          <p:nvPr/>
        </p:nvSpPr>
        <p:spPr>
          <a:xfrm>
            <a:off x="9756576" y="62103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864CB3-0455-4B03-9D3A-A6F2E9033192}"/>
              </a:ext>
            </a:extLst>
          </p:cNvPr>
          <p:cNvSpPr/>
          <p:nvPr/>
        </p:nvSpPr>
        <p:spPr>
          <a:xfrm>
            <a:off x="353888" y="5081428"/>
            <a:ext cx="8610600" cy="1200329"/>
          </a:xfrm>
          <a:custGeom>
            <a:avLst/>
            <a:gdLst>
              <a:gd name="connsiteX0" fmla="*/ 0 w 8610600"/>
              <a:gd name="connsiteY0" fmla="*/ 0 h 1200329"/>
              <a:gd name="connsiteX1" fmla="*/ 574040 w 8610600"/>
              <a:gd name="connsiteY1" fmla="*/ 0 h 1200329"/>
              <a:gd name="connsiteX2" fmla="*/ 1234186 w 8610600"/>
              <a:gd name="connsiteY2" fmla="*/ 0 h 1200329"/>
              <a:gd name="connsiteX3" fmla="*/ 1808226 w 8610600"/>
              <a:gd name="connsiteY3" fmla="*/ 0 h 1200329"/>
              <a:gd name="connsiteX4" fmla="*/ 2296160 w 8610600"/>
              <a:gd name="connsiteY4" fmla="*/ 0 h 1200329"/>
              <a:gd name="connsiteX5" fmla="*/ 2784094 w 8610600"/>
              <a:gd name="connsiteY5" fmla="*/ 0 h 1200329"/>
              <a:gd name="connsiteX6" fmla="*/ 3099816 w 8610600"/>
              <a:gd name="connsiteY6" fmla="*/ 0 h 1200329"/>
              <a:gd name="connsiteX7" fmla="*/ 3415538 w 8610600"/>
              <a:gd name="connsiteY7" fmla="*/ 0 h 1200329"/>
              <a:gd name="connsiteX8" fmla="*/ 3731260 w 8610600"/>
              <a:gd name="connsiteY8" fmla="*/ 0 h 1200329"/>
              <a:gd name="connsiteX9" fmla="*/ 4391406 w 8610600"/>
              <a:gd name="connsiteY9" fmla="*/ 0 h 1200329"/>
              <a:gd name="connsiteX10" fmla="*/ 4965446 w 8610600"/>
              <a:gd name="connsiteY10" fmla="*/ 0 h 1200329"/>
              <a:gd name="connsiteX11" fmla="*/ 5539486 w 8610600"/>
              <a:gd name="connsiteY11" fmla="*/ 0 h 1200329"/>
              <a:gd name="connsiteX12" fmla="*/ 6199632 w 8610600"/>
              <a:gd name="connsiteY12" fmla="*/ 0 h 1200329"/>
              <a:gd name="connsiteX13" fmla="*/ 6859778 w 8610600"/>
              <a:gd name="connsiteY13" fmla="*/ 0 h 1200329"/>
              <a:gd name="connsiteX14" fmla="*/ 7606030 w 8610600"/>
              <a:gd name="connsiteY14" fmla="*/ 0 h 1200329"/>
              <a:gd name="connsiteX15" fmla="*/ 8093964 w 8610600"/>
              <a:gd name="connsiteY15" fmla="*/ 0 h 1200329"/>
              <a:gd name="connsiteX16" fmla="*/ 8610600 w 8610600"/>
              <a:gd name="connsiteY16" fmla="*/ 0 h 1200329"/>
              <a:gd name="connsiteX17" fmla="*/ 8610600 w 8610600"/>
              <a:gd name="connsiteY17" fmla="*/ 388106 h 1200329"/>
              <a:gd name="connsiteX18" fmla="*/ 8610600 w 8610600"/>
              <a:gd name="connsiteY18" fmla="*/ 800219 h 1200329"/>
              <a:gd name="connsiteX19" fmla="*/ 8610600 w 8610600"/>
              <a:gd name="connsiteY19" fmla="*/ 1200329 h 1200329"/>
              <a:gd name="connsiteX20" fmla="*/ 7864348 w 8610600"/>
              <a:gd name="connsiteY20" fmla="*/ 1200329 h 1200329"/>
              <a:gd name="connsiteX21" fmla="*/ 7548626 w 8610600"/>
              <a:gd name="connsiteY21" fmla="*/ 1200329 h 1200329"/>
              <a:gd name="connsiteX22" fmla="*/ 7146798 w 8610600"/>
              <a:gd name="connsiteY22" fmla="*/ 1200329 h 1200329"/>
              <a:gd name="connsiteX23" fmla="*/ 6572758 w 8610600"/>
              <a:gd name="connsiteY23" fmla="*/ 1200329 h 1200329"/>
              <a:gd name="connsiteX24" fmla="*/ 5826506 w 8610600"/>
              <a:gd name="connsiteY24" fmla="*/ 1200329 h 1200329"/>
              <a:gd name="connsiteX25" fmla="*/ 5338572 w 8610600"/>
              <a:gd name="connsiteY25" fmla="*/ 1200329 h 1200329"/>
              <a:gd name="connsiteX26" fmla="*/ 4850638 w 8610600"/>
              <a:gd name="connsiteY26" fmla="*/ 1200329 h 1200329"/>
              <a:gd name="connsiteX27" fmla="*/ 4448810 w 8610600"/>
              <a:gd name="connsiteY27" fmla="*/ 1200329 h 1200329"/>
              <a:gd name="connsiteX28" fmla="*/ 3874770 w 8610600"/>
              <a:gd name="connsiteY28" fmla="*/ 1200329 h 1200329"/>
              <a:gd name="connsiteX29" fmla="*/ 3472942 w 8610600"/>
              <a:gd name="connsiteY29" fmla="*/ 1200329 h 1200329"/>
              <a:gd name="connsiteX30" fmla="*/ 2726690 w 8610600"/>
              <a:gd name="connsiteY30" fmla="*/ 1200329 h 1200329"/>
              <a:gd name="connsiteX31" fmla="*/ 2066544 w 8610600"/>
              <a:gd name="connsiteY31" fmla="*/ 1200329 h 1200329"/>
              <a:gd name="connsiteX32" fmla="*/ 1492504 w 8610600"/>
              <a:gd name="connsiteY32" fmla="*/ 1200329 h 1200329"/>
              <a:gd name="connsiteX33" fmla="*/ 1090676 w 8610600"/>
              <a:gd name="connsiteY33" fmla="*/ 1200329 h 1200329"/>
              <a:gd name="connsiteX34" fmla="*/ 774954 w 8610600"/>
              <a:gd name="connsiteY34" fmla="*/ 1200329 h 1200329"/>
              <a:gd name="connsiteX35" fmla="*/ 0 w 8610600"/>
              <a:gd name="connsiteY35" fmla="*/ 1200329 h 1200329"/>
              <a:gd name="connsiteX36" fmla="*/ 0 w 8610600"/>
              <a:gd name="connsiteY36" fmla="*/ 776213 h 1200329"/>
              <a:gd name="connsiteX37" fmla="*/ 0 w 8610600"/>
              <a:gd name="connsiteY37" fmla="*/ 352097 h 1200329"/>
              <a:gd name="connsiteX38" fmla="*/ 0 w 8610600"/>
              <a:gd name="connsiteY3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610600" h="1200329" extrusionOk="0">
                <a:moveTo>
                  <a:pt x="0" y="0"/>
                </a:moveTo>
                <a:cubicBezTo>
                  <a:pt x="118584" y="-18219"/>
                  <a:pt x="447699" y="31542"/>
                  <a:pt x="574040" y="0"/>
                </a:cubicBezTo>
                <a:cubicBezTo>
                  <a:pt x="700381" y="-31542"/>
                  <a:pt x="985782" y="37569"/>
                  <a:pt x="1234186" y="0"/>
                </a:cubicBezTo>
                <a:cubicBezTo>
                  <a:pt x="1482590" y="-37569"/>
                  <a:pt x="1554614" y="2288"/>
                  <a:pt x="1808226" y="0"/>
                </a:cubicBezTo>
                <a:cubicBezTo>
                  <a:pt x="2061838" y="-2288"/>
                  <a:pt x="2175930" y="47488"/>
                  <a:pt x="2296160" y="0"/>
                </a:cubicBezTo>
                <a:cubicBezTo>
                  <a:pt x="2416390" y="-47488"/>
                  <a:pt x="2579539" y="13323"/>
                  <a:pt x="2784094" y="0"/>
                </a:cubicBezTo>
                <a:cubicBezTo>
                  <a:pt x="2988649" y="-13323"/>
                  <a:pt x="3003591" y="36935"/>
                  <a:pt x="3099816" y="0"/>
                </a:cubicBezTo>
                <a:cubicBezTo>
                  <a:pt x="3196041" y="-36935"/>
                  <a:pt x="3288704" y="33853"/>
                  <a:pt x="3415538" y="0"/>
                </a:cubicBezTo>
                <a:cubicBezTo>
                  <a:pt x="3542372" y="-33853"/>
                  <a:pt x="3584477" y="13994"/>
                  <a:pt x="3731260" y="0"/>
                </a:cubicBezTo>
                <a:cubicBezTo>
                  <a:pt x="3878043" y="-13994"/>
                  <a:pt x="4219391" y="59659"/>
                  <a:pt x="4391406" y="0"/>
                </a:cubicBezTo>
                <a:cubicBezTo>
                  <a:pt x="4563421" y="-59659"/>
                  <a:pt x="4678913" y="36618"/>
                  <a:pt x="4965446" y="0"/>
                </a:cubicBezTo>
                <a:cubicBezTo>
                  <a:pt x="5251979" y="-36618"/>
                  <a:pt x="5384857" y="34277"/>
                  <a:pt x="5539486" y="0"/>
                </a:cubicBezTo>
                <a:cubicBezTo>
                  <a:pt x="5694115" y="-34277"/>
                  <a:pt x="6066897" y="36684"/>
                  <a:pt x="6199632" y="0"/>
                </a:cubicBezTo>
                <a:cubicBezTo>
                  <a:pt x="6332367" y="-36684"/>
                  <a:pt x="6607023" y="73058"/>
                  <a:pt x="6859778" y="0"/>
                </a:cubicBezTo>
                <a:cubicBezTo>
                  <a:pt x="7112533" y="-73058"/>
                  <a:pt x="7265465" y="16320"/>
                  <a:pt x="7606030" y="0"/>
                </a:cubicBezTo>
                <a:cubicBezTo>
                  <a:pt x="7946595" y="-16320"/>
                  <a:pt x="7968351" y="34151"/>
                  <a:pt x="8093964" y="0"/>
                </a:cubicBezTo>
                <a:cubicBezTo>
                  <a:pt x="8219577" y="-34151"/>
                  <a:pt x="8445728" y="54814"/>
                  <a:pt x="8610600" y="0"/>
                </a:cubicBezTo>
                <a:cubicBezTo>
                  <a:pt x="8629098" y="169505"/>
                  <a:pt x="8591198" y="278605"/>
                  <a:pt x="8610600" y="388106"/>
                </a:cubicBezTo>
                <a:cubicBezTo>
                  <a:pt x="8630002" y="497607"/>
                  <a:pt x="8610309" y="622670"/>
                  <a:pt x="8610600" y="800219"/>
                </a:cubicBezTo>
                <a:cubicBezTo>
                  <a:pt x="8610891" y="977768"/>
                  <a:pt x="8568823" y="1095256"/>
                  <a:pt x="8610600" y="1200329"/>
                </a:cubicBezTo>
                <a:cubicBezTo>
                  <a:pt x="8313253" y="1245987"/>
                  <a:pt x="8083693" y="1130044"/>
                  <a:pt x="7864348" y="1200329"/>
                </a:cubicBezTo>
                <a:cubicBezTo>
                  <a:pt x="7645003" y="1270614"/>
                  <a:pt x="7622519" y="1169134"/>
                  <a:pt x="7548626" y="1200329"/>
                </a:cubicBezTo>
                <a:cubicBezTo>
                  <a:pt x="7474733" y="1231524"/>
                  <a:pt x="7320253" y="1189487"/>
                  <a:pt x="7146798" y="1200329"/>
                </a:cubicBezTo>
                <a:cubicBezTo>
                  <a:pt x="6973343" y="1211171"/>
                  <a:pt x="6764721" y="1172563"/>
                  <a:pt x="6572758" y="1200329"/>
                </a:cubicBezTo>
                <a:cubicBezTo>
                  <a:pt x="6380795" y="1228095"/>
                  <a:pt x="6181545" y="1161838"/>
                  <a:pt x="5826506" y="1200329"/>
                </a:cubicBezTo>
                <a:cubicBezTo>
                  <a:pt x="5471467" y="1238820"/>
                  <a:pt x="5535158" y="1192812"/>
                  <a:pt x="5338572" y="1200329"/>
                </a:cubicBezTo>
                <a:cubicBezTo>
                  <a:pt x="5141986" y="1207846"/>
                  <a:pt x="5039290" y="1143350"/>
                  <a:pt x="4850638" y="1200329"/>
                </a:cubicBezTo>
                <a:cubicBezTo>
                  <a:pt x="4661986" y="1257308"/>
                  <a:pt x="4539375" y="1173295"/>
                  <a:pt x="4448810" y="1200329"/>
                </a:cubicBezTo>
                <a:cubicBezTo>
                  <a:pt x="4358245" y="1227363"/>
                  <a:pt x="4004442" y="1142950"/>
                  <a:pt x="3874770" y="1200329"/>
                </a:cubicBezTo>
                <a:cubicBezTo>
                  <a:pt x="3745098" y="1257708"/>
                  <a:pt x="3559081" y="1162260"/>
                  <a:pt x="3472942" y="1200329"/>
                </a:cubicBezTo>
                <a:cubicBezTo>
                  <a:pt x="3386803" y="1238398"/>
                  <a:pt x="2926432" y="1162869"/>
                  <a:pt x="2726690" y="1200329"/>
                </a:cubicBezTo>
                <a:cubicBezTo>
                  <a:pt x="2526948" y="1237789"/>
                  <a:pt x="2270588" y="1189898"/>
                  <a:pt x="2066544" y="1200329"/>
                </a:cubicBezTo>
                <a:cubicBezTo>
                  <a:pt x="1862500" y="1210760"/>
                  <a:pt x="1725131" y="1134424"/>
                  <a:pt x="1492504" y="1200329"/>
                </a:cubicBezTo>
                <a:cubicBezTo>
                  <a:pt x="1259877" y="1266234"/>
                  <a:pt x="1189487" y="1165868"/>
                  <a:pt x="1090676" y="1200329"/>
                </a:cubicBezTo>
                <a:cubicBezTo>
                  <a:pt x="991865" y="1234790"/>
                  <a:pt x="848595" y="1200187"/>
                  <a:pt x="774954" y="1200329"/>
                </a:cubicBezTo>
                <a:cubicBezTo>
                  <a:pt x="701313" y="1200471"/>
                  <a:pt x="285581" y="1109348"/>
                  <a:pt x="0" y="1200329"/>
                </a:cubicBezTo>
                <a:cubicBezTo>
                  <a:pt x="-10552" y="1100850"/>
                  <a:pt x="33514" y="890301"/>
                  <a:pt x="0" y="776213"/>
                </a:cubicBezTo>
                <a:cubicBezTo>
                  <a:pt x="-33514" y="662125"/>
                  <a:pt x="2522" y="510898"/>
                  <a:pt x="0" y="352097"/>
                </a:cubicBezTo>
                <a:cubicBezTo>
                  <a:pt x="-2522" y="193296"/>
                  <a:pt x="24313" y="8887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37706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995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2C1-E52F-46EC-ABAF-0C0A8CBFC2E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图解法求解反函数</a:t>
            </a:r>
          </a:p>
          <a:p>
            <a:endParaRPr lang="en-US" altLang="zh-CN"/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573217"/>
              </p:ext>
            </p:extLst>
          </p:nvPr>
        </p:nvGraphicFramePr>
        <p:xfrm>
          <a:off x="949325" y="2209800"/>
          <a:ext cx="47672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39" name="公式" r:id="rId3" imgW="2057400" imgH="215640" progId="Equation.3">
                  <p:embed/>
                </p:oleObj>
              </mc:Choice>
              <mc:Fallback>
                <p:oleObj name="公式" r:id="rId3" imgW="2057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209800"/>
                        <a:ext cx="47672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4917" name="Group 5"/>
          <p:cNvGrpSpPr>
            <a:grpSpLocks/>
          </p:cNvGrpSpPr>
          <p:nvPr/>
        </p:nvGrpSpPr>
        <p:grpSpPr bwMode="auto">
          <a:xfrm>
            <a:off x="4343400" y="2667000"/>
            <a:ext cx="4537075" cy="2376488"/>
            <a:chOff x="1111" y="1920"/>
            <a:chExt cx="2858" cy="1497"/>
          </a:xfrm>
        </p:grpSpPr>
        <p:grpSp>
          <p:nvGrpSpPr>
            <p:cNvPr id="294918" name="Group 6"/>
            <p:cNvGrpSpPr>
              <a:grpSpLocks/>
            </p:cNvGrpSpPr>
            <p:nvPr/>
          </p:nvGrpSpPr>
          <p:grpSpPr bwMode="auto">
            <a:xfrm>
              <a:off x="1156" y="2057"/>
              <a:ext cx="2813" cy="1360"/>
              <a:chOff x="1156" y="1707"/>
              <a:chExt cx="2813" cy="1360"/>
            </a:xfrm>
          </p:grpSpPr>
          <p:sp>
            <p:nvSpPr>
              <p:cNvPr id="294919" name="Rectangle 7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0" name="Rectangle 8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1" name="Rectangle 9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2" name="Rectangle 10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3" name="Rectangle 11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4" name="Rectangle 12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0" lang="en-US" altLang="zh-CN" b="1">
                    <a:latin typeface="Arial" charset="0"/>
                    <a:ea typeface="幼圆" pitchFamily="49" charset="-122"/>
                  </a:rPr>
                  <a:t> </a:t>
                </a:r>
              </a:p>
            </p:txBody>
          </p:sp>
          <p:sp>
            <p:nvSpPr>
              <p:cNvPr id="294925" name="Rectangle 13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6" name="Rectangle 14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7" name="Line 15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28" name="Line 16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29" name="Line 17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0" name="Line 18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1" name="Line 19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2" name="Line 20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3" name="Line 21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4" name="Line 22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5" name="Line 23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4936" name="Group 24"/>
            <p:cNvGrpSpPr>
              <a:grpSpLocks/>
            </p:cNvGrpSpPr>
            <p:nvPr/>
          </p:nvGrpSpPr>
          <p:grpSpPr bwMode="auto">
            <a:xfrm>
              <a:off x="1111" y="1920"/>
              <a:ext cx="545" cy="606"/>
              <a:chOff x="1111" y="1570"/>
              <a:chExt cx="545" cy="606"/>
            </a:xfrm>
          </p:grpSpPr>
          <p:sp>
            <p:nvSpPr>
              <p:cNvPr id="294937" name="Text Box 25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4938" name="Text Box 26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4939" name="Text Box 27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4940" name="Group 28"/>
            <p:cNvGrpSpPr>
              <a:grpSpLocks/>
            </p:cNvGrpSpPr>
            <p:nvPr/>
          </p:nvGrpSpPr>
          <p:grpSpPr bwMode="auto">
            <a:xfrm>
              <a:off x="1247" y="2555"/>
              <a:ext cx="363" cy="787"/>
              <a:chOff x="1156" y="2205"/>
              <a:chExt cx="363" cy="787"/>
            </a:xfrm>
          </p:grpSpPr>
          <p:sp>
            <p:nvSpPr>
              <p:cNvPr id="294941" name="Text Box 29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94942" name="Text Box 30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94943" name="Group 31"/>
            <p:cNvGrpSpPr>
              <a:grpSpLocks/>
            </p:cNvGrpSpPr>
            <p:nvPr/>
          </p:nvGrpSpPr>
          <p:grpSpPr bwMode="auto">
            <a:xfrm>
              <a:off x="1655" y="2147"/>
              <a:ext cx="2223" cy="288"/>
              <a:chOff x="1655" y="1797"/>
              <a:chExt cx="2223" cy="288"/>
            </a:xfrm>
          </p:grpSpPr>
          <p:sp>
            <p:nvSpPr>
              <p:cNvPr id="294944" name="Text Box 32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4945" name="Text Box 33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4946" name="Text Box 34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4947" name="Text Box 35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94948" name="Rectangle 36"/>
            <p:cNvSpPr>
              <a:spLocks noChangeArrowheads="1"/>
            </p:cNvSpPr>
            <p:nvPr/>
          </p:nvSpPr>
          <p:spPr bwMode="auto">
            <a:xfrm>
              <a:off x="2290" y="2555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4949" name="Rectangle 37"/>
            <p:cNvSpPr>
              <a:spLocks noChangeArrowheads="1"/>
            </p:cNvSpPr>
            <p:nvPr/>
          </p:nvSpPr>
          <p:spPr bwMode="auto">
            <a:xfrm>
              <a:off x="1701" y="2541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4950" name="Rectangle 38"/>
            <p:cNvSpPr>
              <a:spLocks noChangeArrowheads="1"/>
            </p:cNvSpPr>
            <p:nvPr/>
          </p:nvSpPr>
          <p:spPr bwMode="auto">
            <a:xfrm>
              <a:off x="2880" y="259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94951" name="Rectangle 39"/>
            <p:cNvSpPr>
              <a:spLocks noChangeArrowheads="1"/>
            </p:cNvSpPr>
            <p:nvPr/>
          </p:nvSpPr>
          <p:spPr bwMode="auto">
            <a:xfrm>
              <a:off x="3470" y="2555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4952" name="Rectangle 40"/>
            <p:cNvSpPr>
              <a:spLocks noChangeArrowheads="1"/>
            </p:cNvSpPr>
            <p:nvPr/>
          </p:nvSpPr>
          <p:spPr bwMode="auto">
            <a:xfrm>
              <a:off x="2290" y="30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94953" name="Rectangle 41"/>
            <p:cNvSpPr>
              <a:spLocks noChangeArrowheads="1"/>
            </p:cNvSpPr>
            <p:nvPr/>
          </p:nvSpPr>
          <p:spPr bwMode="auto">
            <a:xfrm>
              <a:off x="1679" y="302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solidFill>
                    <a:schemeClr val="folHlink"/>
                  </a:solidFill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4954" name="Rectangle 42"/>
            <p:cNvSpPr>
              <a:spLocks noChangeArrowheads="1"/>
            </p:cNvSpPr>
            <p:nvPr/>
          </p:nvSpPr>
          <p:spPr bwMode="auto">
            <a:xfrm>
              <a:off x="2880" y="303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4955" name="Rectangle 43"/>
            <p:cNvSpPr>
              <a:spLocks noChangeArrowheads="1"/>
            </p:cNvSpPr>
            <p:nvPr/>
          </p:nvSpPr>
          <p:spPr bwMode="auto">
            <a:xfrm>
              <a:off x="3470" y="30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294956" name="Group 44"/>
          <p:cNvGrpSpPr>
            <a:grpSpLocks/>
          </p:cNvGrpSpPr>
          <p:nvPr/>
        </p:nvGrpSpPr>
        <p:grpSpPr bwMode="auto">
          <a:xfrm>
            <a:off x="609600" y="2819400"/>
            <a:ext cx="3675063" cy="533400"/>
            <a:chOff x="1056" y="3600"/>
            <a:chExt cx="2315" cy="336"/>
          </a:xfrm>
        </p:grpSpPr>
        <p:graphicFrame>
          <p:nvGraphicFramePr>
            <p:cNvPr id="294957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979819"/>
                </p:ext>
              </p:extLst>
            </p:nvPr>
          </p:nvGraphicFramePr>
          <p:xfrm>
            <a:off x="1999" y="3600"/>
            <a:ext cx="13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40" name="公式" r:id="rId5" imgW="939600" imgH="215640" progId="Equation.3">
                    <p:embed/>
                  </p:oleObj>
                </mc:Choice>
                <mc:Fallback>
                  <p:oleObj name="公式" r:id="rId5" imgW="939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9" y="3600"/>
                          <a:ext cx="137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58" name="Text Box 46"/>
            <p:cNvSpPr txBox="1">
              <a:spLocks noChangeArrowheads="1"/>
            </p:cNvSpPr>
            <p:nvPr/>
          </p:nvSpPr>
          <p:spPr bwMode="auto">
            <a:xfrm>
              <a:off x="1056" y="364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化简结果：</a:t>
              </a:r>
            </a:p>
          </p:txBody>
        </p:sp>
      </p:grpSp>
      <p:graphicFrame>
        <p:nvGraphicFramePr>
          <p:cNvPr id="29496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763671"/>
              </p:ext>
            </p:extLst>
          </p:nvPr>
        </p:nvGraphicFramePr>
        <p:xfrm>
          <a:off x="582613" y="3505200"/>
          <a:ext cx="21780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1" name="公式" r:id="rId7" imgW="939600" imgH="241200" progId="Equation.3">
                  <p:embed/>
                </p:oleObj>
              </mc:Choice>
              <mc:Fallback>
                <p:oleObj name="公式" r:id="rId7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3505200"/>
                        <a:ext cx="217805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6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573019"/>
              </p:ext>
            </p:extLst>
          </p:nvPr>
        </p:nvGraphicFramePr>
        <p:xfrm>
          <a:off x="993230" y="4038600"/>
          <a:ext cx="17065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2" name="公式" r:id="rId9" imgW="736560" imgH="241200" progId="Equation.3">
                  <p:embed/>
                </p:oleObj>
              </mc:Choice>
              <mc:Fallback>
                <p:oleObj name="公式" r:id="rId9" imgW="736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230" y="4038600"/>
                        <a:ext cx="1706562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6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378543"/>
              </p:ext>
            </p:extLst>
          </p:nvPr>
        </p:nvGraphicFramePr>
        <p:xfrm>
          <a:off x="971600" y="4572000"/>
          <a:ext cx="3117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3" name="公式" r:id="rId11" imgW="1346040" imgH="241200" progId="Equation.3">
                  <p:embed/>
                </p:oleObj>
              </mc:Choice>
              <mc:Fallback>
                <p:oleObj name="公式" r:id="rId11" imgW="1346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572000"/>
                        <a:ext cx="311785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6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84322"/>
              </p:ext>
            </p:extLst>
          </p:nvPr>
        </p:nvGraphicFramePr>
        <p:xfrm>
          <a:off x="971600" y="5105400"/>
          <a:ext cx="2736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4" name="公式" r:id="rId13" imgW="1180800" imgH="215640" progId="Equation.3">
                  <p:embed/>
                </p:oleObj>
              </mc:Choice>
              <mc:Fallback>
                <p:oleObj name="公式" r:id="rId13" imgW="1180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105400"/>
                        <a:ext cx="27368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6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0293"/>
              </p:ext>
            </p:extLst>
          </p:nvPr>
        </p:nvGraphicFramePr>
        <p:xfrm>
          <a:off x="3707904" y="5162549"/>
          <a:ext cx="1778496" cy="50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5" name="Equation" r:id="rId15" imgW="774360" imgH="215640" progId="Equation.3">
                  <p:embed/>
                </p:oleObj>
              </mc:Choice>
              <mc:Fallback>
                <p:oleObj name="Equation" r:id="rId15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162549"/>
                        <a:ext cx="1778496" cy="505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66" name="Rectangle 54"/>
          <p:cNvSpPr>
            <a:spLocks noChangeArrowheads="1"/>
          </p:cNvSpPr>
          <p:nvPr/>
        </p:nvSpPr>
        <p:spPr bwMode="auto">
          <a:xfrm>
            <a:off x="6096000" y="3733800"/>
            <a:ext cx="685800" cy="1219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4969" name="Group 57"/>
          <p:cNvGrpSpPr>
            <a:grpSpLocks/>
          </p:cNvGrpSpPr>
          <p:nvPr/>
        </p:nvGrpSpPr>
        <p:grpSpPr bwMode="auto">
          <a:xfrm>
            <a:off x="5181600" y="3657600"/>
            <a:ext cx="3429000" cy="457200"/>
            <a:chOff x="3264" y="2304"/>
            <a:chExt cx="2160" cy="288"/>
          </a:xfrm>
        </p:grpSpPr>
        <p:sp>
          <p:nvSpPr>
            <p:cNvPr id="294967" name="Rectangle 55"/>
            <p:cNvSpPr>
              <a:spLocks noChangeArrowheads="1"/>
            </p:cNvSpPr>
            <p:nvPr/>
          </p:nvSpPr>
          <p:spPr bwMode="auto">
            <a:xfrm>
              <a:off x="3264" y="2304"/>
              <a:ext cx="384" cy="288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68" name="Rectangle 56"/>
            <p:cNvSpPr>
              <a:spLocks noChangeArrowheads="1"/>
            </p:cNvSpPr>
            <p:nvPr/>
          </p:nvSpPr>
          <p:spPr bwMode="auto">
            <a:xfrm>
              <a:off x="5040" y="2304"/>
              <a:ext cx="384" cy="288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4970" name="Line 58"/>
          <p:cNvSpPr>
            <a:spLocks noChangeShapeType="1"/>
          </p:cNvSpPr>
          <p:nvPr/>
        </p:nvSpPr>
        <p:spPr bwMode="auto">
          <a:xfrm flipV="1">
            <a:off x="6400800" y="2667000"/>
            <a:ext cx="381000" cy="1752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4974" name="Group 62"/>
          <p:cNvGrpSpPr>
            <a:grpSpLocks/>
          </p:cNvGrpSpPr>
          <p:nvPr/>
        </p:nvGrpSpPr>
        <p:grpSpPr bwMode="auto">
          <a:xfrm>
            <a:off x="5486400" y="1905000"/>
            <a:ext cx="2743200" cy="1905000"/>
            <a:chOff x="3456" y="1200"/>
            <a:chExt cx="1728" cy="1200"/>
          </a:xfrm>
        </p:grpSpPr>
        <p:sp>
          <p:nvSpPr>
            <p:cNvPr id="294971" name="Line 59"/>
            <p:cNvSpPr>
              <a:spLocks noChangeShapeType="1"/>
            </p:cNvSpPr>
            <p:nvPr/>
          </p:nvSpPr>
          <p:spPr bwMode="auto">
            <a:xfrm flipV="1">
              <a:off x="3456" y="1200"/>
              <a:ext cx="768" cy="1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72" name="Line 60"/>
            <p:cNvSpPr>
              <a:spLocks noChangeShapeType="1"/>
            </p:cNvSpPr>
            <p:nvPr/>
          </p:nvSpPr>
          <p:spPr bwMode="auto">
            <a:xfrm flipH="1" flipV="1">
              <a:off x="4416" y="1248"/>
              <a:ext cx="768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497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999069"/>
              </p:ext>
            </p:extLst>
          </p:nvPr>
        </p:nvGraphicFramePr>
        <p:xfrm>
          <a:off x="6505575" y="2271713"/>
          <a:ext cx="5286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6" name="公式" r:id="rId17" imgW="228600" imgH="215640" progId="Equation.3">
                  <p:embed/>
                </p:oleObj>
              </mc:Choice>
              <mc:Fallback>
                <p:oleObj name="公式" r:id="rId17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2271713"/>
                        <a:ext cx="528638" cy="5032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7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86311"/>
              </p:ext>
            </p:extLst>
          </p:nvPr>
        </p:nvGraphicFramePr>
        <p:xfrm>
          <a:off x="6581775" y="1447800"/>
          <a:ext cx="530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7" name="公式" r:id="rId19" imgW="228600" imgH="215640" progId="Equation.3">
                  <p:embed/>
                </p:oleObj>
              </mc:Choice>
              <mc:Fallback>
                <p:oleObj name="公式" r:id="rId19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1447800"/>
                        <a:ext cx="530225" cy="5016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7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35812"/>
              </p:ext>
            </p:extLst>
          </p:nvPr>
        </p:nvGraphicFramePr>
        <p:xfrm>
          <a:off x="6283325" y="5181600"/>
          <a:ext cx="22367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8" name="公式" r:id="rId21" imgW="965160" imgH="215640" progId="Equation.3">
                  <p:embed/>
                </p:oleObj>
              </mc:Choice>
              <mc:Fallback>
                <p:oleObj name="公式" r:id="rId21" imgW="965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5181600"/>
                        <a:ext cx="22367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78" name="Rectangle 66"/>
          <p:cNvSpPr>
            <a:spLocks noChangeArrowheads="1"/>
          </p:cNvSpPr>
          <p:nvPr/>
        </p:nvSpPr>
        <p:spPr bwMode="auto">
          <a:xfrm>
            <a:off x="762000" y="57912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卡诺图中根据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化简出的函数是原函数的反函数。</a:t>
            </a:r>
          </a:p>
        </p:txBody>
      </p:sp>
      <p:sp>
        <p:nvSpPr>
          <p:cNvPr id="294979" name="Rectangle 67"/>
          <p:cNvSpPr>
            <a:spLocks noChangeArrowheads="1"/>
          </p:cNvSpPr>
          <p:nvPr/>
        </p:nvSpPr>
        <p:spPr bwMode="auto">
          <a:xfrm>
            <a:off x="838200" y="6248400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理论依据：</a:t>
            </a:r>
            <a:endParaRPr kumimoji="0" lang="zh-CN" altLang="en-US" sz="1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94980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699875"/>
              </p:ext>
            </p:extLst>
          </p:nvPr>
        </p:nvGraphicFramePr>
        <p:xfrm>
          <a:off x="2276475" y="6157913"/>
          <a:ext cx="17367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9" name="公式" r:id="rId23" imgW="749160" imgH="215640" progId="Equation.3">
                  <p:embed/>
                </p:oleObj>
              </mc:Choice>
              <mc:Fallback>
                <p:oleObj name="公式" r:id="rId23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6157913"/>
                        <a:ext cx="17367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5815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94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29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9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66" grpId="0" animBg="1"/>
      <p:bldP spid="294970" grpId="0" animBg="1"/>
      <p:bldP spid="294978" grpId="0" autoUpdateAnimBg="0"/>
      <p:bldP spid="29497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6E5-FCA4-47DD-B179-46A35C11E00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62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en-US" altLang="zh-CN"/>
              <a:t>5</a:t>
            </a:r>
            <a:r>
              <a:rPr lang="zh-CN" altLang="en-US"/>
              <a:t>变量函数的卡诺图化简</a:t>
            </a:r>
          </a:p>
          <a:p>
            <a:pPr lvl="1"/>
            <a:endParaRPr lang="en-US" altLang="zh-CN"/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135198"/>
              </p:ext>
            </p:extLst>
          </p:nvPr>
        </p:nvGraphicFramePr>
        <p:xfrm>
          <a:off x="785813" y="2895600"/>
          <a:ext cx="7886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公式" r:id="rId3" imgW="3504960" imgH="215640" progId="Equation.3">
                  <p:embed/>
                </p:oleObj>
              </mc:Choice>
              <mc:Fallback>
                <p:oleObj name="公式" r:id="rId3" imgW="3504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895600"/>
                        <a:ext cx="78867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2204" name="Group 60"/>
          <p:cNvGrpSpPr>
            <a:grpSpLocks/>
          </p:cNvGrpSpPr>
          <p:nvPr/>
        </p:nvGrpSpPr>
        <p:grpSpPr bwMode="auto">
          <a:xfrm>
            <a:off x="228600" y="3048000"/>
            <a:ext cx="6858000" cy="3276600"/>
            <a:chOff x="144" y="1920"/>
            <a:chExt cx="4320" cy="2064"/>
          </a:xfrm>
        </p:grpSpPr>
        <p:sp>
          <p:nvSpPr>
            <p:cNvPr id="262164" name="Text Box 20"/>
            <p:cNvSpPr txBox="1">
              <a:spLocks noChangeArrowheads="1"/>
            </p:cNvSpPr>
            <p:nvPr/>
          </p:nvSpPr>
          <p:spPr bwMode="auto">
            <a:xfrm>
              <a:off x="192" y="192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grpSp>
          <p:nvGrpSpPr>
            <p:cNvPr id="262185" name="Group 41"/>
            <p:cNvGrpSpPr>
              <a:grpSpLocks/>
            </p:cNvGrpSpPr>
            <p:nvPr/>
          </p:nvGrpSpPr>
          <p:grpSpPr bwMode="auto">
            <a:xfrm>
              <a:off x="144" y="2064"/>
              <a:ext cx="4320" cy="1920"/>
              <a:chOff x="144" y="2064"/>
              <a:chExt cx="4320" cy="1920"/>
            </a:xfrm>
          </p:grpSpPr>
          <p:sp>
            <p:nvSpPr>
              <p:cNvPr id="262150" name="Rectangle 6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3888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51" name="Line 7"/>
              <p:cNvSpPr>
                <a:spLocks noChangeShapeType="1"/>
              </p:cNvSpPr>
              <p:nvPr/>
            </p:nvSpPr>
            <p:spPr bwMode="auto">
              <a:xfrm>
                <a:off x="576" y="2880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2" name="Line 8"/>
              <p:cNvSpPr>
                <a:spLocks noChangeShapeType="1"/>
              </p:cNvSpPr>
              <p:nvPr/>
            </p:nvSpPr>
            <p:spPr bwMode="auto">
              <a:xfrm>
                <a:off x="576" y="3264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3" name="Line 9"/>
              <p:cNvSpPr>
                <a:spLocks noChangeShapeType="1"/>
              </p:cNvSpPr>
              <p:nvPr/>
            </p:nvSpPr>
            <p:spPr bwMode="auto">
              <a:xfrm flipV="1">
                <a:off x="576" y="3600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6" name="Line 12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7" name="Line 13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8" name="Line 14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9" name="Line 15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0" name="Line 16"/>
              <p:cNvSpPr>
                <a:spLocks noChangeShapeType="1"/>
              </p:cNvSpPr>
              <p:nvPr/>
            </p:nvSpPr>
            <p:spPr bwMode="auto">
              <a:xfrm>
                <a:off x="297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1" name="Line 17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2" name="Line 18"/>
              <p:cNvSpPr>
                <a:spLocks noChangeShapeType="1"/>
              </p:cNvSpPr>
              <p:nvPr/>
            </p:nvSpPr>
            <p:spPr bwMode="auto">
              <a:xfrm>
                <a:off x="393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3" name="Line 19"/>
              <p:cNvSpPr>
                <a:spLocks noChangeShapeType="1"/>
              </p:cNvSpPr>
              <p:nvPr/>
            </p:nvSpPr>
            <p:spPr bwMode="auto">
              <a:xfrm>
                <a:off x="144" y="206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5" name="Text Box 21"/>
              <p:cNvSpPr txBox="1">
                <a:spLocks noChangeArrowheads="1"/>
              </p:cNvSpPr>
              <p:nvPr/>
            </p:nvSpPr>
            <p:spPr bwMode="auto">
              <a:xfrm>
                <a:off x="336" y="206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262166" name="Text Box 22"/>
              <p:cNvSpPr txBox="1">
                <a:spLocks noChangeArrowheads="1"/>
              </p:cNvSpPr>
              <p:nvPr/>
            </p:nvSpPr>
            <p:spPr bwMode="auto">
              <a:xfrm>
                <a:off x="480" y="22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262168" name="Text Box 24"/>
              <p:cNvSpPr txBox="1">
                <a:spLocks noChangeArrowheads="1"/>
              </p:cNvSpPr>
              <p:nvPr/>
            </p:nvSpPr>
            <p:spPr bwMode="auto">
              <a:xfrm>
                <a:off x="144" y="22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E</a:t>
                </a:r>
              </a:p>
            </p:txBody>
          </p:sp>
          <p:sp>
            <p:nvSpPr>
              <p:cNvPr id="262169" name="Text Box 25"/>
              <p:cNvSpPr txBox="1">
                <a:spLocks noChangeArrowheads="1"/>
              </p:cNvSpPr>
              <p:nvPr/>
            </p:nvSpPr>
            <p:spPr bwMode="auto">
              <a:xfrm>
                <a:off x="288" y="240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D</a:t>
                </a:r>
              </a:p>
            </p:txBody>
          </p:sp>
        </p:grpSp>
      </p:grpSp>
      <p:grpSp>
        <p:nvGrpSpPr>
          <p:cNvPr id="262184" name="Group 40"/>
          <p:cNvGrpSpPr>
            <a:grpSpLocks/>
          </p:cNvGrpSpPr>
          <p:nvPr/>
        </p:nvGrpSpPr>
        <p:grpSpPr bwMode="auto">
          <a:xfrm>
            <a:off x="1066800" y="3505200"/>
            <a:ext cx="5943600" cy="457200"/>
            <a:chOff x="672" y="2256"/>
            <a:chExt cx="3744" cy="288"/>
          </a:xfrm>
        </p:grpSpPr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672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000</a:t>
              </a:r>
            </a:p>
          </p:txBody>
        </p:sp>
        <p:sp>
          <p:nvSpPr>
            <p:cNvPr id="262172" name="Text Box 28"/>
            <p:cNvSpPr txBox="1">
              <a:spLocks noChangeArrowheads="1"/>
            </p:cNvSpPr>
            <p:nvPr/>
          </p:nvSpPr>
          <p:spPr bwMode="auto">
            <a:xfrm>
              <a:off x="1104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001</a:t>
              </a:r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1536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011</a:t>
              </a: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2016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010</a:t>
              </a: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2496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110</a:t>
              </a: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3024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111</a:t>
              </a: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3504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101</a:t>
              </a:r>
            </a:p>
          </p:txBody>
        </p:sp>
        <p:sp>
          <p:nvSpPr>
            <p:cNvPr id="262178" name="Text Box 34"/>
            <p:cNvSpPr txBox="1">
              <a:spLocks noChangeArrowheads="1"/>
            </p:cNvSpPr>
            <p:nvPr/>
          </p:nvSpPr>
          <p:spPr bwMode="auto">
            <a:xfrm>
              <a:off x="3984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100</a:t>
              </a:r>
            </a:p>
          </p:txBody>
        </p:sp>
      </p:grpSp>
      <p:grpSp>
        <p:nvGrpSpPr>
          <p:cNvPr id="262183" name="Group 39"/>
          <p:cNvGrpSpPr>
            <a:grpSpLocks/>
          </p:cNvGrpSpPr>
          <p:nvPr/>
        </p:nvGrpSpPr>
        <p:grpSpPr bwMode="auto">
          <a:xfrm>
            <a:off x="457200" y="4191000"/>
            <a:ext cx="685800" cy="2133600"/>
            <a:chOff x="192" y="2592"/>
            <a:chExt cx="432" cy="1344"/>
          </a:xfrm>
        </p:grpSpPr>
        <p:sp>
          <p:nvSpPr>
            <p:cNvPr id="262179" name="Text Box 35"/>
            <p:cNvSpPr txBox="1">
              <a:spLocks noChangeArrowheads="1"/>
            </p:cNvSpPr>
            <p:nvPr/>
          </p:nvSpPr>
          <p:spPr bwMode="auto">
            <a:xfrm>
              <a:off x="192" y="259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192" y="292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</p:txBody>
        </p:sp>
        <p:sp>
          <p:nvSpPr>
            <p:cNvPr id="262181" name="Text Box 37"/>
            <p:cNvSpPr txBox="1">
              <a:spLocks noChangeArrowheads="1"/>
            </p:cNvSpPr>
            <p:nvPr/>
          </p:nvSpPr>
          <p:spPr bwMode="auto">
            <a:xfrm>
              <a:off x="192" y="33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</p:txBody>
        </p:sp>
        <p:sp>
          <p:nvSpPr>
            <p:cNvPr id="262182" name="Text Box 38"/>
            <p:cNvSpPr txBox="1">
              <a:spLocks noChangeArrowheads="1"/>
            </p:cNvSpPr>
            <p:nvPr/>
          </p:nvSpPr>
          <p:spPr bwMode="auto">
            <a:xfrm>
              <a:off x="192" y="364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sp>
        <p:nvSpPr>
          <p:cNvPr id="262186" name="Text Box 42"/>
          <p:cNvSpPr txBox="1">
            <a:spLocks noChangeArrowheads="1"/>
          </p:cNvSpPr>
          <p:nvPr/>
        </p:nvSpPr>
        <p:spPr bwMode="auto">
          <a:xfrm>
            <a:off x="2590800" y="4038600"/>
            <a:ext cx="381000" cy="2266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</p:txBody>
      </p:sp>
      <p:sp>
        <p:nvSpPr>
          <p:cNvPr id="262187" name="Line 43"/>
          <p:cNvSpPr>
            <a:spLocks noChangeShapeType="1"/>
          </p:cNvSpPr>
          <p:nvPr/>
        </p:nvSpPr>
        <p:spPr bwMode="auto">
          <a:xfrm>
            <a:off x="1905000" y="3276600"/>
            <a:ext cx="685800" cy="1143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88" name="Text Box 44"/>
          <p:cNvSpPr txBox="1">
            <a:spLocks noChangeArrowheads="1"/>
          </p:cNvSpPr>
          <p:nvPr/>
        </p:nvSpPr>
        <p:spPr bwMode="auto">
          <a:xfrm>
            <a:off x="3276600" y="4038600"/>
            <a:ext cx="381000" cy="2266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</p:txBody>
      </p:sp>
      <p:sp>
        <p:nvSpPr>
          <p:cNvPr id="262189" name="Line 45"/>
          <p:cNvSpPr>
            <a:spLocks noChangeShapeType="1"/>
          </p:cNvSpPr>
          <p:nvPr/>
        </p:nvSpPr>
        <p:spPr bwMode="auto">
          <a:xfrm>
            <a:off x="2743200" y="3276600"/>
            <a:ext cx="533400" cy="1143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2193" name="Group 49"/>
          <p:cNvGrpSpPr>
            <a:grpSpLocks/>
          </p:cNvGrpSpPr>
          <p:nvPr/>
        </p:nvGrpSpPr>
        <p:grpSpPr bwMode="auto">
          <a:xfrm>
            <a:off x="2590800" y="5181600"/>
            <a:ext cx="2743200" cy="1066800"/>
            <a:chOff x="1632" y="3264"/>
            <a:chExt cx="1728" cy="672"/>
          </a:xfrm>
        </p:grpSpPr>
        <p:sp>
          <p:nvSpPr>
            <p:cNvPr id="262190" name="Text Box 46"/>
            <p:cNvSpPr txBox="1">
              <a:spLocks noChangeArrowheads="1"/>
            </p:cNvSpPr>
            <p:nvPr/>
          </p:nvSpPr>
          <p:spPr bwMode="auto">
            <a:xfrm>
              <a:off x="3120" y="3268"/>
              <a:ext cx="240" cy="66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2192" name="Text Box 48"/>
            <p:cNvSpPr txBox="1">
              <a:spLocks noChangeArrowheads="1"/>
            </p:cNvSpPr>
            <p:nvPr/>
          </p:nvSpPr>
          <p:spPr bwMode="auto">
            <a:xfrm>
              <a:off x="1632" y="3264"/>
              <a:ext cx="240" cy="66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262196" name="Group 52"/>
          <p:cNvGrpSpPr>
            <a:grpSpLocks/>
          </p:cNvGrpSpPr>
          <p:nvPr/>
        </p:nvGrpSpPr>
        <p:grpSpPr bwMode="auto">
          <a:xfrm>
            <a:off x="2895600" y="3276600"/>
            <a:ext cx="2057400" cy="2362200"/>
            <a:chOff x="1824" y="2064"/>
            <a:chExt cx="1296" cy="1488"/>
          </a:xfrm>
        </p:grpSpPr>
        <p:sp>
          <p:nvSpPr>
            <p:cNvPr id="262194" name="Line 50"/>
            <p:cNvSpPr>
              <a:spLocks noChangeShapeType="1"/>
            </p:cNvSpPr>
            <p:nvPr/>
          </p:nvSpPr>
          <p:spPr bwMode="auto">
            <a:xfrm>
              <a:off x="2496" y="2064"/>
              <a:ext cx="624" cy="14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195" name="Line 51"/>
            <p:cNvSpPr>
              <a:spLocks noChangeShapeType="1"/>
            </p:cNvSpPr>
            <p:nvPr/>
          </p:nvSpPr>
          <p:spPr bwMode="auto">
            <a:xfrm flipH="1">
              <a:off x="1824" y="2064"/>
              <a:ext cx="624" cy="14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2198" name="Text Box 54"/>
          <p:cNvSpPr txBox="1">
            <a:spLocks noChangeArrowheads="1"/>
          </p:cNvSpPr>
          <p:nvPr/>
        </p:nvSpPr>
        <p:spPr bwMode="auto">
          <a:xfrm>
            <a:off x="1828800" y="4654550"/>
            <a:ext cx="381000" cy="1060450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</p:txBody>
      </p:sp>
      <p:sp>
        <p:nvSpPr>
          <p:cNvPr id="262199" name="Line 55"/>
          <p:cNvSpPr>
            <a:spLocks noChangeShapeType="1"/>
          </p:cNvSpPr>
          <p:nvPr/>
        </p:nvSpPr>
        <p:spPr bwMode="auto">
          <a:xfrm flipH="1">
            <a:off x="2209800" y="3276600"/>
            <a:ext cx="2743200" cy="1752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00" name="Text Box 56"/>
          <p:cNvSpPr txBox="1">
            <a:spLocks noChangeArrowheads="1"/>
          </p:cNvSpPr>
          <p:nvPr/>
        </p:nvSpPr>
        <p:spPr bwMode="auto">
          <a:xfrm>
            <a:off x="1143000" y="4648200"/>
            <a:ext cx="381000" cy="457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62201" name="Line 57"/>
          <p:cNvSpPr>
            <a:spLocks noChangeShapeType="1"/>
          </p:cNvSpPr>
          <p:nvPr/>
        </p:nvSpPr>
        <p:spPr bwMode="auto">
          <a:xfrm flipH="1">
            <a:off x="1524000" y="3276600"/>
            <a:ext cx="4572000" cy="1600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02" name="Text Box 58"/>
          <p:cNvSpPr txBox="1">
            <a:spLocks noChangeArrowheads="1"/>
          </p:cNvSpPr>
          <p:nvPr/>
        </p:nvSpPr>
        <p:spPr bwMode="auto">
          <a:xfrm>
            <a:off x="5638800" y="4648200"/>
            <a:ext cx="533400" cy="457200"/>
          </a:xfrm>
          <a:prstGeom prst="rect">
            <a:avLst/>
          </a:prstGeom>
          <a:solidFill>
            <a:srgbClr val="CC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62203" name="Line 59"/>
          <p:cNvSpPr>
            <a:spLocks noChangeShapeType="1"/>
          </p:cNvSpPr>
          <p:nvPr/>
        </p:nvSpPr>
        <p:spPr bwMode="auto">
          <a:xfrm flipH="1">
            <a:off x="6172200" y="3276600"/>
            <a:ext cx="167640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30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6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62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62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6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262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2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62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2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262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62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86" grpId="0" animBg="1" autoUpdateAnimBg="0"/>
      <p:bldP spid="262187" grpId="0" animBg="1"/>
      <p:bldP spid="262188" grpId="0" animBg="1" autoUpdateAnimBg="0"/>
      <p:bldP spid="262189" grpId="0" animBg="1"/>
      <p:bldP spid="262198" grpId="0" animBg="1" autoUpdateAnimBg="0"/>
      <p:bldP spid="262199" grpId="0" animBg="1"/>
      <p:bldP spid="262200" grpId="0" animBg="1" autoUpdateAnimBg="0"/>
      <p:bldP spid="262201" grpId="0" animBg="1"/>
      <p:bldP spid="262202" grpId="0" animBg="1" autoUpdateAnimBg="0"/>
      <p:bldP spid="2622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2A15-69D2-4B9C-ACD8-F86BA11DE21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63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zh-CN"/>
              <a:t>5</a:t>
            </a:r>
            <a:r>
              <a:rPr lang="zh-CN" altLang="en-US"/>
              <a:t>变量函数的卡诺图化简</a:t>
            </a:r>
          </a:p>
        </p:txBody>
      </p:sp>
      <p:grpSp>
        <p:nvGrpSpPr>
          <p:cNvPr id="263219" name="Group 51"/>
          <p:cNvGrpSpPr>
            <a:grpSpLocks/>
          </p:cNvGrpSpPr>
          <p:nvPr/>
        </p:nvGrpSpPr>
        <p:grpSpPr bwMode="auto">
          <a:xfrm>
            <a:off x="533400" y="2209800"/>
            <a:ext cx="6858000" cy="3276600"/>
            <a:chOff x="144" y="1920"/>
            <a:chExt cx="4320" cy="2064"/>
          </a:xfrm>
        </p:grpSpPr>
        <p:sp>
          <p:nvSpPr>
            <p:cNvPr id="263172" name="Text Box 4"/>
            <p:cNvSpPr txBox="1">
              <a:spLocks noChangeArrowheads="1"/>
            </p:cNvSpPr>
            <p:nvPr/>
          </p:nvSpPr>
          <p:spPr bwMode="auto">
            <a:xfrm>
              <a:off x="192" y="192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grpSp>
          <p:nvGrpSpPr>
            <p:cNvPr id="263173" name="Group 5"/>
            <p:cNvGrpSpPr>
              <a:grpSpLocks/>
            </p:cNvGrpSpPr>
            <p:nvPr/>
          </p:nvGrpSpPr>
          <p:grpSpPr bwMode="auto">
            <a:xfrm>
              <a:off x="144" y="2064"/>
              <a:ext cx="4320" cy="1920"/>
              <a:chOff x="144" y="2064"/>
              <a:chExt cx="4320" cy="1920"/>
            </a:xfrm>
          </p:grpSpPr>
          <p:sp>
            <p:nvSpPr>
              <p:cNvPr id="263174" name="Rectangle 6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3888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3175" name="Line 7"/>
              <p:cNvSpPr>
                <a:spLocks noChangeShapeType="1"/>
              </p:cNvSpPr>
              <p:nvPr/>
            </p:nvSpPr>
            <p:spPr bwMode="auto">
              <a:xfrm>
                <a:off x="576" y="2880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76" name="Line 8"/>
              <p:cNvSpPr>
                <a:spLocks noChangeShapeType="1"/>
              </p:cNvSpPr>
              <p:nvPr/>
            </p:nvSpPr>
            <p:spPr bwMode="auto">
              <a:xfrm>
                <a:off x="576" y="3264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77" name="Line 9"/>
              <p:cNvSpPr>
                <a:spLocks noChangeShapeType="1"/>
              </p:cNvSpPr>
              <p:nvPr/>
            </p:nvSpPr>
            <p:spPr bwMode="auto">
              <a:xfrm flipV="1">
                <a:off x="576" y="3600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78" name="Line 10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79" name="Line 11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0" name="Line 12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1" name="Line 13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2" name="Line 14"/>
              <p:cNvSpPr>
                <a:spLocks noChangeShapeType="1"/>
              </p:cNvSpPr>
              <p:nvPr/>
            </p:nvSpPr>
            <p:spPr bwMode="auto">
              <a:xfrm>
                <a:off x="297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3" name="Line 15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4" name="Line 16"/>
              <p:cNvSpPr>
                <a:spLocks noChangeShapeType="1"/>
              </p:cNvSpPr>
              <p:nvPr/>
            </p:nvSpPr>
            <p:spPr bwMode="auto">
              <a:xfrm>
                <a:off x="393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5" name="Line 17"/>
              <p:cNvSpPr>
                <a:spLocks noChangeShapeType="1"/>
              </p:cNvSpPr>
              <p:nvPr/>
            </p:nvSpPr>
            <p:spPr bwMode="auto">
              <a:xfrm>
                <a:off x="144" y="206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6" name="Text Box 18"/>
              <p:cNvSpPr txBox="1">
                <a:spLocks noChangeArrowheads="1"/>
              </p:cNvSpPr>
              <p:nvPr/>
            </p:nvSpPr>
            <p:spPr bwMode="auto">
              <a:xfrm>
                <a:off x="336" y="206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263187" name="Text Box 19"/>
              <p:cNvSpPr txBox="1">
                <a:spLocks noChangeArrowheads="1"/>
              </p:cNvSpPr>
              <p:nvPr/>
            </p:nvSpPr>
            <p:spPr bwMode="auto">
              <a:xfrm>
                <a:off x="480" y="22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263188" name="Text Box 20"/>
              <p:cNvSpPr txBox="1">
                <a:spLocks noChangeArrowheads="1"/>
              </p:cNvSpPr>
              <p:nvPr/>
            </p:nvSpPr>
            <p:spPr bwMode="auto">
              <a:xfrm>
                <a:off x="144" y="22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E</a:t>
                </a:r>
              </a:p>
            </p:txBody>
          </p:sp>
          <p:sp>
            <p:nvSpPr>
              <p:cNvPr id="263189" name="Text Box 21"/>
              <p:cNvSpPr txBox="1">
                <a:spLocks noChangeArrowheads="1"/>
              </p:cNvSpPr>
              <p:nvPr/>
            </p:nvSpPr>
            <p:spPr bwMode="auto">
              <a:xfrm>
                <a:off x="288" y="240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D</a:t>
                </a:r>
              </a:p>
            </p:txBody>
          </p:sp>
        </p:grpSp>
        <p:grpSp>
          <p:nvGrpSpPr>
            <p:cNvPr id="263190" name="Group 22"/>
            <p:cNvGrpSpPr>
              <a:grpSpLocks/>
            </p:cNvGrpSpPr>
            <p:nvPr/>
          </p:nvGrpSpPr>
          <p:grpSpPr bwMode="auto">
            <a:xfrm>
              <a:off x="672" y="2208"/>
              <a:ext cx="3744" cy="288"/>
              <a:chOff x="672" y="2256"/>
              <a:chExt cx="3744" cy="288"/>
            </a:xfrm>
          </p:grpSpPr>
          <p:sp>
            <p:nvSpPr>
              <p:cNvPr id="263191" name="Text Box 23"/>
              <p:cNvSpPr txBox="1">
                <a:spLocks noChangeArrowheads="1"/>
              </p:cNvSpPr>
              <p:nvPr/>
            </p:nvSpPr>
            <p:spPr bwMode="auto">
              <a:xfrm>
                <a:off x="672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000</a:t>
                </a:r>
              </a:p>
            </p:txBody>
          </p:sp>
          <p:sp>
            <p:nvSpPr>
              <p:cNvPr id="263192" name="Text Box 24"/>
              <p:cNvSpPr txBox="1">
                <a:spLocks noChangeArrowheads="1"/>
              </p:cNvSpPr>
              <p:nvPr/>
            </p:nvSpPr>
            <p:spPr bwMode="auto">
              <a:xfrm>
                <a:off x="1104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001</a:t>
                </a:r>
              </a:p>
            </p:txBody>
          </p:sp>
          <p:sp>
            <p:nvSpPr>
              <p:cNvPr id="263193" name="Text Box 25"/>
              <p:cNvSpPr txBox="1">
                <a:spLocks noChangeArrowheads="1"/>
              </p:cNvSpPr>
              <p:nvPr/>
            </p:nvSpPr>
            <p:spPr bwMode="auto">
              <a:xfrm>
                <a:off x="1536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011</a:t>
                </a:r>
              </a:p>
            </p:txBody>
          </p:sp>
          <p:sp>
            <p:nvSpPr>
              <p:cNvPr id="263194" name="Text Box 26"/>
              <p:cNvSpPr txBox="1">
                <a:spLocks noChangeArrowheads="1"/>
              </p:cNvSpPr>
              <p:nvPr/>
            </p:nvSpPr>
            <p:spPr bwMode="auto">
              <a:xfrm>
                <a:off x="2016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010</a:t>
                </a:r>
              </a:p>
            </p:txBody>
          </p:sp>
          <p:sp>
            <p:nvSpPr>
              <p:cNvPr id="263195" name="Text Box 27"/>
              <p:cNvSpPr txBox="1">
                <a:spLocks noChangeArrowheads="1"/>
              </p:cNvSpPr>
              <p:nvPr/>
            </p:nvSpPr>
            <p:spPr bwMode="auto">
              <a:xfrm>
                <a:off x="2496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110</a:t>
                </a:r>
              </a:p>
            </p:txBody>
          </p:sp>
          <p:sp>
            <p:nvSpPr>
              <p:cNvPr id="263196" name="Text Box 28"/>
              <p:cNvSpPr txBox="1">
                <a:spLocks noChangeArrowheads="1"/>
              </p:cNvSpPr>
              <p:nvPr/>
            </p:nvSpPr>
            <p:spPr bwMode="auto">
              <a:xfrm>
                <a:off x="3024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111</a:t>
                </a:r>
              </a:p>
            </p:txBody>
          </p:sp>
          <p:sp>
            <p:nvSpPr>
              <p:cNvPr id="263197" name="Text Box 29"/>
              <p:cNvSpPr txBox="1">
                <a:spLocks noChangeArrowheads="1"/>
              </p:cNvSpPr>
              <p:nvPr/>
            </p:nvSpPr>
            <p:spPr bwMode="auto">
              <a:xfrm>
                <a:off x="3504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101</a:t>
                </a:r>
              </a:p>
            </p:txBody>
          </p:sp>
          <p:sp>
            <p:nvSpPr>
              <p:cNvPr id="263198" name="Text Box 30"/>
              <p:cNvSpPr txBox="1">
                <a:spLocks noChangeArrowheads="1"/>
              </p:cNvSpPr>
              <p:nvPr/>
            </p:nvSpPr>
            <p:spPr bwMode="auto">
              <a:xfrm>
                <a:off x="3984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100</a:t>
                </a:r>
              </a:p>
            </p:txBody>
          </p:sp>
        </p:grpSp>
        <p:grpSp>
          <p:nvGrpSpPr>
            <p:cNvPr id="263199" name="Group 31"/>
            <p:cNvGrpSpPr>
              <a:grpSpLocks/>
            </p:cNvGrpSpPr>
            <p:nvPr/>
          </p:nvGrpSpPr>
          <p:grpSpPr bwMode="auto">
            <a:xfrm>
              <a:off x="288" y="2640"/>
              <a:ext cx="432" cy="1344"/>
              <a:chOff x="192" y="2592"/>
              <a:chExt cx="432" cy="1344"/>
            </a:xfrm>
          </p:grpSpPr>
          <p:sp>
            <p:nvSpPr>
              <p:cNvPr id="263200" name="Text Box 32"/>
              <p:cNvSpPr txBox="1">
                <a:spLocks noChangeArrowheads="1"/>
              </p:cNvSpPr>
              <p:nvPr/>
            </p:nvSpPr>
            <p:spPr bwMode="auto">
              <a:xfrm>
                <a:off x="192" y="259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00</a:t>
                </a:r>
              </a:p>
            </p:txBody>
          </p:sp>
          <p:sp>
            <p:nvSpPr>
              <p:cNvPr id="263201" name="Text Box 33"/>
              <p:cNvSpPr txBox="1">
                <a:spLocks noChangeArrowheads="1"/>
              </p:cNvSpPr>
              <p:nvPr/>
            </p:nvSpPr>
            <p:spPr bwMode="auto">
              <a:xfrm>
                <a:off x="192" y="292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01</a:t>
                </a:r>
              </a:p>
            </p:txBody>
          </p:sp>
          <p:sp>
            <p:nvSpPr>
              <p:cNvPr id="263202" name="Text Box 34"/>
              <p:cNvSpPr txBox="1">
                <a:spLocks noChangeArrowheads="1"/>
              </p:cNvSpPr>
              <p:nvPr/>
            </p:nvSpPr>
            <p:spPr bwMode="auto">
              <a:xfrm>
                <a:off x="192" y="331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11</a:t>
                </a:r>
              </a:p>
            </p:txBody>
          </p:sp>
          <p:sp>
            <p:nvSpPr>
              <p:cNvPr id="263203" name="Text Box 35"/>
              <p:cNvSpPr txBox="1">
                <a:spLocks noChangeArrowheads="1"/>
              </p:cNvSpPr>
              <p:nvPr/>
            </p:nvSpPr>
            <p:spPr bwMode="auto">
              <a:xfrm>
                <a:off x="192" y="364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10</a:t>
                </a:r>
              </a:p>
            </p:txBody>
          </p:sp>
        </p:grpSp>
        <p:sp>
          <p:nvSpPr>
            <p:cNvPr id="263204" name="Text Box 36"/>
            <p:cNvSpPr txBox="1">
              <a:spLocks noChangeArrowheads="1"/>
            </p:cNvSpPr>
            <p:nvPr/>
          </p:nvSpPr>
          <p:spPr bwMode="auto">
            <a:xfrm>
              <a:off x="1632" y="2544"/>
              <a:ext cx="240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3206" name="Text Box 38"/>
            <p:cNvSpPr txBox="1">
              <a:spLocks noChangeArrowheads="1"/>
            </p:cNvSpPr>
            <p:nvPr/>
          </p:nvSpPr>
          <p:spPr bwMode="auto">
            <a:xfrm>
              <a:off x="2064" y="2544"/>
              <a:ext cx="240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3209" name="Text Box 41"/>
            <p:cNvSpPr txBox="1">
              <a:spLocks noChangeArrowheads="1"/>
            </p:cNvSpPr>
            <p:nvPr/>
          </p:nvSpPr>
          <p:spPr bwMode="auto">
            <a:xfrm>
              <a:off x="3120" y="3268"/>
              <a:ext cx="240" cy="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3214" name="Text Box 46"/>
            <p:cNvSpPr txBox="1">
              <a:spLocks noChangeArrowheads="1"/>
            </p:cNvSpPr>
            <p:nvPr/>
          </p:nvSpPr>
          <p:spPr bwMode="auto">
            <a:xfrm>
              <a:off x="1152" y="2932"/>
              <a:ext cx="240" cy="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3216" name="Text Box 48"/>
            <p:cNvSpPr txBox="1">
              <a:spLocks noChangeArrowheads="1"/>
            </p:cNvSpPr>
            <p:nvPr/>
          </p:nvSpPr>
          <p:spPr bwMode="auto">
            <a:xfrm>
              <a:off x="720" y="29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3218" name="Text Box 50"/>
            <p:cNvSpPr txBox="1">
              <a:spLocks noChangeArrowheads="1"/>
            </p:cNvSpPr>
            <p:nvPr/>
          </p:nvSpPr>
          <p:spPr bwMode="auto">
            <a:xfrm>
              <a:off x="3552" y="29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sp>
        <p:nvSpPr>
          <p:cNvPr id="263220" name="Rectangle 52"/>
          <p:cNvSpPr>
            <a:spLocks noChangeArrowheads="1"/>
          </p:cNvSpPr>
          <p:nvPr/>
        </p:nvSpPr>
        <p:spPr bwMode="auto">
          <a:xfrm>
            <a:off x="2895600" y="3200400"/>
            <a:ext cx="1066800" cy="2209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322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239475"/>
              </p:ext>
            </p:extLst>
          </p:nvPr>
        </p:nvGraphicFramePr>
        <p:xfrm>
          <a:off x="4587875" y="1981200"/>
          <a:ext cx="6159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6" name="公式" r:id="rId3" imgW="241200" imgH="215640" progId="Equation.3">
                  <p:embed/>
                </p:oleObj>
              </mc:Choice>
              <mc:Fallback>
                <p:oleObj name="公式" r:id="rId3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1981200"/>
                        <a:ext cx="615950" cy="4968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222" name="Line 54"/>
          <p:cNvSpPr>
            <a:spLocks noChangeShapeType="1"/>
          </p:cNvSpPr>
          <p:nvPr/>
        </p:nvSpPr>
        <p:spPr bwMode="auto">
          <a:xfrm flipV="1">
            <a:off x="3962400" y="2438400"/>
            <a:ext cx="914400" cy="1981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322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470352"/>
              </p:ext>
            </p:extLst>
          </p:nvPr>
        </p:nvGraphicFramePr>
        <p:xfrm>
          <a:off x="2162175" y="2057400"/>
          <a:ext cx="7715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7" name="公式" r:id="rId5" imgW="342720" imgH="215640" progId="Equation.3">
                  <p:embed/>
                </p:oleObj>
              </mc:Choice>
              <mc:Fallback>
                <p:oleObj name="公式" r:id="rId5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057400"/>
                        <a:ext cx="771525" cy="4381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226" name="Line 58"/>
          <p:cNvSpPr>
            <a:spLocks noChangeShapeType="1"/>
          </p:cNvSpPr>
          <p:nvPr/>
        </p:nvSpPr>
        <p:spPr bwMode="auto">
          <a:xfrm flipV="1">
            <a:off x="1752600" y="2438400"/>
            <a:ext cx="83820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227" name="Rectangle 59"/>
          <p:cNvSpPr>
            <a:spLocks noChangeArrowheads="1"/>
          </p:cNvSpPr>
          <p:nvPr/>
        </p:nvSpPr>
        <p:spPr bwMode="auto">
          <a:xfrm>
            <a:off x="2133600" y="3810000"/>
            <a:ext cx="1066800" cy="990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24" name="Rectangle 56"/>
          <p:cNvSpPr>
            <a:spLocks noChangeArrowheads="1"/>
          </p:cNvSpPr>
          <p:nvPr/>
        </p:nvSpPr>
        <p:spPr bwMode="auto">
          <a:xfrm>
            <a:off x="1295400" y="3810000"/>
            <a:ext cx="2590800" cy="457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28" name="Line 60"/>
          <p:cNvSpPr>
            <a:spLocks noChangeShapeType="1"/>
          </p:cNvSpPr>
          <p:nvPr/>
        </p:nvSpPr>
        <p:spPr bwMode="auto">
          <a:xfrm flipV="1">
            <a:off x="2819400" y="2438400"/>
            <a:ext cx="83820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322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33748"/>
              </p:ext>
            </p:extLst>
          </p:nvPr>
        </p:nvGraphicFramePr>
        <p:xfrm>
          <a:off x="3486150" y="2057400"/>
          <a:ext cx="722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8" name="公式" r:id="rId7" imgW="317160" imgH="215640" progId="Equation.3">
                  <p:embed/>
                </p:oleObj>
              </mc:Choice>
              <mc:Fallback>
                <p:oleObj name="公式" r:id="rId7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2057400"/>
                        <a:ext cx="722313" cy="444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3235" name="Group 67"/>
          <p:cNvGrpSpPr>
            <a:grpSpLocks/>
          </p:cNvGrpSpPr>
          <p:nvPr/>
        </p:nvGrpSpPr>
        <p:grpSpPr bwMode="auto">
          <a:xfrm>
            <a:off x="2819400" y="4419600"/>
            <a:ext cx="2819400" cy="914400"/>
            <a:chOff x="1776" y="2784"/>
            <a:chExt cx="1776" cy="576"/>
          </a:xfrm>
        </p:grpSpPr>
        <p:sp>
          <p:nvSpPr>
            <p:cNvPr id="263233" name="Rectangle 65"/>
            <p:cNvSpPr>
              <a:spLocks noChangeArrowheads="1"/>
            </p:cNvSpPr>
            <p:nvPr/>
          </p:nvSpPr>
          <p:spPr bwMode="auto">
            <a:xfrm>
              <a:off x="3264" y="2784"/>
              <a:ext cx="288" cy="576"/>
            </a:xfrm>
            <a:prstGeom prst="rect">
              <a:avLst/>
            </a:prstGeom>
            <a:solidFill>
              <a:srgbClr val="6600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234" name="Rectangle 66"/>
            <p:cNvSpPr>
              <a:spLocks noChangeArrowheads="1"/>
            </p:cNvSpPr>
            <p:nvPr/>
          </p:nvSpPr>
          <p:spPr bwMode="auto">
            <a:xfrm>
              <a:off x="1776" y="2784"/>
              <a:ext cx="288" cy="576"/>
            </a:xfrm>
            <a:prstGeom prst="rect">
              <a:avLst/>
            </a:prstGeom>
            <a:solidFill>
              <a:srgbClr val="6600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3238" name="Group 70"/>
          <p:cNvGrpSpPr>
            <a:grpSpLocks/>
          </p:cNvGrpSpPr>
          <p:nvPr/>
        </p:nvGrpSpPr>
        <p:grpSpPr bwMode="auto">
          <a:xfrm>
            <a:off x="2057400" y="3733800"/>
            <a:ext cx="4343400" cy="609600"/>
            <a:chOff x="1296" y="2352"/>
            <a:chExt cx="2736" cy="384"/>
          </a:xfrm>
        </p:grpSpPr>
        <p:sp>
          <p:nvSpPr>
            <p:cNvPr id="263236" name="Rectangle 68"/>
            <p:cNvSpPr>
              <a:spLocks noChangeArrowheads="1"/>
            </p:cNvSpPr>
            <p:nvPr/>
          </p:nvSpPr>
          <p:spPr bwMode="auto">
            <a:xfrm>
              <a:off x="3744" y="2352"/>
              <a:ext cx="288" cy="3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237" name="Rectangle 69"/>
            <p:cNvSpPr>
              <a:spLocks noChangeArrowheads="1"/>
            </p:cNvSpPr>
            <p:nvPr/>
          </p:nvSpPr>
          <p:spPr bwMode="auto">
            <a:xfrm>
              <a:off x="1296" y="2400"/>
              <a:ext cx="288" cy="3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3244" name="Group 76"/>
          <p:cNvGrpSpPr>
            <a:grpSpLocks/>
          </p:cNvGrpSpPr>
          <p:nvPr/>
        </p:nvGrpSpPr>
        <p:grpSpPr bwMode="auto">
          <a:xfrm>
            <a:off x="3352800" y="2438400"/>
            <a:ext cx="2362200" cy="2133600"/>
            <a:chOff x="2112" y="1536"/>
            <a:chExt cx="1488" cy="1344"/>
          </a:xfrm>
        </p:grpSpPr>
        <p:sp>
          <p:nvSpPr>
            <p:cNvPr id="263240" name="Line 72"/>
            <p:cNvSpPr>
              <a:spLocks noChangeShapeType="1"/>
            </p:cNvSpPr>
            <p:nvPr/>
          </p:nvSpPr>
          <p:spPr bwMode="auto">
            <a:xfrm flipV="1">
              <a:off x="3408" y="1584"/>
              <a:ext cx="192" cy="1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41" name="Line 73"/>
            <p:cNvSpPr>
              <a:spLocks noChangeShapeType="1"/>
            </p:cNvSpPr>
            <p:nvPr/>
          </p:nvSpPr>
          <p:spPr bwMode="auto">
            <a:xfrm flipV="1">
              <a:off x="2112" y="1536"/>
              <a:ext cx="1392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324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26250"/>
              </p:ext>
            </p:extLst>
          </p:nvPr>
        </p:nvGraphicFramePr>
        <p:xfrm>
          <a:off x="5467350" y="2051050"/>
          <a:ext cx="685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9" name="公式" r:id="rId9" imgW="304560" imgH="164880" progId="Equation.3">
                  <p:embed/>
                </p:oleObj>
              </mc:Choice>
              <mc:Fallback>
                <p:oleObj name="公式" r:id="rId9" imgW="304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2051050"/>
                        <a:ext cx="685800" cy="3349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245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669663"/>
              </p:ext>
            </p:extLst>
          </p:nvPr>
        </p:nvGraphicFramePr>
        <p:xfrm>
          <a:off x="6224588" y="2006600"/>
          <a:ext cx="971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0" name="公式" r:id="rId11" imgW="431640" imgH="215640" progId="Equation.3">
                  <p:embed/>
                </p:oleObj>
              </mc:Choice>
              <mc:Fallback>
                <p:oleObj name="公式" r:id="rId11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8" y="2006600"/>
                        <a:ext cx="971550" cy="4381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3248" name="Group 80"/>
          <p:cNvGrpSpPr>
            <a:grpSpLocks/>
          </p:cNvGrpSpPr>
          <p:nvPr/>
        </p:nvGrpSpPr>
        <p:grpSpPr bwMode="auto">
          <a:xfrm>
            <a:off x="2590800" y="2438400"/>
            <a:ext cx="4038600" cy="1447800"/>
            <a:chOff x="1632" y="1536"/>
            <a:chExt cx="2544" cy="912"/>
          </a:xfrm>
        </p:grpSpPr>
        <p:sp>
          <p:nvSpPr>
            <p:cNvPr id="263246" name="Line 78"/>
            <p:cNvSpPr>
              <a:spLocks noChangeShapeType="1"/>
            </p:cNvSpPr>
            <p:nvPr/>
          </p:nvSpPr>
          <p:spPr bwMode="auto">
            <a:xfrm flipV="1">
              <a:off x="3888" y="1536"/>
              <a:ext cx="288" cy="8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47" name="Line 79"/>
            <p:cNvSpPr>
              <a:spLocks noChangeShapeType="1"/>
            </p:cNvSpPr>
            <p:nvPr/>
          </p:nvSpPr>
          <p:spPr bwMode="auto">
            <a:xfrm flipV="1">
              <a:off x="1632" y="1536"/>
              <a:ext cx="2448" cy="91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3250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661647"/>
              </p:ext>
            </p:extLst>
          </p:nvPr>
        </p:nvGraphicFramePr>
        <p:xfrm>
          <a:off x="1571625" y="5715000"/>
          <a:ext cx="5857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1" name="公式" r:id="rId13" imgW="2603160" imgH="215640" progId="Equation.3">
                  <p:embed/>
                </p:oleObj>
              </mc:Choice>
              <mc:Fallback>
                <p:oleObj name="公式" r:id="rId13" imgW="260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715000"/>
                        <a:ext cx="58578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0814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63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26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63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6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63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263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6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263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20" grpId="0" animBg="1"/>
      <p:bldP spid="263222" grpId="0" animBg="1"/>
      <p:bldP spid="263226" grpId="0" animBg="1"/>
      <p:bldP spid="263227" grpId="0" animBg="1"/>
      <p:bldP spid="263224" grpId="0" animBg="1"/>
      <p:bldP spid="2632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33F9-F374-4EB5-861B-CD42B12D802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92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/>
              <a:t>卡诺图化简法</a:t>
            </a:r>
          </a:p>
          <a:p>
            <a:pPr lvl="2">
              <a:spcBef>
                <a:spcPct val="50000"/>
              </a:spcBef>
            </a:pPr>
            <a:r>
              <a:rPr lang="zh-CN" altLang="en-US"/>
              <a:t>优点：直观明了，过程简单，可从图中直接求出最简表达式；</a:t>
            </a:r>
          </a:p>
          <a:p>
            <a:pPr lvl="2">
              <a:spcBef>
                <a:spcPct val="50000"/>
              </a:spcBef>
            </a:pPr>
            <a:r>
              <a:rPr lang="zh-CN" altLang="en-US"/>
              <a:t>缺点：函数变量不能太多，一般为</a:t>
            </a:r>
            <a:r>
              <a:rPr lang="en-US" altLang="zh-CN"/>
              <a:t>4</a:t>
            </a:r>
            <a:r>
              <a:rPr lang="zh-CN" altLang="en-US"/>
              <a:t>变量及</a:t>
            </a:r>
            <a:r>
              <a:rPr lang="en-US" altLang="zh-CN"/>
              <a:t>4</a:t>
            </a:r>
            <a:r>
              <a:rPr lang="zh-CN" altLang="en-US"/>
              <a:t>变量以下；</a:t>
            </a:r>
            <a:r>
              <a:rPr lang="en-US" altLang="zh-CN"/>
              <a:t>4</a:t>
            </a:r>
            <a:r>
              <a:rPr lang="zh-CN" altLang="en-US"/>
              <a:t>变量以上用卡诺图化简比较困难，容易出错。</a:t>
            </a:r>
          </a:p>
        </p:txBody>
      </p:sp>
    </p:spTree>
    <p:extLst>
      <p:ext uri="{BB962C8B-B14F-4D97-AF65-F5344CB8AC3E}">
        <p14:creationId xmlns:p14="http://schemas.microsoft.com/office/powerpoint/2010/main" val="507347021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B64-5C23-4F15-9F94-D7B6C40B0DD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576" y="1412776"/>
            <a:ext cx="7931224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公式法化简的问题：</a:t>
            </a:r>
            <a:endParaRPr lang="en-US" altLang="zh-CN" dirty="0"/>
          </a:p>
        </p:txBody>
      </p:sp>
      <p:pic>
        <p:nvPicPr>
          <p:cNvPr id="72706" name="Picture 2">
            <a:extLst>
              <a:ext uri="{FF2B5EF4-FFF2-40B4-BE49-F238E27FC236}">
                <a16:creationId xmlns:a16="http://schemas.microsoft.com/office/drawing/2014/main" id="{B87EE43B-7CA5-496A-BBE0-215CBE421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1" r="52302" b="25768"/>
          <a:stretch/>
        </p:blipFill>
        <p:spPr bwMode="auto">
          <a:xfrm>
            <a:off x="7607819" y="2816736"/>
            <a:ext cx="560790" cy="63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1290797-0991-4B28-94B3-92087890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2" t="21368" b="22753"/>
          <a:stretch/>
        </p:blipFill>
        <p:spPr bwMode="auto">
          <a:xfrm>
            <a:off x="7607819" y="3528302"/>
            <a:ext cx="560790" cy="6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5F20219-CA17-4CEC-8D0C-6B61305E7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2" t="21368" b="22753"/>
          <a:stretch/>
        </p:blipFill>
        <p:spPr bwMode="auto">
          <a:xfrm>
            <a:off x="7607819" y="5013176"/>
            <a:ext cx="560790" cy="6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43B5214-B3EB-4DA2-9B93-1457D3AE4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2" t="21368" b="22753"/>
          <a:stretch/>
        </p:blipFill>
        <p:spPr bwMode="auto">
          <a:xfrm>
            <a:off x="7611610" y="5731598"/>
            <a:ext cx="560790" cy="6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5659F3-3FF3-489A-B8E4-947D9C52D0F2}"/>
                  </a:ext>
                </a:extLst>
              </p:cNvPr>
              <p:cNvSpPr txBox="1"/>
              <p:nvPr/>
            </p:nvSpPr>
            <p:spPr>
              <a:xfrm>
                <a:off x="2313189" y="2952047"/>
                <a:ext cx="49459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𝐵𝐶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b="0" i="1" dirty="0"/>
                  <a:t>CD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5659F3-3FF3-489A-B8E4-947D9C52D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89" y="2952047"/>
                <a:ext cx="4945969" cy="369332"/>
              </a:xfrm>
              <a:prstGeom prst="rect">
                <a:avLst/>
              </a:prstGeom>
              <a:blipFill>
                <a:blip r:embed="rId3"/>
                <a:stretch>
                  <a:fillRect l="-2094" t="-24590" r="-320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C254FB-79E5-497A-975B-FEC64E3C2618}"/>
                  </a:ext>
                </a:extLst>
              </p:cNvPr>
              <p:cNvSpPr txBox="1"/>
              <p:nvPr/>
            </p:nvSpPr>
            <p:spPr>
              <a:xfrm>
                <a:off x="2313189" y="5156617"/>
                <a:ext cx="2613985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altLang="zh-CN" b="0" i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C254FB-79E5-497A-975B-FEC64E3C2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89" y="5156617"/>
                <a:ext cx="2613985" cy="370101"/>
              </a:xfrm>
              <a:prstGeom prst="rect">
                <a:avLst/>
              </a:prstGeom>
              <a:blipFill>
                <a:blip r:embed="rId4"/>
                <a:stretch>
                  <a:fillRect l="-2098" t="-1639" r="-1632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CAF1C7-8D4F-4CEA-86FB-7843AFC50988}"/>
                  </a:ext>
                </a:extLst>
              </p:cNvPr>
              <p:cNvSpPr txBox="1"/>
              <p:nvPr/>
            </p:nvSpPr>
            <p:spPr>
              <a:xfrm>
                <a:off x="2313189" y="5875039"/>
                <a:ext cx="2619243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b="0" i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CAF1C7-8D4F-4CEA-86FB-7843AFC50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89" y="5875039"/>
                <a:ext cx="2619243" cy="370101"/>
              </a:xfrm>
              <a:prstGeom prst="rect">
                <a:avLst/>
              </a:prstGeom>
              <a:blipFill>
                <a:blip r:embed="rId5"/>
                <a:stretch>
                  <a:fillRect l="-2093" t="-1667" r="-860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AB9F3A-E721-4A6D-ABB9-C3EB6716A01F}"/>
                  </a:ext>
                </a:extLst>
              </p:cNvPr>
              <p:cNvSpPr txBox="1"/>
              <p:nvPr/>
            </p:nvSpPr>
            <p:spPr>
              <a:xfrm>
                <a:off x="2313189" y="3672127"/>
                <a:ext cx="4209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𝐵𝐶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b="0" i="1" dirty="0"/>
                  <a:t>CD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AB9F3A-E721-4A6D-ABB9-C3EB6716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89" y="3672127"/>
                <a:ext cx="4209166" cy="369332"/>
              </a:xfrm>
              <a:prstGeom prst="rect">
                <a:avLst/>
              </a:prstGeom>
              <a:blipFill>
                <a:blip r:embed="rId6"/>
                <a:stretch>
                  <a:fillRect l="-2460" t="-24590" r="-332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8460CCA-9B90-4F93-8A6F-2B71AB216CF9}"/>
              </a:ext>
            </a:extLst>
          </p:cNvPr>
          <p:cNvSpPr txBox="1"/>
          <p:nvPr/>
        </p:nvSpPr>
        <p:spPr>
          <a:xfrm>
            <a:off x="1130422" y="4397776"/>
            <a:ext cx="497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某个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化简后有两种结果，哪个对？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19F6F4-0996-4AF0-A1B9-79C115AC21D8}"/>
              </a:ext>
            </a:extLst>
          </p:cNvPr>
          <p:cNvSpPr txBox="1"/>
          <p:nvPr/>
        </p:nvSpPr>
        <p:spPr>
          <a:xfrm>
            <a:off x="1130422" y="2204864"/>
            <a:ext cx="465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某个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化简后结果如下，对不对？</a:t>
            </a:r>
          </a:p>
        </p:txBody>
      </p:sp>
    </p:spTree>
    <p:extLst>
      <p:ext uri="{BB962C8B-B14F-4D97-AF65-F5344CB8AC3E}">
        <p14:creationId xmlns:p14="http://schemas.microsoft.com/office/powerpoint/2010/main" val="23760320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DB2-21B6-4EA8-9088-C003C0083E5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特殊形式的逻辑函数化简</a:t>
            </a:r>
          </a:p>
          <a:p>
            <a:pPr lvl="2"/>
            <a:r>
              <a:rPr lang="zh-CN" altLang="en-US"/>
              <a:t>逻辑函数的基本形式：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       单输出逻辑函数，</a:t>
            </a:r>
            <a:r>
              <a:rPr lang="en-US" altLang="zh-CN"/>
              <a:t>F</a:t>
            </a:r>
            <a:r>
              <a:rPr lang="zh-CN" altLang="en-US"/>
              <a:t>＝</a:t>
            </a:r>
            <a:r>
              <a:rPr lang="en-US" altLang="zh-CN"/>
              <a:t>f(A,B,C…)</a:t>
            </a:r>
          </a:p>
          <a:p>
            <a:pPr lvl="1"/>
            <a:endParaRPr lang="en-US" altLang="zh-CN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04800" y="37211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特殊形式的逻辑函数：</a:t>
            </a: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1.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多输出逻辑函数</a:t>
            </a: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2.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包含无关项（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Don’t Care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）的逻辑函数</a:t>
            </a:r>
          </a:p>
        </p:txBody>
      </p:sp>
    </p:spTree>
    <p:extLst>
      <p:ext uri="{BB962C8B-B14F-4D97-AF65-F5344CB8AC3E}">
        <p14:creationId xmlns:p14="http://schemas.microsoft.com/office/powerpoint/2010/main" val="39337090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BC2C-FDEF-4802-806A-A1F857CF0E6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68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特殊形式的逻辑函数化简</a:t>
            </a:r>
          </a:p>
          <a:p>
            <a:pPr lvl="2"/>
            <a:r>
              <a:rPr lang="zh-CN" altLang="en-US" dirty="0"/>
              <a:t>多输出逻辑函数：同一组输入变量，有两个以上的输出。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＝ 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 (A,B,C…)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             F</a:t>
            </a:r>
            <a:r>
              <a:rPr lang="en-US" altLang="zh-CN" baseline="-25000" dirty="0"/>
              <a:t>2</a:t>
            </a:r>
            <a:r>
              <a:rPr lang="zh-CN" altLang="en-US" dirty="0"/>
              <a:t>＝ 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 (A,B,C…)</a:t>
            </a:r>
          </a:p>
          <a:p>
            <a:pPr lvl="2"/>
            <a:r>
              <a:rPr lang="zh-CN" altLang="en-US" dirty="0"/>
              <a:t>多输出逻辑函数的化简：化简时，在“与或”表达式中要尽量寻找公共的“或”项，使公共项为多个函数共享，这时从单个输出看可能不是最简，但总体是最简。</a:t>
            </a:r>
          </a:p>
          <a:p>
            <a:pPr lvl="2"/>
            <a:r>
              <a:rPr lang="zh-CN" altLang="en-US" dirty="0"/>
              <a:t>多输出逻辑函数的化简（不作为基本要求，</a:t>
            </a:r>
            <a:r>
              <a:rPr lang="zh-CN" altLang="en-US" dirty="0">
                <a:solidFill>
                  <a:srgbClr val="FF0000"/>
                </a:solidFill>
              </a:rPr>
              <a:t>不考！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65474236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6279-8F1A-4FEE-AD78-2571E11DF86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839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特殊形式的逻辑函数化简</a:t>
            </a:r>
          </a:p>
          <a:p>
            <a:pPr lvl="2"/>
            <a:r>
              <a:rPr lang="zh-CN" altLang="en-US" dirty="0"/>
              <a:t>包含无关项（</a:t>
            </a:r>
            <a:r>
              <a:rPr lang="en-US" altLang="zh-CN" dirty="0"/>
              <a:t>Don’t Care</a:t>
            </a:r>
            <a:r>
              <a:rPr lang="zh-CN" altLang="en-US" dirty="0"/>
              <a:t>）的逻辑函数：函数</a:t>
            </a:r>
            <a:r>
              <a:rPr lang="en-US" altLang="zh-CN" dirty="0"/>
              <a:t>F</a:t>
            </a:r>
            <a:r>
              <a:rPr lang="zh-CN" altLang="en-US" dirty="0"/>
              <a:t>的取值只和一部分最小项有关，另一部分最小项既可以取“</a:t>
            </a:r>
            <a:r>
              <a:rPr lang="en-US" altLang="zh-CN" dirty="0"/>
              <a:t>0”</a:t>
            </a:r>
            <a:r>
              <a:rPr lang="zh-CN" altLang="en-US" dirty="0"/>
              <a:t>，也可以取“</a:t>
            </a:r>
            <a:r>
              <a:rPr lang="en-US" altLang="zh-CN" dirty="0"/>
              <a:t>1”</a:t>
            </a:r>
            <a:r>
              <a:rPr lang="zh-CN" altLang="en-US" dirty="0"/>
              <a:t>，这些最小项称“无关项”或“任意项”。</a:t>
            </a:r>
          </a:p>
          <a:p>
            <a:pPr lvl="2">
              <a:lnSpc>
                <a:spcPct val="90000"/>
              </a:lnSpc>
            </a:pP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“无关项”的两种情况：</a:t>
            </a:r>
            <a:endParaRPr lang="en-US" altLang="zh-CN" dirty="0"/>
          </a:p>
          <a:p>
            <a:pPr lvl="2">
              <a:lnSpc>
                <a:spcPct val="90000"/>
              </a:lnSpc>
            </a:pPr>
            <a:endParaRPr lang="zh-CN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1. </a:t>
            </a:r>
            <a:r>
              <a:rPr lang="zh-CN" altLang="en-US" sz="2000" dirty="0"/>
              <a:t>这些输入组合不可能出现。</a:t>
            </a:r>
            <a:endParaRPr lang="en-US" altLang="zh-CN" sz="20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zh-CN" altLang="en-US" sz="20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2. </a:t>
            </a:r>
            <a:r>
              <a:rPr lang="zh-CN" altLang="en-US" sz="2000" dirty="0"/>
              <a:t>输入组合虽能出现，但无需关心最小项是“</a:t>
            </a:r>
            <a:r>
              <a:rPr lang="en-US" altLang="zh-CN" sz="2000" dirty="0"/>
              <a:t>1”</a:t>
            </a:r>
            <a:r>
              <a:rPr lang="zh-CN" altLang="en-US" sz="2000" dirty="0"/>
              <a:t>还是“</a:t>
            </a:r>
            <a:r>
              <a:rPr lang="en-US" altLang="zh-CN" sz="2000" dirty="0"/>
              <a:t>0”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29244907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E4F1-75EF-4513-A5CE-03A8A352FA8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80728"/>
            <a:ext cx="8610600" cy="442947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例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：设计一位十进制数的数值范围判断器，当</a:t>
            </a:r>
            <a:r>
              <a:rPr lang="en-US" altLang="zh-CN" sz="2000" b="1" dirty="0"/>
              <a:t>x&gt;=5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F=1</a:t>
            </a:r>
            <a:r>
              <a:rPr lang="zh-CN" altLang="en-US" sz="2000" b="1" dirty="0"/>
              <a:t>；否则，</a:t>
            </a:r>
            <a:r>
              <a:rPr lang="en-US" altLang="zh-CN" sz="2000" b="1" dirty="0"/>
              <a:t>F=0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(ABCD</a:t>
            </a:r>
            <a:r>
              <a:rPr lang="zh-CN" altLang="en-US" sz="2000" b="1" dirty="0"/>
              <a:t>表示一位十进制数</a:t>
            </a:r>
            <a:r>
              <a:rPr lang="en-US" altLang="zh-CN" sz="2000" b="1" dirty="0"/>
              <a:t>,A</a:t>
            </a:r>
            <a:r>
              <a:rPr lang="zh-CN" altLang="en-US" sz="2000" b="1" dirty="0"/>
              <a:t>是低位</a:t>
            </a:r>
            <a:r>
              <a:rPr lang="en-US" altLang="zh-CN" sz="2000" b="1" dirty="0"/>
              <a:t>,D</a:t>
            </a:r>
            <a:r>
              <a:rPr lang="zh-CN" altLang="en-US" sz="2000" b="1" dirty="0"/>
              <a:t>是高位</a:t>
            </a:r>
            <a:r>
              <a:rPr lang="en-US" altLang="zh-CN" sz="2000" b="1" dirty="0"/>
              <a:t>)</a:t>
            </a:r>
          </a:p>
        </p:txBody>
      </p:sp>
      <p:graphicFrame>
        <p:nvGraphicFramePr>
          <p:cNvPr id="215231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36614"/>
              </p:ext>
            </p:extLst>
          </p:nvPr>
        </p:nvGraphicFramePr>
        <p:xfrm>
          <a:off x="643136" y="1755224"/>
          <a:ext cx="3352800" cy="477012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15212" name="Rectangle 172"/>
          <p:cNvSpPr>
            <a:spLocks noChangeArrowheads="1"/>
          </p:cNvSpPr>
          <p:nvPr/>
        </p:nvSpPr>
        <p:spPr bwMode="auto">
          <a:xfrm>
            <a:off x="4876800" y="4267200"/>
            <a:ext cx="2209800" cy="990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4" name="Rectangle 174"/>
          <p:cNvSpPr>
            <a:spLocks noChangeArrowheads="1"/>
          </p:cNvSpPr>
          <p:nvPr/>
        </p:nvSpPr>
        <p:spPr bwMode="auto">
          <a:xfrm>
            <a:off x="5410200" y="3581400"/>
            <a:ext cx="1143000" cy="11430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5" name="Rectangle 175"/>
          <p:cNvSpPr>
            <a:spLocks noChangeArrowheads="1"/>
          </p:cNvSpPr>
          <p:nvPr/>
        </p:nvSpPr>
        <p:spPr bwMode="auto">
          <a:xfrm>
            <a:off x="6096000" y="3581400"/>
            <a:ext cx="990600" cy="11430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210" name="Group 170"/>
          <p:cNvGrpSpPr>
            <a:grpSpLocks/>
          </p:cNvGrpSpPr>
          <p:nvPr/>
        </p:nvGrpSpPr>
        <p:grpSpPr bwMode="auto">
          <a:xfrm>
            <a:off x="4038600" y="2133600"/>
            <a:ext cx="3200400" cy="3278188"/>
            <a:chOff x="2736" y="1344"/>
            <a:chExt cx="2016" cy="2065"/>
          </a:xfrm>
        </p:grpSpPr>
        <p:grpSp>
          <p:nvGrpSpPr>
            <p:cNvPr id="215164" name="Group 124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215165" name="Rectangle 125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66" name="Rectangle 126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67" name="Rectangle 127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15168" name="Rectangle 128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15169" name="Rectangle 129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70" name="Rectangle 130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71" name="Rectangle 131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72" name="Rectangle 132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73" name="Rectangle 133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15174" name="Rectangle 134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15175" name="Rectangle 135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15176" name="Rectangle 136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15177" name="Rectangle 137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15178" name="Rectangle 138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15179" name="Rectangle 139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15180" name="Rectangle 140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15181" name="Line 141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2" name="Line 142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3" name="Line 143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4" name="Line 144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5" name="Line 145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6" name="Line 146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7" name="Line 147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8" name="Line 148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9" name="Line 149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0" name="Line 150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1" name="Line 151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192" name="Group 152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215193" name="Text Box 153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15194" name="Text Box 154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15195" name="Text Box 155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15196" name="Text Box 156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15208" name="Group 168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215199" name="Text Box 159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15200" name="Text Box 160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15201" name="Text Box 161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15202" name="Text Box 162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15209" name="Group 169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215204" name="Text Box 164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15205" name="Text Box 165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15206" name="Text Box 166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15207" name="Text Box 167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grpSp>
        <p:nvGrpSpPr>
          <p:cNvPr id="215230" name="Group 190"/>
          <p:cNvGrpSpPr>
            <a:grpSpLocks/>
          </p:cNvGrpSpPr>
          <p:nvPr/>
        </p:nvGrpSpPr>
        <p:grpSpPr bwMode="auto">
          <a:xfrm>
            <a:off x="7162802" y="4267200"/>
            <a:ext cx="1655763" cy="587375"/>
            <a:chOff x="4512" y="2688"/>
            <a:chExt cx="1043" cy="370"/>
          </a:xfrm>
        </p:grpSpPr>
        <p:graphicFrame>
          <p:nvGraphicFramePr>
            <p:cNvPr id="215216" name="Object 1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2700958"/>
                </p:ext>
              </p:extLst>
            </p:nvPr>
          </p:nvGraphicFramePr>
          <p:xfrm>
            <a:off x="5245" y="2688"/>
            <a:ext cx="31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0" name="公式" r:id="rId3" imgW="152280" imgH="164880" progId="Equation.3">
                    <p:embed/>
                  </p:oleObj>
                </mc:Choice>
                <mc:Fallback>
                  <p:oleObj name="公式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2688"/>
                          <a:ext cx="310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17" name="Line 177"/>
            <p:cNvSpPr>
              <a:spLocks noChangeShapeType="1"/>
            </p:cNvSpPr>
            <p:nvPr/>
          </p:nvSpPr>
          <p:spPr bwMode="auto">
            <a:xfrm flipH="1">
              <a:off x="4512" y="2866"/>
              <a:ext cx="816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34" name="Group 194"/>
          <p:cNvGrpSpPr>
            <a:grpSpLocks/>
          </p:cNvGrpSpPr>
          <p:nvPr/>
        </p:nvGrpSpPr>
        <p:grpSpPr bwMode="auto">
          <a:xfrm>
            <a:off x="5791199" y="3522660"/>
            <a:ext cx="3082925" cy="581025"/>
            <a:chOff x="3648" y="2219"/>
            <a:chExt cx="1942" cy="366"/>
          </a:xfrm>
        </p:grpSpPr>
        <p:graphicFrame>
          <p:nvGraphicFramePr>
            <p:cNvPr id="215218" name="Object 1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9250643"/>
                </p:ext>
              </p:extLst>
            </p:nvPr>
          </p:nvGraphicFramePr>
          <p:xfrm>
            <a:off x="5128" y="2219"/>
            <a:ext cx="46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1" name="公式" r:id="rId5" imgW="228600" imgH="164880" progId="Equation.3">
                    <p:embed/>
                  </p:oleObj>
                </mc:Choice>
                <mc:Fallback>
                  <p:oleObj name="公式" r:id="rId5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2219"/>
                          <a:ext cx="462" cy="30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19" name="Line 179"/>
            <p:cNvSpPr>
              <a:spLocks noChangeShapeType="1"/>
            </p:cNvSpPr>
            <p:nvPr/>
          </p:nvSpPr>
          <p:spPr bwMode="auto">
            <a:xfrm flipH="1">
              <a:off x="3648" y="2345"/>
              <a:ext cx="1536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33" name="Group 193"/>
          <p:cNvGrpSpPr>
            <a:grpSpLocks/>
          </p:cNvGrpSpPr>
          <p:nvPr/>
        </p:nvGrpSpPr>
        <p:grpSpPr bwMode="auto">
          <a:xfrm>
            <a:off x="6934200" y="2700339"/>
            <a:ext cx="2165350" cy="1033463"/>
            <a:chOff x="4368" y="1701"/>
            <a:chExt cx="1364" cy="651"/>
          </a:xfrm>
        </p:grpSpPr>
        <p:sp>
          <p:nvSpPr>
            <p:cNvPr id="215220" name="Line 180"/>
            <p:cNvSpPr>
              <a:spLocks noChangeShapeType="1"/>
            </p:cNvSpPr>
            <p:nvPr/>
          </p:nvSpPr>
          <p:spPr bwMode="auto">
            <a:xfrm flipH="1">
              <a:off x="4368" y="1872"/>
              <a:ext cx="960" cy="4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21" name="Object 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693385"/>
                </p:ext>
              </p:extLst>
            </p:nvPr>
          </p:nvGraphicFramePr>
          <p:xfrm>
            <a:off x="5271" y="1701"/>
            <a:ext cx="46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2" name="公式" r:id="rId7" imgW="228600" imgH="164880" progId="Equation.3">
                    <p:embed/>
                  </p:oleObj>
                </mc:Choice>
                <mc:Fallback>
                  <p:oleObj name="公式" r:id="rId7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" y="1701"/>
                          <a:ext cx="461" cy="30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226" name="Object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907144"/>
              </p:ext>
            </p:extLst>
          </p:nvPr>
        </p:nvGraphicFramePr>
        <p:xfrm>
          <a:off x="4292600" y="5808663"/>
          <a:ext cx="40306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3" name="公式" r:id="rId9" imgW="1257120" imgH="164880" progId="Equation.3">
                  <p:embed/>
                </p:oleObj>
              </mc:Choice>
              <mc:Fallback>
                <p:oleObj name="公式" r:id="rId9" imgW="1257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808663"/>
                        <a:ext cx="4030663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3122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1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1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1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2" grpId="0" animBg="1"/>
      <p:bldP spid="215214" grpId="0" animBg="1"/>
      <p:bldP spid="2152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920F-8758-475F-A69C-0B6538C7946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93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：化简函数</a:t>
            </a:r>
          </a:p>
        </p:txBody>
      </p:sp>
      <p:graphicFrame>
        <p:nvGraphicFramePr>
          <p:cNvPr id="293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571388"/>
              </p:ext>
            </p:extLst>
          </p:nvPr>
        </p:nvGraphicFramePr>
        <p:xfrm>
          <a:off x="1519238" y="2120900"/>
          <a:ext cx="64865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8" name="公式" r:id="rId3" imgW="2882880" imgH="266400" progId="Equation.3">
                  <p:embed/>
                </p:oleObj>
              </mc:Choice>
              <mc:Fallback>
                <p:oleObj name="公式" r:id="rId3" imgW="28828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120900"/>
                        <a:ext cx="64865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3893" name="Group 5"/>
          <p:cNvGrpSpPr>
            <a:grpSpLocks/>
          </p:cNvGrpSpPr>
          <p:nvPr/>
        </p:nvGrpSpPr>
        <p:grpSpPr bwMode="auto">
          <a:xfrm>
            <a:off x="1808659" y="2667000"/>
            <a:ext cx="3200400" cy="3278188"/>
            <a:chOff x="2736" y="1344"/>
            <a:chExt cx="2016" cy="2065"/>
          </a:xfrm>
        </p:grpSpPr>
        <p:grpSp>
          <p:nvGrpSpPr>
            <p:cNvPr id="293894" name="Group 6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293895" name="Rectangle 7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3896" name="Rectangle 8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897" name="Rectangle 9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3898" name="Rectangle 10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899" name="Rectangle 11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900" name="Rectangle 12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3901" name="Rectangle 13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3902" name="Rectangle 14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3903" name="Rectangle 15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3904" name="Rectangle 16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905" name="Rectangle 17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906" name="Rectangle 18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3907" name="Rectangle 19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3908" name="Rectangle 20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3909" name="Rectangle 21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910" name="Rectangle 22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911" name="Line 23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2" name="Line 24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3" name="Line 25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4" name="Line 26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5" name="Line 27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6" name="Line 28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7" name="Line 29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8" name="Line 30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9" name="Line 31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20" name="Line 32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21" name="Line 33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3922" name="Group 34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293923" name="Text Box 35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3924" name="Text Box 36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3925" name="Text Box 37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3926" name="Text Box 38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3927" name="Group 39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293928" name="Text Box 40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3929" name="Text Box 41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3930" name="Text Box 42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3931" name="Text Box 43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93932" name="Group 44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293933" name="Text Box 45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3934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3935" name="Text Box 47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3936" name="Text Box 48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sp>
        <p:nvSpPr>
          <p:cNvPr id="293937" name="Rectangle 49"/>
          <p:cNvSpPr>
            <a:spLocks noChangeArrowheads="1"/>
          </p:cNvSpPr>
          <p:nvPr/>
        </p:nvSpPr>
        <p:spPr bwMode="auto">
          <a:xfrm>
            <a:off x="3256459" y="3581400"/>
            <a:ext cx="10668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38" name="Rectangle 50"/>
          <p:cNvSpPr>
            <a:spLocks noChangeArrowheads="1"/>
          </p:cNvSpPr>
          <p:nvPr/>
        </p:nvSpPr>
        <p:spPr bwMode="auto">
          <a:xfrm>
            <a:off x="3789859" y="3505200"/>
            <a:ext cx="533400" cy="2362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3941" name="Group 53"/>
          <p:cNvGrpSpPr>
            <a:grpSpLocks/>
          </p:cNvGrpSpPr>
          <p:nvPr/>
        </p:nvGrpSpPr>
        <p:grpSpPr bwMode="auto">
          <a:xfrm>
            <a:off x="2494459" y="3505200"/>
            <a:ext cx="1219200" cy="2438400"/>
            <a:chOff x="3600" y="2208"/>
            <a:chExt cx="768" cy="1536"/>
          </a:xfrm>
        </p:grpSpPr>
        <p:sp>
          <p:nvSpPr>
            <p:cNvPr id="293939" name="Rectangle 51"/>
            <p:cNvSpPr>
              <a:spLocks noChangeArrowheads="1"/>
            </p:cNvSpPr>
            <p:nvPr/>
          </p:nvSpPr>
          <p:spPr bwMode="auto">
            <a:xfrm>
              <a:off x="3600" y="3408"/>
              <a:ext cx="768" cy="336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40" name="Rectangle 52"/>
            <p:cNvSpPr>
              <a:spLocks noChangeArrowheads="1"/>
            </p:cNvSpPr>
            <p:nvPr/>
          </p:nvSpPr>
          <p:spPr bwMode="auto">
            <a:xfrm>
              <a:off x="3600" y="2208"/>
              <a:ext cx="768" cy="336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3789859" y="4724400"/>
            <a:ext cx="1143000" cy="5334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3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152992"/>
              </p:ext>
            </p:extLst>
          </p:nvPr>
        </p:nvGraphicFramePr>
        <p:xfrm>
          <a:off x="827584" y="3543300"/>
          <a:ext cx="514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9" name="公式" r:id="rId5" imgW="228600" imgH="215640" progId="Equation.3">
                  <p:embed/>
                </p:oleObj>
              </mc:Choice>
              <mc:Fallback>
                <p:oleObj name="公式" r:id="rId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543300"/>
                        <a:ext cx="514350" cy="4381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44" name="Line 56"/>
          <p:cNvSpPr>
            <a:spLocks noChangeShapeType="1"/>
          </p:cNvSpPr>
          <p:nvPr/>
        </p:nvSpPr>
        <p:spPr bwMode="auto">
          <a:xfrm flipH="1" flipV="1">
            <a:off x="1275259" y="3810000"/>
            <a:ext cx="19812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39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579211"/>
              </p:ext>
            </p:extLst>
          </p:nvPr>
        </p:nvGraphicFramePr>
        <p:xfrm>
          <a:off x="852984" y="4276725"/>
          <a:ext cx="6159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0" name="公式" r:id="rId7" imgW="228600" imgH="164880" progId="Equation.3">
                  <p:embed/>
                </p:oleObj>
              </mc:Choice>
              <mc:Fallback>
                <p:oleObj name="公式" r:id="rId7" imgW="2286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984" y="4276725"/>
                        <a:ext cx="615950" cy="4016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46" name="Line 58"/>
          <p:cNvSpPr>
            <a:spLocks noChangeShapeType="1"/>
          </p:cNvSpPr>
          <p:nvPr/>
        </p:nvSpPr>
        <p:spPr bwMode="auto">
          <a:xfrm flipH="1" flipV="1">
            <a:off x="1351459" y="4495800"/>
            <a:ext cx="26670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394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36811"/>
              </p:ext>
            </p:extLst>
          </p:nvPr>
        </p:nvGraphicFramePr>
        <p:xfrm>
          <a:off x="899592" y="5323812"/>
          <a:ext cx="586805" cy="47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1" name="公式" r:id="rId9" imgW="241200" imgH="215640" progId="Equation.3">
                  <p:embed/>
                </p:oleObj>
              </mc:Choice>
              <mc:Fallback>
                <p:oleObj name="公式" r:id="rId9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23812"/>
                        <a:ext cx="586805" cy="473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3958" name="Group 70"/>
          <p:cNvGrpSpPr>
            <a:grpSpLocks/>
          </p:cNvGrpSpPr>
          <p:nvPr/>
        </p:nvGrpSpPr>
        <p:grpSpPr bwMode="auto">
          <a:xfrm>
            <a:off x="1351459" y="3886200"/>
            <a:ext cx="1143000" cy="1828800"/>
            <a:chOff x="2880" y="2448"/>
            <a:chExt cx="720" cy="1152"/>
          </a:xfrm>
        </p:grpSpPr>
        <p:sp>
          <p:nvSpPr>
            <p:cNvPr id="293948" name="Line 60"/>
            <p:cNvSpPr>
              <a:spLocks noChangeShapeType="1"/>
            </p:cNvSpPr>
            <p:nvPr/>
          </p:nvSpPr>
          <p:spPr bwMode="auto">
            <a:xfrm flipH="1">
              <a:off x="2928" y="2448"/>
              <a:ext cx="672" cy="10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949" name="Line 61"/>
            <p:cNvSpPr>
              <a:spLocks noChangeShapeType="1"/>
            </p:cNvSpPr>
            <p:nvPr/>
          </p:nvSpPr>
          <p:spPr bwMode="auto">
            <a:xfrm flipH="1" flipV="1">
              <a:off x="2880" y="3504"/>
              <a:ext cx="720" cy="9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395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65274"/>
              </p:ext>
            </p:extLst>
          </p:nvPr>
        </p:nvGraphicFramePr>
        <p:xfrm>
          <a:off x="927597" y="6032500"/>
          <a:ext cx="685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2" name="公式" r:id="rId11" imgW="304560" imgH="164880" progId="Equation.3">
                  <p:embed/>
                </p:oleObj>
              </mc:Choice>
              <mc:Fallback>
                <p:oleObj name="公式" r:id="rId11" imgW="304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597" y="6032500"/>
                        <a:ext cx="685800" cy="3365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55" name="Line 67"/>
          <p:cNvSpPr>
            <a:spLocks noChangeShapeType="1"/>
          </p:cNvSpPr>
          <p:nvPr/>
        </p:nvSpPr>
        <p:spPr bwMode="auto">
          <a:xfrm flipH="1">
            <a:off x="1580059" y="5029200"/>
            <a:ext cx="312420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395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38857"/>
              </p:ext>
            </p:extLst>
          </p:nvPr>
        </p:nvGraphicFramePr>
        <p:xfrm>
          <a:off x="5652120" y="3904456"/>
          <a:ext cx="26860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3" name="Equation" r:id="rId13" imgW="1193760" imgH="507960" progId="Equation.DSMT4">
                  <p:embed/>
                </p:oleObj>
              </mc:Choice>
              <mc:Fallback>
                <p:oleObj name="Equation" r:id="rId13" imgW="11937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904456"/>
                        <a:ext cx="268605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453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9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9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37" grpId="0" animBg="1"/>
      <p:bldP spid="293938" grpId="0" animBg="1"/>
      <p:bldP spid="293942" grpId="0" animBg="1"/>
      <p:bldP spid="293944" grpId="0" animBg="1"/>
      <p:bldP spid="293946" grpId="0" animBg="1"/>
      <p:bldP spid="2939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C8C5-4160-49BA-B843-CB490A68C58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求例</a:t>
            </a:r>
            <a:r>
              <a:rPr lang="en-US" altLang="zh-CN"/>
              <a:t>2</a:t>
            </a:r>
            <a:r>
              <a:rPr lang="zh-CN" altLang="en-US"/>
              <a:t>的反函数</a:t>
            </a:r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31815"/>
              </p:ext>
            </p:extLst>
          </p:nvPr>
        </p:nvGraphicFramePr>
        <p:xfrm>
          <a:off x="447675" y="2362200"/>
          <a:ext cx="37719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1" name="公式" r:id="rId3" imgW="1676160" imgH="533160" progId="Equation.3">
                  <p:embed/>
                </p:oleObj>
              </mc:Choice>
              <mc:Fallback>
                <p:oleObj name="公式" r:id="rId3" imgW="1676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362200"/>
                        <a:ext cx="37719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085" name="Group 5"/>
          <p:cNvGrpSpPr>
            <a:grpSpLocks/>
          </p:cNvGrpSpPr>
          <p:nvPr/>
        </p:nvGrpSpPr>
        <p:grpSpPr bwMode="auto">
          <a:xfrm>
            <a:off x="4419600" y="1751013"/>
            <a:ext cx="3200400" cy="3278187"/>
            <a:chOff x="2736" y="1344"/>
            <a:chExt cx="2016" cy="2065"/>
          </a:xfrm>
        </p:grpSpPr>
        <p:grpSp>
          <p:nvGrpSpPr>
            <p:cNvPr id="302086" name="Group 6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302087" name="Rectangle 7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2088" name="Rectangle 8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089" name="Rectangle 9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302090" name="Rectangle 10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091" name="Rectangle 11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092" name="Rectangle 12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302093" name="Rectangle 13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2094" name="Rectangle 14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302095" name="Rectangle 15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2096" name="Rectangle 16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097" name="Rectangle 17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098" name="Rectangle 18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2099" name="Rectangle 19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2100" name="Rectangle 20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302101" name="Rectangle 21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102" name="Rectangle 22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103" name="Line 23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4" name="Line 24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5" name="Line 25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6" name="Line 26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7" name="Line 27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8" name="Line 28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9" name="Line 29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10" name="Line 30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11" name="Line 31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12" name="Line 32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13" name="Line 33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2114" name="Group 34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302115" name="Text Box 35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02116" name="Text Box 36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02117" name="Text Box 37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302118" name="Text Box 38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302119" name="Group 39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302120" name="Text Box 40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02121" name="Text Box 41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02122" name="Text Box 42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02123" name="Text Box 43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302124" name="Group 44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302125" name="Text Box 45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02126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02127" name="Text Box 47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02128" name="Text Box 48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sp>
        <p:nvSpPr>
          <p:cNvPr id="302129" name="Rectangle 49"/>
          <p:cNvSpPr>
            <a:spLocks noChangeArrowheads="1"/>
          </p:cNvSpPr>
          <p:nvPr/>
        </p:nvSpPr>
        <p:spPr bwMode="auto">
          <a:xfrm>
            <a:off x="6477000" y="2589213"/>
            <a:ext cx="990600" cy="533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130" name="Rectangle 50"/>
          <p:cNvSpPr>
            <a:spLocks noChangeArrowheads="1"/>
          </p:cNvSpPr>
          <p:nvPr/>
        </p:nvSpPr>
        <p:spPr bwMode="auto">
          <a:xfrm>
            <a:off x="5791200" y="3884613"/>
            <a:ext cx="533400" cy="9906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2131" name="Group 51"/>
          <p:cNvGrpSpPr>
            <a:grpSpLocks/>
          </p:cNvGrpSpPr>
          <p:nvPr/>
        </p:nvGrpSpPr>
        <p:grpSpPr bwMode="auto">
          <a:xfrm>
            <a:off x="5181600" y="3198813"/>
            <a:ext cx="2362200" cy="457200"/>
            <a:chOff x="3648" y="2592"/>
            <a:chExt cx="1488" cy="288"/>
          </a:xfrm>
        </p:grpSpPr>
        <p:sp>
          <p:nvSpPr>
            <p:cNvPr id="302132" name="Rectangle 52"/>
            <p:cNvSpPr>
              <a:spLocks noChangeArrowheads="1"/>
            </p:cNvSpPr>
            <p:nvPr/>
          </p:nvSpPr>
          <p:spPr bwMode="auto">
            <a:xfrm>
              <a:off x="4848" y="2592"/>
              <a:ext cx="288" cy="288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33" name="Rectangle 53"/>
            <p:cNvSpPr>
              <a:spLocks noChangeArrowheads="1"/>
            </p:cNvSpPr>
            <p:nvPr/>
          </p:nvSpPr>
          <p:spPr bwMode="auto">
            <a:xfrm>
              <a:off x="3648" y="2592"/>
              <a:ext cx="288" cy="288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2134" name="Group 54"/>
          <p:cNvGrpSpPr>
            <a:grpSpLocks/>
          </p:cNvGrpSpPr>
          <p:nvPr/>
        </p:nvGrpSpPr>
        <p:grpSpPr bwMode="auto">
          <a:xfrm>
            <a:off x="7086600" y="2589213"/>
            <a:ext cx="533400" cy="2362200"/>
            <a:chOff x="4848" y="2208"/>
            <a:chExt cx="336" cy="1488"/>
          </a:xfrm>
        </p:grpSpPr>
        <p:sp>
          <p:nvSpPr>
            <p:cNvPr id="302135" name="Rectangle 55"/>
            <p:cNvSpPr>
              <a:spLocks noChangeArrowheads="1"/>
            </p:cNvSpPr>
            <p:nvPr/>
          </p:nvSpPr>
          <p:spPr bwMode="auto">
            <a:xfrm>
              <a:off x="4848" y="3360"/>
              <a:ext cx="336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36" name="Rectangle 56"/>
            <p:cNvSpPr>
              <a:spLocks noChangeArrowheads="1"/>
            </p:cNvSpPr>
            <p:nvPr/>
          </p:nvSpPr>
          <p:spPr bwMode="auto">
            <a:xfrm>
              <a:off x="4848" y="2208"/>
              <a:ext cx="336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213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718128"/>
              </p:ext>
            </p:extLst>
          </p:nvPr>
        </p:nvGraphicFramePr>
        <p:xfrm>
          <a:off x="6824663" y="1598613"/>
          <a:ext cx="7715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2" name="公式" r:id="rId5" imgW="342720" imgH="215640" progId="Equation.3">
                  <p:embed/>
                </p:oleObj>
              </mc:Choice>
              <mc:Fallback>
                <p:oleObj name="公式" r:id="rId5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1598613"/>
                        <a:ext cx="77152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38" name="Line 58"/>
          <p:cNvSpPr>
            <a:spLocks noChangeShapeType="1"/>
          </p:cNvSpPr>
          <p:nvPr/>
        </p:nvSpPr>
        <p:spPr bwMode="auto">
          <a:xfrm flipV="1">
            <a:off x="6858000" y="1903413"/>
            <a:ext cx="2286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213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956490"/>
              </p:ext>
            </p:extLst>
          </p:nvPr>
        </p:nvGraphicFramePr>
        <p:xfrm>
          <a:off x="3562350" y="4176713"/>
          <a:ext cx="714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3" name="公式" r:id="rId7" imgW="317160" imgH="215640" progId="Equation.3">
                  <p:embed/>
                </p:oleObj>
              </mc:Choice>
              <mc:Fallback>
                <p:oleObj name="公式" r:id="rId7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176713"/>
                        <a:ext cx="71437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40" name="Line 60"/>
          <p:cNvSpPr>
            <a:spLocks noChangeShapeType="1"/>
          </p:cNvSpPr>
          <p:nvPr/>
        </p:nvSpPr>
        <p:spPr bwMode="auto">
          <a:xfrm flipH="1">
            <a:off x="4267200" y="4418013"/>
            <a:ext cx="1524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214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93903"/>
              </p:ext>
            </p:extLst>
          </p:nvPr>
        </p:nvGraphicFramePr>
        <p:xfrm>
          <a:off x="5495925" y="1598613"/>
          <a:ext cx="6286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4" name="公式" r:id="rId9" imgW="279360" imgH="215640" progId="Equation.3">
                  <p:embed/>
                </p:oleObj>
              </mc:Choice>
              <mc:Fallback>
                <p:oleObj name="公式" r:id="rId9" imgW="279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598613"/>
                        <a:ext cx="628650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142" name="Group 62"/>
          <p:cNvGrpSpPr>
            <a:grpSpLocks/>
          </p:cNvGrpSpPr>
          <p:nvPr/>
        </p:nvGrpSpPr>
        <p:grpSpPr bwMode="auto">
          <a:xfrm>
            <a:off x="5334000" y="2055813"/>
            <a:ext cx="1752600" cy="1371600"/>
            <a:chOff x="3360" y="1968"/>
            <a:chExt cx="1104" cy="864"/>
          </a:xfrm>
        </p:grpSpPr>
        <p:sp>
          <p:nvSpPr>
            <p:cNvPr id="302143" name="Line 63"/>
            <p:cNvSpPr>
              <a:spLocks noChangeShapeType="1"/>
            </p:cNvSpPr>
            <p:nvPr/>
          </p:nvSpPr>
          <p:spPr bwMode="auto">
            <a:xfrm flipV="1">
              <a:off x="3360" y="1968"/>
              <a:ext cx="288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4" name="Line 64"/>
            <p:cNvSpPr>
              <a:spLocks noChangeShapeType="1"/>
            </p:cNvSpPr>
            <p:nvPr/>
          </p:nvSpPr>
          <p:spPr bwMode="auto">
            <a:xfrm flipH="1" flipV="1">
              <a:off x="3744" y="1968"/>
              <a:ext cx="720" cy="86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214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66144"/>
              </p:ext>
            </p:extLst>
          </p:nvPr>
        </p:nvGraphicFramePr>
        <p:xfrm>
          <a:off x="8386763" y="3351213"/>
          <a:ext cx="714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5" name="公式" r:id="rId11" imgW="317160" imgH="215640" progId="Equation.3">
                  <p:embed/>
                </p:oleObj>
              </mc:Choice>
              <mc:Fallback>
                <p:oleObj name="公式" r:id="rId11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351213"/>
                        <a:ext cx="71437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146" name="Group 66"/>
          <p:cNvGrpSpPr>
            <a:grpSpLocks/>
          </p:cNvGrpSpPr>
          <p:nvPr/>
        </p:nvGrpSpPr>
        <p:grpSpPr bwMode="auto">
          <a:xfrm>
            <a:off x="7620000" y="2970213"/>
            <a:ext cx="762000" cy="1676400"/>
            <a:chOff x="4800" y="2544"/>
            <a:chExt cx="480" cy="1056"/>
          </a:xfrm>
        </p:grpSpPr>
        <p:sp>
          <p:nvSpPr>
            <p:cNvPr id="302147" name="Line 67"/>
            <p:cNvSpPr>
              <a:spLocks noChangeShapeType="1"/>
            </p:cNvSpPr>
            <p:nvPr/>
          </p:nvSpPr>
          <p:spPr bwMode="auto">
            <a:xfrm>
              <a:off x="4800" y="2544"/>
              <a:ext cx="48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8" name="Line 68"/>
            <p:cNvSpPr>
              <a:spLocks noChangeShapeType="1"/>
            </p:cNvSpPr>
            <p:nvPr/>
          </p:nvSpPr>
          <p:spPr bwMode="auto">
            <a:xfrm flipV="1">
              <a:off x="4800" y="3072"/>
              <a:ext cx="432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214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84239"/>
              </p:ext>
            </p:extLst>
          </p:nvPr>
        </p:nvGraphicFramePr>
        <p:xfrm>
          <a:off x="1257300" y="5257800"/>
          <a:ext cx="4714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6" name="公式" r:id="rId13" imgW="2095200" imgH="215640" progId="Equation.3">
                  <p:embed/>
                </p:oleObj>
              </mc:Choice>
              <mc:Fallback>
                <p:oleObj name="公式" r:id="rId13" imgW="2095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257800"/>
                        <a:ext cx="47148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50" name="Text Box 70"/>
          <p:cNvSpPr txBox="1">
            <a:spLocks noChangeArrowheads="1"/>
          </p:cNvSpPr>
          <p:nvPr/>
        </p:nvSpPr>
        <p:spPr bwMode="auto">
          <a:xfrm>
            <a:off x="1385663" y="6019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有没有问题？</a:t>
            </a:r>
          </a:p>
        </p:txBody>
      </p:sp>
      <p:grpSp>
        <p:nvGrpSpPr>
          <p:cNvPr id="302151" name="Group 71"/>
          <p:cNvGrpSpPr>
            <a:grpSpLocks/>
          </p:cNvGrpSpPr>
          <p:nvPr/>
        </p:nvGrpSpPr>
        <p:grpSpPr bwMode="auto">
          <a:xfrm>
            <a:off x="4095526" y="6019800"/>
            <a:ext cx="2852738" cy="457200"/>
            <a:chOff x="2091" y="3792"/>
            <a:chExt cx="1797" cy="288"/>
          </a:xfrm>
        </p:grpSpPr>
        <p:graphicFrame>
          <p:nvGraphicFramePr>
            <p:cNvPr id="302152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5345586"/>
                </p:ext>
              </p:extLst>
            </p:nvPr>
          </p:nvGraphicFramePr>
          <p:xfrm>
            <a:off x="2091" y="3792"/>
            <a:ext cx="48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47" name="公式" r:id="rId15" imgW="342720" imgH="215640" progId="Equation.3">
                    <p:embed/>
                  </p:oleObj>
                </mc:Choice>
                <mc:Fallback>
                  <p:oleObj name="公式" r:id="rId15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3792"/>
                          <a:ext cx="486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2153" name="Text Box 73"/>
            <p:cNvSpPr txBox="1">
              <a:spLocks noChangeArrowheads="1"/>
            </p:cNvSpPr>
            <p:nvPr/>
          </p:nvSpPr>
          <p:spPr bwMode="auto">
            <a:xfrm>
              <a:off x="2640" y="379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冗余</a:t>
              </a:r>
              <a:r>
                <a:rPr lang="en-US" altLang="zh-CN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9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02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2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02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302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29" grpId="0" animBg="1"/>
      <p:bldP spid="302130" grpId="0" animBg="1"/>
      <p:bldP spid="302138" grpId="0" animBg="1"/>
      <p:bldP spid="302140" grpId="0" animBg="1"/>
      <p:bldP spid="30215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FF91-75C9-4AC9-A9A3-F3FF948FBB5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96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求例</a:t>
            </a:r>
            <a:r>
              <a:rPr lang="en-US" altLang="zh-CN"/>
              <a:t>2</a:t>
            </a:r>
            <a:r>
              <a:rPr lang="zh-CN" altLang="en-US"/>
              <a:t>的反函数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496715"/>
              </p:ext>
            </p:extLst>
          </p:nvPr>
        </p:nvGraphicFramePr>
        <p:xfrm>
          <a:off x="447675" y="2362200"/>
          <a:ext cx="37719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7" name="公式" r:id="rId3" imgW="1676160" imgH="533160" progId="Equation.3">
                  <p:embed/>
                </p:oleObj>
              </mc:Choice>
              <mc:Fallback>
                <p:oleObj name="公式" r:id="rId3" imgW="1676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362200"/>
                        <a:ext cx="37719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6965" name="Group 5"/>
          <p:cNvGrpSpPr>
            <a:grpSpLocks/>
          </p:cNvGrpSpPr>
          <p:nvPr/>
        </p:nvGrpSpPr>
        <p:grpSpPr bwMode="auto">
          <a:xfrm>
            <a:off x="4419600" y="1751013"/>
            <a:ext cx="3200400" cy="3278187"/>
            <a:chOff x="2736" y="1344"/>
            <a:chExt cx="2016" cy="2065"/>
          </a:xfrm>
        </p:grpSpPr>
        <p:grpSp>
          <p:nvGrpSpPr>
            <p:cNvPr id="296966" name="Group 6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296967" name="Rectangle 7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6968" name="Rectangle 8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69" name="Rectangle 9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6970" name="Rectangle 10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71" name="Rectangle 11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72" name="Rectangle 12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6973" name="Rectangle 13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6974" name="Rectangle 14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6975" name="Rectangle 15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6976" name="Rectangle 16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77" name="Rectangle 17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78" name="Rectangle 18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6979" name="Rectangle 19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6980" name="Rectangle 20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6981" name="Rectangle 21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82" name="Rectangle 22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83" name="Line 23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4" name="Line 24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5" name="Line 25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6" name="Line 26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7" name="Line 27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8" name="Line 28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9" name="Line 29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0" name="Line 30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1" name="Line 31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2" name="Line 32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3" name="Line 33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6994" name="Group 34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296995" name="Text Box 35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6996" name="Text Box 36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6997" name="Text Box 37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6998" name="Text Box 38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6999" name="Group 39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297000" name="Text Box 40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7001" name="Text Box 41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7002" name="Text Box 42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7003" name="Text Box 43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97004" name="Group 44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297005" name="Text Box 45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7006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7007" name="Text Box 47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7008" name="Text Box 48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sp>
        <p:nvSpPr>
          <p:cNvPr id="297010" name="Rectangle 50"/>
          <p:cNvSpPr>
            <a:spLocks noChangeArrowheads="1"/>
          </p:cNvSpPr>
          <p:nvPr/>
        </p:nvSpPr>
        <p:spPr bwMode="auto">
          <a:xfrm>
            <a:off x="5791200" y="3884613"/>
            <a:ext cx="533400" cy="9906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13" name="Group 53"/>
          <p:cNvGrpSpPr>
            <a:grpSpLocks/>
          </p:cNvGrpSpPr>
          <p:nvPr/>
        </p:nvGrpSpPr>
        <p:grpSpPr bwMode="auto">
          <a:xfrm>
            <a:off x="5181600" y="3198813"/>
            <a:ext cx="2362200" cy="457200"/>
            <a:chOff x="3648" y="2592"/>
            <a:chExt cx="1488" cy="288"/>
          </a:xfrm>
        </p:grpSpPr>
        <p:sp>
          <p:nvSpPr>
            <p:cNvPr id="297011" name="Rectangle 51"/>
            <p:cNvSpPr>
              <a:spLocks noChangeArrowheads="1"/>
            </p:cNvSpPr>
            <p:nvPr/>
          </p:nvSpPr>
          <p:spPr bwMode="auto">
            <a:xfrm>
              <a:off x="4848" y="2592"/>
              <a:ext cx="288" cy="288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12" name="Rectangle 52"/>
            <p:cNvSpPr>
              <a:spLocks noChangeArrowheads="1"/>
            </p:cNvSpPr>
            <p:nvPr/>
          </p:nvSpPr>
          <p:spPr bwMode="auto">
            <a:xfrm>
              <a:off x="3648" y="2592"/>
              <a:ext cx="288" cy="288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6" name="Group 56"/>
          <p:cNvGrpSpPr>
            <a:grpSpLocks/>
          </p:cNvGrpSpPr>
          <p:nvPr/>
        </p:nvGrpSpPr>
        <p:grpSpPr bwMode="auto">
          <a:xfrm>
            <a:off x="7086600" y="2589213"/>
            <a:ext cx="533400" cy="2362200"/>
            <a:chOff x="4848" y="2208"/>
            <a:chExt cx="336" cy="1488"/>
          </a:xfrm>
        </p:grpSpPr>
        <p:sp>
          <p:nvSpPr>
            <p:cNvPr id="297014" name="Rectangle 54"/>
            <p:cNvSpPr>
              <a:spLocks noChangeArrowheads="1"/>
            </p:cNvSpPr>
            <p:nvPr/>
          </p:nvSpPr>
          <p:spPr bwMode="auto">
            <a:xfrm>
              <a:off x="4848" y="3360"/>
              <a:ext cx="336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15" name="Rectangle 55"/>
            <p:cNvSpPr>
              <a:spLocks noChangeArrowheads="1"/>
            </p:cNvSpPr>
            <p:nvPr/>
          </p:nvSpPr>
          <p:spPr bwMode="auto">
            <a:xfrm>
              <a:off x="4848" y="2208"/>
              <a:ext cx="336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701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092621"/>
              </p:ext>
            </p:extLst>
          </p:nvPr>
        </p:nvGraphicFramePr>
        <p:xfrm>
          <a:off x="3562350" y="4176713"/>
          <a:ext cx="714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8" name="公式" r:id="rId5" imgW="317160" imgH="215640" progId="Equation.3">
                  <p:embed/>
                </p:oleObj>
              </mc:Choice>
              <mc:Fallback>
                <p:oleObj name="公式" r:id="rId5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176713"/>
                        <a:ext cx="71437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0" name="Line 60"/>
          <p:cNvSpPr>
            <a:spLocks noChangeShapeType="1"/>
          </p:cNvSpPr>
          <p:nvPr/>
        </p:nvSpPr>
        <p:spPr bwMode="auto">
          <a:xfrm flipH="1">
            <a:off x="4267200" y="4418013"/>
            <a:ext cx="1524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02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660298"/>
              </p:ext>
            </p:extLst>
          </p:nvPr>
        </p:nvGraphicFramePr>
        <p:xfrm>
          <a:off x="5453063" y="1598613"/>
          <a:ext cx="714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9" name="公式" r:id="rId7" imgW="317160" imgH="215640" progId="Equation.3">
                  <p:embed/>
                </p:oleObj>
              </mc:Choice>
              <mc:Fallback>
                <p:oleObj name="公式" r:id="rId7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1598613"/>
                        <a:ext cx="71437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4" name="Group 64"/>
          <p:cNvGrpSpPr>
            <a:grpSpLocks/>
          </p:cNvGrpSpPr>
          <p:nvPr/>
        </p:nvGrpSpPr>
        <p:grpSpPr bwMode="auto">
          <a:xfrm>
            <a:off x="5334000" y="2055813"/>
            <a:ext cx="1752600" cy="1371600"/>
            <a:chOff x="3360" y="1968"/>
            <a:chExt cx="1104" cy="864"/>
          </a:xfrm>
        </p:grpSpPr>
        <p:sp>
          <p:nvSpPr>
            <p:cNvPr id="297022" name="Line 62"/>
            <p:cNvSpPr>
              <a:spLocks noChangeShapeType="1"/>
            </p:cNvSpPr>
            <p:nvPr/>
          </p:nvSpPr>
          <p:spPr bwMode="auto">
            <a:xfrm flipV="1">
              <a:off x="3360" y="1968"/>
              <a:ext cx="288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3" name="Line 63"/>
            <p:cNvSpPr>
              <a:spLocks noChangeShapeType="1"/>
            </p:cNvSpPr>
            <p:nvPr/>
          </p:nvSpPr>
          <p:spPr bwMode="auto">
            <a:xfrm flipH="1" flipV="1">
              <a:off x="3744" y="1968"/>
              <a:ext cx="720" cy="86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2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318177"/>
              </p:ext>
            </p:extLst>
          </p:nvPr>
        </p:nvGraphicFramePr>
        <p:xfrm>
          <a:off x="8386763" y="3351213"/>
          <a:ext cx="714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0" name="公式" r:id="rId9" imgW="317160" imgH="215640" progId="Equation.3">
                  <p:embed/>
                </p:oleObj>
              </mc:Choice>
              <mc:Fallback>
                <p:oleObj name="公式" r:id="rId9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351213"/>
                        <a:ext cx="71437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8" name="Group 68"/>
          <p:cNvGrpSpPr>
            <a:grpSpLocks/>
          </p:cNvGrpSpPr>
          <p:nvPr/>
        </p:nvGrpSpPr>
        <p:grpSpPr bwMode="auto">
          <a:xfrm>
            <a:off x="7620000" y="2970213"/>
            <a:ext cx="762000" cy="1676400"/>
            <a:chOff x="4800" y="2544"/>
            <a:chExt cx="480" cy="1056"/>
          </a:xfrm>
        </p:grpSpPr>
        <p:sp>
          <p:nvSpPr>
            <p:cNvPr id="297026" name="Line 66"/>
            <p:cNvSpPr>
              <a:spLocks noChangeShapeType="1"/>
            </p:cNvSpPr>
            <p:nvPr/>
          </p:nvSpPr>
          <p:spPr bwMode="auto">
            <a:xfrm>
              <a:off x="4800" y="2544"/>
              <a:ext cx="48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7" name="Line 67"/>
            <p:cNvSpPr>
              <a:spLocks noChangeShapeType="1"/>
            </p:cNvSpPr>
            <p:nvPr/>
          </p:nvSpPr>
          <p:spPr bwMode="auto">
            <a:xfrm flipV="1">
              <a:off x="4800" y="3072"/>
              <a:ext cx="432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2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719637"/>
              </p:ext>
            </p:extLst>
          </p:nvPr>
        </p:nvGraphicFramePr>
        <p:xfrm>
          <a:off x="1647825" y="5715000"/>
          <a:ext cx="36004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1" name="公式" r:id="rId11" imgW="1600200" imgH="215640" progId="Equation.3">
                  <p:embed/>
                </p:oleObj>
              </mc:Choice>
              <mc:Fallback>
                <p:oleObj name="公式" r:id="rId11" imgW="1600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715000"/>
                        <a:ext cx="36004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8026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97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297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97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0" grpId="0" animBg="1"/>
      <p:bldP spid="2970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8737-4B62-4E88-ACF2-18B07A323E0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00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610600" cy="4953000"/>
          </a:xfrm>
        </p:spPr>
        <p:txBody>
          <a:bodyPr>
            <a:normAutofit fontScale="92500"/>
          </a:bodyPr>
          <a:lstStyle/>
          <a:p>
            <a:pPr marL="609600" indent="-609600"/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公式法：</a:t>
            </a:r>
            <a:r>
              <a:rPr lang="zh-CN" altLang="en-US" sz="2400" b="0" dirty="0"/>
              <a:t>计算复杂，容易出错；难判断最简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图解法：</a:t>
            </a:r>
            <a:r>
              <a:rPr lang="zh-CN" altLang="en-US" sz="2400" b="0" dirty="0"/>
              <a:t>直观明了，过程简单，易判断最简；变量数</a:t>
            </a:r>
            <a:r>
              <a:rPr lang="zh-CN" altLang="en-US" sz="2400" b="0" dirty="0">
                <a:sym typeface="Symbol" pitchFamily="18" charset="2"/>
              </a:rPr>
              <a:t></a:t>
            </a:r>
            <a:r>
              <a:rPr lang="en-US" altLang="zh-CN" sz="2400" b="0" dirty="0"/>
              <a:t>4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最小项、最大项：</a:t>
            </a:r>
            <a:r>
              <a:rPr lang="zh-CN" altLang="en-US" sz="2400" dirty="0"/>
              <a:t>性质，对函数的表示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图解法化简逻辑函数的规则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图解法求解反函数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图解法化简包含无关项的逻辑函数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图解法求解包含无关项的反函数</a:t>
            </a:r>
          </a:p>
          <a:p>
            <a:pPr marL="457200" lvl="1" indent="0">
              <a:spcBef>
                <a:spcPct val="200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062315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53E9-2D63-441D-8F8F-1FFDCC8990B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412776"/>
            <a:ext cx="8003232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	2.1  </a:t>
            </a:r>
            <a:r>
              <a:rPr lang="zh-CN" altLang="en-US" dirty="0"/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B0F0"/>
                </a:solidFill>
              </a:rPr>
              <a:t>	</a:t>
            </a:r>
            <a:r>
              <a:rPr lang="en-US" altLang="zh-CN" dirty="0">
                <a:solidFill>
                  <a:srgbClr val="00B0F0"/>
                </a:solidFill>
              </a:rPr>
              <a:t>2.4 </a:t>
            </a:r>
            <a:r>
              <a:rPr lang="zh-CN" altLang="en-US" dirty="0">
                <a:solidFill>
                  <a:srgbClr val="00B0F0"/>
                </a:solidFill>
              </a:rPr>
              <a:t>逻辑函数的表格法化简</a:t>
            </a:r>
            <a:r>
              <a:rPr lang="en-US" altLang="zh-CN" dirty="0">
                <a:solidFill>
                  <a:srgbClr val="00B0F0"/>
                </a:solidFill>
              </a:rPr>
              <a:t>(Q-M</a:t>
            </a:r>
            <a:r>
              <a:rPr lang="zh-CN" altLang="en-US" dirty="0">
                <a:solidFill>
                  <a:srgbClr val="00B0F0"/>
                </a:solidFill>
              </a:rPr>
              <a:t>法 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6642682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EA39-759E-44F2-8D9A-F5F9048E611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16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/>
            <a:r>
              <a:rPr lang="en-US" altLang="zh-CN"/>
              <a:t>2.4 </a:t>
            </a:r>
            <a:r>
              <a:rPr lang="zh-CN" altLang="en-US"/>
              <a:t>逻辑函数的表格法化简</a:t>
            </a:r>
            <a:r>
              <a:rPr lang="en-US" altLang="zh-CN"/>
              <a:t>(Q-M</a:t>
            </a:r>
            <a:r>
              <a:rPr lang="zh-CN" altLang="en-US"/>
              <a:t>法</a:t>
            </a:r>
            <a:r>
              <a:rPr lang="en-US" altLang="zh-CN"/>
              <a:t>)</a:t>
            </a:r>
          </a:p>
          <a:p>
            <a:pPr marL="952500" lvl="1" indent="-495300">
              <a:spcBef>
                <a:spcPct val="20000"/>
              </a:spcBef>
            </a:pPr>
            <a:r>
              <a:rPr lang="zh-CN" altLang="en-US"/>
              <a:t>公式法：</a:t>
            </a:r>
          </a:p>
          <a:p>
            <a:pPr marL="1371600" lvl="2" indent="-457200"/>
            <a:r>
              <a:rPr lang="zh-CN" altLang="en-US" sz="2200" b="1"/>
              <a:t>计算复杂，容易出错；</a:t>
            </a:r>
          </a:p>
          <a:p>
            <a:pPr marL="1371600" lvl="2" indent="-457200"/>
            <a:r>
              <a:rPr lang="zh-CN" altLang="en-US" sz="2200" b="1"/>
              <a:t>难判断最简</a:t>
            </a:r>
          </a:p>
          <a:p>
            <a:pPr marL="952500" lvl="1" indent="-495300">
              <a:spcBef>
                <a:spcPct val="20000"/>
              </a:spcBef>
            </a:pPr>
            <a:r>
              <a:rPr lang="zh-CN" altLang="en-US"/>
              <a:t>图解法：</a:t>
            </a:r>
          </a:p>
          <a:p>
            <a:pPr marL="1371600" lvl="2" indent="-457200"/>
            <a:r>
              <a:rPr lang="zh-CN" altLang="en-US" sz="2200" b="1"/>
              <a:t>直观明了，过程简单</a:t>
            </a:r>
            <a:r>
              <a:rPr lang="en-US" altLang="zh-CN" sz="2200" b="1"/>
              <a:t>;</a:t>
            </a:r>
          </a:p>
          <a:p>
            <a:pPr marL="1371600" lvl="2" indent="-457200"/>
            <a:r>
              <a:rPr lang="zh-CN" altLang="en-US" sz="2200" b="1"/>
              <a:t>易判断最简；变量数</a:t>
            </a:r>
            <a:r>
              <a:rPr lang="zh-CN" altLang="en-US" sz="2200" b="1">
                <a:sym typeface="Symbol" pitchFamily="18" charset="2"/>
              </a:rPr>
              <a:t></a:t>
            </a:r>
            <a:r>
              <a:rPr lang="en-US" altLang="zh-CN" sz="2200" b="1"/>
              <a:t>4</a:t>
            </a:r>
            <a:r>
              <a:rPr lang="en-US" altLang="zh-CN" b="1"/>
              <a:t> </a:t>
            </a:r>
            <a:r>
              <a:rPr lang="zh-CN" altLang="en-US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2826260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D08-40DB-47EA-8B7F-87A62E4806D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公式法化简的缺点</a:t>
            </a:r>
          </a:p>
          <a:p>
            <a:pPr lvl="2"/>
            <a:r>
              <a:rPr lang="zh-CN" altLang="en-US" dirty="0"/>
              <a:t>需要掌握计算技巧，容易出错；</a:t>
            </a:r>
          </a:p>
          <a:p>
            <a:pPr lvl="2"/>
            <a:r>
              <a:rPr lang="zh-CN" altLang="en-US" dirty="0"/>
              <a:t>不容易判断结果是否为最简；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04800" y="3810000"/>
            <a:ext cx="82296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图解法</a:t>
            </a: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优点：直观明了，过程简单，可从图中直接求出最简表达式；</a:t>
            </a: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缺点：函数变量不能太多，一般为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个或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个变量，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个有点困难；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个变量以上用卡诺图化简比较困难。</a:t>
            </a:r>
          </a:p>
        </p:txBody>
      </p:sp>
    </p:spTree>
    <p:extLst>
      <p:ext uri="{BB962C8B-B14F-4D97-AF65-F5344CB8AC3E}">
        <p14:creationId xmlns:p14="http://schemas.microsoft.com/office/powerpoint/2010/main" val="727629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2AE-D3D5-4BC0-9530-6F1DAF5621E6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06180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多变量函数（变量个数</a:t>
            </a:r>
            <a:r>
              <a:rPr lang="en-US" altLang="zh-CN">
                <a:cs typeface="Times New Roman" pitchFamily="18" charset="0"/>
              </a:rPr>
              <a:t>&gt;=5</a:t>
            </a:r>
            <a:r>
              <a:rPr lang="zh-CN" altLang="en-US"/>
              <a:t>）如何化简？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86072" y="2780928"/>
            <a:ext cx="45529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用新的工具完成：计算机</a:t>
            </a:r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86072" y="3619128"/>
            <a:ext cx="8534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我们能否从公式法和图解法中得到某些启示呢？</a:t>
            </a:r>
          </a:p>
        </p:txBody>
      </p:sp>
    </p:spTree>
    <p:extLst>
      <p:ext uri="{BB962C8B-B14F-4D97-AF65-F5344CB8AC3E}">
        <p14:creationId xmlns:p14="http://schemas.microsoft.com/office/powerpoint/2010/main" val="23826120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2" grpId="0" autoUpdateAnimBg="0"/>
      <p:bldP spid="30618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1203-6278-4365-9A59-556C24BFFE7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04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化简函数</a:t>
            </a:r>
          </a:p>
        </p:txBody>
      </p:sp>
      <p:graphicFrame>
        <p:nvGraphicFramePr>
          <p:cNvPr id="304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42571"/>
              </p:ext>
            </p:extLst>
          </p:nvPr>
        </p:nvGraphicFramePr>
        <p:xfrm>
          <a:off x="844550" y="2119313"/>
          <a:ext cx="45323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8" name="公式" r:id="rId3" imgW="2057400" imgH="266400" progId="Equation.3">
                  <p:embed/>
                </p:oleObj>
              </mc:Choice>
              <mc:Fallback>
                <p:oleObj name="公式" r:id="rId3" imgW="2057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119313"/>
                        <a:ext cx="45323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105584"/>
              </p:ext>
            </p:extLst>
          </p:nvPr>
        </p:nvGraphicFramePr>
        <p:xfrm>
          <a:off x="831850" y="2819400"/>
          <a:ext cx="67421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9" name="公式" r:id="rId5" imgW="3060360" imgH="507960" progId="Equation.3">
                  <p:embed/>
                </p:oleObj>
              </mc:Choice>
              <mc:Fallback>
                <p:oleObj name="公式" r:id="rId5" imgW="3060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819400"/>
                        <a:ext cx="67421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96" name="Rectangle 68"/>
          <p:cNvSpPr>
            <a:spLocks noChangeArrowheads="1"/>
          </p:cNvSpPr>
          <p:nvPr/>
        </p:nvSpPr>
        <p:spPr bwMode="auto">
          <a:xfrm>
            <a:off x="1447800" y="2743200"/>
            <a:ext cx="1066800" cy="533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97" name="Rectangle 69"/>
          <p:cNvSpPr>
            <a:spLocks noChangeArrowheads="1"/>
          </p:cNvSpPr>
          <p:nvPr/>
        </p:nvSpPr>
        <p:spPr bwMode="auto">
          <a:xfrm>
            <a:off x="1752600" y="3352800"/>
            <a:ext cx="1066800" cy="533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00" name="Rectangle 72"/>
          <p:cNvSpPr>
            <a:spLocks noChangeArrowheads="1"/>
          </p:cNvSpPr>
          <p:nvPr/>
        </p:nvSpPr>
        <p:spPr bwMode="auto">
          <a:xfrm>
            <a:off x="5181600" y="2743200"/>
            <a:ext cx="10668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01" name="Rectangle 73"/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420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22281"/>
              </p:ext>
            </p:extLst>
          </p:nvPr>
        </p:nvGraphicFramePr>
        <p:xfrm>
          <a:off x="2132013" y="4114800"/>
          <a:ext cx="4140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0" name="公式" r:id="rId7" imgW="1879560" imgH="215640" progId="Equation.3">
                  <p:embed/>
                </p:oleObj>
              </mc:Choice>
              <mc:Fallback>
                <p:oleObj name="公式" r:id="rId7" imgW="1879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114800"/>
                        <a:ext cx="4140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213" name="Rectangle 85"/>
          <p:cNvSpPr>
            <a:spLocks noChangeArrowheads="1"/>
          </p:cNvSpPr>
          <p:nvPr/>
        </p:nvSpPr>
        <p:spPr bwMode="auto">
          <a:xfrm>
            <a:off x="2971800" y="3352800"/>
            <a:ext cx="10668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4" name="Rectangle 86"/>
          <p:cNvSpPr>
            <a:spLocks noChangeArrowheads="1"/>
          </p:cNvSpPr>
          <p:nvPr/>
        </p:nvSpPr>
        <p:spPr bwMode="auto">
          <a:xfrm>
            <a:off x="4191000" y="3352800"/>
            <a:ext cx="10668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6" name="Rectangle 88"/>
          <p:cNvSpPr>
            <a:spLocks noChangeArrowheads="1"/>
          </p:cNvSpPr>
          <p:nvPr/>
        </p:nvSpPr>
        <p:spPr bwMode="auto">
          <a:xfrm>
            <a:off x="2743200" y="2743200"/>
            <a:ext cx="1066800" cy="5334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7" name="Rectangle 89"/>
          <p:cNvSpPr>
            <a:spLocks noChangeArrowheads="1"/>
          </p:cNvSpPr>
          <p:nvPr/>
        </p:nvSpPr>
        <p:spPr bwMode="auto">
          <a:xfrm>
            <a:off x="3962400" y="2743200"/>
            <a:ext cx="1066800" cy="5334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9" name="Rectangle 91"/>
          <p:cNvSpPr>
            <a:spLocks noChangeArrowheads="1"/>
          </p:cNvSpPr>
          <p:nvPr/>
        </p:nvSpPr>
        <p:spPr bwMode="auto">
          <a:xfrm>
            <a:off x="4614664" y="4114800"/>
            <a:ext cx="533400" cy="533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20" name="Rectangle 92"/>
          <p:cNvSpPr>
            <a:spLocks noChangeArrowheads="1"/>
          </p:cNvSpPr>
          <p:nvPr/>
        </p:nvSpPr>
        <p:spPr bwMode="auto">
          <a:xfrm>
            <a:off x="5364088" y="4114800"/>
            <a:ext cx="1066800" cy="533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4221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195001"/>
              </p:ext>
            </p:extLst>
          </p:nvPr>
        </p:nvGraphicFramePr>
        <p:xfrm>
          <a:off x="2124075" y="4752975"/>
          <a:ext cx="4222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1" name="公式" r:id="rId9" imgW="1917360" imgH="241200" progId="Equation.3">
                  <p:embed/>
                </p:oleObj>
              </mc:Choice>
              <mc:Fallback>
                <p:oleObj name="公式" r:id="rId9" imgW="1917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52975"/>
                        <a:ext cx="4222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222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95559"/>
              </p:ext>
            </p:extLst>
          </p:nvPr>
        </p:nvGraphicFramePr>
        <p:xfrm>
          <a:off x="2123728" y="5334000"/>
          <a:ext cx="4056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2" name="公式" r:id="rId11" imgW="1841400" imgH="241200" progId="Equation.3">
                  <p:embed/>
                </p:oleObj>
              </mc:Choice>
              <mc:Fallback>
                <p:oleObj name="公式" r:id="rId11" imgW="1841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334000"/>
                        <a:ext cx="4056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223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120938"/>
              </p:ext>
            </p:extLst>
          </p:nvPr>
        </p:nvGraphicFramePr>
        <p:xfrm>
          <a:off x="2113830" y="5894388"/>
          <a:ext cx="39703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3" name="公式" r:id="rId13" imgW="1803240" imgH="215640" progId="Equation.3">
                  <p:embed/>
                </p:oleObj>
              </mc:Choice>
              <mc:Fallback>
                <p:oleObj name="公式" r:id="rId13" imgW="1803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830" y="5894388"/>
                        <a:ext cx="39703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1366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4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4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96" grpId="0" animBg="1"/>
      <p:bldP spid="304197" grpId="0" animBg="1"/>
      <p:bldP spid="304200" grpId="0" animBg="1"/>
      <p:bldP spid="304201" grpId="0" animBg="1"/>
      <p:bldP spid="304213" grpId="0" animBg="1"/>
      <p:bldP spid="304214" grpId="0" animBg="1"/>
      <p:bldP spid="304216" grpId="0" animBg="1"/>
      <p:bldP spid="304217" grpId="0" animBg="1"/>
      <p:bldP spid="304219" grpId="0" animBg="1"/>
      <p:bldP spid="3042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32F1-7A55-4FF9-8010-4D53DEA53D6E}" type="slidenum">
              <a:rPr lang="en-US" altLang="zh-CN">
                <a:latin typeface="+mn-ea"/>
                <a:ea typeface="+mn-ea"/>
              </a:rPr>
              <a:pPr/>
              <a:t>52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如何利用计算机进行函数化简？</a:t>
            </a: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847997" y="3352800"/>
            <a:ext cx="495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能否从公式法有所发现？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533400" y="2135188"/>
            <a:ext cx="32146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>
                <a:latin typeface="华文新魏" pitchFamily="2" charset="-122"/>
                <a:ea typeface="华文新魏" pitchFamily="2" charset="-122"/>
              </a:rPr>
              <a:t>计算机的特点：</a:t>
            </a:r>
          </a:p>
        </p:txBody>
      </p: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838200" y="2667000"/>
            <a:ext cx="48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适合做重复而又复杂的工作！</a:t>
            </a:r>
          </a:p>
        </p:txBody>
      </p:sp>
      <p:graphicFrame>
        <p:nvGraphicFramePr>
          <p:cNvPr id="308292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31272"/>
              </p:ext>
            </p:extLst>
          </p:nvPr>
        </p:nvGraphicFramePr>
        <p:xfrm>
          <a:off x="831850" y="4114800"/>
          <a:ext cx="67421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7" name="公式" r:id="rId3" imgW="3060360" imgH="507960" progId="Equation.3">
                  <p:embed/>
                </p:oleObj>
              </mc:Choice>
              <mc:Fallback>
                <p:oleObj name="公式" r:id="rId3" imgW="3060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114800"/>
                        <a:ext cx="67421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93" name="Rectangle 69"/>
          <p:cNvSpPr>
            <a:spLocks noChangeArrowheads="1"/>
          </p:cNvSpPr>
          <p:nvPr/>
        </p:nvSpPr>
        <p:spPr bwMode="auto">
          <a:xfrm>
            <a:off x="1000397" y="5410200"/>
            <a:ext cx="7184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教给计算机学习公式，并识别合并项，不太容易！</a:t>
            </a:r>
          </a:p>
        </p:txBody>
      </p:sp>
    </p:spTree>
    <p:extLst>
      <p:ext uri="{BB962C8B-B14F-4D97-AF65-F5344CB8AC3E}">
        <p14:creationId xmlns:p14="http://schemas.microsoft.com/office/powerpoint/2010/main" val="19412732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utoUpdateAnimBg="0"/>
      <p:bldP spid="308229" grpId="0" autoUpdateAnimBg="0"/>
      <p:bldP spid="308230" grpId="0" autoUpdateAnimBg="0"/>
      <p:bldP spid="30829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838200"/>
          </a:xfrm>
        </p:spPr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2DE-21E4-4AC6-9F41-9BD142EEC872}" type="slidenum">
              <a:rPr lang="en-US" altLang="zh-CN"/>
              <a:pPr/>
              <a:t>53</a:t>
            </a:fld>
            <a:endParaRPr lang="en-US" altLang="zh-CN"/>
          </a:p>
        </p:txBody>
      </p:sp>
      <p:graphicFrame>
        <p:nvGraphicFramePr>
          <p:cNvPr id="307204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52949233"/>
              </p:ext>
            </p:extLst>
          </p:nvPr>
        </p:nvGraphicFramePr>
        <p:xfrm>
          <a:off x="1295400" y="5729288"/>
          <a:ext cx="5238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8" name="公式" r:id="rId3" imgW="1981080" imgH="215640" progId="Equation.3">
                  <p:embed/>
                </p:oleObj>
              </mc:Choice>
              <mc:Fallback>
                <p:oleObj name="公式" r:id="rId3" imgW="1981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29288"/>
                        <a:ext cx="5238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92" name="Group 92"/>
          <p:cNvGrpSpPr>
            <a:grpSpLocks/>
          </p:cNvGrpSpPr>
          <p:nvPr/>
        </p:nvGrpSpPr>
        <p:grpSpPr bwMode="auto">
          <a:xfrm>
            <a:off x="3810000" y="1981200"/>
            <a:ext cx="3338513" cy="3448050"/>
            <a:chOff x="1584" y="1248"/>
            <a:chExt cx="2103" cy="2172"/>
          </a:xfrm>
        </p:grpSpPr>
        <p:sp>
          <p:nvSpPr>
            <p:cNvPr id="307237" name="Text Box 37"/>
            <p:cNvSpPr txBox="1">
              <a:spLocks noChangeArrowheads="1"/>
            </p:cNvSpPr>
            <p:nvPr/>
          </p:nvSpPr>
          <p:spPr bwMode="auto">
            <a:xfrm>
              <a:off x="20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07238" name="Text Box 38"/>
            <p:cNvSpPr txBox="1">
              <a:spLocks noChangeArrowheads="1"/>
            </p:cNvSpPr>
            <p:nvPr/>
          </p:nvSpPr>
          <p:spPr bwMode="auto">
            <a:xfrm>
              <a:off x="2901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07239" name="Text Box 39"/>
            <p:cNvSpPr txBox="1">
              <a:spLocks noChangeArrowheads="1"/>
            </p:cNvSpPr>
            <p:nvPr/>
          </p:nvSpPr>
          <p:spPr bwMode="auto">
            <a:xfrm>
              <a:off x="2517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07240" name="Text Box 40"/>
            <p:cNvSpPr txBox="1">
              <a:spLocks noChangeArrowheads="1"/>
            </p:cNvSpPr>
            <p:nvPr/>
          </p:nvSpPr>
          <p:spPr bwMode="auto">
            <a:xfrm>
              <a:off x="32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sp>
          <p:nvSpPr>
            <p:cNvPr id="307242" name="Text Box 42"/>
            <p:cNvSpPr txBox="1">
              <a:spLocks noChangeArrowheads="1"/>
            </p:cNvSpPr>
            <p:nvPr/>
          </p:nvSpPr>
          <p:spPr bwMode="auto">
            <a:xfrm>
              <a:off x="1653" y="18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07243" name="Text Box 43"/>
            <p:cNvSpPr txBox="1">
              <a:spLocks noChangeArrowheads="1"/>
            </p:cNvSpPr>
            <p:nvPr/>
          </p:nvSpPr>
          <p:spPr bwMode="auto">
            <a:xfrm>
              <a:off x="1653" y="26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07244" name="Text Box 44"/>
            <p:cNvSpPr txBox="1">
              <a:spLocks noChangeArrowheads="1"/>
            </p:cNvSpPr>
            <p:nvPr/>
          </p:nvSpPr>
          <p:spPr bwMode="auto">
            <a:xfrm>
              <a:off x="1653" y="225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07245" name="Text Box 45"/>
            <p:cNvSpPr txBox="1">
              <a:spLocks noChangeArrowheads="1"/>
            </p:cNvSpPr>
            <p:nvPr/>
          </p:nvSpPr>
          <p:spPr bwMode="auto">
            <a:xfrm>
              <a:off x="1653" y="30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grpSp>
          <p:nvGrpSpPr>
            <p:cNvPr id="307291" name="Group 91"/>
            <p:cNvGrpSpPr>
              <a:grpSpLocks/>
            </p:cNvGrpSpPr>
            <p:nvPr/>
          </p:nvGrpSpPr>
          <p:grpSpPr bwMode="auto">
            <a:xfrm>
              <a:off x="1584" y="1248"/>
              <a:ext cx="2103" cy="2172"/>
              <a:chOff x="1584" y="1248"/>
              <a:chExt cx="2103" cy="2172"/>
            </a:xfrm>
          </p:grpSpPr>
          <p:grpSp>
            <p:nvGrpSpPr>
              <p:cNvPr id="307290" name="Group 90"/>
              <p:cNvGrpSpPr>
                <a:grpSpLocks/>
              </p:cNvGrpSpPr>
              <p:nvPr/>
            </p:nvGrpSpPr>
            <p:grpSpPr bwMode="auto">
              <a:xfrm>
                <a:off x="1728" y="1536"/>
                <a:ext cx="1959" cy="1884"/>
                <a:chOff x="3033" y="1188"/>
                <a:chExt cx="1959" cy="1884"/>
              </a:xfrm>
            </p:grpSpPr>
            <p:grpSp>
              <p:nvGrpSpPr>
                <p:cNvPr id="307206" name="Group 6"/>
                <p:cNvGrpSpPr>
                  <a:grpSpLocks/>
                </p:cNvGrpSpPr>
                <p:nvPr/>
              </p:nvGrpSpPr>
              <p:grpSpPr bwMode="auto">
                <a:xfrm>
                  <a:off x="3033" y="1188"/>
                  <a:ext cx="1959" cy="1884"/>
                  <a:chOff x="1429" y="1389"/>
                  <a:chExt cx="2540" cy="2449"/>
                </a:xfrm>
              </p:grpSpPr>
              <p:sp>
                <p:nvSpPr>
                  <p:cNvPr id="30720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0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304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0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770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235"/>
                    <a:ext cx="540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1701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2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2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235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770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304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838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347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3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88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3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2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3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969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33" name="Line 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29" y="1389"/>
                    <a:ext cx="362" cy="31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7247" name="Rectangle 47"/>
                <p:cNvSpPr>
                  <a:spLocks noChangeArrowheads="1"/>
                </p:cNvSpPr>
                <p:nvPr/>
              </p:nvSpPr>
              <p:spPr bwMode="auto">
                <a:xfrm>
                  <a:off x="3840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48" name="Rectangle 48"/>
                <p:cNvSpPr>
                  <a:spLocks noChangeArrowheads="1"/>
                </p:cNvSpPr>
                <p:nvPr/>
              </p:nvSpPr>
              <p:spPr bwMode="auto">
                <a:xfrm>
                  <a:off x="3408" y="148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endPara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07249" name="Rectangle 49"/>
                <p:cNvSpPr>
                  <a:spLocks noChangeArrowheads="1"/>
                </p:cNvSpPr>
                <p:nvPr/>
              </p:nvSpPr>
              <p:spPr bwMode="auto">
                <a:xfrm>
                  <a:off x="4244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0" name="Rectangle 50"/>
                <p:cNvSpPr>
                  <a:spLocks noChangeArrowheads="1"/>
                </p:cNvSpPr>
                <p:nvPr/>
              </p:nvSpPr>
              <p:spPr bwMode="auto">
                <a:xfrm>
                  <a:off x="4676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1" name="Rectangle 51"/>
                <p:cNvSpPr>
                  <a:spLocks noChangeArrowheads="1"/>
                </p:cNvSpPr>
                <p:nvPr/>
              </p:nvSpPr>
              <p:spPr bwMode="auto">
                <a:xfrm>
                  <a:off x="3840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2" name="Rectangle 52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3" name="Rectangle 53"/>
                <p:cNvSpPr>
                  <a:spLocks noChangeArrowheads="1"/>
                </p:cNvSpPr>
                <p:nvPr/>
              </p:nvSpPr>
              <p:spPr bwMode="auto">
                <a:xfrm>
                  <a:off x="4272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4" name="Rectangle 54"/>
                <p:cNvSpPr>
                  <a:spLocks noChangeArrowheads="1"/>
                </p:cNvSpPr>
                <p:nvPr/>
              </p:nvSpPr>
              <p:spPr bwMode="auto">
                <a:xfrm>
                  <a:off x="4676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5" name="Rectangle 55"/>
                <p:cNvSpPr>
                  <a:spLocks noChangeArrowheads="1"/>
                </p:cNvSpPr>
                <p:nvPr/>
              </p:nvSpPr>
              <p:spPr bwMode="auto">
                <a:xfrm>
                  <a:off x="3840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6" name="Rectangle 56"/>
                <p:cNvSpPr>
                  <a:spLocks noChangeArrowheads="1"/>
                </p:cNvSpPr>
                <p:nvPr/>
              </p:nvSpPr>
              <p:spPr bwMode="auto">
                <a:xfrm>
                  <a:off x="3419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7" name="Rectangle 57"/>
                <p:cNvSpPr>
                  <a:spLocks noChangeArrowheads="1"/>
                </p:cNvSpPr>
                <p:nvPr/>
              </p:nvSpPr>
              <p:spPr bwMode="auto">
                <a:xfrm>
                  <a:off x="4272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8" name="Rectangle 58"/>
                <p:cNvSpPr>
                  <a:spLocks noChangeArrowheads="1"/>
                </p:cNvSpPr>
                <p:nvPr/>
              </p:nvSpPr>
              <p:spPr bwMode="auto">
                <a:xfrm>
                  <a:off x="4667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9" name="Rectangle 59"/>
                <p:cNvSpPr>
                  <a:spLocks noChangeArrowheads="1"/>
                </p:cNvSpPr>
                <p:nvPr/>
              </p:nvSpPr>
              <p:spPr bwMode="auto">
                <a:xfrm>
                  <a:off x="3859" y="273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07260" name="Rectangle 60"/>
                <p:cNvSpPr>
                  <a:spLocks noChangeArrowheads="1"/>
                </p:cNvSpPr>
                <p:nvPr/>
              </p:nvSpPr>
              <p:spPr bwMode="auto">
                <a:xfrm>
                  <a:off x="3428" y="2736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61" name="Rectangle 61"/>
                <p:cNvSpPr>
                  <a:spLocks noChangeArrowheads="1"/>
                </p:cNvSpPr>
                <p:nvPr/>
              </p:nvSpPr>
              <p:spPr bwMode="auto">
                <a:xfrm>
                  <a:off x="4272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62" name="Rectangle 62"/>
                <p:cNvSpPr>
                  <a:spLocks noChangeArrowheads="1"/>
                </p:cNvSpPr>
                <p:nvPr/>
              </p:nvSpPr>
              <p:spPr bwMode="auto">
                <a:xfrm>
                  <a:off x="4667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07263" name="Group 63"/>
              <p:cNvGrpSpPr>
                <a:grpSpLocks/>
              </p:cNvGrpSpPr>
              <p:nvPr/>
            </p:nvGrpSpPr>
            <p:grpSpPr bwMode="auto">
              <a:xfrm>
                <a:off x="1584" y="1248"/>
                <a:ext cx="545" cy="742"/>
                <a:chOff x="1337" y="1162"/>
                <a:chExt cx="545" cy="742"/>
              </a:xfrm>
            </p:grpSpPr>
            <p:sp>
              <p:nvSpPr>
                <p:cNvPr id="30726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472" y="1162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30726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609" y="1344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30726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37" y="1480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30726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473" y="1616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</p:grpSp>
      <p:sp>
        <p:nvSpPr>
          <p:cNvPr id="307284" name="Rectangle 84"/>
          <p:cNvSpPr>
            <a:spLocks noChangeArrowheads="1"/>
          </p:cNvSpPr>
          <p:nvPr/>
        </p:nvSpPr>
        <p:spPr bwMode="auto">
          <a:xfrm>
            <a:off x="304800" y="9906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化简函数：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用</a:t>
            </a:r>
            <a:r>
              <a:rPr kumimoji="0" lang="zh-CN" altLang="en-US" sz="2800">
                <a:latin typeface="华文新魏" pitchFamily="2" charset="-122"/>
                <a:ea typeface="华文新魏" pitchFamily="2" charset="-122"/>
              </a:rPr>
              <a:t>卡诺图</a:t>
            </a:r>
          </a:p>
        </p:txBody>
      </p:sp>
      <p:graphicFrame>
        <p:nvGraphicFramePr>
          <p:cNvPr id="307285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99560"/>
              </p:ext>
            </p:extLst>
          </p:nvPr>
        </p:nvGraphicFramePr>
        <p:xfrm>
          <a:off x="539750" y="1509713"/>
          <a:ext cx="45323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9" name="公式" r:id="rId5" imgW="2057400" imgH="266400" progId="Equation.3">
                  <p:embed/>
                </p:oleObj>
              </mc:Choice>
              <mc:Fallback>
                <p:oleObj name="公式" r:id="rId5" imgW="2057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09713"/>
                        <a:ext cx="45323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3" name="Rectangle 93"/>
          <p:cNvSpPr>
            <a:spLocks noChangeArrowheads="1"/>
          </p:cNvSpPr>
          <p:nvPr/>
        </p:nvSpPr>
        <p:spPr bwMode="auto">
          <a:xfrm>
            <a:off x="4648200" y="4191000"/>
            <a:ext cx="1066800" cy="1143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4" name="Line 94"/>
          <p:cNvSpPr>
            <a:spLocks noChangeShapeType="1"/>
          </p:cNvSpPr>
          <p:nvPr/>
        </p:nvSpPr>
        <p:spPr bwMode="auto">
          <a:xfrm flipH="1" flipV="1">
            <a:off x="3200400" y="4495800"/>
            <a:ext cx="14478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29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99449"/>
              </p:ext>
            </p:extLst>
          </p:nvPr>
        </p:nvGraphicFramePr>
        <p:xfrm>
          <a:off x="2532063" y="4097338"/>
          <a:ext cx="6731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0" name="公式" r:id="rId7" imgW="241200" imgH="215640" progId="Equation.3">
                  <p:embed/>
                </p:oleObj>
              </mc:Choice>
              <mc:Fallback>
                <p:oleObj name="公式" r:id="rId7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4097338"/>
                        <a:ext cx="673100" cy="6016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98" name="Group 98"/>
          <p:cNvGrpSpPr>
            <a:grpSpLocks/>
          </p:cNvGrpSpPr>
          <p:nvPr/>
        </p:nvGrpSpPr>
        <p:grpSpPr bwMode="auto">
          <a:xfrm>
            <a:off x="6629400" y="2895600"/>
            <a:ext cx="381000" cy="2438400"/>
            <a:chOff x="3360" y="1824"/>
            <a:chExt cx="240" cy="1536"/>
          </a:xfrm>
        </p:grpSpPr>
        <p:sp>
          <p:nvSpPr>
            <p:cNvPr id="307296" name="Rectangle 96"/>
            <p:cNvSpPr>
              <a:spLocks noChangeArrowheads="1"/>
            </p:cNvSpPr>
            <p:nvPr/>
          </p:nvSpPr>
          <p:spPr bwMode="auto">
            <a:xfrm>
              <a:off x="3360" y="1824"/>
              <a:ext cx="240" cy="3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7" name="Rectangle 97"/>
            <p:cNvSpPr>
              <a:spLocks noChangeArrowheads="1"/>
            </p:cNvSpPr>
            <p:nvPr/>
          </p:nvSpPr>
          <p:spPr bwMode="auto">
            <a:xfrm>
              <a:off x="3360" y="3024"/>
              <a:ext cx="240" cy="3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12" name="Group 112"/>
          <p:cNvGrpSpPr>
            <a:grpSpLocks/>
          </p:cNvGrpSpPr>
          <p:nvPr/>
        </p:nvGrpSpPr>
        <p:grpSpPr bwMode="auto">
          <a:xfrm>
            <a:off x="7010400" y="3200400"/>
            <a:ext cx="1066800" cy="1905000"/>
            <a:chOff x="4416" y="2016"/>
            <a:chExt cx="672" cy="1200"/>
          </a:xfrm>
        </p:grpSpPr>
        <p:sp>
          <p:nvSpPr>
            <p:cNvPr id="307299" name="Line 99"/>
            <p:cNvSpPr>
              <a:spLocks noChangeShapeType="1"/>
            </p:cNvSpPr>
            <p:nvPr/>
          </p:nvSpPr>
          <p:spPr bwMode="auto">
            <a:xfrm>
              <a:off x="4416" y="2016"/>
              <a:ext cx="672" cy="4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0" name="Line 100"/>
            <p:cNvSpPr>
              <a:spLocks noChangeShapeType="1"/>
            </p:cNvSpPr>
            <p:nvPr/>
          </p:nvSpPr>
          <p:spPr bwMode="auto">
            <a:xfrm flipV="1">
              <a:off x="4416" y="2592"/>
              <a:ext cx="624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730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88259"/>
              </p:ext>
            </p:extLst>
          </p:nvPr>
        </p:nvGraphicFramePr>
        <p:xfrm>
          <a:off x="8053388" y="3733800"/>
          <a:ext cx="8842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1" name="公式" r:id="rId9" imgW="317160" imgH="215640" progId="Equation.3">
                  <p:embed/>
                </p:oleObj>
              </mc:Choice>
              <mc:Fallback>
                <p:oleObj name="公式" r:id="rId9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3733800"/>
                        <a:ext cx="884237" cy="6016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04" name="Group 104"/>
          <p:cNvGrpSpPr>
            <a:grpSpLocks/>
          </p:cNvGrpSpPr>
          <p:nvPr/>
        </p:nvGrpSpPr>
        <p:grpSpPr bwMode="auto">
          <a:xfrm>
            <a:off x="4572000" y="3581400"/>
            <a:ext cx="2514600" cy="457200"/>
            <a:chOff x="2064" y="2256"/>
            <a:chExt cx="1584" cy="288"/>
          </a:xfrm>
        </p:grpSpPr>
        <p:sp>
          <p:nvSpPr>
            <p:cNvPr id="307302" name="Rectangle 102"/>
            <p:cNvSpPr>
              <a:spLocks noChangeArrowheads="1"/>
            </p:cNvSpPr>
            <p:nvPr/>
          </p:nvSpPr>
          <p:spPr bwMode="auto">
            <a:xfrm>
              <a:off x="2064" y="2256"/>
              <a:ext cx="336" cy="28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3" name="Rectangle 103"/>
            <p:cNvSpPr>
              <a:spLocks noChangeArrowheads="1"/>
            </p:cNvSpPr>
            <p:nvPr/>
          </p:nvSpPr>
          <p:spPr bwMode="auto">
            <a:xfrm>
              <a:off x="3312" y="2256"/>
              <a:ext cx="336" cy="28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08" name="Group 108"/>
          <p:cNvGrpSpPr>
            <a:grpSpLocks/>
          </p:cNvGrpSpPr>
          <p:nvPr/>
        </p:nvGrpSpPr>
        <p:grpSpPr bwMode="auto">
          <a:xfrm>
            <a:off x="4876800" y="2209800"/>
            <a:ext cx="1676400" cy="1371600"/>
            <a:chOff x="2256" y="1392"/>
            <a:chExt cx="1056" cy="864"/>
          </a:xfrm>
        </p:grpSpPr>
        <p:sp>
          <p:nvSpPr>
            <p:cNvPr id="307305" name="Line 105"/>
            <p:cNvSpPr>
              <a:spLocks noChangeShapeType="1"/>
            </p:cNvSpPr>
            <p:nvPr/>
          </p:nvSpPr>
          <p:spPr bwMode="auto">
            <a:xfrm flipV="1">
              <a:off x="2256" y="1440"/>
              <a:ext cx="480" cy="8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6" name="Line 106"/>
            <p:cNvSpPr>
              <a:spLocks noChangeShapeType="1"/>
            </p:cNvSpPr>
            <p:nvPr/>
          </p:nvSpPr>
          <p:spPr bwMode="auto">
            <a:xfrm flipH="1" flipV="1">
              <a:off x="2880" y="1392"/>
              <a:ext cx="432" cy="86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7307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89767"/>
              </p:ext>
            </p:extLst>
          </p:nvPr>
        </p:nvGraphicFramePr>
        <p:xfrm>
          <a:off x="5405438" y="1600200"/>
          <a:ext cx="8826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2" name="公式" r:id="rId11" imgW="317160" imgH="215640" progId="Equation.3">
                  <p:embed/>
                </p:oleObj>
              </mc:Choice>
              <mc:Fallback>
                <p:oleObj name="公式" r:id="rId11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1600200"/>
                        <a:ext cx="882650" cy="6016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9" name="Rectangle 109"/>
          <p:cNvSpPr>
            <a:spLocks noChangeArrowheads="1"/>
          </p:cNvSpPr>
          <p:nvPr/>
        </p:nvSpPr>
        <p:spPr bwMode="auto">
          <a:xfrm>
            <a:off x="5334000" y="4267200"/>
            <a:ext cx="1066800" cy="457200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0" name="Line 110"/>
          <p:cNvSpPr>
            <a:spLocks noChangeShapeType="1"/>
          </p:cNvSpPr>
          <p:nvPr/>
        </p:nvSpPr>
        <p:spPr bwMode="auto">
          <a:xfrm flipH="1" flipV="1">
            <a:off x="3276600" y="3581400"/>
            <a:ext cx="20574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311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72702"/>
              </p:ext>
            </p:extLst>
          </p:nvPr>
        </p:nvGraphicFramePr>
        <p:xfrm>
          <a:off x="2679700" y="3141663"/>
          <a:ext cx="8493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3" name="公式" r:id="rId13" imgW="304560" imgH="164880" progId="Equation.3">
                  <p:embed/>
                </p:oleObj>
              </mc:Choice>
              <mc:Fallback>
                <p:oleObj name="公式" r:id="rId13" imgW="304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141663"/>
                        <a:ext cx="849313" cy="4603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7811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30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30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30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30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500"/>
                                        <p:tgtEl>
                                          <p:spTgt spid="30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0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3" grpId="0" animBg="1"/>
      <p:bldP spid="307294" grpId="0" animBg="1"/>
      <p:bldP spid="307309" grpId="0" animBg="1"/>
      <p:bldP spid="3073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40AC-DCE8-4CB4-912E-DB0998929B2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10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如何利用计算机进行函数化简？</a:t>
            </a:r>
          </a:p>
        </p:txBody>
      </p:sp>
      <p:grpSp>
        <p:nvGrpSpPr>
          <p:cNvPr id="310276" name="Group 4"/>
          <p:cNvGrpSpPr>
            <a:grpSpLocks/>
          </p:cNvGrpSpPr>
          <p:nvPr/>
        </p:nvGrpSpPr>
        <p:grpSpPr bwMode="auto">
          <a:xfrm>
            <a:off x="5486400" y="2590800"/>
            <a:ext cx="3338513" cy="3448050"/>
            <a:chOff x="1584" y="1248"/>
            <a:chExt cx="2103" cy="2172"/>
          </a:xfrm>
        </p:grpSpPr>
        <p:sp>
          <p:nvSpPr>
            <p:cNvPr id="310277" name="Text Box 5"/>
            <p:cNvSpPr txBox="1">
              <a:spLocks noChangeArrowheads="1"/>
            </p:cNvSpPr>
            <p:nvPr/>
          </p:nvSpPr>
          <p:spPr bwMode="auto">
            <a:xfrm>
              <a:off x="20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10278" name="Text Box 6"/>
            <p:cNvSpPr txBox="1">
              <a:spLocks noChangeArrowheads="1"/>
            </p:cNvSpPr>
            <p:nvPr/>
          </p:nvSpPr>
          <p:spPr bwMode="auto">
            <a:xfrm>
              <a:off x="2901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10279" name="Text Box 7"/>
            <p:cNvSpPr txBox="1">
              <a:spLocks noChangeArrowheads="1"/>
            </p:cNvSpPr>
            <p:nvPr/>
          </p:nvSpPr>
          <p:spPr bwMode="auto">
            <a:xfrm>
              <a:off x="2517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10280" name="Text Box 8"/>
            <p:cNvSpPr txBox="1">
              <a:spLocks noChangeArrowheads="1"/>
            </p:cNvSpPr>
            <p:nvPr/>
          </p:nvSpPr>
          <p:spPr bwMode="auto">
            <a:xfrm>
              <a:off x="32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sp>
          <p:nvSpPr>
            <p:cNvPr id="310281" name="Text Box 9"/>
            <p:cNvSpPr txBox="1">
              <a:spLocks noChangeArrowheads="1"/>
            </p:cNvSpPr>
            <p:nvPr/>
          </p:nvSpPr>
          <p:spPr bwMode="auto">
            <a:xfrm>
              <a:off x="1653" y="18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10282" name="Text Box 10"/>
            <p:cNvSpPr txBox="1">
              <a:spLocks noChangeArrowheads="1"/>
            </p:cNvSpPr>
            <p:nvPr/>
          </p:nvSpPr>
          <p:spPr bwMode="auto">
            <a:xfrm>
              <a:off x="1653" y="26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10283" name="Text Box 11"/>
            <p:cNvSpPr txBox="1">
              <a:spLocks noChangeArrowheads="1"/>
            </p:cNvSpPr>
            <p:nvPr/>
          </p:nvSpPr>
          <p:spPr bwMode="auto">
            <a:xfrm>
              <a:off x="1653" y="225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10284" name="Text Box 12"/>
            <p:cNvSpPr txBox="1">
              <a:spLocks noChangeArrowheads="1"/>
            </p:cNvSpPr>
            <p:nvPr/>
          </p:nvSpPr>
          <p:spPr bwMode="auto">
            <a:xfrm>
              <a:off x="1653" y="30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grpSp>
          <p:nvGrpSpPr>
            <p:cNvPr id="310285" name="Group 13"/>
            <p:cNvGrpSpPr>
              <a:grpSpLocks/>
            </p:cNvGrpSpPr>
            <p:nvPr/>
          </p:nvGrpSpPr>
          <p:grpSpPr bwMode="auto">
            <a:xfrm>
              <a:off x="1584" y="1248"/>
              <a:ext cx="2103" cy="2172"/>
              <a:chOff x="1584" y="1248"/>
              <a:chExt cx="2103" cy="2172"/>
            </a:xfrm>
          </p:grpSpPr>
          <p:grpSp>
            <p:nvGrpSpPr>
              <p:cNvPr id="310286" name="Group 14"/>
              <p:cNvGrpSpPr>
                <a:grpSpLocks/>
              </p:cNvGrpSpPr>
              <p:nvPr/>
            </p:nvGrpSpPr>
            <p:grpSpPr bwMode="auto">
              <a:xfrm>
                <a:off x="1728" y="1536"/>
                <a:ext cx="1959" cy="1884"/>
                <a:chOff x="3033" y="1188"/>
                <a:chExt cx="1959" cy="1884"/>
              </a:xfrm>
            </p:grpSpPr>
            <p:grpSp>
              <p:nvGrpSpPr>
                <p:cNvPr id="310287" name="Group 15"/>
                <p:cNvGrpSpPr>
                  <a:grpSpLocks/>
                </p:cNvGrpSpPr>
                <p:nvPr/>
              </p:nvGrpSpPr>
              <p:grpSpPr bwMode="auto">
                <a:xfrm>
                  <a:off x="3033" y="1188"/>
                  <a:ext cx="1959" cy="1884"/>
                  <a:chOff x="1429" y="1389"/>
                  <a:chExt cx="2540" cy="2449"/>
                </a:xfrm>
              </p:grpSpPr>
              <p:sp>
                <p:nvSpPr>
                  <p:cNvPr id="31028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8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304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770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235"/>
                    <a:ext cx="540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30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30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1701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30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30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30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0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235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0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770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0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304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0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838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0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1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347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1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88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1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42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1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969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14" name="Line 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29" y="1389"/>
                    <a:ext cx="362" cy="31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0315" name="Rectangle 43"/>
                <p:cNvSpPr>
                  <a:spLocks noChangeArrowheads="1"/>
                </p:cNvSpPr>
                <p:nvPr/>
              </p:nvSpPr>
              <p:spPr bwMode="auto">
                <a:xfrm>
                  <a:off x="3840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16" name="Rectangle 44"/>
                <p:cNvSpPr>
                  <a:spLocks noChangeArrowheads="1"/>
                </p:cNvSpPr>
                <p:nvPr/>
              </p:nvSpPr>
              <p:spPr bwMode="auto">
                <a:xfrm>
                  <a:off x="3408" y="148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endPara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10317" name="Rectangle 45"/>
                <p:cNvSpPr>
                  <a:spLocks noChangeArrowheads="1"/>
                </p:cNvSpPr>
                <p:nvPr/>
              </p:nvSpPr>
              <p:spPr bwMode="auto">
                <a:xfrm>
                  <a:off x="4244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18" name="Rectangle 46"/>
                <p:cNvSpPr>
                  <a:spLocks noChangeArrowheads="1"/>
                </p:cNvSpPr>
                <p:nvPr/>
              </p:nvSpPr>
              <p:spPr bwMode="auto">
                <a:xfrm>
                  <a:off x="4676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19" name="Rectangle 47"/>
                <p:cNvSpPr>
                  <a:spLocks noChangeArrowheads="1"/>
                </p:cNvSpPr>
                <p:nvPr/>
              </p:nvSpPr>
              <p:spPr bwMode="auto">
                <a:xfrm>
                  <a:off x="3840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0" name="Rectangle 48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1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2" name="Rectangle 50"/>
                <p:cNvSpPr>
                  <a:spLocks noChangeArrowheads="1"/>
                </p:cNvSpPr>
                <p:nvPr/>
              </p:nvSpPr>
              <p:spPr bwMode="auto">
                <a:xfrm>
                  <a:off x="4676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3" name="Rectangle 51"/>
                <p:cNvSpPr>
                  <a:spLocks noChangeArrowheads="1"/>
                </p:cNvSpPr>
                <p:nvPr/>
              </p:nvSpPr>
              <p:spPr bwMode="auto">
                <a:xfrm>
                  <a:off x="3840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4" name="Rectangle 52"/>
                <p:cNvSpPr>
                  <a:spLocks noChangeArrowheads="1"/>
                </p:cNvSpPr>
                <p:nvPr/>
              </p:nvSpPr>
              <p:spPr bwMode="auto">
                <a:xfrm>
                  <a:off x="3419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5" name="Rectangle 53"/>
                <p:cNvSpPr>
                  <a:spLocks noChangeArrowheads="1"/>
                </p:cNvSpPr>
                <p:nvPr/>
              </p:nvSpPr>
              <p:spPr bwMode="auto">
                <a:xfrm>
                  <a:off x="4272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6" name="Rectangle 54"/>
                <p:cNvSpPr>
                  <a:spLocks noChangeArrowheads="1"/>
                </p:cNvSpPr>
                <p:nvPr/>
              </p:nvSpPr>
              <p:spPr bwMode="auto">
                <a:xfrm>
                  <a:off x="4667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7" name="Rectangle 55"/>
                <p:cNvSpPr>
                  <a:spLocks noChangeArrowheads="1"/>
                </p:cNvSpPr>
                <p:nvPr/>
              </p:nvSpPr>
              <p:spPr bwMode="auto">
                <a:xfrm>
                  <a:off x="3859" y="273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10328" name="Rectangle 56"/>
                <p:cNvSpPr>
                  <a:spLocks noChangeArrowheads="1"/>
                </p:cNvSpPr>
                <p:nvPr/>
              </p:nvSpPr>
              <p:spPr bwMode="auto">
                <a:xfrm>
                  <a:off x="3428" y="2736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9" name="Rectangle 57"/>
                <p:cNvSpPr>
                  <a:spLocks noChangeArrowheads="1"/>
                </p:cNvSpPr>
                <p:nvPr/>
              </p:nvSpPr>
              <p:spPr bwMode="auto">
                <a:xfrm>
                  <a:off x="4272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30" name="Rectangle 58"/>
                <p:cNvSpPr>
                  <a:spLocks noChangeArrowheads="1"/>
                </p:cNvSpPr>
                <p:nvPr/>
              </p:nvSpPr>
              <p:spPr bwMode="auto">
                <a:xfrm>
                  <a:off x="4667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10331" name="Group 59"/>
              <p:cNvGrpSpPr>
                <a:grpSpLocks/>
              </p:cNvGrpSpPr>
              <p:nvPr/>
            </p:nvGrpSpPr>
            <p:grpSpPr bwMode="auto">
              <a:xfrm>
                <a:off x="1584" y="1248"/>
                <a:ext cx="545" cy="742"/>
                <a:chOff x="1337" y="1162"/>
                <a:chExt cx="545" cy="742"/>
              </a:xfrm>
            </p:grpSpPr>
            <p:sp>
              <p:nvSpPr>
                <p:cNvPr id="31033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72" y="1162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31033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09" y="1344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31033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37" y="1480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31033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473" y="1616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</p:grpSp>
      <p:sp>
        <p:nvSpPr>
          <p:cNvPr id="310336" name="Rectangle 64"/>
          <p:cNvSpPr>
            <a:spLocks noChangeArrowheads="1"/>
          </p:cNvSpPr>
          <p:nvPr/>
        </p:nvSpPr>
        <p:spPr bwMode="auto">
          <a:xfrm>
            <a:off x="0" y="2133600"/>
            <a:ext cx="25542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观察卡诺图</a:t>
            </a:r>
          </a:p>
        </p:txBody>
      </p:sp>
      <p:sp>
        <p:nvSpPr>
          <p:cNvPr id="310337" name="Rectangle 65"/>
          <p:cNvSpPr>
            <a:spLocks noChangeArrowheads="1"/>
          </p:cNvSpPr>
          <p:nvPr/>
        </p:nvSpPr>
        <p:spPr bwMode="auto">
          <a:xfrm>
            <a:off x="8305800" y="3581400"/>
            <a:ext cx="3810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38" name="Rectangle 66"/>
          <p:cNvSpPr>
            <a:spLocks noChangeArrowheads="1"/>
          </p:cNvSpPr>
          <p:nvPr/>
        </p:nvSpPr>
        <p:spPr bwMode="auto">
          <a:xfrm>
            <a:off x="6324600" y="4191000"/>
            <a:ext cx="3810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39" name="Rectangle 67"/>
          <p:cNvSpPr>
            <a:spLocks noChangeArrowheads="1"/>
          </p:cNvSpPr>
          <p:nvPr/>
        </p:nvSpPr>
        <p:spPr bwMode="auto">
          <a:xfrm>
            <a:off x="7010400" y="4876800"/>
            <a:ext cx="3810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40" name="Rectangle 68"/>
          <p:cNvSpPr>
            <a:spLocks noChangeArrowheads="1"/>
          </p:cNvSpPr>
          <p:nvPr/>
        </p:nvSpPr>
        <p:spPr bwMode="auto">
          <a:xfrm>
            <a:off x="6324600" y="4876800"/>
            <a:ext cx="381000" cy="1066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41" name="Rectangle 69"/>
          <p:cNvSpPr>
            <a:spLocks noChangeArrowheads="1"/>
          </p:cNvSpPr>
          <p:nvPr/>
        </p:nvSpPr>
        <p:spPr bwMode="auto">
          <a:xfrm>
            <a:off x="6248400" y="4876800"/>
            <a:ext cx="1143000" cy="457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42" name="Rectangle 70"/>
          <p:cNvSpPr>
            <a:spLocks noChangeArrowheads="1"/>
          </p:cNvSpPr>
          <p:nvPr/>
        </p:nvSpPr>
        <p:spPr bwMode="auto">
          <a:xfrm>
            <a:off x="6248400" y="5486400"/>
            <a:ext cx="1219200" cy="457200"/>
          </a:xfrm>
          <a:prstGeom prst="rect">
            <a:avLst/>
          </a:prstGeom>
          <a:solidFill>
            <a:srgbClr val="80008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0346" name="Group 74"/>
          <p:cNvGrpSpPr>
            <a:grpSpLocks/>
          </p:cNvGrpSpPr>
          <p:nvPr/>
        </p:nvGrpSpPr>
        <p:grpSpPr bwMode="auto">
          <a:xfrm>
            <a:off x="8229600" y="3505200"/>
            <a:ext cx="533400" cy="2438400"/>
            <a:chOff x="5184" y="2208"/>
            <a:chExt cx="336" cy="1536"/>
          </a:xfrm>
        </p:grpSpPr>
        <p:sp>
          <p:nvSpPr>
            <p:cNvPr id="310344" name="Rectangle 72"/>
            <p:cNvSpPr>
              <a:spLocks noChangeArrowheads="1"/>
            </p:cNvSpPr>
            <p:nvPr/>
          </p:nvSpPr>
          <p:spPr bwMode="auto">
            <a:xfrm>
              <a:off x="5184" y="3456"/>
              <a:ext cx="336" cy="28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45" name="Rectangle 73"/>
            <p:cNvSpPr>
              <a:spLocks noChangeArrowheads="1"/>
            </p:cNvSpPr>
            <p:nvPr/>
          </p:nvSpPr>
          <p:spPr bwMode="auto">
            <a:xfrm>
              <a:off x="5184" y="2208"/>
              <a:ext cx="336" cy="28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348" name="Rectangle 76"/>
          <p:cNvSpPr>
            <a:spLocks noChangeArrowheads="1"/>
          </p:cNvSpPr>
          <p:nvPr/>
        </p:nvSpPr>
        <p:spPr bwMode="auto">
          <a:xfrm>
            <a:off x="152400" y="2667000"/>
            <a:ext cx="4075155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通过两个相邻的“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1”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合并减少一个变量。</a:t>
            </a:r>
          </a:p>
        </p:txBody>
      </p:sp>
      <p:sp>
        <p:nvSpPr>
          <p:cNvPr id="310349" name="Rectangle 77"/>
          <p:cNvSpPr>
            <a:spLocks noChangeArrowheads="1"/>
          </p:cNvSpPr>
          <p:nvPr/>
        </p:nvSpPr>
        <p:spPr bwMode="auto">
          <a:xfrm>
            <a:off x="152400" y="3581400"/>
            <a:ext cx="486251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600">
                <a:latin typeface="华文新魏" pitchFamily="2" charset="-122"/>
                <a:ea typeface="华文新魏" pitchFamily="2" charset="-122"/>
              </a:rPr>
              <a:t>继续合并相邻项可再减少一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600">
                <a:latin typeface="华文新魏" pitchFamily="2" charset="-122"/>
                <a:ea typeface="华文新魏" pitchFamily="2" charset="-122"/>
              </a:rPr>
              <a:t>  个变量。</a:t>
            </a:r>
          </a:p>
        </p:txBody>
      </p:sp>
      <p:sp>
        <p:nvSpPr>
          <p:cNvPr id="310350" name="Rectangle 78"/>
          <p:cNvSpPr>
            <a:spLocks noChangeArrowheads="1"/>
          </p:cNvSpPr>
          <p:nvPr/>
        </p:nvSpPr>
        <p:spPr bwMode="auto">
          <a:xfrm>
            <a:off x="0" y="4495800"/>
            <a:ext cx="5029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问题：相邻项通过组合方式合并，会产生重复！</a:t>
            </a:r>
          </a:p>
        </p:txBody>
      </p:sp>
      <p:sp>
        <p:nvSpPr>
          <p:cNvPr id="310351" name="Rectangle 79"/>
          <p:cNvSpPr>
            <a:spLocks noChangeArrowheads="1"/>
          </p:cNvSpPr>
          <p:nvPr/>
        </p:nvSpPr>
        <p:spPr bwMode="auto">
          <a:xfrm>
            <a:off x="0" y="5334000"/>
            <a:ext cx="54864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解决问题办法：设计一个较好的计算机算法，既可以合并，也可以消除重复挑出必要的项。</a:t>
            </a:r>
          </a:p>
        </p:txBody>
      </p:sp>
      <p:sp>
        <p:nvSpPr>
          <p:cNvPr id="310352" name="Rectangle 80"/>
          <p:cNvSpPr>
            <a:spLocks noChangeArrowheads="1"/>
          </p:cNvSpPr>
          <p:nvPr/>
        </p:nvSpPr>
        <p:spPr bwMode="auto">
          <a:xfrm>
            <a:off x="6967538" y="4800600"/>
            <a:ext cx="1109662" cy="5334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47" name="Rectangle 75"/>
          <p:cNvSpPr>
            <a:spLocks noChangeArrowheads="1"/>
          </p:cNvSpPr>
          <p:nvPr/>
        </p:nvSpPr>
        <p:spPr bwMode="auto">
          <a:xfrm>
            <a:off x="6248400" y="4800600"/>
            <a:ext cx="1219200" cy="1143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598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1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1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36" grpId="0" autoUpdateAnimBg="0"/>
      <p:bldP spid="310337" grpId="0" animBg="1"/>
      <p:bldP spid="310338" grpId="0" animBg="1"/>
      <p:bldP spid="310339" grpId="0" animBg="1"/>
      <p:bldP spid="310340" grpId="0" animBg="1"/>
      <p:bldP spid="310341" grpId="0" animBg="1"/>
      <p:bldP spid="310342" grpId="0" animBg="1"/>
      <p:bldP spid="310348" grpId="0" autoUpdateAnimBg="0"/>
      <p:bldP spid="310349" grpId="0" autoUpdateAnimBg="0"/>
      <p:bldP spid="310350" grpId="0" autoUpdateAnimBg="0"/>
      <p:bldP spid="310351" grpId="0" autoUpdateAnimBg="0"/>
      <p:bldP spid="310352" grpId="0" animBg="1"/>
      <p:bldP spid="3103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4D00-8FEA-479C-ADC8-9E6612E1E1A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逻辑函数的表格法化简</a:t>
            </a:r>
            <a:r>
              <a:rPr lang="en-US" altLang="zh-CN"/>
              <a:t>(Q-M</a:t>
            </a:r>
            <a:r>
              <a:rPr lang="zh-CN" altLang="en-US"/>
              <a:t>法</a:t>
            </a:r>
            <a:r>
              <a:rPr lang="en-US" altLang="zh-CN"/>
              <a:t>) </a:t>
            </a:r>
          </a:p>
          <a:p>
            <a:pPr lvl="1"/>
            <a:r>
              <a:rPr lang="en-US" altLang="zh-CN" sz="2800"/>
              <a:t>Q-M</a:t>
            </a:r>
            <a:r>
              <a:rPr lang="zh-CN" altLang="en-US" sz="2800"/>
              <a:t>法是用分组表格法，基本思想是</a:t>
            </a:r>
            <a:r>
              <a:rPr lang="zh-CN" altLang="en-US" sz="2800">
                <a:solidFill>
                  <a:srgbClr val="FF0000"/>
                </a:solidFill>
              </a:rPr>
              <a:t>相邻</a:t>
            </a:r>
            <a:r>
              <a:rPr lang="zh-CN" altLang="en-US" sz="2800"/>
              <a:t>两个最小项中有一个变量互补，这两相邻与项合成为一新的与项，从而消去一变量。</a:t>
            </a:r>
          </a:p>
          <a:p>
            <a:pPr lvl="1"/>
            <a:r>
              <a:rPr lang="en-US" altLang="zh-CN" sz="2800"/>
              <a:t>Q-M(Quine-McCluskey) </a:t>
            </a:r>
            <a:r>
              <a:rPr lang="zh-CN" altLang="en-US" sz="2800"/>
              <a:t>法和卡诺图法的化简思路是一致的。 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228600" y="4437112"/>
            <a:ext cx="8534400" cy="17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表格法</a:t>
            </a:r>
          </a:p>
          <a:p>
            <a:pPr marL="1233488" lvl="2" indent="-319088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200" b="1" dirty="0">
                <a:latin typeface="华文新魏" pitchFamily="2" charset="-122"/>
                <a:ea typeface="华文新魏" pitchFamily="2" charset="-122"/>
              </a:rPr>
              <a:t>优点：适合于多变量的函数，化简过程规律性强，适用于计算机算法实现。</a:t>
            </a:r>
          </a:p>
          <a:p>
            <a:pPr marL="1233488" lvl="2" indent="-319088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200" b="1" dirty="0">
                <a:latin typeface="华文新魏" pitchFamily="2" charset="-122"/>
                <a:ea typeface="华文新魏" pitchFamily="2" charset="-122"/>
              </a:rPr>
              <a:t>缺点：人工进行表格法化简很繁琐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18698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E4B-E407-4686-8668-52462E1D904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sz="2400" dirty="0"/>
              <a:t>什么情况下会出现“相邻两个最小项中有一个变量互补”？从最小项的编号上看有什么规律？</a:t>
            </a:r>
          </a:p>
          <a:p>
            <a:pPr lvl="1"/>
            <a:r>
              <a:rPr lang="zh-CN" altLang="en-US" sz="2400" dirty="0"/>
              <a:t>观察：以</a:t>
            </a:r>
            <a:r>
              <a:rPr lang="en-US" altLang="zh-CN" sz="2400" dirty="0"/>
              <a:t>4</a:t>
            </a:r>
            <a:r>
              <a:rPr lang="zh-CN" altLang="en-US" sz="2400" dirty="0"/>
              <a:t>变量卡诺图为例：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ea typeface="幼圆" pitchFamily="49" charset="-122"/>
              </a:rPr>
              <a:t> </a:t>
            </a:r>
          </a:p>
          <a:p>
            <a:pPr lvl="1"/>
            <a:endParaRPr lang="zh-CN" altLang="en-US" dirty="0"/>
          </a:p>
          <a:p>
            <a:endParaRPr lang="zh-CN" altLang="en-US" sz="2600" b="1" dirty="0"/>
          </a:p>
          <a:p>
            <a:endParaRPr lang="en-US" altLang="zh-CN" dirty="0"/>
          </a:p>
        </p:txBody>
      </p:sp>
      <p:grpSp>
        <p:nvGrpSpPr>
          <p:cNvPr id="219140" name="Group 4"/>
          <p:cNvGrpSpPr>
            <a:grpSpLocks/>
          </p:cNvGrpSpPr>
          <p:nvPr/>
        </p:nvGrpSpPr>
        <p:grpSpPr bwMode="auto">
          <a:xfrm>
            <a:off x="5562600" y="2996952"/>
            <a:ext cx="3200400" cy="3278188"/>
            <a:chOff x="2736" y="1344"/>
            <a:chExt cx="2016" cy="2065"/>
          </a:xfrm>
        </p:grpSpPr>
        <p:grpSp>
          <p:nvGrpSpPr>
            <p:cNvPr id="219141" name="Group 5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219142" name="Rectangle 6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10</a:t>
                </a:r>
              </a:p>
            </p:txBody>
          </p:sp>
          <p:sp>
            <p:nvSpPr>
              <p:cNvPr id="219143" name="Rectangle 7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11</a:t>
                </a:r>
              </a:p>
            </p:txBody>
          </p:sp>
          <p:sp>
            <p:nvSpPr>
              <p:cNvPr id="219144" name="Rectangle 8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solidFill>
                      <a:srgbClr val="3819E4"/>
                    </a:solidFill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solidFill>
                      <a:srgbClr val="3819E4"/>
                    </a:solidFill>
                    <a:ea typeface="幼圆" pitchFamily="49" charset="-122"/>
                  </a:rPr>
                  <a:t>9</a:t>
                </a:r>
              </a:p>
            </p:txBody>
          </p:sp>
          <p:sp>
            <p:nvSpPr>
              <p:cNvPr id="219145" name="Rectangle 9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8</a:t>
                </a:r>
              </a:p>
            </p:txBody>
          </p:sp>
          <p:sp>
            <p:nvSpPr>
              <p:cNvPr id="219146" name="Rectangle 10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14</a:t>
                </a:r>
              </a:p>
            </p:txBody>
          </p:sp>
          <p:sp>
            <p:nvSpPr>
              <p:cNvPr id="219147" name="Rectangle 11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15</a:t>
                </a:r>
              </a:p>
            </p:txBody>
          </p:sp>
          <p:sp>
            <p:nvSpPr>
              <p:cNvPr id="219148" name="Rectangle 12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13</a:t>
                </a:r>
              </a:p>
            </p:txBody>
          </p:sp>
          <p:sp>
            <p:nvSpPr>
              <p:cNvPr id="219149" name="Rectangle 13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12</a:t>
                </a:r>
              </a:p>
            </p:txBody>
          </p:sp>
          <p:sp>
            <p:nvSpPr>
              <p:cNvPr id="219150" name="Rectangle 14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6</a:t>
                </a:r>
              </a:p>
            </p:txBody>
          </p:sp>
          <p:sp>
            <p:nvSpPr>
              <p:cNvPr id="219151" name="Rectangle 15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7</a:t>
                </a:r>
              </a:p>
            </p:txBody>
          </p:sp>
          <p:sp>
            <p:nvSpPr>
              <p:cNvPr id="219152" name="Rectangle 16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 dirty="0">
                    <a:solidFill>
                      <a:srgbClr val="3819E4"/>
                    </a:solidFill>
                    <a:ea typeface="幼圆" pitchFamily="49" charset="-122"/>
                  </a:rPr>
                  <a:t>m</a:t>
                </a:r>
                <a:r>
                  <a:rPr kumimoji="0" lang="en-US" altLang="zh-CN" baseline="-30000" dirty="0">
                    <a:solidFill>
                      <a:srgbClr val="3819E4"/>
                    </a:solidFill>
                    <a:ea typeface="幼圆" pitchFamily="49" charset="-122"/>
                  </a:rPr>
                  <a:t>5</a:t>
                </a:r>
              </a:p>
            </p:txBody>
          </p:sp>
          <p:sp>
            <p:nvSpPr>
              <p:cNvPr id="219153" name="Rectangle 17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4</a:t>
                </a:r>
              </a:p>
            </p:txBody>
          </p:sp>
          <p:sp>
            <p:nvSpPr>
              <p:cNvPr id="219154" name="Rectangle 18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2</a:t>
                </a:r>
              </a:p>
            </p:txBody>
          </p:sp>
          <p:sp>
            <p:nvSpPr>
              <p:cNvPr id="219155" name="Rectangle 19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 dirty="0">
                    <a:solidFill>
                      <a:srgbClr val="3819E4"/>
                    </a:solidFill>
                    <a:ea typeface="幼圆" pitchFamily="49" charset="-122"/>
                  </a:rPr>
                  <a:t>m</a:t>
                </a:r>
                <a:r>
                  <a:rPr kumimoji="0" lang="en-US" altLang="zh-CN" baseline="-30000" dirty="0">
                    <a:solidFill>
                      <a:srgbClr val="3819E4"/>
                    </a:solidFill>
                    <a:ea typeface="幼圆" pitchFamily="49" charset="-122"/>
                  </a:rPr>
                  <a:t>3</a:t>
                </a:r>
              </a:p>
            </p:txBody>
          </p:sp>
          <p:sp>
            <p:nvSpPr>
              <p:cNvPr id="219156" name="Rectangle 20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 dirty="0">
                    <a:solidFill>
                      <a:srgbClr val="FF0000"/>
                    </a:solidFill>
                    <a:ea typeface="幼圆" pitchFamily="49" charset="-122"/>
                  </a:rPr>
                  <a:t>m</a:t>
                </a:r>
                <a:r>
                  <a:rPr kumimoji="0" lang="en-US" altLang="zh-CN" baseline="-30000" dirty="0">
                    <a:solidFill>
                      <a:srgbClr val="FF0000"/>
                    </a:solidFill>
                    <a:ea typeface="幼圆" pitchFamily="49" charset="-122"/>
                  </a:rPr>
                  <a:t>1</a:t>
                </a:r>
              </a:p>
            </p:txBody>
          </p:sp>
          <p:sp>
            <p:nvSpPr>
              <p:cNvPr id="219157" name="Rectangle 21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 dirty="0">
                    <a:solidFill>
                      <a:srgbClr val="3819E4"/>
                    </a:solidFill>
                    <a:ea typeface="幼圆" pitchFamily="49" charset="-122"/>
                  </a:rPr>
                  <a:t>m</a:t>
                </a:r>
                <a:r>
                  <a:rPr kumimoji="0" lang="en-US" altLang="zh-CN" baseline="-30000" dirty="0">
                    <a:solidFill>
                      <a:srgbClr val="3819E4"/>
                    </a:solidFill>
                    <a:ea typeface="幼圆" pitchFamily="49" charset="-122"/>
                  </a:rPr>
                  <a:t>0</a:t>
                </a:r>
              </a:p>
            </p:txBody>
          </p:sp>
          <p:sp>
            <p:nvSpPr>
              <p:cNvPr id="219158" name="Line 22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59" name="Line 23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0" name="Line 24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1" name="Line 25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2" name="Line 26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3" name="Line 27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4" name="Line 28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5" name="Line 29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6" name="Line 30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7" name="Line 31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8" name="Line 32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9169" name="Group 33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219170" name="Text Box 34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19171" name="Text Box 35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19172" name="Text Box 36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19173" name="Text Box 37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19174" name="Group 38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219175" name="Text Box 39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19176" name="Text Box 40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19177" name="Text Box 41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19178" name="Text Box 42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19179" name="Group 43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219180" name="Text Box 44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19181" name="Text Box 45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19182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19183" name="Text Box 47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sp>
        <p:nvSpPr>
          <p:cNvPr id="219184" name="Rectangle 48"/>
          <p:cNvSpPr>
            <a:spLocks noChangeArrowheads="1"/>
          </p:cNvSpPr>
          <p:nvPr/>
        </p:nvSpPr>
        <p:spPr bwMode="auto">
          <a:xfrm>
            <a:off x="146564" y="3606552"/>
            <a:ext cx="53768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m1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同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m0,m3,m5,m9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相邻，下标编号：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0001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0000,0011,0101,1001</a:t>
            </a:r>
          </a:p>
        </p:txBody>
      </p:sp>
      <p:sp>
        <p:nvSpPr>
          <p:cNvPr id="219185" name="Rectangle 49"/>
          <p:cNvSpPr>
            <a:spLocks noChangeArrowheads="1"/>
          </p:cNvSpPr>
          <p:nvPr/>
        </p:nvSpPr>
        <p:spPr bwMode="auto">
          <a:xfrm>
            <a:off x="140916" y="4838115"/>
            <a:ext cx="606765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m1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同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m4,m8,m10, m13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等不相邻，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下标编号为：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0001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0100,1000,1010,1101</a:t>
            </a:r>
          </a:p>
        </p:txBody>
      </p:sp>
    </p:spTree>
    <p:extLst>
      <p:ext uri="{BB962C8B-B14F-4D97-AF65-F5344CB8AC3E}">
        <p14:creationId xmlns:p14="http://schemas.microsoft.com/office/powerpoint/2010/main" val="33907280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84" grpId="0" autoUpdateAnimBg="0"/>
      <p:bldP spid="21918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F6F-FBE2-4DD4-848E-D82B5617F091}" type="slidenum">
              <a:rPr lang="en-US" altLang="zh-CN">
                <a:latin typeface="+mn-ea"/>
                <a:ea typeface="+mn-ea"/>
              </a:rPr>
              <a:pPr/>
              <a:t>57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结论：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 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57200" y="2819400"/>
            <a:ext cx="838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最小项编号中“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的个数差＝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0 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，肯定不相邻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457200" y="3429000"/>
            <a:ext cx="792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最小项编号中“</a:t>
            </a:r>
            <a:r>
              <a:rPr lang="en-US" altLang="zh-CN" sz="2600" b="1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的个数差</a:t>
            </a:r>
            <a:r>
              <a:rPr lang="en-US" altLang="zh-CN" sz="2600" b="1"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 sz="26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，肯定不相邻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838200" y="4038600"/>
            <a:ext cx="7391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最小项编号中“</a:t>
            </a:r>
            <a:r>
              <a:rPr lang="en-US" altLang="zh-CN" sz="2600" b="1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的个数差＝</a:t>
            </a:r>
            <a:r>
              <a:rPr lang="en-US" altLang="zh-CN" sz="2600" b="1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，可能相邻！</a:t>
            </a:r>
            <a:endParaRPr kumimoji="0" lang="zh-CN" altLang="en-US" sz="1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304800" y="4706938"/>
            <a:ext cx="81534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按照最小项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2600" b="1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下标编号中二进制数“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的个数进行分组比较，可以化简。</a:t>
            </a:r>
          </a:p>
          <a:p>
            <a:pPr eaLnBrk="0" hangingPunct="0"/>
            <a:endParaRPr kumimoji="0" lang="en-US" altLang="zh-CN" sz="18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4193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utoUpdateAnimBg="0"/>
      <p:bldP spid="220165" grpId="0" autoUpdateAnimBg="0"/>
      <p:bldP spid="220166" grpId="0" autoUpdateAnimBg="0"/>
      <p:bldP spid="22016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1D6-5124-4616-9518-A651AA26617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逻辑函数的表格法化简</a:t>
            </a:r>
            <a:r>
              <a:rPr lang="en-US" altLang="zh-CN"/>
              <a:t>(Q-M</a:t>
            </a:r>
            <a:r>
              <a:rPr lang="zh-CN" altLang="en-US"/>
              <a:t>法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表格法化简按照步骤进行：</a:t>
            </a:r>
          </a:p>
          <a:p>
            <a:pPr lvl="2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）求出函数全部的质蕴涵项，</a:t>
            </a:r>
          </a:p>
          <a:p>
            <a:pPr lvl="2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）从质蕴涵项中选出必要的质蕴涵项。</a:t>
            </a:r>
          </a:p>
          <a:p>
            <a:pPr lvl="2"/>
            <a:endParaRPr lang="zh-CN" altLang="en-US"/>
          </a:p>
          <a:p>
            <a:pPr lvl="2">
              <a:buFont typeface="Wingdings" pitchFamily="2" charset="2"/>
              <a:buNone/>
            </a:pPr>
            <a:r>
              <a:rPr lang="zh-CN" altLang="en-US"/>
              <a:t>蕴涵项：函数“与或”表达式中的每个“与”项称为蕴涵项。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质蕴涵项：不能通过相邻项合并的蕴涵项称为质蕴涵项。</a:t>
            </a:r>
          </a:p>
          <a:p>
            <a:pPr lvl="2"/>
            <a:endParaRPr lang="zh-CN" altLang="en-US"/>
          </a:p>
          <a:p>
            <a:pPr lvl="2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560982"/>
      </p:ext>
    </p:extLst>
  </p:cSld>
  <p:clrMapOvr>
    <a:masterClrMapping/>
  </p:clrMapOvr>
  <p:transition spd="slow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8E44-F009-454B-9B8D-9C44C63EF462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举例：化简函数</a:t>
            </a:r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/>
              <a:t>第一步：</a:t>
            </a:r>
            <a:br>
              <a:rPr lang="en-US" altLang="zh-CN" sz="2400" dirty="0"/>
            </a:br>
            <a:r>
              <a:rPr lang="zh-CN" altLang="en-US" sz="2400" dirty="0"/>
              <a:t>求出函数全部的质蕴涵项</a:t>
            </a: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14339"/>
              </p:ext>
            </p:extLst>
          </p:nvPr>
        </p:nvGraphicFramePr>
        <p:xfrm>
          <a:off x="920750" y="2728913"/>
          <a:ext cx="45323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6" name="公式" r:id="rId3" imgW="2057400" imgH="266400" progId="Equation.3">
                  <p:embed/>
                </p:oleObj>
              </mc:Choice>
              <mc:Fallback>
                <p:oleObj name="公式" r:id="rId3" imgW="2057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728913"/>
                        <a:ext cx="45323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97" name="Rectangle 89"/>
          <p:cNvSpPr>
            <a:spLocks noChangeArrowheads="1"/>
          </p:cNvSpPr>
          <p:nvPr/>
        </p:nvSpPr>
        <p:spPr bwMode="auto">
          <a:xfrm>
            <a:off x="1066800" y="4365104"/>
            <a:ext cx="434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）先把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中的各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3200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，按下标</a:t>
            </a:r>
            <a:r>
              <a:rPr kumimoji="0" lang="en-US" altLang="zh-CN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中“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的个数，由少到多，分组排队列表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见表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I) 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。组号是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3200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</a:t>
            </a:r>
            <a:r>
              <a:rPr kumimoji="0" lang="en-US" altLang="zh-CN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所包含“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的个数。</a:t>
            </a:r>
          </a:p>
        </p:txBody>
      </p:sp>
      <p:grpSp>
        <p:nvGrpSpPr>
          <p:cNvPr id="222373" name="Group 165"/>
          <p:cNvGrpSpPr>
            <a:grpSpLocks/>
          </p:cNvGrpSpPr>
          <p:nvPr/>
        </p:nvGrpSpPr>
        <p:grpSpPr bwMode="auto">
          <a:xfrm>
            <a:off x="5796136" y="2057400"/>
            <a:ext cx="2895600" cy="4489450"/>
            <a:chOff x="3840" y="1296"/>
            <a:chExt cx="1824" cy="2828"/>
          </a:xfrm>
        </p:grpSpPr>
        <p:grpSp>
          <p:nvGrpSpPr>
            <p:cNvPr id="222298" name="Group 90"/>
            <p:cNvGrpSpPr>
              <a:grpSpLocks/>
            </p:cNvGrpSpPr>
            <p:nvPr/>
          </p:nvGrpSpPr>
          <p:grpSpPr bwMode="auto">
            <a:xfrm>
              <a:off x="3871" y="1296"/>
              <a:ext cx="1793" cy="2828"/>
              <a:chOff x="668" y="1056"/>
              <a:chExt cx="1985" cy="2828"/>
            </a:xfrm>
          </p:grpSpPr>
          <p:sp>
            <p:nvSpPr>
              <p:cNvPr id="222299" name="Rectangle 91"/>
              <p:cNvSpPr>
                <a:spLocks noChangeArrowheads="1"/>
              </p:cNvSpPr>
              <p:nvPr/>
            </p:nvSpPr>
            <p:spPr bwMode="auto">
              <a:xfrm>
                <a:off x="2427" y="3635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0" name="Rectangle 92"/>
              <p:cNvSpPr>
                <a:spLocks noChangeArrowheads="1"/>
              </p:cNvSpPr>
              <p:nvPr/>
            </p:nvSpPr>
            <p:spPr bwMode="auto">
              <a:xfrm>
                <a:off x="2200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1" name="Rectangle 93"/>
              <p:cNvSpPr>
                <a:spLocks noChangeArrowheads="1"/>
              </p:cNvSpPr>
              <p:nvPr/>
            </p:nvSpPr>
            <p:spPr bwMode="auto">
              <a:xfrm>
                <a:off x="1973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2" name="Rectangle 94"/>
              <p:cNvSpPr>
                <a:spLocks noChangeArrowheads="1"/>
              </p:cNvSpPr>
              <p:nvPr/>
            </p:nvSpPr>
            <p:spPr bwMode="auto">
              <a:xfrm>
                <a:off x="1746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3" name="Rectangle 95"/>
              <p:cNvSpPr>
                <a:spLocks noChangeArrowheads="1"/>
              </p:cNvSpPr>
              <p:nvPr/>
            </p:nvSpPr>
            <p:spPr bwMode="auto">
              <a:xfrm>
                <a:off x="1111" y="3635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15</a:t>
                </a:r>
              </a:p>
            </p:txBody>
          </p:sp>
          <p:sp>
            <p:nvSpPr>
              <p:cNvPr id="222304" name="Rectangle 96"/>
              <p:cNvSpPr>
                <a:spLocks noChangeArrowheads="1"/>
              </p:cNvSpPr>
              <p:nvPr/>
            </p:nvSpPr>
            <p:spPr bwMode="auto">
              <a:xfrm>
                <a:off x="2427" y="3386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5" name="Rectangle 97"/>
              <p:cNvSpPr>
                <a:spLocks noChangeArrowheads="1"/>
              </p:cNvSpPr>
              <p:nvPr/>
            </p:nvSpPr>
            <p:spPr bwMode="auto">
              <a:xfrm>
                <a:off x="2200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06" name="Rectangle 98"/>
              <p:cNvSpPr>
                <a:spLocks noChangeArrowheads="1"/>
              </p:cNvSpPr>
              <p:nvPr/>
            </p:nvSpPr>
            <p:spPr bwMode="auto">
              <a:xfrm>
                <a:off x="1973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7" name="Rectangle 99"/>
              <p:cNvSpPr>
                <a:spLocks noChangeArrowheads="1"/>
              </p:cNvSpPr>
              <p:nvPr/>
            </p:nvSpPr>
            <p:spPr bwMode="auto">
              <a:xfrm>
                <a:off x="1746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8" name="Rectangle 100"/>
              <p:cNvSpPr>
                <a:spLocks noChangeArrowheads="1"/>
              </p:cNvSpPr>
              <p:nvPr/>
            </p:nvSpPr>
            <p:spPr bwMode="auto">
              <a:xfrm>
                <a:off x="1111" y="3386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13</a:t>
                </a:r>
              </a:p>
            </p:txBody>
          </p:sp>
          <p:sp>
            <p:nvSpPr>
              <p:cNvPr id="222309" name="Rectangle 101"/>
              <p:cNvSpPr>
                <a:spLocks noChangeArrowheads="1"/>
              </p:cNvSpPr>
              <p:nvPr/>
            </p:nvSpPr>
            <p:spPr bwMode="auto">
              <a:xfrm>
                <a:off x="668" y="3386"/>
                <a:ext cx="443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3</a:t>
                </a:r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222310" name="Rectangle 102"/>
              <p:cNvSpPr>
                <a:spLocks noChangeArrowheads="1"/>
              </p:cNvSpPr>
              <p:nvPr/>
            </p:nvSpPr>
            <p:spPr bwMode="auto">
              <a:xfrm>
                <a:off x="2427" y="3137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11" name="Rectangle 103"/>
              <p:cNvSpPr>
                <a:spLocks noChangeArrowheads="1"/>
              </p:cNvSpPr>
              <p:nvPr/>
            </p:nvSpPr>
            <p:spPr bwMode="auto">
              <a:xfrm>
                <a:off x="2200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12" name="Rectangle 104"/>
              <p:cNvSpPr>
                <a:spLocks noChangeArrowheads="1"/>
              </p:cNvSpPr>
              <p:nvPr/>
            </p:nvSpPr>
            <p:spPr bwMode="auto">
              <a:xfrm>
                <a:off x="1973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13" name="Rectangle 105"/>
              <p:cNvSpPr>
                <a:spLocks noChangeArrowheads="1"/>
              </p:cNvSpPr>
              <p:nvPr/>
            </p:nvSpPr>
            <p:spPr bwMode="auto">
              <a:xfrm>
                <a:off x="1746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14" name="Rectangle 106"/>
              <p:cNvSpPr>
                <a:spLocks noChangeArrowheads="1"/>
              </p:cNvSpPr>
              <p:nvPr/>
            </p:nvSpPr>
            <p:spPr bwMode="auto">
              <a:xfrm>
                <a:off x="1111" y="3137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12</a:t>
                </a:r>
              </a:p>
            </p:txBody>
          </p:sp>
          <p:sp>
            <p:nvSpPr>
              <p:cNvPr id="222315" name="Rectangle 107"/>
              <p:cNvSpPr>
                <a:spLocks noChangeArrowheads="1"/>
              </p:cNvSpPr>
              <p:nvPr/>
            </p:nvSpPr>
            <p:spPr bwMode="auto">
              <a:xfrm>
                <a:off x="2427" y="2888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16" name="Rectangle 108"/>
              <p:cNvSpPr>
                <a:spLocks noChangeArrowheads="1"/>
              </p:cNvSpPr>
              <p:nvPr/>
            </p:nvSpPr>
            <p:spPr bwMode="auto">
              <a:xfrm>
                <a:off x="2200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17" name="Rectangle 109"/>
              <p:cNvSpPr>
                <a:spLocks noChangeArrowheads="1"/>
              </p:cNvSpPr>
              <p:nvPr/>
            </p:nvSpPr>
            <p:spPr bwMode="auto">
              <a:xfrm>
                <a:off x="1973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18" name="Rectangle 110"/>
              <p:cNvSpPr>
                <a:spLocks noChangeArrowheads="1"/>
              </p:cNvSpPr>
              <p:nvPr/>
            </p:nvSpPr>
            <p:spPr bwMode="auto">
              <a:xfrm>
                <a:off x="1746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19" name="Rectangle 111"/>
              <p:cNvSpPr>
                <a:spLocks noChangeArrowheads="1"/>
              </p:cNvSpPr>
              <p:nvPr/>
            </p:nvSpPr>
            <p:spPr bwMode="auto">
              <a:xfrm>
                <a:off x="1111" y="2888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10</a:t>
                </a:r>
              </a:p>
            </p:txBody>
          </p:sp>
          <p:sp>
            <p:nvSpPr>
              <p:cNvPr id="222320" name="Rectangle 112"/>
              <p:cNvSpPr>
                <a:spLocks noChangeArrowheads="1"/>
              </p:cNvSpPr>
              <p:nvPr/>
            </p:nvSpPr>
            <p:spPr bwMode="auto">
              <a:xfrm>
                <a:off x="2427" y="2639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21" name="Rectangle 113"/>
              <p:cNvSpPr>
                <a:spLocks noChangeArrowheads="1"/>
              </p:cNvSpPr>
              <p:nvPr/>
            </p:nvSpPr>
            <p:spPr bwMode="auto">
              <a:xfrm>
                <a:off x="2200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22" name="Rectangle 114"/>
              <p:cNvSpPr>
                <a:spLocks noChangeArrowheads="1"/>
              </p:cNvSpPr>
              <p:nvPr/>
            </p:nvSpPr>
            <p:spPr bwMode="auto">
              <a:xfrm>
                <a:off x="1973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23" name="Rectangle 115"/>
              <p:cNvSpPr>
                <a:spLocks noChangeArrowheads="1"/>
              </p:cNvSpPr>
              <p:nvPr/>
            </p:nvSpPr>
            <p:spPr bwMode="auto">
              <a:xfrm>
                <a:off x="1746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24" name="Rectangle 116"/>
              <p:cNvSpPr>
                <a:spLocks noChangeArrowheads="1"/>
              </p:cNvSpPr>
              <p:nvPr/>
            </p:nvSpPr>
            <p:spPr bwMode="auto">
              <a:xfrm>
                <a:off x="1111" y="2639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9</a:t>
                </a:r>
              </a:p>
            </p:txBody>
          </p:sp>
          <p:sp>
            <p:nvSpPr>
              <p:cNvPr id="222325" name="Rectangle 117"/>
              <p:cNvSpPr>
                <a:spLocks noChangeArrowheads="1"/>
              </p:cNvSpPr>
              <p:nvPr/>
            </p:nvSpPr>
            <p:spPr bwMode="auto">
              <a:xfrm>
                <a:off x="2427" y="239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26" name="Rectangle 118"/>
              <p:cNvSpPr>
                <a:spLocks noChangeArrowheads="1"/>
              </p:cNvSpPr>
              <p:nvPr/>
            </p:nvSpPr>
            <p:spPr bwMode="auto">
              <a:xfrm>
                <a:off x="2200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27" name="Rectangle 119"/>
              <p:cNvSpPr>
                <a:spLocks noChangeArrowheads="1"/>
              </p:cNvSpPr>
              <p:nvPr/>
            </p:nvSpPr>
            <p:spPr bwMode="auto">
              <a:xfrm>
                <a:off x="1973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28" name="Rectangle 120"/>
              <p:cNvSpPr>
                <a:spLocks noChangeArrowheads="1"/>
              </p:cNvSpPr>
              <p:nvPr/>
            </p:nvSpPr>
            <p:spPr bwMode="auto">
              <a:xfrm>
                <a:off x="1746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29" name="Rectangle 121"/>
              <p:cNvSpPr>
                <a:spLocks noChangeArrowheads="1"/>
              </p:cNvSpPr>
              <p:nvPr/>
            </p:nvSpPr>
            <p:spPr bwMode="auto">
              <a:xfrm>
                <a:off x="1111" y="2390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6</a:t>
                </a:r>
              </a:p>
            </p:txBody>
          </p:sp>
          <p:sp>
            <p:nvSpPr>
              <p:cNvPr id="222330" name="Rectangle 122"/>
              <p:cNvSpPr>
                <a:spLocks noChangeArrowheads="1"/>
              </p:cNvSpPr>
              <p:nvPr/>
            </p:nvSpPr>
            <p:spPr bwMode="auto">
              <a:xfrm>
                <a:off x="668" y="2390"/>
                <a:ext cx="443" cy="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en-US" altLang="zh-CN" sz="2000"/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22331" name="Rectangle 123"/>
              <p:cNvSpPr>
                <a:spLocks noChangeArrowheads="1"/>
              </p:cNvSpPr>
              <p:nvPr/>
            </p:nvSpPr>
            <p:spPr bwMode="auto">
              <a:xfrm>
                <a:off x="2427" y="2141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32" name="Rectangle 124"/>
              <p:cNvSpPr>
                <a:spLocks noChangeArrowheads="1"/>
              </p:cNvSpPr>
              <p:nvPr/>
            </p:nvSpPr>
            <p:spPr bwMode="auto">
              <a:xfrm>
                <a:off x="2200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33" name="Rectangle 125"/>
              <p:cNvSpPr>
                <a:spLocks noChangeArrowheads="1"/>
              </p:cNvSpPr>
              <p:nvPr/>
            </p:nvSpPr>
            <p:spPr bwMode="auto">
              <a:xfrm>
                <a:off x="1973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34" name="Rectangle 126"/>
              <p:cNvSpPr>
                <a:spLocks noChangeArrowheads="1"/>
              </p:cNvSpPr>
              <p:nvPr/>
            </p:nvSpPr>
            <p:spPr bwMode="auto">
              <a:xfrm>
                <a:off x="1746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35" name="Rectangle 127"/>
              <p:cNvSpPr>
                <a:spLocks noChangeArrowheads="1"/>
              </p:cNvSpPr>
              <p:nvPr/>
            </p:nvSpPr>
            <p:spPr bwMode="auto">
              <a:xfrm>
                <a:off x="1111" y="2141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8</a:t>
                </a:r>
              </a:p>
            </p:txBody>
          </p:sp>
          <p:sp>
            <p:nvSpPr>
              <p:cNvPr id="222336" name="Rectangle 128"/>
              <p:cNvSpPr>
                <a:spLocks noChangeArrowheads="1"/>
              </p:cNvSpPr>
              <p:nvPr/>
            </p:nvSpPr>
            <p:spPr bwMode="auto">
              <a:xfrm>
                <a:off x="2427" y="1892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37" name="Rectangle 129"/>
              <p:cNvSpPr>
                <a:spLocks noChangeArrowheads="1"/>
              </p:cNvSpPr>
              <p:nvPr/>
            </p:nvSpPr>
            <p:spPr bwMode="auto">
              <a:xfrm>
                <a:off x="2200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38" name="Rectangle 130"/>
              <p:cNvSpPr>
                <a:spLocks noChangeArrowheads="1"/>
              </p:cNvSpPr>
              <p:nvPr/>
            </p:nvSpPr>
            <p:spPr bwMode="auto">
              <a:xfrm>
                <a:off x="1973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39" name="Rectangle 131"/>
              <p:cNvSpPr>
                <a:spLocks noChangeArrowheads="1"/>
              </p:cNvSpPr>
              <p:nvPr/>
            </p:nvSpPr>
            <p:spPr bwMode="auto">
              <a:xfrm>
                <a:off x="1746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40" name="Rectangle 132"/>
              <p:cNvSpPr>
                <a:spLocks noChangeArrowheads="1"/>
              </p:cNvSpPr>
              <p:nvPr/>
            </p:nvSpPr>
            <p:spPr bwMode="auto">
              <a:xfrm>
                <a:off x="1111" y="1892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222341" name="Rectangle 133"/>
              <p:cNvSpPr>
                <a:spLocks noChangeArrowheads="1"/>
              </p:cNvSpPr>
              <p:nvPr/>
            </p:nvSpPr>
            <p:spPr bwMode="auto">
              <a:xfrm>
                <a:off x="2427" y="1643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42" name="Rectangle 134"/>
              <p:cNvSpPr>
                <a:spLocks noChangeArrowheads="1"/>
              </p:cNvSpPr>
              <p:nvPr/>
            </p:nvSpPr>
            <p:spPr bwMode="auto">
              <a:xfrm>
                <a:off x="2200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43" name="Rectangle 135"/>
              <p:cNvSpPr>
                <a:spLocks noChangeArrowheads="1"/>
              </p:cNvSpPr>
              <p:nvPr/>
            </p:nvSpPr>
            <p:spPr bwMode="auto">
              <a:xfrm>
                <a:off x="1973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44" name="Rectangle 136"/>
              <p:cNvSpPr>
                <a:spLocks noChangeArrowheads="1"/>
              </p:cNvSpPr>
              <p:nvPr/>
            </p:nvSpPr>
            <p:spPr bwMode="auto">
              <a:xfrm>
                <a:off x="1746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45" name="Rectangle 137"/>
              <p:cNvSpPr>
                <a:spLocks noChangeArrowheads="1"/>
              </p:cNvSpPr>
              <p:nvPr/>
            </p:nvSpPr>
            <p:spPr bwMode="auto">
              <a:xfrm>
                <a:off x="1111" y="1643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22346" name="Rectangle 138"/>
              <p:cNvSpPr>
                <a:spLocks noChangeArrowheads="1"/>
              </p:cNvSpPr>
              <p:nvPr/>
            </p:nvSpPr>
            <p:spPr bwMode="auto">
              <a:xfrm>
                <a:off x="668" y="1643"/>
                <a:ext cx="443" cy="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en-US" altLang="zh-CN" sz="2000"/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47" name="Rectangle 139"/>
              <p:cNvSpPr>
                <a:spLocks noChangeArrowheads="1"/>
              </p:cNvSpPr>
              <p:nvPr/>
            </p:nvSpPr>
            <p:spPr bwMode="auto">
              <a:xfrm>
                <a:off x="2427" y="1344"/>
                <a:ext cx="226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222348" name="Rectangle 140"/>
              <p:cNvSpPr>
                <a:spLocks noChangeArrowheads="1"/>
              </p:cNvSpPr>
              <p:nvPr/>
            </p:nvSpPr>
            <p:spPr bwMode="auto">
              <a:xfrm>
                <a:off x="2200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222349" name="Rectangle 141"/>
              <p:cNvSpPr>
                <a:spLocks noChangeArrowheads="1"/>
              </p:cNvSpPr>
              <p:nvPr/>
            </p:nvSpPr>
            <p:spPr bwMode="auto">
              <a:xfrm>
                <a:off x="1973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C</a:t>
                </a:r>
              </a:p>
            </p:txBody>
          </p:sp>
          <p:sp>
            <p:nvSpPr>
              <p:cNvPr id="222350" name="Rectangle 142"/>
              <p:cNvSpPr>
                <a:spLocks noChangeArrowheads="1"/>
              </p:cNvSpPr>
              <p:nvPr/>
            </p:nvSpPr>
            <p:spPr bwMode="auto">
              <a:xfrm>
                <a:off x="1746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D</a:t>
                </a:r>
              </a:p>
            </p:txBody>
          </p:sp>
          <p:sp>
            <p:nvSpPr>
              <p:cNvPr id="222351" name="Rectangle 14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635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最小项</a:t>
                </a:r>
              </a:p>
            </p:txBody>
          </p:sp>
          <p:sp>
            <p:nvSpPr>
              <p:cNvPr id="222352" name="Rectangle 144"/>
              <p:cNvSpPr>
                <a:spLocks noChangeArrowheads="1"/>
              </p:cNvSpPr>
              <p:nvPr/>
            </p:nvSpPr>
            <p:spPr bwMode="auto">
              <a:xfrm>
                <a:off x="668" y="1344"/>
                <a:ext cx="443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组号</a:t>
                </a:r>
              </a:p>
            </p:txBody>
          </p:sp>
          <p:sp>
            <p:nvSpPr>
              <p:cNvPr id="222353" name="Line 145"/>
              <p:cNvSpPr>
                <a:spLocks noChangeShapeType="1"/>
              </p:cNvSpPr>
              <p:nvPr/>
            </p:nvSpPr>
            <p:spPr bwMode="auto">
              <a:xfrm>
                <a:off x="668" y="1344"/>
                <a:ext cx="198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4" name="Line 146"/>
              <p:cNvSpPr>
                <a:spLocks noChangeShapeType="1"/>
              </p:cNvSpPr>
              <p:nvPr/>
            </p:nvSpPr>
            <p:spPr bwMode="auto">
              <a:xfrm>
                <a:off x="668" y="1643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5" name="Line 147"/>
              <p:cNvSpPr>
                <a:spLocks noChangeShapeType="1"/>
              </p:cNvSpPr>
              <p:nvPr/>
            </p:nvSpPr>
            <p:spPr bwMode="auto">
              <a:xfrm>
                <a:off x="668" y="2390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6" name="Line 148"/>
              <p:cNvSpPr>
                <a:spLocks noChangeShapeType="1"/>
              </p:cNvSpPr>
              <p:nvPr/>
            </p:nvSpPr>
            <p:spPr bwMode="auto">
              <a:xfrm>
                <a:off x="668" y="3386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7" name="Line 149"/>
              <p:cNvSpPr>
                <a:spLocks noChangeShapeType="1"/>
              </p:cNvSpPr>
              <p:nvPr/>
            </p:nvSpPr>
            <p:spPr bwMode="auto">
              <a:xfrm>
                <a:off x="668" y="3884"/>
                <a:ext cx="198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8" name="Line 150"/>
              <p:cNvSpPr>
                <a:spLocks noChangeShapeType="1"/>
              </p:cNvSpPr>
              <p:nvPr/>
            </p:nvSpPr>
            <p:spPr bwMode="auto">
              <a:xfrm>
                <a:off x="668" y="1344"/>
                <a:ext cx="0" cy="25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9" name="Line 151"/>
              <p:cNvSpPr>
                <a:spLocks noChangeShapeType="1"/>
              </p:cNvSpPr>
              <p:nvPr/>
            </p:nvSpPr>
            <p:spPr bwMode="auto">
              <a:xfrm>
                <a:off x="1111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0" name="Line 152"/>
              <p:cNvSpPr>
                <a:spLocks noChangeShapeType="1"/>
              </p:cNvSpPr>
              <p:nvPr/>
            </p:nvSpPr>
            <p:spPr bwMode="auto">
              <a:xfrm>
                <a:off x="1746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1" name="Line 153"/>
              <p:cNvSpPr>
                <a:spLocks noChangeShapeType="1"/>
              </p:cNvSpPr>
              <p:nvPr/>
            </p:nvSpPr>
            <p:spPr bwMode="auto">
              <a:xfrm>
                <a:off x="1973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2" name="Line 154"/>
              <p:cNvSpPr>
                <a:spLocks noChangeShapeType="1"/>
              </p:cNvSpPr>
              <p:nvPr/>
            </p:nvSpPr>
            <p:spPr bwMode="auto">
              <a:xfrm>
                <a:off x="2200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3" name="Line 155"/>
              <p:cNvSpPr>
                <a:spLocks noChangeShapeType="1"/>
              </p:cNvSpPr>
              <p:nvPr/>
            </p:nvSpPr>
            <p:spPr bwMode="auto">
              <a:xfrm>
                <a:off x="2427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4" name="Line 156"/>
              <p:cNvSpPr>
                <a:spLocks noChangeShapeType="1"/>
              </p:cNvSpPr>
              <p:nvPr/>
            </p:nvSpPr>
            <p:spPr bwMode="auto">
              <a:xfrm>
                <a:off x="2653" y="1344"/>
                <a:ext cx="0" cy="25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5" name="Line 157"/>
              <p:cNvSpPr>
                <a:spLocks noChangeShapeType="1"/>
              </p:cNvSpPr>
              <p:nvPr/>
            </p:nvSpPr>
            <p:spPr bwMode="auto">
              <a:xfrm>
                <a:off x="1111" y="1892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6" name="Line 158"/>
              <p:cNvSpPr>
                <a:spLocks noChangeShapeType="1"/>
              </p:cNvSpPr>
              <p:nvPr/>
            </p:nvSpPr>
            <p:spPr bwMode="auto">
              <a:xfrm>
                <a:off x="1111" y="2141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7" name="Line 159"/>
              <p:cNvSpPr>
                <a:spLocks noChangeShapeType="1"/>
              </p:cNvSpPr>
              <p:nvPr/>
            </p:nvSpPr>
            <p:spPr bwMode="auto">
              <a:xfrm>
                <a:off x="1111" y="2639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8" name="Line 160"/>
              <p:cNvSpPr>
                <a:spLocks noChangeShapeType="1"/>
              </p:cNvSpPr>
              <p:nvPr/>
            </p:nvSpPr>
            <p:spPr bwMode="auto">
              <a:xfrm>
                <a:off x="1111" y="2888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9" name="Line 161"/>
              <p:cNvSpPr>
                <a:spLocks noChangeShapeType="1"/>
              </p:cNvSpPr>
              <p:nvPr/>
            </p:nvSpPr>
            <p:spPr bwMode="auto">
              <a:xfrm>
                <a:off x="1111" y="3137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70" name="Line 162"/>
              <p:cNvSpPr>
                <a:spLocks noChangeShapeType="1"/>
              </p:cNvSpPr>
              <p:nvPr/>
            </p:nvSpPr>
            <p:spPr bwMode="auto">
              <a:xfrm>
                <a:off x="1111" y="3635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71" name="Rectangle 163"/>
              <p:cNvSpPr>
                <a:spLocks noChangeArrowheads="1"/>
              </p:cNvSpPr>
              <p:nvPr/>
            </p:nvSpPr>
            <p:spPr bwMode="auto">
              <a:xfrm>
                <a:off x="1429" y="1056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>
                <a:spAutoFit/>
              </a:bodyPr>
              <a:lstStyle/>
              <a:p>
                <a:r>
                  <a:rPr kumimoji="0" lang="zh-CN" altLang="en-US">
                    <a:latin typeface="Tahoma" pitchFamily="34" charset="0"/>
                  </a:rPr>
                  <a:t>表</a:t>
                </a:r>
                <a:r>
                  <a:rPr kumimoji="0" lang="en-US" altLang="zh-CN">
                    <a:latin typeface="Tahoma" pitchFamily="34" charset="0"/>
                  </a:rPr>
                  <a:t>I</a:t>
                </a:r>
              </a:p>
            </p:txBody>
          </p:sp>
        </p:grpSp>
        <p:sp>
          <p:nvSpPr>
            <p:cNvPr id="222372" name="Line 164"/>
            <p:cNvSpPr>
              <a:spLocks noChangeShapeType="1"/>
            </p:cNvSpPr>
            <p:nvPr/>
          </p:nvSpPr>
          <p:spPr bwMode="auto">
            <a:xfrm flipH="1">
              <a:off x="3840" y="38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547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130C-36C4-44D4-9C01-88986EF71F3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逻辑代数中的两个重要概念</a:t>
            </a:r>
          </a:p>
          <a:p>
            <a:pPr lvl="2"/>
            <a:r>
              <a:rPr lang="zh-CN" altLang="en-US"/>
              <a:t>最小项（</a:t>
            </a:r>
            <a:r>
              <a:rPr lang="en-US" altLang="zh-CN"/>
              <a:t>MinTerm</a:t>
            </a:r>
            <a:r>
              <a:rPr lang="zh-CN" altLang="en-US"/>
              <a:t>）</a:t>
            </a:r>
          </a:p>
          <a:p>
            <a:pPr lvl="2"/>
            <a:r>
              <a:rPr lang="zh-CN" altLang="en-US"/>
              <a:t>最大项（</a:t>
            </a:r>
            <a:r>
              <a:rPr lang="en-US" altLang="zh-CN"/>
              <a:t>MaxTerm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89897202"/>
      </p:ext>
    </p:extLst>
  </p:cSld>
  <p:clrMapOvr>
    <a:masterClrMapping/>
  </p:clrMapOvr>
  <p:transition spd="slow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FC02-63BC-4AF6-8CDC-760838BB153A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914400" y="2423547"/>
            <a:ext cx="77406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）在表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的相邻组间进行逐项搜索，寻找相邻项，把可以合并的记在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II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中，并在表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中相应的最小项旁作记号“√”。表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所列均是变量数为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n-1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的与项（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是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的变量数），它们同样按与项所含“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的个数由少到多，分组排列。 </a:t>
            </a:r>
          </a:p>
          <a:p>
            <a:endParaRPr kumimoji="0" lang="zh-CN" altLang="en-US" dirty="0">
              <a:latin typeface="华文新魏" pitchFamily="2" charset="-122"/>
              <a:ea typeface="华文新魏" pitchFamily="2" charset="-122"/>
            </a:endParaRPr>
          </a:p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）重复上述过程，直到不能合并为止。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304800" y="15240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2.4 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逻辑函数的表格法化简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(Q-M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法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3163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431925"/>
          </a:xfrm>
        </p:spPr>
        <p:txBody>
          <a:bodyPr/>
          <a:lstStyle/>
          <a:p>
            <a:r>
              <a:rPr lang="en-US" altLang="zh-CN"/>
              <a:t>2.4</a:t>
            </a:r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  <a:endParaRPr lang="zh-CN" altLang="en-US" sz="3600"/>
          </a:p>
        </p:txBody>
      </p:sp>
      <p:sp>
        <p:nvSpPr>
          <p:cNvPr id="18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E77-ED44-48E0-9C97-610FC5870392}" type="slidenum">
              <a:rPr lang="en-US" altLang="zh-CN"/>
              <a:pPr/>
              <a:t>61</a:t>
            </a:fld>
            <a:endParaRPr lang="en-US" altLang="zh-CN"/>
          </a:p>
        </p:txBody>
      </p:sp>
      <p:grpSp>
        <p:nvGrpSpPr>
          <p:cNvPr id="176131" name="Group 3"/>
          <p:cNvGrpSpPr>
            <a:grpSpLocks/>
          </p:cNvGrpSpPr>
          <p:nvPr/>
        </p:nvGrpSpPr>
        <p:grpSpPr bwMode="auto">
          <a:xfrm>
            <a:off x="5868988" y="4580912"/>
            <a:ext cx="2447925" cy="534989"/>
            <a:chOff x="3697" y="2868"/>
            <a:chExt cx="1542" cy="337"/>
          </a:xfrm>
        </p:grpSpPr>
        <p:sp>
          <p:nvSpPr>
            <p:cNvPr id="176132" name="Rectangle 4"/>
            <p:cNvSpPr>
              <a:spLocks noChangeArrowheads="1"/>
            </p:cNvSpPr>
            <p:nvPr/>
          </p:nvSpPr>
          <p:spPr bwMode="auto">
            <a:xfrm>
              <a:off x="5013" y="29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4786" y="2956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34" name="Rectangle 6"/>
            <p:cNvSpPr>
              <a:spLocks noChangeArrowheads="1"/>
            </p:cNvSpPr>
            <p:nvPr/>
          </p:nvSpPr>
          <p:spPr bwMode="auto">
            <a:xfrm>
              <a:off x="4559" y="286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35" name="Rectangle 7"/>
            <p:cNvSpPr>
              <a:spLocks noChangeArrowheads="1"/>
            </p:cNvSpPr>
            <p:nvPr/>
          </p:nvSpPr>
          <p:spPr bwMode="auto">
            <a:xfrm>
              <a:off x="4332" y="2956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36" name="Rectangle 8"/>
            <p:cNvSpPr>
              <a:spLocks noChangeArrowheads="1"/>
            </p:cNvSpPr>
            <p:nvPr/>
          </p:nvSpPr>
          <p:spPr bwMode="auto">
            <a:xfrm>
              <a:off x="3697" y="2956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8,12</a:t>
              </a:r>
            </a:p>
          </p:txBody>
        </p:sp>
      </p:grpSp>
      <p:grpSp>
        <p:nvGrpSpPr>
          <p:cNvPr id="176137" name="Group 9"/>
          <p:cNvGrpSpPr>
            <a:grpSpLocks/>
          </p:cNvGrpSpPr>
          <p:nvPr/>
        </p:nvGrpSpPr>
        <p:grpSpPr bwMode="auto">
          <a:xfrm>
            <a:off x="5868988" y="5804870"/>
            <a:ext cx="2447925" cy="496887"/>
            <a:chOff x="3697" y="3639"/>
            <a:chExt cx="1542" cy="313"/>
          </a:xfrm>
        </p:grpSpPr>
        <p:sp>
          <p:nvSpPr>
            <p:cNvPr id="176138" name="Rectangle 10"/>
            <p:cNvSpPr>
              <a:spLocks noChangeArrowheads="1"/>
            </p:cNvSpPr>
            <p:nvPr/>
          </p:nvSpPr>
          <p:spPr bwMode="auto">
            <a:xfrm>
              <a:off x="5013" y="370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39" name="Rectangle 11"/>
            <p:cNvSpPr>
              <a:spLocks noChangeArrowheads="1"/>
            </p:cNvSpPr>
            <p:nvPr/>
          </p:nvSpPr>
          <p:spPr bwMode="auto">
            <a:xfrm>
              <a:off x="4786" y="363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40" name="Rectangle 12"/>
            <p:cNvSpPr>
              <a:spLocks noChangeArrowheads="1"/>
            </p:cNvSpPr>
            <p:nvPr/>
          </p:nvSpPr>
          <p:spPr bwMode="auto">
            <a:xfrm>
              <a:off x="4559" y="3703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41" name="Rectangle 13"/>
            <p:cNvSpPr>
              <a:spLocks noChangeArrowheads="1"/>
            </p:cNvSpPr>
            <p:nvPr/>
          </p:nvSpPr>
          <p:spPr bwMode="auto">
            <a:xfrm>
              <a:off x="4332" y="3703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42" name="Rectangle 14"/>
            <p:cNvSpPr>
              <a:spLocks noChangeArrowheads="1"/>
            </p:cNvSpPr>
            <p:nvPr/>
          </p:nvSpPr>
          <p:spPr bwMode="auto">
            <a:xfrm>
              <a:off x="3697" y="3703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13,15</a:t>
              </a:r>
            </a:p>
          </p:txBody>
        </p:sp>
      </p:grp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5868988" y="5373071"/>
            <a:ext cx="2447925" cy="533401"/>
            <a:chOff x="3697" y="3367"/>
            <a:chExt cx="1542" cy="336"/>
          </a:xfrm>
        </p:grpSpPr>
        <p:sp>
          <p:nvSpPr>
            <p:cNvPr id="176144" name="Rectangle 16"/>
            <p:cNvSpPr>
              <a:spLocks noChangeArrowheads="1"/>
            </p:cNvSpPr>
            <p:nvPr/>
          </p:nvSpPr>
          <p:spPr bwMode="auto">
            <a:xfrm>
              <a:off x="5013" y="33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45" name="Rectangle 17"/>
            <p:cNvSpPr>
              <a:spLocks noChangeArrowheads="1"/>
            </p:cNvSpPr>
            <p:nvPr/>
          </p:nvSpPr>
          <p:spPr bwMode="auto">
            <a:xfrm>
              <a:off x="4786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46" name="Rectangle 18"/>
            <p:cNvSpPr>
              <a:spLocks noChangeArrowheads="1"/>
            </p:cNvSpPr>
            <p:nvPr/>
          </p:nvSpPr>
          <p:spPr bwMode="auto">
            <a:xfrm>
              <a:off x="4559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47" name="Rectangle 19"/>
            <p:cNvSpPr>
              <a:spLocks noChangeArrowheads="1"/>
            </p:cNvSpPr>
            <p:nvPr/>
          </p:nvSpPr>
          <p:spPr bwMode="auto">
            <a:xfrm>
              <a:off x="4332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48" name="Rectangle 20"/>
            <p:cNvSpPr>
              <a:spLocks noChangeArrowheads="1"/>
            </p:cNvSpPr>
            <p:nvPr/>
          </p:nvSpPr>
          <p:spPr bwMode="auto">
            <a:xfrm>
              <a:off x="3697" y="3454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12,13</a:t>
              </a:r>
            </a:p>
          </p:txBody>
        </p:sp>
      </p:grpSp>
      <p:grpSp>
        <p:nvGrpSpPr>
          <p:cNvPr id="176149" name="Group 21"/>
          <p:cNvGrpSpPr>
            <a:grpSpLocks/>
          </p:cNvGrpSpPr>
          <p:nvPr/>
        </p:nvGrpSpPr>
        <p:grpSpPr bwMode="auto">
          <a:xfrm>
            <a:off x="5868988" y="5012702"/>
            <a:ext cx="2447925" cy="498474"/>
            <a:chOff x="3697" y="3140"/>
            <a:chExt cx="1542" cy="314"/>
          </a:xfrm>
        </p:grpSpPr>
        <p:sp>
          <p:nvSpPr>
            <p:cNvPr id="176150" name="Rectangle 22"/>
            <p:cNvSpPr>
              <a:spLocks noChangeArrowheads="1"/>
            </p:cNvSpPr>
            <p:nvPr/>
          </p:nvSpPr>
          <p:spPr bwMode="auto">
            <a:xfrm>
              <a:off x="5013" y="320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51" name="Rectangle 23"/>
            <p:cNvSpPr>
              <a:spLocks noChangeArrowheads="1"/>
            </p:cNvSpPr>
            <p:nvPr/>
          </p:nvSpPr>
          <p:spPr bwMode="auto">
            <a:xfrm>
              <a:off x="4786" y="3205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52" name="Rectangle 24"/>
            <p:cNvSpPr>
              <a:spLocks noChangeArrowheads="1"/>
            </p:cNvSpPr>
            <p:nvPr/>
          </p:nvSpPr>
          <p:spPr bwMode="auto">
            <a:xfrm>
              <a:off x="4559" y="314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53" name="Rectangle 25"/>
            <p:cNvSpPr>
              <a:spLocks noChangeArrowheads="1"/>
            </p:cNvSpPr>
            <p:nvPr/>
          </p:nvSpPr>
          <p:spPr bwMode="auto">
            <a:xfrm>
              <a:off x="4332" y="3205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54" name="Rectangle 26"/>
            <p:cNvSpPr>
              <a:spLocks noChangeArrowheads="1"/>
            </p:cNvSpPr>
            <p:nvPr/>
          </p:nvSpPr>
          <p:spPr bwMode="auto">
            <a:xfrm>
              <a:off x="3697" y="3205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9,13</a:t>
              </a:r>
            </a:p>
          </p:txBody>
        </p:sp>
      </p:grpSp>
      <p:grpSp>
        <p:nvGrpSpPr>
          <p:cNvPr id="176155" name="Group 27"/>
          <p:cNvGrpSpPr>
            <a:grpSpLocks/>
          </p:cNvGrpSpPr>
          <p:nvPr/>
        </p:nvGrpSpPr>
        <p:grpSpPr bwMode="auto">
          <a:xfrm>
            <a:off x="5868988" y="4220544"/>
            <a:ext cx="2447925" cy="500062"/>
            <a:chOff x="3697" y="2641"/>
            <a:chExt cx="1542" cy="315"/>
          </a:xfrm>
        </p:grpSpPr>
        <p:sp>
          <p:nvSpPr>
            <p:cNvPr id="176156" name="Rectangle 28"/>
            <p:cNvSpPr>
              <a:spLocks noChangeArrowheads="1"/>
            </p:cNvSpPr>
            <p:nvPr/>
          </p:nvSpPr>
          <p:spPr bwMode="auto">
            <a:xfrm>
              <a:off x="5013" y="27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57" name="Rectangle 29"/>
            <p:cNvSpPr>
              <a:spLocks noChangeArrowheads="1"/>
            </p:cNvSpPr>
            <p:nvPr/>
          </p:nvSpPr>
          <p:spPr bwMode="auto">
            <a:xfrm>
              <a:off x="4786" y="264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58" name="Rectangle 30"/>
            <p:cNvSpPr>
              <a:spLocks noChangeArrowheads="1"/>
            </p:cNvSpPr>
            <p:nvPr/>
          </p:nvSpPr>
          <p:spPr bwMode="auto">
            <a:xfrm>
              <a:off x="4559" y="2707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59" name="Rectangle 31"/>
            <p:cNvSpPr>
              <a:spLocks noChangeArrowheads="1"/>
            </p:cNvSpPr>
            <p:nvPr/>
          </p:nvSpPr>
          <p:spPr bwMode="auto">
            <a:xfrm>
              <a:off x="4332" y="2707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60" name="Rectangle 32"/>
            <p:cNvSpPr>
              <a:spLocks noChangeArrowheads="1"/>
            </p:cNvSpPr>
            <p:nvPr/>
          </p:nvSpPr>
          <p:spPr bwMode="auto">
            <a:xfrm>
              <a:off x="3697" y="2707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8,10</a:t>
              </a:r>
            </a:p>
          </p:txBody>
        </p:sp>
      </p:grpSp>
      <p:grpSp>
        <p:nvGrpSpPr>
          <p:cNvPr id="176161" name="Group 33"/>
          <p:cNvGrpSpPr>
            <a:grpSpLocks/>
          </p:cNvGrpSpPr>
          <p:nvPr/>
        </p:nvGrpSpPr>
        <p:grpSpPr bwMode="auto">
          <a:xfrm>
            <a:off x="5868988" y="3788745"/>
            <a:ext cx="2447925" cy="536576"/>
            <a:chOff x="3697" y="2369"/>
            <a:chExt cx="1542" cy="338"/>
          </a:xfrm>
        </p:grpSpPr>
        <p:sp>
          <p:nvSpPr>
            <p:cNvPr id="176162" name="Rectangle 34"/>
            <p:cNvSpPr>
              <a:spLocks noChangeArrowheads="1"/>
            </p:cNvSpPr>
            <p:nvPr/>
          </p:nvSpPr>
          <p:spPr bwMode="auto">
            <a:xfrm>
              <a:off x="5013" y="23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63" name="Rectangle 35"/>
            <p:cNvSpPr>
              <a:spLocks noChangeArrowheads="1"/>
            </p:cNvSpPr>
            <p:nvPr/>
          </p:nvSpPr>
          <p:spPr bwMode="auto">
            <a:xfrm>
              <a:off x="4786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64" name="Rectangle 36"/>
            <p:cNvSpPr>
              <a:spLocks noChangeArrowheads="1"/>
            </p:cNvSpPr>
            <p:nvPr/>
          </p:nvSpPr>
          <p:spPr bwMode="auto">
            <a:xfrm>
              <a:off x="4559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65" name="Rectangle 37"/>
            <p:cNvSpPr>
              <a:spLocks noChangeArrowheads="1"/>
            </p:cNvSpPr>
            <p:nvPr/>
          </p:nvSpPr>
          <p:spPr bwMode="auto">
            <a:xfrm>
              <a:off x="4332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66" name="Rectangle 38"/>
            <p:cNvSpPr>
              <a:spLocks noChangeArrowheads="1"/>
            </p:cNvSpPr>
            <p:nvPr/>
          </p:nvSpPr>
          <p:spPr bwMode="auto">
            <a:xfrm>
              <a:off x="3697" y="2458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8,9</a:t>
              </a:r>
            </a:p>
          </p:txBody>
        </p:sp>
      </p:grpSp>
      <p:grpSp>
        <p:nvGrpSpPr>
          <p:cNvPr id="176167" name="Group 39"/>
          <p:cNvGrpSpPr>
            <a:grpSpLocks/>
          </p:cNvGrpSpPr>
          <p:nvPr/>
        </p:nvGrpSpPr>
        <p:grpSpPr bwMode="auto">
          <a:xfrm>
            <a:off x="5868988" y="3428378"/>
            <a:ext cx="2447925" cy="501649"/>
            <a:chOff x="3697" y="2142"/>
            <a:chExt cx="1542" cy="316"/>
          </a:xfrm>
        </p:grpSpPr>
        <p:sp>
          <p:nvSpPr>
            <p:cNvPr id="176168" name="Rectangle 40"/>
            <p:cNvSpPr>
              <a:spLocks noChangeArrowheads="1"/>
            </p:cNvSpPr>
            <p:nvPr/>
          </p:nvSpPr>
          <p:spPr bwMode="auto">
            <a:xfrm>
              <a:off x="5013" y="22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69" name="Rectangle 41"/>
            <p:cNvSpPr>
              <a:spLocks noChangeArrowheads="1"/>
            </p:cNvSpPr>
            <p:nvPr/>
          </p:nvSpPr>
          <p:spPr bwMode="auto">
            <a:xfrm>
              <a:off x="4786" y="220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70" name="Rectangle 42"/>
            <p:cNvSpPr>
              <a:spLocks noChangeArrowheads="1"/>
            </p:cNvSpPr>
            <p:nvPr/>
          </p:nvSpPr>
          <p:spPr bwMode="auto">
            <a:xfrm>
              <a:off x="4559" y="220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4332" y="214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697" y="2209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4,12</a:t>
              </a:r>
            </a:p>
          </p:txBody>
        </p:sp>
      </p:grpSp>
      <p:grpSp>
        <p:nvGrpSpPr>
          <p:cNvPr id="176173" name="Group 45"/>
          <p:cNvGrpSpPr>
            <a:grpSpLocks/>
          </p:cNvGrpSpPr>
          <p:nvPr/>
        </p:nvGrpSpPr>
        <p:grpSpPr bwMode="auto">
          <a:xfrm>
            <a:off x="5868988" y="2996578"/>
            <a:ext cx="2447925" cy="538163"/>
            <a:chOff x="3697" y="1870"/>
            <a:chExt cx="1542" cy="339"/>
          </a:xfrm>
        </p:grpSpPr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5013" y="19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4786" y="187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4559" y="196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4332" y="196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697" y="1960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4,6</a:t>
              </a:r>
            </a:p>
          </p:txBody>
        </p:sp>
      </p:grpSp>
      <p:grpSp>
        <p:nvGrpSpPr>
          <p:cNvPr id="176179" name="Group 51"/>
          <p:cNvGrpSpPr>
            <a:grpSpLocks/>
          </p:cNvGrpSpPr>
          <p:nvPr/>
        </p:nvGrpSpPr>
        <p:grpSpPr bwMode="auto">
          <a:xfrm>
            <a:off x="5868988" y="2744168"/>
            <a:ext cx="2447925" cy="395287"/>
            <a:chOff x="3697" y="1711"/>
            <a:chExt cx="1542" cy="249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5013" y="1711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4786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4559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4332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697" y="1711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2,10</a:t>
              </a:r>
            </a:p>
          </p:txBody>
        </p:sp>
      </p:grpSp>
      <p:grpSp>
        <p:nvGrpSpPr>
          <p:cNvPr id="176185" name="Group 57"/>
          <p:cNvGrpSpPr>
            <a:grpSpLocks/>
          </p:cNvGrpSpPr>
          <p:nvPr/>
        </p:nvGrpSpPr>
        <p:grpSpPr bwMode="auto">
          <a:xfrm>
            <a:off x="5868988" y="2204418"/>
            <a:ext cx="2447925" cy="539751"/>
            <a:chOff x="3697" y="1371"/>
            <a:chExt cx="1542" cy="340"/>
          </a:xfrm>
        </p:grpSpPr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5013" y="1462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4786" y="146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88" name="Rectangle 60"/>
            <p:cNvSpPr>
              <a:spLocks noChangeArrowheads="1"/>
            </p:cNvSpPr>
            <p:nvPr/>
          </p:nvSpPr>
          <p:spPr bwMode="auto">
            <a:xfrm>
              <a:off x="4559" y="137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89" name="Rectangle 61"/>
            <p:cNvSpPr>
              <a:spLocks noChangeArrowheads="1"/>
            </p:cNvSpPr>
            <p:nvPr/>
          </p:nvSpPr>
          <p:spPr bwMode="auto">
            <a:xfrm>
              <a:off x="4332" y="146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90" name="Rectangle 62"/>
            <p:cNvSpPr>
              <a:spLocks noChangeArrowheads="1"/>
            </p:cNvSpPr>
            <p:nvPr/>
          </p:nvSpPr>
          <p:spPr bwMode="auto">
            <a:xfrm>
              <a:off x="3697" y="1462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2,6</a:t>
              </a:r>
            </a:p>
          </p:txBody>
        </p:sp>
      </p:grpSp>
      <p:grpSp>
        <p:nvGrpSpPr>
          <p:cNvPr id="176265" name="Group 137"/>
          <p:cNvGrpSpPr>
            <a:grpSpLocks/>
          </p:cNvGrpSpPr>
          <p:nvPr/>
        </p:nvGrpSpPr>
        <p:grpSpPr bwMode="auto">
          <a:xfrm>
            <a:off x="5148263" y="1412875"/>
            <a:ext cx="3151187" cy="4932363"/>
            <a:chOff x="3254" y="845"/>
            <a:chExt cx="1985" cy="3107"/>
          </a:xfrm>
        </p:grpSpPr>
        <p:sp>
          <p:nvSpPr>
            <p:cNvPr id="176266" name="Rectangle 138"/>
            <p:cNvSpPr>
              <a:spLocks noChangeArrowheads="1"/>
            </p:cNvSpPr>
            <p:nvPr/>
          </p:nvSpPr>
          <p:spPr bwMode="auto">
            <a:xfrm>
              <a:off x="3254" y="3703"/>
              <a:ext cx="44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3</a:t>
              </a:r>
            </a:p>
          </p:txBody>
        </p:sp>
        <p:sp>
          <p:nvSpPr>
            <p:cNvPr id="176267" name="Rectangle 139"/>
            <p:cNvSpPr>
              <a:spLocks noChangeArrowheads="1"/>
            </p:cNvSpPr>
            <p:nvPr/>
          </p:nvSpPr>
          <p:spPr bwMode="auto">
            <a:xfrm>
              <a:off x="3254" y="3205"/>
              <a:ext cx="443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76268" name="Rectangle 140"/>
            <p:cNvSpPr>
              <a:spLocks noChangeArrowheads="1"/>
            </p:cNvSpPr>
            <p:nvPr/>
          </p:nvSpPr>
          <p:spPr bwMode="auto">
            <a:xfrm>
              <a:off x="3254" y="1462"/>
              <a:ext cx="443" cy="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269" name="Rectangle 141"/>
            <p:cNvSpPr>
              <a:spLocks noChangeArrowheads="1"/>
            </p:cNvSpPr>
            <p:nvPr/>
          </p:nvSpPr>
          <p:spPr bwMode="auto">
            <a:xfrm>
              <a:off x="5013" y="1163"/>
              <a:ext cx="22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176270" name="Rectangle 142"/>
            <p:cNvSpPr>
              <a:spLocks noChangeArrowheads="1"/>
            </p:cNvSpPr>
            <p:nvPr/>
          </p:nvSpPr>
          <p:spPr bwMode="auto">
            <a:xfrm>
              <a:off x="4786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176271" name="Rectangle 143"/>
            <p:cNvSpPr>
              <a:spLocks noChangeArrowheads="1"/>
            </p:cNvSpPr>
            <p:nvPr/>
          </p:nvSpPr>
          <p:spPr bwMode="auto">
            <a:xfrm>
              <a:off x="4559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176272" name="Rectangle 144"/>
            <p:cNvSpPr>
              <a:spLocks noChangeArrowheads="1"/>
            </p:cNvSpPr>
            <p:nvPr/>
          </p:nvSpPr>
          <p:spPr bwMode="auto">
            <a:xfrm>
              <a:off x="4332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176273" name="Rectangle 145"/>
            <p:cNvSpPr>
              <a:spLocks noChangeArrowheads="1"/>
            </p:cNvSpPr>
            <p:nvPr/>
          </p:nvSpPr>
          <p:spPr bwMode="auto">
            <a:xfrm>
              <a:off x="3697" y="1163"/>
              <a:ext cx="63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m</a:t>
              </a:r>
            </a:p>
          </p:txBody>
        </p:sp>
        <p:sp>
          <p:nvSpPr>
            <p:cNvPr id="176274" name="Rectangle 146"/>
            <p:cNvSpPr>
              <a:spLocks noChangeArrowheads="1"/>
            </p:cNvSpPr>
            <p:nvPr/>
          </p:nvSpPr>
          <p:spPr bwMode="auto">
            <a:xfrm>
              <a:off x="3254" y="1163"/>
              <a:ext cx="44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组号</a:t>
              </a:r>
            </a:p>
          </p:txBody>
        </p:sp>
        <p:sp>
          <p:nvSpPr>
            <p:cNvPr id="176275" name="Line 147"/>
            <p:cNvSpPr>
              <a:spLocks noChangeShapeType="1"/>
            </p:cNvSpPr>
            <p:nvPr/>
          </p:nvSpPr>
          <p:spPr bwMode="auto">
            <a:xfrm>
              <a:off x="3254" y="1163"/>
              <a:ext cx="19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6" name="Line 148"/>
            <p:cNvSpPr>
              <a:spLocks noChangeShapeType="1"/>
            </p:cNvSpPr>
            <p:nvPr/>
          </p:nvSpPr>
          <p:spPr bwMode="auto">
            <a:xfrm>
              <a:off x="3254" y="1462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7" name="Line 149"/>
            <p:cNvSpPr>
              <a:spLocks noChangeShapeType="1"/>
            </p:cNvSpPr>
            <p:nvPr/>
          </p:nvSpPr>
          <p:spPr bwMode="auto">
            <a:xfrm>
              <a:off x="3254" y="3205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8" name="Line 150"/>
            <p:cNvSpPr>
              <a:spLocks noChangeShapeType="1"/>
            </p:cNvSpPr>
            <p:nvPr/>
          </p:nvSpPr>
          <p:spPr bwMode="auto">
            <a:xfrm>
              <a:off x="3254" y="3703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9" name="Line 151"/>
            <p:cNvSpPr>
              <a:spLocks noChangeShapeType="1"/>
            </p:cNvSpPr>
            <p:nvPr/>
          </p:nvSpPr>
          <p:spPr bwMode="auto">
            <a:xfrm>
              <a:off x="3254" y="3952"/>
              <a:ext cx="19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0" name="Line 152"/>
            <p:cNvSpPr>
              <a:spLocks noChangeShapeType="1"/>
            </p:cNvSpPr>
            <p:nvPr/>
          </p:nvSpPr>
          <p:spPr bwMode="auto">
            <a:xfrm>
              <a:off x="3254" y="1163"/>
              <a:ext cx="0" cy="27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1" name="Line 153"/>
            <p:cNvSpPr>
              <a:spLocks noChangeShapeType="1"/>
            </p:cNvSpPr>
            <p:nvPr/>
          </p:nvSpPr>
          <p:spPr bwMode="auto">
            <a:xfrm>
              <a:off x="3697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2" name="Line 154"/>
            <p:cNvSpPr>
              <a:spLocks noChangeShapeType="1"/>
            </p:cNvSpPr>
            <p:nvPr/>
          </p:nvSpPr>
          <p:spPr bwMode="auto">
            <a:xfrm>
              <a:off x="4332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3" name="Line 155"/>
            <p:cNvSpPr>
              <a:spLocks noChangeShapeType="1"/>
            </p:cNvSpPr>
            <p:nvPr/>
          </p:nvSpPr>
          <p:spPr bwMode="auto">
            <a:xfrm>
              <a:off x="4559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4" name="Line 156"/>
            <p:cNvSpPr>
              <a:spLocks noChangeShapeType="1"/>
            </p:cNvSpPr>
            <p:nvPr/>
          </p:nvSpPr>
          <p:spPr bwMode="auto">
            <a:xfrm>
              <a:off x="4786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5" name="Line 157"/>
            <p:cNvSpPr>
              <a:spLocks noChangeShapeType="1"/>
            </p:cNvSpPr>
            <p:nvPr/>
          </p:nvSpPr>
          <p:spPr bwMode="auto">
            <a:xfrm>
              <a:off x="5013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6" name="Line 158"/>
            <p:cNvSpPr>
              <a:spLocks noChangeShapeType="1"/>
            </p:cNvSpPr>
            <p:nvPr/>
          </p:nvSpPr>
          <p:spPr bwMode="auto">
            <a:xfrm>
              <a:off x="5239" y="1163"/>
              <a:ext cx="0" cy="27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7" name="Line 159"/>
            <p:cNvSpPr>
              <a:spLocks noChangeShapeType="1"/>
            </p:cNvSpPr>
            <p:nvPr/>
          </p:nvSpPr>
          <p:spPr bwMode="auto">
            <a:xfrm>
              <a:off x="3697" y="1711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8" name="Line 160"/>
            <p:cNvSpPr>
              <a:spLocks noChangeShapeType="1"/>
            </p:cNvSpPr>
            <p:nvPr/>
          </p:nvSpPr>
          <p:spPr bwMode="auto">
            <a:xfrm>
              <a:off x="3697" y="1960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9" name="Line 161"/>
            <p:cNvSpPr>
              <a:spLocks noChangeShapeType="1"/>
            </p:cNvSpPr>
            <p:nvPr/>
          </p:nvSpPr>
          <p:spPr bwMode="auto">
            <a:xfrm>
              <a:off x="3697" y="2209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0" name="Line 162"/>
            <p:cNvSpPr>
              <a:spLocks noChangeShapeType="1"/>
            </p:cNvSpPr>
            <p:nvPr/>
          </p:nvSpPr>
          <p:spPr bwMode="auto">
            <a:xfrm>
              <a:off x="3697" y="2458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1" name="Line 163"/>
            <p:cNvSpPr>
              <a:spLocks noChangeShapeType="1"/>
            </p:cNvSpPr>
            <p:nvPr/>
          </p:nvSpPr>
          <p:spPr bwMode="auto">
            <a:xfrm>
              <a:off x="3697" y="2707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2" name="Line 164"/>
            <p:cNvSpPr>
              <a:spLocks noChangeShapeType="1"/>
            </p:cNvSpPr>
            <p:nvPr/>
          </p:nvSpPr>
          <p:spPr bwMode="auto">
            <a:xfrm>
              <a:off x="3697" y="2956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3" name="Line 165"/>
            <p:cNvSpPr>
              <a:spLocks noChangeShapeType="1"/>
            </p:cNvSpPr>
            <p:nvPr/>
          </p:nvSpPr>
          <p:spPr bwMode="auto">
            <a:xfrm>
              <a:off x="3697" y="3454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4" name="Rectangle 166"/>
            <p:cNvSpPr>
              <a:spLocks noChangeArrowheads="1"/>
            </p:cNvSpPr>
            <p:nvPr/>
          </p:nvSpPr>
          <p:spPr bwMode="auto">
            <a:xfrm>
              <a:off x="4014" y="845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II</a:t>
              </a:r>
            </a:p>
          </p:txBody>
        </p:sp>
      </p:grpSp>
      <p:sp>
        <p:nvSpPr>
          <p:cNvPr id="176295" name="Rectangle 167"/>
          <p:cNvSpPr>
            <a:spLocks noChangeArrowheads="1"/>
          </p:cNvSpPr>
          <p:nvPr/>
        </p:nvSpPr>
        <p:spPr bwMode="auto">
          <a:xfrm>
            <a:off x="4284786" y="304383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296" name="Rectangle 168"/>
          <p:cNvSpPr>
            <a:spLocks noChangeArrowheads="1"/>
          </p:cNvSpPr>
          <p:nvPr/>
        </p:nvSpPr>
        <p:spPr bwMode="auto">
          <a:xfrm>
            <a:off x="4299074" y="265965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297" name="Rectangle 169"/>
          <p:cNvSpPr>
            <a:spLocks noChangeArrowheads="1"/>
          </p:cNvSpPr>
          <p:nvPr/>
        </p:nvSpPr>
        <p:spPr bwMode="auto">
          <a:xfrm>
            <a:off x="4299074" y="347722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298" name="Rectangle 170"/>
          <p:cNvSpPr>
            <a:spLocks noChangeArrowheads="1"/>
          </p:cNvSpPr>
          <p:nvPr/>
        </p:nvSpPr>
        <p:spPr bwMode="auto">
          <a:xfrm>
            <a:off x="4284786" y="426938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299" name="Rectangle 171"/>
          <p:cNvSpPr>
            <a:spLocks noChangeArrowheads="1"/>
          </p:cNvSpPr>
          <p:nvPr/>
        </p:nvSpPr>
        <p:spPr bwMode="auto">
          <a:xfrm>
            <a:off x="4284786" y="383599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300" name="Rectangle 172"/>
          <p:cNvSpPr>
            <a:spLocks noChangeArrowheads="1"/>
          </p:cNvSpPr>
          <p:nvPr/>
        </p:nvSpPr>
        <p:spPr bwMode="auto">
          <a:xfrm>
            <a:off x="4284786" y="467578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301" name="Rectangle 173"/>
          <p:cNvSpPr>
            <a:spLocks noChangeArrowheads="1"/>
          </p:cNvSpPr>
          <p:nvPr/>
        </p:nvSpPr>
        <p:spPr bwMode="auto">
          <a:xfrm>
            <a:off x="4284786" y="546794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302" name="Rectangle 174"/>
          <p:cNvSpPr>
            <a:spLocks noChangeArrowheads="1"/>
          </p:cNvSpPr>
          <p:nvPr/>
        </p:nvSpPr>
        <p:spPr bwMode="auto">
          <a:xfrm>
            <a:off x="4299074" y="506154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303" name="Rectangle 175"/>
          <p:cNvSpPr>
            <a:spLocks noChangeArrowheads="1"/>
          </p:cNvSpPr>
          <p:nvPr/>
        </p:nvSpPr>
        <p:spPr bwMode="auto">
          <a:xfrm>
            <a:off x="4284786" y="582830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graphicFrame>
        <p:nvGraphicFramePr>
          <p:cNvPr id="176304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39368"/>
              </p:ext>
            </p:extLst>
          </p:nvPr>
        </p:nvGraphicFramePr>
        <p:xfrm>
          <a:off x="914400" y="1457325"/>
          <a:ext cx="3946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name="Equation" r:id="rId3" imgW="2374560" imgH="266400" progId="Equation.DSMT4">
                  <p:embed/>
                </p:oleObj>
              </mc:Choice>
              <mc:Fallback>
                <p:oleObj name="Equation" r:id="rId3" imgW="2374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57325"/>
                        <a:ext cx="3946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306" name="Group 178"/>
          <p:cNvGrpSpPr>
            <a:grpSpLocks/>
          </p:cNvGrpSpPr>
          <p:nvPr/>
        </p:nvGrpSpPr>
        <p:grpSpPr bwMode="auto">
          <a:xfrm>
            <a:off x="1260599" y="1819870"/>
            <a:ext cx="3151187" cy="4489450"/>
            <a:chOff x="703" y="1071"/>
            <a:chExt cx="1985" cy="2828"/>
          </a:xfrm>
        </p:grpSpPr>
        <p:grpSp>
          <p:nvGrpSpPr>
            <p:cNvPr id="176191" name="Group 63"/>
            <p:cNvGrpSpPr>
              <a:grpSpLocks/>
            </p:cNvGrpSpPr>
            <p:nvPr/>
          </p:nvGrpSpPr>
          <p:grpSpPr bwMode="auto">
            <a:xfrm>
              <a:off x="703" y="1071"/>
              <a:ext cx="1985" cy="2828"/>
              <a:chOff x="668" y="1056"/>
              <a:chExt cx="1985" cy="2828"/>
            </a:xfrm>
          </p:grpSpPr>
          <p:sp>
            <p:nvSpPr>
              <p:cNvPr id="176192" name="Rectangle 64"/>
              <p:cNvSpPr>
                <a:spLocks noChangeArrowheads="1"/>
              </p:cNvSpPr>
              <p:nvPr/>
            </p:nvSpPr>
            <p:spPr bwMode="auto">
              <a:xfrm>
                <a:off x="2427" y="3635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193" name="Rectangle 65"/>
              <p:cNvSpPr>
                <a:spLocks noChangeArrowheads="1"/>
              </p:cNvSpPr>
              <p:nvPr/>
            </p:nvSpPr>
            <p:spPr bwMode="auto">
              <a:xfrm>
                <a:off x="2200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194" name="Rectangle 66"/>
              <p:cNvSpPr>
                <a:spLocks noChangeArrowheads="1"/>
              </p:cNvSpPr>
              <p:nvPr/>
            </p:nvSpPr>
            <p:spPr bwMode="auto">
              <a:xfrm>
                <a:off x="1973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195" name="Rectangle 67"/>
              <p:cNvSpPr>
                <a:spLocks noChangeArrowheads="1"/>
              </p:cNvSpPr>
              <p:nvPr/>
            </p:nvSpPr>
            <p:spPr bwMode="auto">
              <a:xfrm>
                <a:off x="1746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196" name="Rectangle 68"/>
              <p:cNvSpPr>
                <a:spLocks noChangeArrowheads="1"/>
              </p:cNvSpPr>
              <p:nvPr/>
            </p:nvSpPr>
            <p:spPr bwMode="auto">
              <a:xfrm>
                <a:off x="1111" y="3635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15</a:t>
                </a:r>
              </a:p>
            </p:txBody>
          </p:sp>
          <p:sp>
            <p:nvSpPr>
              <p:cNvPr id="176197" name="Rectangle 69"/>
              <p:cNvSpPr>
                <a:spLocks noChangeArrowheads="1"/>
              </p:cNvSpPr>
              <p:nvPr/>
            </p:nvSpPr>
            <p:spPr bwMode="auto">
              <a:xfrm>
                <a:off x="2427" y="3386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198" name="Rectangle 70"/>
              <p:cNvSpPr>
                <a:spLocks noChangeArrowheads="1"/>
              </p:cNvSpPr>
              <p:nvPr/>
            </p:nvSpPr>
            <p:spPr bwMode="auto">
              <a:xfrm>
                <a:off x="2200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199" name="Rectangle 71"/>
              <p:cNvSpPr>
                <a:spLocks noChangeArrowheads="1"/>
              </p:cNvSpPr>
              <p:nvPr/>
            </p:nvSpPr>
            <p:spPr bwMode="auto">
              <a:xfrm>
                <a:off x="1973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00" name="Rectangle 72"/>
              <p:cNvSpPr>
                <a:spLocks noChangeArrowheads="1"/>
              </p:cNvSpPr>
              <p:nvPr/>
            </p:nvSpPr>
            <p:spPr bwMode="auto">
              <a:xfrm>
                <a:off x="1746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01" name="Rectangle 73"/>
              <p:cNvSpPr>
                <a:spLocks noChangeArrowheads="1"/>
              </p:cNvSpPr>
              <p:nvPr/>
            </p:nvSpPr>
            <p:spPr bwMode="auto">
              <a:xfrm>
                <a:off x="1111" y="3386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13</a:t>
                </a:r>
              </a:p>
            </p:txBody>
          </p:sp>
          <p:sp>
            <p:nvSpPr>
              <p:cNvPr id="176202" name="Rectangle 74"/>
              <p:cNvSpPr>
                <a:spLocks noChangeArrowheads="1"/>
              </p:cNvSpPr>
              <p:nvPr/>
            </p:nvSpPr>
            <p:spPr bwMode="auto">
              <a:xfrm>
                <a:off x="668" y="3386"/>
                <a:ext cx="443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dirty="0"/>
                  <a:t>3</a:t>
                </a:r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176203" name="Rectangle 75"/>
              <p:cNvSpPr>
                <a:spLocks noChangeArrowheads="1"/>
              </p:cNvSpPr>
              <p:nvPr/>
            </p:nvSpPr>
            <p:spPr bwMode="auto">
              <a:xfrm>
                <a:off x="2427" y="3137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04" name="Rectangle 76"/>
              <p:cNvSpPr>
                <a:spLocks noChangeArrowheads="1"/>
              </p:cNvSpPr>
              <p:nvPr/>
            </p:nvSpPr>
            <p:spPr bwMode="auto">
              <a:xfrm>
                <a:off x="2200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05" name="Rectangle 77"/>
              <p:cNvSpPr>
                <a:spLocks noChangeArrowheads="1"/>
              </p:cNvSpPr>
              <p:nvPr/>
            </p:nvSpPr>
            <p:spPr bwMode="auto">
              <a:xfrm>
                <a:off x="1973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06" name="Rectangle 78"/>
              <p:cNvSpPr>
                <a:spLocks noChangeArrowheads="1"/>
              </p:cNvSpPr>
              <p:nvPr/>
            </p:nvSpPr>
            <p:spPr bwMode="auto">
              <a:xfrm>
                <a:off x="1746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07" name="Rectangle 79"/>
              <p:cNvSpPr>
                <a:spLocks noChangeArrowheads="1"/>
              </p:cNvSpPr>
              <p:nvPr/>
            </p:nvSpPr>
            <p:spPr bwMode="auto">
              <a:xfrm>
                <a:off x="1111" y="3137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12</a:t>
                </a:r>
              </a:p>
            </p:txBody>
          </p:sp>
          <p:sp>
            <p:nvSpPr>
              <p:cNvPr id="176208" name="Rectangle 80"/>
              <p:cNvSpPr>
                <a:spLocks noChangeArrowheads="1"/>
              </p:cNvSpPr>
              <p:nvPr/>
            </p:nvSpPr>
            <p:spPr bwMode="auto">
              <a:xfrm>
                <a:off x="2427" y="2888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09" name="Rectangle 81"/>
              <p:cNvSpPr>
                <a:spLocks noChangeArrowheads="1"/>
              </p:cNvSpPr>
              <p:nvPr/>
            </p:nvSpPr>
            <p:spPr bwMode="auto">
              <a:xfrm>
                <a:off x="2200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10" name="Rectangle 82"/>
              <p:cNvSpPr>
                <a:spLocks noChangeArrowheads="1"/>
              </p:cNvSpPr>
              <p:nvPr/>
            </p:nvSpPr>
            <p:spPr bwMode="auto">
              <a:xfrm>
                <a:off x="1973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11" name="Rectangle 83"/>
              <p:cNvSpPr>
                <a:spLocks noChangeArrowheads="1"/>
              </p:cNvSpPr>
              <p:nvPr/>
            </p:nvSpPr>
            <p:spPr bwMode="auto">
              <a:xfrm>
                <a:off x="1746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12" name="Rectangle 84"/>
              <p:cNvSpPr>
                <a:spLocks noChangeArrowheads="1"/>
              </p:cNvSpPr>
              <p:nvPr/>
            </p:nvSpPr>
            <p:spPr bwMode="auto">
              <a:xfrm>
                <a:off x="1111" y="2888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10</a:t>
                </a:r>
              </a:p>
            </p:txBody>
          </p:sp>
          <p:sp>
            <p:nvSpPr>
              <p:cNvPr id="176213" name="Rectangle 85"/>
              <p:cNvSpPr>
                <a:spLocks noChangeArrowheads="1"/>
              </p:cNvSpPr>
              <p:nvPr/>
            </p:nvSpPr>
            <p:spPr bwMode="auto">
              <a:xfrm>
                <a:off x="2427" y="2639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14" name="Rectangle 86"/>
              <p:cNvSpPr>
                <a:spLocks noChangeArrowheads="1"/>
              </p:cNvSpPr>
              <p:nvPr/>
            </p:nvSpPr>
            <p:spPr bwMode="auto">
              <a:xfrm>
                <a:off x="2200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15" name="Rectangle 87"/>
              <p:cNvSpPr>
                <a:spLocks noChangeArrowheads="1"/>
              </p:cNvSpPr>
              <p:nvPr/>
            </p:nvSpPr>
            <p:spPr bwMode="auto">
              <a:xfrm>
                <a:off x="1973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16" name="Rectangle 88"/>
              <p:cNvSpPr>
                <a:spLocks noChangeArrowheads="1"/>
              </p:cNvSpPr>
              <p:nvPr/>
            </p:nvSpPr>
            <p:spPr bwMode="auto">
              <a:xfrm>
                <a:off x="1746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17" name="Rectangle 89"/>
              <p:cNvSpPr>
                <a:spLocks noChangeArrowheads="1"/>
              </p:cNvSpPr>
              <p:nvPr/>
            </p:nvSpPr>
            <p:spPr bwMode="auto">
              <a:xfrm>
                <a:off x="1111" y="2639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9</a:t>
                </a:r>
              </a:p>
            </p:txBody>
          </p:sp>
          <p:sp>
            <p:nvSpPr>
              <p:cNvPr id="176218" name="Rectangle 90"/>
              <p:cNvSpPr>
                <a:spLocks noChangeArrowheads="1"/>
              </p:cNvSpPr>
              <p:nvPr/>
            </p:nvSpPr>
            <p:spPr bwMode="auto">
              <a:xfrm>
                <a:off x="2427" y="239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19" name="Rectangle 91"/>
              <p:cNvSpPr>
                <a:spLocks noChangeArrowheads="1"/>
              </p:cNvSpPr>
              <p:nvPr/>
            </p:nvSpPr>
            <p:spPr bwMode="auto">
              <a:xfrm>
                <a:off x="2200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20" name="Rectangle 92"/>
              <p:cNvSpPr>
                <a:spLocks noChangeArrowheads="1"/>
              </p:cNvSpPr>
              <p:nvPr/>
            </p:nvSpPr>
            <p:spPr bwMode="auto">
              <a:xfrm>
                <a:off x="1973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21" name="Rectangle 93"/>
              <p:cNvSpPr>
                <a:spLocks noChangeArrowheads="1"/>
              </p:cNvSpPr>
              <p:nvPr/>
            </p:nvSpPr>
            <p:spPr bwMode="auto">
              <a:xfrm>
                <a:off x="1746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22" name="Rectangle 94"/>
              <p:cNvSpPr>
                <a:spLocks noChangeArrowheads="1"/>
              </p:cNvSpPr>
              <p:nvPr/>
            </p:nvSpPr>
            <p:spPr bwMode="auto">
              <a:xfrm>
                <a:off x="1111" y="2390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6</a:t>
                </a:r>
              </a:p>
            </p:txBody>
          </p:sp>
          <p:sp>
            <p:nvSpPr>
              <p:cNvPr id="176223" name="Rectangle 95"/>
              <p:cNvSpPr>
                <a:spLocks noChangeArrowheads="1"/>
              </p:cNvSpPr>
              <p:nvPr/>
            </p:nvSpPr>
            <p:spPr bwMode="auto">
              <a:xfrm>
                <a:off x="668" y="2390"/>
                <a:ext cx="443" cy="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en-US" altLang="zh-CN" sz="2000" dirty="0"/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dirty="0"/>
                  <a:t>2</a:t>
                </a:r>
              </a:p>
            </p:txBody>
          </p:sp>
          <p:sp>
            <p:nvSpPr>
              <p:cNvPr id="176224" name="Rectangle 96"/>
              <p:cNvSpPr>
                <a:spLocks noChangeArrowheads="1"/>
              </p:cNvSpPr>
              <p:nvPr/>
            </p:nvSpPr>
            <p:spPr bwMode="auto">
              <a:xfrm>
                <a:off x="2427" y="2141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25" name="Rectangle 97"/>
              <p:cNvSpPr>
                <a:spLocks noChangeArrowheads="1"/>
              </p:cNvSpPr>
              <p:nvPr/>
            </p:nvSpPr>
            <p:spPr bwMode="auto">
              <a:xfrm>
                <a:off x="2200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26" name="Rectangle 98"/>
              <p:cNvSpPr>
                <a:spLocks noChangeArrowheads="1"/>
              </p:cNvSpPr>
              <p:nvPr/>
            </p:nvSpPr>
            <p:spPr bwMode="auto">
              <a:xfrm>
                <a:off x="1973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27" name="Rectangle 99"/>
              <p:cNvSpPr>
                <a:spLocks noChangeArrowheads="1"/>
              </p:cNvSpPr>
              <p:nvPr/>
            </p:nvSpPr>
            <p:spPr bwMode="auto">
              <a:xfrm>
                <a:off x="1746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28" name="Rectangle 100"/>
              <p:cNvSpPr>
                <a:spLocks noChangeArrowheads="1"/>
              </p:cNvSpPr>
              <p:nvPr/>
            </p:nvSpPr>
            <p:spPr bwMode="auto">
              <a:xfrm>
                <a:off x="1111" y="2141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8</a:t>
                </a:r>
              </a:p>
            </p:txBody>
          </p:sp>
          <p:sp>
            <p:nvSpPr>
              <p:cNvPr id="176229" name="Rectangle 101"/>
              <p:cNvSpPr>
                <a:spLocks noChangeArrowheads="1"/>
              </p:cNvSpPr>
              <p:nvPr/>
            </p:nvSpPr>
            <p:spPr bwMode="auto">
              <a:xfrm>
                <a:off x="2427" y="1892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0" name="Rectangle 102"/>
              <p:cNvSpPr>
                <a:spLocks noChangeArrowheads="1"/>
              </p:cNvSpPr>
              <p:nvPr/>
            </p:nvSpPr>
            <p:spPr bwMode="auto">
              <a:xfrm>
                <a:off x="2200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1" name="Rectangle 103"/>
              <p:cNvSpPr>
                <a:spLocks noChangeArrowheads="1"/>
              </p:cNvSpPr>
              <p:nvPr/>
            </p:nvSpPr>
            <p:spPr bwMode="auto">
              <a:xfrm>
                <a:off x="1973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32" name="Rectangle 104"/>
              <p:cNvSpPr>
                <a:spLocks noChangeArrowheads="1"/>
              </p:cNvSpPr>
              <p:nvPr/>
            </p:nvSpPr>
            <p:spPr bwMode="auto">
              <a:xfrm>
                <a:off x="1746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3" name="Rectangle 105"/>
              <p:cNvSpPr>
                <a:spLocks noChangeArrowheads="1"/>
              </p:cNvSpPr>
              <p:nvPr/>
            </p:nvSpPr>
            <p:spPr bwMode="auto">
              <a:xfrm>
                <a:off x="1111" y="1892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176234" name="Rectangle 106"/>
              <p:cNvSpPr>
                <a:spLocks noChangeArrowheads="1"/>
              </p:cNvSpPr>
              <p:nvPr/>
            </p:nvSpPr>
            <p:spPr bwMode="auto">
              <a:xfrm>
                <a:off x="2427" y="1643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5" name="Rectangle 107"/>
              <p:cNvSpPr>
                <a:spLocks noChangeArrowheads="1"/>
              </p:cNvSpPr>
              <p:nvPr/>
            </p:nvSpPr>
            <p:spPr bwMode="auto">
              <a:xfrm>
                <a:off x="2200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36" name="Rectangle 108"/>
              <p:cNvSpPr>
                <a:spLocks noChangeArrowheads="1"/>
              </p:cNvSpPr>
              <p:nvPr/>
            </p:nvSpPr>
            <p:spPr bwMode="auto">
              <a:xfrm>
                <a:off x="1973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7" name="Rectangle 109"/>
              <p:cNvSpPr>
                <a:spLocks noChangeArrowheads="1"/>
              </p:cNvSpPr>
              <p:nvPr/>
            </p:nvSpPr>
            <p:spPr bwMode="auto">
              <a:xfrm>
                <a:off x="1746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8" name="Rectangle 110"/>
              <p:cNvSpPr>
                <a:spLocks noChangeArrowheads="1"/>
              </p:cNvSpPr>
              <p:nvPr/>
            </p:nvSpPr>
            <p:spPr bwMode="auto">
              <a:xfrm>
                <a:off x="1111" y="1643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76239" name="Rectangle 111"/>
              <p:cNvSpPr>
                <a:spLocks noChangeArrowheads="1"/>
              </p:cNvSpPr>
              <p:nvPr/>
            </p:nvSpPr>
            <p:spPr bwMode="auto">
              <a:xfrm>
                <a:off x="668" y="1643"/>
                <a:ext cx="443" cy="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en-US" altLang="zh-CN" sz="2000"/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40" name="Rectangle 112"/>
              <p:cNvSpPr>
                <a:spLocks noChangeArrowheads="1"/>
              </p:cNvSpPr>
              <p:nvPr/>
            </p:nvSpPr>
            <p:spPr bwMode="auto">
              <a:xfrm>
                <a:off x="2427" y="1344"/>
                <a:ext cx="226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176241" name="Rectangle 113"/>
              <p:cNvSpPr>
                <a:spLocks noChangeArrowheads="1"/>
              </p:cNvSpPr>
              <p:nvPr/>
            </p:nvSpPr>
            <p:spPr bwMode="auto">
              <a:xfrm>
                <a:off x="2200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176242" name="Rectangle 114"/>
              <p:cNvSpPr>
                <a:spLocks noChangeArrowheads="1"/>
              </p:cNvSpPr>
              <p:nvPr/>
            </p:nvSpPr>
            <p:spPr bwMode="auto">
              <a:xfrm>
                <a:off x="1973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C</a:t>
                </a:r>
              </a:p>
            </p:txBody>
          </p:sp>
          <p:sp>
            <p:nvSpPr>
              <p:cNvPr id="176243" name="Rectangle 115"/>
              <p:cNvSpPr>
                <a:spLocks noChangeArrowheads="1"/>
              </p:cNvSpPr>
              <p:nvPr/>
            </p:nvSpPr>
            <p:spPr bwMode="auto">
              <a:xfrm>
                <a:off x="1746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D</a:t>
                </a:r>
              </a:p>
            </p:txBody>
          </p:sp>
          <p:sp>
            <p:nvSpPr>
              <p:cNvPr id="176244" name="Rectangle 116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635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最小项</a:t>
                </a:r>
              </a:p>
            </p:txBody>
          </p:sp>
          <p:sp>
            <p:nvSpPr>
              <p:cNvPr id="176245" name="Rectangle 117"/>
              <p:cNvSpPr>
                <a:spLocks noChangeArrowheads="1"/>
              </p:cNvSpPr>
              <p:nvPr/>
            </p:nvSpPr>
            <p:spPr bwMode="auto">
              <a:xfrm>
                <a:off x="668" y="1344"/>
                <a:ext cx="443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组号</a:t>
                </a:r>
              </a:p>
            </p:txBody>
          </p:sp>
          <p:sp>
            <p:nvSpPr>
              <p:cNvPr id="176246" name="Line 118"/>
              <p:cNvSpPr>
                <a:spLocks noChangeShapeType="1"/>
              </p:cNvSpPr>
              <p:nvPr/>
            </p:nvSpPr>
            <p:spPr bwMode="auto">
              <a:xfrm>
                <a:off x="668" y="1344"/>
                <a:ext cx="198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47" name="Line 119"/>
              <p:cNvSpPr>
                <a:spLocks noChangeShapeType="1"/>
              </p:cNvSpPr>
              <p:nvPr/>
            </p:nvSpPr>
            <p:spPr bwMode="auto">
              <a:xfrm>
                <a:off x="668" y="1643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48" name="Line 120"/>
              <p:cNvSpPr>
                <a:spLocks noChangeShapeType="1"/>
              </p:cNvSpPr>
              <p:nvPr/>
            </p:nvSpPr>
            <p:spPr bwMode="auto">
              <a:xfrm>
                <a:off x="668" y="2390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49" name="Line 121"/>
              <p:cNvSpPr>
                <a:spLocks noChangeShapeType="1"/>
              </p:cNvSpPr>
              <p:nvPr/>
            </p:nvSpPr>
            <p:spPr bwMode="auto">
              <a:xfrm>
                <a:off x="668" y="3386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0" name="Line 122"/>
              <p:cNvSpPr>
                <a:spLocks noChangeShapeType="1"/>
              </p:cNvSpPr>
              <p:nvPr/>
            </p:nvSpPr>
            <p:spPr bwMode="auto">
              <a:xfrm>
                <a:off x="668" y="3884"/>
                <a:ext cx="198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1" name="Line 123"/>
              <p:cNvSpPr>
                <a:spLocks noChangeShapeType="1"/>
              </p:cNvSpPr>
              <p:nvPr/>
            </p:nvSpPr>
            <p:spPr bwMode="auto">
              <a:xfrm>
                <a:off x="668" y="1344"/>
                <a:ext cx="0" cy="25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2" name="Line 124"/>
              <p:cNvSpPr>
                <a:spLocks noChangeShapeType="1"/>
              </p:cNvSpPr>
              <p:nvPr/>
            </p:nvSpPr>
            <p:spPr bwMode="auto">
              <a:xfrm>
                <a:off x="1111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3" name="Line 125"/>
              <p:cNvSpPr>
                <a:spLocks noChangeShapeType="1"/>
              </p:cNvSpPr>
              <p:nvPr/>
            </p:nvSpPr>
            <p:spPr bwMode="auto">
              <a:xfrm>
                <a:off x="1746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4" name="Line 126"/>
              <p:cNvSpPr>
                <a:spLocks noChangeShapeType="1"/>
              </p:cNvSpPr>
              <p:nvPr/>
            </p:nvSpPr>
            <p:spPr bwMode="auto">
              <a:xfrm>
                <a:off x="1973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5" name="Line 127"/>
              <p:cNvSpPr>
                <a:spLocks noChangeShapeType="1"/>
              </p:cNvSpPr>
              <p:nvPr/>
            </p:nvSpPr>
            <p:spPr bwMode="auto">
              <a:xfrm>
                <a:off x="2200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6" name="Line 128"/>
              <p:cNvSpPr>
                <a:spLocks noChangeShapeType="1"/>
              </p:cNvSpPr>
              <p:nvPr/>
            </p:nvSpPr>
            <p:spPr bwMode="auto">
              <a:xfrm>
                <a:off x="2427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7" name="Line 129"/>
              <p:cNvSpPr>
                <a:spLocks noChangeShapeType="1"/>
              </p:cNvSpPr>
              <p:nvPr/>
            </p:nvSpPr>
            <p:spPr bwMode="auto">
              <a:xfrm>
                <a:off x="2653" y="1344"/>
                <a:ext cx="0" cy="25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8" name="Line 130"/>
              <p:cNvSpPr>
                <a:spLocks noChangeShapeType="1"/>
              </p:cNvSpPr>
              <p:nvPr/>
            </p:nvSpPr>
            <p:spPr bwMode="auto">
              <a:xfrm>
                <a:off x="1111" y="1892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9" name="Line 131"/>
              <p:cNvSpPr>
                <a:spLocks noChangeShapeType="1"/>
              </p:cNvSpPr>
              <p:nvPr/>
            </p:nvSpPr>
            <p:spPr bwMode="auto">
              <a:xfrm>
                <a:off x="1111" y="2141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60" name="Line 132"/>
              <p:cNvSpPr>
                <a:spLocks noChangeShapeType="1"/>
              </p:cNvSpPr>
              <p:nvPr/>
            </p:nvSpPr>
            <p:spPr bwMode="auto">
              <a:xfrm>
                <a:off x="1111" y="2639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61" name="Line 133"/>
              <p:cNvSpPr>
                <a:spLocks noChangeShapeType="1"/>
              </p:cNvSpPr>
              <p:nvPr/>
            </p:nvSpPr>
            <p:spPr bwMode="auto">
              <a:xfrm>
                <a:off x="1111" y="2888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62" name="Line 134"/>
              <p:cNvSpPr>
                <a:spLocks noChangeShapeType="1"/>
              </p:cNvSpPr>
              <p:nvPr/>
            </p:nvSpPr>
            <p:spPr bwMode="auto">
              <a:xfrm>
                <a:off x="1111" y="3137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63" name="Line 135"/>
              <p:cNvSpPr>
                <a:spLocks noChangeShapeType="1"/>
              </p:cNvSpPr>
              <p:nvPr/>
            </p:nvSpPr>
            <p:spPr bwMode="auto">
              <a:xfrm>
                <a:off x="1111" y="3635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64" name="Rectangle 136"/>
              <p:cNvSpPr>
                <a:spLocks noChangeArrowheads="1"/>
              </p:cNvSpPr>
              <p:nvPr/>
            </p:nvSpPr>
            <p:spPr bwMode="auto">
              <a:xfrm>
                <a:off x="1429" y="1056"/>
                <a:ext cx="3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>
                    <a:latin typeface="Tahoma" pitchFamily="34" charset="0"/>
                  </a:rPr>
                  <a:t>表</a:t>
                </a:r>
                <a:r>
                  <a:rPr kumimoji="0" lang="en-US" altLang="zh-CN">
                    <a:latin typeface="Tahoma" pitchFamily="34" charset="0"/>
                  </a:rPr>
                  <a:t>I</a:t>
                </a:r>
              </a:p>
            </p:txBody>
          </p:sp>
        </p:grpSp>
        <p:sp>
          <p:nvSpPr>
            <p:cNvPr id="176305" name="Line 177"/>
            <p:cNvSpPr>
              <a:spLocks noChangeShapeType="1"/>
            </p:cNvSpPr>
            <p:nvPr/>
          </p:nvSpPr>
          <p:spPr bwMode="auto">
            <a:xfrm flipH="1">
              <a:off x="720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621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6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6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6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6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6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6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6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6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6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6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6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95" grpId="0" autoUpdateAnimBg="0"/>
      <p:bldP spid="176296" grpId="0" autoUpdateAnimBg="0"/>
      <p:bldP spid="176297" grpId="0" autoUpdateAnimBg="0"/>
      <p:bldP spid="176298" grpId="0" autoUpdateAnimBg="0"/>
      <p:bldP spid="176299" grpId="0" autoUpdateAnimBg="0"/>
      <p:bldP spid="176300" grpId="0" autoUpdateAnimBg="0"/>
      <p:bldP spid="176301" grpId="0" autoUpdateAnimBg="0"/>
      <p:bldP spid="176302" grpId="0" autoUpdateAnimBg="0"/>
      <p:bldP spid="17630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77200" cy="934992"/>
          </a:xfrm>
        </p:spPr>
        <p:txBody>
          <a:bodyPr/>
          <a:lstStyle/>
          <a:p>
            <a:r>
              <a:rPr lang="zh-CN" altLang="en-US" dirty="0"/>
              <a:t>逻辑函数的</a:t>
            </a:r>
            <a:r>
              <a:rPr lang="en-US" altLang="zh-CN" dirty="0"/>
              <a:t>Q-M</a:t>
            </a:r>
            <a:r>
              <a:rPr lang="zh-CN" altLang="en-US" dirty="0"/>
              <a:t>法化简</a:t>
            </a:r>
          </a:p>
        </p:txBody>
      </p:sp>
      <p:sp>
        <p:nvSpPr>
          <p:cNvPr id="1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995-05AA-4C61-AFA6-8FB5E17482A5}" type="slidenum">
              <a:rPr lang="en-US" altLang="zh-CN"/>
              <a:pPr/>
              <a:t>62</a:t>
            </a:fld>
            <a:endParaRPr lang="en-US" altLang="zh-CN"/>
          </a:p>
        </p:txBody>
      </p:sp>
      <p:grpSp>
        <p:nvGrpSpPr>
          <p:cNvPr id="177155" name="Group 3"/>
          <p:cNvGrpSpPr>
            <a:grpSpLocks/>
          </p:cNvGrpSpPr>
          <p:nvPr/>
        </p:nvGrpSpPr>
        <p:grpSpPr bwMode="auto">
          <a:xfrm>
            <a:off x="1312863" y="4646613"/>
            <a:ext cx="2447925" cy="395287"/>
            <a:chOff x="3697" y="2956"/>
            <a:chExt cx="1542" cy="249"/>
          </a:xfrm>
        </p:grpSpPr>
        <p:sp>
          <p:nvSpPr>
            <p:cNvPr id="177156" name="Rectangle 4"/>
            <p:cNvSpPr>
              <a:spLocks noChangeArrowheads="1"/>
            </p:cNvSpPr>
            <p:nvPr/>
          </p:nvSpPr>
          <p:spPr bwMode="auto">
            <a:xfrm>
              <a:off x="5013" y="29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4786" y="2956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4559" y="2956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4332" y="2956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697" y="2956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8,12</a:t>
              </a:r>
            </a:p>
          </p:txBody>
        </p:sp>
      </p:grpSp>
      <p:grpSp>
        <p:nvGrpSpPr>
          <p:cNvPr id="177161" name="Group 9"/>
          <p:cNvGrpSpPr>
            <a:grpSpLocks/>
          </p:cNvGrpSpPr>
          <p:nvPr/>
        </p:nvGrpSpPr>
        <p:grpSpPr bwMode="auto">
          <a:xfrm>
            <a:off x="1312863" y="5832475"/>
            <a:ext cx="2447925" cy="395288"/>
            <a:chOff x="3697" y="3703"/>
            <a:chExt cx="1542" cy="249"/>
          </a:xfrm>
        </p:grpSpPr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5013" y="370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4786" y="3703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4559" y="3703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4332" y="3703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66" name="Rectangle 14"/>
            <p:cNvSpPr>
              <a:spLocks noChangeArrowheads="1"/>
            </p:cNvSpPr>
            <p:nvPr/>
          </p:nvSpPr>
          <p:spPr bwMode="auto">
            <a:xfrm>
              <a:off x="3697" y="3703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13,15</a:t>
              </a:r>
            </a:p>
          </p:txBody>
        </p:sp>
      </p:grpSp>
      <p:grpSp>
        <p:nvGrpSpPr>
          <p:cNvPr id="177167" name="Group 15"/>
          <p:cNvGrpSpPr>
            <a:grpSpLocks/>
          </p:cNvGrpSpPr>
          <p:nvPr/>
        </p:nvGrpSpPr>
        <p:grpSpPr bwMode="auto">
          <a:xfrm>
            <a:off x="1312863" y="5437188"/>
            <a:ext cx="2447925" cy="395287"/>
            <a:chOff x="3697" y="3454"/>
            <a:chExt cx="1542" cy="249"/>
          </a:xfrm>
        </p:grpSpPr>
        <p:sp>
          <p:nvSpPr>
            <p:cNvPr id="177168" name="Rectangle 16"/>
            <p:cNvSpPr>
              <a:spLocks noChangeArrowheads="1"/>
            </p:cNvSpPr>
            <p:nvPr/>
          </p:nvSpPr>
          <p:spPr bwMode="auto">
            <a:xfrm>
              <a:off x="5013" y="345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69" name="Rectangle 17"/>
            <p:cNvSpPr>
              <a:spLocks noChangeArrowheads="1"/>
            </p:cNvSpPr>
            <p:nvPr/>
          </p:nvSpPr>
          <p:spPr bwMode="auto">
            <a:xfrm>
              <a:off x="4786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70" name="Rectangle 18"/>
            <p:cNvSpPr>
              <a:spLocks noChangeArrowheads="1"/>
            </p:cNvSpPr>
            <p:nvPr/>
          </p:nvSpPr>
          <p:spPr bwMode="auto">
            <a:xfrm>
              <a:off x="4559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4332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72" name="Rectangle 20"/>
            <p:cNvSpPr>
              <a:spLocks noChangeArrowheads="1"/>
            </p:cNvSpPr>
            <p:nvPr/>
          </p:nvSpPr>
          <p:spPr bwMode="auto">
            <a:xfrm>
              <a:off x="3697" y="3454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12,13</a:t>
              </a:r>
            </a:p>
          </p:txBody>
        </p:sp>
      </p:grpSp>
      <p:grpSp>
        <p:nvGrpSpPr>
          <p:cNvPr id="177173" name="Group 21"/>
          <p:cNvGrpSpPr>
            <a:grpSpLocks/>
          </p:cNvGrpSpPr>
          <p:nvPr/>
        </p:nvGrpSpPr>
        <p:grpSpPr bwMode="auto">
          <a:xfrm>
            <a:off x="1312863" y="5041900"/>
            <a:ext cx="2447925" cy="395288"/>
            <a:chOff x="3697" y="3205"/>
            <a:chExt cx="1542" cy="249"/>
          </a:xfrm>
        </p:grpSpPr>
        <p:sp>
          <p:nvSpPr>
            <p:cNvPr id="177174" name="Rectangle 22"/>
            <p:cNvSpPr>
              <a:spLocks noChangeArrowheads="1"/>
            </p:cNvSpPr>
            <p:nvPr/>
          </p:nvSpPr>
          <p:spPr bwMode="auto">
            <a:xfrm>
              <a:off x="5013" y="320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75" name="Rectangle 23"/>
            <p:cNvSpPr>
              <a:spLocks noChangeArrowheads="1"/>
            </p:cNvSpPr>
            <p:nvPr/>
          </p:nvSpPr>
          <p:spPr bwMode="auto">
            <a:xfrm>
              <a:off x="4786" y="3205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76" name="Rectangle 24"/>
            <p:cNvSpPr>
              <a:spLocks noChangeArrowheads="1"/>
            </p:cNvSpPr>
            <p:nvPr/>
          </p:nvSpPr>
          <p:spPr bwMode="auto">
            <a:xfrm>
              <a:off x="4559" y="3205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77" name="Rectangle 25"/>
            <p:cNvSpPr>
              <a:spLocks noChangeArrowheads="1"/>
            </p:cNvSpPr>
            <p:nvPr/>
          </p:nvSpPr>
          <p:spPr bwMode="auto">
            <a:xfrm>
              <a:off x="4332" y="3205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78" name="Rectangle 26"/>
            <p:cNvSpPr>
              <a:spLocks noChangeArrowheads="1"/>
            </p:cNvSpPr>
            <p:nvPr/>
          </p:nvSpPr>
          <p:spPr bwMode="auto">
            <a:xfrm>
              <a:off x="3697" y="3205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9,13</a:t>
              </a:r>
            </a:p>
          </p:txBody>
        </p:sp>
      </p:grpSp>
      <p:grpSp>
        <p:nvGrpSpPr>
          <p:cNvPr id="177179" name="Group 27"/>
          <p:cNvGrpSpPr>
            <a:grpSpLocks/>
          </p:cNvGrpSpPr>
          <p:nvPr/>
        </p:nvGrpSpPr>
        <p:grpSpPr bwMode="auto">
          <a:xfrm>
            <a:off x="1312863" y="4251325"/>
            <a:ext cx="2447925" cy="395288"/>
            <a:chOff x="3697" y="2707"/>
            <a:chExt cx="1542" cy="249"/>
          </a:xfrm>
        </p:grpSpPr>
        <p:sp>
          <p:nvSpPr>
            <p:cNvPr id="177180" name="Rectangle 28"/>
            <p:cNvSpPr>
              <a:spLocks noChangeArrowheads="1"/>
            </p:cNvSpPr>
            <p:nvPr/>
          </p:nvSpPr>
          <p:spPr bwMode="auto">
            <a:xfrm>
              <a:off x="5013" y="27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81" name="Rectangle 29"/>
            <p:cNvSpPr>
              <a:spLocks noChangeArrowheads="1"/>
            </p:cNvSpPr>
            <p:nvPr/>
          </p:nvSpPr>
          <p:spPr bwMode="auto">
            <a:xfrm>
              <a:off x="4786" y="2707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82" name="Rectangle 30"/>
            <p:cNvSpPr>
              <a:spLocks noChangeArrowheads="1"/>
            </p:cNvSpPr>
            <p:nvPr/>
          </p:nvSpPr>
          <p:spPr bwMode="auto">
            <a:xfrm>
              <a:off x="4559" y="2707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83" name="Rectangle 31"/>
            <p:cNvSpPr>
              <a:spLocks noChangeArrowheads="1"/>
            </p:cNvSpPr>
            <p:nvPr/>
          </p:nvSpPr>
          <p:spPr bwMode="auto">
            <a:xfrm>
              <a:off x="4332" y="2707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84" name="Rectangle 32"/>
            <p:cNvSpPr>
              <a:spLocks noChangeArrowheads="1"/>
            </p:cNvSpPr>
            <p:nvPr/>
          </p:nvSpPr>
          <p:spPr bwMode="auto">
            <a:xfrm>
              <a:off x="3697" y="2707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8,10</a:t>
              </a:r>
            </a:p>
          </p:txBody>
        </p:sp>
      </p:grpSp>
      <p:grpSp>
        <p:nvGrpSpPr>
          <p:cNvPr id="177185" name="Group 33"/>
          <p:cNvGrpSpPr>
            <a:grpSpLocks/>
          </p:cNvGrpSpPr>
          <p:nvPr/>
        </p:nvGrpSpPr>
        <p:grpSpPr bwMode="auto">
          <a:xfrm>
            <a:off x="1312863" y="3856038"/>
            <a:ext cx="2447925" cy="395287"/>
            <a:chOff x="3697" y="2458"/>
            <a:chExt cx="1542" cy="249"/>
          </a:xfrm>
        </p:grpSpPr>
        <p:sp>
          <p:nvSpPr>
            <p:cNvPr id="177186" name="Rectangle 34"/>
            <p:cNvSpPr>
              <a:spLocks noChangeArrowheads="1"/>
            </p:cNvSpPr>
            <p:nvPr/>
          </p:nvSpPr>
          <p:spPr bwMode="auto">
            <a:xfrm>
              <a:off x="5013" y="24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87" name="Rectangle 35"/>
            <p:cNvSpPr>
              <a:spLocks noChangeArrowheads="1"/>
            </p:cNvSpPr>
            <p:nvPr/>
          </p:nvSpPr>
          <p:spPr bwMode="auto">
            <a:xfrm>
              <a:off x="4786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4559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4332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697" y="2458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8,9</a:t>
              </a:r>
            </a:p>
          </p:txBody>
        </p:sp>
      </p:grpSp>
      <p:grpSp>
        <p:nvGrpSpPr>
          <p:cNvPr id="177191" name="Group 39"/>
          <p:cNvGrpSpPr>
            <a:grpSpLocks/>
          </p:cNvGrpSpPr>
          <p:nvPr/>
        </p:nvGrpSpPr>
        <p:grpSpPr bwMode="auto">
          <a:xfrm>
            <a:off x="1312863" y="3460750"/>
            <a:ext cx="2447925" cy="395288"/>
            <a:chOff x="3697" y="2209"/>
            <a:chExt cx="1542" cy="249"/>
          </a:xfrm>
        </p:grpSpPr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5013" y="22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4786" y="220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4559" y="220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4332" y="220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96" name="Rectangle 44"/>
            <p:cNvSpPr>
              <a:spLocks noChangeArrowheads="1"/>
            </p:cNvSpPr>
            <p:nvPr/>
          </p:nvSpPr>
          <p:spPr bwMode="auto">
            <a:xfrm>
              <a:off x="3697" y="2209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4,12</a:t>
              </a:r>
            </a:p>
          </p:txBody>
        </p:sp>
      </p:grpSp>
      <p:grpSp>
        <p:nvGrpSpPr>
          <p:cNvPr id="177197" name="Group 45"/>
          <p:cNvGrpSpPr>
            <a:grpSpLocks/>
          </p:cNvGrpSpPr>
          <p:nvPr/>
        </p:nvGrpSpPr>
        <p:grpSpPr bwMode="auto">
          <a:xfrm>
            <a:off x="1312863" y="3065463"/>
            <a:ext cx="2447925" cy="395287"/>
            <a:chOff x="3697" y="1960"/>
            <a:chExt cx="1542" cy="249"/>
          </a:xfrm>
        </p:grpSpPr>
        <p:sp>
          <p:nvSpPr>
            <p:cNvPr id="177198" name="Rectangle 46"/>
            <p:cNvSpPr>
              <a:spLocks noChangeArrowheads="1"/>
            </p:cNvSpPr>
            <p:nvPr/>
          </p:nvSpPr>
          <p:spPr bwMode="auto">
            <a:xfrm>
              <a:off x="5013" y="19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99" name="Rectangle 47"/>
            <p:cNvSpPr>
              <a:spLocks noChangeArrowheads="1"/>
            </p:cNvSpPr>
            <p:nvPr/>
          </p:nvSpPr>
          <p:spPr bwMode="auto">
            <a:xfrm>
              <a:off x="4786" y="196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200" name="Rectangle 48"/>
            <p:cNvSpPr>
              <a:spLocks noChangeArrowheads="1"/>
            </p:cNvSpPr>
            <p:nvPr/>
          </p:nvSpPr>
          <p:spPr bwMode="auto">
            <a:xfrm>
              <a:off x="4559" y="196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201" name="Rectangle 49"/>
            <p:cNvSpPr>
              <a:spLocks noChangeArrowheads="1"/>
            </p:cNvSpPr>
            <p:nvPr/>
          </p:nvSpPr>
          <p:spPr bwMode="auto">
            <a:xfrm>
              <a:off x="4332" y="196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202" name="Rectangle 50"/>
            <p:cNvSpPr>
              <a:spLocks noChangeArrowheads="1"/>
            </p:cNvSpPr>
            <p:nvPr/>
          </p:nvSpPr>
          <p:spPr bwMode="auto">
            <a:xfrm>
              <a:off x="3697" y="1960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4,6</a:t>
              </a:r>
            </a:p>
          </p:txBody>
        </p:sp>
      </p:grpSp>
      <p:grpSp>
        <p:nvGrpSpPr>
          <p:cNvPr id="177203" name="Group 51"/>
          <p:cNvGrpSpPr>
            <a:grpSpLocks/>
          </p:cNvGrpSpPr>
          <p:nvPr/>
        </p:nvGrpSpPr>
        <p:grpSpPr bwMode="auto">
          <a:xfrm>
            <a:off x="1312863" y="2670175"/>
            <a:ext cx="2447925" cy="395288"/>
            <a:chOff x="3697" y="1711"/>
            <a:chExt cx="1542" cy="249"/>
          </a:xfrm>
        </p:grpSpPr>
        <p:sp>
          <p:nvSpPr>
            <p:cNvPr id="177204" name="Rectangle 52"/>
            <p:cNvSpPr>
              <a:spLocks noChangeArrowheads="1"/>
            </p:cNvSpPr>
            <p:nvPr/>
          </p:nvSpPr>
          <p:spPr bwMode="auto">
            <a:xfrm>
              <a:off x="5013" y="1711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205" name="Rectangle 53"/>
            <p:cNvSpPr>
              <a:spLocks noChangeArrowheads="1"/>
            </p:cNvSpPr>
            <p:nvPr/>
          </p:nvSpPr>
          <p:spPr bwMode="auto">
            <a:xfrm>
              <a:off x="4786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206" name="Rectangle 54"/>
            <p:cNvSpPr>
              <a:spLocks noChangeArrowheads="1"/>
            </p:cNvSpPr>
            <p:nvPr/>
          </p:nvSpPr>
          <p:spPr bwMode="auto">
            <a:xfrm>
              <a:off x="4559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207" name="Rectangle 55"/>
            <p:cNvSpPr>
              <a:spLocks noChangeArrowheads="1"/>
            </p:cNvSpPr>
            <p:nvPr/>
          </p:nvSpPr>
          <p:spPr bwMode="auto">
            <a:xfrm>
              <a:off x="4332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208" name="Rectangle 56"/>
            <p:cNvSpPr>
              <a:spLocks noChangeArrowheads="1"/>
            </p:cNvSpPr>
            <p:nvPr/>
          </p:nvSpPr>
          <p:spPr bwMode="auto">
            <a:xfrm>
              <a:off x="3697" y="1711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2,10</a:t>
              </a:r>
            </a:p>
          </p:txBody>
        </p:sp>
      </p:grpSp>
      <p:grpSp>
        <p:nvGrpSpPr>
          <p:cNvPr id="177209" name="Group 57"/>
          <p:cNvGrpSpPr>
            <a:grpSpLocks/>
          </p:cNvGrpSpPr>
          <p:nvPr/>
        </p:nvGrpSpPr>
        <p:grpSpPr bwMode="auto">
          <a:xfrm>
            <a:off x="1312863" y="2274888"/>
            <a:ext cx="2447925" cy="395287"/>
            <a:chOff x="3697" y="1462"/>
            <a:chExt cx="1542" cy="249"/>
          </a:xfrm>
        </p:grpSpPr>
        <p:sp>
          <p:nvSpPr>
            <p:cNvPr id="177210" name="Rectangle 58"/>
            <p:cNvSpPr>
              <a:spLocks noChangeArrowheads="1"/>
            </p:cNvSpPr>
            <p:nvPr/>
          </p:nvSpPr>
          <p:spPr bwMode="auto">
            <a:xfrm>
              <a:off x="5013" y="1462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211" name="Rectangle 59"/>
            <p:cNvSpPr>
              <a:spLocks noChangeArrowheads="1"/>
            </p:cNvSpPr>
            <p:nvPr/>
          </p:nvSpPr>
          <p:spPr bwMode="auto">
            <a:xfrm>
              <a:off x="4786" y="146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212" name="Rectangle 60"/>
            <p:cNvSpPr>
              <a:spLocks noChangeArrowheads="1"/>
            </p:cNvSpPr>
            <p:nvPr/>
          </p:nvSpPr>
          <p:spPr bwMode="auto">
            <a:xfrm>
              <a:off x="4559" y="146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213" name="Rectangle 61"/>
            <p:cNvSpPr>
              <a:spLocks noChangeArrowheads="1"/>
            </p:cNvSpPr>
            <p:nvPr/>
          </p:nvSpPr>
          <p:spPr bwMode="auto">
            <a:xfrm>
              <a:off x="4332" y="146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214" name="Rectangle 62"/>
            <p:cNvSpPr>
              <a:spLocks noChangeArrowheads="1"/>
            </p:cNvSpPr>
            <p:nvPr/>
          </p:nvSpPr>
          <p:spPr bwMode="auto">
            <a:xfrm>
              <a:off x="3697" y="1462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2,6</a:t>
              </a:r>
            </a:p>
          </p:txBody>
        </p:sp>
      </p:grpSp>
      <p:grpSp>
        <p:nvGrpSpPr>
          <p:cNvPr id="177215" name="Group 63"/>
          <p:cNvGrpSpPr>
            <a:grpSpLocks/>
          </p:cNvGrpSpPr>
          <p:nvPr/>
        </p:nvGrpSpPr>
        <p:grpSpPr bwMode="auto">
          <a:xfrm>
            <a:off x="609600" y="1295400"/>
            <a:ext cx="3151188" cy="4932363"/>
            <a:chOff x="3254" y="845"/>
            <a:chExt cx="1985" cy="3107"/>
          </a:xfrm>
        </p:grpSpPr>
        <p:sp>
          <p:nvSpPr>
            <p:cNvPr id="177216" name="Rectangle 64"/>
            <p:cNvSpPr>
              <a:spLocks noChangeArrowheads="1"/>
            </p:cNvSpPr>
            <p:nvPr/>
          </p:nvSpPr>
          <p:spPr bwMode="auto">
            <a:xfrm>
              <a:off x="3254" y="3703"/>
              <a:ext cx="44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3</a:t>
              </a:r>
            </a:p>
          </p:txBody>
        </p:sp>
        <p:sp>
          <p:nvSpPr>
            <p:cNvPr id="177217" name="Rectangle 65"/>
            <p:cNvSpPr>
              <a:spLocks noChangeArrowheads="1"/>
            </p:cNvSpPr>
            <p:nvPr/>
          </p:nvSpPr>
          <p:spPr bwMode="auto">
            <a:xfrm>
              <a:off x="3254" y="3205"/>
              <a:ext cx="443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77218" name="Rectangle 66"/>
            <p:cNvSpPr>
              <a:spLocks noChangeArrowheads="1"/>
            </p:cNvSpPr>
            <p:nvPr/>
          </p:nvSpPr>
          <p:spPr bwMode="auto">
            <a:xfrm>
              <a:off x="3254" y="1462"/>
              <a:ext cx="443" cy="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219" name="Rectangle 67"/>
            <p:cNvSpPr>
              <a:spLocks noChangeArrowheads="1"/>
            </p:cNvSpPr>
            <p:nvPr/>
          </p:nvSpPr>
          <p:spPr bwMode="auto">
            <a:xfrm>
              <a:off x="5013" y="1163"/>
              <a:ext cx="22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177220" name="Rectangle 68"/>
            <p:cNvSpPr>
              <a:spLocks noChangeArrowheads="1"/>
            </p:cNvSpPr>
            <p:nvPr/>
          </p:nvSpPr>
          <p:spPr bwMode="auto">
            <a:xfrm>
              <a:off x="4786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177221" name="Rectangle 69"/>
            <p:cNvSpPr>
              <a:spLocks noChangeArrowheads="1"/>
            </p:cNvSpPr>
            <p:nvPr/>
          </p:nvSpPr>
          <p:spPr bwMode="auto">
            <a:xfrm>
              <a:off x="4559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177222" name="Rectangle 70"/>
            <p:cNvSpPr>
              <a:spLocks noChangeArrowheads="1"/>
            </p:cNvSpPr>
            <p:nvPr/>
          </p:nvSpPr>
          <p:spPr bwMode="auto">
            <a:xfrm>
              <a:off x="4332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177223" name="Rectangle 71"/>
            <p:cNvSpPr>
              <a:spLocks noChangeArrowheads="1"/>
            </p:cNvSpPr>
            <p:nvPr/>
          </p:nvSpPr>
          <p:spPr bwMode="auto">
            <a:xfrm>
              <a:off x="3697" y="1163"/>
              <a:ext cx="63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m</a:t>
              </a:r>
            </a:p>
          </p:txBody>
        </p:sp>
        <p:sp>
          <p:nvSpPr>
            <p:cNvPr id="177224" name="Rectangle 72"/>
            <p:cNvSpPr>
              <a:spLocks noChangeArrowheads="1"/>
            </p:cNvSpPr>
            <p:nvPr/>
          </p:nvSpPr>
          <p:spPr bwMode="auto">
            <a:xfrm>
              <a:off x="3254" y="1163"/>
              <a:ext cx="44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组号</a:t>
              </a:r>
            </a:p>
          </p:txBody>
        </p:sp>
        <p:sp>
          <p:nvSpPr>
            <p:cNvPr id="177225" name="Line 73"/>
            <p:cNvSpPr>
              <a:spLocks noChangeShapeType="1"/>
            </p:cNvSpPr>
            <p:nvPr/>
          </p:nvSpPr>
          <p:spPr bwMode="auto">
            <a:xfrm>
              <a:off x="3254" y="1163"/>
              <a:ext cx="19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6" name="Line 74"/>
            <p:cNvSpPr>
              <a:spLocks noChangeShapeType="1"/>
            </p:cNvSpPr>
            <p:nvPr/>
          </p:nvSpPr>
          <p:spPr bwMode="auto">
            <a:xfrm>
              <a:off x="3254" y="1462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7" name="Line 75"/>
            <p:cNvSpPr>
              <a:spLocks noChangeShapeType="1"/>
            </p:cNvSpPr>
            <p:nvPr/>
          </p:nvSpPr>
          <p:spPr bwMode="auto">
            <a:xfrm>
              <a:off x="3254" y="3205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8" name="Line 76"/>
            <p:cNvSpPr>
              <a:spLocks noChangeShapeType="1"/>
            </p:cNvSpPr>
            <p:nvPr/>
          </p:nvSpPr>
          <p:spPr bwMode="auto">
            <a:xfrm>
              <a:off x="3254" y="3703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9" name="Line 77"/>
            <p:cNvSpPr>
              <a:spLocks noChangeShapeType="1"/>
            </p:cNvSpPr>
            <p:nvPr/>
          </p:nvSpPr>
          <p:spPr bwMode="auto">
            <a:xfrm>
              <a:off x="3254" y="3952"/>
              <a:ext cx="19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0" name="Line 78"/>
            <p:cNvSpPr>
              <a:spLocks noChangeShapeType="1"/>
            </p:cNvSpPr>
            <p:nvPr/>
          </p:nvSpPr>
          <p:spPr bwMode="auto">
            <a:xfrm>
              <a:off x="3254" y="1163"/>
              <a:ext cx="0" cy="27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1" name="Line 79"/>
            <p:cNvSpPr>
              <a:spLocks noChangeShapeType="1"/>
            </p:cNvSpPr>
            <p:nvPr/>
          </p:nvSpPr>
          <p:spPr bwMode="auto">
            <a:xfrm>
              <a:off x="3697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2" name="Line 80"/>
            <p:cNvSpPr>
              <a:spLocks noChangeShapeType="1"/>
            </p:cNvSpPr>
            <p:nvPr/>
          </p:nvSpPr>
          <p:spPr bwMode="auto">
            <a:xfrm>
              <a:off x="4332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3" name="Line 81"/>
            <p:cNvSpPr>
              <a:spLocks noChangeShapeType="1"/>
            </p:cNvSpPr>
            <p:nvPr/>
          </p:nvSpPr>
          <p:spPr bwMode="auto">
            <a:xfrm>
              <a:off x="4559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4" name="Line 82"/>
            <p:cNvSpPr>
              <a:spLocks noChangeShapeType="1"/>
            </p:cNvSpPr>
            <p:nvPr/>
          </p:nvSpPr>
          <p:spPr bwMode="auto">
            <a:xfrm>
              <a:off x="4786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5" name="Line 83"/>
            <p:cNvSpPr>
              <a:spLocks noChangeShapeType="1"/>
            </p:cNvSpPr>
            <p:nvPr/>
          </p:nvSpPr>
          <p:spPr bwMode="auto">
            <a:xfrm>
              <a:off x="5013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6" name="Line 84"/>
            <p:cNvSpPr>
              <a:spLocks noChangeShapeType="1"/>
            </p:cNvSpPr>
            <p:nvPr/>
          </p:nvSpPr>
          <p:spPr bwMode="auto">
            <a:xfrm>
              <a:off x="5239" y="1163"/>
              <a:ext cx="0" cy="27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7" name="Line 85"/>
            <p:cNvSpPr>
              <a:spLocks noChangeShapeType="1"/>
            </p:cNvSpPr>
            <p:nvPr/>
          </p:nvSpPr>
          <p:spPr bwMode="auto">
            <a:xfrm>
              <a:off x="3697" y="1711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8" name="Line 86"/>
            <p:cNvSpPr>
              <a:spLocks noChangeShapeType="1"/>
            </p:cNvSpPr>
            <p:nvPr/>
          </p:nvSpPr>
          <p:spPr bwMode="auto">
            <a:xfrm>
              <a:off x="3697" y="1960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9" name="Line 87"/>
            <p:cNvSpPr>
              <a:spLocks noChangeShapeType="1"/>
            </p:cNvSpPr>
            <p:nvPr/>
          </p:nvSpPr>
          <p:spPr bwMode="auto">
            <a:xfrm>
              <a:off x="3697" y="2209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0" name="Line 88"/>
            <p:cNvSpPr>
              <a:spLocks noChangeShapeType="1"/>
            </p:cNvSpPr>
            <p:nvPr/>
          </p:nvSpPr>
          <p:spPr bwMode="auto">
            <a:xfrm>
              <a:off x="3697" y="2458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1" name="Line 89"/>
            <p:cNvSpPr>
              <a:spLocks noChangeShapeType="1"/>
            </p:cNvSpPr>
            <p:nvPr/>
          </p:nvSpPr>
          <p:spPr bwMode="auto">
            <a:xfrm>
              <a:off x="3697" y="2707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2" name="Line 90"/>
            <p:cNvSpPr>
              <a:spLocks noChangeShapeType="1"/>
            </p:cNvSpPr>
            <p:nvPr/>
          </p:nvSpPr>
          <p:spPr bwMode="auto">
            <a:xfrm>
              <a:off x="3697" y="2956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3" name="Line 91"/>
            <p:cNvSpPr>
              <a:spLocks noChangeShapeType="1"/>
            </p:cNvSpPr>
            <p:nvPr/>
          </p:nvSpPr>
          <p:spPr bwMode="auto">
            <a:xfrm>
              <a:off x="3697" y="3454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4" name="Rectangle 92"/>
            <p:cNvSpPr>
              <a:spLocks noChangeArrowheads="1"/>
            </p:cNvSpPr>
            <p:nvPr/>
          </p:nvSpPr>
          <p:spPr bwMode="auto">
            <a:xfrm>
              <a:off x="4014" y="845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II</a:t>
              </a:r>
            </a:p>
          </p:txBody>
        </p:sp>
      </p:grpSp>
      <p:grpSp>
        <p:nvGrpSpPr>
          <p:cNvPr id="177245" name="Group 93"/>
          <p:cNvGrpSpPr>
            <a:grpSpLocks/>
          </p:cNvGrpSpPr>
          <p:nvPr/>
        </p:nvGrpSpPr>
        <p:grpSpPr bwMode="auto">
          <a:xfrm>
            <a:off x="3687763" y="3814763"/>
            <a:ext cx="488950" cy="2089150"/>
            <a:chOff x="2638" y="2568"/>
            <a:chExt cx="308" cy="1316"/>
          </a:xfrm>
        </p:grpSpPr>
        <p:sp>
          <p:nvSpPr>
            <p:cNvPr id="177246" name="Rectangle 94"/>
            <p:cNvSpPr>
              <a:spLocks noChangeArrowheads="1"/>
            </p:cNvSpPr>
            <p:nvPr/>
          </p:nvSpPr>
          <p:spPr bwMode="auto">
            <a:xfrm>
              <a:off x="2638" y="256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√</a:t>
              </a:r>
            </a:p>
          </p:txBody>
        </p:sp>
        <p:sp>
          <p:nvSpPr>
            <p:cNvPr id="177247" name="Rectangle 95"/>
            <p:cNvSpPr>
              <a:spLocks noChangeArrowheads="1"/>
            </p:cNvSpPr>
            <p:nvPr/>
          </p:nvSpPr>
          <p:spPr bwMode="auto">
            <a:xfrm>
              <a:off x="2638" y="35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√</a:t>
              </a:r>
            </a:p>
          </p:txBody>
        </p:sp>
        <p:sp>
          <p:nvSpPr>
            <p:cNvPr id="177248" name="Rectangle 96"/>
            <p:cNvSpPr>
              <a:spLocks noChangeArrowheads="1"/>
            </p:cNvSpPr>
            <p:nvPr/>
          </p:nvSpPr>
          <p:spPr bwMode="auto">
            <a:xfrm>
              <a:off x="2638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√</a:t>
              </a:r>
            </a:p>
          </p:txBody>
        </p:sp>
        <p:sp>
          <p:nvSpPr>
            <p:cNvPr id="177249" name="Rectangle 97"/>
            <p:cNvSpPr>
              <a:spLocks noChangeArrowheads="1"/>
            </p:cNvSpPr>
            <p:nvPr/>
          </p:nvSpPr>
          <p:spPr bwMode="auto">
            <a:xfrm>
              <a:off x="2638" y="306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√</a:t>
              </a:r>
            </a:p>
          </p:txBody>
        </p:sp>
      </p:grpSp>
      <p:grpSp>
        <p:nvGrpSpPr>
          <p:cNvPr id="177250" name="Group 98"/>
          <p:cNvGrpSpPr>
            <a:grpSpLocks/>
          </p:cNvGrpSpPr>
          <p:nvPr/>
        </p:nvGrpSpPr>
        <p:grpSpPr bwMode="auto">
          <a:xfrm>
            <a:off x="5054600" y="2806700"/>
            <a:ext cx="3122613" cy="431800"/>
            <a:chOff x="3612" y="1662"/>
            <a:chExt cx="1967" cy="272"/>
          </a:xfrm>
        </p:grpSpPr>
        <p:sp>
          <p:nvSpPr>
            <p:cNvPr id="177251" name="Rectangle 99"/>
            <p:cNvSpPr>
              <a:spLocks noChangeArrowheads="1"/>
            </p:cNvSpPr>
            <p:nvPr/>
          </p:nvSpPr>
          <p:spPr bwMode="auto">
            <a:xfrm>
              <a:off x="4423" y="1662"/>
              <a:ext cx="115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    _   0    _</a:t>
              </a:r>
            </a:p>
          </p:txBody>
        </p:sp>
        <p:sp>
          <p:nvSpPr>
            <p:cNvPr id="177252" name="Rectangle 100"/>
            <p:cNvSpPr>
              <a:spLocks noChangeArrowheads="1"/>
            </p:cNvSpPr>
            <p:nvPr/>
          </p:nvSpPr>
          <p:spPr bwMode="auto">
            <a:xfrm>
              <a:off x="3612" y="1662"/>
              <a:ext cx="81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8,9,12,13</a:t>
              </a:r>
            </a:p>
          </p:txBody>
        </p:sp>
      </p:grpSp>
      <p:grpSp>
        <p:nvGrpSpPr>
          <p:cNvPr id="177283" name="Group 131"/>
          <p:cNvGrpSpPr>
            <a:grpSpLocks/>
          </p:cNvGrpSpPr>
          <p:nvPr/>
        </p:nvGrpSpPr>
        <p:grpSpPr bwMode="auto">
          <a:xfrm>
            <a:off x="3760788" y="2230438"/>
            <a:ext cx="4848225" cy="4032250"/>
            <a:chOff x="2369" y="1405"/>
            <a:chExt cx="3054" cy="2540"/>
          </a:xfrm>
        </p:grpSpPr>
        <p:sp>
          <p:nvSpPr>
            <p:cNvPr id="177254" name="Rectangle 102"/>
            <p:cNvSpPr>
              <a:spLocks noChangeArrowheads="1"/>
            </p:cNvSpPr>
            <p:nvPr/>
          </p:nvSpPr>
          <p:spPr bwMode="auto">
            <a:xfrm>
              <a:off x="2369" y="1405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177255" name="Rectangle 103"/>
            <p:cNvSpPr>
              <a:spLocks noChangeArrowheads="1"/>
            </p:cNvSpPr>
            <p:nvPr/>
          </p:nvSpPr>
          <p:spPr bwMode="auto">
            <a:xfrm>
              <a:off x="2369" y="163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2</a:t>
              </a:r>
            </a:p>
          </p:txBody>
        </p:sp>
        <p:sp>
          <p:nvSpPr>
            <p:cNvPr id="177256" name="Rectangle 104"/>
            <p:cNvSpPr>
              <a:spLocks noChangeArrowheads="1"/>
            </p:cNvSpPr>
            <p:nvPr/>
          </p:nvSpPr>
          <p:spPr bwMode="auto">
            <a:xfrm>
              <a:off x="2369" y="188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3</a:t>
              </a:r>
            </a:p>
          </p:txBody>
        </p:sp>
        <p:sp>
          <p:nvSpPr>
            <p:cNvPr id="177257" name="Rectangle 105"/>
            <p:cNvSpPr>
              <a:spLocks noChangeArrowheads="1"/>
            </p:cNvSpPr>
            <p:nvPr/>
          </p:nvSpPr>
          <p:spPr bwMode="auto">
            <a:xfrm>
              <a:off x="2369" y="2131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4</a:t>
              </a:r>
            </a:p>
          </p:txBody>
        </p:sp>
        <p:sp>
          <p:nvSpPr>
            <p:cNvPr id="177258" name="Rectangle 106"/>
            <p:cNvSpPr>
              <a:spLocks noChangeArrowheads="1"/>
            </p:cNvSpPr>
            <p:nvPr/>
          </p:nvSpPr>
          <p:spPr bwMode="auto">
            <a:xfrm>
              <a:off x="2369" y="2659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5</a:t>
              </a:r>
            </a:p>
          </p:txBody>
        </p:sp>
        <p:sp>
          <p:nvSpPr>
            <p:cNvPr id="177259" name="Rectangle 107"/>
            <p:cNvSpPr>
              <a:spLocks noChangeArrowheads="1"/>
            </p:cNvSpPr>
            <p:nvPr/>
          </p:nvSpPr>
          <p:spPr bwMode="auto">
            <a:xfrm>
              <a:off x="2369" y="3657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6</a:t>
              </a:r>
            </a:p>
          </p:txBody>
        </p:sp>
        <p:sp>
          <p:nvSpPr>
            <p:cNvPr id="177260" name="Rectangle 108"/>
            <p:cNvSpPr>
              <a:spLocks noChangeArrowheads="1"/>
            </p:cNvSpPr>
            <p:nvPr/>
          </p:nvSpPr>
          <p:spPr bwMode="auto">
            <a:xfrm>
              <a:off x="5136" y="177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7</a:t>
              </a:r>
            </a:p>
          </p:txBody>
        </p:sp>
      </p:grpSp>
      <p:sp>
        <p:nvSpPr>
          <p:cNvPr id="177261" name="Rectangle 109"/>
          <p:cNvSpPr>
            <a:spLocks noChangeArrowheads="1"/>
          </p:cNvSpPr>
          <p:nvPr/>
        </p:nvSpPr>
        <p:spPr bwMode="auto">
          <a:xfrm>
            <a:off x="4300538" y="3387121"/>
            <a:ext cx="40799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在表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III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中，未打“√”</a:t>
            </a:r>
          </a:p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的，标以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P1~P7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，称质蕴涵</a:t>
            </a:r>
          </a:p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项。全部质蕴涵项，完全覆</a:t>
            </a:r>
          </a:p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盖了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的各最小项。</a:t>
            </a:r>
          </a:p>
        </p:txBody>
      </p:sp>
      <p:grpSp>
        <p:nvGrpSpPr>
          <p:cNvPr id="177262" name="Group 110"/>
          <p:cNvGrpSpPr>
            <a:grpSpLocks/>
          </p:cNvGrpSpPr>
          <p:nvPr/>
        </p:nvGrpSpPr>
        <p:grpSpPr bwMode="auto">
          <a:xfrm>
            <a:off x="4216400" y="1773238"/>
            <a:ext cx="3924300" cy="1465262"/>
            <a:chOff x="2971" y="1282"/>
            <a:chExt cx="2472" cy="923"/>
          </a:xfrm>
        </p:grpSpPr>
        <p:grpSp>
          <p:nvGrpSpPr>
            <p:cNvPr id="177263" name="Group 111"/>
            <p:cNvGrpSpPr>
              <a:grpSpLocks/>
            </p:cNvGrpSpPr>
            <p:nvPr/>
          </p:nvGrpSpPr>
          <p:grpSpPr bwMode="auto">
            <a:xfrm>
              <a:off x="2971" y="1615"/>
              <a:ext cx="2472" cy="590"/>
              <a:chOff x="3107" y="1344"/>
              <a:chExt cx="2472" cy="590"/>
            </a:xfrm>
          </p:grpSpPr>
          <p:sp>
            <p:nvSpPr>
              <p:cNvPr id="177264" name="Rectangle 112"/>
              <p:cNvSpPr>
                <a:spLocks noChangeArrowheads="1"/>
              </p:cNvSpPr>
              <p:nvPr/>
            </p:nvSpPr>
            <p:spPr bwMode="auto">
              <a:xfrm>
                <a:off x="3107" y="1662"/>
                <a:ext cx="50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7265" name="Rectangle 113"/>
              <p:cNvSpPr>
                <a:spLocks noChangeArrowheads="1"/>
              </p:cNvSpPr>
              <p:nvPr/>
            </p:nvSpPr>
            <p:spPr bwMode="auto">
              <a:xfrm>
                <a:off x="4423" y="1344"/>
                <a:ext cx="115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D   C   B   A</a:t>
                </a:r>
              </a:p>
            </p:txBody>
          </p:sp>
          <p:sp>
            <p:nvSpPr>
              <p:cNvPr id="177266" name="Rectangle 114"/>
              <p:cNvSpPr>
                <a:spLocks noChangeArrowheads="1"/>
              </p:cNvSpPr>
              <p:nvPr/>
            </p:nvSpPr>
            <p:spPr bwMode="auto">
              <a:xfrm>
                <a:off x="3612" y="1344"/>
                <a:ext cx="811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m</a:t>
                </a:r>
              </a:p>
            </p:txBody>
          </p:sp>
          <p:sp>
            <p:nvSpPr>
              <p:cNvPr id="177267" name="Rectangle 115"/>
              <p:cNvSpPr>
                <a:spLocks noChangeArrowheads="1"/>
              </p:cNvSpPr>
              <p:nvPr/>
            </p:nvSpPr>
            <p:spPr bwMode="auto">
              <a:xfrm>
                <a:off x="3107" y="1344"/>
                <a:ext cx="505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组号</a:t>
                </a:r>
              </a:p>
            </p:txBody>
          </p:sp>
          <p:sp>
            <p:nvSpPr>
              <p:cNvPr id="177268" name="Line 116"/>
              <p:cNvSpPr>
                <a:spLocks noChangeShapeType="1"/>
              </p:cNvSpPr>
              <p:nvPr/>
            </p:nvSpPr>
            <p:spPr bwMode="auto">
              <a:xfrm>
                <a:off x="3107" y="1344"/>
                <a:ext cx="2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69" name="Line 117"/>
              <p:cNvSpPr>
                <a:spLocks noChangeShapeType="1"/>
              </p:cNvSpPr>
              <p:nvPr/>
            </p:nvSpPr>
            <p:spPr bwMode="auto">
              <a:xfrm>
                <a:off x="3107" y="1662"/>
                <a:ext cx="2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70" name="Line 118"/>
              <p:cNvSpPr>
                <a:spLocks noChangeShapeType="1"/>
              </p:cNvSpPr>
              <p:nvPr/>
            </p:nvSpPr>
            <p:spPr bwMode="auto">
              <a:xfrm>
                <a:off x="3107" y="1934"/>
                <a:ext cx="2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71" name="Line 119"/>
              <p:cNvSpPr>
                <a:spLocks noChangeShapeType="1"/>
              </p:cNvSpPr>
              <p:nvPr/>
            </p:nvSpPr>
            <p:spPr bwMode="auto">
              <a:xfrm>
                <a:off x="3107" y="1344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72" name="Line 120"/>
              <p:cNvSpPr>
                <a:spLocks noChangeShapeType="1"/>
              </p:cNvSpPr>
              <p:nvPr/>
            </p:nvSpPr>
            <p:spPr bwMode="auto">
              <a:xfrm>
                <a:off x="3612" y="1344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73" name="Line 121"/>
              <p:cNvSpPr>
                <a:spLocks noChangeShapeType="1"/>
              </p:cNvSpPr>
              <p:nvPr/>
            </p:nvSpPr>
            <p:spPr bwMode="auto">
              <a:xfrm>
                <a:off x="4423" y="1344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74" name="Line 122"/>
              <p:cNvSpPr>
                <a:spLocks noChangeShapeType="1"/>
              </p:cNvSpPr>
              <p:nvPr/>
            </p:nvSpPr>
            <p:spPr bwMode="auto">
              <a:xfrm>
                <a:off x="5579" y="1344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7275" name="Rectangle 123"/>
            <p:cNvSpPr>
              <a:spLocks noChangeArrowheads="1"/>
            </p:cNvSpPr>
            <p:nvPr/>
          </p:nvSpPr>
          <p:spPr bwMode="auto">
            <a:xfrm>
              <a:off x="3969" y="1282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III</a:t>
              </a:r>
            </a:p>
          </p:txBody>
        </p:sp>
      </p:grpSp>
      <p:graphicFrame>
        <p:nvGraphicFramePr>
          <p:cNvPr id="177276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93543"/>
              </p:ext>
            </p:extLst>
          </p:nvPr>
        </p:nvGraphicFramePr>
        <p:xfrm>
          <a:off x="4432300" y="5118100"/>
          <a:ext cx="11874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2" name="Equation" r:id="rId3" imgW="685800" imgH="253800" progId="Equation.3">
                  <p:embed/>
                </p:oleObj>
              </mc:Choice>
              <mc:Fallback>
                <p:oleObj name="Equation" r:id="rId3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5118100"/>
                        <a:ext cx="11874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77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415208"/>
              </p:ext>
            </p:extLst>
          </p:nvPr>
        </p:nvGraphicFramePr>
        <p:xfrm>
          <a:off x="6043613" y="5118100"/>
          <a:ext cx="11922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3" name="Equation" r:id="rId5" imgW="685800" imgH="253800" progId="Equation.3">
                  <p:embed/>
                </p:oleObj>
              </mc:Choice>
              <mc:Fallback>
                <p:oleObj name="Equation" r:id="rId5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118100"/>
                        <a:ext cx="11922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78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159692"/>
              </p:ext>
            </p:extLst>
          </p:nvPr>
        </p:nvGraphicFramePr>
        <p:xfrm>
          <a:off x="7610475" y="5095875"/>
          <a:ext cx="11922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4" name="Equation" r:id="rId7" imgW="685800" imgH="253800" progId="Equation.3">
                  <p:embed/>
                </p:oleObj>
              </mc:Choice>
              <mc:Fallback>
                <p:oleObj name="Equation" r:id="rId7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5095875"/>
                        <a:ext cx="11922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79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226259"/>
              </p:ext>
            </p:extLst>
          </p:nvPr>
        </p:nvGraphicFramePr>
        <p:xfrm>
          <a:off x="4410075" y="5608638"/>
          <a:ext cx="1193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5" name="Equation" r:id="rId9" imgW="685800" imgH="253800" progId="Equation.3">
                  <p:embed/>
                </p:oleObj>
              </mc:Choice>
              <mc:Fallback>
                <p:oleObj name="Equation" r:id="rId9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5608638"/>
                        <a:ext cx="11938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80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910909"/>
              </p:ext>
            </p:extLst>
          </p:nvPr>
        </p:nvGraphicFramePr>
        <p:xfrm>
          <a:off x="6022975" y="5629275"/>
          <a:ext cx="11985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6" name="Equation" r:id="rId11" imgW="685800" imgH="253800" progId="Equation.3">
                  <p:embed/>
                </p:oleObj>
              </mc:Choice>
              <mc:Fallback>
                <p:oleObj name="Equation" r:id="rId11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5629275"/>
                        <a:ext cx="11985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81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408683"/>
              </p:ext>
            </p:extLst>
          </p:nvPr>
        </p:nvGraphicFramePr>
        <p:xfrm>
          <a:off x="7558088" y="5619750"/>
          <a:ext cx="11747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7" name="Equation" r:id="rId13" imgW="672840" imgH="228600" progId="Equation.3">
                  <p:embed/>
                </p:oleObj>
              </mc:Choice>
              <mc:Fallback>
                <p:oleObj name="Equation" r:id="rId13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88" y="5619750"/>
                        <a:ext cx="11747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82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33487"/>
              </p:ext>
            </p:extLst>
          </p:nvPr>
        </p:nvGraphicFramePr>
        <p:xfrm>
          <a:off x="4356100" y="6113463"/>
          <a:ext cx="1069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8" name="Equation" r:id="rId15" imgW="609480" imgH="253800" progId="Equation.3">
                  <p:embed/>
                </p:oleObj>
              </mc:Choice>
              <mc:Fallback>
                <p:oleObj name="Equation" r:id="rId15" imgW="609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6113463"/>
                        <a:ext cx="10699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1299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7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7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61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B55D-EDF7-41F0-9304-1439B625B4F4}" type="slidenum">
              <a:rPr lang="en-US" altLang="zh-CN"/>
              <a:pPr/>
              <a:t>63</a:t>
            </a:fld>
            <a:endParaRPr lang="en-US" altLang="zh-CN"/>
          </a:p>
        </p:txBody>
      </p:sp>
      <p:grpSp>
        <p:nvGrpSpPr>
          <p:cNvPr id="178179" name="Group 3"/>
          <p:cNvGrpSpPr>
            <a:grpSpLocks/>
          </p:cNvGrpSpPr>
          <p:nvPr/>
        </p:nvGrpSpPr>
        <p:grpSpPr bwMode="auto">
          <a:xfrm>
            <a:off x="373063" y="2820988"/>
            <a:ext cx="4032250" cy="3887787"/>
            <a:chOff x="1429" y="1389"/>
            <a:chExt cx="2540" cy="2449"/>
          </a:xfrm>
        </p:grpSpPr>
        <p:sp>
          <p:nvSpPr>
            <p:cNvPr id="178180" name="Rectangle 4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0" name="Rectangle 14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1" name="Rectangle 15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2" name="Rectangle 16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4" name="Rectangle 18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5" name="Rectangle 19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6" name="Line 20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7" name="Line 21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8" name="Line 22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9" name="Line 23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0" name="Line 24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1" name="Line 25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2" name="Line 26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3" name="Line 27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4" name="Line 28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5" name="Line 29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6" name="Line 30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8207" name="Group 31"/>
          <p:cNvGrpSpPr>
            <a:grpSpLocks/>
          </p:cNvGrpSpPr>
          <p:nvPr/>
        </p:nvGrpSpPr>
        <p:grpSpPr bwMode="auto">
          <a:xfrm>
            <a:off x="444500" y="2820988"/>
            <a:ext cx="3887788" cy="3671887"/>
            <a:chOff x="885" y="1571"/>
            <a:chExt cx="2449" cy="2313"/>
          </a:xfrm>
        </p:grpSpPr>
        <p:grpSp>
          <p:nvGrpSpPr>
            <p:cNvPr id="178208" name="Group 32"/>
            <p:cNvGrpSpPr>
              <a:grpSpLocks/>
            </p:cNvGrpSpPr>
            <p:nvPr/>
          </p:nvGrpSpPr>
          <p:grpSpPr bwMode="auto">
            <a:xfrm>
              <a:off x="1338" y="1571"/>
              <a:ext cx="1996" cy="288"/>
              <a:chOff x="1927" y="1389"/>
              <a:chExt cx="1996" cy="288"/>
            </a:xfrm>
          </p:grpSpPr>
          <p:sp>
            <p:nvSpPr>
              <p:cNvPr id="178209" name="Text Box 33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78210" name="Text Box 34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78211" name="Text Box 35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78212" name="Text Box 36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178213" name="Group 37"/>
            <p:cNvGrpSpPr>
              <a:grpSpLocks/>
            </p:cNvGrpSpPr>
            <p:nvPr/>
          </p:nvGrpSpPr>
          <p:grpSpPr bwMode="auto">
            <a:xfrm>
              <a:off x="885" y="2054"/>
              <a:ext cx="363" cy="1830"/>
              <a:chOff x="1474" y="1872"/>
              <a:chExt cx="363" cy="1830"/>
            </a:xfrm>
          </p:grpSpPr>
          <p:sp>
            <p:nvSpPr>
              <p:cNvPr id="178214" name="Text Box 38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78215" name="Text Box 39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78216" name="Text Box 40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78217" name="Text Box 41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grpSp>
        <p:nvGrpSpPr>
          <p:cNvPr id="178218" name="Group 42"/>
          <p:cNvGrpSpPr>
            <a:grpSpLocks/>
          </p:cNvGrpSpPr>
          <p:nvPr/>
        </p:nvGrpSpPr>
        <p:grpSpPr bwMode="auto">
          <a:xfrm>
            <a:off x="1196975" y="3514725"/>
            <a:ext cx="3070225" cy="2978150"/>
            <a:chOff x="2019" y="2099"/>
            <a:chExt cx="1934" cy="1876"/>
          </a:xfrm>
        </p:grpSpPr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2586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0" name="Rectangle 44"/>
            <p:cNvSpPr>
              <a:spLocks noChangeArrowheads="1"/>
            </p:cNvSpPr>
            <p:nvPr/>
          </p:nvSpPr>
          <p:spPr bwMode="auto">
            <a:xfrm>
              <a:off x="2019" y="21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178221" name="Rectangle 45"/>
            <p:cNvSpPr>
              <a:spLocks noChangeArrowheads="1"/>
            </p:cNvSpPr>
            <p:nvPr/>
          </p:nvSpPr>
          <p:spPr bwMode="auto">
            <a:xfrm>
              <a:off x="3108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2" name="Rectangle 46"/>
            <p:cNvSpPr>
              <a:spLocks noChangeArrowheads="1"/>
            </p:cNvSpPr>
            <p:nvPr/>
          </p:nvSpPr>
          <p:spPr bwMode="auto">
            <a:xfrm>
              <a:off x="3652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3" name="Rectangle 47"/>
            <p:cNvSpPr>
              <a:spLocks noChangeArrowheads="1"/>
            </p:cNvSpPr>
            <p:nvPr/>
          </p:nvSpPr>
          <p:spPr bwMode="auto">
            <a:xfrm>
              <a:off x="2587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4" name="Rectangle 48"/>
            <p:cNvSpPr>
              <a:spLocks noChangeArrowheads="1"/>
            </p:cNvSpPr>
            <p:nvPr/>
          </p:nvSpPr>
          <p:spPr bwMode="auto">
            <a:xfrm>
              <a:off x="2043" y="25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5" name="Rectangle 49"/>
            <p:cNvSpPr>
              <a:spLocks noChangeArrowheads="1"/>
            </p:cNvSpPr>
            <p:nvPr/>
          </p:nvSpPr>
          <p:spPr bwMode="auto">
            <a:xfrm>
              <a:off x="3131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6" name="Rectangle 50"/>
            <p:cNvSpPr>
              <a:spLocks noChangeArrowheads="1"/>
            </p:cNvSpPr>
            <p:nvPr/>
          </p:nvSpPr>
          <p:spPr bwMode="auto">
            <a:xfrm>
              <a:off x="3676" y="261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7" name="Rectangle 51"/>
            <p:cNvSpPr>
              <a:spLocks noChangeArrowheads="1"/>
            </p:cNvSpPr>
            <p:nvPr/>
          </p:nvSpPr>
          <p:spPr bwMode="auto">
            <a:xfrm>
              <a:off x="2587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8" name="Rectangle 52"/>
            <p:cNvSpPr>
              <a:spLocks noChangeArrowheads="1"/>
            </p:cNvSpPr>
            <p:nvPr/>
          </p:nvSpPr>
          <p:spPr bwMode="auto">
            <a:xfrm>
              <a:off x="2043" y="3158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9" name="Rectangle 53"/>
            <p:cNvSpPr>
              <a:spLocks noChangeArrowheads="1"/>
            </p:cNvSpPr>
            <p:nvPr/>
          </p:nvSpPr>
          <p:spPr bwMode="auto">
            <a:xfrm>
              <a:off x="3108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30" name="Rectangle 54"/>
            <p:cNvSpPr>
              <a:spLocks noChangeArrowheads="1"/>
            </p:cNvSpPr>
            <p:nvPr/>
          </p:nvSpPr>
          <p:spPr bwMode="auto">
            <a:xfrm>
              <a:off x="3652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31" name="Rectangle 55"/>
            <p:cNvSpPr>
              <a:spLocks noChangeArrowheads="1"/>
            </p:cNvSpPr>
            <p:nvPr/>
          </p:nvSpPr>
          <p:spPr bwMode="auto">
            <a:xfrm>
              <a:off x="2609" y="368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</a:p>
          </p:txBody>
        </p:sp>
        <p:sp>
          <p:nvSpPr>
            <p:cNvPr id="178232" name="Rectangle 56"/>
            <p:cNvSpPr>
              <a:spLocks noChangeArrowheads="1"/>
            </p:cNvSpPr>
            <p:nvPr/>
          </p:nvSpPr>
          <p:spPr bwMode="auto">
            <a:xfrm>
              <a:off x="2043" y="3687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33" name="Rectangle 57"/>
            <p:cNvSpPr>
              <a:spLocks noChangeArrowheads="1"/>
            </p:cNvSpPr>
            <p:nvPr/>
          </p:nvSpPr>
          <p:spPr bwMode="auto">
            <a:xfrm>
              <a:off x="3153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34" name="Rectangle 58"/>
            <p:cNvSpPr>
              <a:spLocks noChangeArrowheads="1"/>
            </p:cNvSpPr>
            <p:nvPr/>
          </p:nvSpPr>
          <p:spPr bwMode="auto">
            <a:xfrm>
              <a:off x="3676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178235" name="Group 59"/>
          <p:cNvGrpSpPr>
            <a:grpSpLocks/>
          </p:cNvGrpSpPr>
          <p:nvPr/>
        </p:nvGrpSpPr>
        <p:grpSpPr bwMode="auto">
          <a:xfrm>
            <a:off x="228600" y="2433638"/>
            <a:ext cx="865188" cy="1177925"/>
            <a:chOff x="1337" y="1162"/>
            <a:chExt cx="545" cy="742"/>
          </a:xfrm>
        </p:grpSpPr>
        <p:sp>
          <p:nvSpPr>
            <p:cNvPr id="178236" name="Text Box 60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78237" name="Text Box 61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78238" name="Text Box 62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178239" name="Text Box 63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178240" name="Rectangle 64"/>
          <p:cNvSpPr>
            <a:spLocks noChangeArrowheads="1"/>
          </p:cNvSpPr>
          <p:nvPr/>
        </p:nvSpPr>
        <p:spPr bwMode="auto">
          <a:xfrm>
            <a:off x="533400" y="378768"/>
            <a:ext cx="3953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在卡诺图上看全部质蕴涵项 </a:t>
            </a:r>
          </a:p>
        </p:txBody>
      </p:sp>
      <p:grpSp>
        <p:nvGrpSpPr>
          <p:cNvPr id="178241" name="Group 65"/>
          <p:cNvGrpSpPr>
            <a:grpSpLocks/>
          </p:cNvGrpSpPr>
          <p:nvPr/>
        </p:nvGrpSpPr>
        <p:grpSpPr bwMode="auto">
          <a:xfrm>
            <a:off x="3686175" y="3468688"/>
            <a:ext cx="576263" cy="1295400"/>
            <a:chOff x="3334" y="1979"/>
            <a:chExt cx="363" cy="816"/>
          </a:xfrm>
        </p:grpSpPr>
        <p:sp>
          <p:nvSpPr>
            <p:cNvPr id="178242" name="Rectangle 66"/>
            <p:cNvSpPr>
              <a:spLocks noChangeArrowheads="1"/>
            </p:cNvSpPr>
            <p:nvPr/>
          </p:nvSpPr>
          <p:spPr bwMode="auto">
            <a:xfrm>
              <a:off x="3379" y="1979"/>
              <a:ext cx="272" cy="8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43" name="Text Box 67"/>
            <p:cNvSpPr txBox="1">
              <a:spLocks noChangeArrowheads="1"/>
            </p:cNvSpPr>
            <p:nvPr/>
          </p:nvSpPr>
          <p:spPr bwMode="auto">
            <a:xfrm>
              <a:off x="3334" y="223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P1</a:t>
              </a:r>
            </a:p>
          </p:txBody>
        </p:sp>
      </p:grpSp>
      <p:grpSp>
        <p:nvGrpSpPr>
          <p:cNvPr id="178244" name="Group 68"/>
          <p:cNvGrpSpPr>
            <a:grpSpLocks/>
          </p:cNvGrpSpPr>
          <p:nvPr/>
        </p:nvGrpSpPr>
        <p:grpSpPr bwMode="auto">
          <a:xfrm>
            <a:off x="3686175" y="3179763"/>
            <a:ext cx="792163" cy="3602037"/>
            <a:chOff x="3334" y="1797"/>
            <a:chExt cx="499" cy="2269"/>
          </a:xfrm>
        </p:grpSpPr>
        <p:grpSp>
          <p:nvGrpSpPr>
            <p:cNvPr id="178245" name="Group 69"/>
            <p:cNvGrpSpPr>
              <a:grpSpLocks/>
            </p:cNvGrpSpPr>
            <p:nvPr/>
          </p:nvGrpSpPr>
          <p:grpSpPr bwMode="auto">
            <a:xfrm>
              <a:off x="3334" y="1797"/>
              <a:ext cx="362" cy="2269"/>
              <a:chOff x="3334" y="1797"/>
              <a:chExt cx="362" cy="2269"/>
            </a:xfrm>
          </p:grpSpPr>
          <p:sp>
            <p:nvSpPr>
              <p:cNvPr id="178246" name="Rectangle 70"/>
              <p:cNvSpPr>
                <a:spLocks noChangeArrowheads="1"/>
              </p:cNvSpPr>
              <p:nvPr/>
            </p:nvSpPr>
            <p:spPr bwMode="auto">
              <a:xfrm>
                <a:off x="3334" y="1797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8247" name="Rectangle 71"/>
              <p:cNvSpPr>
                <a:spLocks noChangeArrowheads="1"/>
              </p:cNvSpPr>
              <p:nvPr/>
            </p:nvSpPr>
            <p:spPr bwMode="auto">
              <a:xfrm>
                <a:off x="3334" y="3612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8248" name="Text Box 72"/>
            <p:cNvSpPr txBox="1">
              <a:spLocks noChangeArrowheads="1"/>
            </p:cNvSpPr>
            <p:nvPr/>
          </p:nvSpPr>
          <p:spPr bwMode="auto">
            <a:xfrm>
              <a:off x="3379" y="370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P2</a:t>
              </a:r>
            </a:p>
          </p:txBody>
        </p:sp>
      </p:grpSp>
      <p:grpSp>
        <p:nvGrpSpPr>
          <p:cNvPr id="178249" name="Group 73"/>
          <p:cNvGrpSpPr>
            <a:grpSpLocks/>
          </p:cNvGrpSpPr>
          <p:nvPr/>
        </p:nvGrpSpPr>
        <p:grpSpPr bwMode="auto">
          <a:xfrm>
            <a:off x="877888" y="4260850"/>
            <a:ext cx="3671887" cy="574675"/>
            <a:chOff x="1565" y="2478"/>
            <a:chExt cx="2313" cy="362"/>
          </a:xfrm>
        </p:grpSpPr>
        <p:grpSp>
          <p:nvGrpSpPr>
            <p:cNvPr id="178250" name="Group 74"/>
            <p:cNvGrpSpPr>
              <a:grpSpLocks/>
            </p:cNvGrpSpPr>
            <p:nvPr/>
          </p:nvGrpSpPr>
          <p:grpSpPr bwMode="auto">
            <a:xfrm>
              <a:off x="1565" y="2478"/>
              <a:ext cx="2313" cy="362"/>
              <a:chOff x="1565" y="2478"/>
              <a:chExt cx="2313" cy="362"/>
            </a:xfrm>
          </p:grpSpPr>
          <p:sp>
            <p:nvSpPr>
              <p:cNvPr id="178251" name="Rectangle 75"/>
              <p:cNvSpPr>
                <a:spLocks noChangeArrowheads="1"/>
              </p:cNvSpPr>
              <p:nvPr/>
            </p:nvSpPr>
            <p:spPr bwMode="auto">
              <a:xfrm>
                <a:off x="1565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8252" name="Rectangle 76"/>
              <p:cNvSpPr>
                <a:spLocks noChangeArrowheads="1"/>
              </p:cNvSpPr>
              <p:nvPr/>
            </p:nvSpPr>
            <p:spPr bwMode="auto">
              <a:xfrm>
                <a:off x="3379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8253" name="Text Box 77"/>
            <p:cNvSpPr txBox="1">
              <a:spLocks noChangeArrowheads="1"/>
            </p:cNvSpPr>
            <p:nvPr/>
          </p:nvSpPr>
          <p:spPr bwMode="auto">
            <a:xfrm>
              <a:off x="1565" y="24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P3</a:t>
              </a:r>
            </a:p>
          </p:txBody>
        </p:sp>
      </p:grpSp>
      <p:grpSp>
        <p:nvGrpSpPr>
          <p:cNvPr id="178254" name="Group 78"/>
          <p:cNvGrpSpPr>
            <a:grpSpLocks/>
          </p:cNvGrpSpPr>
          <p:nvPr/>
        </p:nvGrpSpPr>
        <p:grpSpPr bwMode="auto">
          <a:xfrm>
            <a:off x="1165225" y="4403725"/>
            <a:ext cx="647700" cy="1296988"/>
            <a:chOff x="1746" y="2568"/>
            <a:chExt cx="408" cy="817"/>
          </a:xfrm>
        </p:grpSpPr>
        <p:sp>
          <p:nvSpPr>
            <p:cNvPr id="178255" name="Rectangle 79"/>
            <p:cNvSpPr>
              <a:spLocks noChangeArrowheads="1"/>
            </p:cNvSpPr>
            <p:nvPr/>
          </p:nvSpPr>
          <p:spPr bwMode="auto">
            <a:xfrm>
              <a:off x="1746" y="2568"/>
              <a:ext cx="318" cy="81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56" name="Text Box 80"/>
            <p:cNvSpPr txBox="1">
              <a:spLocks noChangeArrowheads="1"/>
            </p:cNvSpPr>
            <p:nvPr/>
          </p:nvSpPr>
          <p:spPr bwMode="auto">
            <a:xfrm>
              <a:off x="1746" y="279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P4</a:t>
              </a:r>
            </a:p>
          </p:txBody>
        </p:sp>
      </p:grpSp>
      <p:grpSp>
        <p:nvGrpSpPr>
          <p:cNvPr id="178257" name="Group 81"/>
          <p:cNvGrpSpPr>
            <a:grpSpLocks/>
          </p:cNvGrpSpPr>
          <p:nvPr/>
        </p:nvGrpSpPr>
        <p:grpSpPr bwMode="auto">
          <a:xfrm>
            <a:off x="1957388" y="5195888"/>
            <a:ext cx="1439862" cy="576262"/>
            <a:chOff x="2245" y="3067"/>
            <a:chExt cx="907" cy="363"/>
          </a:xfrm>
        </p:grpSpPr>
        <p:sp>
          <p:nvSpPr>
            <p:cNvPr id="178258" name="Rectangle 82"/>
            <p:cNvSpPr>
              <a:spLocks noChangeArrowheads="1"/>
            </p:cNvSpPr>
            <p:nvPr/>
          </p:nvSpPr>
          <p:spPr bwMode="auto">
            <a:xfrm>
              <a:off x="2245" y="3067"/>
              <a:ext cx="907" cy="36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59" name="Text Box 83"/>
            <p:cNvSpPr txBox="1">
              <a:spLocks noChangeArrowheads="1"/>
            </p:cNvSpPr>
            <p:nvPr/>
          </p:nvSpPr>
          <p:spPr bwMode="auto">
            <a:xfrm>
              <a:off x="2562" y="311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P6</a:t>
              </a:r>
            </a:p>
          </p:txBody>
        </p:sp>
      </p:grpSp>
      <p:grpSp>
        <p:nvGrpSpPr>
          <p:cNvPr id="178260" name="Group 84"/>
          <p:cNvGrpSpPr>
            <a:grpSpLocks/>
          </p:cNvGrpSpPr>
          <p:nvPr/>
        </p:nvGrpSpPr>
        <p:grpSpPr bwMode="auto">
          <a:xfrm>
            <a:off x="1165225" y="5195888"/>
            <a:ext cx="1296988" cy="1296987"/>
            <a:chOff x="1746" y="3067"/>
            <a:chExt cx="817" cy="817"/>
          </a:xfrm>
        </p:grpSpPr>
        <p:sp>
          <p:nvSpPr>
            <p:cNvPr id="178261" name="Rectangle 85"/>
            <p:cNvSpPr>
              <a:spLocks noChangeArrowheads="1"/>
            </p:cNvSpPr>
            <p:nvPr/>
          </p:nvSpPr>
          <p:spPr bwMode="auto">
            <a:xfrm>
              <a:off x="1746" y="3067"/>
              <a:ext cx="817" cy="8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2" name="Text Box 86"/>
            <p:cNvSpPr txBox="1">
              <a:spLocks noChangeArrowheads="1"/>
            </p:cNvSpPr>
            <p:nvPr/>
          </p:nvSpPr>
          <p:spPr bwMode="auto">
            <a:xfrm>
              <a:off x="1973" y="332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P7</a:t>
              </a:r>
            </a:p>
          </p:txBody>
        </p:sp>
      </p:grpSp>
      <p:graphicFrame>
        <p:nvGraphicFramePr>
          <p:cNvPr id="178266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82636"/>
              </p:ext>
            </p:extLst>
          </p:nvPr>
        </p:nvGraphicFramePr>
        <p:xfrm>
          <a:off x="1238250" y="1814513"/>
          <a:ext cx="15668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4" name="公式" r:id="rId4" imgW="685800" imgH="253800" progId="Equation.3">
                  <p:embed/>
                </p:oleObj>
              </mc:Choice>
              <mc:Fallback>
                <p:oleObj name="公式" r:id="rId4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814513"/>
                        <a:ext cx="156686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67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498770"/>
              </p:ext>
            </p:extLst>
          </p:nvPr>
        </p:nvGraphicFramePr>
        <p:xfrm>
          <a:off x="2852738" y="1814513"/>
          <a:ext cx="1566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5" name="公式" r:id="rId6" imgW="685800" imgH="253800" progId="Equation.3">
                  <p:embed/>
                </p:oleObj>
              </mc:Choice>
              <mc:Fallback>
                <p:oleObj name="公式" r:id="rId6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1814513"/>
                        <a:ext cx="156686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6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806331"/>
              </p:ext>
            </p:extLst>
          </p:nvPr>
        </p:nvGraphicFramePr>
        <p:xfrm>
          <a:off x="4529138" y="1828800"/>
          <a:ext cx="15668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6" name="公式" r:id="rId8" imgW="685800" imgH="253800" progId="Equation.3">
                  <p:embed/>
                </p:oleObj>
              </mc:Choice>
              <mc:Fallback>
                <p:oleObj name="公式" r:id="rId8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1828800"/>
                        <a:ext cx="156686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69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22635"/>
              </p:ext>
            </p:extLst>
          </p:nvPr>
        </p:nvGraphicFramePr>
        <p:xfrm>
          <a:off x="6129338" y="1814513"/>
          <a:ext cx="1566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7" name="公式" r:id="rId10" imgW="685800" imgH="253800" progId="Equation.3">
                  <p:embed/>
                </p:oleObj>
              </mc:Choice>
              <mc:Fallback>
                <p:oleObj name="公式" r:id="rId10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1814513"/>
                        <a:ext cx="156686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70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215355"/>
              </p:ext>
            </p:extLst>
          </p:nvPr>
        </p:nvGraphicFramePr>
        <p:xfrm>
          <a:off x="3127375" y="2458789"/>
          <a:ext cx="144082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8" name="公式" r:id="rId12" imgW="685800" imgH="253800" progId="Equation.3">
                  <p:embed/>
                </p:oleObj>
              </mc:Choice>
              <mc:Fallback>
                <p:oleObj name="公式" r:id="rId12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458789"/>
                        <a:ext cx="1440827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71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50879"/>
              </p:ext>
            </p:extLst>
          </p:nvPr>
        </p:nvGraphicFramePr>
        <p:xfrm>
          <a:off x="4788024" y="2479675"/>
          <a:ext cx="1440160" cy="50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9" name="公式" r:id="rId14" imgW="672840" imgH="228600" progId="Equation.3">
                  <p:embed/>
                </p:oleObj>
              </mc:Choice>
              <mc:Fallback>
                <p:oleObj name="公式" r:id="rId14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479675"/>
                        <a:ext cx="1440160" cy="503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72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235308"/>
              </p:ext>
            </p:extLst>
          </p:nvPr>
        </p:nvGraphicFramePr>
        <p:xfrm>
          <a:off x="6516215" y="2484776"/>
          <a:ext cx="1224137" cy="51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0" name="公式" r:id="rId16" imgW="609480" imgH="253800" progId="Equation.3">
                  <p:embed/>
                </p:oleObj>
              </mc:Choice>
              <mc:Fallback>
                <p:oleObj name="公式" r:id="rId16" imgW="609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5" y="2484776"/>
                        <a:ext cx="1224137" cy="512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73" name="Rectangle 97"/>
          <p:cNvSpPr>
            <a:spLocks noChangeArrowheads="1"/>
          </p:cNvSpPr>
          <p:nvPr/>
        </p:nvSpPr>
        <p:spPr bwMode="auto">
          <a:xfrm>
            <a:off x="4953000" y="3200400"/>
            <a:ext cx="3733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由图可见，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~ 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覆盖了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F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的全部最小项；对每个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项，它们是不能再和其它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项或最小项合并了。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由图还可见，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~ 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中有不必要的质蕴涵项：例如，若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必须，则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就不必要。</a:t>
            </a:r>
          </a:p>
        </p:txBody>
      </p:sp>
      <p:graphicFrame>
        <p:nvGraphicFramePr>
          <p:cNvPr id="178274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81497"/>
              </p:ext>
            </p:extLst>
          </p:nvPr>
        </p:nvGraphicFramePr>
        <p:xfrm>
          <a:off x="1225550" y="901700"/>
          <a:ext cx="45323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1" name="公式" r:id="rId18" imgW="2057400" imgH="266400" progId="Equation.3">
                  <p:embed/>
                </p:oleObj>
              </mc:Choice>
              <mc:Fallback>
                <p:oleObj name="公式" r:id="rId18" imgW="2057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901700"/>
                        <a:ext cx="45323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277" name="Group 101"/>
          <p:cNvGrpSpPr>
            <a:grpSpLocks/>
          </p:cNvGrpSpPr>
          <p:nvPr/>
        </p:nvGrpSpPr>
        <p:grpSpPr bwMode="auto">
          <a:xfrm>
            <a:off x="1066800" y="5943600"/>
            <a:ext cx="3327400" cy="719138"/>
            <a:chOff x="672" y="3744"/>
            <a:chExt cx="2096" cy="453"/>
          </a:xfrm>
        </p:grpSpPr>
        <p:sp>
          <p:nvSpPr>
            <p:cNvPr id="178264" name="Rectangle 88"/>
            <p:cNvSpPr>
              <a:spLocks noChangeArrowheads="1"/>
            </p:cNvSpPr>
            <p:nvPr/>
          </p:nvSpPr>
          <p:spPr bwMode="auto">
            <a:xfrm>
              <a:off x="672" y="3744"/>
              <a:ext cx="464" cy="4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5" name="Text Box 89"/>
            <p:cNvSpPr txBox="1">
              <a:spLocks noChangeArrowheads="1"/>
            </p:cNvSpPr>
            <p:nvPr/>
          </p:nvSpPr>
          <p:spPr bwMode="auto">
            <a:xfrm>
              <a:off x="672" y="3792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Tahoma" pitchFamily="34" charset="0"/>
                </a:rPr>
                <a:t>P5</a:t>
              </a:r>
            </a:p>
          </p:txBody>
        </p:sp>
        <p:sp>
          <p:nvSpPr>
            <p:cNvPr id="178276" name="Rectangle 100"/>
            <p:cNvSpPr>
              <a:spLocks noChangeArrowheads="1"/>
            </p:cNvSpPr>
            <p:nvPr/>
          </p:nvSpPr>
          <p:spPr bwMode="auto">
            <a:xfrm>
              <a:off x="2304" y="3744"/>
              <a:ext cx="464" cy="4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72688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8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8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8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8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8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8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40" grpId="0" autoUpdateAnimBg="0"/>
      <p:bldP spid="17827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748-E235-4254-B3DF-6FA54C5FB3DE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11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10600" cy="4572000"/>
          </a:xfrm>
        </p:spPr>
        <p:txBody>
          <a:bodyPr/>
          <a:lstStyle/>
          <a:p>
            <a:r>
              <a:rPr lang="zh-CN" altLang="en-US"/>
              <a:t>如何挑选必要的质蕴涵项？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457200" y="1828800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从卡诺图上能否有所启发？</a:t>
            </a:r>
          </a:p>
        </p:txBody>
      </p:sp>
      <p:graphicFrame>
        <p:nvGraphicFramePr>
          <p:cNvPr id="31137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930208"/>
              </p:ext>
            </p:extLst>
          </p:nvPr>
        </p:nvGraphicFramePr>
        <p:xfrm>
          <a:off x="552450" y="2728913"/>
          <a:ext cx="15668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8" name="公式" r:id="rId3" imgW="685800" imgH="253800" progId="Equation.3">
                  <p:embed/>
                </p:oleObj>
              </mc:Choice>
              <mc:Fallback>
                <p:oleObj name="公式" r:id="rId3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728913"/>
                        <a:ext cx="156686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73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99677"/>
              </p:ext>
            </p:extLst>
          </p:nvPr>
        </p:nvGraphicFramePr>
        <p:xfrm>
          <a:off x="2166938" y="2728913"/>
          <a:ext cx="1566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9" name="公式" r:id="rId5" imgW="685800" imgH="253800" progId="Equation.3">
                  <p:embed/>
                </p:oleObj>
              </mc:Choice>
              <mc:Fallback>
                <p:oleObj name="公式" r:id="rId5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728913"/>
                        <a:ext cx="156686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7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28838"/>
              </p:ext>
            </p:extLst>
          </p:nvPr>
        </p:nvGraphicFramePr>
        <p:xfrm>
          <a:off x="566738" y="3325813"/>
          <a:ext cx="15652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0" name="公式" r:id="rId7" imgW="685800" imgH="253800" progId="Equation.3">
                  <p:embed/>
                </p:oleObj>
              </mc:Choice>
              <mc:Fallback>
                <p:oleObj name="公式" r:id="rId7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325813"/>
                        <a:ext cx="156527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1379" name="Group 83"/>
          <p:cNvGrpSpPr>
            <a:grpSpLocks/>
          </p:cNvGrpSpPr>
          <p:nvPr/>
        </p:nvGrpSpPr>
        <p:grpSpPr bwMode="auto">
          <a:xfrm>
            <a:off x="4800600" y="2286000"/>
            <a:ext cx="4032250" cy="3887788"/>
            <a:chOff x="1429" y="1389"/>
            <a:chExt cx="2540" cy="2449"/>
          </a:xfrm>
        </p:grpSpPr>
        <p:sp>
          <p:nvSpPr>
            <p:cNvPr id="311380" name="Rectangle 84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1" name="Rectangle 85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2" name="Rectangle 86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3" name="Rectangle 87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4" name="Rectangle 88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5" name="Rectangle 89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6" name="Rectangle 90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7" name="Rectangle 91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8" name="Rectangle 92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9" name="Rectangle 93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0" name="Rectangle 94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1" name="Rectangle 95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2" name="Rectangle 96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3" name="Rectangle 97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4" name="Rectangle 98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5" name="Rectangle 99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6" name="Line 100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97" name="Line 101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98" name="Line 102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99" name="Line 103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0" name="Line 104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1" name="Line 105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2" name="Line 106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3" name="Line 107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4" name="Line 108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5" name="Line 109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6" name="Line 110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1407" name="Group 111"/>
          <p:cNvGrpSpPr>
            <a:grpSpLocks/>
          </p:cNvGrpSpPr>
          <p:nvPr/>
        </p:nvGrpSpPr>
        <p:grpSpPr bwMode="auto">
          <a:xfrm>
            <a:off x="4872038" y="2286000"/>
            <a:ext cx="3887787" cy="3671888"/>
            <a:chOff x="885" y="1571"/>
            <a:chExt cx="2449" cy="2313"/>
          </a:xfrm>
        </p:grpSpPr>
        <p:grpSp>
          <p:nvGrpSpPr>
            <p:cNvPr id="311408" name="Group 112"/>
            <p:cNvGrpSpPr>
              <a:grpSpLocks/>
            </p:cNvGrpSpPr>
            <p:nvPr/>
          </p:nvGrpSpPr>
          <p:grpSpPr bwMode="auto">
            <a:xfrm>
              <a:off x="1338" y="1571"/>
              <a:ext cx="1996" cy="288"/>
              <a:chOff x="1927" y="1389"/>
              <a:chExt cx="1996" cy="288"/>
            </a:xfrm>
          </p:grpSpPr>
          <p:sp>
            <p:nvSpPr>
              <p:cNvPr id="311409" name="Text Box 113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1410" name="Text Box 114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1411" name="Text Box 115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1412" name="Text Box 116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311413" name="Group 117"/>
            <p:cNvGrpSpPr>
              <a:grpSpLocks/>
            </p:cNvGrpSpPr>
            <p:nvPr/>
          </p:nvGrpSpPr>
          <p:grpSpPr bwMode="auto">
            <a:xfrm>
              <a:off x="885" y="2054"/>
              <a:ext cx="363" cy="1830"/>
              <a:chOff x="1474" y="1872"/>
              <a:chExt cx="363" cy="1830"/>
            </a:xfrm>
          </p:grpSpPr>
          <p:sp>
            <p:nvSpPr>
              <p:cNvPr id="311414" name="Text Box 118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1415" name="Text Box 119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1416" name="Text Box 120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1417" name="Text Box 121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grpSp>
        <p:nvGrpSpPr>
          <p:cNvPr id="311418" name="Group 122"/>
          <p:cNvGrpSpPr>
            <a:grpSpLocks/>
          </p:cNvGrpSpPr>
          <p:nvPr/>
        </p:nvGrpSpPr>
        <p:grpSpPr bwMode="auto">
          <a:xfrm>
            <a:off x="5624513" y="2979739"/>
            <a:ext cx="3070225" cy="2979738"/>
            <a:chOff x="2019" y="2099"/>
            <a:chExt cx="1934" cy="1877"/>
          </a:xfrm>
        </p:grpSpPr>
        <p:sp>
          <p:nvSpPr>
            <p:cNvPr id="311419" name="Rectangle 123"/>
            <p:cNvSpPr>
              <a:spLocks noChangeArrowheads="1"/>
            </p:cNvSpPr>
            <p:nvPr/>
          </p:nvSpPr>
          <p:spPr bwMode="auto">
            <a:xfrm>
              <a:off x="2586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0" name="Rectangle 124"/>
            <p:cNvSpPr>
              <a:spLocks noChangeArrowheads="1"/>
            </p:cNvSpPr>
            <p:nvPr/>
          </p:nvSpPr>
          <p:spPr bwMode="auto">
            <a:xfrm>
              <a:off x="2019" y="21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311421" name="Rectangle 125"/>
            <p:cNvSpPr>
              <a:spLocks noChangeArrowheads="1"/>
            </p:cNvSpPr>
            <p:nvPr/>
          </p:nvSpPr>
          <p:spPr bwMode="auto">
            <a:xfrm>
              <a:off x="3108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2" name="Rectangle 126"/>
            <p:cNvSpPr>
              <a:spLocks noChangeArrowheads="1"/>
            </p:cNvSpPr>
            <p:nvPr/>
          </p:nvSpPr>
          <p:spPr bwMode="auto">
            <a:xfrm>
              <a:off x="3652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3" name="Rectangle 127"/>
            <p:cNvSpPr>
              <a:spLocks noChangeArrowheads="1"/>
            </p:cNvSpPr>
            <p:nvPr/>
          </p:nvSpPr>
          <p:spPr bwMode="auto">
            <a:xfrm>
              <a:off x="2587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4" name="Rectangle 128"/>
            <p:cNvSpPr>
              <a:spLocks noChangeArrowheads="1"/>
            </p:cNvSpPr>
            <p:nvPr/>
          </p:nvSpPr>
          <p:spPr bwMode="auto">
            <a:xfrm>
              <a:off x="2043" y="25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5" name="Rectangle 129"/>
            <p:cNvSpPr>
              <a:spLocks noChangeArrowheads="1"/>
            </p:cNvSpPr>
            <p:nvPr/>
          </p:nvSpPr>
          <p:spPr bwMode="auto">
            <a:xfrm>
              <a:off x="3131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6" name="Rectangle 130"/>
            <p:cNvSpPr>
              <a:spLocks noChangeArrowheads="1"/>
            </p:cNvSpPr>
            <p:nvPr/>
          </p:nvSpPr>
          <p:spPr bwMode="auto">
            <a:xfrm>
              <a:off x="3676" y="261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7" name="Rectangle 131"/>
            <p:cNvSpPr>
              <a:spLocks noChangeArrowheads="1"/>
            </p:cNvSpPr>
            <p:nvPr/>
          </p:nvSpPr>
          <p:spPr bwMode="auto">
            <a:xfrm>
              <a:off x="2587" y="3186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8" name="Rectangle 132"/>
            <p:cNvSpPr>
              <a:spLocks noChangeArrowheads="1"/>
            </p:cNvSpPr>
            <p:nvPr/>
          </p:nvSpPr>
          <p:spPr bwMode="auto">
            <a:xfrm>
              <a:off x="2043" y="3157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latin typeface="Tahoma" pitchFamily="34" charset="0"/>
                </a:rPr>
                <a:t>1</a:t>
              </a:r>
              <a:r>
                <a:rPr kumimoji="0" lang="en-US" altLang="zh-CN" dirty="0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9" name="Rectangle 133"/>
            <p:cNvSpPr>
              <a:spLocks noChangeArrowheads="1"/>
            </p:cNvSpPr>
            <p:nvPr/>
          </p:nvSpPr>
          <p:spPr bwMode="auto">
            <a:xfrm>
              <a:off x="3108" y="3186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30" name="Rectangle 134"/>
            <p:cNvSpPr>
              <a:spLocks noChangeArrowheads="1"/>
            </p:cNvSpPr>
            <p:nvPr/>
          </p:nvSpPr>
          <p:spPr bwMode="auto">
            <a:xfrm>
              <a:off x="3652" y="3186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0</a:t>
              </a:r>
              <a:r>
                <a:rPr kumimoji="0" lang="en-US" altLang="zh-CN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31" name="Rectangle 135"/>
            <p:cNvSpPr>
              <a:spLocks noChangeArrowheads="1"/>
            </p:cNvSpPr>
            <p:nvPr/>
          </p:nvSpPr>
          <p:spPr bwMode="auto">
            <a:xfrm>
              <a:off x="2609" y="3685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</a:p>
          </p:txBody>
        </p:sp>
        <p:sp>
          <p:nvSpPr>
            <p:cNvPr id="311432" name="Rectangle 136"/>
            <p:cNvSpPr>
              <a:spLocks noChangeArrowheads="1"/>
            </p:cNvSpPr>
            <p:nvPr/>
          </p:nvSpPr>
          <p:spPr bwMode="auto">
            <a:xfrm>
              <a:off x="2043" y="3687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33" name="Rectangle 137"/>
            <p:cNvSpPr>
              <a:spLocks noChangeArrowheads="1"/>
            </p:cNvSpPr>
            <p:nvPr/>
          </p:nvSpPr>
          <p:spPr bwMode="auto">
            <a:xfrm>
              <a:off x="3153" y="3685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0</a:t>
              </a:r>
              <a:r>
                <a:rPr kumimoji="0" lang="en-US" altLang="zh-CN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34" name="Rectangle 138"/>
            <p:cNvSpPr>
              <a:spLocks noChangeArrowheads="1"/>
            </p:cNvSpPr>
            <p:nvPr/>
          </p:nvSpPr>
          <p:spPr bwMode="auto">
            <a:xfrm>
              <a:off x="3676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latin typeface="Tahoma" pitchFamily="34" charset="0"/>
                </a:rPr>
                <a:t>1</a:t>
              </a:r>
              <a:r>
                <a:rPr kumimoji="0" lang="en-US" altLang="zh-CN" b="1" dirty="0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311435" name="Group 139"/>
          <p:cNvGrpSpPr>
            <a:grpSpLocks/>
          </p:cNvGrpSpPr>
          <p:nvPr/>
        </p:nvGrpSpPr>
        <p:grpSpPr bwMode="auto">
          <a:xfrm>
            <a:off x="4656138" y="1898650"/>
            <a:ext cx="865187" cy="1177925"/>
            <a:chOff x="1337" y="1162"/>
            <a:chExt cx="545" cy="742"/>
          </a:xfrm>
        </p:grpSpPr>
        <p:sp>
          <p:nvSpPr>
            <p:cNvPr id="311436" name="Text Box 140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11437" name="Text Box 141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11438" name="Text Box 142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311439" name="Text Box 143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311440" name="Group 144"/>
          <p:cNvGrpSpPr>
            <a:grpSpLocks/>
          </p:cNvGrpSpPr>
          <p:nvPr/>
        </p:nvGrpSpPr>
        <p:grpSpPr bwMode="auto">
          <a:xfrm>
            <a:off x="8113713" y="2933700"/>
            <a:ext cx="576262" cy="1295400"/>
            <a:chOff x="3334" y="1979"/>
            <a:chExt cx="363" cy="816"/>
          </a:xfrm>
        </p:grpSpPr>
        <p:sp>
          <p:nvSpPr>
            <p:cNvPr id="311441" name="Rectangle 145"/>
            <p:cNvSpPr>
              <a:spLocks noChangeArrowheads="1"/>
            </p:cNvSpPr>
            <p:nvPr/>
          </p:nvSpPr>
          <p:spPr bwMode="auto">
            <a:xfrm>
              <a:off x="3379" y="1979"/>
              <a:ext cx="272" cy="8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42" name="Text Box 146"/>
            <p:cNvSpPr txBox="1">
              <a:spLocks noChangeArrowheads="1"/>
            </p:cNvSpPr>
            <p:nvPr/>
          </p:nvSpPr>
          <p:spPr bwMode="auto">
            <a:xfrm>
              <a:off x="3334" y="223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P1</a:t>
              </a:r>
            </a:p>
          </p:txBody>
        </p:sp>
      </p:grpSp>
      <p:grpSp>
        <p:nvGrpSpPr>
          <p:cNvPr id="311443" name="Group 147"/>
          <p:cNvGrpSpPr>
            <a:grpSpLocks/>
          </p:cNvGrpSpPr>
          <p:nvPr/>
        </p:nvGrpSpPr>
        <p:grpSpPr bwMode="auto">
          <a:xfrm>
            <a:off x="8113713" y="2644775"/>
            <a:ext cx="827087" cy="3584576"/>
            <a:chOff x="3334" y="1797"/>
            <a:chExt cx="521" cy="2258"/>
          </a:xfrm>
        </p:grpSpPr>
        <p:grpSp>
          <p:nvGrpSpPr>
            <p:cNvPr id="311444" name="Group 148"/>
            <p:cNvGrpSpPr>
              <a:grpSpLocks/>
            </p:cNvGrpSpPr>
            <p:nvPr/>
          </p:nvGrpSpPr>
          <p:grpSpPr bwMode="auto">
            <a:xfrm>
              <a:off x="3334" y="1797"/>
              <a:ext cx="373" cy="2258"/>
              <a:chOff x="3334" y="1797"/>
              <a:chExt cx="373" cy="2258"/>
            </a:xfrm>
          </p:grpSpPr>
          <p:sp>
            <p:nvSpPr>
              <p:cNvPr id="311445" name="Rectangle 149"/>
              <p:cNvSpPr>
                <a:spLocks noChangeArrowheads="1"/>
              </p:cNvSpPr>
              <p:nvPr/>
            </p:nvSpPr>
            <p:spPr bwMode="auto">
              <a:xfrm>
                <a:off x="3334" y="1797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46" name="Rectangle 150"/>
              <p:cNvSpPr>
                <a:spLocks noChangeArrowheads="1"/>
              </p:cNvSpPr>
              <p:nvPr/>
            </p:nvSpPr>
            <p:spPr bwMode="auto">
              <a:xfrm>
                <a:off x="3345" y="3601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1447" name="Text Box 151"/>
            <p:cNvSpPr txBox="1">
              <a:spLocks noChangeArrowheads="1"/>
            </p:cNvSpPr>
            <p:nvPr/>
          </p:nvSpPr>
          <p:spPr bwMode="auto">
            <a:xfrm>
              <a:off x="3401" y="365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latin typeface="Tahoma" pitchFamily="34" charset="0"/>
                </a:rPr>
                <a:t>P2</a:t>
              </a:r>
            </a:p>
          </p:txBody>
        </p:sp>
      </p:grpSp>
      <p:grpSp>
        <p:nvGrpSpPr>
          <p:cNvPr id="311448" name="Group 152"/>
          <p:cNvGrpSpPr>
            <a:grpSpLocks/>
          </p:cNvGrpSpPr>
          <p:nvPr/>
        </p:nvGrpSpPr>
        <p:grpSpPr bwMode="auto">
          <a:xfrm>
            <a:off x="5305425" y="3725863"/>
            <a:ext cx="3671888" cy="574675"/>
            <a:chOff x="1565" y="2478"/>
            <a:chExt cx="2313" cy="362"/>
          </a:xfrm>
        </p:grpSpPr>
        <p:grpSp>
          <p:nvGrpSpPr>
            <p:cNvPr id="311449" name="Group 153"/>
            <p:cNvGrpSpPr>
              <a:grpSpLocks/>
            </p:cNvGrpSpPr>
            <p:nvPr/>
          </p:nvGrpSpPr>
          <p:grpSpPr bwMode="auto">
            <a:xfrm>
              <a:off x="1565" y="2478"/>
              <a:ext cx="2313" cy="362"/>
              <a:chOff x="1565" y="2478"/>
              <a:chExt cx="2313" cy="362"/>
            </a:xfrm>
          </p:grpSpPr>
          <p:sp>
            <p:nvSpPr>
              <p:cNvPr id="311450" name="Rectangle 154"/>
              <p:cNvSpPr>
                <a:spLocks noChangeArrowheads="1"/>
              </p:cNvSpPr>
              <p:nvPr/>
            </p:nvSpPr>
            <p:spPr bwMode="auto">
              <a:xfrm>
                <a:off x="1565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51" name="Rectangle 155"/>
              <p:cNvSpPr>
                <a:spLocks noChangeArrowheads="1"/>
              </p:cNvSpPr>
              <p:nvPr/>
            </p:nvSpPr>
            <p:spPr bwMode="auto">
              <a:xfrm>
                <a:off x="3379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1452" name="Text Box 156"/>
            <p:cNvSpPr txBox="1">
              <a:spLocks noChangeArrowheads="1"/>
            </p:cNvSpPr>
            <p:nvPr/>
          </p:nvSpPr>
          <p:spPr bwMode="auto">
            <a:xfrm>
              <a:off x="1565" y="24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P3</a:t>
              </a:r>
            </a:p>
          </p:txBody>
        </p:sp>
      </p:grpSp>
      <p:sp>
        <p:nvSpPr>
          <p:cNvPr id="311466" name="Rectangle 170"/>
          <p:cNvSpPr>
            <a:spLocks noChangeArrowheads="1"/>
          </p:cNvSpPr>
          <p:nvPr/>
        </p:nvSpPr>
        <p:spPr bwMode="auto">
          <a:xfrm>
            <a:off x="457200" y="2362200"/>
            <a:ext cx="271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先观察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P3</a:t>
            </a:r>
          </a:p>
        </p:txBody>
      </p:sp>
      <p:sp>
        <p:nvSpPr>
          <p:cNvPr id="311467" name="Rectangle 171"/>
          <p:cNvSpPr>
            <a:spLocks noChangeArrowheads="1"/>
          </p:cNvSpPr>
          <p:nvPr/>
        </p:nvSpPr>
        <p:spPr bwMode="auto">
          <a:xfrm>
            <a:off x="381000" y="3881864"/>
            <a:ext cx="42210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从卡诺图中可以看出：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P3</a:t>
            </a:r>
          </a:p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可能是必要项，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是冗余项。</a:t>
            </a:r>
          </a:p>
        </p:txBody>
      </p:sp>
      <p:sp>
        <p:nvSpPr>
          <p:cNvPr id="311468" name="Rectangle 172"/>
          <p:cNvSpPr>
            <a:spLocks noChangeArrowheads="1"/>
          </p:cNvSpPr>
          <p:nvPr/>
        </p:nvSpPr>
        <p:spPr bwMode="auto">
          <a:xfrm>
            <a:off x="331228" y="4674027"/>
            <a:ext cx="45288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原因：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包含的两个最小项被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P2</a:t>
            </a:r>
          </a:p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所包含。</a:t>
            </a:r>
          </a:p>
        </p:txBody>
      </p:sp>
      <p:sp>
        <p:nvSpPr>
          <p:cNvPr id="311470" name="Rectangle 174"/>
          <p:cNvSpPr>
            <a:spLocks noChangeArrowheads="1"/>
          </p:cNvSpPr>
          <p:nvPr/>
        </p:nvSpPr>
        <p:spPr bwMode="auto">
          <a:xfrm>
            <a:off x="381000" y="5638800"/>
            <a:ext cx="2492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有没有什么启发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2793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1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1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utoUpdateAnimBg="0"/>
      <p:bldP spid="311466" grpId="0" autoUpdateAnimBg="0"/>
      <p:bldP spid="311467" grpId="0" autoUpdateAnimBg="0"/>
      <p:bldP spid="311468" grpId="0" autoUpdateAnimBg="0"/>
      <p:bldP spid="311470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D3DE-54A2-409E-A03A-70B78EE42D84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10600" cy="4572000"/>
          </a:xfrm>
        </p:spPr>
        <p:txBody>
          <a:bodyPr/>
          <a:lstStyle/>
          <a:p>
            <a:r>
              <a:rPr lang="zh-CN" altLang="en-US"/>
              <a:t>如何挑选必要的质蕴涵项？</a:t>
            </a:r>
          </a:p>
        </p:txBody>
      </p:sp>
      <p:grpSp>
        <p:nvGrpSpPr>
          <p:cNvPr id="315474" name="Group 82"/>
          <p:cNvGrpSpPr>
            <a:grpSpLocks/>
          </p:cNvGrpSpPr>
          <p:nvPr/>
        </p:nvGrpSpPr>
        <p:grpSpPr bwMode="auto">
          <a:xfrm>
            <a:off x="4656138" y="1898650"/>
            <a:ext cx="4321175" cy="4348163"/>
            <a:chOff x="2933" y="1196"/>
            <a:chExt cx="2722" cy="2739"/>
          </a:xfrm>
        </p:grpSpPr>
        <p:grpSp>
          <p:nvGrpSpPr>
            <p:cNvPr id="315396" name="Group 4"/>
            <p:cNvGrpSpPr>
              <a:grpSpLocks/>
            </p:cNvGrpSpPr>
            <p:nvPr/>
          </p:nvGrpSpPr>
          <p:grpSpPr bwMode="auto">
            <a:xfrm>
              <a:off x="3024" y="1440"/>
              <a:ext cx="2540" cy="2449"/>
              <a:chOff x="1429" y="1389"/>
              <a:chExt cx="2540" cy="2449"/>
            </a:xfrm>
          </p:grpSpPr>
          <p:sp>
            <p:nvSpPr>
              <p:cNvPr id="315397" name="Rectangle 5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398" name="Rectangle 6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399" name="Rectangle 7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0" name="Rectangle 8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1" name="Rectangle 9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2" name="Rectangle 10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3" name="Rectangle 11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4" name="Rectangle 12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5" name="Rectangle 13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6" name="Rectangle 14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7" name="Rectangle 15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8" name="Rectangle 16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9" name="Rectangle 17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10" name="Rectangle 18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11" name="Rectangle 19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12" name="Rectangle 20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13" name="Line 21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4" name="Line 22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5" name="Line 23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6" name="Line 24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7" name="Line 25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8" name="Line 26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9" name="Line 27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20" name="Line 28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21" name="Line 29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22" name="Line 30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23" name="Line 31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5424" name="Group 32"/>
            <p:cNvGrpSpPr>
              <a:grpSpLocks/>
            </p:cNvGrpSpPr>
            <p:nvPr/>
          </p:nvGrpSpPr>
          <p:grpSpPr bwMode="auto">
            <a:xfrm>
              <a:off x="3069" y="1440"/>
              <a:ext cx="2449" cy="2313"/>
              <a:chOff x="885" y="1571"/>
              <a:chExt cx="2449" cy="2313"/>
            </a:xfrm>
          </p:grpSpPr>
          <p:grpSp>
            <p:nvGrpSpPr>
              <p:cNvPr id="315425" name="Group 33"/>
              <p:cNvGrpSpPr>
                <a:grpSpLocks/>
              </p:cNvGrpSpPr>
              <p:nvPr/>
            </p:nvGrpSpPr>
            <p:grpSpPr bwMode="auto">
              <a:xfrm>
                <a:off x="1338" y="1571"/>
                <a:ext cx="1996" cy="288"/>
                <a:chOff x="1927" y="1389"/>
                <a:chExt cx="1996" cy="288"/>
              </a:xfrm>
            </p:grpSpPr>
            <p:sp>
              <p:nvSpPr>
                <p:cNvPr id="31542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27" y="1389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3154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016" y="1389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31542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72" y="1389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31542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560" y="1389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315430" name="Group 38"/>
              <p:cNvGrpSpPr>
                <a:grpSpLocks/>
              </p:cNvGrpSpPr>
              <p:nvPr/>
            </p:nvGrpSpPr>
            <p:grpSpPr bwMode="auto">
              <a:xfrm>
                <a:off x="885" y="2054"/>
                <a:ext cx="363" cy="1830"/>
                <a:chOff x="1474" y="1872"/>
                <a:chExt cx="363" cy="1830"/>
              </a:xfrm>
            </p:grpSpPr>
            <p:sp>
              <p:nvSpPr>
                <p:cNvPr id="31543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474" y="1872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31543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74" y="2915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31543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74" y="2371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31543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474" y="3414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10</a:t>
                  </a:r>
                </a:p>
              </p:txBody>
            </p:sp>
          </p:grpSp>
        </p:grpSp>
        <p:grpSp>
          <p:nvGrpSpPr>
            <p:cNvPr id="315435" name="Group 43"/>
            <p:cNvGrpSpPr>
              <a:grpSpLocks/>
            </p:cNvGrpSpPr>
            <p:nvPr/>
          </p:nvGrpSpPr>
          <p:grpSpPr bwMode="auto">
            <a:xfrm>
              <a:off x="3543" y="1877"/>
              <a:ext cx="1934" cy="1876"/>
              <a:chOff x="2019" y="2099"/>
              <a:chExt cx="1934" cy="1876"/>
            </a:xfrm>
          </p:grpSpPr>
          <p:sp>
            <p:nvSpPr>
              <p:cNvPr id="315436" name="Rectangle 44"/>
              <p:cNvSpPr>
                <a:spLocks noChangeArrowheads="1"/>
              </p:cNvSpPr>
              <p:nvPr/>
            </p:nvSpPr>
            <p:spPr bwMode="auto">
              <a:xfrm>
                <a:off x="2586" y="2099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37" name="Rectangle 45"/>
              <p:cNvSpPr>
                <a:spLocks noChangeArrowheads="1"/>
              </p:cNvSpPr>
              <p:nvPr/>
            </p:nvSpPr>
            <p:spPr bwMode="auto">
              <a:xfrm>
                <a:off x="2019" y="21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0</a:t>
                </a:r>
                <a:endPara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15438" name="Rectangle 46"/>
              <p:cNvSpPr>
                <a:spLocks noChangeArrowheads="1"/>
              </p:cNvSpPr>
              <p:nvPr/>
            </p:nvSpPr>
            <p:spPr bwMode="auto">
              <a:xfrm>
                <a:off x="3108" y="2099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39" name="Rectangle 47"/>
              <p:cNvSpPr>
                <a:spLocks noChangeArrowheads="1"/>
              </p:cNvSpPr>
              <p:nvPr/>
            </p:nvSpPr>
            <p:spPr bwMode="auto">
              <a:xfrm>
                <a:off x="3652" y="2099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0" name="Rectangle 48"/>
              <p:cNvSpPr>
                <a:spLocks noChangeArrowheads="1"/>
              </p:cNvSpPr>
              <p:nvPr/>
            </p:nvSpPr>
            <p:spPr bwMode="auto">
              <a:xfrm>
                <a:off x="2587" y="2598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1" name="Rectangle 49"/>
              <p:cNvSpPr>
                <a:spLocks noChangeArrowheads="1"/>
              </p:cNvSpPr>
              <p:nvPr/>
            </p:nvSpPr>
            <p:spPr bwMode="auto">
              <a:xfrm>
                <a:off x="2043" y="2599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2" name="Rectangle 50"/>
              <p:cNvSpPr>
                <a:spLocks noChangeArrowheads="1"/>
              </p:cNvSpPr>
              <p:nvPr/>
            </p:nvSpPr>
            <p:spPr bwMode="auto">
              <a:xfrm>
                <a:off x="3131" y="2598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3" name="Rectangle 51"/>
              <p:cNvSpPr>
                <a:spLocks noChangeArrowheads="1"/>
              </p:cNvSpPr>
              <p:nvPr/>
            </p:nvSpPr>
            <p:spPr bwMode="auto">
              <a:xfrm>
                <a:off x="3676" y="2613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4" name="Rectangle 52"/>
              <p:cNvSpPr>
                <a:spLocks noChangeArrowheads="1"/>
              </p:cNvSpPr>
              <p:nvPr/>
            </p:nvSpPr>
            <p:spPr bwMode="auto">
              <a:xfrm>
                <a:off x="2587" y="3187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5" name="Rectangle 53"/>
              <p:cNvSpPr>
                <a:spLocks noChangeArrowheads="1"/>
              </p:cNvSpPr>
              <p:nvPr/>
            </p:nvSpPr>
            <p:spPr bwMode="auto">
              <a:xfrm>
                <a:off x="2043" y="3158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 dirty="0">
                    <a:latin typeface="Tahoma" pitchFamily="34" charset="0"/>
                  </a:rPr>
                  <a:t>1</a:t>
                </a:r>
                <a:r>
                  <a:rPr kumimoji="0" lang="en-US" altLang="zh-CN" b="1" dirty="0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6" name="Rectangle 54"/>
              <p:cNvSpPr>
                <a:spLocks noChangeArrowheads="1"/>
              </p:cNvSpPr>
              <p:nvPr/>
            </p:nvSpPr>
            <p:spPr bwMode="auto">
              <a:xfrm>
                <a:off x="3108" y="3187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7" name="Rectangle 55"/>
              <p:cNvSpPr>
                <a:spLocks noChangeArrowheads="1"/>
              </p:cNvSpPr>
              <p:nvPr/>
            </p:nvSpPr>
            <p:spPr bwMode="auto">
              <a:xfrm>
                <a:off x="3652" y="3187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8" name="Rectangle 56"/>
              <p:cNvSpPr>
                <a:spLocks noChangeArrowheads="1"/>
              </p:cNvSpPr>
              <p:nvPr/>
            </p:nvSpPr>
            <p:spPr bwMode="auto">
              <a:xfrm>
                <a:off x="2609" y="368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15449" name="Rectangle 57"/>
              <p:cNvSpPr>
                <a:spLocks noChangeArrowheads="1"/>
              </p:cNvSpPr>
              <p:nvPr/>
            </p:nvSpPr>
            <p:spPr bwMode="auto">
              <a:xfrm>
                <a:off x="2043" y="3687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50" name="Rectangle 58"/>
              <p:cNvSpPr>
                <a:spLocks noChangeArrowheads="1"/>
              </p:cNvSpPr>
              <p:nvPr/>
            </p:nvSpPr>
            <p:spPr bwMode="auto">
              <a:xfrm>
                <a:off x="3153" y="3686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51" name="Rectangle 59"/>
              <p:cNvSpPr>
                <a:spLocks noChangeArrowheads="1"/>
              </p:cNvSpPr>
              <p:nvPr/>
            </p:nvSpPr>
            <p:spPr bwMode="auto">
              <a:xfrm>
                <a:off x="3676" y="3686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315452" name="Group 60"/>
            <p:cNvGrpSpPr>
              <a:grpSpLocks/>
            </p:cNvGrpSpPr>
            <p:nvPr/>
          </p:nvGrpSpPr>
          <p:grpSpPr bwMode="auto">
            <a:xfrm>
              <a:off x="2933" y="1196"/>
              <a:ext cx="545" cy="742"/>
              <a:chOff x="1337" y="1162"/>
              <a:chExt cx="545" cy="742"/>
            </a:xfrm>
          </p:grpSpPr>
          <p:sp>
            <p:nvSpPr>
              <p:cNvPr id="315453" name="Text Box 61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15454" name="Text Box 62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15455" name="Text Box 63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315456" name="Text Box 64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315457" name="Group 65"/>
            <p:cNvGrpSpPr>
              <a:grpSpLocks/>
            </p:cNvGrpSpPr>
            <p:nvPr/>
          </p:nvGrpSpPr>
          <p:grpSpPr bwMode="auto">
            <a:xfrm>
              <a:off x="5111" y="1848"/>
              <a:ext cx="363" cy="816"/>
              <a:chOff x="3334" y="1979"/>
              <a:chExt cx="363" cy="816"/>
            </a:xfrm>
          </p:grpSpPr>
          <p:sp>
            <p:nvSpPr>
              <p:cNvPr id="315458" name="Rectangle 66"/>
              <p:cNvSpPr>
                <a:spLocks noChangeArrowheads="1"/>
              </p:cNvSpPr>
              <p:nvPr/>
            </p:nvSpPr>
            <p:spPr bwMode="auto">
              <a:xfrm>
                <a:off x="3379" y="1979"/>
                <a:ext cx="272" cy="81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59" name="Text Box 67"/>
              <p:cNvSpPr txBox="1">
                <a:spLocks noChangeArrowheads="1"/>
              </p:cNvSpPr>
              <p:nvPr/>
            </p:nvSpPr>
            <p:spPr bwMode="auto">
              <a:xfrm>
                <a:off x="3334" y="223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P1</a:t>
                </a:r>
              </a:p>
            </p:txBody>
          </p:sp>
        </p:grpSp>
        <p:grpSp>
          <p:nvGrpSpPr>
            <p:cNvPr id="315460" name="Group 68"/>
            <p:cNvGrpSpPr>
              <a:grpSpLocks/>
            </p:cNvGrpSpPr>
            <p:nvPr/>
          </p:nvGrpSpPr>
          <p:grpSpPr bwMode="auto">
            <a:xfrm>
              <a:off x="5111" y="1666"/>
              <a:ext cx="499" cy="2269"/>
              <a:chOff x="3334" y="1797"/>
              <a:chExt cx="499" cy="2269"/>
            </a:xfrm>
          </p:grpSpPr>
          <p:grpSp>
            <p:nvGrpSpPr>
              <p:cNvPr id="315461" name="Group 69"/>
              <p:cNvGrpSpPr>
                <a:grpSpLocks/>
              </p:cNvGrpSpPr>
              <p:nvPr/>
            </p:nvGrpSpPr>
            <p:grpSpPr bwMode="auto">
              <a:xfrm>
                <a:off x="3334" y="1797"/>
                <a:ext cx="362" cy="2269"/>
                <a:chOff x="3334" y="1797"/>
                <a:chExt cx="362" cy="2269"/>
              </a:xfrm>
            </p:grpSpPr>
            <p:sp>
              <p:nvSpPr>
                <p:cNvPr id="315462" name="Rectangle 70"/>
                <p:cNvSpPr>
                  <a:spLocks noChangeArrowheads="1"/>
                </p:cNvSpPr>
                <p:nvPr/>
              </p:nvSpPr>
              <p:spPr bwMode="auto">
                <a:xfrm>
                  <a:off x="3334" y="1797"/>
                  <a:ext cx="362" cy="454"/>
                </a:xfrm>
                <a:prstGeom prst="rect">
                  <a:avLst/>
                </a:prstGeom>
                <a:solidFill>
                  <a:srgbClr val="FFCC99">
                    <a:alpha val="50000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463" name="Rectangle 71"/>
                <p:cNvSpPr>
                  <a:spLocks noChangeArrowheads="1"/>
                </p:cNvSpPr>
                <p:nvPr/>
              </p:nvSpPr>
              <p:spPr bwMode="auto">
                <a:xfrm>
                  <a:off x="3334" y="3612"/>
                  <a:ext cx="362" cy="454"/>
                </a:xfrm>
                <a:prstGeom prst="rect">
                  <a:avLst/>
                </a:prstGeom>
                <a:solidFill>
                  <a:srgbClr val="FFCC99">
                    <a:alpha val="50000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5464" name="Text Box 72"/>
              <p:cNvSpPr txBox="1">
                <a:spLocks noChangeArrowheads="1"/>
              </p:cNvSpPr>
              <p:nvPr/>
            </p:nvSpPr>
            <p:spPr bwMode="auto">
              <a:xfrm>
                <a:off x="3379" y="3702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P2</a:t>
                </a:r>
              </a:p>
            </p:txBody>
          </p:sp>
        </p:grpSp>
        <p:grpSp>
          <p:nvGrpSpPr>
            <p:cNvPr id="315465" name="Group 73"/>
            <p:cNvGrpSpPr>
              <a:grpSpLocks/>
            </p:cNvGrpSpPr>
            <p:nvPr/>
          </p:nvGrpSpPr>
          <p:grpSpPr bwMode="auto">
            <a:xfrm>
              <a:off x="3342" y="2347"/>
              <a:ext cx="2313" cy="362"/>
              <a:chOff x="1565" y="2478"/>
              <a:chExt cx="2313" cy="362"/>
            </a:xfrm>
          </p:grpSpPr>
          <p:grpSp>
            <p:nvGrpSpPr>
              <p:cNvPr id="315466" name="Group 74"/>
              <p:cNvGrpSpPr>
                <a:grpSpLocks/>
              </p:cNvGrpSpPr>
              <p:nvPr/>
            </p:nvGrpSpPr>
            <p:grpSpPr bwMode="auto">
              <a:xfrm>
                <a:off x="1565" y="2478"/>
                <a:ext cx="2313" cy="362"/>
                <a:chOff x="1565" y="2478"/>
                <a:chExt cx="2313" cy="362"/>
              </a:xfrm>
            </p:grpSpPr>
            <p:sp>
              <p:nvSpPr>
                <p:cNvPr id="315467" name="Rectangle 75"/>
                <p:cNvSpPr>
                  <a:spLocks noChangeArrowheads="1"/>
                </p:cNvSpPr>
                <p:nvPr/>
              </p:nvSpPr>
              <p:spPr bwMode="auto">
                <a:xfrm>
                  <a:off x="1565" y="2478"/>
                  <a:ext cx="499" cy="362"/>
                </a:xfrm>
                <a:prstGeom prst="rect">
                  <a:avLst/>
                </a:prstGeom>
                <a:solidFill>
                  <a:schemeClr val="hlink">
                    <a:alpha val="5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468" name="Rectangle 76"/>
                <p:cNvSpPr>
                  <a:spLocks noChangeArrowheads="1"/>
                </p:cNvSpPr>
                <p:nvPr/>
              </p:nvSpPr>
              <p:spPr bwMode="auto">
                <a:xfrm>
                  <a:off x="3379" y="2478"/>
                  <a:ext cx="499" cy="362"/>
                </a:xfrm>
                <a:prstGeom prst="rect">
                  <a:avLst/>
                </a:prstGeom>
                <a:solidFill>
                  <a:schemeClr val="hlink">
                    <a:alpha val="5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5469" name="Text Box 77"/>
              <p:cNvSpPr txBox="1">
                <a:spLocks noChangeArrowheads="1"/>
              </p:cNvSpPr>
              <p:nvPr/>
            </p:nvSpPr>
            <p:spPr bwMode="auto">
              <a:xfrm>
                <a:off x="1565" y="247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P3</a:t>
                </a:r>
              </a:p>
            </p:txBody>
          </p:sp>
        </p:grpSp>
      </p:grpSp>
      <p:sp>
        <p:nvSpPr>
          <p:cNvPr id="315470" name="Rectangle 78"/>
          <p:cNvSpPr>
            <a:spLocks noChangeArrowheads="1"/>
          </p:cNvSpPr>
          <p:nvPr/>
        </p:nvSpPr>
        <p:spPr bwMode="auto">
          <a:xfrm>
            <a:off x="300608" y="2185406"/>
            <a:ext cx="434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如果一个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项中的最小项被其它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项全包含，则该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项是冗余项。</a:t>
            </a:r>
          </a:p>
        </p:txBody>
      </p:sp>
      <p:sp>
        <p:nvSpPr>
          <p:cNvPr id="315471" name="Rectangle 79"/>
          <p:cNvSpPr>
            <a:spLocks noChangeArrowheads="1"/>
          </p:cNvSpPr>
          <p:nvPr/>
        </p:nvSpPr>
        <p:spPr bwMode="auto">
          <a:xfrm>
            <a:off x="300608" y="3023606"/>
            <a:ext cx="434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编写算法比较复杂，因为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是否为冗余项不确定！</a:t>
            </a:r>
          </a:p>
        </p:txBody>
      </p:sp>
      <p:sp>
        <p:nvSpPr>
          <p:cNvPr id="315472" name="Rectangle 80"/>
          <p:cNvSpPr>
            <a:spLocks noChangeArrowheads="1"/>
          </p:cNvSpPr>
          <p:nvPr/>
        </p:nvSpPr>
        <p:spPr bwMode="auto">
          <a:xfrm>
            <a:off x="300608" y="3866142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反过来看，先挑选必要的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项！</a:t>
            </a:r>
          </a:p>
        </p:txBody>
      </p:sp>
      <p:sp>
        <p:nvSpPr>
          <p:cNvPr id="315473" name="Rectangle 81"/>
          <p:cNvSpPr>
            <a:spLocks noChangeArrowheads="1"/>
          </p:cNvSpPr>
          <p:nvPr/>
        </p:nvSpPr>
        <p:spPr bwMode="auto">
          <a:xfrm>
            <a:off x="300608" y="4316903"/>
            <a:ext cx="434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如果只观察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，由于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1010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只被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包含，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0100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只被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包含，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为必需。</a:t>
            </a:r>
          </a:p>
        </p:txBody>
      </p:sp>
    </p:spTree>
    <p:extLst>
      <p:ext uri="{BB962C8B-B14F-4D97-AF65-F5344CB8AC3E}">
        <p14:creationId xmlns:p14="http://schemas.microsoft.com/office/powerpoint/2010/main" val="11983629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70" grpId="0" autoUpdateAnimBg="0"/>
      <p:bldP spid="315471" grpId="0" autoUpdateAnimBg="0"/>
      <p:bldP spid="315472" grpId="0" autoUpdateAnimBg="0"/>
      <p:bldP spid="31547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1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159E-E695-42BD-ABCF-8D363F66221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10600" cy="4572000"/>
          </a:xfrm>
        </p:spPr>
        <p:txBody>
          <a:bodyPr/>
          <a:lstStyle/>
          <a:p>
            <a:r>
              <a:rPr lang="zh-CN" altLang="en-US"/>
              <a:t>如何挑选必要的质蕴涵项？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304800" y="208756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继续观察包含全部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项卡诺图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304800" y="4221088"/>
            <a:ext cx="434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发现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为必须保留的项！原因是最小项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1111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只被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包含，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1001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只被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包含。</a:t>
            </a:r>
          </a:p>
        </p:txBody>
      </p:sp>
      <p:grpSp>
        <p:nvGrpSpPr>
          <p:cNvPr id="319494" name="Group 6"/>
          <p:cNvGrpSpPr>
            <a:grpSpLocks/>
          </p:cNvGrpSpPr>
          <p:nvPr/>
        </p:nvGrpSpPr>
        <p:grpSpPr bwMode="auto">
          <a:xfrm>
            <a:off x="4800600" y="2286000"/>
            <a:ext cx="4032250" cy="3887788"/>
            <a:chOff x="1429" y="1389"/>
            <a:chExt cx="2540" cy="2449"/>
          </a:xfrm>
        </p:grpSpPr>
        <p:sp>
          <p:nvSpPr>
            <p:cNvPr id="319495" name="Rectangle 7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496" name="Rectangle 8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497" name="Rectangle 9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498" name="Rectangle 10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499" name="Rectangle 11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0" name="Rectangle 12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1" name="Rectangle 13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2" name="Rectangle 14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3" name="Rectangle 15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4" name="Rectangle 16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5" name="Rectangle 17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6" name="Rectangle 18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7" name="Rectangle 19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8" name="Rectangle 20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9" name="Rectangle 21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10" name="Rectangle 22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11" name="Line 23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2" name="Line 24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3" name="Line 25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4" name="Line 26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5" name="Line 27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6" name="Line 28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7" name="Line 29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8" name="Line 30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9" name="Line 31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20" name="Line 32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21" name="Line 33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9522" name="Group 34"/>
          <p:cNvGrpSpPr>
            <a:grpSpLocks/>
          </p:cNvGrpSpPr>
          <p:nvPr/>
        </p:nvGrpSpPr>
        <p:grpSpPr bwMode="auto">
          <a:xfrm>
            <a:off x="4872038" y="2286000"/>
            <a:ext cx="3887787" cy="3671888"/>
            <a:chOff x="885" y="1571"/>
            <a:chExt cx="2449" cy="2313"/>
          </a:xfrm>
        </p:grpSpPr>
        <p:grpSp>
          <p:nvGrpSpPr>
            <p:cNvPr id="319523" name="Group 35"/>
            <p:cNvGrpSpPr>
              <a:grpSpLocks/>
            </p:cNvGrpSpPr>
            <p:nvPr/>
          </p:nvGrpSpPr>
          <p:grpSpPr bwMode="auto">
            <a:xfrm>
              <a:off x="1338" y="1571"/>
              <a:ext cx="1996" cy="288"/>
              <a:chOff x="1927" y="1389"/>
              <a:chExt cx="1996" cy="288"/>
            </a:xfrm>
          </p:grpSpPr>
          <p:sp>
            <p:nvSpPr>
              <p:cNvPr id="319524" name="Text Box 36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9525" name="Text Box 37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9526" name="Text Box 38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9527" name="Text Box 39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319528" name="Group 40"/>
            <p:cNvGrpSpPr>
              <a:grpSpLocks/>
            </p:cNvGrpSpPr>
            <p:nvPr/>
          </p:nvGrpSpPr>
          <p:grpSpPr bwMode="auto">
            <a:xfrm>
              <a:off x="885" y="2054"/>
              <a:ext cx="363" cy="1830"/>
              <a:chOff x="1474" y="1872"/>
              <a:chExt cx="363" cy="1830"/>
            </a:xfrm>
          </p:grpSpPr>
          <p:sp>
            <p:nvSpPr>
              <p:cNvPr id="319529" name="Text Box 41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9530" name="Text Box 42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9531" name="Text Box 43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9532" name="Text Box 44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grpSp>
        <p:nvGrpSpPr>
          <p:cNvPr id="319533" name="Group 45"/>
          <p:cNvGrpSpPr>
            <a:grpSpLocks/>
          </p:cNvGrpSpPr>
          <p:nvPr/>
        </p:nvGrpSpPr>
        <p:grpSpPr bwMode="auto">
          <a:xfrm>
            <a:off x="5624513" y="2979738"/>
            <a:ext cx="3070225" cy="2978150"/>
            <a:chOff x="2019" y="2099"/>
            <a:chExt cx="1934" cy="1876"/>
          </a:xfrm>
        </p:grpSpPr>
        <p:sp>
          <p:nvSpPr>
            <p:cNvPr id="319534" name="Rectangle 46"/>
            <p:cNvSpPr>
              <a:spLocks noChangeArrowheads="1"/>
            </p:cNvSpPr>
            <p:nvPr/>
          </p:nvSpPr>
          <p:spPr bwMode="auto">
            <a:xfrm>
              <a:off x="2586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35" name="Rectangle 47"/>
            <p:cNvSpPr>
              <a:spLocks noChangeArrowheads="1"/>
            </p:cNvSpPr>
            <p:nvPr/>
          </p:nvSpPr>
          <p:spPr bwMode="auto">
            <a:xfrm>
              <a:off x="2019" y="21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319536" name="Rectangle 48"/>
            <p:cNvSpPr>
              <a:spLocks noChangeArrowheads="1"/>
            </p:cNvSpPr>
            <p:nvPr/>
          </p:nvSpPr>
          <p:spPr bwMode="auto">
            <a:xfrm>
              <a:off x="3108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37" name="Rectangle 49"/>
            <p:cNvSpPr>
              <a:spLocks noChangeArrowheads="1"/>
            </p:cNvSpPr>
            <p:nvPr/>
          </p:nvSpPr>
          <p:spPr bwMode="auto">
            <a:xfrm>
              <a:off x="3652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38" name="Rectangle 50"/>
            <p:cNvSpPr>
              <a:spLocks noChangeArrowheads="1"/>
            </p:cNvSpPr>
            <p:nvPr/>
          </p:nvSpPr>
          <p:spPr bwMode="auto">
            <a:xfrm>
              <a:off x="2587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39" name="Rectangle 51"/>
            <p:cNvSpPr>
              <a:spLocks noChangeArrowheads="1"/>
            </p:cNvSpPr>
            <p:nvPr/>
          </p:nvSpPr>
          <p:spPr bwMode="auto">
            <a:xfrm>
              <a:off x="2043" y="25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0" name="Rectangle 52"/>
            <p:cNvSpPr>
              <a:spLocks noChangeArrowheads="1"/>
            </p:cNvSpPr>
            <p:nvPr/>
          </p:nvSpPr>
          <p:spPr bwMode="auto">
            <a:xfrm>
              <a:off x="3131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1" name="Rectangle 53"/>
            <p:cNvSpPr>
              <a:spLocks noChangeArrowheads="1"/>
            </p:cNvSpPr>
            <p:nvPr/>
          </p:nvSpPr>
          <p:spPr bwMode="auto">
            <a:xfrm>
              <a:off x="3676" y="261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2" name="Rectangle 54"/>
            <p:cNvSpPr>
              <a:spLocks noChangeArrowheads="1"/>
            </p:cNvSpPr>
            <p:nvPr/>
          </p:nvSpPr>
          <p:spPr bwMode="auto">
            <a:xfrm>
              <a:off x="2587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3" name="Rectangle 55"/>
            <p:cNvSpPr>
              <a:spLocks noChangeArrowheads="1"/>
            </p:cNvSpPr>
            <p:nvPr/>
          </p:nvSpPr>
          <p:spPr bwMode="auto">
            <a:xfrm>
              <a:off x="2043" y="3158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4" name="Rectangle 56"/>
            <p:cNvSpPr>
              <a:spLocks noChangeArrowheads="1"/>
            </p:cNvSpPr>
            <p:nvPr/>
          </p:nvSpPr>
          <p:spPr bwMode="auto">
            <a:xfrm>
              <a:off x="3108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5" name="Rectangle 57"/>
            <p:cNvSpPr>
              <a:spLocks noChangeArrowheads="1"/>
            </p:cNvSpPr>
            <p:nvPr/>
          </p:nvSpPr>
          <p:spPr bwMode="auto">
            <a:xfrm>
              <a:off x="3652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latin typeface="Tahoma" pitchFamily="34" charset="0"/>
                </a:rPr>
                <a:t>0</a:t>
              </a:r>
              <a:r>
                <a:rPr kumimoji="0" lang="en-US" altLang="zh-CN" b="1" dirty="0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6" name="Rectangle 58"/>
            <p:cNvSpPr>
              <a:spLocks noChangeArrowheads="1"/>
            </p:cNvSpPr>
            <p:nvPr/>
          </p:nvSpPr>
          <p:spPr bwMode="auto">
            <a:xfrm>
              <a:off x="2609" y="368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</a:p>
          </p:txBody>
        </p:sp>
        <p:sp>
          <p:nvSpPr>
            <p:cNvPr id="319547" name="Rectangle 59"/>
            <p:cNvSpPr>
              <a:spLocks noChangeArrowheads="1"/>
            </p:cNvSpPr>
            <p:nvPr/>
          </p:nvSpPr>
          <p:spPr bwMode="auto">
            <a:xfrm>
              <a:off x="2043" y="3687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8" name="Rectangle 60"/>
            <p:cNvSpPr>
              <a:spLocks noChangeArrowheads="1"/>
            </p:cNvSpPr>
            <p:nvPr/>
          </p:nvSpPr>
          <p:spPr bwMode="auto">
            <a:xfrm>
              <a:off x="3153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9" name="Rectangle 61"/>
            <p:cNvSpPr>
              <a:spLocks noChangeArrowheads="1"/>
            </p:cNvSpPr>
            <p:nvPr/>
          </p:nvSpPr>
          <p:spPr bwMode="auto">
            <a:xfrm>
              <a:off x="3676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319550" name="Group 62"/>
          <p:cNvGrpSpPr>
            <a:grpSpLocks/>
          </p:cNvGrpSpPr>
          <p:nvPr/>
        </p:nvGrpSpPr>
        <p:grpSpPr bwMode="auto">
          <a:xfrm>
            <a:off x="4656138" y="1898650"/>
            <a:ext cx="865187" cy="1177925"/>
            <a:chOff x="1337" y="1162"/>
            <a:chExt cx="545" cy="742"/>
          </a:xfrm>
        </p:grpSpPr>
        <p:sp>
          <p:nvSpPr>
            <p:cNvPr id="319551" name="Text Box 63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19552" name="Text Box 64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19553" name="Text Box 65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319554" name="Text Box 66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319555" name="Group 67"/>
          <p:cNvGrpSpPr>
            <a:grpSpLocks/>
          </p:cNvGrpSpPr>
          <p:nvPr/>
        </p:nvGrpSpPr>
        <p:grpSpPr bwMode="auto">
          <a:xfrm>
            <a:off x="8113713" y="2933700"/>
            <a:ext cx="576262" cy="1295400"/>
            <a:chOff x="3334" y="1979"/>
            <a:chExt cx="363" cy="816"/>
          </a:xfrm>
        </p:grpSpPr>
        <p:sp>
          <p:nvSpPr>
            <p:cNvPr id="319556" name="Rectangle 68"/>
            <p:cNvSpPr>
              <a:spLocks noChangeArrowheads="1"/>
            </p:cNvSpPr>
            <p:nvPr/>
          </p:nvSpPr>
          <p:spPr bwMode="auto">
            <a:xfrm>
              <a:off x="3379" y="1979"/>
              <a:ext cx="272" cy="8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57" name="Text Box 69"/>
            <p:cNvSpPr txBox="1">
              <a:spLocks noChangeArrowheads="1"/>
            </p:cNvSpPr>
            <p:nvPr/>
          </p:nvSpPr>
          <p:spPr bwMode="auto">
            <a:xfrm>
              <a:off x="3334" y="223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P1</a:t>
              </a:r>
            </a:p>
          </p:txBody>
        </p:sp>
      </p:grpSp>
      <p:grpSp>
        <p:nvGrpSpPr>
          <p:cNvPr id="319558" name="Group 70"/>
          <p:cNvGrpSpPr>
            <a:grpSpLocks/>
          </p:cNvGrpSpPr>
          <p:nvPr/>
        </p:nvGrpSpPr>
        <p:grpSpPr bwMode="auto">
          <a:xfrm>
            <a:off x="8113713" y="2644775"/>
            <a:ext cx="792162" cy="3602038"/>
            <a:chOff x="3334" y="1797"/>
            <a:chExt cx="499" cy="2269"/>
          </a:xfrm>
        </p:grpSpPr>
        <p:grpSp>
          <p:nvGrpSpPr>
            <p:cNvPr id="319559" name="Group 71"/>
            <p:cNvGrpSpPr>
              <a:grpSpLocks/>
            </p:cNvGrpSpPr>
            <p:nvPr/>
          </p:nvGrpSpPr>
          <p:grpSpPr bwMode="auto">
            <a:xfrm>
              <a:off x="3334" y="1797"/>
              <a:ext cx="362" cy="2269"/>
              <a:chOff x="3334" y="1797"/>
              <a:chExt cx="362" cy="2269"/>
            </a:xfrm>
          </p:grpSpPr>
          <p:sp>
            <p:nvSpPr>
              <p:cNvPr id="319560" name="Rectangle 72"/>
              <p:cNvSpPr>
                <a:spLocks noChangeArrowheads="1"/>
              </p:cNvSpPr>
              <p:nvPr/>
            </p:nvSpPr>
            <p:spPr bwMode="auto">
              <a:xfrm>
                <a:off x="3334" y="1797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61" name="Rectangle 73"/>
              <p:cNvSpPr>
                <a:spLocks noChangeArrowheads="1"/>
              </p:cNvSpPr>
              <p:nvPr/>
            </p:nvSpPr>
            <p:spPr bwMode="auto">
              <a:xfrm>
                <a:off x="3334" y="3612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9562" name="Text Box 74"/>
            <p:cNvSpPr txBox="1">
              <a:spLocks noChangeArrowheads="1"/>
            </p:cNvSpPr>
            <p:nvPr/>
          </p:nvSpPr>
          <p:spPr bwMode="auto">
            <a:xfrm>
              <a:off x="3379" y="370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P2</a:t>
              </a:r>
            </a:p>
          </p:txBody>
        </p:sp>
      </p:grpSp>
      <p:grpSp>
        <p:nvGrpSpPr>
          <p:cNvPr id="319563" name="Group 75"/>
          <p:cNvGrpSpPr>
            <a:grpSpLocks/>
          </p:cNvGrpSpPr>
          <p:nvPr/>
        </p:nvGrpSpPr>
        <p:grpSpPr bwMode="auto">
          <a:xfrm>
            <a:off x="5305425" y="3725863"/>
            <a:ext cx="3671888" cy="574675"/>
            <a:chOff x="1565" y="2478"/>
            <a:chExt cx="2313" cy="362"/>
          </a:xfrm>
        </p:grpSpPr>
        <p:grpSp>
          <p:nvGrpSpPr>
            <p:cNvPr id="319564" name="Group 76"/>
            <p:cNvGrpSpPr>
              <a:grpSpLocks/>
            </p:cNvGrpSpPr>
            <p:nvPr/>
          </p:nvGrpSpPr>
          <p:grpSpPr bwMode="auto">
            <a:xfrm>
              <a:off x="1565" y="2478"/>
              <a:ext cx="2313" cy="362"/>
              <a:chOff x="1565" y="2478"/>
              <a:chExt cx="2313" cy="362"/>
            </a:xfrm>
          </p:grpSpPr>
          <p:sp>
            <p:nvSpPr>
              <p:cNvPr id="319565" name="Rectangle 77"/>
              <p:cNvSpPr>
                <a:spLocks noChangeArrowheads="1"/>
              </p:cNvSpPr>
              <p:nvPr/>
            </p:nvSpPr>
            <p:spPr bwMode="auto">
              <a:xfrm>
                <a:off x="1565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66" name="Rectangle 78"/>
              <p:cNvSpPr>
                <a:spLocks noChangeArrowheads="1"/>
              </p:cNvSpPr>
              <p:nvPr/>
            </p:nvSpPr>
            <p:spPr bwMode="auto">
              <a:xfrm>
                <a:off x="3379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9567" name="Text Box 79"/>
            <p:cNvSpPr txBox="1">
              <a:spLocks noChangeArrowheads="1"/>
            </p:cNvSpPr>
            <p:nvPr/>
          </p:nvSpPr>
          <p:spPr bwMode="auto">
            <a:xfrm>
              <a:off x="1565" y="24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P3</a:t>
              </a:r>
            </a:p>
          </p:txBody>
        </p:sp>
      </p:grpSp>
      <p:grpSp>
        <p:nvGrpSpPr>
          <p:cNvPr id="319568" name="Group 80"/>
          <p:cNvGrpSpPr>
            <a:grpSpLocks/>
          </p:cNvGrpSpPr>
          <p:nvPr/>
        </p:nvGrpSpPr>
        <p:grpSpPr bwMode="auto">
          <a:xfrm>
            <a:off x="5592763" y="3868738"/>
            <a:ext cx="647700" cy="1296987"/>
            <a:chOff x="1746" y="2568"/>
            <a:chExt cx="408" cy="817"/>
          </a:xfrm>
        </p:grpSpPr>
        <p:sp>
          <p:nvSpPr>
            <p:cNvPr id="319569" name="Rectangle 81"/>
            <p:cNvSpPr>
              <a:spLocks noChangeArrowheads="1"/>
            </p:cNvSpPr>
            <p:nvPr/>
          </p:nvSpPr>
          <p:spPr bwMode="auto">
            <a:xfrm>
              <a:off x="1746" y="2568"/>
              <a:ext cx="318" cy="81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70" name="Text Box 82"/>
            <p:cNvSpPr txBox="1">
              <a:spLocks noChangeArrowheads="1"/>
            </p:cNvSpPr>
            <p:nvPr/>
          </p:nvSpPr>
          <p:spPr bwMode="auto">
            <a:xfrm>
              <a:off x="1746" y="279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P4</a:t>
              </a:r>
            </a:p>
          </p:txBody>
        </p:sp>
      </p:grpSp>
      <p:grpSp>
        <p:nvGrpSpPr>
          <p:cNvPr id="319571" name="Group 83"/>
          <p:cNvGrpSpPr>
            <a:grpSpLocks/>
          </p:cNvGrpSpPr>
          <p:nvPr/>
        </p:nvGrpSpPr>
        <p:grpSpPr bwMode="auto">
          <a:xfrm>
            <a:off x="6384925" y="4660900"/>
            <a:ext cx="1439863" cy="576263"/>
            <a:chOff x="2245" y="3067"/>
            <a:chExt cx="907" cy="363"/>
          </a:xfrm>
        </p:grpSpPr>
        <p:sp>
          <p:nvSpPr>
            <p:cNvPr id="319572" name="Rectangle 84"/>
            <p:cNvSpPr>
              <a:spLocks noChangeArrowheads="1"/>
            </p:cNvSpPr>
            <p:nvPr/>
          </p:nvSpPr>
          <p:spPr bwMode="auto">
            <a:xfrm>
              <a:off x="2245" y="3067"/>
              <a:ext cx="907" cy="36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73" name="Text Box 85"/>
            <p:cNvSpPr txBox="1">
              <a:spLocks noChangeArrowheads="1"/>
            </p:cNvSpPr>
            <p:nvPr/>
          </p:nvSpPr>
          <p:spPr bwMode="auto">
            <a:xfrm>
              <a:off x="2562" y="311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P6</a:t>
              </a:r>
            </a:p>
          </p:txBody>
        </p:sp>
      </p:grpSp>
      <p:grpSp>
        <p:nvGrpSpPr>
          <p:cNvPr id="319574" name="Group 86"/>
          <p:cNvGrpSpPr>
            <a:grpSpLocks/>
          </p:cNvGrpSpPr>
          <p:nvPr/>
        </p:nvGrpSpPr>
        <p:grpSpPr bwMode="auto">
          <a:xfrm>
            <a:off x="5592763" y="4660900"/>
            <a:ext cx="1296987" cy="1296988"/>
            <a:chOff x="1746" y="3067"/>
            <a:chExt cx="817" cy="817"/>
          </a:xfrm>
        </p:grpSpPr>
        <p:sp>
          <p:nvSpPr>
            <p:cNvPr id="319575" name="Rectangle 87"/>
            <p:cNvSpPr>
              <a:spLocks noChangeArrowheads="1"/>
            </p:cNvSpPr>
            <p:nvPr/>
          </p:nvSpPr>
          <p:spPr bwMode="auto">
            <a:xfrm>
              <a:off x="1746" y="3067"/>
              <a:ext cx="817" cy="8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76" name="Text Box 88"/>
            <p:cNvSpPr txBox="1">
              <a:spLocks noChangeArrowheads="1"/>
            </p:cNvSpPr>
            <p:nvPr/>
          </p:nvSpPr>
          <p:spPr bwMode="auto">
            <a:xfrm>
              <a:off x="1973" y="332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P7</a:t>
              </a:r>
            </a:p>
          </p:txBody>
        </p:sp>
      </p:grpSp>
      <p:grpSp>
        <p:nvGrpSpPr>
          <p:cNvPr id="319577" name="Group 89"/>
          <p:cNvGrpSpPr>
            <a:grpSpLocks/>
          </p:cNvGrpSpPr>
          <p:nvPr/>
        </p:nvGrpSpPr>
        <p:grpSpPr bwMode="auto">
          <a:xfrm>
            <a:off x="5494338" y="5408613"/>
            <a:ext cx="3327400" cy="719137"/>
            <a:chOff x="672" y="3744"/>
            <a:chExt cx="2096" cy="453"/>
          </a:xfrm>
        </p:grpSpPr>
        <p:sp>
          <p:nvSpPr>
            <p:cNvPr id="319578" name="Rectangle 90"/>
            <p:cNvSpPr>
              <a:spLocks noChangeArrowheads="1"/>
            </p:cNvSpPr>
            <p:nvPr/>
          </p:nvSpPr>
          <p:spPr bwMode="auto">
            <a:xfrm>
              <a:off x="672" y="3744"/>
              <a:ext cx="464" cy="4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79" name="Text Box 91"/>
            <p:cNvSpPr txBox="1">
              <a:spLocks noChangeArrowheads="1"/>
            </p:cNvSpPr>
            <p:nvPr/>
          </p:nvSpPr>
          <p:spPr bwMode="auto">
            <a:xfrm>
              <a:off x="672" y="3792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Tahoma" pitchFamily="34" charset="0"/>
                </a:rPr>
                <a:t>P5</a:t>
              </a:r>
            </a:p>
          </p:txBody>
        </p:sp>
        <p:sp>
          <p:nvSpPr>
            <p:cNvPr id="319580" name="Rectangle 92"/>
            <p:cNvSpPr>
              <a:spLocks noChangeArrowheads="1"/>
            </p:cNvSpPr>
            <p:nvPr/>
          </p:nvSpPr>
          <p:spPr bwMode="auto">
            <a:xfrm>
              <a:off x="2304" y="3744"/>
              <a:ext cx="464" cy="4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9581" name="Rectangle 93"/>
          <p:cNvSpPr>
            <a:spLocks noChangeArrowheads="1"/>
          </p:cNvSpPr>
          <p:nvPr/>
        </p:nvSpPr>
        <p:spPr bwMode="auto">
          <a:xfrm>
            <a:off x="304800" y="5486841"/>
            <a:ext cx="434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既然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为必须保留的项，保留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！</a:t>
            </a:r>
          </a:p>
        </p:txBody>
      </p:sp>
      <p:graphicFrame>
        <p:nvGraphicFramePr>
          <p:cNvPr id="319582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30300"/>
              </p:ext>
            </p:extLst>
          </p:nvPr>
        </p:nvGraphicFramePr>
        <p:xfrm>
          <a:off x="171450" y="2500313"/>
          <a:ext cx="1566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74" name="公式" r:id="rId3" imgW="685800" imgH="253800" progId="Equation.3">
                  <p:embed/>
                </p:oleObj>
              </mc:Choice>
              <mc:Fallback>
                <p:oleObj name="公式" r:id="rId3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500313"/>
                        <a:ext cx="156686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3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436514"/>
              </p:ext>
            </p:extLst>
          </p:nvPr>
        </p:nvGraphicFramePr>
        <p:xfrm>
          <a:off x="1709738" y="2500313"/>
          <a:ext cx="15668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75" name="公式" r:id="rId5" imgW="685800" imgH="253800" progId="Equation.3">
                  <p:embed/>
                </p:oleObj>
              </mc:Choice>
              <mc:Fallback>
                <p:oleObj name="公式" r:id="rId5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500313"/>
                        <a:ext cx="156686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4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02824"/>
              </p:ext>
            </p:extLst>
          </p:nvPr>
        </p:nvGraphicFramePr>
        <p:xfrm>
          <a:off x="109538" y="3048000"/>
          <a:ext cx="15652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76" name="公式" r:id="rId7" imgW="685800" imgH="253800" progId="Equation.3">
                  <p:embed/>
                </p:oleObj>
              </mc:Choice>
              <mc:Fallback>
                <p:oleObj name="公式" r:id="rId7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3048000"/>
                        <a:ext cx="15652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5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7472"/>
              </p:ext>
            </p:extLst>
          </p:nvPr>
        </p:nvGraphicFramePr>
        <p:xfrm>
          <a:off x="1633538" y="3033713"/>
          <a:ext cx="1566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77" name="公式" r:id="rId9" imgW="685800" imgH="253800" progId="Equation.3">
                  <p:embed/>
                </p:oleObj>
              </mc:Choice>
              <mc:Fallback>
                <p:oleObj name="公式" r:id="rId9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033713"/>
                        <a:ext cx="156686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6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501840"/>
              </p:ext>
            </p:extLst>
          </p:nvPr>
        </p:nvGraphicFramePr>
        <p:xfrm>
          <a:off x="3335288" y="3075517"/>
          <a:ext cx="1524744" cy="569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78" name="Equation" r:id="rId11" imgW="685800" imgH="253800" progId="Equation.3">
                  <p:embed/>
                </p:oleObj>
              </mc:Choice>
              <mc:Fallback>
                <p:oleObj name="Equation" r:id="rId11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288" y="3075517"/>
                        <a:ext cx="1524744" cy="569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7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155446"/>
              </p:ext>
            </p:extLst>
          </p:nvPr>
        </p:nvGraphicFramePr>
        <p:xfrm>
          <a:off x="138113" y="3657600"/>
          <a:ext cx="15367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79" name="公式" r:id="rId13" imgW="672840" imgH="228600" progId="Equation.3">
                  <p:embed/>
                </p:oleObj>
              </mc:Choice>
              <mc:Fallback>
                <p:oleObj name="公式" r:id="rId13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3657600"/>
                        <a:ext cx="15367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8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906910"/>
              </p:ext>
            </p:extLst>
          </p:nvPr>
        </p:nvGraphicFramePr>
        <p:xfrm>
          <a:off x="1679575" y="3581400"/>
          <a:ext cx="13938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0" name="公式" r:id="rId15" imgW="609480" imgH="253800" progId="Equation.3">
                  <p:embed/>
                </p:oleObj>
              </mc:Choice>
              <mc:Fallback>
                <p:oleObj name="公式" r:id="rId15" imgW="609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581400"/>
                        <a:ext cx="139382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6590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9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9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autoUpdateAnimBg="0"/>
      <p:bldP spid="319493" grpId="0" autoUpdateAnimBg="0"/>
      <p:bldP spid="319581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逻辑函数的</a:t>
            </a:r>
            <a:r>
              <a:rPr lang="en-US" altLang="zh-CN" dirty="0"/>
              <a:t>Q-M</a:t>
            </a:r>
            <a:r>
              <a:rPr lang="zh-CN" altLang="en-US" dirty="0"/>
              <a:t>法化简</a:t>
            </a:r>
          </a:p>
        </p:txBody>
      </p:sp>
      <p:sp>
        <p:nvSpPr>
          <p:cNvPr id="1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984-6CA7-47B6-9E8E-DFA0C2751C81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1600200"/>
            <a:ext cx="77025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由于卡诺图不便用计算机处理，计算机处理表格比较方便，作出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项和最小项的对应表</a:t>
            </a:r>
          </a:p>
        </p:txBody>
      </p:sp>
      <p:grpSp>
        <p:nvGrpSpPr>
          <p:cNvPr id="317532" name="Group 92"/>
          <p:cNvGrpSpPr>
            <a:grpSpLocks/>
          </p:cNvGrpSpPr>
          <p:nvPr/>
        </p:nvGrpSpPr>
        <p:grpSpPr bwMode="auto">
          <a:xfrm>
            <a:off x="1295400" y="2667000"/>
            <a:ext cx="6600825" cy="3625850"/>
            <a:chOff x="748" y="1328"/>
            <a:chExt cx="4158" cy="2284"/>
          </a:xfrm>
        </p:grpSpPr>
        <p:grpSp>
          <p:nvGrpSpPr>
            <p:cNvPr id="317533" name="Group 93"/>
            <p:cNvGrpSpPr>
              <a:grpSpLocks/>
            </p:cNvGrpSpPr>
            <p:nvPr/>
          </p:nvGrpSpPr>
          <p:grpSpPr bwMode="auto">
            <a:xfrm>
              <a:off x="748" y="1552"/>
              <a:ext cx="4158" cy="2060"/>
              <a:chOff x="748" y="1525"/>
              <a:chExt cx="4158" cy="2060"/>
            </a:xfrm>
          </p:grpSpPr>
          <p:grpSp>
            <p:nvGrpSpPr>
              <p:cNvPr id="317534" name="Group 94"/>
              <p:cNvGrpSpPr>
                <a:grpSpLocks/>
              </p:cNvGrpSpPr>
              <p:nvPr/>
            </p:nvGrpSpPr>
            <p:grpSpPr bwMode="auto">
              <a:xfrm>
                <a:off x="1066" y="1842"/>
                <a:ext cx="3840" cy="1743"/>
                <a:chOff x="1066" y="1823"/>
                <a:chExt cx="3840" cy="1743"/>
              </a:xfrm>
            </p:grpSpPr>
            <p:sp>
              <p:nvSpPr>
                <p:cNvPr id="317535" name="Rectangle 95"/>
                <p:cNvSpPr>
                  <a:spLocks noChangeArrowheads="1"/>
                </p:cNvSpPr>
                <p:nvPr/>
              </p:nvSpPr>
              <p:spPr bwMode="auto">
                <a:xfrm>
                  <a:off x="447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36" name="Rectangle 96"/>
                <p:cNvSpPr>
                  <a:spLocks noChangeArrowheads="1"/>
                </p:cNvSpPr>
                <p:nvPr/>
              </p:nvSpPr>
              <p:spPr bwMode="auto">
                <a:xfrm>
                  <a:off x="405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37" name="Rectangle 97"/>
                <p:cNvSpPr>
                  <a:spLocks noChangeArrowheads="1"/>
                </p:cNvSpPr>
                <p:nvPr/>
              </p:nvSpPr>
              <p:spPr bwMode="auto">
                <a:xfrm>
                  <a:off x="362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38" name="Rectangle 98"/>
                <p:cNvSpPr>
                  <a:spLocks noChangeArrowheads="1"/>
                </p:cNvSpPr>
                <p:nvPr/>
              </p:nvSpPr>
              <p:spPr bwMode="auto">
                <a:xfrm>
                  <a:off x="319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39" name="Rectangle 99"/>
                <p:cNvSpPr>
                  <a:spLocks noChangeArrowheads="1"/>
                </p:cNvSpPr>
                <p:nvPr/>
              </p:nvSpPr>
              <p:spPr bwMode="auto">
                <a:xfrm>
                  <a:off x="277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0" name="Rectangle 100"/>
                <p:cNvSpPr>
                  <a:spLocks noChangeArrowheads="1"/>
                </p:cNvSpPr>
                <p:nvPr/>
              </p:nvSpPr>
              <p:spPr bwMode="auto">
                <a:xfrm>
                  <a:off x="234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91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2" name="Rectangle 102"/>
                <p:cNvSpPr>
                  <a:spLocks noChangeArrowheads="1"/>
                </p:cNvSpPr>
                <p:nvPr/>
              </p:nvSpPr>
              <p:spPr bwMode="auto">
                <a:xfrm>
                  <a:off x="149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3" name="Rectangle 103"/>
                <p:cNvSpPr>
                  <a:spLocks noChangeArrowheads="1"/>
                </p:cNvSpPr>
                <p:nvPr/>
              </p:nvSpPr>
              <p:spPr bwMode="auto">
                <a:xfrm>
                  <a:off x="106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4" name="Rectangle 104"/>
                <p:cNvSpPr>
                  <a:spLocks noChangeArrowheads="1"/>
                </p:cNvSpPr>
                <p:nvPr/>
              </p:nvSpPr>
              <p:spPr bwMode="auto">
                <a:xfrm>
                  <a:off x="447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5" name="Rectangle 105"/>
                <p:cNvSpPr>
                  <a:spLocks noChangeArrowheads="1"/>
                </p:cNvSpPr>
                <p:nvPr/>
              </p:nvSpPr>
              <p:spPr bwMode="auto">
                <a:xfrm>
                  <a:off x="405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6" name="Rectangle 106"/>
                <p:cNvSpPr>
                  <a:spLocks noChangeArrowheads="1"/>
                </p:cNvSpPr>
                <p:nvPr/>
              </p:nvSpPr>
              <p:spPr bwMode="auto">
                <a:xfrm>
                  <a:off x="362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7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9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8" name="Rectangle 108"/>
                <p:cNvSpPr>
                  <a:spLocks noChangeArrowheads="1"/>
                </p:cNvSpPr>
                <p:nvPr/>
              </p:nvSpPr>
              <p:spPr bwMode="auto">
                <a:xfrm>
                  <a:off x="277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9" name="Rectangle 109"/>
                <p:cNvSpPr>
                  <a:spLocks noChangeArrowheads="1"/>
                </p:cNvSpPr>
                <p:nvPr/>
              </p:nvSpPr>
              <p:spPr bwMode="auto">
                <a:xfrm>
                  <a:off x="234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0" name="Rectangle 110"/>
                <p:cNvSpPr>
                  <a:spLocks noChangeArrowheads="1"/>
                </p:cNvSpPr>
                <p:nvPr/>
              </p:nvSpPr>
              <p:spPr bwMode="auto">
                <a:xfrm>
                  <a:off x="191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1" name="Rectangle 111"/>
                <p:cNvSpPr>
                  <a:spLocks noChangeArrowheads="1"/>
                </p:cNvSpPr>
                <p:nvPr/>
              </p:nvSpPr>
              <p:spPr bwMode="auto">
                <a:xfrm>
                  <a:off x="149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2" name="Rectangle 112"/>
                <p:cNvSpPr>
                  <a:spLocks noChangeArrowheads="1"/>
                </p:cNvSpPr>
                <p:nvPr/>
              </p:nvSpPr>
              <p:spPr bwMode="auto">
                <a:xfrm>
                  <a:off x="106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3" name="Rectangle 113"/>
                <p:cNvSpPr>
                  <a:spLocks noChangeArrowheads="1"/>
                </p:cNvSpPr>
                <p:nvPr/>
              </p:nvSpPr>
              <p:spPr bwMode="auto">
                <a:xfrm>
                  <a:off x="447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4" name="Rectangle 114"/>
                <p:cNvSpPr>
                  <a:spLocks noChangeArrowheads="1"/>
                </p:cNvSpPr>
                <p:nvPr/>
              </p:nvSpPr>
              <p:spPr bwMode="auto">
                <a:xfrm>
                  <a:off x="405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2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9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7" name="Rectangle 117"/>
                <p:cNvSpPr>
                  <a:spLocks noChangeArrowheads="1"/>
                </p:cNvSpPr>
                <p:nvPr/>
              </p:nvSpPr>
              <p:spPr bwMode="auto">
                <a:xfrm>
                  <a:off x="277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8" name="Rectangle 118"/>
                <p:cNvSpPr>
                  <a:spLocks noChangeArrowheads="1"/>
                </p:cNvSpPr>
                <p:nvPr/>
              </p:nvSpPr>
              <p:spPr bwMode="auto">
                <a:xfrm>
                  <a:off x="234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9" name="Rectangle 119"/>
                <p:cNvSpPr>
                  <a:spLocks noChangeArrowheads="1"/>
                </p:cNvSpPr>
                <p:nvPr/>
              </p:nvSpPr>
              <p:spPr bwMode="auto">
                <a:xfrm>
                  <a:off x="191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0" name="Rectangle 120"/>
                <p:cNvSpPr>
                  <a:spLocks noChangeArrowheads="1"/>
                </p:cNvSpPr>
                <p:nvPr/>
              </p:nvSpPr>
              <p:spPr bwMode="auto">
                <a:xfrm>
                  <a:off x="149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1" name="Rectangle 121"/>
                <p:cNvSpPr>
                  <a:spLocks noChangeArrowheads="1"/>
                </p:cNvSpPr>
                <p:nvPr/>
              </p:nvSpPr>
              <p:spPr bwMode="auto">
                <a:xfrm>
                  <a:off x="106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2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7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05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4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2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5" name="Rectangle 125"/>
                <p:cNvSpPr>
                  <a:spLocks noChangeArrowheads="1"/>
                </p:cNvSpPr>
                <p:nvPr/>
              </p:nvSpPr>
              <p:spPr bwMode="auto">
                <a:xfrm>
                  <a:off x="319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6" name="Rectangle 126"/>
                <p:cNvSpPr>
                  <a:spLocks noChangeArrowheads="1"/>
                </p:cNvSpPr>
                <p:nvPr/>
              </p:nvSpPr>
              <p:spPr bwMode="auto">
                <a:xfrm>
                  <a:off x="277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7" name="Rectangle 127"/>
                <p:cNvSpPr>
                  <a:spLocks noChangeArrowheads="1"/>
                </p:cNvSpPr>
                <p:nvPr/>
              </p:nvSpPr>
              <p:spPr bwMode="auto">
                <a:xfrm>
                  <a:off x="234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8" name="Rectangle 128"/>
                <p:cNvSpPr>
                  <a:spLocks noChangeArrowheads="1"/>
                </p:cNvSpPr>
                <p:nvPr/>
              </p:nvSpPr>
              <p:spPr bwMode="auto">
                <a:xfrm>
                  <a:off x="191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9" name="Rectangle 129"/>
                <p:cNvSpPr>
                  <a:spLocks noChangeArrowheads="1"/>
                </p:cNvSpPr>
                <p:nvPr/>
              </p:nvSpPr>
              <p:spPr bwMode="auto">
                <a:xfrm>
                  <a:off x="149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0" name="Rectangle 130"/>
                <p:cNvSpPr>
                  <a:spLocks noChangeArrowheads="1"/>
                </p:cNvSpPr>
                <p:nvPr/>
              </p:nvSpPr>
              <p:spPr bwMode="auto">
                <a:xfrm>
                  <a:off x="106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1" name="Rectangle 131"/>
                <p:cNvSpPr>
                  <a:spLocks noChangeArrowheads="1"/>
                </p:cNvSpPr>
                <p:nvPr/>
              </p:nvSpPr>
              <p:spPr bwMode="auto">
                <a:xfrm>
                  <a:off x="447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2" name="Rectangle 132"/>
                <p:cNvSpPr>
                  <a:spLocks noChangeArrowheads="1"/>
                </p:cNvSpPr>
                <p:nvPr/>
              </p:nvSpPr>
              <p:spPr bwMode="auto">
                <a:xfrm>
                  <a:off x="405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3" name="Rectangle 133"/>
                <p:cNvSpPr>
                  <a:spLocks noChangeArrowheads="1"/>
                </p:cNvSpPr>
                <p:nvPr/>
              </p:nvSpPr>
              <p:spPr bwMode="auto">
                <a:xfrm>
                  <a:off x="362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4" name="Rectangle 134"/>
                <p:cNvSpPr>
                  <a:spLocks noChangeArrowheads="1"/>
                </p:cNvSpPr>
                <p:nvPr/>
              </p:nvSpPr>
              <p:spPr bwMode="auto">
                <a:xfrm>
                  <a:off x="319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5" name="Rectangle 135"/>
                <p:cNvSpPr>
                  <a:spLocks noChangeArrowheads="1"/>
                </p:cNvSpPr>
                <p:nvPr/>
              </p:nvSpPr>
              <p:spPr bwMode="auto">
                <a:xfrm>
                  <a:off x="277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6" name="Rectangle 136"/>
                <p:cNvSpPr>
                  <a:spLocks noChangeArrowheads="1"/>
                </p:cNvSpPr>
                <p:nvPr/>
              </p:nvSpPr>
              <p:spPr bwMode="auto">
                <a:xfrm>
                  <a:off x="234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7" name="Rectangle 137"/>
                <p:cNvSpPr>
                  <a:spLocks noChangeArrowheads="1"/>
                </p:cNvSpPr>
                <p:nvPr/>
              </p:nvSpPr>
              <p:spPr bwMode="auto">
                <a:xfrm>
                  <a:off x="191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8" name="Rectangle 138"/>
                <p:cNvSpPr>
                  <a:spLocks noChangeArrowheads="1"/>
                </p:cNvSpPr>
                <p:nvPr/>
              </p:nvSpPr>
              <p:spPr bwMode="auto">
                <a:xfrm>
                  <a:off x="149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9" name="Rectangle 139"/>
                <p:cNvSpPr>
                  <a:spLocks noChangeArrowheads="1"/>
                </p:cNvSpPr>
                <p:nvPr/>
              </p:nvSpPr>
              <p:spPr bwMode="auto">
                <a:xfrm>
                  <a:off x="106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47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1" name="Rectangle 141"/>
                <p:cNvSpPr>
                  <a:spLocks noChangeArrowheads="1"/>
                </p:cNvSpPr>
                <p:nvPr/>
              </p:nvSpPr>
              <p:spPr bwMode="auto">
                <a:xfrm>
                  <a:off x="405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2" name="Rectangle 142"/>
                <p:cNvSpPr>
                  <a:spLocks noChangeArrowheads="1"/>
                </p:cNvSpPr>
                <p:nvPr/>
              </p:nvSpPr>
              <p:spPr bwMode="auto">
                <a:xfrm>
                  <a:off x="362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3" name="Rectangle 143"/>
                <p:cNvSpPr>
                  <a:spLocks noChangeArrowheads="1"/>
                </p:cNvSpPr>
                <p:nvPr/>
              </p:nvSpPr>
              <p:spPr bwMode="auto">
                <a:xfrm>
                  <a:off x="319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4" name="Rectangle 144"/>
                <p:cNvSpPr>
                  <a:spLocks noChangeArrowheads="1"/>
                </p:cNvSpPr>
                <p:nvPr/>
              </p:nvSpPr>
              <p:spPr bwMode="auto">
                <a:xfrm>
                  <a:off x="277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5" name="Rectangle 145"/>
                <p:cNvSpPr>
                  <a:spLocks noChangeArrowheads="1"/>
                </p:cNvSpPr>
                <p:nvPr/>
              </p:nvSpPr>
              <p:spPr bwMode="auto">
                <a:xfrm>
                  <a:off x="234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6" name="Rectangle 146"/>
                <p:cNvSpPr>
                  <a:spLocks noChangeArrowheads="1"/>
                </p:cNvSpPr>
                <p:nvPr/>
              </p:nvSpPr>
              <p:spPr bwMode="auto">
                <a:xfrm>
                  <a:off x="191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7" name="Rectangle 147"/>
                <p:cNvSpPr>
                  <a:spLocks noChangeArrowheads="1"/>
                </p:cNvSpPr>
                <p:nvPr/>
              </p:nvSpPr>
              <p:spPr bwMode="auto">
                <a:xfrm>
                  <a:off x="149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8" name="Rectangle 148"/>
                <p:cNvSpPr>
                  <a:spLocks noChangeArrowheads="1"/>
                </p:cNvSpPr>
                <p:nvPr/>
              </p:nvSpPr>
              <p:spPr bwMode="auto">
                <a:xfrm>
                  <a:off x="106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9" name="Rectangle 149"/>
                <p:cNvSpPr>
                  <a:spLocks noChangeArrowheads="1"/>
                </p:cNvSpPr>
                <p:nvPr/>
              </p:nvSpPr>
              <p:spPr bwMode="auto">
                <a:xfrm>
                  <a:off x="447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1" name="Rectangle 151"/>
                <p:cNvSpPr>
                  <a:spLocks noChangeArrowheads="1"/>
                </p:cNvSpPr>
                <p:nvPr/>
              </p:nvSpPr>
              <p:spPr bwMode="auto">
                <a:xfrm>
                  <a:off x="362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19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3" name="Rectangle 153"/>
                <p:cNvSpPr>
                  <a:spLocks noChangeArrowheads="1"/>
                </p:cNvSpPr>
                <p:nvPr/>
              </p:nvSpPr>
              <p:spPr bwMode="auto">
                <a:xfrm>
                  <a:off x="277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4" name="Rectangle 154"/>
                <p:cNvSpPr>
                  <a:spLocks noChangeArrowheads="1"/>
                </p:cNvSpPr>
                <p:nvPr/>
              </p:nvSpPr>
              <p:spPr bwMode="auto">
                <a:xfrm>
                  <a:off x="234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5" name="Rectangle 155"/>
                <p:cNvSpPr>
                  <a:spLocks noChangeArrowheads="1"/>
                </p:cNvSpPr>
                <p:nvPr/>
              </p:nvSpPr>
              <p:spPr bwMode="auto">
                <a:xfrm>
                  <a:off x="191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6" name="Rectangle 156"/>
                <p:cNvSpPr>
                  <a:spLocks noChangeArrowheads="1"/>
                </p:cNvSpPr>
                <p:nvPr/>
              </p:nvSpPr>
              <p:spPr bwMode="auto">
                <a:xfrm>
                  <a:off x="149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7" name="Rectangle 157"/>
                <p:cNvSpPr>
                  <a:spLocks noChangeArrowheads="1"/>
                </p:cNvSpPr>
                <p:nvPr/>
              </p:nvSpPr>
              <p:spPr bwMode="auto">
                <a:xfrm>
                  <a:off x="106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8" name="Line 158"/>
                <p:cNvSpPr>
                  <a:spLocks noChangeShapeType="1"/>
                </p:cNvSpPr>
                <p:nvPr/>
              </p:nvSpPr>
              <p:spPr bwMode="auto">
                <a:xfrm>
                  <a:off x="1066" y="1823"/>
                  <a:ext cx="384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99" name="Line 159"/>
                <p:cNvSpPr>
                  <a:spLocks noChangeShapeType="1"/>
                </p:cNvSpPr>
                <p:nvPr/>
              </p:nvSpPr>
              <p:spPr bwMode="auto">
                <a:xfrm>
                  <a:off x="1066" y="2072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0" name="Line 160"/>
                <p:cNvSpPr>
                  <a:spLocks noChangeShapeType="1"/>
                </p:cNvSpPr>
                <p:nvPr/>
              </p:nvSpPr>
              <p:spPr bwMode="auto">
                <a:xfrm>
                  <a:off x="1066" y="2321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1" name="Line 161"/>
                <p:cNvSpPr>
                  <a:spLocks noChangeShapeType="1"/>
                </p:cNvSpPr>
                <p:nvPr/>
              </p:nvSpPr>
              <p:spPr bwMode="auto">
                <a:xfrm>
                  <a:off x="1066" y="2570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2" name="Line 162"/>
                <p:cNvSpPr>
                  <a:spLocks noChangeShapeType="1"/>
                </p:cNvSpPr>
                <p:nvPr/>
              </p:nvSpPr>
              <p:spPr bwMode="auto">
                <a:xfrm>
                  <a:off x="1066" y="2819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3" name="Line 163"/>
                <p:cNvSpPr>
                  <a:spLocks noChangeShapeType="1"/>
                </p:cNvSpPr>
                <p:nvPr/>
              </p:nvSpPr>
              <p:spPr bwMode="auto">
                <a:xfrm>
                  <a:off x="1066" y="3068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4" name="Line 164"/>
                <p:cNvSpPr>
                  <a:spLocks noChangeShapeType="1"/>
                </p:cNvSpPr>
                <p:nvPr/>
              </p:nvSpPr>
              <p:spPr bwMode="auto">
                <a:xfrm>
                  <a:off x="1066" y="3317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5" name="Line 165"/>
                <p:cNvSpPr>
                  <a:spLocks noChangeShapeType="1"/>
                </p:cNvSpPr>
                <p:nvPr/>
              </p:nvSpPr>
              <p:spPr bwMode="auto">
                <a:xfrm>
                  <a:off x="1066" y="3566"/>
                  <a:ext cx="384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6" name="Line 166"/>
                <p:cNvSpPr>
                  <a:spLocks noChangeShapeType="1"/>
                </p:cNvSpPr>
                <p:nvPr/>
              </p:nvSpPr>
              <p:spPr bwMode="auto">
                <a:xfrm>
                  <a:off x="1066" y="1823"/>
                  <a:ext cx="0" cy="174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7" name="Line 167"/>
                <p:cNvSpPr>
                  <a:spLocks noChangeShapeType="1"/>
                </p:cNvSpPr>
                <p:nvPr/>
              </p:nvSpPr>
              <p:spPr bwMode="auto">
                <a:xfrm>
                  <a:off x="149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8" name="Line 168"/>
                <p:cNvSpPr>
                  <a:spLocks noChangeShapeType="1"/>
                </p:cNvSpPr>
                <p:nvPr/>
              </p:nvSpPr>
              <p:spPr bwMode="auto">
                <a:xfrm>
                  <a:off x="191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9" name="Line 169"/>
                <p:cNvSpPr>
                  <a:spLocks noChangeShapeType="1"/>
                </p:cNvSpPr>
                <p:nvPr/>
              </p:nvSpPr>
              <p:spPr bwMode="auto">
                <a:xfrm>
                  <a:off x="2346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0" name="Line 170"/>
                <p:cNvSpPr>
                  <a:spLocks noChangeShapeType="1"/>
                </p:cNvSpPr>
                <p:nvPr/>
              </p:nvSpPr>
              <p:spPr bwMode="auto">
                <a:xfrm>
                  <a:off x="277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1" name="Line 171"/>
                <p:cNvSpPr>
                  <a:spLocks noChangeShapeType="1"/>
                </p:cNvSpPr>
                <p:nvPr/>
              </p:nvSpPr>
              <p:spPr bwMode="auto">
                <a:xfrm>
                  <a:off x="319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2" name="Line 172"/>
                <p:cNvSpPr>
                  <a:spLocks noChangeShapeType="1"/>
                </p:cNvSpPr>
                <p:nvPr/>
              </p:nvSpPr>
              <p:spPr bwMode="auto">
                <a:xfrm>
                  <a:off x="3626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3" name="Line 173"/>
                <p:cNvSpPr>
                  <a:spLocks noChangeShapeType="1"/>
                </p:cNvSpPr>
                <p:nvPr/>
              </p:nvSpPr>
              <p:spPr bwMode="auto">
                <a:xfrm>
                  <a:off x="405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4" name="Line 174"/>
                <p:cNvSpPr>
                  <a:spLocks noChangeShapeType="1"/>
                </p:cNvSpPr>
                <p:nvPr/>
              </p:nvSpPr>
              <p:spPr bwMode="auto">
                <a:xfrm>
                  <a:off x="447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5" name="Line 175"/>
                <p:cNvSpPr>
                  <a:spLocks noChangeShapeType="1"/>
                </p:cNvSpPr>
                <p:nvPr/>
              </p:nvSpPr>
              <p:spPr bwMode="auto">
                <a:xfrm>
                  <a:off x="4906" y="1823"/>
                  <a:ext cx="0" cy="174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7616" name="Line 176"/>
              <p:cNvSpPr>
                <a:spLocks noChangeShapeType="1"/>
              </p:cNvSpPr>
              <p:nvPr/>
            </p:nvSpPr>
            <p:spPr bwMode="auto">
              <a:xfrm flipH="1" flipV="1">
                <a:off x="748" y="1525"/>
                <a:ext cx="318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617" name="Rectangle 177"/>
            <p:cNvSpPr>
              <a:spLocks noChangeArrowheads="1"/>
            </p:cNvSpPr>
            <p:nvPr/>
          </p:nvSpPr>
          <p:spPr bwMode="auto">
            <a:xfrm>
              <a:off x="2603" y="13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kumimoji="0" lang="zh-CN" altLang="zh-CN">
                <a:latin typeface="Tahoma" pitchFamily="34" charset="0"/>
              </a:endParaRPr>
            </a:p>
          </p:txBody>
        </p:sp>
      </p:grpSp>
      <p:grpSp>
        <p:nvGrpSpPr>
          <p:cNvPr id="317618" name="Group 178"/>
          <p:cNvGrpSpPr>
            <a:grpSpLocks/>
          </p:cNvGrpSpPr>
          <p:nvPr/>
        </p:nvGrpSpPr>
        <p:grpSpPr bwMode="auto">
          <a:xfrm>
            <a:off x="468313" y="2671764"/>
            <a:ext cx="2297113" cy="1403352"/>
            <a:chOff x="227" y="1331"/>
            <a:chExt cx="1447" cy="884"/>
          </a:xfrm>
        </p:grpSpPr>
        <p:sp>
          <p:nvSpPr>
            <p:cNvPr id="317619" name="Rectangle 179"/>
            <p:cNvSpPr>
              <a:spLocks noChangeArrowheads="1"/>
            </p:cNvSpPr>
            <p:nvPr/>
          </p:nvSpPr>
          <p:spPr bwMode="auto">
            <a:xfrm>
              <a:off x="227" y="1692"/>
              <a:ext cx="5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质蕴</a:t>
              </a:r>
              <a:endParaRPr kumimoji="0" lang="en-US" altLang="zh-CN">
                <a:latin typeface="华文新魏" pitchFamily="2" charset="-122"/>
                <a:ea typeface="华文新魏" pitchFamily="2" charset="-122"/>
              </a:endParaRPr>
            </a:p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涵项 </a:t>
              </a:r>
            </a:p>
          </p:txBody>
        </p:sp>
        <p:sp>
          <p:nvSpPr>
            <p:cNvPr id="317620" name="Rectangle 180"/>
            <p:cNvSpPr>
              <a:spLocks noChangeArrowheads="1"/>
            </p:cNvSpPr>
            <p:nvPr/>
          </p:nvSpPr>
          <p:spPr bwMode="auto">
            <a:xfrm>
              <a:off x="922" y="1331"/>
              <a:ext cx="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最小项 </a:t>
              </a:r>
            </a:p>
          </p:txBody>
        </p:sp>
      </p:grpSp>
      <p:grpSp>
        <p:nvGrpSpPr>
          <p:cNvPr id="317621" name="Group 181"/>
          <p:cNvGrpSpPr>
            <a:grpSpLocks/>
          </p:cNvGrpSpPr>
          <p:nvPr/>
        </p:nvGrpSpPr>
        <p:grpSpPr bwMode="auto">
          <a:xfrm>
            <a:off x="1344613" y="3051175"/>
            <a:ext cx="6573837" cy="3246438"/>
            <a:chOff x="779" y="1570"/>
            <a:chExt cx="4141" cy="2045"/>
          </a:xfrm>
        </p:grpSpPr>
        <p:grpSp>
          <p:nvGrpSpPr>
            <p:cNvPr id="317622" name="Group 182"/>
            <p:cNvGrpSpPr>
              <a:grpSpLocks/>
            </p:cNvGrpSpPr>
            <p:nvPr/>
          </p:nvGrpSpPr>
          <p:grpSpPr bwMode="auto">
            <a:xfrm>
              <a:off x="779" y="1827"/>
              <a:ext cx="313" cy="1788"/>
              <a:chOff x="779" y="1827"/>
              <a:chExt cx="313" cy="1788"/>
            </a:xfrm>
          </p:grpSpPr>
          <p:sp>
            <p:nvSpPr>
              <p:cNvPr id="317623" name="Rectangle 183"/>
              <p:cNvSpPr>
                <a:spLocks noChangeArrowheads="1"/>
              </p:cNvSpPr>
              <p:nvPr/>
            </p:nvSpPr>
            <p:spPr bwMode="auto">
              <a:xfrm>
                <a:off x="793" y="182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17624" name="Rectangle 184"/>
              <p:cNvSpPr>
                <a:spLocks noChangeArrowheads="1"/>
              </p:cNvSpPr>
              <p:nvPr/>
            </p:nvSpPr>
            <p:spPr bwMode="auto">
              <a:xfrm>
                <a:off x="779" y="2069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17625" name="Rectangle 185"/>
              <p:cNvSpPr>
                <a:spLocks noChangeArrowheads="1"/>
              </p:cNvSpPr>
              <p:nvPr/>
            </p:nvSpPr>
            <p:spPr bwMode="auto">
              <a:xfrm>
                <a:off x="793" y="2326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317626" name="Rectangle 186"/>
              <p:cNvSpPr>
                <a:spLocks noChangeArrowheads="1"/>
              </p:cNvSpPr>
              <p:nvPr/>
            </p:nvSpPr>
            <p:spPr bwMode="auto">
              <a:xfrm>
                <a:off x="779" y="2598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317627" name="Rectangle 187"/>
              <p:cNvSpPr>
                <a:spLocks noChangeArrowheads="1"/>
              </p:cNvSpPr>
              <p:nvPr/>
            </p:nvSpPr>
            <p:spPr bwMode="auto">
              <a:xfrm>
                <a:off x="793" y="2825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317628" name="Rectangle 188"/>
              <p:cNvSpPr>
                <a:spLocks noChangeArrowheads="1"/>
              </p:cNvSpPr>
              <p:nvPr/>
            </p:nvSpPr>
            <p:spPr bwMode="auto">
              <a:xfrm>
                <a:off x="779" y="306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317629" name="Rectangle 189"/>
              <p:cNvSpPr>
                <a:spLocks noChangeArrowheads="1"/>
              </p:cNvSpPr>
              <p:nvPr/>
            </p:nvSpPr>
            <p:spPr bwMode="auto">
              <a:xfrm>
                <a:off x="793" y="3324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317630" name="Group 190"/>
            <p:cNvGrpSpPr>
              <a:grpSpLocks/>
            </p:cNvGrpSpPr>
            <p:nvPr/>
          </p:nvGrpSpPr>
          <p:grpSpPr bwMode="auto">
            <a:xfrm>
              <a:off x="1156" y="1570"/>
              <a:ext cx="3764" cy="291"/>
              <a:chOff x="1156" y="1570"/>
              <a:chExt cx="3764" cy="291"/>
            </a:xfrm>
          </p:grpSpPr>
          <p:sp>
            <p:nvSpPr>
              <p:cNvPr id="317631" name="Rectangle 191"/>
              <p:cNvSpPr>
                <a:spLocks noChangeArrowheads="1"/>
              </p:cNvSpPr>
              <p:nvPr/>
            </p:nvSpPr>
            <p:spPr bwMode="auto">
              <a:xfrm>
                <a:off x="1156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17632" name="Rectangle 192"/>
              <p:cNvSpPr>
                <a:spLocks noChangeArrowheads="1"/>
              </p:cNvSpPr>
              <p:nvPr/>
            </p:nvSpPr>
            <p:spPr bwMode="auto">
              <a:xfrm>
                <a:off x="1553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317633" name="Rectangle 193"/>
              <p:cNvSpPr>
                <a:spLocks noChangeArrowheads="1"/>
              </p:cNvSpPr>
              <p:nvPr/>
            </p:nvSpPr>
            <p:spPr bwMode="auto">
              <a:xfrm>
                <a:off x="2415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317634" name="Rectangle 194"/>
              <p:cNvSpPr>
                <a:spLocks noChangeArrowheads="1"/>
              </p:cNvSpPr>
              <p:nvPr/>
            </p:nvSpPr>
            <p:spPr bwMode="auto">
              <a:xfrm>
                <a:off x="2007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317635" name="Rectangle 195"/>
              <p:cNvSpPr>
                <a:spLocks noChangeArrowheads="1"/>
              </p:cNvSpPr>
              <p:nvPr/>
            </p:nvSpPr>
            <p:spPr bwMode="auto">
              <a:xfrm>
                <a:off x="2823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9</a:t>
                </a:r>
              </a:p>
            </p:txBody>
          </p:sp>
          <p:sp>
            <p:nvSpPr>
              <p:cNvPr id="317636" name="Rectangle 196"/>
              <p:cNvSpPr>
                <a:spLocks noChangeArrowheads="1"/>
              </p:cNvSpPr>
              <p:nvPr/>
            </p:nvSpPr>
            <p:spPr bwMode="auto">
              <a:xfrm>
                <a:off x="3685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12</a:t>
                </a:r>
              </a:p>
            </p:txBody>
          </p:sp>
          <p:sp>
            <p:nvSpPr>
              <p:cNvPr id="317637" name="Rectangle 197"/>
              <p:cNvSpPr>
                <a:spLocks noChangeArrowheads="1"/>
              </p:cNvSpPr>
              <p:nvPr/>
            </p:nvSpPr>
            <p:spPr bwMode="auto">
              <a:xfrm>
                <a:off x="3277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317638" name="Rectangle 198"/>
              <p:cNvSpPr>
                <a:spLocks noChangeArrowheads="1"/>
              </p:cNvSpPr>
              <p:nvPr/>
            </p:nvSpPr>
            <p:spPr bwMode="auto">
              <a:xfrm>
                <a:off x="4093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13</a:t>
                </a:r>
              </a:p>
            </p:txBody>
          </p:sp>
          <p:sp>
            <p:nvSpPr>
              <p:cNvPr id="317639" name="Rectangle 199"/>
              <p:cNvSpPr>
                <a:spLocks noChangeArrowheads="1"/>
              </p:cNvSpPr>
              <p:nvPr/>
            </p:nvSpPr>
            <p:spPr bwMode="auto">
              <a:xfrm>
                <a:off x="4513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15</a:t>
                </a:r>
              </a:p>
            </p:txBody>
          </p:sp>
        </p:grpSp>
      </p:grpSp>
      <p:grpSp>
        <p:nvGrpSpPr>
          <p:cNvPr id="317640" name="Group 200"/>
          <p:cNvGrpSpPr>
            <a:grpSpLocks/>
          </p:cNvGrpSpPr>
          <p:nvPr/>
        </p:nvGrpSpPr>
        <p:grpSpPr bwMode="auto">
          <a:xfrm>
            <a:off x="2016125" y="3627438"/>
            <a:ext cx="5688013" cy="2592387"/>
            <a:chOff x="1202" y="1933"/>
            <a:chExt cx="3583" cy="1633"/>
          </a:xfrm>
        </p:grpSpPr>
        <p:sp>
          <p:nvSpPr>
            <p:cNvPr id="317641" name="AutoShape 201"/>
            <p:cNvSpPr>
              <a:spLocks noChangeArrowheads="1"/>
            </p:cNvSpPr>
            <p:nvPr/>
          </p:nvSpPr>
          <p:spPr bwMode="auto">
            <a:xfrm>
              <a:off x="1202" y="1933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2" name="AutoShape 202"/>
            <p:cNvSpPr>
              <a:spLocks noChangeArrowheads="1"/>
            </p:cNvSpPr>
            <p:nvPr/>
          </p:nvSpPr>
          <p:spPr bwMode="auto">
            <a:xfrm>
              <a:off x="1202" y="216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3" name="AutoShape 203"/>
            <p:cNvSpPr>
              <a:spLocks noChangeArrowheads="1"/>
            </p:cNvSpPr>
            <p:nvPr/>
          </p:nvSpPr>
          <p:spPr bwMode="auto">
            <a:xfrm>
              <a:off x="1655" y="2704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4" name="AutoShape 204"/>
            <p:cNvSpPr>
              <a:spLocks noChangeArrowheads="1"/>
            </p:cNvSpPr>
            <p:nvPr/>
          </p:nvSpPr>
          <p:spPr bwMode="auto">
            <a:xfrm>
              <a:off x="1655" y="2432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5" name="AutoShape 205"/>
            <p:cNvSpPr>
              <a:spLocks noChangeArrowheads="1"/>
            </p:cNvSpPr>
            <p:nvPr/>
          </p:nvSpPr>
          <p:spPr bwMode="auto">
            <a:xfrm>
              <a:off x="2064" y="2432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6" name="AutoShape 206"/>
            <p:cNvSpPr>
              <a:spLocks noChangeArrowheads="1"/>
            </p:cNvSpPr>
            <p:nvPr/>
          </p:nvSpPr>
          <p:spPr bwMode="auto">
            <a:xfrm>
              <a:off x="2064" y="1933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7" name="AutoShape 207"/>
            <p:cNvSpPr>
              <a:spLocks noChangeArrowheads="1"/>
            </p:cNvSpPr>
            <p:nvPr/>
          </p:nvSpPr>
          <p:spPr bwMode="auto">
            <a:xfrm>
              <a:off x="2472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8" name="AutoShape 208"/>
            <p:cNvSpPr>
              <a:spLocks noChangeArrowheads="1"/>
            </p:cNvSpPr>
            <p:nvPr/>
          </p:nvSpPr>
          <p:spPr bwMode="auto">
            <a:xfrm>
              <a:off x="2472" y="2931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9" name="AutoShape 209"/>
            <p:cNvSpPr>
              <a:spLocks noChangeArrowheads="1"/>
            </p:cNvSpPr>
            <p:nvPr/>
          </p:nvSpPr>
          <p:spPr bwMode="auto">
            <a:xfrm>
              <a:off x="3334" y="2931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0" name="AutoShape 210"/>
            <p:cNvSpPr>
              <a:spLocks noChangeArrowheads="1"/>
            </p:cNvSpPr>
            <p:nvPr/>
          </p:nvSpPr>
          <p:spPr bwMode="auto">
            <a:xfrm>
              <a:off x="2925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1" name="AutoShape 211"/>
            <p:cNvSpPr>
              <a:spLocks noChangeArrowheads="1"/>
            </p:cNvSpPr>
            <p:nvPr/>
          </p:nvSpPr>
          <p:spPr bwMode="auto">
            <a:xfrm>
              <a:off x="3334" y="216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2" name="AutoShape 212"/>
            <p:cNvSpPr>
              <a:spLocks noChangeArrowheads="1"/>
            </p:cNvSpPr>
            <p:nvPr/>
          </p:nvSpPr>
          <p:spPr bwMode="auto">
            <a:xfrm>
              <a:off x="3787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3" name="AutoShape 213"/>
            <p:cNvSpPr>
              <a:spLocks noChangeArrowheads="1"/>
            </p:cNvSpPr>
            <p:nvPr/>
          </p:nvSpPr>
          <p:spPr bwMode="auto">
            <a:xfrm>
              <a:off x="3787" y="2659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4" name="AutoShape 214"/>
            <p:cNvSpPr>
              <a:spLocks noChangeArrowheads="1"/>
            </p:cNvSpPr>
            <p:nvPr/>
          </p:nvSpPr>
          <p:spPr bwMode="auto">
            <a:xfrm>
              <a:off x="4195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5" name="AutoShape 215"/>
            <p:cNvSpPr>
              <a:spLocks noChangeArrowheads="1"/>
            </p:cNvSpPr>
            <p:nvPr/>
          </p:nvSpPr>
          <p:spPr bwMode="auto">
            <a:xfrm>
              <a:off x="4195" y="3158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6" name="AutoShape 216"/>
            <p:cNvSpPr>
              <a:spLocks noChangeArrowheads="1"/>
            </p:cNvSpPr>
            <p:nvPr/>
          </p:nvSpPr>
          <p:spPr bwMode="auto">
            <a:xfrm>
              <a:off x="4649" y="3158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57" name="Line 217"/>
          <p:cNvSpPr>
            <a:spLocks noChangeShapeType="1"/>
          </p:cNvSpPr>
          <p:nvPr/>
        </p:nvSpPr>
        <p:spPr bwMode="auto">
          <a:xfrm flipH="1">
            <a:off x="7620000" y="4648200"/>
            <a:ext cx="10668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8" name="Line 218"/>
          <p:cNvSpPr>
            <a:spLocks noChangeShapeType="1"/>
          </p:cNvSpPr>
          <p:nvPr/>
        </p:nvSpPr>
        <p:spPr bwMode="auto">
          <a:xfrm flipH="1">
            <a:off x="4800600" y="3962400"/>
            <a:ext cx="3733800" cy="2209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4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17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17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57" grpId="0" animBg="1"/>
      <p:bldP spid="31765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6025480" cy="1035968"/>
          </a:xfrm>
        </p:spPr>
        <p:txBody>
          <a:bodyPr anchor="ctr"/>
          <a:lstStyle/>
          <a:p>
            <a:r>
              <a:rPr lang="zh-CN" altLang="en-US" dirty="0"/>
              <a:t>逻辑函数的</a:t>
            </a:r>
            <a:r>
              <a:rPr lang="en-US" altLang="zh-CN" dirty="0"/>
              <a:t>Q-M</a:t>
            </a:r>
            <a:r>
              <a:rPr lang="zh-CN" altLang="en-US" dirty="0"/>
              <a:t>法化简</a:t>
            </a:r>
          </a:p>
        </p:txBody>
      </p:sp>
      <p:sp>
        <p:nvSpPr>
          <p:cNvPr id="1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57B-039E-4520-82A2-6496E94A37EB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79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第二步：从全部质蕴涵项中选出必要的质蕴涵项。</a:t>
            </a:r>
            <a:endParaRPr lang="zh-CN" altLang="en-US" sz="2200" dirty="0">
              <a:cs typeface="Times New Roman" pitchFamily="18" charset="0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1344613" y="2564904"/>
            <a:ext cx="544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）先作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~ P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对应的表格（表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IV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grpSp>
        <p:nvGrpSpPr>
          <p:cNvPr id="179205" name="Group 5"/>
          <p:cNvGrpSpPr>
            <a:grpSpLocks/>
          </p:cNvGrpSpPr>
          <p:nvPr/>
        </p:nvGrpSpPr>
        <p:grpSpPr bwMode="auto">
          <a:xfrm>
            <a:off x="1295400" y="3048000"/>
            <a:ext cx="6600825" cy="3625850"/>
            <a:chOff x="748" y="1328"/>
            <a:chExt cx="4158" cy="2284"/>
          </a:xfrm>
        </p:grpSpPr>
        <p:grpSp>
          <p:nvGrpSpPr>
            <p:cNvPr id="179206" name="Group 6"/>
            <p:cNvGrpSpPr>
              <a:grpSpLocks/>
            </p:cNvGrpSpPr>
            <p:nvPr/>
          </p:nvGrpSpPr>
          <p:grpSpPr bwMode="auto">
            <a:xfrm>
              <a:off x="748" y="1552"/>
              <a:ext cx="4158" cy="2060"/>
              <a:chOff x="748" y="1525"/>
              <a:chExt cx="4158" cy="2060"/>
            </a:xfrm>
          </p:grpSpPr>
          <p:grpSp>
            <p:nvGrpSpPr>
              <p:cNvPr id="179207" name="Group 7"/>
              <p:cNvGrpSpPr>
                <a:grpSpLocks/>
              </p:cNvGrpSpPr>
              <p:nvPr/>
            </p:nvGrpSpPr>
            <p:grpSpPr bwMode="auto">
              <a:xfrm>
                <a:off x="1066" y="1842"/>
                <a:ext cx="3840" cy="1743"/>
                <a:chOff x="1066" y="1823"/>
                <a:chExt cx="3840" cy="1743"/>
              </a:xfrm>
            </p:grpSpPr>
            <p:sp>
              <p:nvSpPr>
                <p:cNvPr id="179208" name="Rectangle 8"/>
                <p:cNvSpPr>
                  <a:spLocks noChangeArrowheads="1"/>
                </p:cNvSpPr>
                <p:nvPr/>
              </p:nvSpPr>
              <p:spPr bwMode="auto">
                <a:xfrm>
                  <a:off x="447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09" name="Rectangle 9"/>
                <p:cNvSpPr>
                  <a:spLocks noChangeArrowheads="1"/>
                </p:cNvSpPr>
                <p:nvPr/>
              </p:nvSpPr>
              <p:spPr bwMode="auto">
                <a:xfrm>
                  <a:off x="405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62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19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2" name="Rectangle 12"/>
                <p:cNvSpPr>
                  <a:spLocks noChangeArrowheads="1"/>
                </p:cNvSpPr>
                <p:nvPr/>
              </p:nvSpPr>
              <p:spPr bwMode="auto">
                <a:xfrm>
                  <a:off x="277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3" name="Rectangle 13"/>
                <p:cNvSpPr>
                  <a:spLocks noChangeArrowheads="1"/>
                </p:cNvSpPr>
                <p:nvPr/>
              </p:nvSpPr>
              <p:spPr bwMode="auto">
                <a:xfrm>
                  <a:off x="234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4" name="Rectangle 14"/>
                <p:cNvSpPr>
                  <a:spLocks noChangeArrowheads="1"/>
                </p:cNvSpPr>
                <p:nvPr/>
              </p:nvSpPr>
              <p:spPr bwMode="auto">
                <a:xfrm>
                  <a:off x="191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5" name="Rectangle 15"/>
                <p:cNvSpPr>
                  <a:spLocks noChangeArrowheads="1"/>
                </p:cNvSpPr>
                <p:nvPr/>
              </p:nvSpPr>
              <p:spPr bwMode="auto">
                <a:xfrm>
                  <a:off x="149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6" name="Rectangle 16"/>
                <p:cNvSpPr>
                  <a:spLocks noChangeArrowheads="1"/>
                </p:cNvSpPr>
                <p:nvPr/>
              </p:nvSpPr>
              <p:spPr bwMode="auto">
                <a:xfrm>
                  <a:off x="106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7" name="Rectangle 17"/>
                <p:cNvSpPr>
                  <a:spLocks noChangeArrowheads="1"/>
                </p:cNvSpPr>
                <p:nvPr/>
              </p:nvSpPr>
              <p:spPr bwMode="auto">
                <a:xfrm>
                  <a:off x="447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8" name="Rectangle 18"/>
                <p:cNvSpPr>
                  <a:spLocks noChangeArrowheads="1"/>
                </p:cNvSpPr>
                <p:nvPr/>
              </p:nvSpPr>
              <p:spPr bwMode="auto">
                <a:xfrm>
                  <a:off x="405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62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19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1" name="Rectangle 21"/>
                <p:cNvSpPr>
                  <a:spLocks noChangeArrowheads="1"/>
                </p:cNvSpPr>
                <p:nvPr/>
              </p:nvSpPr>
              <p:spPr bwMode="auto">
                <a:xfrm>
                  <a:off x="277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2" name="Rectangle 22"/>
                <p:cNvSpPr>
                  <a:spLocks noChangeArrowheads="1"/>
                </p:cNvSpPr>
                <p:nvPr/>
              </p:nvSpPr>
              <p:spPr bwMode="auto">
                <a:xfrm>
                  <a:off x="234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3" name="Rectangle 23"/>
                <p:cNvSpPr>
                  <a:spLocks noChangeArrowheads="1"/>
                </p:cNvSpPr>
                <p:nvPr/>
              </p:nvSpPr>
              <p:spPr bwMode="auto">
                <a:xfrm>
                  <a:off x="191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4" name="Rectangle 24"/>
                <p:cNvSpPr>
                  <a:spLocks noChangeArrowheads="1"/>
                </p:cNvSpPr>
                <p:nvPr/>
              </p:nvSpPr>
              <p:spPr bwMode="auto">
                <a:xfrm>
                  <a:off x="149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5" name="Rectangle 25"/>
                <p:cNvSpPr>
                  <a:spLocks noChangeArrowheads="1"/>
                </p:cNvSpPr>
                <p:nvPr/>
              </p:nvSpPr>
              <p:spPr bwMode="auto">
                <a:xfrm>
                  <a:off x="106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47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8" name="Rectangle 28"/>
                <p:cNvSpPr>
                  <a:spLocks noChangeArrowheads="1"/>
                </p:cNvSpPr>
                <p:nvPr/>
              </p:nvSpPr>
              <p:spPr bwMode="auto">
                <a:xfrm>
                  <a:off x="362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9" name="Rectangle 29"/>
                <p:cNvSpPr>
                  <a:spLocks noChangeArrowheads="1"/>
                </p:cNvSpPr>
                <p:nvPr/>
              </p:nvSpPr>
              <p:spPr bwMode="auto">
                <a:xfrm>
                  <a:off x="319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0" name="Rectangle 30"/>
                <p:cNvSpPr>
                  <a:spLocks noChangeArrowheads="1"/>
                </p:cNvSpPr>
                <p:nvPr/>
              </p:nvSpPr>
              <p:spPr bwMode="auto">
                <a:xfrm>
                  <a:off x="277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1" name="Rectangle 31"/>
                <p:cNvSpPr>
                  <a:spLocks noChangeArrowheads="1"/>
                </p:cNvSpPr>
                <p:nvPr/>
              </p:nvSpPr>
              <p:spPr bwMode="auto">
                <a:xfrm>
                  <a:off x="234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2" name="Rectangle 32"/>
                <p:cNvSpPr>
                  <a:spLocks noChangeArrowheads="1"/>
                </p:cNvSpPr>
                <p:nvPr/>
              </p:nvSpPr>
              <p:spPr bwMode="auto">
                <a:xfrm>
                  <a:off x="191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3" name="Rectangle 33"/>
                <p:cNvSpPr>
                  <a:spLocks noChangeArrowheads="1"/>
                </p:cNvSpPr>
                <p:nvPr/>
              </p:nvSpPr>
              <p:spPr bwMode="auto">
                <a:xfrm>
                  <a:off x="149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4" name="Rectangle 34"/>
                <p:cNvSpPr>
                  <a:spLocks noChangeArrowheads="1"/>
                </p:cNvSpPr>
                <p:nvPr/>
              </p:nvSpPr>
              <p:spPr bwMode="auto">
                <a:xfrm>
                  <a:off x="106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5" name="Rectangle 35"/>
                <p:cNvSpPr>
                  <a:spLocks noChangeArrowheads="1"/>
                </p:cNvSpPr>
                <p:nvPr/>
              </p:nvSpPr>
              <p:spPr bwMode="auto">
                <a:xfrm>
                  <a:off x="447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6" name="Rectangle 36"/>
                <p:cNvSpPr>
                  <a:spLocks noChangeArrowheads="1"/>
                </p:cNvSpPr>
                <p:nvPr/>
              </p:nvSpPr>
              <p:spPr bwMode="auto">
                <a:xfrm>
                  <a:off x="405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62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8" name="Rectangle 38"/>
                <p:cNvSpPr>
                  <a:spLocks noChangeArrowheads="1"/>
                </p:cNvSpPr>
                <p:nvPr/>
              </p:nvSpPr>
              <p:spPr bwMode="auto">
                <a:xfrm>
                  <a:off x="319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9" name="Rectangle 39"/>
                <p:cNvSpPr>
                  <a:spLocks noChangeArrowheads="1"/>
                </p:cNvSpPr>
                <p:nvPr/>
              </p:nvSpPr>
              <p:spPr bwMode="auto">
                <a:xfrm>
                  <a:off x="277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0" name="Rectangle 40"/>
                <p:cNvSpPr>
                  <a:spLocks noChangeArrowheads="1"/>
                </p:cNvSpPr>
                <p:nvPr/>
              </p:nvSpPr>
              <p:spPr bwMode="auto">
                <a:xfrm>
                  <a:off x="234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1" name="Rectangle 41"/>
                <p:cNvSpPr>
                  <a:spLocks noChangeArrowheads="1"/>
                </p:cNvSpPr>
                <p:nvPr/>
              </p:nvSpPr>
              <p:spPr bwMode="auto">
                <a:xfrm>
                  <a:off x="191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2" name="Rectangle 42"/>
                <p:cNvSpPr>
                  <a:spLocks noChangeArrowheads="1"/>
                </p:cNvSpPr>
                <p:nvPr/>
              </p:nvSpPr>
              <p:spPr bwMode="auto">
                <a:xfrm>
                  <a:off x="149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3" name="Rectangle 43"/>
                <p:cNvSpPr>
                  <a:spLocks noChangeArrowheads="1"/>
                </p:cNvSpPr>
                <p:nvPr/>
              </p:nvSpPr>
              <p:spPr bwMode="auto">
                <a:xfrm>
                  <a:off x="106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4" name="Rectangle 44"/>
                <p:cNvSpPr>
                  <a:spLocks noChangeArrowheads="1"/>
                </p:cNvSpPr>
                <p:nvPr/>
              </p:nvSpPr>
              <p:spPr bwMode="auto">
                <a:xfrm>
                  <a:off x="447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5" name="Rectangle 45"/>
                <p:cNvSpPr>
                  <a:spLocks noChangeArrowheads="1"/>
                </p:cNvSpPr>
                <p:nvPr/>
              </p:nvSpPr>
              <p:spPr bwMode="auto">
                <a:xfrm>
                  <a:off x="405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6" name="Rectangle 46"/>
                <p:cNvSpPr>
                  <a:spLocks noChangeArrowheads="1"/>
                </p:cNvSpPr>
                <p:nvPr/>
              </p:nvSpPr>
              <p:spPr bwMode="auto">
                <a:xfrm>
                  <a:off x="362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7" name="Rectangle 47"/>
                <p:cNvSpPr>
                  <a:spLocks noChangeArrowheads="1"/>
                </p:cNvSpPr>
                <p:nvPr/>
              </p:nvSpPr>
              <p:spPr bwMode="auto">
                <a:xfrm>
                  <a:off x="319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8" name="Rectangle 48"/>
                <p:cNvSpPr>
                  <a:spLocks noChangeArrowheads="1"/>
                </p:cNvSpPr>
                <p:nvPr/>
              </p:nvSpPr>
              <p:spPr bwMode="auto">
                <a:xfrm>
                  <a:off x="277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9" name="Rectangle 49"/>
                <p:cNvSpPr>
                  <a:spLocks noChangeArrowheads="1"/>
                </p:cNvSpPr>
                <p:nvPr/>
              </p:nvSpPr>
              <p:spPr bwMode="auto">
                <a:xfrm>
                  <a:off x="234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0" name="Rectangle 50"/>
                <p:cNvSpPr>
                  <a:spLocks noChangeArrowheads="1"/>
                </p:cNvSpPr>
                <p:nvPr/>
              </p:nvSpPr>
              <p:spPr bwMode="auto">
                <a:xfrm>
                  <a:off x="191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1" name="Rectangle 51"/>
                <p:cNvSpPr>
                  <a:spLocks noChangeArrowheads="1"/>
                </p:cNvSpPr>
                <p:nvPr/>
              </p:nvSpPr>
              <p:spPr bwMode="auto">
                <a:xfrm>
                  <a:off x="149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2" name="Rectangle 52"/>
                <p:cNvSpPr>
                  <a:spLocks noChangeArrowheads="1"/>
                </p:cNvSpPr>
                <p:nvPr/>
              </p:nvSpPr>
              <p:spPr bwMode="auto">
                <a:xfrm>
                  <a:off x="106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3" name="Rectangle 53"/>
                <p:cNvSpPr>
                  <a:spLocks noChangeArrowheads="1"/>
                </p:cNvSpPr>
                <p:nvPr/>
              </p:nvSpPr>
              <p:spPr bwMode="auto">
                <a:xfrm>
                  <a:off x="447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4" name="Rectangle 54"/>
                <p:cNvSpPr>
                  <a:spLocks noChangeArrowheads="1"/>
                </p:cNvSpPr>
                <p:nvPr/>
              </p:nvSpPr>
              <p:spPr bwMode="auto">
                <a:xfrm>
                  <a:off x="405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5" name="Rectangle 55"/>
                <p:cNvSpPr>
                  <a:spLocks noChangeArrowheads="1"/>
                </p:cNvSpPr>
                <p:nvPr/>
              </p:nvSpPr>
              <p:spPr bwMode="auto">
                <a:xfrm>
                  <a:off x="362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6" name="Rectangle 56"/>
                <p:cNvSpPr>
                  <a:spLocks noChangeArrowheads="1"/>
                </p:cNvSpPr>
                <p:nvPr/>
              </p:nvSpPr>
              <p:spPr bwMode="auto">
                <a:xfrm>
                  <a:off x="319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7" name="Rectangle 57"/>
                <p:cNvSpPr>
                  <a:spLocks noChangeArrowheads="1"/>
                </p:cNvSpPr>
                <p:nvPr/>
              </p:nvSpPr>
              <p:spPr bwMode="auto">
                <a:xfrm>
                  <a:off x="277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8" name="Rectangle 58"/>
                <p:cNvSpPr>
                  <a:spLocks noChangeArrowheads="1"/>
                </p:cNvSpPr>
                <p:nvPr/>
              </p:nvSpPr>
              <p:spPr bwMode="auto">
                <a:xfrm>
                  <a:off x="234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9" name="Rectangle 59"/>
                <p:cNvSpPr>
                  <a:spLocks noChangeArrowheads="1"/>
                </p:cNvSpPr>
                <p:nvPr/>
              </p:nvSpPr>
              <p:spPr bwMode="auto">
                <a:xfrm>
                  <a:off x="191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0" name="Rectangle 60"/>
                <p:cNvSpPr>
                  <a:spLocks noChangeArrowheads="1"/>
                </p:cNvSpPr>
                <p:nvPr/>
              </p:nvSpPr>
              <p:spPr bwMode="auto">
                <a:xfrm>
                  <a:off x="149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1" name="Rectangle 61"/>
                <p:cNvSpPr>
                  <a:spLocks noChangeArrowheads="1"/>
                </p:cNvSpPr>
                <p:nvPr/>
              </p:nvSpPr>
              <p:spPr bwMode="auto">
                <a:xfrm>
                  <a:off x="106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2" name="Rectangle 62"/>
                <p:cNvSpPr>
                  <a:spLocks noChangeArrowheads="1"/>
                </p:cNvSpPr>
                <p:nvPr/>
              </p:nvSpPr>
              <p:spPr bwMode="auto">
                <a:xfrm>
                  <a:off x="447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3" name="Rectangle 63"/>
                <p:cNvSpPr>
                  <a:spLocks noChangeArrowheads="1"/>
                </p:cNvSpPr>
                <p:nvPr/>
              </p:nvSpPr>
              <p:spPr bwMode="auto">
                <a:xfrm>
                  <a:off x="405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4" name="Rectangle 64"/>
                <p:cNvSpPr>
                  <a:spLocks noChangeArrowheads="1"/>
                </p:cNvSpPr>
                <p:nvPr/>
              </p:nvSpPr>
              <p:spPr bwMode="auto">
                <a:xfrm>
                  <a:off x="362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5" name="Rectangle 65"/>
                <p:cNvSpPr>
                  <a:spLocks noChangeArrowheads="1"/>
                </p:cNvSpPr>
                <p:nvPr/>
              </p:nvSpPr>
              <p:spPr bwMode="auto">
                <a:xfrm>
                  <a:off x="319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6" name="Rectangle 66"/>
                <p:cNvSpPr>
                  <a:spLocks noChangeArrowheads="1"/>
                </p:cNvSpPr>
                <p:nvPr/>
              </p:nvSpPr>
              <p:spPr bwMode="auto">
                <a:xfrm>
                  <a:off x="277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7" name="Rectangle 67"/>
                <p:cNvSpPr>
                  <a:spLocks noChangeArrowheads="1"/>
                </p:cNvSpPr>
                <p:nvPr/>
              </p:nvSpPr>
              <p:spPr bwMode="auto">
                <a:xfrm>
                  <a:off x="234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8" name="Rectangle 68"/>
                <p:cNvSpPr>
                  <a:spLocks noChangeArrowheads="1"/>
                </p:cNvSpPr>
                <p:nvPr/>
              </p:nvSpPr>
              <p:spPr bwMode="auto">
                <a:xfrm>
                  <a:off x="191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9" name="Rectangle 69"/>
                <p:cNvSpPr>
                  <a:spLocks noChangeArrowheads="1"/>
                </p:cNvSpPr>
                <p:nvPr/>
              </p:nvSpPr>
              <p:spPr bwMode="auto">
                <a:xfrm>
                  <a:off x="149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70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71" name="Line 71"/>
                <p:cNvSpPr>
                  <a:spLocks noChangeShapeType="1"/>
                </p:cNvSpPr>
                <p:nvPr/>
              </p:nvSpPr>
              <p:spPr bwMode="auto">
                <a:xfrm>
                  <a:off x="1066" y="1823"/>
                  <a:ext cx="384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2" name="Line 72"/>
                <p:cNvSpPr>
                  <a:spLocks noChangeShapeType="1"/>
                </p:cNvSpPr>
                <p:nvPr/>
              </p:nvSpPr>
              <p:spPr bwMode="auto">
                <a:xfrm>
                  <a:off x="1066" y="2072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3" name="Line 73"/>
                <p:cNvSpPr>
                  <a:spLocks noChangeShapeType="1"/>
                </p:cNvSpPr>
                <p:nvPr/>
              </p:nvSpPr>
              <p:spPr bwMode="auto">
                <a:xfrm>
                  <a:off x="1066" y="2321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4" name="Line 74"/>
                <p:cNvSpPr>
                  <a:spLocks noChangeShapeType="1"/>
                </p:cNvSpPr>
                <p:nvPr/>
              </p:nvSpPr>
              <p:spPr bwMode="auto">
                <a:xfrm>
                  <a:off x="1066" y="2570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5" name="Line 75"/>
                <p:cNvSpPr>
                  <a:spLocks noChangeShapeType="1"/>
                </p:cNvSpPr>
                <p:nvPr/>
              </p:nvSpPr>
              <p:spPr bwMode="auto">
                <a:xfrm>
                  <a:off x="1066" y="2819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6" name="Line 76"/>
                <p:cNvSpPr>
                  <a:spLocks noChangeShapeType="1"/>
                </p:cNvSpPr>
                <p:nvPr/>
              </p:nvSpPr>
              <p:spPr bwMode="auto">
                <a:xfrm>
                  <a:off x="1066" y="3068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7" name="Line 77"/>
                <p:cNvSpPr>
                  <a:spLocks noChangeShapeType="1"/>
                </p:cNvSpPr>
                <p:nvPr/>
              </p:nvSpPr>
              <p:spPr bwMode="auto">
                <a:xfrm>
                  <a:off x="1066" y="3317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8" name="Line 78"/>
                <p:cNvSpPr>
                  <a:spLocks noChangeShapeType="1"/>
                </p:cNvSpPr>
                <p:nvPr/>
              </p:nvSpPr>
              <p:spPr bwMode="auto">
                <a:xfrm>
                  <a:off x="1066" y="3566"/>
                  <a:ext cx="384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9" name="Line 79"/>
                <p:cNvSpPr>
                  <a:spLocks noChangeShapeType="1"/>
                </p:cNvSpPr>
                <p:nvPr/>
              </p:nvSpPr>
              <p:spPr bwMode="auto">
                <a:xfrm>
                  <a:off x="1066" y="1823"/>
                  <a:ext cx="0" cy="174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0" name="Line 80"/>
                <p:cNvSpPr>
                  <a:spLocks noChangeShapeType="1"/>
                </p:cNvSpPr>
                <p:nvPr/>
              </p:nvSpPr>
              <p:spPr bwMode="auto">
                <a:xfrm>
                  <a:off x="149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1" name="Line 81"/>
                <p:cNvSpPr>
                  <a:spLocks noChangeShapeType="1"/>
                </p:cNvSpPr>
                <p:nvPr/>
              </p:nvSpPr>
              <p:spPr bwMode="auto">
                <a:xfrm>
                  <a:off x="191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2" name="Line 82"/>
                <p:cNvSpPr>
                  <a:spLocks noChangeShapeType="1"/>
                </p:cNvSpPr>
                <p:nvPr/>
              </p:nvSpPr>
              <p:spPr bwMode="auto">
                <a:xfrm>
                  <a:off x="2346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3" name="Line 83"/>
                <p:cNvSpPr>
                  <a:spLocks noChangeShapeType="1"/>
                </p:cNvSpPr>
                <p:nvPr/>
              </p:nvSpPr>
              <p:spPr bwMode="auto">
                <a:xfrm>
                  <a:off x="277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4" name="Line 84"/>
                <p:cNvSpPr>
                  <a:spLocks noChangeShapeType="1"/>
                </p:cNvSpPr>
                <p:nvPr/>
              </p:nvSpPr>
              <p:spPr bwMode="auto">
                <a:xfrm>
                  <a:off x="319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5" name="Line 85"/>
                <p:cNvSpPr>
                  <a:spLocks noChangeShapeType="1"/>
                </p:cNvSpPr>
                <p:nvPr/>
              </p:nvSpPr>
              <p:spPr bwMode="auto">
                <a:xfrm>
                  <a:off x="3626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6" name="Line 86"/>
                <p:cNvSpPr>
                  <a:spLocks noChangeShapeType="1"/>
                </p:cNvSpPr>
                <p:nvPr/>
              </p:nvSpPr>
              <p:spPr bwMode="auto">
                <a:xfrm>
                  <a:off x="405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7" name="Line 87"/>
                <p:cNvSpPr>
                  <a:spLocks noChangeShapeType="1"/>
                </p:cNvSpPr>
                <p:nvPr/>
              </p:nvSpPr>
              <p:spPr bwMode="auto">
                <a:xfrm>
                  <a:off x="447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8" name="Line 88"/>
                <p:cNvSpPr>
                  <a:spLocks noChangeShapeType="1"/>
                </p:cNvSpPr>
                <p:nvPr/>
              </p:nvSpPr>
              <p:spPr bwMode="auto">
                <a:xfrm>
                  <a:off x="4906" y="1823"/>
                  <a:ext cx="0" cy="174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9289" name="Line 89"/>
              <p:cNvSpPr>
                <a:spLocks noChangeShapeType="1"/>
              </p:cNvSpPr>
              <p:nvPr/>
            </p:nvSpPr>
            <p:spPr bwMode="auto">
              <a:xfrm flipH="1" flipV="1">
                <a:off x="748" y="1525"/>
                <a:ext cx="318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9290" name="Rectangle 90"/>
            <p:cNvSpPr>
              <a:spLocks noChangeArrowheads="1"/>
            </p:cNvSpPr>
            <p:nvPr/>
          </p:nvSpPr>
          <p:spPr bwMode="auto">
            <a:xfrm>
              <a:off x="2603" y="1328"/>
              <a:ext cx="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IV </a:t>
              </a:r>
            </a:p>
          </p:txBody>
        </p:sp>
      </p:grpSp>
      <p:grpSp>
        <p:nvGrpSpPr>
          <p:cNvPr id="179291" name="Group 91"/>
          <p:cNvGrpSpPr>
            <a:grpSpLocks/>
          </p:cNvGrpSpPr>
          <p:nvPr/>
        </p:nvGrpSpPr>
        <p:grpSpPr bwMode="auto">
          <a:xfrm>
            <a:off x="490538" y="3124201"/>
            <a:ext cx="2230438" cy="1298576"/>
            <a:chOff x="241" y="1376"/>
            <a:chExt cx="1405" cy="818"/>
          </a:xfrm>
        </p:grpSpPr>
        <p:sp>
          <p:nvSpPr>
            <p:cNvPr id="179292" name="Rectangle 92"/>
            <p:cNvSpPr>
              <a:spLocks noChangeArrowheads="1"/>
            </p:cNvSpPr>
            <p:nvPr/>
          </p:nvSpPr>
          <p:spPr bwMode="auto">
            <a:xfrm>
              <a:off x="241" y="1671"/>
              <a:ext cx="5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质蕴</a:t>
              </a:r>
              <a:endParaRPr kumimoji="0" lang="en-US" altLang="zh-CN">
                <a:latin typeface="华文新魏" pitchFamily="2" charset="-122"/>
                <a:ea typeface="华文新魏" pitchFamily="2" charset="-122"/>
              </a:endParaRPr>
            </a:p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涵项 </a:t>
              </a:r>
            </a:p>
          </p:txBody>
        </p:sp>
        <p:sp>
          <p:nvSpPr>
            <p:cNvPr id="179293" name="Rectangle 93"/>
            <p:cNvSpPr>
              <a:spLocks noChangeArrowheads="1"/>
            </p:cNvSpPr>
            <p:nvPr/>
          </p:nvSpPr>
          <p:spPr bwMode="auto">
            <a:xfrm>
              <a:off x="894" y="1376"/>
              <a:ext cx="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最小项 </a:t>
              </a:r>
            </a:p>
          </p:txBody>
        </p:sp>
      </p:grpSp>
      <p:grpSp>
        <p:nvGrpSpPr>
          <p:cNvPr id="179294" name="Group 94"/>
          <p:cNvGrpSpPr>
            <a:grpSpLocks/>
          </p:cNvGrpSpPr>
          <p:nvPr/>
        </p:nvGrpSpPr>
        <p:grpSpPr bwMode="auto">
          <a:xfrm>
            <a:off x="1344613" y="3432175"/>
            <a:ext cx="6573837" cy="3246438"/>
            <a:chOff x="779" y="1570"/>
            <a:chExt cx="4141" cy="2045"/>
          </a:xfrm>
        </p:grpSpPr>
        <p:grpSp>
          <p:nvGrpSpPr>
            <p:cNvPr id="179295" name="Group 95"/>
            <p:cNvGrpSpPr>
              <a:grpSpLocks/>
            </p:cNvGrpSpPr>
            <p:nvPr/>
          </p:nvGrpSpPr>
          <p:grpSpPr bwMode="auto">
            <a:xfrm>
              <a:off x="779" y="1827"/>
              <a:ext cx="313" cy="1788"/>
              <a:chOff x="779" y="1827"/>
              <a:chExt cx="313" cy="1788"/>
            </a:xfrm>
          </p:grpSpPr>
          <p:sp>
            <p:nvSpPr>
              <p:cNvPr id="179296" name="Rectangle 96"/>
              <p:cNvSpPr>
                <a:spLocks noChangeArrowheads="1"/>
              </p:cNvSpPr>
              <p:nvPr/>
            </p:nvSpPr>
            <p:spPr bwMode="auto">
              <a:xfrm>
                <a:off x="793" y="182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79297" name="Rectangle 97"/>
              <p:cNvSpPr>
                <a:spLocks noChangeArrowheads="1"/>
              </p:cNvSpPr>
              <p:nvPr/>
            </p:nvSpPr>
            <p:spPr bwMode="auto">
              <a:xfrm>
                <a:off x="779" y="2069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79298" name="Rectangle 98"/>
              <p:cNvSpPr>
                <a:spLocks noChangeArrowheads="1"/>
              </p:cNvSpPr>
              <p:nvPr/>
            </p:nvSpPr>
            <p:spPr bwMode="auto">
              <a:xfrm>
                <a:off x="793" y="2326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79299" name="Rectangle 99"/>
              <p:cNvSpPr>
                <a:spLocks noChangeArrowheads="1"/>
              </p:cNvSpPr>
              <p:nvPr/>
            </p:nvSpPr>
            <p:spPr bwMode="auto">
              <a:xfrm>
                <a:off x="779" y="2598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79300" name="Rectangle 100"/>
              <p:cNvSpPr>
                <a:spLocks noChangeArrowheads="1"/>
              </p:cNvSpPr>
              <p:nvPr/>
            </p:nvSpPr>
            <p:spPr bwMode="auto">
              <a:xfrm>
                <a:off x="793" y="2825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79301" name="Rectangle 101"/>
              <p:cNvSpPr>
                <a:spLocks noChangeArrowheads="1"/>
              </p:cNvSpPr>
              <p:nvPr/>
            </p:nvSpPr>
            <p:spPr bwMode="auto">
              <a:xfrm>
                <a:off x="779" y="306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179302" name="Rectangle 102"/>
              <p:cNvSpPr>
                <a:spLocks noChangeArrowheads="1"/>
              </p:cNvSpPr>
              <p:nvPr/>
            </p:nvSpPr>
            <p:spPr bwMode="auto">
              <a:xfrm>
                <a:off x="793" y="3324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179303" name="Group 103"/>
            <p:cNvGrpSpPr>
              <a:grpSpLocks/>
            </p:cNvGrpSpPr>
            <p:nvPr/>
          </p:nvGrpSpPr>
          <p:grpSpPr bwMode="auto">
            <a:xfrm>
              <a:off x="1156" y="1570"/>
              <a:ext cx="3764" cy="291"/>
              <a:chOff x="1156" y="1570"/>
              <a:chExt cx="3764" cy="291"/>
            </a:xfrm>
          </p:grpSpPr>
          <p:sp>
            <p:nvSpPr>
              <p:cNvPr id="179304" name="Rectangle 104"/>
              <p:cNvSpPr>
                <a:spLocks noChangeArrowheads="1"/>
              </p:cNvSpPr>
              <p:nvPr/>
            </p:nvSpPr>
            <p:spPr bwMode="auto">
              <a:xfrm>
                <a:off x="1156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79305" name="Rectangle 105"/>
              <p:cNvSpPr>
                <a:spLocks noChangeArrowheads="1"/>
              </p:cNvSpPr>
              <p:nvPr/>
            </p:nvSpPr>
            <p:spPr bwMode="auto">
              <a:xfrm>
                <a:off x="1553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79306" name="Rectangle 106"/>
              <p:cNvSpPr>
                <a:spLocks noChangeArrowheads="1"/>
              </p:cNvSpPr>
              <p:nvPr/>
            </p:nvSpPr>
            <p:spPr bwMode="auto">
              <a:xfrm>
                <a:off x="2415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179307" name="Rectangle 107"/>
              <p:cNvSpPr>
                <a:spLocks noChangeArrowheads="1"/>
              </p:cNvSpPr>
              <p:nvPr/>
            </p:nvSpPr>
            <p:spPr bwMode="auto">
              <a:xfrm>
                <a:off x="2007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179308" name="Rectangle 108"/>
              <p:cNvSpPr>
                <a:spLocks noChangeArrowheads="1"/>
              </p:cNvSpPr>
              <p:nvPr/>
            </p:nvSpPr>
            <p:spPr bwMode="auto">
              <a:xfrm>
                <a:off x="2823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9</a:t>
                </a:r>
              </a:p>
            </p:txBody>
          </p:sp>
          <p:sp>
            <p:nvSpPr>
              <p:cNvPr id="179309" name="Rectangle 109"/>
              <p:cNvSpPr>
                <a:spLocks noChangeArrowheads="1"/>
              </p:cNvSpPr>
              <p:nvPr/>
            </p:nvSpPr>
            <p:spPr bwMode="auto">
              <a:xfrm>
                <a:off x="3685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12</a:t>
                </a:r>
              </a:p>
            </p:txBody>
          </p:sp>
          <p:sp>
            <p:nvSpPr>
              <p:cNvPr id="179310" name="Rectangle 110"/>
              <p:cNvSpPr>
                <a:spLocks noChangeArrowheads="1"/>
              </p:cNvSpPr>
              <p:nvPr/>
            </p:nvSpPr>
            <p:spPr bwMode="auto">
              <a:xfrm>
                <a:off x="3277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179311" name="Rectangle 111"/>
              <p:cNvSpPr>
                <a:spLocks noChangeArrowheads="1"/>
              </p:cNvSpPr>
              <p:nvPr/>
            </p:nvSpPr>
            <p:spPr bwMode="auto">
              <a:xfrm>
                <a:off x="4093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13</a:t>
                </a:r>
              </a:p>
            </p:txBody>
          </p:sp>
          <p:sp>
            <p:nvSpPr>
              <p:cNvPr id="179312" name="Rectangle 112"/>
              <p:cNvSpPr>
                <a:spLocks noChangeArrowheads="1"/>
              </p:cNvSpPr>
              <p:nvPr/>
            </p:nvSpPr>
            <p:spPr bwMode="auto">
              <a:xfrm>
                <a:off x="4513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15</a:t>
                </a:r>
              </a:p>
            </p:txBody>
          </p:sp>
        </p:grpSp>
      </p:grpSp>
      <p:grpSp>
        <p:nvGrpSpPr>
          <p:cNvPr id="179313" name="Group 113"/>
          <p:cNvGrpSpPr>
            <a:grpSpLocks/>
          </p:cNvGrpSpPr>
          <p:nvPr/>
        </p:nvGrpSpPr>
        <p:grpSpPr bwMode="auto">
          <a:xfrm>
            <a:off x="2016125" y="4008438"/>
            <a:ext cx="5688013" cy="2592387"/>
            <a:chOff x="1202" y="1933"/>
            <a:chExt cx="3583" cy="1633"/>
          </a:xfrm>
        </p:grpSpPr>
        <p:sp>
          <p:nvSpPr>
            <p:cNvPr id="179314" name="AutoShape 114"/>
            <p:cNvSpPr>
              <a:spLocks noChangeArrowheads="1"/>
            </p:cNvSpPr>
            <p:nvPr/>
          </p:nvSpPr>
          <p:spPr bwMode="auto">
            <a:xfrm>
              <a:off x="1202" y="1933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5" name="AutoShape 115"/>
            <p:cNvSpPr>
              <a:spLocks noChangeArrowheads="1"/>
            </p:cNvSpPr>
            <p:nvPr/>
          </p:nvSpPr>
          <p:spPr bwMode="auto">
            <a:xfrm>
              <a:off x="1202" y="216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6" name="AutoShape 116"/>
            <p:cNvSpPr>
              <a:spLocks noChangeArrowheads="1"/>
            </p:cNvSpPr>
            <p:nvPr/>
          </p:nvSpPr>
          <p:spPr bwMode="auto">
            <a:xfrm>
              <a:off x="1655" y="2704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7" name="AutoShape 117"/>
            <p:cNvSpPr>
              <a:spLocks noChangeArrowheads="1"/>
            </p:cNvSpPr>
            <p:nvPr/>
          </p:nvSpPr>
          <p:spPr bwMode="auto">
            <a:xfrm>
              <a:off x="1655" y="2432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8" name="AutoShape 118"/>
            <p:cNvSpPr>
              <a:spLocks noChangeArrowheads="1"/>
            </p:cNvSpPr>
            <p:nvPr/>
          </p:nvSpPr>
          <p:spPr bwMode="auto">
            <a:xfrm>
              <a:off x="2064" y="2432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9" name="AutoShape 119"/>
            <p:cNvSpPr>
              <a:spLocks noChangeArrowheads="1"/>
            </p:cNvSpPr>
            <p:nvPr/>
          </p:nvSpPr>
          <p:spPr bwMode="auto">
            <a:xfrm>
              <a:off x="2064" y="1933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0" name="AutoShape 120"/>
            <p:cNvSpPr>
              <a:spLocks noChangeArrowheads="1"/>
            </p:cNvSpPr>
            <p:nvPr/>
          </p:nvSpPr>
          <p:spPr bwMode="auto">
            <a:xfrm>
              <a:off x="2472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1" name="AutoShape 121"/>
            <p:cNvSpPr>
              <a:spLocks noChangeArrowheads="1"/>
            </p:cNvSpPr>
            <p:nvPr/>
          </p:nvSpPr>
          <p:spPr bwMode="auto">
            <a:xfrm>
              <a:off x="2472" y="2931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2" name="AutoShape 122"/>
            <p:cNvSpPr>
              <a:spLocks noChangeArrowheads="1"/>
            </p:cNvSpPr>
            <p:nvPr/>
          </p:nvSpPr>
          <p:spPr bwMode="auto">
            <a:xfrm>
              <a:off x="3334" y="2931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3" name="AutoShape 123"/>
            <p:cNvSpPr>
              <a:spLocks noChangeArrowheads="1"/>
            </p:cNvSpPr>
            <p:nvPr/>
          </p:nvSpPr>
          <p:spPr bwMode="auto">
            <a:xfrm>
              <a:off x="2925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4" name="AutoShape 124"/>
            <p:cNvSpPr>
              <a:spLocks noChangeArrowheads="1"/>
            </p:cNvSpPr>
            <p:nvPr/>
          </p:nvSpPr>
          <p:spPr bwMode="auto">
            <a:xfrm>
              <a:off x="3334" y="216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5" name="AutoShape 125"/>
            <p:cNvSpPr>
              <a:spLocks noChangeArrowheads="1"/>
            </p:cNvSpPr>
            <p:nvPr/>
          </p:nvSpPr>
          <p:spPr bwMode="auto">
            <a:xfrm>
              <a:off x="3787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6" name="AutoShape 126"/>
            <p:cNvSpPr>
              <a:spLocks noChangeArrowheads="1"/>
            </p:cNvSpPr>
            <p:nvPr/>
          </p:nvSpPr>
          <p:spPr bwMode="auto">
            <a:xfrm>
              <a:off x="3787" y="2659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7" name="AutoShape 127"/>
            <p:cNvSpPr>
              <a:spLocks noChangeArrowheads="1"/>
            </p:cNvSpPr>
            <p:nvPr/>
          </p:nvSpPr>
          <p:spPr bwMode="auto">
            <a:xfrm>
              <a:off x="4195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8" name="AutoShape 128"/>
            <p:cNvSpPr>
              <a:spLocks noChangeArrowheads="1"/>
            </p:cNvSpPr>
            <p:nvPr/>
          </p:nvSpPr>
          <p:spPr bwMode="auto">
            <a:xfrm>
              <a:off x="4195" y="3158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9" name="AutoShape 129"/>
            <p:cNvSpPr>
              <a:spLocks noChangeArrowheads="1"/>
            </p:cNvSpPr>
            <p:nvPr/>
          </p:nvSpPr>
          <p:spPr bwMode="auto">
            <a:xfrm>
              <a:off x="4649" y="3158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3774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9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9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9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9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utoUpdateAnimBg="0"/>
      <p:bldP spid="179204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8FF0-569B-4EEE-BABE-56521BB8356F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76200" y="174864"/>
            <a:ext cx="89916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）进行“</a:t>
            </a:r>
            <a:r>
              <a:rPr kumimoji="0"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行列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消去”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: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检查所有的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sz="3200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对应的列，若在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sz="3200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对应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列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中只有一个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，则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该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△所对应的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项为必要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；保留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并消去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对应的行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由于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项为必要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包含的所有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对应的列（最小项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）均可消去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180353" name="Rectangle 129"/>
          <p:cNvSpPr>
            <a:spLocks noChangeArrowheads="1"/>
          </p:cNvSpPr>
          <p:nvPr/>
        </p:nvSpPr>
        <p:spPr bwMode="auto">
          <a:xfrm>
            <a:off x="533400" y="1828800"/>
            <a:ext cx="84582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9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列只有一个△，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所以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为必要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；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个△，分别对应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8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9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12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13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所蕴涵的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8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9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12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均可从表中删去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。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同理，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也为必要，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所蕴涵的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13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15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可以从表中删去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180478" name="Line 254"/>
          <p:cNvSpPr>
            <a:spLocks noChangeShapeType="1"/>
          </p:cNvSpPr>
          <p:nvPr/>
        </p:nvSpPr>
        <p:spPr bwMode="auto">
          <a:xfrm>
            <a:off x="6732588" y="4038600"/>
            <a:ext cx="0" cy="2743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79" name="Line 255"/>
          <p:cNvSpPr>
            <a:spLocks noChangeShapeType="1"/>
          </p:cNvSpPr>
          <p:nvPr/>
        </p:nvSpPr>
        <p:spPr bwMode="auto">
          <a:xfrm>
            <a:off x="7451725" y="4038600"/>
            <a:ext cx="0" cy="2743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81" name="Line 257"/>
          <p:cNvSpPr>
            <a:spLocks noChangeShapeType="1"/>
          </p:cNvSpPr>
          <p:nvPr/>
        </p:nvSpPr>
        <p:spPr bwMode="auto">
          <a:xfrm>
            <a:off x="4067175" y="4038600"/>
            <a:ext cx="0" cy="2743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82" name="Line 258"/>
          <p:cNvSpPr>
            <a:spLocks noChangeShapeType="1"/>
          </p:cNvSpPr>
          <p:nvPr/>
        </p:nvSpPr>
        <p:spPr bwMode="auto">
          <a:xfrm>
            <a:off x="4714875" y="4038600"/>
            <a:ext cx="0" cy="2743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84" name="Line 260"/>
          <p:cNvSpPr>
            <a:spLocks noChangeShapeType="1"/>
          </p:cNvSpPr>
          <p:nvPr/>
        </p:nvSpPr>
        <p:spPr bwMode="auto">
          <a:xfrm>
            <a:off x="1116013" y="6075363"/>
            <a:ext cx="7343775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85" name="Line 261"/>
          <p:cNvSpPr>
            <a:spLocks noChangeShapeType="1"/>
          </p:cNvSpPr>
          <p:nvPr/>
        </p:nvSpPr>
        <p:spPr bwMode="auto">
          <a:xfrm>
            <a:off x="1116013" y="6507163"/>
            <a:ext cx="7343775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0495" name="Group 271"/>
          <p:cNvGrpSpPr>
            <a:grpSpLocks/>
          </p:cNvGrpSpPr>
          <p:nvPr/>
        </p:nvGrpSpPr>
        <p:grpSpPr bwMode="auto">
          <a:xfrm>
            <a:off x="382588" y="3051175"/>
            <a:ext cx="7427913" cy="3625850"/>
            <a:chOff x="241" y="1922"/>
            <a:chExt cx="4679" cy="2284"/>
          </a:xfrm>
        </p:grpSpPr>
        <p:grpSp>
          <p:nvGrpSpPr>
            <p:cNvPr id="180355" name="Group 131"/>
            <p:cNvGrpSpPr>
              <a:grpSpLocks/>
            </p:cNvGrpSpPr>
            <p:nvPr/>
          </p:nvGrpSpPr>
          <p:grpSpPr bwMode="auto">
            <a:xfrm>
              <a:off x="748" y="1922"/>
              <a:ext cx="4158" cy="2284"/>
              <a:chOff x="748" y="1328"/>
              <a:chExt cx="4158" cy="2284"/>
            </a:xfrm>
          </p:grpSpPr>
          <p:grpSp>
            <p:nvGrpSpPr>
              <p:cNvPr id="180356" name="Group 132"/>
              <p:cNvGrpSpPr>
                <a:grpSpLocks/>
              </p:cNvGrpSpPr>
              <p:nvPr/>
            </p:nvGrpSpPr>
            <p:grpSpPr bwMode="auto">
              <a:xfrm>
                <a:off x="748" y="1552"/>
                <a:ext cx="4158" cy="2060"/>
                <a:chOff x="748" y="1525"/>
                <a:chExt cx="4158" cy="2060"/>
              </a:xfrm>
            </p:grpSpPr>
            <p:grpSp>
              <p:nvGrpSpPr>
                <p:cNvPr id="180357" name="Group 133"/>
                <p:cNvGrpSpPr>
                  <a:grpSpLocks/>
                </p:cNvGrpSpPr>
                <p:nvPr/>
              </p:nvGrpSpPr>
              <p:grpSpPr bwMode="auto">
                <a:xfrm>
                  <a:off x="1066" y="1842"/>
                  <a:ext cx="3840" cy="1743"/>
                  <a:chOff x="1066" y="1823"/>
                  <a:chExt cx="3840" cy="1743"/>
                </a:xfrm>
              </p:grpSpPr>
              <p:sp>
                <p:nvSpPr>
                  <p:cNvPr id="180358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59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3317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0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1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2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3317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3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4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3317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6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3068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3068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3068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5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6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2819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8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0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2819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1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2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3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2819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4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5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2570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7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8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9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2570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0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1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2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2570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3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4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5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2321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6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8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2321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9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0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1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2321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2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3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2072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5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6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7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2072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8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9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0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2072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1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2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3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1823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4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5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6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1823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7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8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9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1823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20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21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823"/>
                    <a:ext cx="384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2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072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3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321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4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570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5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819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6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3068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7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3317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8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3566"/>
                    <a:ext cx="384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9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823"/>
                    <a:ext cx="0" cy="1743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0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1493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1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1919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2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346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3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773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4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199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5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626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6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4053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7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4479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8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4906" y="1823"/>
                    <a:ext cx="0" cy="1743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0439" name="Line 215"/>
                <p:cNvSpPr>
                  <a:spLocks noChangeShapeType="1"/>
                </p:cNvSpPr>
                <p:nvPr/>
              </p:nvSpPr>
              <p:spPr bwMode="auto">
                <a:xfrm flipH="1" flipV="1">
                  <a:off x="748" y="1525"/>
                  <a:ext cx="318" cy="31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0440" name="Rectangle 216"/>
              <p:cNvSpPr>
                <a:spLocks noChangeArrowheads="1"/>
              </p:cNvSpPr>
              <p:nvPr/>
            </p:nvSpPr>
            <p:spPr bwMode="auto">
              <a:xfrm>
                <a:off x="2603" y="1328"/>
                <a:ext cx="5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Tahoma" pitchFamily="34" charset="0"/>
                  </a:rPr>
                  <a:t>表</a:t>
                </a:r>
                <a:r>
                  <a:rPr kumimoji="0" lang="en-US" altLang="zh-CN">
                    <a:latin typeface="Tahoma" pitchFamily="34" charset="0"/>
                  </a:rPr>
                  <a:t>IV </a:t>
                </a:r>
              </a:p>
            </p:txBody>
          </p:sp>
        </p:grpSp>
        <p:grpSp>
          <p:nvGrpSpPr>
            <p:cNvPr id="180441" name="Group 217"/>
            <p:cNvGrpSpPr>
              <a:grpSpLocks/>
            </p:cNvGrpSpPr>
            <p:nvPr/>
          </p:nvGrpSpPr>
          <p:grpSpPr bwMode="auto">
            <a:xfrm>
              <a:off x="779" y="2148"/>
              <a:ext cx="4141" cy="2045"/>
              <a:chOff x="779" y="1570"/>
              <a:chExt cx="4141" cy="2045"/>
            </a:xfrm>
          </p:grpSpPr>
          <p:grpSp>
            <p:nvGrpSpPr>
              <p:cNvPr id="180442" name="Group 218"/>
              <p:cNvGrpSpPr>
                <a:grpSpLocks/>
              </p:cNvGrpSpPr>
              <p:nvPr/>
            </p:nvGrpSpPr>
            <p:grpSpPr bwMode="auto">
              <a:xfrm>
                <a:off x="779" y="1827"/>
                <a:ext cx="313" cy="1788"/>
                <a:chOff x="779" y="1827"/>
                <a:chExt cx="313" cy="1788"/>
              </a:xfrm>
            </p:grpSpPr>
            <p:sp>
              <p:nvSpPr>
                <p:cNvPr id="180443" name="Rectangle 219"/>
                <p:cNvSpPr>
                  <a:spLocks noChangeArrowheads="1"/>
                </p:cNvSpPr>
                <p:nvPr/>
              </p:nvSpPr>
              <p:spPr bwMode="auto">
                <a:xfrm>
                  <a:off x="793" y="1827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80444" name="Rectangle 220"/>
                <p:cNvSpPr>
                  <a:spLocks noChangeArrowheads="1"/>
                </p:cNvSpPr>
                <p:nvPr/>
              </p:nvSpPr>
              <p:spPr bwMode="auto">
                <a:xfrm>
                  <a:off x="779" y="2069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80445" name="Rectangle 221"/>
                <p:cNvSpPr>
                  <a:spLocks noChangeArrowheads="1"/>
                </p:cNvSpPr>
                <p:nvPr/>
              </p:nvSpPr>
              <p:spPr bwMode="auto">
                <a:xfrm>
                  <a:off x="793" y="2326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80446" name="Rectangle 222"/>
                <p:cNvSpPr>
                  <a:spLocks noChangeArrowheads="1"/>
                </p:cNvSpPr>
                <p:nvPr/>
              </p:nvSpPr>
              <p:spPr bwMode="auto">
                <a:xfrm>
                  <a:off x="779" y="2598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80447" name="Rectangle 223"/>
                <p:cNvSpPr>
                  <a:spLocks noChangeArrowheads="1"/>
                </p:cNvSpPr>
                <p:nvPr/>
              </p:nvSpPr>
              <p:spPr bwMode="auto">
                <a:xfrm>
                  <a:off x="793" y="2825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80448" name="Rectangle 224"/>
                <p:cNvSpPr>
                  <a:spLocks noChangeArrowheads="1"/>
                </p:cNvSpPr>
                <p:nvPr/>
              </p:nvSpPr>
              <p:spPr bwMode="auto">
                <a:xfrm>
                  <a:off x="779" y="3067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80449" name="Rectangle 225"/>
                <p:cNvSpPr>
                  <a:spLocks noChangeArrowheads="1"/>
                </p:cNvSpPr>
                <p:nvPr/>
              </p:nvSpPr>
              <p:spPr bwMode="auto">
                <a:xfrm>
                  <a:off x="793" y="332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180450" name="Group 226"/>
              <p:cNvGrpSpPr>
                <a:grpSpLocks/>
              </p:cNvGrpSpPr>
              <p:nvPr/>
            </p:nvGrpSpPr>
            <p:grpSpPr bwMode="auto">
              <a:xfrm>
                <a:off x="1156" y="1570"/>
                <a:ext cx="3764" cy="291"/>
                <a:chOff x="1156" y="1570"/>
                <a:chExt cx="3764" cy="291"/>
              </a:xfrm>
            </p:grpSpPr>
            <p:sp>
              <p:nvSpPr>
                <p:cNvPr id="180451" name="Rectangle 227"/>
                <p:cNvSpPr>
                  <a:spLocks noChangeArrowheads="1"/>
                </p:cNvSpPr>
                <p:nvPr/>
              </p:nvSpPr>
              <p:spPr bwMode="auto">
                <a:xfrm>
                  <a:off x="1156" y="1570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80452" name="Rectangle 228"/>
                <p:cNvSpPr>
                  <a:spLocks noChangeArrowheads="1"/>
                </p:cNvSpPr>
                <p:nvPr/>
              </p:nvSpPr>
              <p:spPr bwMode="auto">
                <a:xfrm>
                  <a:off x="1553" y="1570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80453" name="Rectangle 229"/>
                <p:cNvSpPr>
                  <a:spLocks noChangeArrowheads="1"/>
                </p:cNvSpPr>
                <p:nvPr/>
              </p:nvSpPr>
              <p:spPr bwMode="auto">
                <a:xfrm>
                  <a:off x="2415" y="1570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80454" name="Rectangle 230"/>
                <p:cNvSpPr>
                  <a:spLocks noChangeArrowheads="1"/>
                </p:cNvSpPr>
                <p:nvPr/>
              </p:nvSpPr>
              <p:spPr bwMode="auto">
                <a:xfrm>
                  <a:off x="2007" y="1570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80455" name="Rectangle 231"/>
                <p:cNvSpPr>
                  <a:spLocks noChangeArrowheads="1"/>
                </p:cNvSpPr>
                <p:nvPr/>
              </p:nvSpPr>
              <p:spPr bwMode="auto">
                <a:xfrm>
                  <a:off x="2823" y="1570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180456" name="Rectangle 232"/>
                <p:cNvSpPr>
                  <a:spLocks noChangeArrowheads="1"/>
                </p:cNvSpPr>
                <p:nvPr/>
              </p:nvSpPr>
              <p:spPr bwMode="auto">
                <a:xfrm>
                  <a:off x="3685" y="1570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12</a:t>
                  </a:r>
                </a:p>
              </p:txBody>
            </p:sp>
            <p:sp>
              <p:nvSpPr>
                <p:cNvPr id="180457" name="Rectangle 233"/>
                <p:cNvSpPr>
                  <a:spLocks noChangeArrowheads="1"/>
                </p:cNvSpPr>
                <p:nvPr/>
              </p:nvSpPr>
              <p:spPr bwMode="auto">
                <a:xfrm>
                  <a:off x="3277" y="1570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10</a:t>
                  </a:r>
                </a:p>
              </p:txBody>
            </p:sp>
            <p:sp>
              <p:nvSpPr>
                <p:cNvPr id="180458" name="Rectangle 234"/>
                <p:cNvSpPr>
                  <a:spLocks noChangeArrowheads="1"/>
                </p:cNvSpPr>
                <p:nvPr/>
              </p:nvSpPr>
              <p:spPr bwMode="auto">
                <a:xfrm>
                  <a:off x="4093" y="1570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13</a:t>
                  </a:r>
                </a:p>
              </p:txBody>
            </p:sp>
            <p:sp>
              <p:nvSpPr>
                <p:cNvPr id="180459" name="Rectangle 235"/>
                <p:cNvSpPr>
                  <a:spLocks noChangeArrowheads="1"/>
                </p:cNvSpPr>
                <p:nvPr/>
              </p:nvSpPr>
              <p:spPr bwMode="auto">
                <a:xfrm>
                  <a:off x="4513" y="1570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15</a:t>
                  </a:r>
                </a:p>
              </p:txBody>
            </p:sp>
          </p:grpSp>
        </p:grpSp>
        <p:grpSp>
          <p:nvGrpSpPr>
            <p:cNvPr id="180460" name="Group 236"/>
            <p:cNvGrpSpPr>
              <a:grpSpLocks/>
            </p:cNvGrpSpPr>
            <p:nvPr/>
          </p:nvGrpSpPr>
          <p:grpSpPr bwMode="auto">
            <a:xfrm>
              <a:off x="1202" y="2511"/>
              <a:ext cx="3583" cy="1633"/>
              <a:chOff x="1202" y="1933"/>
              <a:chExt cx="3583" cy="1633"/>
            </a:xfrm>
          </p:grpSpPr>
          <p:sp>
            <p:nvSpPr>
              <p:cNvPr id="180461" name="AutoShape 237"/>
              <p:cNvSpPr>
                <a:spLocks noChangeArrowheads="1"/>
              </p:cNvSpPr>
              <p:nvPr/>
            </p:nvSpPr>
            <p:spPr bwMode="auto">
              <a:xfrm>
                <a:off x="1202" y="1933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2" name="AutoShape 238"/>
              <p:cNvSpPr>
                <a:spLocks noChangeArrowheads="1"/>
              </p:cNvSpPr>
              <p:nvPr/>
            </p:nvSpPr>
            <p:spPr bwMode="auto">
              <a:xfrm>
                <a:off x="1202" y="216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3" name="AutoShape 239"/>
              <p:cNvSpPr>
                <a:spLocks noChangeArrowheads="1"/>
              </p:cNvSpPr>
              <p:nvPr/>
            </p:nvSpPr>
            <p:spPr bwMode="auto">
              <a:xfrm>
                <a:off x="1655" y="270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4" name="AutoShape 240"/>
              <p:cNvSpPr>
                <a:spLocks noChangeArrowheads="1"/>
              </p:cNvSpPr>
              <p:nvPr/>
            </p:nvSpPr>
            <p:spPr bwMode="auto">
              <a:xfrm>
                <a:off x="1655" y="243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5" name="AutoShape 241"/>
              <p:cNvSpPr>
                <a:spLocks noChangeArrowheads="1"/>
              </p:cNvSpPr>
              <p:nvPr/>
            </p:nvSpPr>
            <p:spPr bwMode="auto">
              <a:xfrm>
                <a:off x="2064" y="243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6" name="AutoShape 242"/>
              <p:cNvSpPr>
                <a:spLocks noChangeArrowheads="1"/>
              </p:cNvSpPr>
              <p:nvPr/>
            </p:nvSpPr>
            <p:spPr bwMode="auto">
              <a:xfrm>
                <a:off x="2064" y="1933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7" name="AutoShape 243"/>
              <p:cNvSpPr>
                <a:spLocks noChangeArrowheads="1"/>
              </p:cNvSpPr>
              <p:nvPr/>
            </p:nvSpPr>
            <p:spPr bwMode="auto">
              <a:xfrm>
                <a:off x="2472" y="343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8" name="AutoShape 244"/>
              <p:cNvSpPr>
                <a:spLocks noChangeArrowheads="1"/>
              </p:cNvSpPr>
              <p:nvPr/>
            </p:nvSpPr>
            <p:spPr bwMode="auto">
              <a:xfrm>
                <a:off x="2472" y="293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9" name="AutoShape 245"/>
              <p:cNvSpPr>
                <a:spLocks noChangeArrowheads="1"/>
              </p:cNvSpPr>
              <p:nvPr/>
            </p:nvSpPr>
            <p:spPr bwMode="auto">
              <a:xfrm>
                <a:off x="3334" y="293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0" name="AutoShape 246"/>
              <p:cNvSpPr>
                <a:spLocks noChangeArrowheads="1"/>
              </p:cNvSpPr>
              <p:nvPr/>
            </p:nvSpPr>
            <p:spPr bwMode="auto">
              <a:xfrm>
                <a:off x="2925" y="343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1" name="AutoShape 247"/>
              <p:cNvSpPr>
                <a:spLocks noChangeArrowheads="1"/>
              </p:cNvSpPr>
              <p:nvPr/>
            </p:nvSpPr>
            <p:spPr bwMode="auto">
              <a:xfrm>
                <a:off x="3334" y="216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2" name="AutoShape 248"/>
              <p:cNvSpPr>
                <a:spLocks noChangeArrowheads="1"/>
              </p:cNvSpPr>
              <p:nvPr/>
            </p:nvSpPr>
            <p:spPr bwMode="auto">
              <a:xfrm>
                <a:off x="3787" y="343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3" name="AutoShape 249"/>
              <p:cNvSpPr>
                <a:spLocks noChangeArrowheads="1"/>
              </p:cNvSpPr>
              <p:nvPr/>
            </p:nvSpPr>
            <p:spPr bwMode="auto">
              <a:xfrm>
                <a:off x="3787" y="265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4" name="AutoShape 250"/>
              <p:cNvSpPr>
                <a:spLocks noChangeArrowheads="1"/>
              </p:cNvSpPr>
              <p:nvPr/>
            </p:nvSpPr>
            <p:spPr bwMode="auto">
              <a:xfrm>
                <a:off x="4195" y="343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5" name="AutoShape 251"/>
              <p:cNvSpPr>
                <a:spLocks noChangeArrowheads="1"/>
              </p:cNvSpPr>
              <p:nvPr/>
            </p:nvSpPr>
            <p:spPr bwMode="auto">
              <a:xfrm>
                <a:off x="4195" y="315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6" name="AutoShape 252"/>
              <p:cNvSpPr>
                <a:spLocks noChangeArrowheads="1"/>
              </p:cNvSpPr>
              <p:nvPr/>
            </p:nvSpPr>
            <p:spPr bwMode="auto">
              <a:xfrm>
                <a:off x="4649" y="315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0488" name="Group 264"/>
            <p:cNvGrpSpPr>
              <a:grpSpLocks/>
            </p:cNvGrpSpPr>
            <p:nvPr/>
          </p:nvGrpSpPr>
          <p:grpSpPr bwMode="auto">
            <a:xfrm>
              <a:off x="241" y="1942"/>
              <a:ext cx="1434" cy="907"/>
              <a:chOff x="241" y="1364"/>
              <a:chExt cx="1434" cy="907"/>
            </a:xfrm>
          </p:grpSpPr>
          <p:sp>
            <p:nvSpPr>
              <p:cNvPr id="180489" name="Rectangle 265"/>
              <p:cNvSpPr>
                <a:spLocks noChangeArrowheads="1"/>
              </p:cNvSpPr>
              <p:nvPr/>
            </p:nvSpPr>
            <p:spPr bwMode="auto">
              <a:xfrm>
                <a:off x="241" y="1748"/>
                <a:ext cx="55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质蕴</a:t>
                </a:r>
                <a:endParaRPr kumimoji="0" lang="en-US" altLang="zh-CN">
                  <a:latin typeface="华文新魏" pitchFamily="2" charset="-122"/>
                  <a:ea typeface="华文新魏" pitchFamily="2" charset="-122"/>
                </a:endParaRPr>
              </a:p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涵项 </a:t>
                </a:r>
              </a:p>
            </p:txBody>
          </p:sp>
          <p:sp>
            <p:nvSpPr>
              <p:cNvPr id="180490" name="Rectangle 266"/>
              <p:cNvSpPr>
                <a:spLocks noChangeArrowheads="1"/>
              </p:cNvSpPr>
              <p:nvPr/>
            </p:nvSpPr>
            <p:spPr bwMode="auto">
              <a:xfrm>
                <a:off x="923" y="1364"/>
                <a:ext cx="7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最小项 </a:t>
                </a:r>
              </a:p>
            </p:txBody>
          </p:sp>
        </p:grpSp>
      </p:grpSp>
      <p:sp>
        <p:nvSpPr>
          <p:cNvPr id="180492" name="Line 268"/>
          <p:cNvSpPr>
            <a:spLocks noChangeShapeType="1"/>
          </p:cNvSpPr>
          <p:nvPr/>
        </p:nvSpPr>
        <p:spPr bwMode="auto">
          <a:xfrm>
            <a:off x="6096000" y="4038600"/>
            <a:ext cx="0" cy="2743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93" name="Line 269"/>
          <p:cNvSpPr>
            <a:spLocks noChangeShapeType="1"/>
          </p:cNvSpPr>
          <p:nvPr/>
        </p:nvSpPr>
        <p:spPr bwMode="auto">
          <a:xfrm flipH="1">
            <a:off x="7620000" y="4876800"/>
            <a:ext cx="10668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94" name="Line 270"/>
          <p:cNvSpPr>
            <a:spLocks noChangeShapeType="1"/>
          </p:cNvSpPr>
          <p:nvPr/>
        </p:nvSpPr>
        <p:spPr bwMode="auto">
          <a:xfrm flipH="1">
            <a:off x="4800600" y="4191000"/>
            <a:ext cx="3733800" cy="2209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637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80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80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8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8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8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8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53" grpId="0" autoUpdateAnimBg="0"/>
      <p:bldP spid="180478" grpId="0" animBg="1"/>
      <p:bldP spid="180479" grpId="0" animBg="1"/>
      <p:bldP spid="180481" grpId="0" animBg="1"/>
      <p:bldP spid="180482" grpId="0" animBg="1"/>
      <p:bldP spid="180484" grpId="0" animBg="1"/>
      <p:bldP spid="180485" grpId="0" animBg="1"/>
      <p:bldP spid="180492" grpId="0" animBg="1"/>
      <p:bldP spid="180493" grpId="0" animBg="1"/>
      <p:bldP spid="1804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6A68-93E4-4660-A9E0-E5798E561D1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sz="2800" dirty="0"/>
              <a:t>最小项的定义</a:t>
            </a:r>
          </a:p>
          <a:p>
            <a:pPr lvl="2"/>
            <a:r>
              <a:rPr lang="zh-CN" altLang="en-US" dirty="0"/>
              <a:t>设一个逻辑函数表达式中有</a:t>
            </a:r>
            <a:r>
              <a:rPr lang="en-US" altLang="zh-CN" dirty="0"/>
              <a:t>n</a:t>
            </a:r>
            <a:r>
              <a:rPr lang="zh-CN" altLang="en-US" dirty="0"/>
              <a:t>个变量，由它们组成的具有</a:t>
            </a:r>
            <a:r>
              <a:rPr lang="en-US" altLang="zh-CN" dirty="0"/>
              <a:t>n</a:t>
            </a:r>
            <a:r>
              <a:rPr lang="zh-CN" altLang="en-US" dirty="0"/>
              <a:t>个变量的“</a:t>
            </a:r>
            <a:r>
              <a:rPr lang="zh-CN" altLang="en-US" dirty="0">
                <a:solidFill>
                  <a:srgbClr val="FF0000"/>
                </a:solidFill>
              </a:rPr>
              <a:t>与项</a:t>
            </a:r>
            <a:r>
              <a:rPr lang="zh-CN" altLang="en-US" b="1" dirty="0"/>
              <a:t>”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FF0000"/>
                </a:solidFill>
              </a:rPr>
              <a:t>每个变量以原变量或反变量的形式出现且仅出现一次</a:t>
            </a:r>
            <a:r>
              <a:rPr lang="zh-CN" altLang="en-US" dirty="0">
                <a:solidFill>
                  <a:schemeClr val="folHlink"/>
                </a:solidFill>
              </a:rPr>
              <a:t>，</a:t>
            </a:r>
            <a:r>
              <a:rPr lang="zh-CN" altLang="en-US" dirty="0"/>
              <a:t>这个与项为</a:t>
            </a:r>
            <a:r>
              <a:rPr lang="zh-CN" altLang="en-US" dirty="0">
                <a:solidFill>
                  <a:srgbClr val="FF0000"/>
                </a:solidFill>
              </a:rPr>
              <a:t>最小项</a:t>
            </a:r>
            <a:r>
              <a:rPr lang="zh-CN" altLang="en-US" dirty="0"/>
              <a:t>。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143000" y="4318595"/>
            <a:ext cx="64475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例如：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n=3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，对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，有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个最小项</a:t>
            </a:r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87633"/>
              </p:ext>
            </p:extLst>
          </p:nvPr>
        </p:nvGraphicFramePr>
        <p:xfrm>
          <a:off x="1428750" y="4928195"/>
          <a:ext cx="47625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公式" r:id="rId3" imgW="1587240" imgH="507960" progId="Equation.3">
                  <p:embed/>
                </p:oleObj>
              </mc:Choice>
              <mc:Fallback>
                <p:oleObj name="公式" r:id="rId3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928195"/>
                        <a:ext cx="4762500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2637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E984-9D1A-4855-9B3E-4C984E0184F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610600" cy="4572000"/>
          </a:xfrm>
        </p:spPr>
        <p:txBody>
          <a:bodyPr/>
          <a:lstStyle/>
          <a:p>
            <a:r>
              <a:rPr lang="zh-CN" altLang="en-US"/>
              <a:t>观察一下剩余</a:t>
            </a:r>
            <a:r>
              <a:rPr lang="en-US" altLang="zh-CN"/>
              <a:t>P</a:t>
            </a:r>
            <a:r>
              <a:rPr lang="zh-CN" altLang="en-US"/>
              <a:t>项和卡诺图的关系</a:t>
            </a:r>
          </a:p>
        </p:txBody>
      </p:sp>
      <p:grpSp>
        <p:nvGrpSpPr>
          <p:cNvPr id="316420" name="Group 4"/>
          <p:cNvGrpSpPr>
            <a:grpSpLocks/>
          </p:cNvGrpSpPr>
          <p:nvPr/>
        </p:nvGrpSpPr>
        <p:grpSpPr bwMode="auto">
          <a:xfrm>
            <a:off x="4814888" y="2363788"/>
            <a:ext cx="4032250" cy="3887787"/>
            <a:chOff x="1429" y="1389"/>
            <a:chExt cx="2540" cy="2449"/>
          </a:xfrm>
        </p:grpSpPr>
        <p:sp>
          <p:nvSpPr>
            <p:cNvPr id="316421" name="Rectangle 5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2" name="Rectangle 6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3" name="Rectangle 7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4" name="Rectangle 8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5" name="Rectangle 9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6" name="Rectangle 10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7" name="Rectangle 11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8" name="Rectangle 12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9" name="Rectangle 13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0" name="Rectangle 14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1" name="Rectangle 15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2" name="Rectangle 16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3" name="Rectangle 17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4" name="Rectangle 18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5" name="Rectangle 19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6" name="Rectangle 20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7" name="Line 21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39" name="Line 23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0" name="Line 24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1" name="Line 25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2" name="Line 26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3" name="Line 27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4" name="Line 28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5" name="Line 29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6" name="Line 30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7" name="Line 31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6448" name="Group 32"/>
          <p:cNvGrpSpPr>
            <a:grpSpLocks/>
          </p:cNvGrpSpPr>
          <p:nvPr/>
        </p:nvGrpSpPr>
        <p:grpSpPr bwMode="auto">
          <a:xfrm>
            <a:off x="4886325" y="2363788"/>
            <a:ext cx="3887788" cy="3671887"/>
            <a:chOff x="885" y="1571"/>
            <a:chExt cx="2449" cy="2313"/>
          </a:xfrm>
        </p:grpSpPr>
        <p:grpSp>
          <p:nvGrpSpPr>
            <p:cNvPr id="316449" name="Group 33"/>
            <p:cNvGrpSpPr>
              <a:grpSpLocks/>
            </p:cNvGrpSpPr>
            <p:nvPr/>
          </p:nvGrpSpPr>
          <p:grpSpPr bwMode="auto">
            <a:xfrm>
              <a:off x="1338" y="1571"/>
              <a:ext cx="1996" cy="288"/>
              <a:chOff x="1927" y="1389"/>
              <a:chExt cx="1996" cy="288"/>
            </a:xfrm>
          </p:grpSpPr>
          <p:sp>
            <p:nvSpPr>
              <p:cNvPr id="316450" name="Text Box 34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6451" name="Text Box 35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6452" name="Text Box 36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6453" name="Text Box 37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316454" name="Group 38"/>
            <p:cNvGrpSpPr>
              <a:grpSpLocks/>
            </p:cNvGrpSpPr>
            <p:nvPr/>
          </p:nvGrpSpPr>
          <p:grpSpPr bwMode="auto">
            <a:xfrm>
              <a:off x="885" y="2054"/>
              <a:ext cx="363" cy="1830"/>
              <a:chOff x="1474" y="1872"/>
              <a:chExt cx="363" cy="1830"/>
            </a:xfrm>
          </p:grpSpPr>
          <p:sp>
            <p:nvSpPr>
              <p:cNvPr id="316455" name="Text Box 39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6456" name="Text Box 40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6457" name="Text Box 41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6458" name="Text Box 42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grpSp>
        <p:nvGrpSpPr>
          <p:cNvPr id="316459" name="Group 43"/>
          <p:cNvGrpSpPr>
            <a:grpSpLocks/>
          </p:cNvGrpSpPr>
          <p:nvPr/>
        </p:nvGrpSpPr>
        <p:grpSpPr bwMode="auto">
          <a:xfrm>
            <a:off x="5638800" y="3057525"/>
            <a:ext cx="3070225" cy="2978150"/>
            <a:chOff x="2019" y="2099"/>
            <a:chExt cx="1934" cy="1876"/>
          </a:xfrm>
        </p:grpSpPr>
        <p:sp>
          <p:nvSpPr>
            <p:cNvPr id="316460" name="Rectangle 44"/>
            <p:cNvSpPr>
              <a:spLocks noChangeArrowheads="1"/>
            </p:cNvSpPr>
            <p:nvPr/>
          </p:nvSpPr>
          <p:spPr bwMode="auto">
            <a:xfrm>
              <a:off x="2586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1" name="Rectangle 45"/>
            <p:cNvSpPr>
              <a:spLocks noChangeArrowheads="1"/>
            </p:cNvSpPr>
            <p:nvPr/>
          </p:nvSpPr>
          <p:spPr bwMode="auto">
            <a:xfrm>
              <a:off x="2019" y="21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316462" name="Rectangle 46"/>
            <p:cNvSpPr>
              <a:spLocks noChangeArrowheads="1"/>
            </p:cNvSpPr>
            <p:nvPr/>
          </p:nvSpPr>
          <p:spPr bwMode="auto">
            <a:xfrm>
              <a:off x="3108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3" name="Rectangle 47"/>
            <p:cNvSpPr>
              <a:spLocks noChangeArrowheads="1"/>
            </p:cNvSpPr>
            <p:nvPr/>
          </p:nvSpPr>
          <p:spPr bwMode="auto">
            <a:xfrm>
              <a:off x="3652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4" name="Rectangle 48"/>
            <p:cNvSpPr>
              <a:spLocks noChangeArrowheads="1"/>
            </p:cNvSpPr>
            <p:nvPr/>
          </p:nvSpPr>
          <p:spPr bwMode="auto">
            <a:xfrm>
              <a:off x="2587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5" name="Rectangle 49"/>
            <p:cNvSpPr>
              <a:spLocks noChangeArrowheads="1"/>
            </p:cNvSpPr>
            <p:nvPr/>
          </p:nvSpPr>
          <p:spPr bwMode="auto">
            <a:xfrm>
              <a:off x="2043" y="25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6" name="Rectangle 50"/>
            <p:cNvSpPr>
              <a:spLocks noChangeArrowheads="1"/>
            </p:cNvSpPr>
            <p:nvPr/>
          </p:nvSpPr>
          <p:spPr bwMode="auto">
            <a:xfrm>
              <a:off x="3131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7" name="Rectangle 51"/>
            <p:cNvSpPr>
              <a:spLocks noChangeArrowheads="1"/>
            </p:cNvSpPr>
            <p:nvPr/>
          </p:nvSpPr>
          <p:spPr bwMode="auto">
            <a:xfrm>
              <a:off x="3676" y="261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8" name="Rectangle 52"/>
            <p:cNvSpPr>
              <a:spLocks noChangeArrowheads="1"/>
            </p:cNvSpPr>
            <p:nvPr/>
          </p:nvSpPr>
          <p:spPr bwMode="auto">
            <a:xfrm>
              <a:off x="2587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9" name="Rectangle 53"/>
            <p:cNvSpPr>
              <a:spLocks noChangeArrowheads="1"/>
            </p:cNvSpPr>
            <p:nvPr/>
          </p:nvSpPr>
          <p:spPr bwMode="auto">
            <a:xfrm>
              <a:off x="2043" y="3158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70" name="Rectangle 54"/>
            <p:cNvSpPr>
              <a:spLocks noChangeArrowheads="1"/>
            </p:cNvSpPr>
            <p:nvPr/>
          </p:nvSpPr>
          <p:spPr bwMode="auto">
            <a:xfrm>
              <a:off x="3108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71" name="Rectangle 55"/>
            <p:cNvSpPr>
              <a:spLocks noChangeArrowheads="1"/>
            </p:cNvSpPr>
            <p:nvPr/>
          </p:nvSpPr>
          <p:spPr bwMode="auto">
            <a:xfrm>
              <a:off x="3652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72" name="Rectangle 56"/>
            <p:cNvSpPr>
              <a:spLocks noChangeArrowheads="1"/>
            </p:cNvSpPr>
            <p:nvPr/>
          </p:nvSpPr>
          <p:spPr bwMode="auto">
            <a:xfrm>
              <a:off x="2609" y="368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</a:p>
          </p:txBody>
        </p:sp>
        <p:sp>
          <p:nvSpPr>
            <p:cNvPr id="316473" name="Rectangle 57"/>
            <p:cNvSpPr>
              <a:spLocks noChangeArrowheads="1"/>
            </p:cNvSpPr>
            <p:nvPr/>
          </p:nvSpPr>
          <p:spPr bwMode="auto">
            <a:xfrm>
              <a:off x="2043" y="3687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74" name="Rectangle 58"/>
            <p:cNvSpPr>
              <a:spLocks noChangeArrowheads="1"/>
            </p:cNvSpPr>
            <p:nvPr/>
          </p:nvSpPr>
          <p:spPr bwMode="auto">
            <a:xfrm>
              <a:off x="3153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75" name="Rectangle 59"/>
            <p:cNvSpPr>
              <a:spLocks noChangeArrowheads="1"/>
            </p:cNvSpPr>
            <p:nvPr/>
          </p:nvSpPr>
          <p:spPr bwMode="auto">
            <a:xfrm>
              <a:off x="3676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316476" name="Group 60"/>
          <p:cNvGrpSpPr>
            <a:grpSpLocks/>
          </p:cNvGrpSpPr>
          <p:nvPr/>
        </p:nvGrpSpPr>
        <p:grpSpPr bwMode="auto">
          <a:xfrm>
            <a:off x="4670425" y="1976438"/>
            <a:ext cx="865188" cy="1177925"/>
            <a:chOff x="1337" y="1162"/>
            <a:chExt cx="545" cy="742"/>
          </a:xfrm>
        </p:grpSpPr>
        <p:sp>
          <p:nvSpPr>
            <p:cNvPr id="316477" name="Text Box 61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16478" name="Text Box 62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16479" name="Text Box 63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316480" name="Text Box 64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316481" name="Group 65"/>
          <p:cNvGrpSpPr>
            <a:grpSpLocks/>
          </p:cNvGrpSpPr>
          <p:nvPr/>
        </p:nvGrpSpPr>
        <p:grpSpPr bwMode="auto">
          <a:xfrm>
            <a:off x="8128000" y="3011488"/>
            <a:ext cx="576263" cy="1295400"/>
            <a:chOff x="3334" y="1979"/>
            <a:chExt cx="363" cy="816"/>
          </a:xfrm>
        </p:grpSpPr>
        <p:sp>
          <p:nvSpPr>
            <p:cNvPr id="316482" name="Rectangle 66"/>
            <p:cNvSpPr>
              <a:spLocks noChangeArrowheads="1"/>
            </p:cNvSpPr>
            <p:nvPr/>
          </p:nvSpPr>
          <p:spPr bwMode="auto">
            <a:xfrm>
              <a:off x="3379" y="1979"/>
              <a:ext cx="272" cy="8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83" name="Text Box 67"/>
            <p:cNvSpPr txBox="1">
              <a:spLocks noChangeArrowheads="1"/>
            </p:cNvSpPr>
            <p:nvPr/>
          </p:nvSpPr>
          <p:spPr bwMode="auto">
            <a:xfrm>
              <a:off x="3334" y="223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P1</a:t>
              </a:r>
            </a:p>
          </p:txBody>
        </p:sp>
      </p:grpSp>
      <p:grpSp>
        <p:nvGrpSpPr>
          <p:cNvPr id="316484" name="Group 68"/>
          <p:cNvGrpSpPr>
            <a:grpSpLocks/>
          </p:cNvGrpSpPr>
          <p:nvPr/>
        </p:nvGrpSpPr>
        <p:grpSpPr bwMode="auto">
          <a:xfrm>
            <a:off x="8128000" y="2722563"/>
            <a:ext cx="792163" cy="3602037"/>
            <a:chOff x="3334" y="1797"/>
            <a:chExt cx="499" cy="2269"/>
          </a:xfrm>
        </p:grpSpPr>
        <p:grpSp>
          <p:nvGrpSpPr>
            <p:cNvPr id="316485" name="Group 69"/>
            <p:cNvGrpSpPr>
              <a:grpSpLocks/>
            </p:cNvGrpSpPr>
            <p:nvPr/>
          </p:nvGrpSpPr>
          <p:grpSpPr bwMode="auto">
            <a:xfrm>
              <a:off x="3334" y="1797"/>
              <a:ext cx="362" cy="2269"/>
              <a:chOff x="3334" y="1797"/>
              <a:chExt cx="362" cy="2269"/>
            </a:xfrm>
          </p:grpSpPr>
          <p:sp>
            <p:nvSpPr>
              <p:cNvPr id="316486" name="Rectangle 70"/>
              <p:cNvSpPr>
                <a:spLocks noChangeArrowheads="1"/>
              </p:cNvSpPr>
              <p:nvPr/>
            </p:nvSpPr>
            <p:spPr bwMode="auto">
              <a:xfrm>
                <a:off x="3334" y="1797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87" name="Rectangle 71"/>
              <p:cNvSpPr>
                <a:spLocks noChangeArrowheads="1"/>
              </p:cNvSpPr>
              <p:nvPr/>
            </p:nvSpPr>
            <p:spPr bwMode="auto">
              <a:xfrm>
                <a:off x="3334" y="3612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6488" name="Text Box 72"/>
            <p:cNvSpPr txBox="1">
              <a:spLocks noChangeArrowheads="1"/>
            </p:cNvSpPr>
            <p:nvPr/>
          </p:nvSpPr>
          <p:spPr bwMode="auto">
            <a:xfrm>
              <a:off x="3379" y="370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P2</a:t>
              </a:r>
            </a:p>
          </p:txBody>
        </p:sp>
      </p:grpSp>
      <p:grpSp>
        <p:nvGrpSpPr>
          <p:cNvPr id="316489" name="Group 73"/>
          <p:cNvGrpSpPr>
            <a:grpSpLocks/>
          </p:cNvGrpSpPr>
          <p:nvPr/>
        </p:nvGrpSpPr>
        <p:grpSpPr bwMode="auto">
          <a:xfrm>
            <a:off x="5319713" y="3803650"/>
            <a:ext cx="3671887" cy="574675"/>
            <a:chOff x="1565" y="2478"/>
            <a:chExt cx="2313" cy="362"/>
          </a:xfrm>
        </p:grpSpPr>
        <p:grpSp>
          <p:nvGrpSpPr>
            <p:cNvPr id="316490" name="Group 74"/>
            <p:cNvGrpSpPr>
              <a:grpSpLocks/>
            </p:cNvGrpSpPr>
            <p:nvPr/>
          </p:nvGrpSpPr>
          <p:grpSpPr bwMode="auto">
            <a:xfrm>
              <a:off x="1565" y="2478"/>
              <a:ext cx="2313" cy="362"/>
              <a:chOff x="1565" y="2478"/>
              <a:chExt cx="2313" cy="362"/>
            </a:xfrm>
          </p:grpSpPr>
          <p:sp>
            <p:nvSpPr>
              <p:cNvPr id="316491" name="Rectangle 75"/>
              <p:cNvSpPr>
                <a:spLocks noChangeArrowheads="1"/>
              </p:cNvSpPr>
              <p:nvPr/>
            </p:nvSpPr>
            <p:spPr bwMode="auto">
              <a:xfrm>
                <a:off x="1565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92" name="Rectangle 76"/>
              <p:cNvSpPr>
                <a:spLocks noChangeArrowheads="1"/>
              </p:cNvSpPr>
              <p:nvPr/>
            </p:nvSpPr>
            <p:spPr bwMode="auto">
              <a:xfrm>
                <a:off x="3379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6493" name="Text Box 77"/>
            <p:cNvSpPr txBox="1">
              <a:spLocks noChangeArrowheads="1"/>
            </p:cNvSpPr>
            <p:nvPr/>
          </p:nvSpPr>
          <p:spPr bwMode="auto">
            <a:xfrm>
              <a:off x="1565" y="24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P3</a:t>
              </a:r>
            </a:p>
          </p:txBody>
        </p:sp>
      </p:grpSp>
      <p:grpSp>
        <p:nvGrpSpPr>
          <p:cNvPr id="316700" name="Group 284"/>
          <p:cNvGrpSpPr>
            <a:grpSpLocks/>
          </p:cNvGrpSpPr>
          <p:nvPr/>
        </p:nvGrpSpPr>
        <p:grpSpPr bwMode="auto">
          <a:xfrm>
            <a:off x="5562600" y="3963988"/>
            <a:ext cx="647700" cy="608012"/>
            <a:chOff x="3504" y="2497"/>
            <a:chExt cx="408" cy="383"/>
          </a:xfrm>
        </p:grpSpPr>
        <p:sp>
          <p:nvSpPr>
            <p:cNvPr id="316495" name="Rectangle 79"/>
            <p:cNvSpPr>
              <a:spLocks noChangeArrowheads="1"/>
            </p:cNvSpPr>
            <p:nvPr/>
          </p:nvSpPr>
          <p:spPr bwMode="auto">
            <a:xfrm>
              <a:off x="3513" y="2497"/>
              <a:ext cx="318" cy="383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96" name="Text Box 80"/>
            <p:cNvSpPr txBox="1">
              <a:spLocks noChangeArrowheads="1"/>
            </p:cNvSpPr>
            <p:nvPr/>
          </p:nvSpPr>
          <p:spPr bwMode="auto">
            <a:xfrm>
              <a:off x="3504" y="2544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P4</a:t>
              </a:r>
            </a:p>
          </p:txBody>
        </p:sp>
      </p:grpSp>
      <p:grpSp>
        <p:nvGrpSpPr>
          <p:cNvPr id="316699" name="Group 283"/>
          <p:cNvGrpSpPr>
            <a:grpSpLocks/>
          </p:cNvGrpSpPr>
          <p:nvPr/>
        </p:nvGrpSpPr>
        <p:grpSpPr bwMode="auto">
          <a:xfrm>
            <a:off x="8001000" y="5410200"/>
            <a:ext cx="936625" cy="719138"/>
            <a:chOff x="4176" y="3696"/>
            <a:chExt cx="590" cy="453"/>
          </a:xfrm>
        </p:grpSpPr>
        <p:sp>
          <p:nvSpPr>
            <p:cNvPr id="316505" name="Text Box 89"/>
            <p:cNvSpPr txBox="1">
              <a:spLocks noChangeArrowheads="1"/>
            </p:cNvSpPr>
            <p:nvPr/>
          </p:nvSpPr>
          <p:spPr bwMode="auto">
            <a:xfrm>
              <a:off x="4176" y="3744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Tahoma" pitchFamily="34" charset="0"/>
                </a:rPr>
                <a:t>P5</a:t>
              </a:r>
            </a:p>
          </p:txBody>
        </p:sp>
        <p:sp>
          <p:nvSpPr>
            <p:cNvPr id="316506" name="Rectangle 90"/>
            <p:cNvSpPr>
              <a:spLocks noChangeArrowheads="1"/>
            </p:cNvSpPr>
            <p:nvPr/>
          </p:nvSpPr>
          <p:spPr bwMode="auto">
            <a:xfrm>
              <a:off x="4176" y="3696"/>
              <a:ext cx="464" cy="4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640" name="Rectangle 224"/>
          <p:cNvSpPr>
            <a:spLocks noChangeArrowheads="1"/>
          </p:cNvSpPr>
          <p:nvPr/>
        </p:nvSpPr>
        <p:spPr bwMode="auto">
          <a:xfrm>
            <a:off x="381000" y="4583539"/>
            <a:ext cx="46230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删除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，对应于卡诺图是将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包含的最小项改为“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0”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！</a:t>
            </a:r>
          </a:p>
        </p:txBody>
      </p:sp>
      <p:grpSp>
        <p:nvGrpSpPr>
          <p:cNvPr id="316642" name="Group 226"/>
          <p:cNvGrpSpPr>
            <a:grpSpLocks/>
          </p:cNvGrpSpPr>
          <p:nvPr/>
        </p:nvGrpSpPr>
        <p:grpSpPr bwMode="auto">
          <a:xfrm>
            <a:off x="304800" y="1600200"/>
            <a:ext cx="4000500" cy="2971800"/>
            <a:chOff x="888" y="2352"/>
            <a:chExt cx="2520" cy="1872"/>
          </a:xfrm>
        </p:grpSpPr>
        <p:grpSp>
          <p:nvGrpSpPr>
            <p:cNvPr id="316643" name="Group 227"/>
            <p:cNvGrpSpPr>
              <a:grpSpLocks/>
            </p:cNvGrpSpPr>
            <p:nvPr/>
          </p:nvGrpSpPr>
          <p:grpSpPr bwMode="auto">
            <a:xfrm>
              <a:off x="1322" y="2636"/>
              <a:ext cx="2085" cy="1546"/>
              <a:chOff x="567" y="1661"/>
              <a:chExt cx="2085" cy="1546"/>
            </a:xfrm>
          </p:grpSpPr>
          <p:sp>
            <p:nvSpPr>
              <p:cNvPr id="316644" name="Rectangle 228"/>
              <p:cNvSpPr>
                <a:spLocks noChangeArrowheads="1"/>
              </p:cNvSpPr>
              <p:nvPr/>
            </p:nvSpPr>
            <p:spPr bwMode="auto">
              <a:xfrm>
                <a:off x="581" y="1918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16645" name="Rectangle 229"/>
              <p:cNvSpPr>
                <a:spLocks noChangeArrowheads="1"/>
              </p:cNvSpPr>
              <p:nvPr/>
            </p:nvSpPr>
            <p:spPr bwMode="auto">
              <a:xfrm>
                <a:off x="567" y="2160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16646" name="Rectangle 230"/>
              <p:cNvSpPr>
                <a:spLocks noChangeArrowheads="1"/>
              </p:cNvSpPr>
              <p:nvPr/>
            </p:nvSpPr>
            <p:spPr bwMode="auto">
              <a:xfrm>
                <a:off x="581" y="241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316647" name="Rectangle 231"/>
              <p:cNvSpPr>
                <a:spLocks noChangeArrowheads="1"/>
              </p:cNvSpPr>
              <p:nvPr/>
            </p:nvSpPr>
            <p:spPr bwMode="auto">
              <a:xfrm>
                <a:off x="567" y="2689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316648" name="Rectangle 232"/>
              <p:cNvSpPr>
                <a:spLocks noChangeArrowheads="1"/>
              </p:cNvSpPr>
              <p:nvPr/>
            </p:nvSpPr>
            <p:spPr bwMode="auto">
              <a:xfrm>
                <a:off x="581" y="2916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316649" name="Rectangle 233"/>
              <p:cNvSpPr>
                <a:spLocks noChangeArrowheads="1"/>
              </p:cNvSpPr>
              <p:nvPr/>
            </p:nvSpPr>
            <p:spPr bwMode="auto">
              <a:xfrm>
                <a:off x="944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16650" name="Rectangle 234"/>
              <p:cNvSpPr>
                <a:spLocks noChangeArrowheads="1"/>
              </p:cNvSpPr>
              <p:nvPr/>
            </p:nvSpPr>
            <p:spPr bwMode="auto">
              <a:xfrm>
                <a:off x="1341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316651" name="Rectangle 235"/>
              <p:cNvSpPr>
                <a:spLocks noChangeArrowheads="1"/>
              </p:cNvSpPr>
              <p:nvPr/>
            </p:nvSpPr>
            <p:spPr bwMode="auto">
              <a:xfrm>
                <a:off x="1795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316652" name="Rectangle 236"/>
              <p:cNvSpPr>
                <a:spLocks noChangeArrowheads="1"/>
              </p:cNvSpPr>
              <p:nvPr/>
            </p:nvSpPr>
            <p:spPr bwMode="auto">
              <a:xfrm>
                <a:off x="2245" y="1706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10</a:t>
                </a:r>
              </a:p>
            </p:txBody>
          </p:sp>
        </p:grpSp>
        <p:grpSp>
          <p:nvGrpSpPr>
            <p:cNvPr id="316653" name="Group 237"/>
            <p:cNvGrpSpPr>
              <a:grpSpLocks/>
            </p:cNvGrpSpPr>
            <p:nvPr/>
          </p:nvGrpSpPr>
          <p:grpSpPr bwMode="auto">
            <a:xfrm>
              <a:off x="1775" y="3044"/>
              <a:ext cx="1452" cy="1134"/>
              <a:chOff x="1020" y="2069"/>
              <a:chExt cx="1452" cy="1134"/>
            </a:xfrm>
          </p:grpSpPr>
          <p:sp>
            <p:nvSpPr>
              <p:cNvPr id="316654" name="AutoShape 238"/>
              <p:cNvSpPr>
                <a:spLocks noChangeArrowheads="1"/>
              </p:cNvSpPr>
              <p:nvPr/>
            </p:nvSpPr>
            <p:spPr bwMode="auto">
              <a:xfrm>
                <a:off x="1020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55" name="AutoShape 239"/>
              <p:cNvSpPr>
                <a:spLocks noChangeArrowheads="1"/>
              </p:cNvSpPr>
              <p:nvPr/>
            </p:nvSpPr>
            <p:spPr bwMode="auto">
              <a:xfrm>
                <a:off x="1020" y="229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56" name="AutoShape 240"/>
              <p:cNvSpPr>
                <a:spLocks noChangeArrowheads="1"/>
              </p:cNvSpPr>
              <p:nvPr/>
            </p:nvSpPr>
            <p:spPr bwMode="auto">
              <a:xfrm>
                <a:off x="1473" y="284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57" name="AutoShape 241"/>
              <p:cNvSpPr>
                <a:spLocks noChangeArrowheads="1"/>
              </p:cNvSpPr>
              <p:nvPr/>
            </p:nvSpPr>
            <p:spPr bwMode="auto">
              <a:xfrm>
                <a:off x="1473" y="256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58" name="AutoShape 242"/>
              <p:cNvSpPr>
                <a:spLocks noChangeArrowheads="1"/>
              </p:cNvSpPr>
              <p:nvPr/>
            </p:nvSpPr>
            <p:spPr bwMode="auto">
              <a:xfrm>
                <a:off x="1882" y="256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59" name="AutoShape 243"/>
              <p:cNvSpPr>
                <a:spLocks noChangeArrowheads="1"/>
              </p:cNvSpPr>
              <p:nvPr/>
            </p:nvSpPr>
            <p:spPr bwMode="auto">
              <a:xfrm>
                <a:off x="1882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60" name="AutoShape 244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61" name="AutoShape 245"/>
              <p:cNvSpPr>
                <a:spLocks noChangeArrowheads="1"/>
              </p:cNvSpPr>
              <p:nvPr/>
            </p:nvSpPr>
            <p:spPr bwMode="auto">
              <a:xfrm>
                <a:off x="2336" y="3067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6662" name="Group 246"/>
            <p:cNvGrpSpPr>
              <a:grpSpLocks/>
            </p:cNvGrpSpPr>
            <p:nvPr/>
          </p:nvGrpSpPr>
          <p:grpSpPr bwMode="auto">
            <a:xfrm>
              <a:off x="1322" y="2591"/>
              <a:ext cx="2086" cy="1633"/>
              <a:chOff x="567" y="1616"/>
              <a:chExt cx="2086" cy="1633"/>
            </a:xfrm>
          </p:grpSpPr>
          <p:sp>
            <p:nvSpPr>
              <p:cNvPr id="316663" name="Rectangle 247"/>
              <p:cNvSpPr>
                <a:spLocks noChangeArrowheads="1"/>
              </p:cNvSpPr>
              <p:nvPr/>
            </p:nvSpPr>
            <p:spPr bwMode="auto">
              <a:xfrm>
                <a:off x="2211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4" name="Rectangle 248"/>
              <p:cNvSpPr>
                <a:spLocks noChangeArrowheads="1"/>
              </p:cNvSpPr>
              <p:nvPr/>
            </p:nvSpPr>
            <p:spPr bwMode="auto">
              <a:xfrm>
                <a:off x="1769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5" name="Rectangle 249"/>
              <p:cNvSpPr>
                <a:spLocks noChangeArrowheads="1"/>
              </p:cNvSpPr>
              <p:nvPr/>
            </p:nvSpPr>
            <p:spPr bwMode="auto">
              <a:xfrm>
                <a:off x="1326" y="2995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6" name="Rectangle 250"/>
              <p:cNvSpPr>
                <a:spLocks noChangeArrowheads="1"/>
              </p:cNvSpPr>
              <p:nvPr/>
            </p:nvSpPr>
            <p:spPr bwMode="auto">
              <a:xfrm>
                <a:off x="884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7" name="Rectangle 251"/>
              <p:cNvSpPr>
                <a:spLocks noChangeArrowheads="1"/>
              </p:cNvSpPr>
              <p:nvPr/>
            </p:nvSpPr>
            <p:spPr bwMode="auto">
              <a:xfrm>
                <a:off x="2211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8" name="Rectangle 252"/>
              <p:cNvSpPr>
                <a:spLocks noChangeArrowheads="1"/>
              </p:cNvSpPr>
              <p:nvPr/>
            </p:nvSpPr>
            <p:spPr bwMode="auto">
              <a:xfrm>
                <a:off x="1769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9" name="Rectangle 253"/>
              <p:cNvSpPr>
                <a:spLocks noChangeArrowheads="1"/>
              </p:cNvSpPr>
              <p:nvPr/>
            </p:nvSpPr>
            <p:spPr bwMode="auto">
              <a:xfrm>
                <a:off x="1326" y="2741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0" name="Rectangle 254"/>
              <p:cNvSpPr>
                <a:spLocks noChangeArrowheads="1"/>
              </p:cNvSpPr>
              <p:nvPr/>
            </p:nvSpPr>
            <p:spPr bwMode="auto">
              <a:xfrm>
                <a:off x="884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1" name="Rectangle 255"/>
              <p:cNvSpPr>
                <a:spLocks noChangeArrowheads="1"/>
              </p:cNvSpPr>
              <p:nvPr/>
            </p:nvSpPr>
            <p:spPr bwMode="auto">
              <a:xfrm>
                <a:off x="2211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2" name="Rectangle 256"/>
              <p:cNvSpPr>
                <a:spLocks noChangeArrowheads="1"/>
              </p:cNvSpPr>
              <p:nvPr/>
            </p:nvSpPr>
            <p:spPr bwMode="auto">
              <a:xfrm>
                <a:off x="1769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3" name="Rectangle 257"/>
              <p:cNvSpPr>
                <a:spLocks noChangeArrowheads="1"/>
              </p:cNvSpPr>
              <p:nvPr/>
            </p:nvSpPr>
            <p:spPr bwMode="auto">
              <a:xfrm>
                <a:off x="1326" y="2487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4" name="Rectangle 258"/>
              <p:cNvSpPr>
                <a:spLocks noChangeArrowheads="1"/>
              </p:cNvSpPr>
              <p:nvPr/>
            </p:nvSpPr>
            <p:spPr bwMode="auto">
              <a:xfrm>
                <a:off x="884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5" name="Rectangle 259"/>
              <p:cNvSpPr>
                <a:spLocks noChangeArrowheads="1"/>
              </p:cNvSpPr>
              <p:nvPr/>
            </p:nvSpPr>
            <p:spPr bwMode="auto">
              <a:xfrm>
                <a:off x="2211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6" name="Rectangle 260"/>
              <p:cNvSpPr>
                <a:spLocks noChangeArrowheads="1"/>
              </p:cNvSpPr>
              <p:nvPr/>
            </p:nvSpPr>
            <p:spPr bwMode="auto">
              <a:xfrm>
                <a:off x="1769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7" name="Rectangle 261"/>
              <p:cNvSpPr>
                <a:spLocks noChangeArrowheads="1"/>
              </p:cNvSpPr>
              <p:nvPr/>
            </p:nvSpPr>
            <p:spPr bwMode="auto">
              <a:xfrm>
                <a:off x="1326" y="2233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8" name="Rectangle 262"/>
              <p:cNvSpPr>
                <a:spLocks noChangeArrowheads="1"/>
              </p:cNvSpPr>
              <p:nvPr/>
            </p:nvSpPr>
            <p:spPr bwMode="auto">
              <a:xfrm>
                <a:off x="884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9" name="Rectangle 263"/>
              <p:cNvSpPr>
                <a:spLocks noChangeArrowheads="1"/>
              </p:cNvSpPr>
              <p:nvPr/>
            </p:nvSpPr>
            <p:spPr bwMode="auto">
              <a:xfrm>
                <a:off x="2211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80" name="Rectangle 264"/>
              <p:cNvSpPr>
                <a:spLocks noChangeArrowheads="1"/>
              </p:cNvSpPr>
              <p:nvPr/>
            </p:nvSpPr>
            <p:spPr bwMode="auto">
              <a:xfrm>
                <a:off x="1769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81" name="Rectangle 265"/>
              <p:cNvSpPr>
                <a:spLocks noChangeArrowheads="1"/>
              </p:cNvSpPr>
              <p:nvPr/>
            </p:nvSpPr>
            <p:spPr bwMode="auto">
              <a:xfrm>
                <a:off x="1326" y="1979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82" name="Rectangle 266"/>
              <p:cNvSpPr>
                <a:spLocks noChangeArrowheads="1"/>
              </p:cNvSpPr>
              <p:nvPr/>
            </p:nvSpPr>
            <p:spPr bwMode="auto">
              <a:xfrm>
                <a:off x="884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83" name="Line 267"/>
              <p:cNvSpPr>
                <a:spLocks noChangeShapeType="1"/>
              </p:cNvSpPr>
              <p:nvPr/>
            </p:nvSpPr>
            <p:spPr bwMode="auto">
              <a:xfrm>
                <a:off x="884" y="1979"/>
                <a:ext cx="176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4" name="Line 268"/>
              <p:cNvSpPr>
                <a:spLocks noChangeShapeType="1"/>
              </p:cNvSpPr>
              <p:nvPr/>
            </p:nvSpPr>
            <p:spPr bwMode="auto">
              <a:xfrm>
                <a:off x="884" y="2233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5" name="Line 269"/>
              <p:cNvSpPr>
                <a:spLocks noChangeShapeType="1"/>
              </p:cNvSpPr>
              <p:nvPr/>
            </p:nvSpPr>
            <p:spPr bwMode="auto">
              <a:xfrm>
                <a:off x="884" y="2487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6" name="Line 270"/>
              <p:cNvSpPr>
                <a:spLocks noChangeShapeType="1"/>
              </p:cNvSpPr>
              <p:nvPr/>
            </p:nvSpPr>
            <p:spPr bwMode="auto">
              <a:xfrm>
                <a:off x="884" y="2741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7" name="Line 271"/>
              <p:cNvSpPr>
                <a:spLocks noChangeShapeType="1"/>
              </p:cNvSpPr>
              <p:nvPr/>
            </p:nvSpPr>
            <p:spPr bwMode="auto">
              <a:xfrm>
                <a:off x="884" y="2995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8" name="Line 272"/>
              <p:cNvSpPr>
                <a:spLocks noChangeShapeType="1"/>
              </p:cNvSpPr>
              <p:nvPr/>
            </p:nvSpPr>
            <p:spPr bwMode="auto">
              <a:xfrm>
                <a:off x="884" y="3249"/>
                <a:ext cx="176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9" name="Line 273"/>
              <p:cNvSpPr>
                <a:spLocks noChangeShapeType="1"/>
              </p:cNvSpPr>
              <p:nvPr/>
            </p:nvSpPr>
            <p:spPr bwMode="auto">
              <a:xfrm>
                <a:off x="884" y="1979"/>
                <a:ext cx="0" cy="1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90" name="Line 274"/>
              <p:cNvSpPr>
                <a:spLocks noChangeShapeType="1"/>
              </p:cNvSpPr>
              <p:nvPr/>
            </p:nvSpPr>
            <p:spPr bwMode="auto">
              <a:xfrm>
                <a:off x="1326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91" name="Line 275"/>
              <p:cNvSpPr>
                <a:spLocks noChangeShapeType="1"/>
              </p:cNvSpPr>
              <p:nvPr/>
            </p:nvSpPr>
            <p:spPr bwMode="auto">
              <a:xfrm>
                <a:off x="1769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92" name="Line 276"/>
              <p:cNvSpPr>
                <a:spLocks noChangeShapeType="1"/>
              </p:cNvSpPr>
              <p:nvPr/>
            </p:nvSpPr>
            <p:spPr bwMode="auto">
              <a:xfrm>
                <a:off x="2211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93" name="Line 277"/>
              <p:cNvSpPr>
                <a:spLocks noChangeShapeType="1"/>
              </p:cNvSpPr>
              <p:nvPr/>
            </p:nvSpPr>
            <p:spPr bwMode="auto">
              <a:xfrm>
                <a:off x="2653" y="1979"/>
                <a:ext cx="0" cy="1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94" name="Line 278"/>
              <p:cNvSpPr>
                <a:spLocks noChangeShapeType="1"/>
              </p:cNvSpPr>
              <p:nvPr/>
            </p:nvSpPr>
            <p:spPr bwMode="auto">
              <a:xfrm flipH="1" flipV="1">
                <a:off x="567" y="1616"/>
                <a:ext cx="317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6695" name="Group 279"/>
            <p:cNvGrpSpPr>
              <a:grpSpLocks/>
            </p:cNvGrpSpPr>
            <p:nvPr/>
          </p:nvGrpSpPr>
          <p:grpSpPr bwMode="auto">
            <a:xfrm>
              <a:off x="888" y="2409"/>
              <a:ext cx="1276" cy="632"/>
              <a:chOff x="133" y="1434"/>
              <a:chExt cx="1276" cy="632"/>
            </a:xfrm>
          </p:grpSpPr>
          <p:sp>
            <p:nvSpPr>
              <p:cNvPr id="316696" name="Rectangle 280"/>
              <p:cNvSpPr>
                <a:spLocks noChangeArrowheads="1"/>
              </p:cNvSpPr>
              <p:nvPr/>
            </p:nvSpPr>
            <p:spPr bwMode="auto">
              <a:xfrm>
                <a:off x="133" y="1543"/>
                <a:ext cx="55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质蕴</a:t>
                </a:r>
              </a:p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涵项 </a:t>
                </a:r>
              </a:p>
            </p:txBody>
          </p:sp>
          <p:sp>
            <p:nvSpPr>
              <p:cNvPr id="316697" name="Rectangle 281"/>
              <p:cNvSpPr>
                <a:spLocks noChangeArrowheads="1"/>
              </p:cNvSpPr>
              <p:nvPr/>
            </p:nvSpPr>
            <p:spPr bwMode="auto">
              <a:xfrm>
                <a:off x="657" y="1434"/>
                <a:ext cx="7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最小项 </a:t>
                </a:r>
              </a:p>
            </p:txBody>
          </p:sp>
        </p:grpSp>
        <p:sp>
          <p:nvSpPr>
            <p:cNvPr id="316698" name="Text Box 282"/>
            <p:cNvSpPr txBox="1">
              <a:spLocks noChangeArrowheads="1"/>
            </p:cNvSpPr>
            <p:nvPr/>
          </p:nvSpPr>
          <p:spPr bwMode="auto">
            <a:xfrm>
              <a:off x="2256" y="2352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0" lang="zh-CN" altLang="zh-CN">
                <a:latin typeface="Tahoma" pitchFamily="34" charset="0"/>
              </a:endParaRPr>
            </a:p>
          </p:txBody>
        </p:sp>
      </p:grpSp>
      <p:sp>
        <p:nvSpPr>
          <p:cNvPr id="316701" name="Rectangle 285"/>
          <p:cNvSpPr>
            <a:spLocks noChangeArrowheads="1"/>
          </p:cNvSpPr>
          <p:nvPr/>
        </p:nvSpPr>
        <p:spPr bwMode="auto">
          <a:xfrm>
            <a:off x="380999" y="5435511"/>
            <a:ext cx="51546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观察卡诺图，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P4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P5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是冗余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项，</a:t>
            </a:r>
            <a:endParaRPr kumimoji="0" lang="en-US" altLang="zh-CN">
              <a:latin typeface="华文新魏" pitchFamily="2" charset="-122"/>
              <a:ea typeface="华文新魏" pitchFamily="2" charset="-122"/>
            </a:endParaRPr>
          </a:p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对应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于表中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P4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行只有一个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P5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只有一个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P5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行可以删除</a:t>
            </a:r>
          </a:p>
        </p:txBody>
      </p:sp>
    </p:spTree>
    <p:extLst>
      <p:ext uri="{BB962C8B-B14F-4D97-AF65-F5344CB8AC3E}">
        <p14:creationId xmlns:p14="http://schemas.microsoft.com/office/powerpoint/2010/main" val="3492318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640" grpId="0" autoUpdateAnimBg="0"/>
      <p:bldP spid="31670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60BA-F0F9-4569-A97C-B7B49ED896D6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228600" y="295741"/>
            <a:ext cx="883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76250" indent="-476250"/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）进行“行消去”：检查所有的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对应的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，若在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对应的行中只有一个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再检查该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△所对应的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列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sz="3200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如果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sz="3200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还有其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它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的△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，则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项为非必要质蕴涵项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F(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因为其它的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中已经包含了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消去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对应的行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83358" name="Group 62"/>
          <p:cNvGrpSpPr>
            <a:grpSpLocks/>
          </p:cNvGrpSpPr>
          <p:nvPr/>
        </p:nvGrpSpPr>
        <p:grpSpPr bwMode="auto">
          <a:xfrm>
            <a:off x="457200" y="3429000"/>
            <a:ext cx="4000500" cy="2971800"/>
            <a:chOff x="888" y="2352"/>
            <a:chExt cx="2520" cy="1872"/>
          </a:xfrm>
        </p:grpSpPr>
        <p:grpSp>
          <p:nvGrpSpPr>
            <p:cNvPr id="183302" name="Group 6"/>
            <p:cNvGrpSpPr>
              <a:grpSpLocks/>
            </p:cNvGrpSpPr>
            <p:nvPr/>
          </p:nvGrpSpPr>
          <p:grpSpPr bwMode="auto">
            <a:xfrm>
              <a:off x="1322" y="2636"/>
              <a:ext cx="2085" cy="1546"/>
              <a:chOff x="567" y="1661"/>
              <a:chExt cx="2085" cy="1546"/>
            </a:xfrm>
          </p:grpSpPr>
          <p:sp>
            <p:nvSpPr>
              <p:cNvPr id="183303" name="Rectangle 7"/>
              <p:cNvSpPr>
                <a:spLocks noChangeArrowheads="1"/>
              </p:cNvSpPr>
              <p:nvPr/>
            </p:nvSpPr>
            <p:spPr bwMode="auto">
              <a:xfrm>
                <a:off x="567" y="1918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3304" name="Rectangle 8"/>
              <p:cNvSpPr>
                <a:spLocks noChangeArrowheads="1"/>
              </p:cNvSpPr>
              <p:nvPr/>
            </p:nvSpPr>
            <p:spPr bwMode="auto">
              <a:xfrm>
                <a:off x="567" y="2160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83305" name="Rectangle 9"/>
              <p:cNvSpPr>
                <a:spLocks noChangeArrowheads="1"/>
              </p:cNvSpPr>
              <p:nvPr/>
            </p:nvSpPr>
            <p:spPr bwMode="auto">
              <a:xfrm>
                <a:off x="567" y="241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83306" name="Rectangle 10"/>
              <p:cNvSpPr>
                <a:spLocks noChangeArrowheads="1"/>
              </p:cNvSpPr>
              <p:nvPr/>
            </p:nvSpPr>
            <p:spPr bwMode="auto">
              <a:xfrm>
                <a:off x="567" y="2689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83307" name="Rectangle 11"/>
              <p:cNvSpPr>
                <a:spLocks noChangeArrowheads="1"/>
              </p:cNvSpPr>
              <p:nvPr/>
            </p:nvSpPr>
            <p:spPr bwMode="auto">
              <a:xfrm>
                <a:off x="567" y="2916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83308" name="Rectangle 12"/>
              <p:cNvSpPr>
                <a:spLocks noChangeArrowheads="1"/>
              </p:cNvSpPr>
              <p:nvPr/>
            </p:nvSpPr>
            <p:spPr bwMode="auto">
              <a:xfrm>
                <a:off x="944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83309" name="Rectangle 13"/>
              <p:cNvSpPr>
                <a:spLocks noChangeArrowheads="1"/>
              </p:cNvSpPr>
              <p:nvPr/>
            </p:nvSpPr>
            <p:spPr bwMode="auto">
              <a:xfrm>
                <a:off x="1341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83310" name="Rectangle 14"/>
              <p:cNvSpPr>
                <a:spLocks noChangeArrowheads="1"/>
              </p:cNvSpPr>
              <p:nvPr/>
            </p:nvSpPr>
            <p:spPr bwMode="auto">
              <a:xfrm>
                <a:off x="1795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183311" name="Rectangle 15"/>
              <p:cNvSpPr>
                <a:spLocks noChangeArrowheads="1"/>
              </p:cNvSpPr>
              <p:nvPr/>
            </p:nvSpPr>
            <p:spPr bwMode="auto">
              <a:xfrm>
                <a:off x="2245" y="1661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10</a:t>
                </a:r>
              </a:p>
            </p:txBody>
          </p:sp>
        </p:grpSp>
        <p:grpSp>
          <p:nvGrpSpPr>
            <p:cNvPr id="183312" name="Group 16"/>
            <p:cNvGrpSpPr>
              <a:grpSpLocks/>
            </p:cNvGrpSpPr>
            <p:nvPr/>
          </p:nvGrpSpPr>
          <p:grpSpPr bwMode="auto">
            <a:xfrm>
              <a:off x="1775" y="3044"/>
              <a:ext cx="1452" cy="1134"/>
              <a:chOff x="1020" y="2069"/>
              <a:chExt cx="1452" cy="1134"/>
            </a:xfrm>
          </p:grpSpPr>
          <p:sp>
            <p:nvSpPr>
              <p:cNvPr id="183313" name="AutoShape 17"/>
              <p:cNvSpPr>
                <a:spLocks noChangeArrowheads="1"/>
              </p:cNvSpPr>
              <p:nvPr/>
            </p:nvSpPr>
            <p:spPr bwMode="auto">
              <a:xfrm>
                <a:off x="1020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4" name="AutoShape 18"/>
              <p:cNvSpPr>
                <a:spLocks noChangeArrowheads="1"/>
              </p:cNvSpPr>
              <p:nvPr/>
            </p:nvSpPr>
            <p:spPr bwMode="auto">
              <a:xfrm>
                <a:off x="1020" y="229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5" name="AutoShape 19"/>
              <p:cNvSpPr>
                <a:spLocks noChangeArrowheads="1"/>
              </p:cNvSpPr>
              <p:nvPr/>
            </p:nvSpPr>
            <p:spPr bwMode="auto">
              <a:xfrm>
                <a:off x="1473" y="284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6" name="AutoShape 20"/>
              <p:cNvSpPr>
                <a:spLocks noChangeArrowheads="1"/>
              </p:cNvSpPr>
              <p:nvPr/>
            </p:nvSpPr>
            <p:spPr bwMode="auto">
              <a:xfrm>
                <a:off x="1473" y="256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7" name="AutoShape 21"/>
              <p:cNvSpPr>
                <a:spLocks noChangeArrowheads="1"/>
              </p:cNvSpPr>
              <p:nvPr/>
            </p:nvSpPr>
            <p:spPr bwMode="auto">
              <a:xfrm>
                <a:off x="1882" y="256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8" name="AutoShape 22"/>
              <p:cNvSpPr>
                <a:spLocks noChangeArrowheads="1"/>
              </p:cNvSpPr>
              <p:nvPr/>
            </p:nvSpPr>
            <p:spPr bwMode="auto">
              <a:xfrm>
                <a:off x="1882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9" name="AutoShape 23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20" name="AutoShape 24"/>
              <p:cNvSpPr>
                <a:spLocks noChangeArrowheads="1"/>
              </p:cNvSpPr>
              <p:nvPr/>
            </p:nvSpPr>
            <p:spPr bwMode="auto">
              <a:xfrm>
                <a:off x="2336" y="3067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3321" name="Group 25"/>
            <p:cNvGrpSpPr>
              <a:grpSpLocks/>
            </p:cNvGrpSpPr>
            <p:nvPr/>
          </p:nvGrpSpPr>
          <p:grpSpPr bwMode="auto">
            <a:xfrm>
              <a:off x="1322" y="2591"/>
              <a:ext cx="2086" cy="1633"/>
              <a:chOff x="567" y="1616"/>
              <a:chExt cx="2086" cy="1633"/>
            </a:xfrm>
          </p:grpSpPr>
          <p:sp>
            <p:nvSpPr>
              <p:cNvPr id="183322" name="Rectangle 26"/>
              <p:cNvSpPr>
                <a:spLocks noChangeArrowheads="1"/>
              </p:cNvSpPr>
              <p:nvPr/>
            </p:nvSpPr>
            <p:spPr bwMode="auto">
              <a:xfrm>
                <a:off x="2211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3" name="Rectangle 27"/>
              <p:cNvSpPr>
                <a:spLocks noChangeArrowheads="1"/>
              </p:cNvSpPr>
              <p:nvPr/>
            </p:nvSpPr>
            <p:spPr bwMode="auto">
              <a:xfrm>
                <a:off x="1769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4" name="Rectangle 28"/>
              <p:cNvSpPr>
                <a:spLocks noChangeArrowheads="1"/>
              </p:cNvSpPr>
              <p:nvPr/>
            </p:nvSpPr>
            <p:spPr bwMode="auto">
              <a:xfrm>
                <a:off x="1326" y="2995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5" name="Rectangle 29"/>
              <p:cNvSpPr>
                <a:spLocks noChangeArrowheads="1"/>
              </p:cNvSpPr>
              <p:nvPr/>
            </p:nvSpPr>
            <p:spPr bwMode="auto">
              <a:xfrm>
                <a:off x="884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6" name="Rectangle 30"/>
              <p:cNvSpPr>
                <a:spLocks noChangeArrowheads="1"/>
              </p:cNvSpPr>
              <p:nvPr/>
            </p:nvSpPr>
            <p:spPr bwMode="auto">
              <a:xfrm>
                <a:off x="2211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7" name="Rectangle 31"/>
              <p:cNvSpPr>
                <a:spLocks noChangeArrowheads="1"/>
              </p:cNvSpPr>
              <p:nvPr/>
            </p:nvSpPr>
            <p:spPr bwMode="auto">
              <a:xfrm>
                <a:off x="1769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8" name="Rectangle 32"/>
              <p:cNvSpPr>
                <a:spLocks noChangeArrowheads="1"/>
              </p:cNvSpPr>
              <p:nvPr/>
            </p:nvSpPr>
            <p:spPr bwMode="auto">
              <a:xfrm>
                <a:off x="1326" y="2741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9" name="Rectangle 33"/>
              <p:cNvSpPr>
                <a:spLocks noChangeArrowheads="1"/>
              </p:cNvSpPr>
              <p:nvPr/>
            </p:nvSpPr>
            <p:spPr bwMode="auto">
              <a:xfrm>
                <a:off x="884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0" name="Rectangle 34"/>
              <p:cNvSpPr>
                <a:spLocks noChangeArrowheads="1"/>
              </p:cNvSpPr>
              <p:nvPr/>
            </p:nvSpPr>
            <p:spPr bwMode="auto">
              <a:xfrm>
                <a:off x="2211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1" name="Rectangle 35"/>
              <p:cNvSpPr>
                <a:spLocks noChangeArrowheads="1"/>
              </p:cNvSpPr>
              <p:nvPr/>
            </p:nvSpPr>
            <p:spPr bwMode="auto">
              <a:xfrm>
                <a:off x="1769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2" name="Rectangle 36"/>
              <p:cNvSpPr>
                <a:spLocks noChangeArrowheads="1"/>
              </p:cNvSpPr>
              <p:nvPr/>
            </p:nvSpPr>
            <p:spPr bwMode="auto">
              <a:xfrm>
                <a:off x="1326" y="2487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3" name="Rectangle 37"/>
              <p:cNvSpPr>
                <a:spLocks noChangeArrowheads="1"/>
              </p:cNvSpPr>
              <p:nvPr/>
            </p:nvSpPr>
            <p:spPr bwMode="auto">
              <a:xfrm>
                <a:off x="884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4" name="Rectangle 38"/>
              <p:cNvSpPr>
                <a:spLocks noChangeArrowheads="1"/>
              </p:cNvSpPr>
              <p:nvPr/>
            </p:nvSpPr>
            <p:spPr bwMode="auto">
              <a:xfrm>
                <a:off x="2211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5" name="Rectangle 39"/>
              <p:cNvSpPr>
                <a:spLocks noChangeArrowheads="1"/>
              </p:cNvSpPr>
              <p:nvPr/>
            </p:nvSpPr>
            <p:spPr bwMode="auto">
              <a:xfrm>
                <a:off x="1769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6" name="Rectangle 40"/>
              <p:cNvSpPr>
                <a:spLocks noChangeArrowheads="1"/>
              </p:cNvSpPr>
              <p:nvPr/>
            </p:nvSpPr>
            <p:spPr bwMode="auto">
              <a:xfrm>
                <a:off x="1326" y="2233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7" name="Rectangle 41"/>
              <p:cNvSpPr>
                <a:spLocks noChangeArrowheads="1"/>
              </p:cNvSpPr>
              <p:nvPr/>
            </p:nvSpPr>
            <p:spPr bwMode="auto">
              <a:xfrm>
                <a:off x="884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8" name="Rectangle 42"/>
              <p:cNvSpPr>
                <a:spLocks noChangeArrowheads="1"/>
              </p:cNvSpPr>
              <p:nvPr/>
            </p:nvSpPr>
            <p:spPr bwMode="auto">
              <a:xfrm>
                <a:off x="2211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9" name="Rectangle 43"/>
              <p:cNvSpPr>
                <a:spLocks noChangeArrowheads="1"/>
              </p:cNvSpPr>
              <p:nvPr/>
            </p:nvSpPr>
            <p:spPr bwMode="auto">
              <a:xfrm>
                <a:off x="1769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40" name="Rectangle 44"/>
              <p:cNvSpPr>
                <a:spLocks noChangeArrowheads="1"/>
              </p:cNvSpPr>
              <p:nvPr/>
            </p:nvSpPr>
            <p:spPr bwMode="auto">
              <a:xfrm>
                <a:off x="1326" y="1979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41" name="Rectangle 45"/>
              <p:cNvSpPr>
                <a:spLocks noChangeArrowheads="1"/>
              </p:cNvSpPr>
              <p:nvPr/>
            </p:nvSpPr>
            <p:spPr bwMode="auto">
              <a:xfrm>
                <a:off x="884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42" name="Line 46"/>
              <p:cNvSpPr>
                <a:spLocks noChangeShapeType="1"/>
              </p:cNvSpPr>
              <p:nvPr/>
            </p:nvSpPr>
            <p:spPr bwMode="auto">
              <a:xfrm>
                <a:off x="884" y="1979"/>
                <a:ext cx="176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3" name="Line 47"/>
              <p:cNvSpPr>
                <a:spLocks noChangeShapeType="1"/>
              </p:cNvSpPr>
              <p:nvPr/>
            </p:nvSpPr>
            <p:spPr bwMode="auto">
              <a:xfrm>
                <a:off x="884" y="2233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4" name="Line 48"/>
              <p:cNvSpPr>
                <a:spLocks noChangeShapeType="1"/>
              </p:cNvSpPr>
              <p:nvPr/>
            </p:nvSpPr>
            <p:spPr bwMode="auto">
              <a:xfrm>
                <a:off x="884" y="2487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5" name="Line 49"/>
              <p:cNvSpPr>
                <a:spLocks noChangeShapeType="1"/>
              </p:cNvSpPr>
              <p:nvPr/>
            </p:nvSpPr>
            <p:spPr bwMode="auto">
              <a:xfrm>
                <a:off x="884" y="2741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6" name="Line 50"/>
              <p:cNvSpPr>
                <a:spLocks noChangeShapeType="1"/>
              </p:cNvSpPr>
              <p:nvPr/>
            </p:nvSpPr>
            <p:spPr bwMode="auto">
              <a:xfrm>
                <a:off x="884" y="2995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7" name="Line 51"/>
              <p:cNvSpPr>
                <a:spLocks noChangeShapeType="1"/>
              </p:cNvSpPr>
              <p:nvPr/>
            </p:nvSpPr>
            <p:spPr bwMode="auto">
              <a:xfrm>
                <a:off x="884" y="3249"/>
                <a:ext cx="176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8" name="Line 52"/>
              <p:cNvSpPr>
                <a:spLocks noChangeShapeType="1"/>
              </p:cNvSpPr>
              <p:nvPr/>
            </p:nvSpPr>
            <p:spPr bwMode="auto">
              <a:xfrm>
                <a:off x="884" y="1979"/>
                <a:ext cx="0" cy="1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9" name="Line 53"/>
              <p:cNvSpPr>
                <a:spLocks noChangeShapeType="1"/>
              </p:cNvSpPr>
              <p:nvPr/>
            </p:nvSpPr>
            <p:spPr bwMode="auto">
              <a:xfrm>
                <a:off x="1326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50" name="Line 54"/>
              <p:cNvSpPr>
                <a:spLocks noChangeShapeType="1"/>
              </p:cNvSpPr>
              <p:nvPr/>
            </p:nvSpPr>
            <p:spPr bwMode="auto">
              <a:xfrm>
                <a:off x="1769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51" name="Line 55"/>
              <p:cNvSpPr>
                <a:spLocks noChangeShapeType="1"/>
              </p:cNvSpPr>
              <p:nvPr/>
            </p:nvSpPr>
            <p:spPr bwMode="auto">
              <a:xfrm>
                <a:off x="2211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52" name="Line 56"/>
              <p:cNvSpPr>
                <a:spLocks noChangeShapeType="1"/>
              </p:cNvSpPr>
              <p:nvPr/>
            </p:nvSpPr>
            <p:spPr bwMode="auto">
              <a:xfrm>
                <a:off x="2653" y="1979"/>
                <a:ext cx="0" cy="1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53" name="Line 57"/>
              <p:cNvSpPr>
                <a:spLocks noChangeShapeType="1"/>
              </p:cNvSpPr>
              <p:nvPr/>
            </p:nvSpPr>
            <p:spPr bwMode="auto">
              <a:xfrm flipH="1" flipV="1">
                <a:off x="567" y="1616"/>
                <a:ext cx="317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354" name="Group 58"/>
            <p:cNvGrpSpPr>
              <a:grpSpLocks/>
            </p:cNvGrpSpPr>
            <p:nvPr/>
          </p:nvGrpSpPr>
          <p:grpSpPr bwMode="auto">
            <a:xfrm>
              <a:off x="888" y="2409"/>
              <a:ext cx="1276" cy="632"/>
              <a:chOff x="133" y="1434"/>
              <a:chExt cx="1276" cy="632"/>
            </a:xfrm>
          </p:grpSpPr>
          <p:sp>
            <p:nvSpPr>
              <p:cNvPr id="183355" name="Rectangle 59"/>
              <p:cNvSpPr>
                <a:spLocks noChangeArrowheads="1"/>
              </p:cNvSpPr>
              <p:nvPr/>
            </p:nvSpPr>
            <p:spPr bwMode="auto">
              <a:xfrm>
                <a:off x="133" y="1543"/>
                <a:ext cx="55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质蕴</a:t>
                </a:r>
              </a:p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涵项 </a:t>
                </a:r>
              </a:p>
            </p:txBody>
          </p:sp>
          <p:sp>
            <p:nvSpPr>
              <p:cNvPr id="183356" name="Rectangle 60"/>
              <p:cNvSpPr>
                <a:spLocks noChangeArrowheads="1"/>
              </p:cNvSpPr>
              <p:nvPr/>
            </p:nvSpPr>
            <p:spPr bwMode="auto">
              <a:xfrm>
                <a:off x="657" y="1434"/>
                <a:ext cx="7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最小项 </a:t>
                </a:r>
              </a:p>
            </p:txBody>
          </p:sp>
        </p:grpSp>
        <p:sp>
          <p:nvSpPr>
            <p:cNvPr id="183357" name="Text Box 61"/>
            <p:cNvSpPr txBox="1">
              <a:spLocks noChangeArrowheads="1"/>
            </p:cNvSpPr>
            <p:nvPr/>
          </p:nvSpPr>
          <p:spPr bwMode="auto">
            <a:xfrm>
              <a:off x="2256" y="2352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V</a:t>
              </a:r>
            </a:p>
          </p:txBody>
        </p:sp>
      </p:grpSp>
      <p:sp>
        <p:nvSpPr>
          <p:cNvPr id="183360" name="Line 64"/>
          <p:cNvSpPr>
            <a:spLocks noChangeShapeType="1"/>
          </p:cNvSpPr>
          <p:nvPr/>
        </p:nvSpPr>
        <p:spPr bwMode="auto">
          <a:xfrm>
            <a:off x="838200" y="5867400"/>
            <a:ext cx="41148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61" name="Line 65"/>
          <p:cNvSpPr>
            <a:spLocks noChangeShapeType="1"/>
          </p:cNvSpPr>
          <p:nvPr/>
        </p:nvSpPr>
        <p:spPr bwMode="auto">
          <a:xfrm>
            <a:off x="838200" y="6248400"/>
            <a:ext cx="41148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62" name="Line 66"/>
          <p:cNvSpPr>
            <a:spLocks noChangeShapeType="1"/>
          </p:cNvSpPr>
          <p:nvPr/>
        </p:nvSpPr>
        <p:spPr bwMode="auto">
          <a:xfrm flipH="1">
            <a:off x="4191000" y="5105400"/>
            <a:ext cx="10668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63" name="Line 67"/>
          <p:cNvSpPr>
            <a:spLocks noChangeShapeType="1"/>
          </p:cNvSpPr>
          <p:nvPr/>
        </p:nvSpPr>
        <p:spPr bwMode="auto">
          <a:xfrm flipH="1">
            <a:off x="2743200" y="4876800"/>
            <a:ext cx="23622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66" name="Rectangle 70"/>
          <p:cNvSpPr>
            <a:spLocks noChangeArrowheads="1"/>
          </p:cNvSpPr>
          <p:nvPr/>
        </p:nvSpPr>
        <p:spPr bwMode="auto">
          <a:xfrm>
            <a:off x="457200" y="2570163"/>
            <a:ext cx="84582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4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行</a:t>
            </a:r>
            <a:r>
              <a:rPr lang="zh-CN" altLang="en-US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只有一个△，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该</a:t>
            </a:r>
            <a:r>
              <a:rPr lang="zh-CN" altLang="en-US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对应的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8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列中还有其它的</a:t>
            </a:r>
            <a:r>
              <a:rPr lang="zh-CN" altLang="en-US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行）；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25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4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为非必要，消去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25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4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，同理消去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baseline="-25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grpSp>
        <p:nvGrpSpPr>
          <p:cNvPr id="183411" name="Group 115"/>
          <p:cNvGrpSpPr>
            <a:grpSpLocks/>
          </p:cNvGrpSpPr>
          <p:nvPr/>
        </p:nvGrpSpPr>
        <p:grpSpPr bwMode="auto">
          <a:xfrm>
            <a:off x="5321300" y="4038600"/>
            <a:ext cx="3692525" cy="2303463"/>
            <a:chOff x="3264" y="2208"/>
            <a:chExt cx="2326" cy="1451"/>
          </a:xfrm>
        </p:grpSpPr>
        <p:grpSp>
          <p:nvGrpSpPr>
            <p:cNvPr id="183367" name="Group 71"/>
            <p:cNvGrpSpPr>
              <a:grpSpLocks/>
            </p:cNvGrpSpPr>
            <p:nvPr/>
          </p:nvGrpSpPr>
          <p:grpSpPr bwMode="auto">
            <a:xfrm>
              <a:off x="4060" y="2933"/>
              <a:ext cx="1316" cy="681"/>
              <a:chOff x="3560" y="2069"/>
              <a:chExt cx="1316" cy="681"/>
            </a:xfrm>
          </p:grpSpPr>
          <p:sp>
            <p:nvSpPr>
              <p:cNvPr id="183368" name="AutoShape 72"/>
              <p:cNvSpPr>
                <a:spLocks noChangeArrowheads="1"/>
              </p:cNvSpPr>
              <p:nvPr/>
            </p:nvSpPr>
            <p:spPr bwMode="auto">
              <a:xfrm>
                <a:off x="3969" y="261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69" name="AutoShape 73"/>
              <p:cNvSpPr>
                <a:spLocks noChangeArrowheads="1"/>
              </p:cNvSpPr>
              <p:nvPr/>
            </p:nvSpPr>
            <p:spPr bwMode="auto">
              <a:xfrm>
                <a:off x="4377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70" name="AutoShape 74"/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71" name="AutoShape 75"/>
              <p:cNvSpPr>
                <a:spLocks noChangeArrowheads="1"/>
              </p:cNvSpPr>
              <p:nvPr/>
            </p:nvSpPr>
            <p:spPr bwMode="auto">
              <a:xfrm>
                <a:off x="4740" y="234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72" name="AutoShape 76"/>
              <p:cNvSpPr>
                <a:spLocks noChangeArrowheads="1"/>
              </p:cNvSpPr>
              <p:nvPr/>
            </p:nvSpPr>
            <p:spPr bwMode="auto">
              <a:xfrm>
                <a:off x="3560" y="234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73" name="AutoShape 77"/>
              <p:cNvSpPr>
                <a:spLocks noChangeArrowheads="1"/>
              </p:cNvSpPr>
              <p:nvPr/>
            </p:nvSpPr>
            <p:spPr bwMode="auto">
              <a:xfrm>
                <a:off x="4377" y="261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3374" name="Group 78"/>
            <p:cNvGrpSpPr>
              <a:grpSpLocks/>
            </p:cNvGrpSpPr>
            <p:nvPr/>
          </p:nvGrpSpPr>
          <p:grpSpPr bwMode="auto">
            <a:xfrm>
              <a:off x="3607" y="2480"/>
              <a:ext cx="1950" cy="1179"/>
              <a:chOff x="3107" y="1616"/>
              <a:chExt cx="1950" cy="1179"/>
            </a:xfrm>
          </p:grpSpPr>
          <p:sp>
            <p:nvSpPr>
              <p:cNvPr id="183375" name="Rectangle 79"/>
              <p:cNvSpPr>
                <a:spLocks noChangeArrowheads="1"/>
              </p:cNvSpPr>
              <p:nvPr/>
            </p:nvSpPr>
            <p:spPr bwMode="auto">
              <a:xfrm>
                <a:off x="4649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76" name="Rectangle 80"/>
              <p:cNvSpPr>
                <a:spLocks noChangeArrowheads="1"/>
              </p:cNvSpPr>
              <p:nvPr/>
            </p:nvSpPr>
            <p:spPr bwMode="auto">
              <a:xfrm>
                <a:off x="4241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77" name="Rectangle 81"/>
              <p:cNvSpPr>
                <a:spLocks noChangeArrowheads="1"/>
              </p:cNvSpPr>
              <p:nvPr/>
            </p:nvSpPr>
            <p:spPr bwMode="auto">
              <a:xfrm>
                <a:off x="3832" y="2535"/>
                <a:ext cx="409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78" name="Rectangle 82"/>
              <p:cNvSpPr>
                <a:spLocks noChangeArrowheads="1"/>
              </p:cNvSpPr>
              <p:nvPr/>
            </p:nvSpPr>
            <p:spPr bwMode="auto">
              <a:xfrm>
                <a:off x="3424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79" name="Rectangle 83"/>
              <p:cNvSpPr>
                <a:spLocks noChangeArrowheads="1"/>
              </p:cNvSpPr>
              <p:nvPr/>
            </p:nvSpPr>
            <p:spPr bwMode="auto">
              <a:xfrm>
                <a:off x="4649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0" name="Rectangle 84"/>
              <p:cNvSpPr>
                <a:spLocks noChangeArrowheads="1"/>
              </p:cNvSpPr>
              <p:nvPr/>
            </p:nvSpPr>
            <p:spPr bwMode="auto">
              <a:xfrm>
                <a:off x="4241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1" name="Rectangle 85"/>
              <p:cNvSpPr>
                <a:spLocks noChangeArrowheads="1"/>
              </p:cNvSpPr>
              <p:nvPr/>
            </p:nvSpPr>
            <p:spPr bwMode="auto">
              <a:xfrm>
                <a:off x="3832" y="2251"/>
                <a:ext cx="409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2" name="Rectangle 86"/>
              <p:cNvSpPr>
                <a:spLocks noChangeArrowheads="1"/>
              </p:cNvSpPr>
              <p:nvPr/>
            </p:nvSpPr>
            <p:spPr bwMode="auto">
              <a:xfrm>
                <a:off x="3424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3" name="Rectangle 87"/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4" name="Rectangle 88"/>
              <p:cNvSpPr>
                <a:spLocks noChangeArrowheads="1"/>
              </p:cNvSpPr>
              <p:nvPr/>
            </p:nvSpPr>
            <p:spPr bwMode="auto">
              <a:xfrm>
                <a:off x="4241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5" name="Rectangle 89"/>
              <p:cNvSpPr>
                <a:spLocks noChangeArrowheads="1"/>
              </p:cNvSpPr>
              <p:nvPr/>
            </p:nvSpPr>
            <p:spPr bwMode="auto">
              <a:xfrm>
                <a:off x="3832" y="1979"/>
                <a:ext cx="40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6" name="Rectangle 90"/>
              <p:cNvSpPr>
                <a:spLocks noChangeArrowheads="1"/>
              </p:cNvSpPr>
              <p:nvPr/>
            </p:nvSpPr>
            <p:spPr bwMode="auto">
              <a:xfrm>
                <a:off x="3424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7" name="Line 91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88" name="Line 92"/>
              <p:cNvSpPr>
                <a:spLocks noChangeShapeType="1"/>
              </p:cNvSpPr>
              <p:nvPr/>
            </p:nvSpPr>
            <p:spPr bwMode="auto">
              <a:xfrm>
                <a:off x="3424" y="2251"/>
                <a:ext cx="1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89" name="Line 93"/>
              <p:cNvSpPr>
                <a:spLocks noChangeShapeType="1"/>
              </p:cNvSpPr>
              <p:nvPr/>
            </p:nvSpPr>
            <p:spPr bwMode="auto">
              <a:xfrm>
                <a:off x="3424" y="2535"/>
                <a:ext cx="1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0" name="Line 94"/>
              <p:cNvSpPr>
                <a:spLocks noChangeShapeType="1"/>
              </p:cNvSpPr>
              <p:nvPr/>
            </p:nvSpPr>
            <p:spPr bwMode="auto">
              <a:xfrm>
                <a:off x="3424" y="2795"/>
                <a:ext cx="163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1" name="Line 95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2" name="Line 96"/>
              <p:cNvSpPr>
                <a:spLocks noChangeShapeType="1"/>
              </p:cNvSpPr>
              <p:nvPr/>
            </p:nvSpPr>
            <p:spPr bwMode="auto">
              <a:xfrm>
                <a:off x="3832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3" name="Line 97"/>
              <p:cNvSpPr>
                <a:spLocks noChangeShapeType="1"/>
              </p:cNvSpPr>
              <p:nvPr/>
            </p:nvSpPr>
            <p:spPr bwMode="auto">
              <a:xfrm>
                <a:off x="4241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4" name="Line 98"/>
              <p:cNvSpPr>
                <a:spLocks noChangeShapeType="1"/>
              </p:cNvSpPr>
              <p:nvPr/>
            </p:nvSpPr>
            <p:spPr bwMode="auto">
              <a:xfrm>
                <a:off x="4649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5" name="Line 99"/>
              <p:cNvSpPr>
                <a:spLocks noChangeShapeType="1"/>
              </p:cNvSpPr>
              <p:nvPr/>
            </p:nvSpPr>
            <p:spPr bwMode="auto">
              <a:xfrm>
                <a:off x="5057" y="1979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6" name="Line 100"/>
              <p:cNvSpPr>
                <a:spLocks noChangeShapeType="1"/>
              </p:cNvSpPr>
              <p:nvPr/>
            </p:nvSpPr>
            <p:spPr bwMode="auto">
              <a:xfrm flipH="1" flipV="1">
                <a:off x="3107" y="1616"/>
                <a:ext cx="317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397" name="Group 101"/>
            <p:cNvGrpSpPr>
              <a:grpSpLocks/>
            </p:cNvGrpSpPr>
            <p:nvPr/>
          </p:nvGrpSpPr>
          <p:grpSpPr bwMode="auto">
            <a:xfrm>
              <a:off x="3264" y="2298"/>
              <a:ext cx="1140" cy="768"/>
              <a:chOff x="2764" y="1434"/>
              <a:chExt cx="1140" cy="768"/>
            </a:xfrm>
          </p:grpSpPr>
          <p:sp>
            <p:nvSpPr>
              <p:cNvPr id="183398" name="Rectangle 102"/>
              <p:cNvSpPr>
                <a:spLocks noChangeArrowheads="1"/>
              </p:cNvSpPr>
              <p:nvPr/>
            </p:nvSpPr>
            <p:spPr bwMode="auto">
              <a:xfrm>
                <a:off x="2764" y="1679"/>
                <a:ext cx="55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质蕴</a:t>
                </a:r>
              </a:p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涵项 </a:t>
                </a:r>
              </a:p>
            </p:txBody>
          </p:sp>
          <p:sp>
            <p:nvSpPr>
              <p:cNvPr id="183399" name="Rectangle 103"/>
              <p:cNvSpPr>
                <a:spLocks noChangeArrowheads="1"/>
              </p:cNvSpPr>
              <p:nvPr/>
            </p:nvSpPr>
            <p:spPr bwMode="auto">
              <a:xfrm>
                <a:off x="3152" y="1434"/>
                <a:ext cx="7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最小项 </a:t>
                </a:r>
              </a:p>
            </p:txBody>
          </p:sp>
        </p:grpSp>
        <p:grpSp>
          <p:nvGrpSpPr>
            <p:cNvPr id="183400" name="Group 104"/>
            <p:cNvGrpSpPr>
              <a:grpSpLocks/>
            </p:cNvGrpSpPr>
            <p:nvPr/>
          </p:nvGrpSpPr>
          <p:grpSpPr bwMode="auto">
            <a:xfrm>
              <a:off x="3669" y="2525"/>
              <a:ext cx="1921" cy="1108"/>
              <a:chOff x="3169" y="1661"/>
              <a:chExt cx="1921" cy="1108"/>
            </a:xfrm>
          </p:grpSpPr>
          <p:sp>
            <p:nvSpPr>
              <p:cNvPr id="183401" name="Rectangle 105"/>
              <p:cNvSpPr>
                <a:spLocks noChangeArrowheads="1"/>
              </p:cNvSpPr>
              <p:nvPr/>
            </p:nvSpPr>
            <p:spPr bwMode="auto">
              <a:xfrm>
                <a:off x="3473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83402" name="Rectangle 106"/>
              <p:cNvSpPr>
                <a:spLocks noChangeArrowheads="1"/>
              </p:cNvSpPr>
              <p:nvPr/>
            </p:nvSpPr>
            <p:spPr bwMode="auto">
              <a:xfrm>
                <a:off x="3881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83403" name="Rectangle 107"/>
              <p:cNvSpPr>
                <a:spLocks noChangeArrowheads="1"/>
              </p:cNvSpPr>
              <p:nvPr/>
            </p:nvSpPr>
            <p:spPr bwMode="auto">
              <a:xfrm>
                <a:off x="4301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grpSp>
            <p:nvGrpSpPr>
              <p:cNvPr id="183404" name="Group 108"/>
              <p:cNvGrpSpPr>
                <a:grpSpLocks/>
              </p:cNvGrpSpPr>
              <p:nvPr/>
            </p:nvGrpSpPr>
            <p:grpSpPr bwMode="auto">
              <a:xfrm>
                <a:off x="3169" y="1979"/>
                <a:ext cx="299" cy="790"/>
                <a:chOff x="3214" y="1933"/>
                <a:chExt cx="299" cy="790"/>
              </a:xfrm>
            </p:grpSpPr>
            <p:sp>
              <p:nvSpPr>
                <p:cNvPr id="183405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4" y="1933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83406" name="Rectangle 110"/>
                <p:cNvSpPr>
                  <a:spLocks noChangeArrowheads="1"/>
                </p:cNvSpPr>
                <p:nvPr/>
              </p:nvSpPr>
              <p:spPr bwMode="auto">
                <a:xfrm>
                  <a:off x="3214" y="2175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83407" name="Rectangle 111"/>
                <p:cNvSpPr>
                  <a:spLocks noChangeArrowheads="1"/>
                </p:cNvSpPr>
                <p:nvPr/>
              </p:nvSpPr>
              <p:spPr bwMode="auto">
                <a:xfrm>
                  <a:off x="3214" y="2432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183408" name="Rectangle 112"/>
              <p:cNvSpPr>
                <a:spLocks noChangeArrowheads="1"/>
              </p:cNvSpPr>
              <p:nvPr/>
            </p:nvSpPr>
            <p:spPr bwMode="auto">
              <a:xfrm>
                <a:off x="4683" y="1661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183409" name="Text Box 113"/>
            <p:cNvSpPr txBox="1">
              <a:spLocks noChangeArrowheads="1"/>
            </p:cNvSpPr>
            <p:nvPr/>
          </p:nvSpPr>
          <p:spPr bwMode="auto">
            <a:xfrm>
              <a:off x="4416" y="2208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VI</a:t>
              </a:r>
            </a:p>
          </p:txBody>
        </p:sp>
      </p:grpSp>
      <p:sp>
        <p:nvSpPr>
          <p:cNvPr id="183413" name="AutoShape 117"/>
          <p:cNvSpPr>
            <a:spLocks noChangeArrowheads="1"/>
          </p:cNvSpPr>
          <p:nvPr/>
        </p:nvSpPr>
        <p:spPr bwMode="auto">
          <a:xfrm>
            <a:off x="4724400" y="5486400"/>
            <a:ext cx="1274763" cy="309563"/>
          </a:xfrm>
          <a:prstGeom prst="rightArrow">
            <a:avLst>
              <a:gd name="adj1" fmla="val 50000"/>
              <a:gd name="adj2" fmla="val 1029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3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83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83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8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8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autoUpdateAnimBg="0"/>
      <p:bldP spid="183360" grpId="0" animBg="1"/>
      <p:bldP spid="183361" grpId="0" animBg="1"/>
      <p:bldP spid="183362" grpId="0" animBg="1"/>
      <p:bldP spid="183363" grpId="0" animBg="1"/>
      <p:bldP spid="183366" grpId="0" autoUpdateAnimBg="0"/>
      <p:bldP spid="1834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AF61-88E3-4203-A0F7-6E0B4117E688}" type="slidenum">
              <a:rPr lang="en-US" altLang="zh-CN">
                <a:latin typeface="+mn-ea"/>
                <a:ea typeface="+mn-ea"/>
              </a:rPr>
              <a:pPr/>
              <a:t>72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84428" name="Rectangle 108"/>
          <p:cNvSpPr>
            <a:spLocks noChangeArrowheads="1"/>
          </p:cNvSpPr>
          <p:nvPr/>
        </p:nvSpPr>
        <p:spPr bwMode="auto">
          <a:xfrm>
            <a:off x="304800" y="833864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76250" indent="-476250"/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）重复进行“行列消去”和“行消去”，直到消去全部的质蕴涵项为止。</a:t>
            </a:r>
            <a:endParaRPr lang="zh-CN" altLang="en-US" sz="32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84518" name="Line 198"/>
          <p:cNvSpPr>
            <a:spLocks noChangeShapeType="1"/>
          </p:cNvSpPr>
          <p:nvPr/>
        </p:nvSpPr>
        <p:spPr bwMode="auto">
          <a:xfrm>
            <a:off x="1600200" y="5181600"/>
            <a:ext cx="28194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19" name="Line 199"/>
          <p:cNvSpPr>
            <a:spLocks noChangeShapeType="1"/>
          </p:cNvSpPr>
          <p:nvPr/>
        </p:nvSpPr>
        <p:spPr bwMode="auto">
          <a:xfrm>
            <a:off x="1676400" y="4724400"/>
            <a:ext cx="28194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0" name="Line 200"/>
          <p:cNvSpPr>
            <a:spLocks noChangeShapeType="1"/>
          </p:cNvSpPr>
          <p:nvPr/>
        </p:nvSpPr>
        <p:spPr bwMode="auto">
          <a:xfrm flipH="1">
            <a:off x="4038600" y="3886200"/>
            <a:ext cx="15240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1" name="Line 201"/>
          <p:cNvSpPr>
            <a:spLocks noChangeShapeType="1"/>
          </p:cNvSpPr>
          <p:nvPr/>
        </p:nvSpPr>
        <p:spPr bwMode="auto">
          <a:xfrm flipH="1">
            <a:off x="2667000" y="3429000"/>
            <a:ext cx="2590800" cy="1600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2" name="Line 202"/>
          <p:cNvSpPr>
            <a:spLocks noChangeShapeType="1"/>
          </p:cNvSpPr>
          <p:nvPr/>
        </p:nvSpPr>
        <p:spPr bwMode="auto">
          <a:xfrm>
            <a:off x="2667000" y="4191000"/>
            <a:ext cx="0" cy="1219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3" name="Line 203"/>
          <p:cNvSpPr>
            <a:spLocks noChangeShapeType="1"/>
          </p:cNvSpPr>
          <p:nvPr/>
        </p:nvSpPr>
        <p:spPr bwMode="auto">
          <a:xfrm>
            <a:off x="3886200" y="4191000"/>
            <a:ext cx="0" cy="1219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4" name="Line 204"/>
          <p:cNvSpPr>
            <a:spLocks noChangeShapeType="1"/>
          </p:cNvSpPr>
          <p:nvPr/>
        </p:nvSpPr>
        <p:spPr bwMode="auto">
          <a:xfrm>
            <a:off x="1981200" y="4191000"/>
            <a:ext cx="0" cy="1219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5" name="Line 205"/>
          <p:cNvSpPr>
            <a:spLocks noChangeShapeType="1"/>
          </p:cNvSpPr>
          <p:nvPr/>
        </p:nvSpPr>
        <p:spPr bwMode="auto">
          <a:xfrm>
            <a:off x="3276600" y="4191000"/>
            <a:ext cx="0" cy="1219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6" name="Rectangle 206"/>
          <p:cNvSpPr>
            <a:spLocks noChangeArrowheads="1"/>
          </p:cNvSpPr>
          <p:nvPr/>
        </p:nvSpPr>
        <p:spPr bwMode="auto">
          <a:xfrm>
            <a:off x="762000" y="1794302"/>
            <a:ext cx="6921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,P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为必要质蕴涵项，保留并消去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,P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6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10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列。算法结束。</a:t>
            </a:r>
          </a:p>
        </p:txBody>
      </p:sp>
      <p:sp>
        <p:nvSpPr>
          <p:cNvPr id="184527" name="Rectangle 207"/>
          <p:cNvSpPr>
            <a:spLocks noChangeArrowheads="1"/>
          </p:cNvSpPr>
          <p:nvPr/>
        </p:nvSpPr>
        <p:spPr bwMode="auto">
          <a:xfrm>
            <a:off x="5257800" y="3123596"/>
            <a:ext cx="36464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直观来看：因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,P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蕴涵了表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VI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中所列全部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zh-CN" altLang="en-US" sz="2000">
                <a:latin typeface="华文新魏" pitchFamily="2" charset="-122"/>
                <a:ea typeface="华文新魏" pitchFamily="2" charset="-122"/>
              </a:rPr>
              <a:t>项（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6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10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，故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为非必要质蕴涵项 </a:t>
            </a:r>
          </a:p>
        </p:txBody>
      </p:sp>
      <p:grpSp>
        <p:nvGrpSpPr>
          <p:cNvPr id="184531" name="Group 211"/>
          <p:cNvGrpSpPr>
            <a:grpSpLocks/>
          </p:cNvGrpSpPr>
          <p:nvPr/>
        </p:nvGrpSpPr>
        <p:grpSpPr bwMode="auto">
          <a:xfrm>
            <a:off x="608743" y="5867395"/>
            <a:ext cx="8295545" cy="542925"/>
            <a:chOff x="368" y="3696"/>
            <a:chExt cx="4864" cy="342"/>
          </a:xfrm>
        </p:grpSpPr>
        <p:sp>
          <p:nvSpPr>
            <p:cNvPr id="184529" name="Rectangle 209"/>
            <p:cNvSpPr>
              <a:spLocks noChangeArrowheads="1"/>
            </p:cNvSpPr>
            <p:nvPr/>
          </p:nvSpPr>
          <p:spPr bwMode="auto">
            <a:xfrm>
              <a:off x="368" y="3696"/>
              <a:ext cx="11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>
                  <a:latin typeface="华文新魏" pitchFamily="2" charset="-122"/>
                  <a:ea typeface="华文新魏" pitchFamily="2" charset="-122"/>
                </a:rPr>
                <a:t>化简结果为：</a:t>
              </a:r>
            </a:p>
          </p:txBody>
        </p:sp>
        <p:graphicFrame>
          <p:nvGraphicFramePr>
            <p:cNvPr id="184530" name="Object 2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680732"/>
                </p:ext>
              </p:extLst>
            </p:nvPr>
          </p:nvGraphicFramePr>
          <p:xfrm>
            <a:off x="1428" y="3732"/>
            <a:ext cx="380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9" name="Equation" r:id="rId3" imgW="3340080" imgH="266400" progId="Equation.DSMT4">
                    <p:embed/>
                  </p:oleObj>
                </mc:Choice>
                <mc:Fallback>
                  <p:oleObj name="Equation" r:id="rId3" imgW="33400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3732"/>
                          <a:ext cx="3804" cy="3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4" name="Group 154"/>
          <p:cNvGrpSpPr>
            <a:grpSpLocks/>
          </p:cNvGrpSpPr>
          <p:nvPr/>
        </p:nvGrpSpPr>
        <p:grpSpPr bwMode="auto">
          <a:xfrm>
            <a:off x="609601" y="3048000"/>
            <a:ext cx="3640138" cy="2303463"/>
            <a:chOff x="3264" y="2208"/>
            <a:chExt cx="2293" cy="1451"/>
          </a:xfrm>
        </p:grpSpPr>
        <p:grpSp>
          <p:nvGrpSpPr>
            <p:cNvPr id="184475" name="Group 155"/>
            <p:cNvGrpSpPr>
              <a:grpSpLocks/>
            </p:cNvGrpSpPr>
            <p:nvPr/>
          </p:nvGrpSpPr>
          <p:grpSpPr bwMode="auto">
            <a:xfrm>
              <a:off x="4060" y="2933"/>
              <a:ext cx="1316" cy="681"/>
              <a:chOff x="3560" y="2069"/>
              <a:chExt cx="1316" cy="681"/>
            </a:xfrm>
          </p:grpSpPr>
          <p:sp>
            <p:nvSpPr>
              <p:cNvPr id="184476" name="AutoShape 156"/>
              <p:cNvSpPr>
                <a:spLocks noChangeArrowheads="1"/>
              </p:cNvSpPr>
              <p:nvPr/>
            </p:nvSpPr>
            <p:spPr bwMode="auto">
              <a:xfrm>
                <a:off x="3969" y="261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77" name="AutoShape 157"/>
              <p:cNvSpPr>
                <a:spLocks noChangeArrowheads="1"/>
              </p:cNvSpPr>
              <p:nvPr/>
            </p:nvSpPr>
            <p:spPr bwMode="auto">
              <a:xfrm>
                <a:off x="4377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78" name="AutoShape 158"/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79" name="AutoShape 159"/>
              <p:cNvSpPr>
                <a:spLocks noChangeArrowheads="1"/>
              </p:cNvSpPr>
              <p:nvPr/>
            </p:nvSpPr>
            <p:spPr bwMode="auto">
              <a:xfrm>
                <a:off x="4740" y="234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80" name="AutoShape 160"/>
              <p:cNvSpPr>
                <a:spLocks noChangeArrowheads="1"/>
              </p:cNvSpPr>
              <p:nvPr/>
            </p:nvSpPr>
            <p:spPr bwMode="auto">
              <a:xfrm>
                <a:off x="3560" y="234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81" name="AutoShape 161"/>
              <p:cNvSpPr>
                <a:spLocks noChangeArrowheads="1"/>
              </p:cNvSpPr>
              <p:nvPr/>
            </p:nvSpPr>
            <p:spPr bwMode="auto">
              <a:xfrm>
                <a:off x="4377" y="261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84482" name="Group 162"/>
            <p:cNvGrpSpPr>
              <a:grpSpLocks/>
            </p:cNvGrpSpPr>
            <p:nvPr/>
          </p:nvGrpSpPr>
          <p:grpSpPr bwMode="auto">
            <a:xfrm>
              <a:off x="3607" y="2480"/>
              <a:ext cx="1950" cy="1179"/>
              <a:chOff x="3107" y="1616"/>
              <a:chExt cx="1950" cy="1179"/>
            </a:xfrm>
          </p:grpSpPr>
          <p:sp>
            <p:nvSpPr>
              <p:cNvPr id="184483" name="Rectangle 163"/>
              <p:cNvSpPr>
                <a:spLocks noChangeArrowheads="1"/>
              </p:cNvSpPr>
              <p:nvPr/>
            </p:nvSpPr>
            <p:spPr bwMode="auto">
              <a:xfrm>
                <a:off x="4649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4" name="Rectangle 164"/>
              <p:cNvSpPr>
                <a:spLocks noChangeArrowheads="1"/>
              </p:cNvSpPr>
              <p:nvPr/>
            </p:nvSpPr>
            <p:spPr bwMode="auto">
              <a:xfrm>
                <a:off x="4241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5" name="Rectangle 165"/>
              <p:cNvSpPr>
                <a:spLocks noChangeArrowheads="1"/>
              </p:cNvSpPr>
              <p:nvPr/>
            </p:nvSpPr>
            <p:spPr bwMode="auto">
              <a:xfrm>
                <a:off x="3832" y="2535"/>
                <a:ext cx="409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6" name="Rectangle 166"/>
              <p:cNvSpPr>
                <a:spLocks noChangeArrowheads="1"/>
              </p:cNvSpPr>
              <p:nvPr/>
            </p:nvSpPr>
            <p:spPr bwMode="auto">
              <a:xfrm>
                <a:off x="3424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7" name="Rectangle 167"/>
              <p:cNvSpPr>
                <a:spLocks noChangeArrowheads="1"/>
              </p:cNvSpPr>
              <p:nvPr/>
            </p:nvSpPr>
            <p:spPr bwMode="auto">
              <a:xfrm>
                <a:off x="4649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8" name="Rectangle 168"/>
              <p:cNvSpPr>
                <a:spLocks noChangeArrowheads="1"/>
              </p:cNvSpPr>
              <p:nvPr/>
            </p:nvSpPr>
            <p:spPr bwMode="auto">
              <a:xfrm>
                <a:off x="4241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9" name="Rectangle 169"/>
              <p:cNvSpPr>
                <a:spLocks noChangeArrowheads="1"/>
              </p:cNvSpPr>
              <p:nvPr/>
            </p:nvSpPr>
            <p:spPr bwMode="auto">
              <a:xfrm>
                <a:off x="3832" y="2251"/>
                <a:ext cx="409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0" name="Rectangle 170"/>
              <p:cNvSpPr>
                <a:spLocks noChangeArrowheads="1"/>
              </p:cNvSpPr>
              <p:nvPr/>
            </p:nvSpPr>
            <p:spPr bwMode="auto">
              <a:xfrm>
                <a:off x="3424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1" name="Rectangle 171"/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2" name="Rectangle 172"/>
              <p:cNvSpPr>
                <a:spLocks noChangeArrowheads="1"/>
              </p:cNvSpPr>
              <p:nvPr/>
            </p:nvSpPr>
            <p:spPr bwMode="auto">
              <a:xfrm>
                <a:off x="4241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3" name="Rectangle 173"/>
              <p:cNvSpPr>
                <a:spLocks noChangeArrowheads="1"/>
              </p:cNvSpPr>
              <p:nvPr/>
            </p:nvSpPr>
            <p:spPr bwMode="auto">
              <a:xfrm>
                <a:off x="3832" y="1979"/>
                <a:ext cx="40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4" name="Rectangle 174"/>
              <p:cNvSpPr>
                <a:spLocks noChangeArrowheads="1"/>
              </p:cNvSpPr>
              <p:nvPr/>
            </p:nvSpPr>
            <p:spPr bwMode="auto">
              <a:xfrm>
                <a:off x="3424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5" name="Line 175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96" name="Line 176"/>
              <p:cNvSpPr>
                <a:spLocks noChangeShapeType="1"/>
              </p:cNvSpPr>
              <p:nvPr/>
            </p:nvSpPr>
            <p:spPr bwMode="auto">
              <a:xfrm>
                <a:off x="3424" y="2251"/>
                <a:ext cx="1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97" name="Line 177"/>
              <p:cNvSpPr>
                <a:spLocks noChangeShapeType="1"/>
              </p:cNvSpPr>
              <p:nvPr/>
            </p:nvSpPr>
            <p:spPr bwMode="auto">
              <a:xfrm>
                <a:off x="3424" y="2535"/>
                <a:ext cx="1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98" name="Line 178"/>
              <p:cNvSpPr>
                <a:spLocks noChangeShapeType="1"/>
              </p:cNvSpPr>
              <p:nvPr/>
            </p:nvSpPr>
            <p:spPr bwMode="auto">
              <a:xfrm>
                <a:off x="3424" y="2795"/>
                <a:ext cx="163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99" name="Line 179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500" name="Line 180"/>
              <p:cNvSpPr>
                <a:spLocks noChangeShapeType="1"/>
              </p:cNvSpPr>
              <p:nvPr/>
            </p:nvSpPr>
            <p:spPr bwMode="auto">
              <a:xfrm>
                <a:off x="3832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501" name="Line 181"/>
              <p:cNvSpPr>
                <a:spLocks noChangeShapeType="1"/>
              </p:cNvSpPr>
              <p:nvPr/>
            </p:nvSpPr>
            <p:spPr bwMode="auto">
              <a:xfrm>
                <a:off x="4241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502" name="Line 182"/>
              <p:cNvSpPr>
                <a:spLocks noChangeShapeType="1"/>
              </p:cNvSpPr>
              <p:nvPr/>
            </p:nvSpPr>
            <p:spPr bwMode="auto">
              <a:xfrm>
                <a:off x="4649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503" name="Line 183"/>
              <p:cNvSpPr>
                <a:spLocks noChangeShapeType="1"/>
              </p:cNvSpPr>
              <p:nvPr/>
            </p:nvSpPr>
            <p:spPr bwMode="auto">
              <a:xfrm>
                <a:off x="5057" y="1979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504" name="Line 184"/>
              <p:cNvSpPr>
                <a:spLocks noChangeShapeType="1"/>
              </p:cNvSpPr>
              <p:nvPr/>
            </p:nvSpPr>
            <p:spPr bwMode="auto">
              <a:xfrm flipH="1" flipV="1">
                <a:off x="3107" y="1616"/>
                <a:ext cx="317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84505" name="Group 185"/>
            <p:cNvGrpSpPr>
              <a:grpSpLocks/>
            </p:cNvGrpSpPr>
            <p:nvPr/>
          </p:nvGrpSpPr>
          <p:grpSpPr bwMode="auto">
            <a:xfrm>
              <a:off x="3264" y="2298"/>
              <a:ext cx="1140" cy="768"/>
              <a:chOff x="2764" y="1434"/>
              <a:chExt cx="1140" cy="768"/>
            </a:xfrm>
          </p:grpSpPr>
          <p:sp>
            <p:nvSpPr>
              <p:cNvPr id="184506" name="Rectangle 186"/>
              <p:cNvSpPr>
                <a:spLocks noChangeArrowheads="1"/>
              </p:cNvSpPr>
              <p:nvPr/>
            </p:nvSpPr>
            <p:spPr bwMode="auto">
              <a:xfrm>
                <a:off x="2764" y="1679"/>
                <a:ext cx="553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质蕴</a:t>
                </a:r>
              </a:p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涵项 </a:t>
                </a:r>
              </a:p>
            </p:txBody>
          </p:sp>
          <p:sp>
            <p:nvSpPr>
              <p:cNvPr id="184507" name="Rectangle 187"/>
              <p:cNvSpPr>
                <a:spLocks noChangeArrowheads="1"/>
              </p:cNvSpPr>
              <p:nvPr/>
            </p:nvSpPr>
            <p:spPr bwMode="auto">
              <a:xfrm>
                <a:off x="3152" y="1434"/>
                <a:ext cx="7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最小项 </a:t>
                </a:r>
              </a:p>
            </p:txBody>
          </p:sp>
        </p:grpSp>
        <p:grpSp>
          <p:nvGrpSpPr>
            <p:cNvPr id="184508" name="Group 188"/>
            <p:cNvGrpSpPr>
              <a:grpSpLocks/>
            </p:cNvGrpSpPr>
            <p:nvPr/>
          </p:nvGrpSpPr>
          <p:grpSpPr bwMode="auto">
            <a:xfrm>
              <a:off x="3669" y="2525"/>
              <a:ext cx="1857" cy="1105"/>
              <a:chOff x="3169" y="1661"/>
              <a:chExt cx="1857" cy="1105"/>
            </a:xfrm>
          </p:grpSpPr>
          <p:sp>
            <p:nvSpPr>
              <p:cNvPr id="184509" name="Rectangle 189"/>
              <p:cNvSpPr>
                <a:spLocks noChangeArrowheads="1"/>
              </p:cNvSpPr>
              <p:nvPr/>
            </p:nvSpPr>
            <p:spPr bwMode="auto">
              <a:xfrm>
                <a:off x="3473" y="1661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latin typeface="+mn-ea"/>
                    <a:ea typeface="+mn-ea"/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84510" name="Rectangle 190"/>
              <p:cNvSpPr>
                <a:spLocks noChangeArrowheads="1"/>
              </p:cNvSpPr>
              <p:nvPr/>
            </p:nvSpPr>
            <p:spPr bwMode="auto">
              <a:xfrm>
                <a:off x="3881" y="1661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latin typeface="+mn-ea"/>
                    <a:ea typeface="+mn-ea"/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latin typeface="+mn-ea"/>
                    <a:ea typeface="+mn-ea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84511" name="Rectangle 191"/>
              <p:cNvSpPr>
                <a:spLocks noChangeArrowheads="1"/>
              </p:cNvSpPr>
              <p:nvPr/>
            </p:nvSpPr>
            <p:spPr bwMode="auto">
              <a:xfrm>
                <a:off x="4301" y="1661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latin typeface="+mn-ea"/>
                    <a:ea typeface="+mn-ea"/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latin typeface="+mn-ea"/>
                    <a:ea typeface="+mn-ea"/>
                    <a:cs typeface="Times New Roman" pitchFamily="18" charset="0"/>
                  </a:rPr>
                  <a:t>6</a:t>
                </a:r>
              </a:p>
            </p:txBody>
          </p:sp>
          <p:grpSp>
            <p:nvGrpSpPr>
              <p:cNvPr id="184512" name="Group 192"/>
              <p:cNvGrpSpPr>
                <a:grpSpLocks/>
              </p:cNvGrpSpPr>
              <p:nvPr/>
            </p:nvGrpSpPr>
            <p:grpSpPr bwMode="auto">
              <a:xfrm>
                <a:off x="3169" y="1979"/>
                <a:ext cx="287" cy="787"/>
                <a:chOff x="3214" y="1933"/>
                <a:chExt cx="287" cy="787"/>
              </a:xfrm>
            </p:grpSpPr>
            <p:sp>
              <p:nvSpPr>
                <p:cNvPr id="1845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4" y="1933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latin typeface="+mn-ea"/>
                      <a:ea typeface="+mn-ea"/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84514" name="Rectangle 194"/>
                <p:cNvSpPr>
                  <a:spLocks noChangeArrowheads="1"/>
                </p:cNvSpPr>
                <p:nvPr/>
              </p:nvSpPr>
              <p:spPr bwMode="auto">
                <a:xfrm>
                  <a:off x="3214" y="2175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latin typeface="+mn-ea"/>
                      <a:ea typeface="+mn-ea"/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84515" name="Rectangle 195"/>
                <p:cNvSpPr>
                  <a:spLocks noChangeArrowheads="1"/>
                </p:cNvSpPr>
                <p:nvPr/>
              </p:nvSpPr>
              <p:spPr bwMode="auto">
                <a:xfrm>
                  <a:off x="3214" y="2432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latin typeface="+mn-ea"/>
                      <a:ea typeface="+mn-ea"/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latin typeface="+mn-ea"/>
                      <a:ea typeface="+mn-ea"/>
                      <a:cs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184516" name="Rectangle 196"/>
              <p:cNvSpPr>
                <a:spLocks noChangeArrowheads="1"/>
              </p:cNvSpPr>
              <p:nvPr/>
            </p:nvSpPr>
            <p:spPr bwMode="auto">
              <a:xfrm>
                <a:off x="4683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latin typeface="+mn-ea"/>
                    <a:ea typeface="+mn-ea"/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latin typeface="+mn-ea"/>
                    <a:ea typeface="+mn-ea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184517" name="Text Box 197"/>
            <p:cNvSpPr txBox="1">
              <a:spLocks noChangeArrowheads="1"/>
            </p:cNvSpPr>
            <p:nvPr/>
          </p:nvSpPr>
          <p:spPr bwMode="auto">
            <a:xfrm>
              <a:off x="4416" y="2208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+mn-ea"/>
                  <a:ea typeface="+mn-ea"/>
                </a:rPr>
                <a:t>表</a:t>
              </a:r>
              <a:r>
                <a:rPr kumimoji="0" lang="en-US" altLang="zh-CN">
                  <a:latin typeface="+mn-ea"/>
                  <a:ea typeface="+mn-ea"/>
                </a:rPr>
                <a:t>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5091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84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84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8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8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8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8" grpId="0" autoUpdateAnimBg="0"/>
      <p:bldP spid="184518" grpId="0" animBg="1"/>
      <p:bldP spid="184519" grpId="0" animBg="1"/>
      <p:bldP spid="184520" grpId="0" animBg="1"/>
      <p:bldP spid="184521" grpId="0" animBg="1"/>
      <p:bldP spid="184522" grpId="0" animBg="1"/>
      <p:bldP spid="184523" grpId="0" animBg="1"/>
      <p:bldP spid="184524" grpId="0" animBg="1"/>
      <p:bldP spid="184525" grpId="0" animBg="1"/>
      <p:bldP spid="184526" grpId="0" autoUpdateAnimBg="0"/>
      <p:bldP spid="184527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838200"/>
          </a:xfrm>
        </p:spPr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19CD-824F-4BBD-98C0-740D8BC28417}" type="slidenum">
              <a:rPr lang="en-US" altLang="zh-CN"/>
              <a:pPr/>
              <a:t>73</a:t>
            </a:fld>
            <a:endParaRPr lang="en-US" altLang="zh-CN"/>
          </a:p>
        </p:txBody>
      </p:sp>
      <p:graphicFrame>
        <p:nvGraphicFramePr>
          <p:cNvPr id="186450" name="Object 8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58722016"/>
              </p:ext>
            </p:extLst>
          </p:nvPr>
        </p:nvGraphicFramePr>
        <p:xfrm>
          <a:off x="1600200" y="1871663"/>
          <a:ext cx="6781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公式" r:id="rId3" imgW="3352680" imgH="253800" progId="Equation.3">
                  <p:embed/>
                </p:oleObj>
              </mc:Choice>
              <mc:Fallback>
                <p:oleObj name="公式" r:id="rId3" imgW="3352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71663"/>
                        <a:ext cx="67818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449" name="Rectangle 81"/>
          <p:cNvSpPr>
            <a:spLocks noChangeArrowheads="1"/>
          </p:cNvSpPr>
          <p:nvPr/>
        </p:nvSpPr>
        <p:spPr bwMode="auto">
          <a:xfrm>
            <a:off x="228600" y="137160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用卡诺图直观观察：</a:t>
            </a:r>
          </a:p>
        </p:txBody>
      </p:sp>
      <p:grpSp>
        <p:nvGrpSpPr>
          <p:cNvPr id="186539" name="Group 171"/>
          <p:cNvGrpSpPr>
            <a:grpSpLocks/>
          </p:cNvGrpSpPr>
          <p:nvPr/>
        </p:nvGrpSpPr>
        <p:grpSpPr bwMode="auto">
          <a:xfrm>
            <a:off x="1698625" y="2281238"/>
            <a:ext cx="4176713" cy="4275137"/>
            <a:chOff x="1070" y="1437"/>
            <a:chExt cx="2631" cy="2693"/>
          </a:xfrm>
        </p:grpSpPr>
        <p:grpSp>
          <p:nvGrpSpPr>
            <p:cNvPr id="186451" name="Group 83"/>
            <p:cNvGrpSpPr>
              <a:grpSpLocks/>
            </p:cNvGrpSpPr>
            <p:nvPr/>
          </p:nvGrpSpPr>
          <p:grpSpPr bwMode="auto">
            <a:xfrm>
              <a:off x="1161" y="1681"/>
              <a:ext cx="2540" cy="2449"/>
              <a:chOff x="1429" y="1389"/>
              <a:chExt cx="2540" cy="2449"/>
            </a:xfrm>
          </p:grpSpPr>
          <p:sp>
            <p:nvSpPr>
              <p:cNvPr id="186452" name="Rectangle 84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3" name="Rectangle 85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4" name="Rectangle 86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5" name="Rectangle 87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6" name="Rectangle 88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7" name="Rectangle 89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8" name="Rectangle 90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9" name="Rectangle 91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0" name="Rectangle 92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1" name="Rectangle 93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2" name="Rectangle 94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3" name="Rectangle 95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4" name="Rectangle 96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5" name="Rectangle 97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6" name="Rectangle 98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7" name="Rectangle 99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8" name="Line 100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69" name="Line 101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0" name="Line 102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1" name="Line 103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2" name="Line 104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3" name="Line 105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4" name="Line 106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5" name="Line 107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6" name="Line 108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7" name="Line 109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8" name="Line 110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6538" name="Group 170"/>
            <p:cNvGrpSpPr>
              <a:grpSpLocks/>
            </p:cNvGrpSpPr>
            <p:nvPr/>
          </p:nvGrpSpPr>
          <p:grpSpPr bwMode="auto">
            <a:xfrm>
              <a:off x="1070" y="1437"/>
              <a:ext cx="2585" cy="2557"/>
              <a:chOff x="1070" y="1437"/>
              <a:chExt cx="2585" cy="2557"/>
            </a:xfrm>
          </p:grpSpPr>
          <p:grpSp>
            <p:nvGrpSpPr>
              <p:cNvPr id="186479" name="Group 111"/>
              <p:cNvGrpSpPr>
                <a:grpSpLocks/>
              </p:cNvGrpSpPr>
              <p:nvPr/>
            </p:nvGrpSpPr>
            <p:grpSpPr bwMode="auto">
              <a:xfrm>
                <a:off x="1206" y="1681"/>
                <a:ext cx="2449" cy="2313"/>
                <a:chOff x="885" y="1571"/>
                <a:chExt cx="2449" cy="2313"/>
              </a:xfrm>
            </p:grpSpPr>
            <p:grpSp>
              <p:nvGrpSpPr>
                <p:cNvPr id="186480" name="Group 112"/>
                <p:cNvGrpSpPr>
                  <a:grpSpLocks/>
                </p:cNvGrpSpPr>
                <p:nvPr/>
              </p:nvGrpSpPr>
              <p:grpSpPr bwMode="auto">
                <a:xfrm>
                  <a:off x="1338" y="1571"/>
                  <a:ext cx="1996" cy="288"/>
                  <a:chOff x="1927" y="1389"/>
                  <a:chExt cx="1996" cy="288"/>
                </a:xfrm>
              </p:grpSpPr>
              <p:sp>
                <p:nvSpPr>
                  <p:cNvPr id="186481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389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00</a:t>
                    </a:r>
                  </a:p>
                </p:txBody>
              </p:sp>
              <p:sp>
                <p:nvSpPr>
                  <p:cNvPr id="186482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6" y="1389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186483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2" y="1389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01</a:t>
                    </a:r>
                  </a:p>
                </p:txBody>
              </p:sp>
              <p:sp>
                <p:nvSpPr>
                  <p:cNvPr id="186484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60" y="1389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186485" name="Group 117"/>
                <p:cNvGrpSpPr>
                  <a:grpSpLocks/>
                </p:cNvGrpSpPr>
                <p:nvPr/>
              </p:nvGrpSpPr>
              <p:grpSpPr bwMode="auto">
                <a:xfrm>
                  <a:off x="885" y="2054"/>
                  <a:ext cx="363" cy="1830"/>
                  <a:chOff x="1474" y="1872"/>
                  <a:chExt cx="363" cy="1830"/>
                </a:xfrm>
              </p:grpSpPr>
              <p:sp>
                <p:nvSpPr>
                  <p:cNvPr id="186486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1872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00</a:t>
                    </a:r>
                  </a:p>
                </p:txBody>
              </p:sp>
              <p:sp>
                <p:nvSpPr>
                  <p:cNvPr id="186487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2915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186488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2371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01</a:t>
                    </a:r>
                  </a:p>
                </p:txBody>
              </p:sp>
              <p:sp>
                <p:nvSpPr>
                  <p:cNvPr id="186489" name="Text 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414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10</a:t>
                    </a:r>
                  </a:p>
                </p:txBody>
              </p:sp>
            </p:grpSp>
          </p:grpSp>
          <p:grpSp>
            <p:nvGrpSpPr>
              <p:cNvPr id="186490" name="Group 122"/>
              <p:cNvGrpSpPr>
                <a:grpSpLocks/>
              </p:cNvGrpSpPr>
              <p:nvPr/>
            </p:nvGrpSpPr>
            <p:grpSpPr bwMode="auto">
              <a:xfrm>
                <a:off x="1680" y="2118"/>
                <a:ext cx="1934" cy="1876"/>
                <a:chOff x="2019" y="2099"/>
                <a:chExt cx="1934" cy="1876"/>
              </a:xfrm>
            </p:grpSpPr>
            <p:sp>
              <p:nvSpPr>
                <p:cNvPr id="1864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86" y="2099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019" y="210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endPara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86493" name="Rectangle 125"/>
                <p:cNvSpPr>
                  <a:spLocks noChangeArrowheads="1"/>
                </p:cNvSpPr>
                <p:nvPr/>
              </p:nvSpPr>
              <p:spPr bwMode="auto">
                <a:xfrm>
                  <a:off x="3108" y="2099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3652" y="2099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5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87" y="259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6" name="Rectangle 128"/>
                <p:cNvSpPr>
                  <a:spLocks noChangeArrowheads="1"/>
                </p:cNvSpPr>
                <p:nvPr/>
              </p:nvSpPr>
              <p:spPr bwMode="auto">
                <a:xfrm>
                  <a:off x="2043" y="2599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3131" y="259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8" name="Rectangle 130"/>
                <p:cNvSpPr>
                  <a:spLocks noChangeArrowheads="1"/>
                </p:cNvSpPr>
                <p:nvPr/>
              </p:nvSpPr>
              <p:spPr bwMode="auto">
                <a:xfrm>
                  <a:off x="3676" y="2613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9" name="Rectangle 131"/>
                <p:cNvSpPr>
                  <a:spLocks noChangeArrowheads="1"/>
                </p:cNvSpPr>
                <p:nvPr/>
              </p:nvSpPr>
              <p:spPr bwMode="auto">
                <a:xfrm>
                  <a:off x="2587" y="3187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0" name="Rectangle 132"/>
                <p:cNvSpPr>
                  <a:spLocks noChangeArrowheads="1"/>
                </p:cNvSpPr>
                <p:nvPr/>
              </p:nvSpPr>
              <p:spPr bwMode="auto">
                <a:xfrm>
                  <a:off x="2043" y="3158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1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08" y="3187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2" name="Rectangle 134"/>
                <p:cNvSpPr>
                  <a:spLocks noChangeArrowheads="1"/>
                </p:cNvSpPr>
                <p:nvPr/>
              </p:nvSpPr>
              <p:spPr bwMode="auto">
                <a:xfrm>
                  <a:off x="3652" y="3187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609" y="368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6504" name="Rectangle 136"/>
                <p:cNvSpPr>
                  <a:spLocks noChangeArrowheads="1"/>
                </p:cNvSpPr>
                <p:nvPr/>
              </p:nvSpPr>
              <p:spPr bwMode="auto">
                <a:xfrm>
                  <a:off x="2043" y="3687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5" name="Rectangle 137"/>
                <p:cNvSpPr>
                  <a:spLocks noChangeArrowheads="1"/>
                </p:cNvSpPr>
                <p:nvPr/>
              </p:nvSpPr>
              <p:spPr bwMode="auto">
                <a:xfrm>
                  <a:off x="3153" y="368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6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76" y="368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186507" name="Group 139"/>
              <p:cNvGrpSpPr>
                <a:grpSpLocks/>
              </p:cNvGrpSpPr>
              <p:nvPr/>
            </p:nvGrpSpPr>
            <p:grpSpPr bwMode="auto">
              <a:xfrm>
                <a:off x="1070" y="1437"/>
                <a:ext cx="545" cy="742"/>
                <a:chOff x="1337" y="1162"/>
                <a:chExt cx="545" cy="742"/>
              </a:xfrm>
            </p:grpSpPr>
            <p:sp>
              <p:nvSpPr>
                <p:cNvPr id="18650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472" y="1162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8650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1609" y="1344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8651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337" y="1480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8651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473" y="1616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</p:grpSp>
      <p:grpSp>
        <p:nvGrpSpPr>
          <p:cNvPr id="186515" name="Group 147"/>
          <p:cNvGrpSpPr>
            <a:grpSpLocks/>
          </p:cNvGrpSpPr>
          <p:nvPr/>
        </p:nvGrpSpPr>
        <p:grpSpPr bwMode="auto">
          <a:xfrm>
            <a:off x="5105400" y="2971800"/>
            <a:ext cx="792163" cy="3602038"/>
            <a:chOff x="3334" y="1797"/>
            <a:chExt cx="499" cy="2269"/>
          </a:xfrm>
        </p:grpSpPr>
        <p:grpSp>
          <p:nvGrpSpPr>
            <p:cNvPr id="186516" name="Group 148"/>
            <p:cNvGrpSpPr>
              <a:grpSpLocks/>
            </p:cNvGrpSpPr>
            <p:nvPr/>
          </p:nvGrpSpPr>
          <p:grpSpPr bwMode="auto">
            <a:xfrm>
              <a:off x="3334" y="1797"/>
              <a:ext cx="362" cy="2269"/>
              <a:chOff x="3334" y="1797"/>
              <a:chExt cx="362" cy="2269"/>
            </a:xfrm>
          </p:grpSpPr>
          <p:sp>
            <p:nvSpPr>
              <p:cNvPr id="186517" name="Rectangle 149"/>
              <p:cNvSpPr>
                <a:spLocks noChangeArrowheads="1"/>
              </p:cNvSpPr>
              <p:nvPr/>
            </p:nvSpPr>
            <p:spPr bwMode="auto">
              <a:xfrm>
                <a:off x="3334" y="1797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518" name="Rectangle 150"/>
              <p:cNvSpPr>
                <a:spLocks noChangeArrowheads="1"/>
              </p:cNvSpPr>
              <p:nvPr/>
            </p:nvSpPr>
            <p:spPr bwMode="auto">
              <a:xfrm>
                <a:off x="3334" y="3612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19" name="Text Box 151"/>
            <p:cNvSpPr txBox="1">
              <a:spLocks noChangeArrowheads="1"/>
            </p:cNvSpPr>
            <p:nvPr/>
          </p:nvSpPr>
          <p:spPr bwMode="auto">
            <a:xfrm>
              <a:off x="3379" y="370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P2</a:t>
              </a:r>
            </a:p>
          </p:txBody>
        </p:sp>
      </p:grpSp>
      <p:grpSp>
        <p:nvGrpSpPr>
          <p:cNvPr id="186520" name="Group 152"/>
          <p:cNvGrpSpPr>
            <a:grpSpLocks/>
          </p:cNvGrpSpPr>
          <p:nvPr/>
        </p:nvGrpSpPr>
        <p:grpSpPr bwMode="auto">
          <a:xfrm>
            <a:off x="2347913" y="4108450"/>
            <a:ext cx="3671887" cy="574675"/>
            <a:chOff x="1565" y="2478"/>
            <a:chExt cx="2313" cy="362"/>
          </a:xfrm>
        </p:grpSpPr>
        <p:grpSp>
          <p:nvGrpSpPr>
            <p:cNvPr id="186521" name="Group 153"/>
            <p:cNvGrpSpPr>
              <a:grpSpLocks/>
            </p:cNvGrpSpPr>
            <p:nvPr/>
          </p:nvGrpSpPr>
          <p:grpSpPr bwMode="auto">
            <a:xfrm>
              <a:off x="1565" y="2478"/>
              <a:ext cx="2313" cy="362"/>
              <a:chOff x="1565" y="2478"/>
              <a:chExt cx="2313" cy="362"/>
            </a:xfrm>
          </p:grpSpPr>
          <p:sp>
            <p:nvSpPr>
              <p:cNvPr id="186522" name="Rectangle 154"/>
              <p:cNvSpPr>
                <a:spLocks noChangeArrowheads="1"/>
              </p:cNvSpPr>
              <p:nvPr/>
            </p:nvSpPr>
            <p:spPr bwMode="auto">
              <a:xfrm>
                <a:off x="1565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523" name="Rectangle 155"/>
              <p:cNvSpPr>
                <a:spLocks noChangeArrowheads="1"/>
              </p:cNvSpPr>
              <p:nvPr/>
            </p:nvSpPr>
            <p:spPr bwMode="auto">
              <a:xfrm>
                <a:off x="3379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24" name="Text Box 156"/>
            <p:cNvSpPr txBox="1">
              <a:spLocks noChangeArrowheads="1"/>
            </p:cNvSpPr>
            <p:nvPr/>
          </p:nvSpPr>
          <p:spPr bwMode="auto">
            <a:xfrm>
              <a:off x="1565" y="24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P3</a:t>
              </a:r>
            </a:p>
          </p:txBody>
        </p:sp>
      </p:grpSp>
      <p:grpSp>
        <p:nvGrpSpPr>
          <p:cNvPr id="186528" name="Group 160"/>
          <p:cNvGrpSpPr>
            <a:grpSpLocks/>
          </p:cNvGrpSpPr>
          <p:nvPr/>
        </p:nvGrpSpPr>
        <p:grpSpPr bwMode="auto">
          <a:xfrm>
            <a:off x="3427413" y="5043488"/>
            <a:ext cx="1439862" cy="576262"/>
            <a:chOff x="2245" y="3067"/>
            <a:chExt cx="907" cy="363"/>
          </a:xfrm>
        </p:grpSpPr>
        <p:sp>
          <p:nvSpPr>
            <p:cNvPr id="186529" name="Rectangle 161"/>
            <p:cNvSpPr>
              <a:spLocks noChangeArrowheads="1"/>
            </p:cNvSpPr>
            <p:nvPr/>
          </p:nvSpPr>
          <p:spPr bwMode="auto">
            <a:xfrm>
              <a:off x="2245" y="3067"/>
              <a:ext cx="907" cy="363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30" name="Text Box 162"/>
            <p:cNvSpPr txBox="1">
              <a:spLocks noChangeArrowheads="1"/>
            </p:cNvSpPr>
            <p:nvPr/>
          </p:nvSpPr>
          <p:spPr bwMode="auto">
            <a:xfrm>
              <a:off x="2562" y="3113"/>
              <a:ext cx="409" cy="288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P6</a:t>
              </a:r>
            </a:p>
          </p:txBody>
        </p:sp>
      </p:grpSp>
      <p:grpSp>
        <p:nvGrpSpPr>
          <p:cNvPr id="186531" name="Group 163"/>
          <p:cNvGrpSpPr>
            <a:grpSpLocks/>
          </p:cNvGrpSpPr>
          <p:nvPr/>
        </p:nvGrpSpPr>
        <p:grpSpPr bwMode="auto">
          <a:xfrm>
            <a:off x="2635250" y="5043488"/>
            <a:ext cx="1296988" cy="1296987"/>
            <a:chOff x="1746" y="3067"/>
            <a:chExt cx="817" cy="817"/>
          </a:xfrm>
        </p:grpSpPr>
        <p:sp>
          <p:nvSpPr>
            <p:cNvPr id="186532" name="Rectangle 164"/>
            <p:cNvSpPr>
              <a:spLocks noChangeArrowheads="1"/>
            </p:cNvSpPr>
            <p:nvPr/>
          </p:nvSpPr>
          <p:spPr bwMode="auto">
            <a:xfrm>
              <a:off x="1746" y="3067"/>
              <a:ext cx="817" cy="8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33" name="Text Box 165"/>
            <p:cNvSpPr txBox="1">
              <a:spLocks noChangeArrowheads="1"/>
            </p:cNvSpPr>
            <p:nvPr/>
          </p:nvSpPr>
          <p:spPr bwMode="auto">
            <a:xfrm>
              <a:off x="1973" y="332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8618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7A0-A205-42F6-9242-F7669125335B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320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为了便于同学们直观理解，举例化简如下函数（该函数为最简）</a:t>
            </a:r>
          </a:p>
        </p:txBody>
      </p:sp>
      <p:graphicFrame>
        <p:nvGraphicFramePr>
          <p:cNvPr id="320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30944"/>
              </p:ext>
            </p:extLst>
          </p:nvPr>
        </p:nvGraphicFramePr>
        <p:xfrm>
          <a:off x="144463" y="3033713"/>
          <a:ext cx="29098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6" name="公式" r:id="rId3" imgW="1320480" imgH="266400" progId="Equation.3">
                  <p:embed/>
                </p:oleObj>
              </mc:Choice>
              <mc:Fallback>
                <p:oleObj name="公式" r:id="rId3" imgW="1320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033713"/>
                        <a:ext cx="29098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0517" name="Group 5"/>
          <p:cNvGrpSpPr>
            <a:grpSpLocks/>
          </p:cNvGrpSpPr>
          <p:nvPr/>
        </p:nvGrpSpPr>
        <p:grpSpPr bwMode="auto">
          <a:xfrm>
            <a:off x="5486400" y="2590800"/>
            <a:ext cx="3338513" cy="3448050"/>
            <a:chOff x="1584" y="1248"/>
            <a:chExt cx="2103" cy="2172"/>
          </a:xfrm>
        </p:grpSpPr>
        <p:sp>
          <p:nvSpPr>
            <p:cNvPr id="320518" name="Text Box 6"/>
            <p:cNvSpPr txBox="1">
              <a:spLocks noChangeArrowheads="1"/>
            </p:cNvSpPr>
            <p:nvPr/>
          </p:nvSpPr>
          <p:spPr bwMode="auto">
            <a:xfrm>
              <a:off x="20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20519" name="Text Box 7"/>
            <p:cNvSpPr txBox="1">
              <a:spLocks noChangeArrowheads="1"/>
            </p:cNvSpPr>
            <p:nvPr/>
          </p:nvSpPr>
          <p:spPr bwMode="auto">
            <a:xfrm>
              <a:off x="2901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20520" name="Text Box 8"/>
            <p:cNvSpPr txBox="1">
              <a:spLocks noChangeArrowheads="1"/>
            </p:cNvSpPr>
            <p:nvPr/>
          </p:nvSpPr>
          <p:spPr bwMode="auto">
            <a:xfrm>
              <a:off x="2517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20521" name="Text Box 9"/>
            <p:cNvSpPr txBox="1">
              <a:spLocks noChangeArrowheads="1"/>
            </p:cNvSpPr>
            <p:nvPr/>
          </p:nvSpPr>
          <p:spPr bwMode="auto">
            <a:xfrm>
              <a:off x="32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sp>
          <p:nvSpPr>
            <p:cNvPr id="320522" name="Text Box 10"/>
            <p:cNvSpPr txBox="1">
              <a:spLocks noChangeArrowheads="1"/>
            </p:cNvSpPr>
            <p:nvPr/>
          </p:nvSpPr>
          <p:spPr bwMode="auto">
            <a:xfrm>
              <a:off x="1653" y="18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20523" name="Text Box 11"/>
            <p:cNvSpPr txBox="1">
              <a:spLocks noChangeArrowheads="1"/>
            </p:cNvSpPr>
            <p:nvPr/>
          </p:nvSpPr>
          <p:spPr bwMode="auto">
            <a:xfrm>
              <a:off x="1653" y="26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20524" name="Text Box 12"/>
            <p:cNvSpPr txBox="1">
              <a:spLocks noChangeArrowheads="1"/>
            </p:cNvSpPr>
            <p:nvPr/>
          </p:nvSpPr>
          <p:spPr bwMode="auto">
            <a:xfrm>
              <a:off x="1653" y="225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20525" name="Text Box 13"/>
            <p:cNvSpPr txBox="1">
              <a:spLocks noChangeArrowheads="1"/>
            </p:cNvSpPr>
            <p:nvPr/>
          </p:nvSpPr>
          <p:spPr bwMode="auto">
            <a:xfrm>
              <a:off x="1653" y="30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grpSp>
          <p:nvGrpSpPr>
            <p:cNvPr id="320526" name="Group 14"/>
            <p:cNvGrpSpPr>
              <a:grpSpLocks/>
            </p:cNvGrpSpPr>
            <p:nvPr/>
          </p:nvGrpSpPr>
          <p:grpSpPr bwMode="auto">
            <a:xfrm>
              <a:off x="1584" y="1248"/>
              <a:ext cx="2103" cy="2172"/>
              <a:chOff x="1584" y="1248"/>
              <a:chExt cx="2103" cy="2172"/>
            </a:xfrm>
          </p:grpSpPr>
          <p:grpSp>
            <p:nvGrpSpPr>
              <p:cNvPr id="320527" name="Group 15"/>
              <p:cNvGrpSpPr>
                <a:grpSpLocks/>
              </p:cNvGrpSpPr>
              <p:nvPr/>
            </p:nvGrpSpPr>
            <p:grpSpPr bwMode="auto">
              <a:xfrm>
                <a:off x="1728" y="1536"/>
                <a:ext cx="1959" cy="1884"/>
                <a:chOff x="3033" y="1188"/>
                <a:chExt cx="1959" cy="1884"/>
              </a:xfrm>
            </p:grpSpPr>
            <p:grpSp>
              <p:nvGrpSpPr>
                <p:cNvPr id="320528" name="Group 16"/>
                <p:cNvGrpSpPr>
                  <a:grpSpLocks/>
                </p:cNvGrpSpPr>
                <p:nvPr/>
              </p:nvGrpSpPr>
              <p:grpSpPr bwMode="auto">
                <a:xfrm>
                  <a:off x="3033" y="1188"/>
                  <a:ext cx="1959" cy="1884"/>
                  <a:chOff x="1429" y="1389"/>
                  <a:chExt cx="2540" cy="2449"/>
                </a:xfrm>
              </p:grpSpPr>
              <p:sp>
                <p:nvSpPr>
                  <p:cNvPr id="32052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304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770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235"/>
                    <a:ext cx="540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1701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4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235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4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770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4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304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4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838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347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88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42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969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5" name="Line 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29" y="1389"/>
                    <a:ext cx="362" cy="31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0556" name="Rectangle 44"/>
                <p:cNvSpPr>
                  <a:spLocks noChangeArrowheads="1"/>
                </p:cNvSpPr>
                <p:nvPr/>
              </p:nvSpPr>
              <p:spPr bwMode="auto">
                <a:xfrm>
                  <a:off x="3840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57" name="Rectangle 45"/>
                <p:cNvSpPr>
                  <a:spLocks noChangeArrowheads="1"/>
                </p:cNvSpPr>
                <p:nvPr/>
              </p:nvSpPr>
              <p:spPr bwMode="auto">
                <a:xfrm>
                  <a:off x="3408" y="148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endPara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20558" name="Rectangle 46"/>
                <p:cNvSpPr>
                  <a:spLocks noChangeArrowheads="1"/>
                </p:cNvSpPr>
                <p:nvPr/>
              </p:nvSpPr>
              <p:spPr bwMode="auto">
                <a:xfrm>
                  <a:off x="4244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59" name="Rectangle 47"/>
                <p:cNvSpPr>
                  <a:spLocks noChangeArrowheads="1"/>
                </p:cNvSpPr>
                <p:nvPr/>
              </p:nvSpPr>
              <p:spPr bwMode="auto">
                <a:xfrm>
                  <a:off x="4676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0" name="Rectangle 48"/>
                <p:cNvSpPr>
                  <a:spLocks noChangeArrowheads="1"/>
                </p:cNvSpPr>
                <p:nvPr/>
              </p:nvSpPr>
              <p:spPr bwMode="auto">
                <a:xfrm>
                  <a:off x="3840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1" name="Rectangle 49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2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3" name="Rectangle 51"/>
                <p:cNvSpPr>
                  <a:spLocks noChangeArrowheads="1"/>
                </p:cNvSpPr>
                <p:nvPr/>
              </p:nvSpPr>
              <p:spPr bwMode="auto">
                <a:xfrm>
                  <a:off x="4676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4" name="Rectangle 52"/>
                <p:cNvSpPr>
                  <a:spLocks noChangeArrowheads="1"/>
                </p:cNvSpPr>
                <p:nvPr/>
              </p:nvSpPr>
              <p:spPr bwMode="auto">
                <a:xfrm>
                  <a:off x="3840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5" name="Rectangle 53"/>
                <p:cNvSpPr>
                  <a:spLocks noChangeArrowheads="1"/>
                </p:cNvSpPr>
                <p:nvPr/>
              </p:nvSpPr>
              <p:spPr bwMode="auto">
                <a:xfrm>
                  <a:off x="3419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6" name="Rectangle 54"/>
                <p:cNvSpPr>
                  <a:spLocks noChangeArrowheads="1"/>
                </p:cNvSpPr>
                <p:nvPr/>
              </p:nvSpPr>
              <p:spPr bwMode="auto">
                <a:xfrm>
                  <a:off x="4272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7" name="Rectangle 55"/>
                <p:cNvSpPr>
                  <a:spLocks noChangeArrowheads="1"/>
                </p:cNvSpPr>
                <p:nvPr/>
              </p:nvSpPr>
              <p:spPr bwMode="auto">
                <a:xfrm>
                  <a:off x="4667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8" name="Rectangle 56"/>
                <p:cNvSpPr>
                  <a:spLocks noChangeArrowheads="1"/>
                </p:cNvSpPr>
                <p:nvPr/>
              </p:nvSpPr>
              <p:spPr bwMode="auto">
                <a:xfrm>
                  <a:off x="3859" y="273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20569" name="Rectangle 57"/>
                <p:cNvSpPr>
                  <a:spLocks noChangeArrowheads="1"/>
                </p:cNvSpPr>
                <p:nvPr/>
              </p:nvSpPr>
              <p:spPr bwMode="auto">
                <a:xfrm>
                  <a:off x="3428" y="2736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70" name="Rectangle 58"/>
                <p:cNvSpPr>
                  <a:spLocks noChangeArrowheads="1"/>
                </p:cNvSpPr>
                <p:nvPr/>
              </p:nvSpPr>
              <p:spPr bwMode="auto">
                <a:xfrm>
                  <a:off x="4272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71" name="Rectangle 59"/>
                <p:cNvSpPr>
                  <a:spLocks noChangeArrowheads="1"/>
                </p:cNvSpPr>
                <p:nvPr/>
              </p:nvSpPr>
              <p:spPr bwMode="auto">
                <a:xfrm>
                  <a:off x="4667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20572" name="Group 60"/>
              <p:cNvGrpSpPr>
                <a:grpSpLocks/>
              </p:cNvGrpSpPr>
              <p:nvPr/>
            </p:nvGrpSpPr>
            <p:grpSpPr bwMode="auto">
              <a:xfrm>
                <a:off x="1584" y="1248"/>
                <a:ext cx="545" cy="742"/>
                <a:chOff x="1337" y="1162"/>
                <a:chExt cx="545" cy="742"/>
              </a:xfrm>
            </p:grpSpPr>
            <p:sp>
              <p:nvSpPr>
                <p:cNvPr id="32057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472" y="1162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32057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609" y="1344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32057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37" y="1480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32057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473" y="1616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</p:grpSp>
      <p:graphicFrame>
        <p:nvGraphicFramePr>
          <p:cNvPr id="32057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405534"/>
              </p:ext>
            </p:extLst>
          </p:nvPr>
        </p:nvGraphicFramePr>
        <p:xfrm>
          <a:off x="533400" y="3733800"/>
          <a:ext cx="49799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7" name="公式" r:id="rId5" imgW="2260440" imgH="215640" progId="Equation.3">
                  <p:embed/>
                </p:oleObj>
              </mc:Choice>
              <mc:Fallback>
                <p:oleObj name="公式" r:id="rId5" imgW="226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49799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78" name="Rectangle 66"/>
          <p:cNvSpPr>
            <a:spLocks noChangeArrowheads="1"/>
          </p:cNvSpPr>
          <p:nvPr/>
        </p:nvSpPr>
        <p:spPr bwMode="auto">
          <a:xfrm>
            <a:off x="381000" y="4495800"/>
            <a:ext cx="480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>
                <a:latin typeface="华文新魏" pitchFamily="2" charset="-122"/>
                <a:ea typeface="华文新魏" pitchFamily="2" charset="-122"/>
              </a:rPr>
              <a:t>用表格法化简过程如何？</a:t>
            </a:r>
          </a:p>
        </p:txBody>
      </p:sp>
    </p:spTree>
    <p:extLst>
      <p:ext uri="{BB962C8B-B14F-4D97-AF65-F5344CB8AC3E}">
        <p14:creationId xmlns:p14="http://schemas.microsoft.com/office/powerpoint/2010/main" val="18146474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7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99E-7B38-4B78-A5A7-23B29ABC5C1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321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第一步：求出函数全部的质蕴涵项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15919"/>
              </p:ext>
            </p:extLst>
          </p:nvPr>
        </p:nvGraphicFramePr>
        <p:xfrm>
          <a:off x="601663" y="2347913"/>
          <a:ext cx="29098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1" name="公式" r:id="rId3" imgW="1320480" imgH="266400" progId="Equation.3">
                  <p:embed/>
                </p:oleObj>
              </mc:Choice>
              <mc:Fallback>
                <p:oleObj name="公式" r:id="rId3" imgW="1320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347913"/>
                        <a:ext cx="29098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609600" y="3268058"/>
            <a:ext cx="403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）先把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F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中的各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3200" baseline="-2500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，按下标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中“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1”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的个数，由少到多，分组排队列表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见表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I) 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。组号是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3200" baseline="-2500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中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所包含“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1”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的个数。</a:t>
            </a:r>
          </a:p>
        </p:txBody>
      </p:sp>
      <p:grpSp>
        <p:nvGrpSpPr>
          <p:cNvPr id="321618" name="Group 82"/>
          <p:cNvGrpSpPr>
            <a:grpSpLocks/>
          </p:cNvGrpSpPr>
          <p:nvPr/>
        </p:nvGrpSpPr>
        <p:grpSpPr bwMode="auto">
          <a:xfrm>
            <a:off x="5459413" y="2667000"/>
            <a:ext cx="2873375" cy="2743200"/>
            <a:chOff x="3439" y="1296"/>
            <a:chExt cx="1810" cy="1728"/>
          </a:xfrm>
        </p:grpSpPr>
        <p:sp>
          <p:nvSpPr>
            <p:cNvPr id="321544" name="Rectangle 8"/>
            <p:cNvSpPr>
              <a:spLocks noChangeArrowheads="1"/>
            </p:cNvSpPr>
            <p:nvPr/>
          </p:nvSpPr>
          <p:spPr bwMode="auto">
            <a:xfrm>
              <a:off x="5028" y="2688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45" name="Rectangle 9"/>
            <p:cNvSpPr>
              <a:spLocks noChangeArrowheads="1"/>
            </p:cNvSpPr>
            <p:nvPr/>
          </p:nvSpPr>
          <p:spPr bwMode="auto">
            <a:xfrm>
              <a:off x="482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46" name="Rectangle 10"/>
            <p:cNvSpPr>
              <a:spLocks noChangeArrowheads="1"/>
            </p:cNvSpPr>
            <p:nvPr/>
          </p:nvSpPr>
          <p:spPr bwMode="auto">
            <a:xfrm>
              <a:off x="4618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47" name="Rectangle 11"/>
            <p:cNvSpPr>
              <a:spLocks noChangeArrowheads="1"/>
            </p:cNvSpPr>
            <p:nvPr/>
          </p:nvSpPr>
          <p:spPr bwMode="auto">
            <a:xfrm>
              <a:off x="441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48" name="Rectangle 12"/>
            <p:cNvSpPr>
              <a:spLocks noChangeArrowheads="1"/>
            </p:cNvSpPr>
            <p:nvPr/>
          </p:nvSpPr>
          <p:spPr bwMode="auto">
            <a:xfrm>
              <a:off x="3839" y="2688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15</a:t>
              </a:r>
            </a:p>
          </p:txBody>
        </p:sp>
        <p:sp>
          <p:nvSpPr>
            <p:cNvPr id="321554" name="Rectangle 18"/>
            <p:cNvSpPr>
              <a:spLocks noChangeArrowheads="1"/>
            </p:cNvSpPr>
            <p:nvPr/>
          </p:nvSpPr>
          <p:spPr bwMode="auto">
            <a:xfrm>
              <a:off x="3456" y="2688"/>
              <a:ext cx="40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1576" name="Rectangle 40"/>
            <p:cNvSpPr>
              <a:spLocks noChangeArrowheads="1"/>
            </p:cNvSpPr>
            <p:nvPr/>
          </p:nvSpPr>
          <p:spPr bwMode="auto">
            <a:xfrm>
              <a:off x="5028" y="2381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77" name="Rectangle 41"/>
            <p:cNvSpPr>
              <a:spLocks noChangeArrowheads="1"/>
            </p:cNvSpPr>
            <p:nvPr/>
          </p:nvSpPr>
          <p:spPr bwMode="auto">
            <a:xfrm>
              <a:off x="482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78" name="Rectangle 42"/>
            <p:cNvSpPr>
              <a:spLocks noChangeArrowheads="1"/>
            </p:cNvSpPr>
            <p:nvPr/>
          </p:nvSpPr>
          <p:spPr bwMode="auto">
            <a:xfrm>
              <a:off x="4618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79" name="Rectangle 43"/>
            <p:cNvSpPr>
              <a:spLocks noChangeArrowheads="1"/>
            </p:cNvSpPr>
            <p:nvPr/>
          </p:nvSpPr>
          <p:spPr bwMode="auto">
            <a:xfrm>
              <a:off x="441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80" name="Rectangle 44"/>
            <p:cNvSpPr>
              <a:spLocks noChangeArrowheads="1"/>
            </p:cNvSpPr>
            <p:nvPr/>
          </p:nvSpPr>
          <p:spPr bwMode="auto">
            <a:xfrm>
              <a:off x="3839" y="2381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321581" name="Rectangle 45"/>
            <p:cNvSpPr>
              <a:spLocks noChangeArrowheads="1"/>
            </p:cNvSpPr>
            <p:nvPr/>
          </p:nvSpPr>
          <p:spPr bwMode="auto">
            <a:xfrm>
              <a:off x="5028" y="2132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82" name="Rectangle 46"/>
            <p:cNvSpPr>
              <a:spLocks noChangeArrowheads="1"/>
            </p:cNvSpPr>
            <p:nvPr/>
          </p:nvSpPr>
          <p:spPr bwMode="auto">
            <a:xfrm>
              <a:off x="482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83" name="Rectangle 47"/>
            <p:cNvSpPr>
              <a:spLocks noChangeArrowheads="1"/>
            </p:cNvSpPr>
            <p:nvPr/>
          </p:nvSpPr>
          <p:spPr bwMode="auto">
            <a:xfrm>
              <a:off x="4618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84" name="Rectangle 48"/>
            <p:cNvSpPr>
              <a:spLocks noChangeArrowheads="1"/>
            </p:cNvSpPr>
            <p:nvPr/>
          </p:nvSpPr>
          <p:spPr bwMode="auto">
            <a:xfrm>
              <a:off x="441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85" name="Rectangle 49"/>
            <p:cNvSpPr>
              <a:spLocks noChangeArrowheads="1"/>
            </p:cNvSpPr>
            <p:nvPr/>
          </p:nvSpPr>
          <p:spPr bwMode="auto">
            <a:xfrm>
              <a:off x="3839" y="2132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1586" name="Rectangle 50"/>
            <p:cNvSpPr>
              <a:spLocks noChangeArrowheads="1"/>
            </p:cNvSpPr>
            <p:nvPr/>
          </p:nvSpPr>
          <p:spPr bwMode="auto">
            <a:xfrm>
              <a:off x="5028" y="1883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87" name="Rectangle 51"/>
            <p:cNvSpPr>
              <a:spLocks noChangeArrowheads="1"/>
            </p:cNvSpPr>
            <p:nvPr/>
          </p:nvSpPr>
          <p:spPr bwMode="auto">
            <a:xfrm>
              <a:off x="482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88" name="Rectangle 52"/>
            <p:cNvSpPr>
              <a:spLocks noChangeArrowheads="1"/>
            </p:cNvSpPr>
            <p:nvPr/>
          </p:nvSpPr>
          <p:spPr bwMode="auto">
            <a:xfrm>
              <a:off x="4618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89" name="Rectangle 53"/>
            <p:cNvSpPr>
              <a:spLocks noChangeArrowheads="1"/>
            </p:cNvSpPr>
            <p:nvPr/>
          </p:nvSpPr>
          <p:spPr bwMode="auto">
            <a:xfrm>
              <a:off x="441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90" name="Rectangle 54"/>
            <p:cNvSpPr>
              <a:spLocks noChangeArrowheads="1"/>
            </p:cNvSpPr>
            <p:nvPr/>
          </p:nvSpPr>
          <p:spPr bwMode="auto">
            <a:xfrm>
              <a:off x="3839" y="1883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321591" name="Rectangle 55"/>
            <p:cNvSpPr>
              <a:spLocks noChangeArrowheads="1"/>
            </p:cNvSpPr>
            <p:nvPr/>
          </p:nvSpPr>
          <p:spPr bwMode="auto">
            <a:xfrm>
              <a:off x="3439" y="1883"/>
              <a:ext cx="400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92" name="Rectangle 56"/>
            <p:cNvSpPr>
              <a:spLocks noChangeArrowheads="1"/>
            </p:cNvSpPr>
            <p:nvPr/>
          </p:nvSpPr>
          <p:spPr bwMode="auto">
            <a:xfrm>
              <a:off x="5028" y="1584"/>
              <a:ext cx="20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321593" name="Rectangle 57"/>
            <p:cNvSpPr>
              <a:spLocks noChangeArrowheads="1"/>
            </p:cNvSpPr>
            <p:nvPr/>
          </p:nvSpPr>
          <p:spPr bwMode="auto">
            <a:xfrm>
              <a:off x="482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321594" name="Rectangle 58"/>
            <p:cNvSpPr>
              <a:spLocks noChangeArrowheads="1"/>
            </p:cNvSpPr>
            <p:nvPr/>
          </p:nvSpPr>
          <p:spPr bwMode="auto">
            <a:xfrm>
              <a:off x="4618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321595" name="Rectangle 59"/>
            <p:cNvSpPr>
              <a:spLocks noChangeArrowheads="1"/>
            </p:cNvSpPr>
            <p:nvPr/>
          </p:nvSpPr>
          <p:spPr bwMode="auto">
            <a:xfrm>
              <a:off x="441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321596" name="Rectangle 60"/>
            <p:cNvSpPr>
              <a:spLocks noChangeArrowheads="1"/>
            </p:cNvSpPr>
            <p:nvPr/>
          </p:nvSpPr>
          <p:spPr bwMode="auto">
            <a:xfrm>
              <a:off x="3839" y="1584"/>
              <a:ext cx="57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最小项</a:t>
              </a:r>
            </a:p>
          </p:txBody>
        </p:sp>
        <p:sp>
          <p:nvSpPr>
            <p:cNvPr id="321597" name="Rectangle 61"/>
            <p:cNvSpPr>
              <a:spLocks noChangeArrowheads="1"/>
            </p:cNvSpPr>
            <p:nvPr/>
          </p:nvSpPr>
          <p:spPr bwMode="auto">
            <a:xfrm>
              <a:off x="3439" y="1584"/>
              <a:ext cx="40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组号</a:t>
              </a:r>
            </a:p>
          </p:txBody>
        </p:sp>
        <p:sp>
          <p:nvSpPr>
            <p:cNvPr id="321598" name="Line 62"/>
            <p:cNvSpPr>
              <a:spLocks noChangeShapeType="1"/>
            </p:cNvSpPr>
            <p:nvPr/>
          </p:nvSpPr>
          <p:spPr bwMode="auto">
            <a:xfrm>
              <a:off x="3439" y="158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599" name="Line 63"/>
            <p:cNvSpPr>
              <a:spLocks noChangeShapeType="1"/>
            </p:cNvSpPr>
            <p:nvPr/>
          </p:nvSpPr>
          <p:spPr bwMode="auto">
            <a:xfrm>
              <a:off x="3439" y="1883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0" name="Line 64"/>
            <p:cNvSpPr>
              <a:spLocks noChangeShapeType="1"/>
            </p:cNvSpPr>
            <p:nvPr/>
          </p:nvSpPr>
          <p:spPr bwMode="auto">
            <a:xfrm>
              <a:off x="3439" y="2630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2" name="Line 66"/>
            <p:cNvSpPr>
              <a:spLocks noChangeShapeType="1"/>
            </p:cNvSpPr>
            <p:nvPr/>
          </p:nvSpPr>
          <p:spPr bwMode="auto">
            <a:xfrm>
              <a:off x="3456" y="302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3" name="Line 67"/>
            <p:cNvSpPr>
              <a:spLocks noChangeShapeType="1"/>
            </p:cNvSpPr>
            <p:nvPr/>
          </p:nvSpPr>
          <p:spPr bwMode="auto">
            <a:xfrm>
              <a:off x="3456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4" name="Line 68"/>
            <p:cNvSpPr>
              <a:spLocks noChangeShapeType="1"/>
            </p:cNvSpPr>
            <p:nvPr/>
          </p:nvSpPr>
          <p:spPr bwMode="auto">
            <a:xfrm>
              <a:off x="3839" y="1584"/>
              <a:ext cx="1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5" name="Line 69"/>
            <p:cNvSpPr>
              <a:spLocks noChangeShapeType="1"/>
            </p:cNvSpPr>
            <p:nvPr/>
          </p:nvSpPr>
          <p:spPr bwMode="auto">
            <a:xfrm>
              <a:off x="4413" y="1584"/>
              <a:ext cx="3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6" name="Line 70"/>
            <p:cNvSpPr>
              <a:spLocks noChangeShapeType="1"/>
            </p:cNvSpPr>
            <p:nvPr/>
          </p:nvSpPr>
          <p:spPr bwMode="auto">
            <a:xfrm flipH="1">
              <a:off x="4608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7" name="Line 71"/>
            <p:cNvSpPr>
              <a:spLocks noChangeShapeType="1"/>
            </p:cNvSpPr>
            <p:nvPr/>
          </p:nvSpPr>
          <p:spPr bwMode="auto">
            <a:xfrm flipH="1">
              <a:off x="4800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8" name="Line 72"/>
            <p:cNvSpPr>
              <a:spLocks noChangeShapeType="1"/>
            </p:cNvSpPr>
            <p:nvPr/>
          </p:nvSpPr>
          <p:spPr bwMode="auto">
            <a:xfrm>
              <a:off x="4992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9" name="Line 73"/>
            <p:cNvSpPr>
              <a:spLocks noChangeShapeType="1"/>
            </p:cNvSpPr>
            <p:nvPr/>
          </p:nvSpPr>
          <p:spPr bwMode="auto">
            <a:xfrm>
              <a:off x="5232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10" name="Line 74"/>
            <p:cNvSpPr>
              <a:spLocks noChangeShapeType="1"/>
            </p:cNvSpPr>
            <p:nvPr/>
          </p:nvSpPr>
          <p:spPr bwMode="auto">
            <a:xfrm>
              <a:off x="3839" y="2132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11" name="Line 75"/>
            <p:cNvSpPr>
              <a:spLocks noChangeShapeType="1"/>
            </p:cNvSpPr>
            <p:nvPr/>
          </p:nvSpPr>
          <p:spPr bwMode="auto">
            <a:xfrm>
              <a:off x="3839" y="2381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16" name="Rectangle 80"/>
            <p:cNvSpPr>
              <a:spLocks noChangeArrowheads="1"/>
            </p:cNvSpPr>
            <p:nvPr/>
          </p:nvSpPr>
          <p:spPr bwMode="auto">
            <a:xfrm>
              <a:off x="4126" y="129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3973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3821-2F23-4979-A4DD-942FF0F8377B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322564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Tahoma" pitchFamily="34" charset="0"/>
              </a:rPr>
              <a:t>2</a:t>
            </a:r>
            <a:r>
              <a:rPr kumimoji="0" lang="zh-CN" altLang="en-US" sz="2400">
                <a:latin typeface="Tahoma" pitchFamily="34" charset="0"/>
              </a:rPr>
              <a:t>）在表</a:t>
            </a:r>
            <a:r>
              <a:rPr kumimoji="0" lang="en-US" altLang="zh-CN" sz="2400">
                <a:latin typeface="Tahoma" pitchFamily="34" charset="0"/>
              </a:rPr>
              <a:t>I</a:t>
            </a:r>
            <a:r>
              <a:rPr kumimoji="0" lang="zh-CN" altLang="en-US" sz="2400">
                <a:latin typeface="Tahoma" pitchFamily="34" charset="0"/>
              </a:rPr>
              <a:t>的相邻组间进行逐项搜索，寻找相邻项，把可以合并的记在</a:t>
            </a:r>
            <a:r>
              <a:rPr kumimoji="0" lang="zh-CN" altLang="en-US" sz="2400">
                <a:latin typeface="Tahoma" pitchFamily="34" charset="0"/>
                <a:hlinkClick r:id="rId2" action="ppaction://hlinksldjump"/>
              </a:rPr>
              <a:t>表</a:t>
            </a:r>
            <a:r>
              <a:rPr kumimoji="0" lang="en-US" altLang="zh-CN" sz="2400">
                <a:latin typeface="Tahoma" pitchFamily="34" charset="0"/>
                <a:hlinkClick r:id="rId2" action="ppaction://hlinksldjump"/>
              </a:rPr>
              <a:t>II</a:t>
            </a:r>
            <a:r>
              <a:rPr kumimoji="0" lang="zh-CN" altLang="en-US" sz="2400">
                <a:latin typeface="Tahoma" pitchFamily="34" charset="0"/>
              </a:rPr>
              <a:t>中，并在表</a:t>
            </a:r>
            <a:r>
              <a:rPr kumimoji="0" lang="en-US" altLang="zh-CN" sz="2400">
                <a:latin typeface="Tahoma" pitchFamily="34" charset="0"/>
              </a:rPr>
              <a:t>I</a:t>
            </a:r>
            <a:r>
              <a:rPr kumimoji="0" lang="zh-CN" altLang="en-US" sz="2400">
                <a:latin typeface="Tahoma" pitchFamily="34" charset="0"/>
              </a:rPr>
              <a:t>中相应的最小项旁作记号</a:t>
            </a:r>
            <a:r>
              <a:rPr kumimoji="0" lang="zh-CN" altLang="en-US" sz="2400">
                <a:latin typeface="Arial"/>
              </a:rPr>
              <a:t>“</a:t>
            </a:r>
            <a:r>
              <a:rPr kumimoji="0" lang="zh-CN" altLang="en-US" sz="2400">
                <a:latin typeface="Tahoma" pitchFamily="34" charset="0"/>
              </a:rPr>
              <a:t>√</a:t>
            </a:r>
            <a:r>
              <a:rPr kumimoji="0" lang="zh-CN" altLang="en-US" sz="2400">
                <a:latin typeface="Arial"/>
              </a:rPr>
              <a:t>”</a:t>
            </a:r>
            <a:r>
              <a:rPr kumimoji="0" lang="zh-CN" altLang="en-US" sz="2400">
                <a:latin typeface="Tahoma" pitchFamily="34" charset="0"/>
              </a:rPr>
              <a:t>。表</a:t>
            </a:r>
            <a:r>
              <a:rPr kumimoji="0" lang="en-US" altLang="zh-CN" sz="2400">
                <a:latin typeface="Tahoma" pitchFamily="34" charset="0"/>
              </a:rPr>
              <a:t>II</a:t>
            </a:r>
            <a:r>
              <a:rPr kumimoji="0" lang="zh-CN" altLang="en-US" sz="2400">
                <a:latin typeface="Tahoma" pitchFamily="34" charset="0"/>
              </a:rPr>
              <a:t>所列均是变量数为</a:t>
            </a:r>
            <a:r>
              <a:rPr kumimoji="0" lang="en-US" altLang="zh-CN" sz="2400">
                <a:latin typeface="Tahoma" pitchFamily="34" charset="0"/>
              </a:rPr>
              <a:t>n-1</a:t>
            </a:r>
            <a:r>
              <a:rPr kumimoji="0" lang="zh-CN" altLang="en-US" sz="2400">
                <a:latin typeface="Tahoma" pitchFamily="34" charset="0"/>
              </a:rPr>
              <a:t>的与项（</a:t>
            </a:r>
            <a:r>
              <a:rPr kumimoji="0" lang="en-US" altLang="zh-CN" sz="2400">
                <a:latin typeface="Tahoma" pitchFamily="34" charset="0"/>
              </a:rPr>
              <a:t>n</a:t>
            </a:r>
            <a:r>
              <a:rPr kumimoji="0" lang="zh-CN" altLang="en-US" sz="2400">
                <a:latin typeface="Tahoma" pitchFamily="34" charset="0"/>
              </a:rPr>
              <a:t>是</a:t>
            </a:r>
            <a:r>
              <a:rPr kumimoji="0" lang="en-US" altLang="zh-CN" sz="2400">
                <a:latin typeface="Tahoma" pitchFamily="34" charset="0"/>
              </a:rPr>
              <a:t>F</a:t>
            </a:r>
            <a:r>
              <a:rPr kumimoji="0" lang="zh-CN" altLang="en-US" sz="2400">
                <a:latin typeface="Tahoma" pitchFamily="34" charset="0"/>
              </a:rPr>
              <a:t>的变量数），它们同样按与项所含</a:t>
            </a:r>
            <a:r>
              <a:rPr kumimoji="0" lang="zh-CN" altLang="en-US" sz="2400">
                <a:latin typeface="Arial"/>
              </a:rPr>
              <a:t>“</a:t>
            </a:r>
            <a:r>
              <a:rPr kumimoji="0" lang="en-US" altLang="zh-CN" sz="2400">
                <a:latin typeface="Tahoma" pitchFamily="34" charset="0"/>
              </a:rPr>
              <a:t>1</a:t>
            </a:r>
            <a:r>
              <a:rPr kumimoji="0" lang="en-US" altLang="zh-CN" sz="2400">
                <a:latin typeface="Arial"/>
              </a:rPr>
              <a:t>”</a:t>
            </a:r>
            <a:r>
              <a:rPr kumimoji="0" lang="zh-CN" altLang="en-US" sz="2400">
                <a:latin typeface="Tahoma" pitchFamily="34" charset="0"/>
              </a:rPr>
              <a:t>的个数由少到多，分组排列。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Tahoma" pitchFamily="34" charset="0"/>
              </a:rPr>
              <a:t>3</a:t>
            </a:r>
            <a:r>
              <a:rPr kumimoji="0" lang="zh-CN" altLang="en-US" sz="2400">
                <a:latin typeface="Tahoma" pitchFamily="34" charset="0"/>
              </a:rPr>
              <a:t>）重复上述过程，直到不能合并为止。</a:t>
            </a:r>
          </a:p>
        </p:txBody>
      </p:sp>
      <p:grpSp>
        <p:nvGrpSpPr>
          <p:cNvPr id="322565" name="Group 5"/>
          <p:cNvGrpSpPr>
            <a:grpSpLocks/>
          </p:cNvGrpSpPr>
          <p:nvPr/>
        </p:nvGrpSpPr>
        <p:grpSpPr bwMode="auto">
          <a:xfrm>
            <a:off x="762000" y="3810000"/>
            <a:ext cx="2873375" cy="2743200"/>
            <a:chOff x="3439" y="1296"/>
            <a:chExt cx="1810" cy="1728"/>
          </a:xfrm>
        </p:grpSpPr>
        <p:sp>
          <p:nvSpPr>
            <p:cNvPr id="322566" name="Rectangle 6"/>
            <p:cNvSpPr>
              <a:spLocks noChangeArrowheads="1"/>
            </p:cNvSpPr>
            <p:nvPr/>
          </p:nvSpPr>
          <p:spPr bwMode="auto">
            <a:xfrm>
              <a:off x="5028" y="2688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482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4618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441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39" y="2688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15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3456" y="2688"/>
              <a:ext cx="40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28" y="2381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73" name="Rectangle 13"/>
            <p:cNvSpPr>
              <a:spLocks noChangeArrowheads="1"/>
            </p:cNvSpPr>
            <p:nvPr/>
          </p:nvSpPr>
          <p:spPr bwMode="auto">
            <a:xfrm>
              <a:off x="482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4618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75" name="Rectangle 15"/>
            <p:cNvSpPr>
              <a:spLocks noChangeArrowheads="1"/>
            </p:cNvSpPr>
            <p:nvPr/>
          </p:nvSpPr>
          <p:spPr bwMode="auto">
            <a:xfrm>
              <a:off x="441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76" name="Rectangle 16"/>
            <p:cNvSpPr>
              <a:spLocks noChangeArrowheads="1"/>
            </p:cNvSpPr>
            <p:nvPr/>
          </p:nvSpPr>
          <p:spPr bwMode="auto">
            <a:xfrm>
              <a:off x="3839" y="2381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322577" name="Rectangle 17"/>
            <p:cNvSpPr>
              <a:spLocks noChangeArrowheads="1"/>
            </p:cNvSpPr>
            <p:nvPr/>
          </p:nvSpPr>
          <p:spPr bwMode="auto">
            <a:xfrm>
              <a:off x="5028" y="2132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78" name="Rectangle 18"/>
            <p:cNvSpPr>
              <a:spLocks noChangeArrowheads="1"/>
            </p:cNvSpPr>
            <p:nvPr/>
          </p:nvSpPr>
          <p:spPr bwMode="auto">
            <a:xfrm>
              <a:off x="482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79" name="Rectangle 19"/>
            <p:cNvSpPr>
              <a:spLocks noChangeArrowheads="1"/>
            </p:cNvSpPr>
            <p:nvPr/>
          </p:nvSpPr>
          <p:spPr bwMode="auto">
            <a:xfrm>
              <a:off x="4618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441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81" name="Rectangle 21"/>
            <p:cNvSpPr>
              <a:spLocks noChangeArrowheads="1"/>
            </p:cNvSpPr>
            <p:nvPr/>
          </p:nvSpPr>
          <p:spPr bwMode="auto">
            <a:xfrm>
              <a:off x="3839" y="2132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2582" name="Rectangle 22"/>
            <p:cNvSpPr>
              <a:spLocks noChangeArrowheads="1"/>
            </p:cNvSpPr>
            <p:nvPr/>
          </p:nvSpPr>
          <p:spPr bwMode="auto">
            <a:xfrm>
              <a:off x="5028" y="1883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83" name="Rectangle 23"/>
            <p:cNvSpPr>
              <a:spLocks noChangeArrowheads="1"/>
            </p:cNvSpPr>
            <p:nvPr/>
          </p:nvSpPr>
          <p:spPr bwMode="auto">
            <a:xfrm>
              <a:off x="482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4618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85" name="Rectangle 25"/>
            <p:cNvSpPr>
              <a:spLocks noChangeArrowheads="1"/>
            </p:cNvSpPr>
            <p:nvPr/>
          </p:nvSpPr>
          <p:spPr bwMode="auto">
            <a:xfrm>
              <a:off x="441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3839" y="1883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3439" y="1883"/>
              <a:ext cx="400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5028" y="1584"/>
              <a:ext cx="20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482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322590" name="Rectangle 30"/>
            <p:cNvSpPr>
              <a:spLocks noChangeArrowheads="1"/>
            </p:cNvSpPr>
            <p:nvPr/>
          </p:nvSpPr>
          <p:spPr bwMode="auto">
            <a:xfrm>
              <a:off x="4618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441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322592" name="Rectangle 32"/>
            <p:cNvSpPr>
              <a:spLocks noChangeArrowheads="1"/>
            </p:cNvSpPr>
            <p:nvPr/>
          </p:nvSpPr>
          <p:spPr bwMode="auto">
            <a:xfrm>
              <a:off x="3839" y="1584"/>
              <a:ext cx="57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最小项</a:t>
              </a:r>
            </a:p>
          </p:txBody>
        </p:sp>
        <p:sp>
          <p:nvSpPr>
            <p:cNvPr id="322593" name="Rectangle 33"/>
            <p:cNvSpPr>
              <a:spLocks noChangeArrowheads="1"/>
            </p:cNvSpPr>
            <p:nvPr/>
          </p:nvSpPr>
          <p:spPr bwMode="auto">
            <a:xfrm>
              <a:off x="3439" y="1584"/>
              <a:ext cx="40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组号</a:t>
              </a:r>
            </a:p>
          </p:txBody>
        </p:sp>
        <p:sp>
          <p:nvSpPr>
            <p:cNvPr id="322594" name="Line 34"/>
            <p:cNvSpPr>
              <a:spLocks noChangeShapeType="1"/>
            </p:cNvSpPr>
            <p:nvPr/>
          </p:nvSpPr>
          <p:spPr bwMode="auto">
            <a:xfrm>
              <a:off x="3439" y="158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595" name="Line 35"/>
            <p:cNvSpPr>
              <a:spLocks noChangeShapeType="1"/>
            </p:cNvSpPr>
            <p:nvPr/>
          </p:nvSpPr>
          <p:spPr bwMode="auto">
            <a:xfrm>
              <a:off x="3439" y="1883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596" name="Line 36"/>
            <p:cNvSpPr>
              <a:spLocks noChangeShapeType="1"/>
            </p:cNvSpPr>
            <p:nvPr/>
          </p:nvSpPr>
          <p:spPr bwMode="auto">
            <a:xfrm>
              <a:off x="3439" y="2630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597" name="Line 37"/>
            <p:cNvSpPr>
              <a:spLocks noChangeShapeType="1"/>
            </p:cNvSpPr>
            <p:nvPr/>
          </p:nvSpPr>
          <p:spPr bwMode="auto">
            <a:xfrm>
              <a:off x="3456" y="302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598" name="Line 38"/>
            <p:cNvSpPr>
              <a:spLocks noChangeShapeType="1"/>
            </p:cNvSpPr>
            <p:nvPr/>
          </p:nvSpPr>
          <p:spPr bwMode="auto">
            <a:xfrm>
              <a:off x="3456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599" name="Line 39"/>
            <p:cNvSpPr>
              <a:spLocks noChangeShapeType="1"/>
            </p:cNvSpPr>
            <p:nvPr/>
          </p:nvSpPr>
          <p:spPr bwMode="auto">
            <a:xfrm>
              <a:off x="3839" y="1584"/>
              <a:ext cx="1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0" name="Line 40"/>
            <p:cNvSpPr>
              <a:spLocks noChangeShapeType="1"/>
            </p:cNvSpPr>
            <p:nvPr/>
          </p:nvSpPr>
          <p:spPr bwMode="auto">
            <a:xfrm>
              <a:off x="4413" y="1584"/>
              <a:ext cx="3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1" name="Line 41"/>
            <p:cNvSpPr>
              <a:spLocks noChangeShapeType="1"/>
            </p:cNvSpPr>
            <p:nvPr/>
          </p:nvSpPr>
          <p:spPr bwMode="auto">
            <a:xfrm flipH="1">
              <a:off x="4608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2" name="Line 42"/>
            <p:cNvSpPr>
              <a:spLocks noChangeShapeType="1"/>
            </p:cNvSpPr>
            <p:nvPr/>
          </p:nvSpPr>
          <p:spPr bwMode="auto">
            <a:xfrm flipH="1">
              <a:off x="4800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3" name="Line 43"/>
            <p:cNvSpPr>
              <a:spLocks noChangeShapeType="1"/>
            </p:cNvSpPr>
            <p:nvPr/>
          </p:nvSpPr>
          <p:spPr bwMode="auto">
            <a:xfrm>
              <a:off x="4992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4" name="Line 44"/>
            <p:cNvSpPr>
              <a:spLocks noChangeShapeType="1"/>
            </p:cNvSpPr>
            <p:nvPr/>
          </p:nvSpPr>
          <p:spPr bwMode="auto">
            <a:xfrm>
              <a:off x="5232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5" name="Line 45"/>
            <p:cNvSpPr>
              <a:spLocks noChangeShapeType="1"/>
            </p:cNvSpPr>
            <p:nvPr/>
          </p:nvSpPr>
          <p:spPr bwMode="auto">
            <a:xfrm>
              <a:off x="3839" y="2132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6" name="Line 46"/>
            <p:cNvSpPr>
              <a:spLocks noChangeShapeType="1"/>
            </p:cNvSpPr>
            <p:nvPr/>
          </p:nvSpPr>
          <p:spPr bwMode="auto">
            <a:xfrm>
              <a:off x="3839" y="2381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7" name="Rectangle 47"/>
            <p:cNvSpPr>
              <a:spLocks noChangeArrowheads="1"/>
            </p:cNvSpPr>
            <p:nvPr/>
          </p:nvSpPr>
          <p:spPr bwMode="auto">
            <a:xfrm>
              <a:off x="4126" y="129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</a:t>
              </a:r>
            </a:p>
          </p:txBody>
        </p:sp>
      </p:grpSp>
      <p:grpSp>
        <p:nvGrpSpPr>
          <p:cNvPr id="322608" name="Group 48"/>
          <p:cNvGrpSpPr>
            <a:grpSpLocks/>
          </p:cNvGrpSpPr>
          <p:nvPr/>
        </p:nvGrpSpPr>
        <p:grpSpPr bwMode="auto">
          <a:xfrm>
            <a:off x="4343400" y="3733800"/>
            <a:ext cx="3924300" cy="1465263"/>
            <a:chOff x="2971" y="1282"/>
            <a:chExt cx="2472" cy="923"/>
          </a:xfrm>
        </p:grpSpPr>
        <p:grpSp>
          <p:nvGrpSpPr>
            <p:cNvPr id="322609" name="Group 49"/>
            <p:cNvGrpSpPr>
              <a:grpSpLocks/>
            </p:cNvGrpSpPr>
            <p:nvPr/>
          </p:nvGrpSpPr>
          <p:grpSpPr bwMode="auto">
            <a:xfrm>
              <a:off x="2971" y="1615"/>
              <a:ext cx="2472" cy="590"/>
              <a:chOff x="3107" y="1344"/>
              <a:chExt cx="2472" cy="590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3107" y="1662"/>
                <a:ext cx="50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4423" y="1344"/>
                <a:ext cx="115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D   C   B   A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3612" y="1344"/>
                <a:ext cx="811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m</a:t>
                </a:r>
              </a:p>
            </p:txBody>
          </p:sp>
          <p:sp>
            <p:nvSpPr>
              <p:cNvPr id="322613" name="Rectangle 53"/>
              <p:cNvSpPr>
                <a:spLocks noChangeArrowheads="1"/>
              </p:cNvSpPr>
              <p:nvPr/>
            </p:nvSpPr>
            <p:spPr bwMode="auto">
              <a:xfrm>
                <a:off x="3107" y="1344"/>
                <a:ext cx="505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组号</a:t>
                </a:r>
              </a:p>
            </p:txBody>
          </p:sp>
          <p:sp>
            <p:nvSpPr>
              <p:cNvPr id="322614" name="Line 54"/>
              <p:cNvSpPr>
                <a:spLocks noChangeShapeType="1"/>
              </p:cNvSpPr>
              <p:nvPr/>
            </p:nvSpPr>
            <p:spPr bwMode="auto">
              <a:xfrm>
                <a:off x="3107" y="1344"/>
                <a:ext cx="2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15" name="Line 55"/>
              <p:cNvSpPr>
                <a:spLocks noChangeShapeType="1"/>
              </p:cNvSpPr>
              <p:nvPr/>
            </p:nvSpPr>
            <p:spPr bwMode="auto">
              <a:xfrm>
                <a:off x="3107" y="1662"/>
                <a:ext cx="2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16" name="Line 56"/>
              <p:cNvSpPr>
                <a:spLocks noChangeShapeType="1"/>
              </p:cNvSpPr>
              <p:nvPr/>
            </p:nvSpPr>
            <p:spPr bwMode="auto">
              <a:xfrm>
                <a:off x="3107" y="1934"/>
                <a:ext cx="2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17" name="Line 57"/>
              <p:cNvSpPr>
                <a:spLocks noChangeShapeType="1"/>
              </p:cNvSpPr>
              <p:nvPr/>
            </p:nvSpPr>
            <p:spPr bwMode="auto">
              <a:xfrm>
                <a:off x="3107" y="1344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18" name="Line 58"/>
              <p:cNvSpPr>
                <a:spLocks noChangeShapeType="1"/>
              </p:cNvSpPr>
              <p:nvPr/>
            </p:nvSpPr>
            <p:spPr bwMode="auto">
              <a:xfrm>
                <a:off x="3612" y="1344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19" name="Line 59"/>
              <p:cNvSpPr>
                <a:spLocks noChangeShapeType="1"/>
              </p:cNvSpPr>
              <p:nvPr/>
            </p:nvSpPr>
            <p:spPr bwMode="auto">
              <a:xfrm>
                <a:off x="4423" y="1344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20" name="Line 60"/>
              <p:cNvSpPr>
                <a:spLocks noChangeShapeType="1"/>
              </p:cNvSpPr>
              <p:nvPr/>
            </p:nvSpPr>
            <p:spPr bwMode="auto">
              <a:xfrm>
                <a:off x="5579" y="1344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969" y="1282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II</a:t>
              </a:r>
            </a:p>
          </p:txBody>
        </p:sp>
      </p:grpSp>
      <p:sp>
        <p:nvSpPr>
          <p:cNvPr id="322622" name="Rectangle 62"/>
          <p:cNvSpPr>
            <a:spLocks noChangeArrowheads="1"/>
          </p:cNvSpPr>
          <p:nvPr/>
        </p:nvSpPr>
        <p:spPr bwMode="auto">
          <a:xfrm>
            <a:off x="4419600" y="5638800"/>
            <a:ext cx="41128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未打“√”的，标以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P1~P4</a:t>
            </a:r>
          </a:p>
        </p:txBody>
      </p:sp>
      <p:sp>
        <p:nvSpPr>
          <p:cNvPr id="322624" name="Text Box 64"/>
          <p:cNvSpPr txBox="1">
            <a:spLocks noChangeArrowheads="1"/>
          </p:cNvSpPr>
          <p:nvPr/>
        </p:nvSpPr>
        <p:spPr bwMode="auto">
          <a:xfrm>
            <a:off x="3657600" y="4724400"/>
            <a:ext cx="533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P1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P2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P3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20469597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animBg="1" autoUpdateAnimBg="0"/>
      <p:bldP spid="322622" grpId="0" autoUpdateAnimBg="0"/>
      <p:bldP spid="32262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F06-40AE-44E8-9E89-B5667D9B02B6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323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第二步：从全部质蕴涵项中选出必要的质蕴涵项。</a:t>
            </a:r>
          </a:p>
        </p:txBody>
      </p:sp>
      <p:sp>
        <p:nvSpPr>
          <p:cNvPr id="323696" name="Rectangle 112"/>
          <p:cNvSpPr>
            <a:spLocks noChangeArrowheads="1"/>
          </p:cNvSpPr>
          <p:nvPr/>
        </p:nvSpPr>
        <p:spPr bwMode="auto">
          <a:xfrm>
            <a:off x="914400" y="2708920"/>
            <a:ext cx="549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）先作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~ P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对应的表格（表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III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grpSp>
        <p:nvGrpSpPr>
          <p:cNvPr id="323715" name="Group 131"/>
          <p:cNvGrpSpPr>
            <a:grpSpLocks/>
          </p:cNvGrpSpPr>
          <p:nvPr/>
        </p:nvGrpSpPr>
        <p:grpSpPr bwMode="auto">
          <a:xfrm>
            <a:off x="457200" y="3352800"/>
            <a:ext cx="2873375" cy="2743200"/>
            <a:chOff x="3439" y="1296"/>
            <a:chExt cx="1810" cy="1728"/>
          </a:xfrm>
        </p:grpSpPr>
        <p:sp>
          <p:nvSpPr>
            <p:cNvPr id="323716" name="Rectangle 132"/>
            <p:cNvSpPr>
              <a:spLocks noChangeArrowheads="1"/>
            </p:cNvSpPr>
            <p:nvPr/>
          </p:nvSpPr>
          <p:spPr bwMode="auto">
            <a:xfrm>
              <a:off x="5028" y="2688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17" name="Rectangle 133"/>
            <p:cNvSpPr>
              <a:spLocks noChangeArrowheads="1"/>
            </p:cNvSpPr>
            <p:nvPr/>
          </p:nvSpPr>
          <p:spPr bwMode="auto">
            <a:xfrm>
              <a:off x="482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18" name="Rectangle 134"/>
            <p:cNvSpPr>
              <a:spLocks noChangeArrowheads="1"/>
            </p:cNvSpPr>
            <p:nvPr/>
          </p:nvSpPr>
          <p:spPr bwMode="auto">
            <a:xfrm>
              <a:off x="4618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19" name="Rectangle 135"/>
            <p:cNvSpPr>
              <a:spLocks noChangeArrowheads="1"/>
            </p:cNvSpPr>
            <p:nvPr/>
          </p:nvSpPr>
          <p:spPr bwMode="auto">
            <a:xfrm>
              <a:off x="441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20" name="Rectangle 136"/>
            <p:cNvSpPr>
              <a:spLocks noChangeArrowheads="1"/>
            </p:cNvSpPr>
            <p:nvPr/>
          </p:nvSpPr>
          <p:spPr bwMode="auto">
            <a:xfrm>
              <a:off x="3839" y="2688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15</a:t>
              </a:r>
            </a:p>
          </p:txBody>
        </p:sp>
        <p:sp>
          <p:nvSpPr>
            <p:cNvPr id="323721" name="Rectangle 137"/>
            <p:cNvSpPr>
              <a:spLocks noChangeArrowheads="1"/>
            </p:cNvSpPr>
            <p:nvPr/>
          </p:nvSpPr>
          <p:spPr bwMode="auto">
            <a:xfrm>
              <a:off x="3456" y="2688"/>
              <a:ext cx="40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3722" name="Rectangle 138"/>
            <p:cNvSpPr>
              <a:spLocks noChangeArrowheads="1"/>
            </p:cNvSpPr>
            <p:nvPr/>
          </p:nvSpPr>
          <p:spPr bwMode="auto">
            <a:xfrm>
              <a:off x="5028" y="2381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23" name="Rectangle 139"/>
            <p:cNvSpPr>
              <a:spLocks noChangeArrowheads="1"/>
            </p:cNvSpPr>
            <p:nvPr/>
          </p:nvSpPr>
          <p:spPr bwMode="auto">
            <a:xfrm>
              <a:off x="482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24" name="Rectangle 140"/>
            <p:cNvSpPr>
              <a:spLocks noChangeArrowheads="1"/>
            </p:cNvSpPr>
            <p:nvPr/>
          </p:nvSpPr>
          <p:spPr bwMode="auto">
            <a:xfrm>
              <a:off x="4618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25" name="Rectangle 141"/>
            <p:cNvSpPr>
              <a:spLocks noChangeArrowheads="1"/>
            </p:cNvSpPr>
            <p:nvPr/>
          </p:nvSpPr>
          <p:spPr bwMode="auto">
            <a:xfrm>
              <a:off x="441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26" name="Rectangle 142"/>
            <p:cNvSpPr>
              <a:spLocks noChangeArrowheads="1"/>
            </p:cNvSpPr>
            <p:nvPr/>
          </p:nvSpPr>
          <p:spPr bwMode="auto">
            <a:xfrm>
              <a:off x="3839" y="2381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323727" name="Rectangle 143"/>
            <p:cNvSpPr>
              <a:spLocks noChangeArrowheads="1"/>
            </p:cNvSpPr>
            <p:nvPr/>
          </p:nvSpPr>
          <p:spPr bwMode="auto">
            <a:xfrm>
              <a:off x="5028" y="2132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28" name="Rectangle 144"/>
            <p:cNvSpPr>
              <a:spLocks noChangeArrowheads="1"/>
            </p:cNvSpPr>
            <p:nvPr/>
          </p:nvSpPr>
          <p:spPr bwMode="auto">
            <a:xfrm>
              <a:off x="482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29" name="Rectangle 145"/>
            <p:cNvSpPr>
              <a:spLocks noChangeArrowheads="1"/>
            </p:cNvSpPr>
            <p:nvPr/>
          </p:nvSpPr>
          <p:spPr bwMode="auto">
            <a:xfrm>
              <a:off x="4618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30" name="Rectangle 146"/>
            <p:cNvSpPr>
              <a:spLocks noChangeArrowheads="1"/>
            </p:cNvSpPr>
            <p:nvPr/>
          </p:nvSpPr>
          <p:spPr bwMode="auto">
            <a:xfrm>
              <a:off x="441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31" name="Rectangle 147"/>
            <p:cNvSpPr>
              <a:spLocks noChangeArrowheads="1"/>
            </p:cNvSpPr>
            <p:nvPr/>
          </p:nvSpPr>
          <p:spPr bwMode="auto">
            <a:xfrm>
              <a:off x="3839" y="2132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3732" name="Rectangle 148"/>
            <p:cNvSpPr>
              <a:spLocks noChangeArrowheads="1"/>
            </p:cNvSpPr>
            <p:nvPr/>
          </p:nvSpPr>
          <p:spPr bwMode="auto">
            <a:xfrm>
              <a:off x="5028" y="1883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33" name="Rectangle 149"/>
            <p:cNvSpPr>
              <a:spLocks noChangeArrowheads="1"/>
            </p:cNvSpPr>
            <p:nvPr/>
          </p:nvSpPr>
          <p:spPr bwMode="auto">
            <a:xfrm>
              <a:off x="482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34" name="Rectangle 150"/>
            <p:cNvSpPr>
              <a:spLocks noChangeArrowheads="1"/>
            </p:cNvSpPr>
            <p:nvPr/>
          </p:nvSpPr>
          <p:spPr bwMode="auto">
            <a:xfrm>
              <a:off x="4618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35" name="Rectangle 151"/>
            <p:cNvSpPr>
              <a:spLocks noChangeArrowheads="1"/>
            </p:cNvSpPr>
            <p:nvPr/>
          </p:nvSpPr>
          <p:spPr bwMode="auto">
            <a:xfrm>
              <a:off x="441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36" name="Rectangle 152"/>
            <p:cNvSpPr>
              <a:spLocks noChangeArrowheads="1"/>
            </p:cNvSpPr>
            <p:nvPr/>
          </p:nvSpPr>
          <p:spPr bwMode="auto">
            <a:xfrm>
              <a:off x="3839" y="1883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323737" name="Rectangle 153"/>
            <p:cNvSpPr>
              <a:spLocks noChangeArrowheads="1"/>
            </p:cNvSpPr>
            <p:nvPr/>
          </p:nvSpPr>
          <p:spPr bwMode="auto">
            <a:xfrm>
              <a:off x="3439" y="1883"/>
              <a:ext cx="400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38" name="Rectangle 154"/>
            <p:cNvSpPr>
              <a:spLocks noChangeArrowheads="1"/>
            </p:cNvSpPr>
            <p:nvPr/>
          </p:nvSpPr>
          <p:spPr bwMode="auto">
            <a:xfrm>
              <a:off x="5028" y="1584"/>
              <a:ext cx="20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323739" name="Rectangle 155"/>
            <p:cNvSpPr>
              <a:spLocks noChangeArrowheads="1"/>
            </p:cNvSpPr>
            <p:nvPr/>
          </p:nvSpPr>
          <p:spPr bwMode="auto">
            <a:xfrm>
              <a:off x="482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323740" name="Rectangle 156"/>
            <p:cNvSpPr>
              <a:spLocks noChangeArrowheads="1"/>
            </p:cNvSpPr>
            <p:nvPr/>
          </p:nvSpPr>
          <p:spPr bwMode="auto">
            <a:xfrm>
              <a:off x="4618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323741" name="Rectangle 157"/>
            <p:cNvSpPr>
              <a:spLocks noChangeArrowheads="1"/>
            </p:cNvSpPr>
            <p:nvPr/>
          </p:nvSpPr>
          <p:spPr bwMode="auto">
            <a:xfrm>
              <a:off x="441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323742" name="Rectangle 158"/>
            <p:cNvSpPr>
              <a:spLocks noChangeArrowheads="1"/>
            </p:cNvSpPr>
            <p:nvPr/>
          </p:nvSpPr>
          <p:spPr bwMode="auto">
            <a:xfrm>
              <a:off x="3839" y="1584"/>
              <a:ext cx="57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最小项</a:t>
              </a:r>
            </a:p>
          </p:txBody>
        </p:sp>
        <p:sp>
          <p:nvSpPr>
            <p:cNvPr id="323743" name="Rectangle 159"/>
            <p:cNvSpPr>
              <a:spLocks noChangeArrowheads="1"/>
            </p:cNvSpPr>
            <p:nvPr/>
          </p:nvSpPr>
          <p:spPr bwMode="auto">
            <a:xfrm>
              <a:off x="3439" y="1584"/>
              <a:ext cx="40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组号</a:t>
              </a:r>
            </a:p>
          </p:txBody>
        </p:sp>
        <p:sp>
          <p:nvSpPr>
            <p:cNvPr id="323744" name="Line 160"/>
            <p:cNvSpPr>
              <a:spLocks noChangeShapeType="1"/>
            </p:cNvSpPr>
            <p:nvPr/>
          </p:nvSpPr>
          <p:spPr bwMode="auto">
            <a:xfrm>
              <a:off x="3439" y="158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45" name="Line 161"/>
            <p:cNvSpPr>
              <a:spLocks noChangeShapeType="1"/>
            </p:cNvSpPr>
            <p:nvPr/>
          </p:nvSpPr>
          <p:spPr bwMode="auto">
            <a:xfrm>
              <a:off x="3439" y="1883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46" name="Line 162"/>
            <p:cNvSpPr>
              <a:spLocks noChangeShapeType="1"/>
            </p:cNvSpPr>
            <p:nvPr/>
          </p:nvSpPr>
          <p:spPr bwMode="auto">
            <a:xfrm>
              <a:off x="3439" y="2630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47" name="Line 163"/>
            <p:cNvSpPr>
              <a:spLocks noChangeShapeType="1"/>
            </p:cNvSpPr>
            <p:nvPr/>
          </p:nvSpPr>
          <p:spPr bwMode="auto">
            <a:xfrm>
              <a:off x="3456" y="302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48" name="Line 164"/>
            <p:cNvSpPr>
              <a:spLocks noChangeShapeType="1"/>
            </p:cNvSpPr>
            <p:nvPr/>
          </p:nvSpPr>
          <p:spPr bwMode="auto">
            <a:xfrm>
              <a:off x="3456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49" name="Line 165"/>
            <p:cNvSpPr>
              <a:spLocks noChangeShapeType="1"/>
            </p:cNvSpPr>
            <p:nvPr/>
          </p:nvSpPr>
          <p:spPr bwMode="auto">
            <a:xfrm>
              <a:off x="3839" y="1584"/>
              <a:ext cx="1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0" name="Line 166"/>
            <p:cNvSpPr>
              <a:spLocks noChangeShapeType="1"/>
            </p:cNvSpPr>
            <p:nvPr/>
          </p:nvSpPr>
          <p:spPr bwMode="auto">
            <a:xfrm>
              <a:off x="4413" y="1584"/>
              <a:ext cx="3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1" name="Line 167"/>
            <p:cNvSpPr>
              <a:spLocks noChangeShapeType="1"/>
            </p:cNvSpPr>
            <p:nvPr/>
          </p:nvSpPr>
          <p:spPr bwMode="auto">
            <a:xfrm flipH="1">
              <a:off x="4608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2" name="Line 168"/>
            <p:cNvSpPr>
              <a:spLocks noChangeShapeType="1"/>
            </p:cNvSpPr>
            <p:nvPr/>
          </p:nvSpPr>
          <p:spPr bwMode="auto">
            <a:xfrm flipH="1">
              <a:off x="4800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3" name="Line 169"/>
            <p:cNvSpPr>
              <a:spLocks noChangeShapeType="1"/>
            </p:cNvSpPr>
            <p:nvPr/>
          </p:nvSpPr>
          <p:spPr bwMode="auto">
            <a:xfrm>
              <a:off x="4992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4" name="Line 170"/>
            <p:cNvSpPr>
              <a:spLocks noChangeShapeType="1"/>
            </p:cNvSpPr>
            <p:nvPr/>
          </p:nvSpPr>
          <p:spPr bwMode="auto">
            <a:xfrm>
              <a:off x="5232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5" name="Line 171"/>
            <p:cNvSpPr>
              <a:spLocks noChangeShapeType="1"/>
            </p:cNvSpPr>
            <p:nvPr/>
          </p:nvSpPr>
          <p:spPr bwMode="auto">
            <a:xfrm>
              <a:off x="3839" y="2132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6" name="Line 172"/>
            <p:cNvSpPr>
              <a:spLocks noChangeShapeType="1"/>
            </p:cNvSpPr>
            <p:nvPr/>
          </p:nvSpPr>
          <p:spPr bwMode="auto">
            <a:xfrm>
              <a:off x="3839" y="2381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7" name="Rectangle 173"/>
            <p:cNvSpPr>
              <a:spLocks noChangeArrowheads="1"/>
            </p:cNvSpPr>
            <p:nvPr/>
          </p:nvSpPr>
          <p:spPr bwMode="auto">
            <a:xfrm>
              <a:off x="4126" y="129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</a:t>
              </a:r>
            </a:p>
          </p:txBody>
        </p:sp>
      </p:grpSp>
      <p:sp>
        <p:nvSpPr>
          <p:cNvPr id="323758" name="Text Box 174"/>
          <p:cNvSpPr txBox="1">
            <a:spLocks noChangeArrowheads="1"/>
          </p:cNvSpPr>
          <p:nvPr/>
        </p:nvSpPr>
        <p:spPr bwMode="auto">
          <a:xfrm>
            <a:off x="3352800" y="4267200"/>
            <a:ext cx="533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P1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P2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P3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P4</a:t>
            </a:r>
          </a:p>
        </p:txBody>
      </p:sp>
      <p:sp>
        <p:nvSpPr>
          <p:cNvPr id="323759" name="AutoShape 175"/>
          <p:cNvSpPr>
            <a:spLocks noChangeArrowheads="1"/>
          </p:cNvSpPr>
          <p:nvPr/>
        </p:nvSpPr>
        <p:spPr bwMode="auto">
          <a:xfrm>
            <a:off x="3886200" y="5029200"/>
            <a:ext cx="1143000" cy="309563"/>
          </a:xfrm>
          <a:prstGeom prst="rightArrow">
            <a:avLst>
              <a:gd name="adj1" fmla="val 50000"/>
              <a:gd name="adj2" fmla="val 92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3762" name="Group 178"/>
          <p:cNvGrpSpPr>
            <a:grpSpLocks/>
          </p:cNvGrpSpPr>
          <p:nvPr/>
        </p:nvGrpSpPr>
        <p:grpSpPr bwMode="auto">
          <a:xfrm>
            <a:off x="4251326" y="3276600"/>
            <a:ext cx="4816475" cy="2743200"/>
            <a:chOff x="2678" y="2064"/>
            <a:chExt cx="3034" cy="1728"/>
          </a:xfrm>
        </p:grpSpPr>
        <p:grpSp>
          <p:nvGrpSpPr>
            <p:cNvPr id="323760" name="Group 176"/>
            <p:cNvGrpSpPr>
              <a:grpSpLocks/>
            </p:cNvGrpSpPr>
            <p:nvPr/>
          </p:nvGrpSpPr>
          <p:grpSpPr bwMode="auto">
            <a:xfrm>
              <a:off x="2678" y="2112"/>
              <a:ext cx="3034" cy="1680"/>
              <a:chOff x="2678" y="2112"/>
              <a:chExt cx="3034" cy="1680"/>
            </a:xfrm>
          </p:grpSpPr>
          <p:grpSp>
            <p:nvGrpSpPr>
              <p:cNvPr id="323697" name="Group 113"/>
              <p:cNvGrpSpPr>
                <a:grpSpLocks/>
              </p:cNvGrpSpPr>
              <p:nvPr/>
            </p:nvGrpSpPr>
            <p:grpSpPr bwMode="auto">
              <a:xfrm>
                <a:off x="2678" y="2112"/>
                <a:ext cx="3034" cy="1680"/>
                <a:chOff x="203" y="1824"/>
                <a:chExt cx="3034" cy="1680"/>
              </a:xfrm>
            </p:grpSpPr>
            <p:sp>
              <p:nvSpPr>
                <p:cNvPr id="323623" name="Rectangle 39"/>
                <p:cNvSpPr>
                  <a:spLocks noChangeArrowheads="1"/>
                </p:cNvSpPr>
                <p:nvPr/>
              </p:nvSpPr>
              <p:spPr bwMode="auto">
                <a:xfrm>
                  <a:off x="2384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24" name="Rectangle 40"/>
                <p:cNvSpPr>
                  <a:spLocks noChangeArrowheads="1"/>
                </p:cNvSpPr>
                <p:nvPr/>
              </p:nvSpPr>
              <p:spPr bwMode="auto">
                <a:xfrm>
                  <a:off x="1957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531" y="309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104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2811" y="285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32" name="Rectangle 48"/>
                <p:cNvSpPr>
                  <a:spLocks noChangeArrowheads="1"/>
                </p:cNvSpPr>
                <p:nvPr/>
              </p:nvSpPr>
              <p:spPr bwMode="auto">
                <a:xfrm>
                  <a:off x="2384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33" name="Rectangle 49"/>
                <p:cNvSpPr>
                  <a:spLocks noChangeArrowheads="1"/>
                </p:cNvSpPr>
                <p:nvPr/>
              </p:nvSpPr>
              <p:spPr bwMode="auto">
                <a:xfrm>
                  <a:off x="1957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34" name="Rectangle 50"/>
                <p:cNvSpPr>
                  <a:spLocks noChangeArrowheads="1"/>
                </p:cNvSpPr>
                <p:nvPr/>
              </p:nvSpPr>
              <p:spPr bwMode="auto">
                <a:xfrm>
                  <a:off x="1531" y="285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35" name="Rectangle 51"/>
                <p:cNvSpPr>
                  <a:spLocks noChangeArrowheads="1"/>
                </p:cNvSpPr>
                <p:nvPr/>
              </p:nvSpPr>
              <p:spPr bwMode="auto">
                <a:xfrm>
                  <a:off x="1104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41" name="Rectangle 57"/>
                <p:cNvSpPr>
                  <a:spLocks noChangeArrowheads="1"/>
                </p:cNvSpPr>
                <p:nvPr/>
              </p:nvSpPr>
              <p:spPr bwMode="auto">
                <a:xfrm>
                  <a:off x="2384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42" name="Rectangle 58"/>
                <p:cNvSpPr>
                  <a:spLocks noChangeArrowheads="1"/>
                </p:cNvSpPr>
                <p:nvPr/>
              </p:nvSpPr>
              <p:spPr bwMode="auto">
                <a:xfrm>
                  <a:off x="1957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43" name="Rectangle 59"/>
                <p:cNvSpPr>
                  <a:spLocks noChangeArrowheads="1"/>
                </p:cNvSpPr>
                <p:nvPr/>
              </p:nvSpPr>
              <p:spPr bwMode="auto">
                <a:xfrm>
                  <a:off x="1531" y="260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44" name="Rectangle 60"/>
                <p:cNvSpPr>
                  <a:spLocks noChangeArrowheads="1"/>
                </p:cNvSpPr>
                <p:nvPr/>
              </p:nvSpPr>
              <p:spPr bwMode="auto">
                <a:xfrm>
                  <a:off x="1104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50" name="Rectangle 66"/>
                <p:cNvSpPr>
                  <a:spLocks noChangeArrowheads="1"/>
                </p:cNvSpPr>
                <p:nvPr/>
              </p:nvSpPr>
              <p:spPr bwMode="auto">
                <a:xfrm>
                  <a:off x="2384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51" name="Rectangle 67"/>
                <p:cNvSpPr>
                  <a:spLocks noChangeArrowheads="1"/>
                </p:cNvSpPr>
                <p:nvPr/>
              </p:nvSpPr>
              <p:spPr bwMode="auto">
                <a:xfrm>
                  <a:off x="1957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52" name="Rectangle 68"/>
                <p:cNvSpPr>
                  <a:spLocks noChangeArrowheads="1"/>
                </p:cNvSpPr>
                <p:nvPr/>
              </p:nvSpPr>
              <p:spPr bwMode="auto">
                <a:xfrm>
                  <a:off x="1531" y="235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53" name="Rectangle 69"/>
                <p:cNvSpPr>
                  <a:spLocks noChangeArrowheads="1"/>
                </p:cNvSpPr>
                <p:nvPr/>
              </p:nvSpPr>
              <p:spPr bwMode="auto">
                <a:xfrm>
                  <a:off x="1104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54" name="Line 70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16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57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104" y="2640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58" name="Line 74"/>
                <p:cNvSpPr>
                  <a:spLocks noChangeShapeType="1"/>
                </p:cNvSpPr>
                <p:nvPr/>
              </p:nvSpPr>
              <p:spPr bwMode="auto">
                <a:xfrm>
                  <a:off x="1104" y="292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59" name="Line 75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680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1" name="Line 77"/>
                <p:cNvSpPr>
                  <a:spLocks noChangeShapeType="1"/>
                </p:cNvSpPr>
                <p:nvPr/>
              </p:nvSpPr>
              <p:spPr bwMode="auto">
                <a:xfrm>
                  <a:off x="1104" y="3504"/>
                  <a:ext cx="16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2" name="Line 78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0" cy="115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3" name="Line 79"/>
                <p:cNvSpPr>
                  <a:spLocks noChangeShapeType="1"/>
                </p:cNvSpPr>
                <p:nvPr/>
              </p:nvSpPr>
              <p:spPr bwMode="auto">
                <a:xfrm>
                  <a:off x="1536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4" name="Line 8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5" name="Line 81"/>
                <p:cNvSpPr>
                  <a:spLocks noChangeShapeType="1"/>
                </p:cNvSpPr>
                <p:nvPr/>
              </p:nvSpPr>
              <p:spPr bwMode="auto">
                <a:xfrm>
                  <a:off x="2352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6" name="Line 82"/>
                <p:cNvSpPr>
                  <a:spLocks noChangeShapeType="1"/>
                </p:cNvSpPr>
                <p:nvPr/>
              </p:nvSpPr>
              <p:spPr bwMode="auto">
                <a:xfrm>
                  <a:off x="2784" y="2352"/>
                  <a:ext cx="0" cy="11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72" name="Line 8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2048"/>
                  <a:ext cx="318" cy="31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3674" name="Group 90"/>
                <p:cNvGrpSpPr>
                  <a:grpSpLocks/>
                </p:cNvGrpSpPr>
                <p:nvPr/>
              </p:nvGrpSpPr>
              <p:grpSpPr bwMode="auto">
                <a:xfrm>
                  <a:off x="203" y="1824"/>
                  <a:ext cx="1365" cy="760"/>
                  <a:chOff x="271" y="1434"/>
                  <a:chExt cx="1365" cy="760"/>
                </a:xfrm>
              </p:grpSpPr>
              <p:sp>
                <p:nvSpPr>
                  <p:cNvPr id="323675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71" y="1671"/>
                    <a:ext cx="565" cy="5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质蕴</a:t>
                    </a:r>
                    <a:endParaRPr kumimoji="0" lang="en-US" altLang="zh-CN">
                      <a:latin typeface="华文新魏" pitchFamily="2" charset="-122"/>
                      <a:ea typeface="华文新魏" pitchFamily="2" charset="-122"/>
                    </a:endParaRPr>
                  </a:p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涵项 </a:t>
                    </a:r>
                  </a:p>
                </p:txBody>
              </p:sp>
              <p:sp>
                <p:nvSpPr>
                  <p:cNvPr id="323676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884" y="1434"/>
                    <a:ext cx="75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最小项 </a:t>
                    </a:r>
                  </a:p>
                </p:txBody>
              </p:sp>
            </p:grpSp>
            <p:sp>
              <p:nvSpPr>
                <p:cNvPr id="323679" name="Rectangle 95"/>
                <p:cNvSpPr>
                  <a:spLocks noChangeArrowheads="1"/>
                </p:cNvSpPr>
                <p:nvPr/>
              </p:nvSpPr>
              <p:spPr bwMode="auto">
                <a:xfrm>
                  <a:off x="768" y="2349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23680" name="Rectangle 96"/>
                <p:cNvSpPr>
                  <a:spLocks noChangeArrowheads="1"/>
                </p:cNvSpPr>
                <p:nvPr/>
              </p:nvSpPr>
              <p:spPr bwMode="auto">
                <a:xfrm>
                  <a:off x="768" y="2591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23681" name="Rectangle 97"/>
                <p:cNvSpPr>
                  <a:spLocks noChangeArrowheads="1"/>
                </p:cNvSpPr>
                <p:nvPr/>
              </p:nvSpPr>
              <p:spPr bwMode="auto">
                <a:xfrm>
                  <a:off x="768" y="2848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23682" name="Rectangle 98"/>
                <p:cNvSpPr>
                  <a:spLocks noChangeArrowheads="1"/>
                </p:cNvSpPr>
                <p:nvPr/>
              </p:nvSpPr>
              <p:spPr bwMode="auto">
                <a:xfrm>
                  <a:off x="768" y="3120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236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00" y="2064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236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1597" y="2064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23689" name="Rectangle 105"/>
                <p:cNvSpPr>
                  <a:spLocks noChangeArrowheads="1"/>
                </p:cNvSpPr>
                <p:nvPr/>
              </p:nvSpPr>
              <p:spPr bwMode="auto">
                <a:xfrm>
                  <a:off x="1975" y="2064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32369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59" y="2064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15</a:t>
                  </a:r>
                </a:p>
              </p:txBody>
            </p:sp>
          </p:grpSp>
          <p:sp>
            <p:nvSpPr>
              <p:cNvPr id="323709" name="AutoShape 125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711" name="AutoShape 127"/>
              <p:cNvSpPr>
                <a:spLocks noChangeArrowheads="1"/>
              </p:cNvSpPr>
              <p:nvPr/>
            </p:nvSpPr>
            <p:spPr bwMode="auto">
              <a:xfrm>
                <a:off x="4184" y="303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713" name="AutoShape 129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714" name="AutoShape 130"/>
              <p:cNvSpPr>
                <a:spLocks noChangeArrowheads="1"/>
              </p:cNvSpPr>
              <p:nvPr/>
            </p:nvSpPr>
            <p:spPr bwMode="auto">
              <a:xfrm>
                <a:off x="4992" y="360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3761" name="Rectangle 177"/>
            <p:cNvSpPr>
              <a:spLocks noChangeArrowheads="1"/>
            </p:cNvSpPr>
            <p:nvPr/>
          </p:nvSpPr>
          <p:spPr bwMode="auto">
            <a:xfrm>
              <a:off x="4080" y="2064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/>
                <a:t>表</a:t>
              </a:r>
              <a:r>
                <a:rPr kumimoji="0" lang="en-US" altLang="zh-CN">
                  <a:latin typeface="Tahoma" pitchFamily="34" charset="0"/>
                </a:rPr>
                <a:t>III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89530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2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96" grpId="0" autoUpdateAnimBg="0"/>
      <p:bldP spid="323758" grpId="0" autoUpdateAnimBg="0"/>
      <p:bldP spid="32375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F010-E28F-4048-BF96-4D289255875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324613" name="Rectangle 5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/>
              <a:t>2</a:t>
            </a:r>
            <a:r>
              <a:rPr kumimoji="0" lang="zh-CN" altLang="en-US" sz="2000"/>
              <a:t>）进行“</a:t>
            </a:r>
            <a:r>
              <a:rPr kumimoji="0" lang="zh-CN" altLang="en-US" sz="2000">
                <a:solidFill>
                  <a:srgbClr val="FF0000"/>
                </a:solidFill>
              </a:rPr>
              <a:t>行列</a:t>
            </a:r>
            <a:r>
              <a:rPr kumimoji="0" lang="zh-CN" altLang="en-US" sz="2000"/>
              <a:t>消去”</a:t>
            </a:r>
            <a:r>
              <a:rPr kumimoji="0" lang="en-US" altLang="zh-CN" sz="2000"/>
              <a:t>:</a:t>
            </a:r>
            <a:r>
              <a:rPr kumimoji="0" lang="zh-CN" altLang="en-US" sz="2000"/>
              <a:t>检查所有的</a:t>
            </a:r>
            <a:r>
              <a:rPr lang="en-US" altLang="zh-CN" sz="2000">
                <a:cs typeface="Times New Roman" pitchFamily="18" charset="0"/>
              </a:rPr>
              <a:t>m</a:t>
            </a:r>
            <a:r>
              <a:rPr lang="en-US" altLang="zh-CN" sz="3200" baseline="-30000">
                <a:cs typeface="Times New Roman" pitchFamily="18" charset="0"/>
              </a:rPr>
              <a:t>i</a:t>
            </a:r>
            <a:r>
              <a:rPr lang="zh-CN" altLang="en-US" sz="2000">
                <a:cs typeface="Times New Roman" pitchFamily="18" charset="0"/>
              </a:rPr>
              <a:t>对应的列，若在</a:t>
            </a:r>
            <a:r>
              <a:rPr lang="en-US" altLang="zh-CN" sz="2000">
                <a:cs typeface="Times New Roman" pitchFamily="18" charset="0"/>
              </a:rPr>
              <a:t>m</a:t>
            </a:r>
            <a:r>
              <a:rPr lang="en-US" altLang="zh-CN" sz="3200" baseline="-30000">
                <a:cs typeface="Times New Roman" pitchFamily="18" charset="0"/>
              </a:rPr>
              <a:t>i</a:t>
            </a:r>
            <a:r>
              <a:rPr lang="zh-CN" altLang="en-US" sz="2000"/>
              <a:t>对应</a:t>
            </a:r>
            <a:r>
              <a:rPr lang="zh-CN" altLang="en-US" sz="2000">
                <a:cs typeface="Times New Roman" pitchFamily="18" charset="0"/>
              </a:rPr>
              <a:t>列</a:t>
            </a:r>
            <a:r>
              <a:rPr lang="zh-CN" altLang="en-US" sz="2000"/>
              <a:t>中只有一个</a:t>
            </a:r>
            <a:r>
              <a:rPr lang="zh-CN" altLang="en-US" sz="2000">
                <a:cs typeface="Times New Roman" pitchFamily="18" charset="0"/>
              </a:rPr>
              <a:t>△</a:t>
            </a:r>
            <a:r>
              <a:rPr lang="zh-CN" altLang="en-US" sz="2000"/>
              <a:t> </a:t>
            </a:r>
            <a:r>
              <a:rPr lang="zh-CN" altLang="en-US" sz="2000">
                <a:cs typeface="Times New Roman" pitchFamily="18" charset="0"/>
              </a:rPr>
              <a:t>，则</a:t>
            </a:r>
            <a:r>
              <a:rPr lang="zh-CN" altLang="en-US" sz="2000"/>
              <a:t>该</a:t>
            </a:r>
            <a:r>
              <a:rPr lang="zh-CN" altLang="en-US" sz="2000">
                <a:cs typeface="Times New Roman" pitchFamily="18" charset="0"/>
              </a:rPr>
              <a:t>△所对应的</a:t>
            </a:r>
            <a:r>
              <a:rPr lang="en-US" altLang="zh-CN" sz="2000">
                <a:cs typeface="Times New Roman" pitchFamily="18" charset="0"/>
              </a:rPr>
              <a:t>P</a:t>
            </a:r>
            <a:r>
              <a:rPr lang="en-US" altLang="zh-CN" sz="3200" baseline="-25000"/>
              <a:t>j</a:t>
            </a:r>
            <a:r>
              <a:rPr lang="zh-CN" altLang="en-US" sz="2000">
                <a:cs typeface="Times New Roman" pitchFamily="18" charset="0"/>
              </a:rPr>
              <a:t>项为必要</a:t>
            </a:r>
            <a:r>
              <a:rPr lang="zh-CN" altLang="en-US" sz="2000"/>
              <a:t>；保留</a:t>
            </a:r>
            <a:r>
              <a:rPr lang="en-US" altLang="zh-CN" sz="2000">
                <a:cs typeface="Times New Roman" pitchFamily="18" charset="0"/>
              </a:rPr>
              <a:t>P</a:t>
            </a:r>
            <a:r>
              <a:rPr lang="en-US" altLang="zh-CN" sz="3200" baseline="-25000"/>
              <a:t>j</a:t>
            </a:r>
            <a:r>
              <a:rPr lang="zh-CN" altLang="en-US" sz="2000"/>
              <a:t>并消去</a:t>
            </a:r>
            <a:r>
              <a:rPr lang="en-US" altLang="zh-CN" sz="2000">
                <a:cs typeface="Times New Roman" pitchFamily="18" charset="0"/>
              </a:rPr>
              <a:t>P</a:t>
            </a:r>
            <a:r>
              <a:rPr lang="en-US" altLang="zh-CN" sz="3200" baseline="-25000"/>
              <a:t>j</a:t>
            </a:r>
            <a:r>
              <a:rPr lang="zh-CN" altLang="en-US" sz="2000"/>
              <a:t>对应的行</a:t>
            </a:r>
            <a:r>
              <a:rPr lang="zh-CN" altLang="en-US" sz="3200">
                <a:cs typeface="Times New Roman" pitchFamily="18" charset="0"/>
              </a:rPr>
              <a:t>。</a:t>
            </a:r>
            <a:r>
              <a:rPr lang="zh-CN" altLang="en-US" sz="2000"/>
              <a:t>由于</a:t>
            </a:r>
            <a:r>
              <a:rPr lang="en-US" altLang="zh-CN" sz="2000">
                <a:cs typeface="Times New Roman" pitchFamily="18" charset="0"/>
              </a:rPr>
              <a:t>P</a:t>
            </a:r>
            <a:r>
              <a:rPr lang="en-US" altLang="zh-CN" sz="3200" baseline="-25000"/>
              <a:t>j</a:t>
            </a:r>
            <a:r>
              <a:rPr lang="zh-CN" altLang="en-US" sz="2000">
                <a:cs typeface="Times New Roman" pitchFamily="18" charset="0"/>
              </a:rPr>
              <a:t>项为必要</a:t>
            </a:r>
            <a:r>
              <a:rPr lang="zh-CN" altLang="en-US" sz="2000"/>
              <a:t>，</a:t>
            </a:r>
            <a:r>
              <a:rPr lang="en-US" altLang="zh-CN" sz="2000">
                <a:cs typeface="Times New Roman" pitchFamily="18" charset="0"/>
              </a:rPr>
              <a:t>P</a:t>
            </a:r>
            <a:r>
              <a:rPr lang="en-US" altLang="zh-CN" sz="3200" baseline="-25000"/>
              <a:t>j</a:t>
            </a:r>
            <a:r>
              <a:rPr lang="en-US" altLang="zh-CN" sz="2000"/>
              <a:t> </a:t>
            </a:r>
            <a:r>
              <a:rPr lang="zh-CN" altLang="en-US" sz="2000"/>
              <a:t>包含的所有</a:t>
            </a:r>
            <a:r>
              <a:rPr lang="zh-CN" altLang="en-US" sz="2000">
                <a:cs typeface="Times New Roman" pitchFamily="18" charset="0"/>
              </a:rPr>
              <a:t>△</a:t>
            </a:r>
            <a:r>
              <a:rPr lang="zh-CN" altLang="en-US" sz="2000"/>
              <a:t>对应的列（最小项</a:t>
            </a:r>
            <a:r>
              <a:rPr lang="en-US" altLang="zh-CN" sz="2000"/>
              <a:t>m</a:t>
            </a:r>
            <a:r>
              <a:rPr lang="zh-CN" altLang="en-US" sz="2000"/>
              <a:t>）均可消去</a:t>
            </a:r>
            <a:r>
              <a:rPr lang="zh-CN" altLang="en-US" sz="3200">
                <a:cs typeface="Times New Roman" pitchFamily="18" charset="0"/>
              </a:rPr>
              <a:t>。</a:t>
            </a:r>
          </a:p>
        </p:txBody>
      </p:sp>
      <p:grpSp>
        <p:nvGrpSpPr>
          <p:cNvPr id="324614" name="Group 6"/>
          <p:cNvGrpSpPr>
            <a:grpSpLocks/>
          </p:cNvGrpSpPr>
          <p:nvPr/>
        </p:nvGrpSpPr>
        <p:grpSpPr bwMode="auto">
          <a:xfrm>
            <a:off x="4271963" y="2819400"/>
            <a:ext cx="4795837" cy="2743200"/>
            <a:chOff x="2691" y="2064"/>
            <a:chExt cx="3021" cy="1728"/>
          </a:xfrm>
        </p:grpSpPr>
        <p:grpSp>
          <p:nvGrpSpPr>
            <p:cNvPr id="324615" name="Group 7"/>
            <p:cNvGrpSpPr>
              <a:grpSpLocks/>
            </p:cNvGrpSpPr>
            <p:nvPr/>
          </p:nvGrpSpPr>
          <p:grpSpPr bwMode="auto">
            <a:xfrm>
              <a:off x="2691" y="2112"/>
              <a:ext cx="3021" cy="1680"/>
              <a:chOff x="2691" y="2112"/>
              <a:chExt cx="3021" cy="1680"/>
            </a:xfrm>
          </p:grpSpPr>
          <p:grpSp>
            <p:nvGrpSpPr>
              <p:cNvPr id="324616" name="Group 8"/>
              <p:cNvGrpSpPr>
                <a:grpSpLocks/>
              </p:cNvGrpSpPr>
              <p:nvPr/>
            </p:nvGrpSpPr>
            <p:grpSpPr bwMode="auto">
              <a:xfrm>
                <a:off x="2691" y="2112"/>
                <a:ext cx="3021" cy="1680"/>
                <a:chOff x="216" y="1824"/>
                <a:chExt cx="3021" cy="1680"/>
              </a:xfrm>
            </p:grpSpPr>
            <p:sp>
              <p:nvSpPr>
                <p:cNvPr id="324617" name="Rectangle 9"/>
                <p:cNvSpPr>
                  <a:spLocks noChangeArrowheads="1"/>
                </p:cNvSpPr>
                <p:nvPr/>
              </p:nvSpPr>
              <p:spPr bwMode="auto">
                <a:xfrm>
                  <a:off x="2384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18" name="Rectangle 10"/>
                <p:cNvSpPr>
                  <a:spLocks noChangeArrowheads="1"/>
                </p:cNvSpPr>
                <p:nvPr/>
              </p:nvSpPr>
              <p:spPr bwMode="auto">
                <a:xfrm>
                  <a:off x="1957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19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1" y="309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104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1" name="Rectangle 13"/>
                <p:cNvSpPr>
                  <a:spLocks noChangeArrowheads="1"/>
                </p:cNvSpPr>
                <p:nvPr/>
              </p:nvSpPr>
              <p:spPr bwMode="auto">
                <a:xfrm>
                  <a:off x="2811" y="285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384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3" name="Rectangle 15"/>
                <p:cNvSpPr>
                  <a:spLocks noChangeArrowheads="1"/>
                </p:cNvSpPr>
                <p:nvPr/>
              </p:nvSpPr>
              <p:spPr bwMode="auto">
                <a:xfrm>
                  <a:off x="1957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4" name="Rectangle 16"/>
                <p:cNvSpPr>
                  <a:spLocks noChangeArrowheads="1"/>
                </p:cNvSpPr>
                <p:nvPr/>
              </p:nvSpPr>
              <p:spPr bwMode="auto">
                <a:xfrm>
                  <a:off x="1531" y="285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5" name="Rectangle 17"/>
                <p:cNvSpPr>
                  <a:spLocks noChangeArrowheads="1"/>
                </p:cNvSpPr>
                <p:nvPr/>
              </p:nvSpPr>
              <p:spPr bwMode="auto">
                <a:xfrm>
                  <a:off x="1104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6" name="Rectangle 18"/>
                <p:cNvSpPr>
                  <a:spLocks noChangeArrowheads="1"/>
                </p:cNvSpPr>
                <p:nvPr/>
              </p:nvSpPr>
              <p:spPr bwMode="auto">
                <a:xfrm>
                  <a:off x="2384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7" name="Rectangle 19"/>
                <p:cNvSpPr>
                  <a:spLocks noChangeArrowheads="1"/>
                </p:cNvSpPr>
                <p:nvPr/>
              </p:nvSpPr>
              <p:spPr bwMode="auto">
                <a:xfrm>
                  <a:off x="1957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1531" y="260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104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30" name="Rectangle 22"/>
                <p:cNvSpPr>
                  <a:spLocks noChangeArrowheads="1"/>
                </p:cNvSpPr>
                <p:nvPr/>
              </p:nvSpPr>
              <p:spPr bwMode="auto">
                <a:xfrm>
                  <a:off x="2384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31" name="Rectangle 23"/>
                <p:cNvSpPr>
                  <a:spLocks noChangeArrowheads="1"/>
                </p:cNvSpPr>
                <p:nvPr/>
              </p:nvSpPr>
              <p:spPr bwMode="auto">
                <a:xfrm>
                  <a:off x="1957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32" name="Rectangle 24"/>
                <p:cNvSpPr>
                  <a:spLocks noChangeArrowheads="1"/>
                </p:cNvSpPr>
                <p:nvPr/>
              </p:nvSpPr>
              <p:spPr bwMode="auto">
                <a:xfrm>
                  <a:off x="1531" y="235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33" name="Rectangle 25"/>
                <p:cNvSpPr>
                  <a:spLocks noChangeArrowheads="1"/>
                </p:cNvSpPr>
                <p:nvPr/>
              </p:nvSpPr>
              <p:spPr bwMode="auto">
                <a:xfrm>
                  <a:off x="1104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34" name="Line 26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16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3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104" y="2640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36" name="Line 28"/>
                <p:cNvSpPr>
                  <a:spLocks noChangeShapeType="1"/>
                </p:cNvSpPr>
                <p:nvPr/>
              </p:nvSpPr>
              <p:spPr bwMode="auto">
                <a:xfrm>
                  <a:off x="1104" y="292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37" name="Line 29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680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38" name="Line 30"/>
                <p:cNvSpPr>
                  <a:spLocks noChangeShapeType="1"/>
                </p:cNvSpPr>
                <p:nvPr/>
              </p:nvSpPr>
              <p:spPr bwMode="auto">
                <a:xfrm>
                  <a:off x="1104" y="3504"/>
                  <a:ext cx="16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39" name="Line 31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0" cy="115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40" name="Line 32"/>
                <p:cNvSpPr>
                  <a:spLocks noChangeShapeType="1"/>
                </p:cNvSpPr>
                <p:nvPr/>
              </p:nvSpPr>
              <p:spPr bwMode="auto">
                <a:xfrm>
                  <a:off x="1536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41" name="Line 33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42" name="Line 34"/>
                <p:cNvSpPr>
                  <a:spLocks noChangeShapeType="1"/>
                </p:cNvSpPr>
                <p:nvPr/>
              </p:nvSpPr>
              <p:spPr bwMode="auto">
                <a:xfrm>
                  <a:off x="2352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43" name="Line 35"/>
                <p:cNvSpPr>
                  <a:spLocks noChangeShapeType="1"/>
                </p:cNvSpPr>
                <p:nvPr/>
              </p:nvSpPr>
              <p:spPr bwMode="auto">
                <a:xfrm>
                  <a:off x="2784" y="2352"/>
                  <a:ext cx="0" cy="11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44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2048"/>
                  <a:ext cx="318" cy="31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4645" name="Group 37"/>
                <p:cNvGrpSpPr>
                  <a:grpSpLocks/>
                </p:cNvGrpSpPr>
                <p:nvPr/>
              </p:nvGrpSpPr>
              <p:grpSpPr bwMode="auto">
                <a:xfrm>
                  <a:off x="216" y="1824"/>
                  <a:ext cx="1352" cy="837"/>
                  <a:chOff x="284" y="1434"/>
                  <a:chExt cx="1352" cy="837"/>
                </a:xfrm>
              </p:grpSpPr>
              <p:sp>
                <p:nvSpPr>
                  <p:cNvPr id="32464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84" y="1748"/>
                    <a:ext cx="552" cy="5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质蕴</a:t>
                    </a:r>
                    <a:endParaRPr kumimoji="0" lang="en-US" altLang="zh-CN">
                      <a:latin typeface="华文新魏" pitchFamily="2" charset="-122"/>
                      <a:ea typeface="华文新魏" pitchFamily="2" charset="-122"/>
                    </a:endParaRPr>
                  </a:p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涵项 </a:t>
                    </a:r>
                  </a:p>
                </p:txBody>
              </p:sp>
              <p:sp>
                <p:nvSpPr>
                  <p:cNvPr id="32464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884" y="1434"/>
                    <a:ext cx="75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最小项 </a:t>
                    </a:r>
                  </a:p>
                </p:txBody>
              </p:sp>
            </p:grpSp>
            <p:sp>
              <p:nvSpPr>
                <p:cNvPr id="32464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3" y="2349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24649" name="Rectangle 41"/>
                <p:cNvSpPr>
                  <a:spLocks noChangeArrowheads="1"/>
                </p:cNvSpPr>
                <p:nvPr/>
              </p:nvSpPr>
              <p:spPr bwMode="auto">
                <a:xfrm>
                  <a:off x="723" y="2591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24650" name="Rectangle 42"/>
                <p:cNvSpPr>
                  <a:spLocks noChangeArrowheads="1"/>
                </p:cNvSpPr>
                <p:nvPr/>
              </p:nvSpPr>
              <p:spPr bwMode="auto">
                <a:xfrm>
                  <a:off x="723" y="2848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24651" name="Rectangle 43"/>
                <p:cNvSpPr>
                  <a:spLocks noChangeArrowheads="1"/>
                </p:cNvSpPr>
                <p:nvPr/>
              </p:nvSpPr>
              <p:spPr bwMode="auto">
                <a:xfrm>
                  <a:off x="723" y="3120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24652" name="Rectangle 44"/>
                <p:cNvSpPr>
                  <a:spLocks noChangeArrowheads="1"/>
                </p:cNvSpPr>
                <p:nvPr/>
              </p:nvSpPr>
              <p:spPr bwMode="auto">
                <a:xfrm>
                  <a:off x="1200" y="1979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24653" name="Rectangle 45"/>
                <p:cNvSpPr>
                  <a:spLocks noChangeArrowheads="1"/>
                </p:cNvSpPr>
                <p:nvPr/>
              </p:nvSpPr>
              <p:spPr bwMode="auto">
                <a:xfrm>
                  <a:off x="1597" y="1979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24654" name="Rectangle 46"/>
                <p:cNvSpPr>
                  <a:spLocks noChangeArrowheads="1"/>
                </p:cNvSpPr>
                <p:nvPr/>
              </p:nvSpPr>
              <p:spPr bwMode="auto">
                <a:xfrm>
                  <a:off x="1975" y="1979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324655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9" y="1979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15</a:t>
                  </a:r>
                </a:p>
              </p:txBody>
            </p:sp>
          </p:grpSp>
          <p:sp>
            <p:nvSpPr>
              <p:cNvPr id="324656" name="AutoShape 48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57" name="AutoShape 49"/>
              <p:cNvSpPr>
                <a:spLocks noChangeArrowheads="1"/>
              </p:cNvSpPr>
              <p:nvPr/>
            </p:nvSpPr>
            <p:spPr bwMode="auto">
              <a:xfrm>
                <a:off x="4184" y="303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58" name="AutoShape 5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59" name="AutoShape 51"/>
              <p:cNvSpPr>
                <a:spLocks noChangeArrowheads="1"/>
              </p:cNvSpPr>
              <p:nvPr/>
            </p:nvSpPr>
            <p:spPr bwMode="auto">
              <a:xfrm>
                <a:off x="4992" y="360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4660" name="Rectangle 52"/>
            <p:cNvSpPr>
              <a:spLocks noChangeArrowheads="1"/>
            </p:cNvSpPr>
            <p:nvPr/>
          </p:nvSpPr>
          <p:spPr bwMode="auto">
            <a:xfrm>
              <a:off x="4080" y="2064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/>
                <a:t>表</a:t>
              </a:r>
              <a:r>
                <a:rPr kumimoji="0" lang="en-US" altLang="zh-CN">
                  <a:latin typeface="Tahoma" pitchFamily="34" charset="0"/>
                </a:rPr>
                <a:t>III</a:t>
              </a:r>
            </a:p>
          </p:txBody>
        </p:sp>
      </p:grpSp>
      <p:sp>
        <p:nvSpPr>
          <p:cNvPr id="324661" name="Line 53"/>
          <p:cNvSpPr>
            <a:spLocks noChangeShapeType="1"/>
          </p:cNvSpPr>
          <p:nvPr/>
        </p:nvSpPr>
        <p:spPr bwMode="auto">
          <a:xfrm flipV="1">
            <a:off x="5410200" y="4038600"/>
            <a:ext cx="30480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3" name="Line 55"/>
          <p:cNvSpPr>
            <a:spLocks noChangeShapeType="1"/>
          </p:cNvSpPr>
          <p:nvPr/>
        </p:nvSpPr>
        <p:spPr bwMode="auto">
          <a:xfrm flipV="1">
            <a:off x="5486400" y="4419600"/>
            <a:ext cx="30480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4" name="Line 56"/>
          <p:cNvSpPr>
            <a:spLocks noChangeShapeType="1"/>
          </p:cNvSpPr>
          <p:nvPr/>
        </p:nvSpPr>
        <p:spPr bwMode="auto">
          <a:xfrm flipV="1">
            <a:off x="5486400" y="4876800"/>
            <a:ext cx="30480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5" name="Line 57"/>
          <p:cNvSpPr>
            <a:spLocks noChangeShapeType="1"/>
          </p:cNvSpPr>
          <p:nvPr/>
        </p:nvSpPr>
        <p:spPr bwMode="auto">
          <a:xfrm flipV="1">
            <a:off x="5486400" y="5410200"/>
            <a:ext cx="30480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7" name="Line 59"/>
          <p:cNvSpPr>
            <a:spLocks noChangeShapeType="1"/>
          </p:cNvSpPr>
          <p:nvPr/>
        </p:nvSpPr>
        <p:spPr bwMode="auto">
          <a:xfrm>
            <a:off x="6096000" y="3581400"/>
            <a:ext cx="0" cy="2057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8" name="Line 60"/>
          <p:cNvSpPr>
            <a:spLocks noChangeShapeType="1"/>
          </p:cNvSpPr>
          <p:nvPr/>
        </p:nvSpPr>
        <p:spPr bwMode="auto">
          <a:xfrm>
            <a:off x="6781800" y="3581400"/>
            <a:ext cx="0" cy="2057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9" name="Line 61"/>
          <p:cNvSpPr>
            <a:spLocks noChangeShapeType="1"/>
          </p:cNvSpPr>
          <p:nvPr/>
        </p:nvSpPr>
        <p:spPr bwMode="auto">
          <a:xfrm>
            <a:off x="7391400" y="3581400"/>
            <a:ext cx="0" cy="2057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70" name="Line 62"/>
          <p:cNvSpPr>
            <a:spLocks noChangeShapeType="1"/>
          </p:cNvSpPr>
          <p:nvPr/>
        </p:nvSpPr>
        <p:spPr bwMode="auto">
          <a:xfrm>
            <a:off x="8001000" y="3657600"/>
            <a:ext cx="0" cy="2057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71" name="Text Box 63"/>
          <p:cNvSpPr txBox="1">
            <a:spLocks noChangeArrowheads="1"/>
          </p:cNvSpPr>
          <p:nvPr/>
        </p:nvSpPr>
        <p:spPr bwMode="auto">
          <a:xfrm>
            <a:off x="533400" y="3352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保留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P2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P4</a:t>
            </a:r>
          </a:p>
        </p:txBody>
      </p:sp>
      <p:sp>
        <p:nvSpPr>
          <p:cNvPr id="324672" name="Rectangle 64"/>
          <p:cNvSpPr>
            <a:spLocks noChangeArrowheads="1"/>
          </p:cNvSpPr>
          <p:nvPr/>
        </p:nvSpPr>
        <p:spPr bwMode="auto">
          <a:xfrm>
            <a:off x="228600" y="4413161"/>
            <a:ext cx="472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76250" indent="-476250"/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）重复进行“行列消去”和“行消去”，直到消去全部的质蕴涵项为止。</a:t>
            </a:r>
            <a:endParaRPr lang="zh-CN" altLang="en-US" sz="32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24673" name="Rectangle 65"/>
          <p:cNvSpPr>
            <a:spLocks noChangeArrowheads="1"/>
          </p:cNvSpPr>
          <p:nvPr/>
        </p:nvSpPr>
        <p:spPr bwMode="auto">
          <a:xfrm>
            <a:off x="304800" y="3886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76250" indent="-476250"/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）进行“行消去”</a:t>
            </a:r>
            <a:endParaRPr lang="zh-CN" altLang="en-US" sz="32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graphicFrame>
        <p:nvGraphicFramePr>
          <p:cNvPr id="32467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54412"/>
              </p:ext>
            </p:extLst>
          </p:nvPr>
        </p:nvGraphicFramePr>
        <p:xfrm>
          <a:off x="1042441" y="5700713"/>
          <a:ext cx="62658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2" name="公式" r:id="rId3" imgW="2844720" imgH="266400" progId="Equation.3">
                  <p:embed/>
                </p:oleObj>
              </mc:Choice>
              <mc:Fallback>
                <p:oleObj name="公式" r:id="rId3" imgW="28447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441" y="5700713"/>
                        <a:ext cx="62658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7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52833"/>
              </p:ext>
            </p:extLst>
          </p:nvPr>
        </p:nvGraphicFramePr>
        <p:xfrm>
          <a:off x="1737766" y="6248400"/>
          <a:ext cx="49799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3" name="公式" r:id="rId5" imgW="2260440" imgH="215640" progId="Equation.3">
                  <p:embed/>
                </p:oleObj>
              </mc:Choice>
              <mc:Fallback>
                <p:oleObj name="公式" r:id="rId5" imgW="226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766" y="6248400"/>
                        <a:ext cx="49799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7132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2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2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61" grpId="0" animBg="1"/>
      <p:bldP spid="324663" grpId="0" animBg="1"/>
      <p:bldP spid="324664" grpId="0" animBg="1"/>
      <p:bldP spid="324665" grpId="0" animBg="1"/>
      <p:bldP spid="324667" grpId="0" animBg="1"/>
      <p:bldP spid="324668" grpId="0" animBg="1"/>
      <p:bldP spid="324669" grpId="0" animBg="1"/>
      <p:bldP spid="324670" grpId="0" animBg="1"/>
      <p:bldP spid="324671" grpId="0" autoUpdateAnimBg="0"/>
      <p:bldP spid="324672" grpId="0" autoUpdateAnimBg="0"/>
      <p:bldP spid="32467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C330-F756-40C0-9723-3F6A7D6F3B07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总结：表格法化简步骤：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）求出函数全部的质蕴涵项，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kumimoji="0" lang="zh-CN" altLang="en-US" sz="2400" dirty="0">
                <a:latin typeface="Tahoma" pitchFamily="34" charset="0"/>
              </a:rPr>
              <a:t>         </a:t>
            </a:r>
            <a:r>
              <a:rPr kumimoji="0" lang="en-US" altLang="zh-CN" sz="2400" dirty="0">
                <a:latin typeface="Tahoma" pitchFamily="34" charset="0"/>
              </a:rPr>
              <a:t>1</a:t>
            </a:r>
            <a:r>
              <a:rPr kumimoji="0" lang="zh-CN" altLang="en-US" sz="2400" dirty="0">
                <a:latin typeface="Tahoma" pitchFamily="34" charset="0"/>
              </a:rPr>
              <a:t>）把</a:t>
            </a:r>
            <a:r>
              <a:rPr kumimoji="0" lang="en-US" altLang="zh-CN" sz="2400" dirty="0">
                <a:latin typeface="Tahoma" pitchFamily="34" charset="0"/>
              </a:rPr>
              <a:t>F</a:t>
            </a:r>
            <a:r>
              <a:rPr kumimoji="0" lang="zh-CN" altLang="en-US" sz="2400" dirty="0">
                <a:latin typeface="Tahoma" pitchFamily="34" charset="0"/>
              </a:rPr>
              <a:t>中的各</a:t>
            </a:r>
            <a:r>
              <a:rPr kumimoji="0" lang="en-US" altLang="zh-CN" sz="2400" dirty="0">
                <a:latin typeface="Tahoma" pitchFamily="34" charset="0"/>
              </a:rPr>
              <a:t>m</a:t>
            </a:r>
            <a:r>
              <a:rPr kumimoji="0" lang="en-US" altLang="zh-CN" sz="2400" baseline="-25000" dirty="0">
                <a:latin typeface="Tahoma" pitchFamily="34" charset="0"/>
              </a:rPr>
              <a:t>i</a:t>
            </a:r>
            <a:r>
              <a:rPr kumimoji="0" lang="en-US" altLang="zh-CN" sz="2400" dirty="0">
                <a:latin typeface="Tahoma" pitchFamily="34" charset="0"/>
              </a:rPr>
              <a:t>,</a:t>
            </a:r>
            <a:r>
              <a:rPr kumimoji="0" lang="zh-CN" altLang="en-US" sz="2400" dirty="0">
                <a:latin typeface="Tahoma" pitchFamily="34" charset="0"/>
              </a:rPr>
              <a:t>按下标</a:t>
            </a:r>
            <a:r>
              <a:rPr kumimoji="0" lang="en-US" altLang="zh-CN" sz="2400" dirty="0" err="1">
                <a:latin typeface="Tahoma" pitchFamily="34" charset="0"/>
              </a:rPr>
              <a:t>i</a:t>
            </a:r>
            <a:r>
              <a:rPr kumimoji="0" lang="zh-CN" altLang="en-US" sz="2400" dirty="0">
                <a:latin typeface="Tahoma" pitchFamily="34" charset="0"/>
              </a:rPr>
              <a:t>中</a:t>
            </a:r>
            <a:r>
              <a:rPr kumimoji="0" lang="zh-CN" altLang="en-US" sz="2400" dirty="0">
                <a:latin typeface="Arial"/>
              </a:rPr>
              <a:t>“</a:t>
            </a:r>
            <a:r>
              <a:rPr kumimoji="0" lang="en-US" altLang="zh-CN" sz="2400" dirty="0">
                <a:latin typeface="Tahoma" pitchFamily="34" charset="0"/>
              </a:rPr>
              <a:t>1</a:t>
            </a:r>
            <a:r>
              <a:rPr kumimoji="0" lang="en-US" altLang="zh-CN" sz="2400" dirty="0">
                <a:latin typeface="Arial"/>
              </a:rPr>
              <a:t>”</a:t>
            </a:r>
            <a:r>
              <a:rPr kumimoji="0" lang="zh-CN" altLang="en-US" sz="2400" dirty="0">
                <a:latin typeface="Tahoma" pitchFamily="34" charset="0"/>
              </a:rPr>
              <a:t>的个数</a:t>
            </a:r>
            <a:r>
              <a:rPr kumimoji="0" lang="en-US" altLang="zh-CN" sz="2400" dirty="0">
                <a:latin typeface="Tahoma" pitchFamily="34" charset="0"/>
              </a:rPr>
              <a:t>,</a:t>
            </a:r>
            <a:r>
              <a:rPr kumimoji="0" lang="zh-CN" altLang="en-US" sz="2400" dirty="0">
                <a:latin typeface="Tahoma" pitchFamily="34" charset="0"/>
              </a:rPr>
              <a:t>分组排队列表。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zh-CN" altLang="en-US" sz="2400" dirty="0">
                <a:latin typeface="Tahoma" pitchFamily="34" charset="0"/>
              </a:rPr>
              <a:t>         </a:t>
            </a:r>
            <a:r>
              <a:rPr kumimoji="0" lang="en-US" altLang="zh-CN" sz="2400" dirty="0">
                <a:latin typeface="Tahoma" pitchFamily="34" charset="0"/>
              </a:rPr>
              <a:t>2</a:t>
            </a:r>
            <a:r>
              <a:rPr kumimoji="0" lang="zh-CN" altLang="en-US" sz="2400" dirty="0">
                <a:latin typeface="Tahoma" pitchFamily="34" charset="0"/>
              </a:rPr>
              <a:t>）在列表逐项寻找相邻项并合并，并重新分组排列表。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zh-CN" altLang="en-US" sz="2400" dirty="0">
                <a:latin typeface="Tahoma" pitchFamily="34" charset="0"/>
              </a:rPr>
              <a:t>         </a:t>
            </a:r>
            <a:r>
              <a:rPr kumimoji="0" lang="en-US" altLang="zh-CN" sz="2400" dirty="0">
                <a:latin typeface="Tahoma" pitchFamily="34" charset="0"/>
              </a:rPr>
              <a:t>3</a:t>
            </a:r>
            <a:r>
              <a:rPr kumimoji="0" lang="zh-CN" altLang="en-US" sz="2400" dirty="0">
                <a:latin typeface="Tahoma" pitchFamily="34" charset="0"/>
              </a:rPr>
              <a:t>）重复上述过程，直到不能合并为止。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）从质蕴涵项中选出必要的质蕴涵项。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en-US" altLang="zh-CN" sz="2400" dirty="0"/>
              <a:t>     1</a:t>
            </a:r>
            <a:r>
              <a:rPr kumimoji="0" lang="zh-CN" altLang="en-US" sz="2400" dirty="0"/>
              <a:t>）先作</a:t>
            </a:r>
            <a:r>
              <a:rPr kumimoji="0" lang="en-US" altLang="zh-CN" sz="2400" dirty="0">
                <a:latin typeface="Tahoma" pitchFamily="34" charset="0"/>
              </a:rPr>
              <a:t>P</a:t>
            </a:r>
            <a:r>
              <a:rPr kumimoji="0" lang="zh-CN" altLang="en-US" sz="2400" dirty="0"/>
              <a:t>和</a:t>
            </a:r>
            <a:r>
              <a:rPr kumimoji="0" lang="en-US" altLang="zh-CN" sz="2400" dirty="0">
                <a:latin typeface="Tahoma" pitchFamily="34" charset="0"/>
              </a:rPr>
              <a:t>m</a:t>
            </a:r>
            <a:r>
              <a:rPr kumimoji="0" lang="zh-CN" altLang="en-US" sz="2400" dirty="0"/>
              <a:t>对应的表格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en-US" altLang="zh-CN" sz="2400" dirty="0"/>
              <a:t>     2</a:t>
            </a:r>
            <a:r>
              <a:rPr kumimoji="0" lang="zh-CN" altLang="en-US" sz="2400" dirty="0"/>
              <a:t>）进行“</a:t>
            </a:r>
            <a:r>
              <a:rPr kumimoji="0" lang="zh-CN" altLang="en-US" sz="2400" dirty="0">
                <a:solidFill>
                  <a:srgbClr val="FF0000"/>
                </a:solidFill>
              </a:rPr>
              <a:t>行列</a:t>
            </a:r>
            <a:r>
              <a:rPr kumimoji="0" lang="zh-CN" altLang="en-US" sz="2400" dirty="0"/>
              <a:t>消去”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zh-CN" altLang="en-US" sz="2400" dirty="0"/>
              <a:t>    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）进行“</a:t>
            </a:r>
            <a:r>
              <a:rPr kumimoji="0" lang="zh-CN" altLang="en-US" sz="2400" dirty="0">
                <a:solidFill>
                  <a:srgbClr val="FF0000"/>
                </a:solidFill>
              </a:rPr>
              <a:t>行</a:t>
            </a:r>
            <a:r>
              <a:rPr kumimoji="0" lang="zh-CN" altLang="en-US" sz="2400" dirty="0"/>
              <a:t>消去”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zh-CN" altLang="en-US" sz="2400" dirty="0"/>
              <a:t>     </a:t>
            </a:r>
            <a:r>
              <a:rPr kumimoji="0" lang="en-US" altLang="zh-CN" sz="2400" dirty="0"/>
              <a:t>4</a:t>
            </a:r>
            <a:r>
              <a:rPr kumimoji="0" lang="zh-CN" altLang="en-US" sz="2400" dirty="0"/>
              <a:t>）重复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）和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），直到消去全部的质蕴涵项为止。</a:t>
            </a:r>
          </a:p>
        </p:txBody>
      </p:sp>
    </p:spTree>
    <p:extLst>
      <p:ext uri="{BB962C8B-B14F-4D97-AF65-F5344CB8AC3E}">
        <p14:creationId xmlns:p14="http://schemas.microsoft.com/office/powerpoint/2010/main" val="606213484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1D28-C372-44E1-9F87-507D1A276BBA}" type="slidenum">
              <a:rPr lang="en-US" altLang="zh-CN">
                <a:latin typeface="方正姚体" pitchFamily="2" charset="-122"/>
                <a:ea typeface="方正姚体" pitchFamily="2" charset="-122"/>
              </a:rPr>
              <a:pPr/>
              <a:t>8</a:t>
            </a:fld>
            <a:endParaRPr lang="en-US" altLang="zh-CN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最小项的性质</a:t>
            </a:r>
          </a:p>
          <a:p>
            <a:pPr lvl="1"/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endParaRPr lang="en-US" altLang="zh-CN" dirty="0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228600" y="27432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个变量有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baseline="300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个最小项。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28600" y="3216275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对任意最小项，只有一组变量取值使它的值为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，其他取值使该最小项为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28600" y="4054475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任何逻辑函数均可表示为唯一的一组最小项</a:t>
            </a:r>
            <a:r>
              <a:rPr lang="zh-CN" altLang="en-US" strike="sngStrike" dirty="0">
                <a:latin typeface="华文新魏" pitchFamily="2" charset="-122"/>
                <a:ea typeface="华文新魏" pitchFamily="2" charset="-122"/>
              </a:rPr>
              <a:t>之和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（与或），称为标准的与或表达式</a:t>
            </a: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28600" y="4968875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某一最小项不是包含在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的原函数中，就是包含在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的反函数中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220663" y="5867400"/>
            <a:ext cx="7184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个变量全体最小项</a:t>
            </a:r>
            <a:r>
              <a:rPr lang="zh-CN" altLang="en-US" strike="sngStrike" dirty="0">
                <a:latin typeface="华文新魏" pitchFamily="2" charset="-122"/>
                <a:ea typeface="华文新魏" pitchFamily="2" charset="-122"/>
              </a:rPr>
              <a:t>之和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（与或）必为“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</a:p>
        </p:txBody>
      </p:sp>
    </p:spTree>
    <p:extLst>
      <p:ext uri="{BB962C8B-B14F-4D97-AF65-F5344CB8AC3E}">
        <p14:creationId xmlns:p14="http://schemas.microsoft.com/office/powerpoint/2010/main" val="7420489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  <p:bldP spid="140296" grpId="0" autoUpdateAnimBg="0"/>
      <p:bldP spid="140297" grpId="0" autoUpdateAnimBg="0"/>
      <p:bldP spid="140298" grpId="0" autoUpdateAnimBg="0"/>
      <p:bldP spid="140299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83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0F6-F6DB-490E-A562-34545CA85AD6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  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表格法很繁琐，适合于编制计算机程序，如果人工使用表格法，容易出错。</a:t>
            </a:r>
            <a:endParaRPr lang="en-US" altLang="zh-CN" dirty="0"/>
          </a:p>
          <a:p>
            <a:pPr lvl="1"/>
            <a:r>
              <a:rPr lang="en-US" altLang="zh-CN" dirty="0"/>
              <a:t>Q-M</a:t>
            </a:r>
            <a:r>
              <a:rPr lang="zh-CN" altLang="en-US" dirty="0"/>
              <a:t>法的介绍拓展同学们的思路，不在考试范围。</a:t>
            </a:r>
            <a:endParaRPr lang="en-US" altLang="zh-CN" dirty="0"/>
          </a:p>
          <a:p>
            <a:pPr lvl="1"/>
            <a:r>
              <a:rPr lang="zh-CN" altLang="en-US" dirty="0"/>
              <a:t>课程给出了</a:t>
            </a:r>
            <a:r>
              <a:rPr lang="en-US" altLang="zh-CN" dirty="0"/>
              <a:t>Q-M</a:t>
            </a:r>
            <a:r>
              <a:rPr lang="zh-CN" altLang="en-US" dirty="0"/>
              <a:t>法的主要思路，实际算法实现还需要考虑边界条件等问题。</a:t>
            </a:r>
          </a:p>
          <a:p>
            <a:pPr lvl="1"/>
            <a:r>
              <a:rPr lang="zh-CN" altLang="en-US" dirty="0"/>
              <a:t>计算机辅助逻辑化简的其他方法，在高年级选修课程和研究生课程中还会学到。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35410"/>
      </p:ext>
    </p:extLst>
  </p:cSld>
  <p:clrMapOvr>
    <a:masterClrMapping/>
  </p:clrMapOvr>
  <p:transition spd="slow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</a:t>
            </a:r>
            <a:r>
              <a:rPr lang="en-US" altLang="zh-CN" dirty="0">
                <a:latin typeface="Times New Roman"/>
              </a:rPr>
              <a:t>——</a:t>
            </a:r>
            <a:r>
              <a:rPr lang="zh-CN" altLang="en-US" dirty="0"/>
              <a:t>小结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6892-E4E8-41AD-B246-AC353DA37E16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27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412776"/>
            <a:ext cx="8003232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2.1  </a:t>
            </a:r>
            <a:r>
              <a:rPr lang="zh-CN" altLang="en-US" dirty="0"/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</a:rPr>
              <a:t>	</a:t>
            </a: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 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190270"/>
      </p:ext>
    </p:extLst>
  </p:cSld>
  <p:clrMapOvr>
    <a:masterClrMapping/>
  </p:clrMapOvr>
  <p:transition spd="slow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906E-C178-4169-BCEA-6CD24A32C7C1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2060848"/>
            <a:ext cx="7772400" cy="39604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作业：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                </a:t>
            </a:r>
            <a:r>
              <a:rPr lang="en-US" altLang="zh-CN" sz="2800" dirty="0"/>
              <a:t>2.7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        2.11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             </a:t>
            </a:r>
            <a:r>
              <a:rPr lang="en-US" altLang="zh-CN" sz="2800" dirty="0"/>
              <a:t>2.12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             </a:t>
            </a:r>
            <a:r>
              <a:rPr lang="en-US" altLang="zh-CN" sz="2800" dirty="0"/>
              <a:t>2.13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001873"/>
      </p:ext>
    </p:extLst>
  </p:cSld>
  <p:clrMapOvr>
    <a:masterClrMapping/>
  </p:clrMapOvr>
  <p:transition spd="slow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83</a:t>
            </a:fld>
            <a:endParaRPr lang="en-US" altLang="zh-CN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190355"/>
            <a:ext cx="3736953" cy="226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2270"/>
            <a:ext cx="3886200" cy="279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013176"/>
            <a:ext cx="371409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274638"/>
            <a:ext cx="7772400" cy="98573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r>
              <a:rPr lang="zh-CN" altLang="en-US"/>
              <a:t>作业</a:t>
            </a:r>
            <a:endParaRPr lang="zh-CN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1208" y="3735984"/>
            <a:ext cx="3528392" cy="454372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n"/>
              <a:defRPr kumimoji="0" sz="36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612000" indent="-3600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itchFamily="2" charset="2"/>
              <a:buChar char="p"/>
              <a:defRPr kumimoji="0" sz="32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864000" indent="-3600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l"/>
              <a:defRPr kumimoji="0"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2.11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800600" y="1043227"/>
            <a:ext cx="3528392" cy="481610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n"/>
              <a:defRPr kumimoji="0" sz="36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612000" indent="-3600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itchFamily="2" charset="2"/>
              <a:buChar char="p"/>
              <a:defRPr kumimoji="0" sz="32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864000" indent="-3600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l"/>
              <a:defRPr kumimoji="0"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2.12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800600" y="4546158"/>
            <a:ext cx="3528392" cy="486420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n"/>
              <a:defRPr kumimoji="0" sz="36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612000" indent="-3600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itchFamily="2" charset="2"/>
              <a:buChar char="p"/>
              <a:defRPr kumimoji="0" sz="32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864000" indent="-3600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l"/>
              <a:defRPr kumimoji="0"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2.13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2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414255"/>
            <a:ext cx="2466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3504" y="958282"/>
            <a:ext cx="2917025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0004" indent="-360004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n"/>
              <a:defRPr kumimoji="0" sz="36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612006" indent="-360004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 kumimoji="0" sz="32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864009" indent="-360004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ü"/>
              <a:defRPr kumimoji="0"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097291" indent="-228602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1371614" indent="-228602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1645937" indent="-228602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59" indent="-228602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82" indent="-228602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904" indent="-228602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2.7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83715731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1940-878E-40E0-8255-C28034A94B1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>
              <a:spcBef>
                <a:spcPct val="20000"/>
              </a:spcBef>
            </a:pPr>
            <a:r>
              <a:rPr lang="zh-CN" altLang="en-US"/>
              <a:t>最小项的表示</a:t>
            </a:r>
          </a:p>
          <a:p>
            <a:endParaRPr lang="en-US" altLang="zh-CN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04800" y="2590800"/>
            <a:ext cx="800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36663" lvl="2" indent="-322263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将最小项表示为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是对应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进制表示的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进制数值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28600" y="3429000"/>
            <a:ext cx="873187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应用举例：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n=3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时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个最小项为（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为高位，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低位）</a:t>
            </a:r>
          </a:p>
        </p:txBody>
      </p:sp>
      <p:graphicFrame>
        <p:nvGraphicFramePr>
          <p:cNvPr id="141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173662"/>
              </p:ext>
            </p:extLst>
          </p:nvPr>
        </p:nvGraphicFramePr>
        <p:xfrm>
          <a:off x="1179513" y="4008438"/>
          <a:ext cx="15335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0" name="公式" r:id="rId3" imgW="723600" imgH="253800" progId="Equation.3">
                  <p:embed/>
                </p:oleObj>
              </mc:Choice>
              <mc:Fallback>
                <p:oleObj name="公式" r:id="rId3" imgW="723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008438"/>
                        <a:ext cx="153352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30592"/>
              </p:ext>
            </p:extLst>
          </p:nvPr>
        </p:nvGraphicFramePr>
        <p:xfrm>
          <a:off x="2779713" y="3987800"/>
          <a:ext cx="15287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1" name="公式" r:id="rId5" imgW="711000" imgH="253800" progId="Equation.3">
                  <p:embed/>
                </p:oleObj>
              </mc:Choice>
              <mc:Fallback>
                <p:oleObj name="公式" r:id="rId5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987800"/>
                        <a:ext cx="152876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708811"/>
              </p:ext>
            </p:extLst>
          </p:nvPr>
        </p:nvGraphicFramePr>
        <p:xfrm>
          <a:off x="4379913" y="3948113"/>
          <a:ext cx="15097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2" name="公式" r:id="rId7" imgW="711000" imgH="253800" progId="Equation.3">
                  <p:embed/>
                </p:oleObj>
              </mc:Choice>
              <mc:Fallback>
                <p:oleObj name="公式" r:id="rId7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3948113"/>
                        <a:ext cx="150971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541421"/>
              </p:ext>
            </p:extLst>
          </p:nvPr>
        </p:nvGraphicFramePr>
        <p:xfrm>
          <a:off x="6054725" y="3962400"/>
          <a:ext cx="15303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3" name="公式" r:id="rId9" imgW="711000" imgH="253800" progId="Equation.3">
                  <p:embed/>
                </p:oleObj>
              </mc:Choice>
              <mc:Fallback>
                <p:oleObj name="公式" r:id="rId9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3962400"/>
                        <a:ext cx="15303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30619"/>
              </p:ext>
            </p:extLst>
          </p:nvPr>
        </p:nvGraphicFramePr>
        <p:xfrm>
          <a:off x="1179513" y="4710113"/>
          <a:ext cx="1508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4" name="公式" r:id="rId11" imgW="711000" imgH="253800" progId="Equation.3">
                  <p:embed/>
                </p:oleObj>
              </mc:Choice>
              <mc:Fallback>
                <p:oleObj name="公式" r:id="rId11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710113"/>
                        <a:ext cx="15081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98666"/>
              </p:ext>
            </p:extLst>
          </p:nvPr>
        </p:nvGraphicFramePr>
        <p:xfrm>
          <a:off x="2779713" y="4714875"/>
          <a:ext cx="15065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5" name="公式" r:id="rId13" imgW="711000" imgH="253800" progId="Equation.3">
                  <p:embed/>
                </p:oleObj>
              </mc:Choice>
              <mc:Fallback>
                <p:oleObj name="公式" r:id="rId13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714875"/>
                        <a:ext cx="150653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722163"/>
              </p:ext>
            </p:extLst>
          </p:nvPr>
        </p:nvGraphicFramePr>
        <p:xfrm>
          <a:off x="4392613" y="4648200"/>
          <a:ext cx="14827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" name="公式" r:id="rId15" imgW="698400" imgH="253800" progId="Equation.3">
                  <p:embed/>
                </p:oleObj>
              </mc:Choice>
              <mc:Fallback>
                <p:oleObj name="公式" r:id="rId15" imgW="698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648200"/>
                        <a:ext cx="14827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998960"/>
              </p:ext>
            </p:extLst>
          </p:nvPr>
        </p:nvGraphicFramePr>
        <p:xfrm>
          <a:off x="6005513" y="4648200"/>
          <a:ext cx="16303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" name="公式" r:id="rId17" imgW="698400" imgH="228600" progId="Equation.3">
                  <p:embed/>
                </p:oleObj>
              </mc:Choice>
              <mc:Fallback>
                <p:oleObj name="公式" r:id="rId17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4648200"/>
                        <a:ext cx="163036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7084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utoUpdateAnimBg="0"/>
      <p:bldP spid="141317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9194</TotalTime>
  <Words>6484</Words>
  <Application>Microsoft Office PowerPoint</Application>
  <PresentationFormat>全屏显示(4:3)</PresentationFormat>
  <Paragraphs>1896</Paragraphs>
  <Slides>83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8" baseType="lpstr">
      <vt:lpstr>方正姚体</vt:lpstr>
      <vt:lpstr>华文楷体</vt:lpstr>
      <vt:lpstr>华文新魏</vt:lpstr>
      <vt:lpstr>宋体</vt:lpstr>
      <vt:lpstr>Arial</vt:lpstr>
      <vt:lpstr>Cambria Math</vt:lpstr>
      <vt:lpstr>Franklin Gothic Book</vt:lpstr>
      <vt:lpstr>Perpetua</vt:lpstr>
      <vt:lpstr>Tahoma</vt:lpstr>
      <vt:lpstr>Times New Roman</vt:lpstr>
      <vt:lpstr>Wingdings</vt:lpstr>
      <vt:lpstr>Wingdings 2</vt:lpstr>
      <vt:lpstr>平衡</vt:lpstr>
      <vt:lpstr>公式</vt:lpstr>
      <vt:lpstr>Equation</vt:lpstr>
      <vt:lpstr>数字逻辑电路</vt:lpstr>
      <vt:lpstr>课程基本情况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公式法化简（不唯一、不好判断）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逻辑代数（50）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2.4逻辑函数的Q-M法化简</vt:lpstr>
      <vt:lpstr>逻辑函数的Q-M法化简</vt:lpstr>
      <vt:lpstr>PowerPoint 演示文稿</vt:lpstr>
      <vt:lpstr>逻辑函数的Q-M法化简</vt:lpstr>
      <vt:lpstr>逻辑函数的Q-M法化简</vt:lpstr>
      <vt:lpstr>逻辑函数的Q-M法化简</vt:lpstr>
      <vt:lpstr>逻辑函数的Q-M法化简</vt:lpstr>
      <vt:lpstr>逻辑函数的Q-M法化简</vt:lpstr>
      <vt:lpstr>PowerPoint 演示文稿</vt:lpstr>
      <vt:lpstr>逻辑函数的Q-M法化简</vt:lpstr>
      <vt:lpstr>PowerPoint 演示文稿</vt:lpstr>
      <vt:lpstr>PowerPoint 演示文稿</vt:lpstr>
      <vt:lpstr>逻辑函数的Q-M法化简</vt:lpstr>
      <vt:lpstr>逻辑函数的Q-M法化简</vt:lpstr>
      <vt:lpstr>逻辑函数的Q-M法化简</vt:lpstr>
      <vt:lpstr>逻辑函数的Q-M法化简</vt:lpstr>
      <vt:lpstr>逻辑函数的Q-M法化简</vt:lpstr>
      <vt:lpstr>逻辑函数的Q-M法化简</vt:lpstr>
      <vt:lpstr>第二章 逻辑代数</vt:lpstr>
      <vt:lpstr>第二章 逻辑代数（83）</vt:lpstr>
      <vt:lpstr>第二章 逻辑代数——小结</vt:lpstr>
      <vt:lpstr>作业</vt:lpstr>
      <vt:lpstr>PowerPoint 演示文稿</vt:lpstr>
    </vt:vector>
  </TitlesOfParts>
  <Company>cs-lab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逻辑代数及逻辑函数的化简</dc:title>
  <dc:creator>cs-lab23</dc:creator>
  <cp:lastModifiedBy>XX</cp:lastModifiedBy>
  <cp:revision>260</cp:revision>
  <dcterms:created xsi:type="dcterms:W3CDTF">2002-01-07T08:53:03Z</dcterms:created>
  <dcterms:modified xsi:type="dcterms:W3CDTF">2025-03-03T01:43:29Z</dcterms:modified>
</cp:coreProperties>
</file>