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68" r:id="rId7"/>
    <p:sldId id="261" r:id="rId8"/>
    <p:sldId id="262" r:id="rId9"/>
    <p:sldId id="265" r:id="rId10"/>
    <p:sldId id="267" r:id="rId11"/>
    <p:sldId id="266" r:id="rId12"/>
    <p:sldId id="271" r:id="rId13"/>
    <p:sldId id="269" r:id="rId14"/>
    <p:sldId id="26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0B23EB-98CD-4B3F-BD35-1EA7FA918563}">
          <p14:sldIdLst>
            <p14:sldId id="256"/>
            <p14:sldId id="257"/>
            <p14:sldId id="258"/>
            <p14:sldId id="259"/>
            <p14:sldId id="264"/>
            <p14:sldId id="268"/>
            <p14:sldId id="261"/>
            <p14:sldId id="262"/>
            <p14:sldId id="265"/>
            <p14:sldId id="267"/>
            <p14:sldId id="266"/>
            <p14:sldId id="271"/>
            <p14:sldId id="269"/>
          </p14:sldIdLst>
        </p14:section>
        <p14:section name="Bonus" id="{0B5A17EB-C01C-466D-BCCA-13D7E029CDAC}">
          <p14:sldIdLst>
            <p14:sldId id="263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1B0F7-0EF3-45C8-9924-BE2911BA6B52}" type="datetimeFigureOut">
              <a:rPr lang="en-CA" smtClean="0"/>
              <a:t>2019-10-23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E9867-202F-41B8-A7E3-4A7CEB2878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1772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/>
              <a:t>Purpose: to bend light such that it passes by an object </a:t>
            </a:r>
          </a:p>
          <a:p>
            <a:pPr marL="171450" indent="-171450">
              <a:buFontTx/>
              <a:buChar char="-"/>
            </a:pPr>
            <a:r>
              <a:rPr lang="en-CA" dirty="0"/>
              <a:t>Does not go through the object</a:t>
            </a:r>
          </a:p>
          <a:p>
            <a:pPr marL="171450" indent="-171450">
              <a:buFontTx/>
              <a:buChar char="-"/>
            </a:pPr>
            <a:r>
              <a:rPr lang="en-CA" dirty="0"/>
              <a:t>Observer should see light unchanged</a:t>
            </a:r>
          </a:p>
          <a:p>
            <a:pPr marL="171450" indent="-171450">
              <a:buFontTx/>
              <a:buChar char="-"/>
            </a:pPr>
            <a:r>
              <a:rPr lang="en-CA" dirty="0"/>
              <a:t>Ideally, works on all wavelengths</a:t>
            </a:r>
          </a:p>
          <a:p>
            <a:pPr marL="171450" indent="-171450">
              <a:buFontTx/>
              <a:buChar char="-"/>
            </a:pPr>
            <a:r>
              <a:rPr lang="en-CA" dirty="0"/>
              <a:t>Anecdote: Harry shouldn’t be able to see! But Magic…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E9867-202F-41B8-A7E3-4A7CEB28784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4219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/>
              <a:t>Not observed in nature</a:t>
            </a:r>
          </a:p>
          <a:p>
            <a:pPr marL="171450" indent="-171450">
              <a:buFontTx/>
              <a:buChar char="-"/>
            </a:pPr>
            <a:r>
              <a:rPr lang="en-CA" dirty="0"/>
              <a:t>Structure is more important than composition</a:t>
            </a:r>
          </a:p>
          <a:p>
            <a:pPr marL="171450" indent="-171450">
              <a:buFontTx/>
              <a:buChar char="-"/>
            </a:pPr>
            <a:r>
              <a:rPr lang="en-CA" dirty="0"/>
              <a:t>Relies heavily on nanostructure</a:t>
            </a:r>
          </a:p>
          <a:p>
            <a:pPr marL="171450" indent="-171450">
              <a:buFontTx/>
              <a:buChar char="-"/>
            </a:pPr>
            <a:r>
              <a:rPr lang="en-CA" dirty="0"/>
              <a:t>Allow us to control the refractive index (permeability and </a:t>
            </a:r>
            <a:r>
              <a:rPr lang="en-CA" dirty="0" err="1"/>
              <a:t>permiativity</a:t>
            </a:r>
            <a:r>
              <a:rPr lang="en-CA" dirty="0"/>
              <a:t>) </a:t>
            </a:r>
          </a:p>
          <a:p>
            <a:pPr marL="171450" indent="-171450">
              <a:buFontTx/>
              <a:buChar char="-"/>
            </a:pPr>
            <a:r>
              <a:rPr lang="en-CA" dirty="0"/>
              <a:t>Work by have structures on scale with the wavelength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E9867-202F-41B8-A7E3-4A7CEB28784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988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/>
              <a:t>Work by combining EM , metamaterials and coordinate transforms</a:t>
            </a:r>
          </a:p>
          <a:p>
            <a:pPr marL="171450" indent="-171450">
              <a:buFontTx/>
              <a:buChar char="-"/>
            </a:pPr>
            <a:r>
              <a:rPr lang="en-CA" dirty="0"/>
              <a:t>Maxwell’s equations don’t change under transforms, but permeability and permittivity do</a:t>
            </a:r>
          </a:p>
          <a:p>
            <a:pPr marL="171450" indent="-171450">
              <a:buFontTx/>
              <a:buChar char="-"/>
            </a:pPr>
            <a:r>
              <a:rPr lang="en-CA" dirty="0"/>
              <a:t>Mapping light to a particular path requires we fix a coordinate transform, then find the permeability and permittivity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E9867-202F-41B8-A7E3-4A7CEB28784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7605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E9867-202F-41B8-A7E3-4A7CEB28784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25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09C8-45D3-409C-9D4F-38D3329B0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2AD39-FDE9-43B9-AA30-7FDC85D97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F8E54-D4C4-4302-A5B8-04EE8D7D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902B-654D-4692-9997-7C2C358B8A7C}" type="datetime1">
              <a:rPr lang="en-CA" smtClean="0"/>
              <a:t>2019-10-23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684CB-8B7B-410F-AF05-11FFC660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146D-B25F-400E-A6BB-220055E6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F765-5146-41AD-8BC3-9DB3870328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788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57E9-1F6B-4810-8B82-EE847926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6F6C9-5D4D-49E8-8B46-D9D5066B1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2F01-F126-44EF-BE2F-3334A323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C598-4DB8-4AC5-A646-9F03D6B3C6FF}" type="datetime1">
              <a:rPr lang="en-CA" smtClean="0"/>
              <a:t>2019-10-23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2654-C1C3-41E3-9C75-2FD0BEA12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73937-B3E1-4930-B582-2AE071DE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F765-5146-41AD-8BC3-9DB3870328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7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78193-9D61-4465-B64A-900E0745E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48083-D096-41E4-9402-BEE46F54D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C2347-8F80-4201-8119-986CA78A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1C9B-7566-42DC-87B3-DFAF9E39028A}" type="datetime1">
              <a:rPr lang="en-CA" smtClean="0"/>
              <a:t>2019-10-23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8E91F-F052-45BC-A3F6-E718DF4B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89B7F-C20C-4695-BB81-A1BEC02B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F765-5146-41AD-8BC3-9DB3870328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08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7FAA-D184-4506-A502-61660674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F2F2E-4A9D-434F-A435-EE108773F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BC9F6-9993-4781-8AA5-2FE7E75F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E9E9-BA58-47D2-83B3-E6F5A9B3E6D3}" type="datetime1">
              <a:rPr lang="en-CA" smtClean="0"/>
              <a:t>2019-10-23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6758C-69D3-431F-9287-C40BD42D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22107-6DEB-4F7A-8654-C6C79F2F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F765-5146-41AD-8BC3-9DB3870328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86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AA45-F6DB-44A6-B683-815B4A291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9EDA1-7D1B-4693-B3E3-B5414AB18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2CED6-D626-43BD-BE14-B3097CAE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F033-E7CD-4D18-8AD6-469386E93C32}" type="datetime1">
              <a:rPr lang="en-CA" smtClean="0"/>
              <a:t>2019-10-23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54F0B-982A-4431-9B1E-4FFC45C7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13497-72F9-48AA-BB81-7FDF9A84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F765-5146-41AD-8BC3-9DB3870328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28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CAE8-74E8-4F49-86B8-37347588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D8228-D1BB-4DEB-ABC7-5EA12D57E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FD67C-8731-4259-98B6-1EDFA55BE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27897-FF8F-4A54-8890-E4C6CEB6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291C-1E63-41F8-84D0-C966B74820EB}" type="datetime1">
              <a:rPr lang="en-CA" smtClean="0"/>
              <a:t>2019-10-23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F1AC4-6031-4A84-8FBD-471E615D7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75F68-9365-4152-8972-54A7C9A7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F765-5146-41AD-8BC3-9DB3870328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462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331B-605A-49C9-B4A7-C61276DE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89B98-FC67-4653-8F76-EC83ECCDA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772D5-0337-4898-B66F-02C5EB9B0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ED622-BE6B-4C71-A425-B132ADB99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4C708-902B-44A0-80F3-83F666606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42D26A-072B-456A-B777-15C53BA3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CC82-93F5-4D11-88D7-053F7F878291}" type="datetime1">
              <a:rPr lang="en-CA" smtClean="0"/>
              <a:t>2019-10-23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34C0C-E507-4D67-8F06-3BB04A2F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FE391-1FCA-4757-9658-B5C79286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F765-5146-41AD-8BC3-9DB3870328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756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B0A2-FC9C-4C16-862A-3399BADC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551FD-4927-4D11-940D-60E50554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4FB5-88BF-4267-92B6-7AB03414EFE0}" type="datetime1">
              <a:rPr lang="en-CA" smtClean="0"/>
              <a:t>2019-10-23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036A9-2992-4F29-8A2B-ADEEFF58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3E30D-2109-4816-B415-C224141B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F765-5146-41AD-8BC3-9DB3870328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25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02B58-6F73-4BF4-8AFB-A378953B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CD41-1BA1-4A7E-B6E9-5E6E387390FE}" type="datetime1">
              <a:rPr lang="en-CA" smtClean="0"/>
              <a:t>2019-10-23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B0485-E636-48BC-9749-C46707F7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5F5BD-D750-42A0-B8E7-337E218D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F765-5146-41AD-8BC3-9DB3870328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754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CF96-9645-4231-8B17-F34B60A71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E866F-80D0-4697-891C-AA28BB064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A6EF8-F7AD-4AF8-98F6-2324F1E94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F2DB4-21A7-4C91-A451-E6047330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DBFD-A2A9-46AF-9ADA-161AF3D6F992}" type="datetime1">
              <a:rPr lang="en-CA" smtClean="0"/>
              <a:t>2019-10-23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4EEBF-6833-48CE-8C88-BBB65B14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D6A61-499B-4E2D-BE7D-4ADAF7A1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F765-5146-41AD-8BC3-9DB3870328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519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65ED-8745-44A4-98DE-096786519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B302C-D065-40F6-BF11-94444A156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0E473-06EB-46C9-A308-D105E77E0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C8DB2-9A9F-4A48-B2BB-4E4C4EDB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F358-88AF-4C88-B3F0-C3DFAFDF81BB}" type="datetime1">
              <a:rPr lang="en-CA" smtClean="0"/>
              <a:t>2019-10-23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3913A-80EC-4687-82C7-BD2C2EF9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AD53B-943A-46E1-B336-09225E85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F765-5146-41AD-8BC3-9DB3870328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377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210A4-EB19-4597-9FA0-B8F08B04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5ABEC-D40B-4B23-B203-9B276BF5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2D422-2087-4773-A97D-72227C6CD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DDD94-6020-4193-A1CE-E4FD591ED75A}" type="datetime1">
              <a:rPr lang="en-CA" smtClean="0"/>
              <a:t>2019-10-23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4A6C1-3B94-4662-B9F3-E05216AE0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4257F-7920-404C-9169-6023C6C6D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4F765-5146-41AD-8BC3-9DB3870328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14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metamaterial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cience.sciencemag.org/content/312/5781/1780.ful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cience.sciencemag.org/content/312/5781/1780.ful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3B2E-C79A-4C68-9851-D22CF7376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6194"/>
            <a:ext cx="9144000" cy="2387600"/>
          </a:xfrm>
        </p:spPr>
        <p:txBody>
          <a:bodyPr/>
          <a:lstStyle/>
          <a:p>
            <a:r>
              <a:rPr lang="en-CA" dirty="0"/>
              <a:t>Invisibility Cloaks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F5DB8-C48A-48F8-9FCF-AAF8AA622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3794"/>
            <a:ext cx="9144000" cy="1655762"/>
          </a:xfrm>
        </p:spPr>
        <p:txBody>
          <a:bodyPr/>
          <a:lstStyle/>
          <a:p>
            <a:r>
              <a:rPr lang="en-CA" dirty="0"/>
              <a:t>Dilraj </a:t>
            </a:r>
            <a:r>
              <a:rPr lang="en-CA" dirty="0" err="1"/>
              <a:t>Ghuman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2219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985B-2D73-4E80-927B-809443D3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 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9D240B-688F-4FCC-8D14-ECF502CB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F765-5146-41AD-8BC3-9DB3870328C5}" type="slidenum">
              <a:rPr lang="en-CA" smtClean="0"/>
              <a:t>10</a:t>
            </a:fld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99D248-F992-4634-8A1F-31D415D67D0B}"/>
              </a:ext>
            </a:extLst>
          </p:cNvPr>
          <p:cNvSpPr txBox="1"/>
          <p:nvPr/>
        </p:nvSpPr>
        <p:spPr>
          <a:xfrm>
            <a:off x="1029810" y="1917577"/>
            <a:ext cx="890430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12 Tetrahedral pieces of glass (ZLaF78) with permittivity 3.61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Enclosed by 8 heptahedral pieces of glass (ZBaF1) with permittivity 2.63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Regions between filled </a:t>
            </a:r>
            <a:r>
              <a:rPr lang="en-CA" sz="2800"/>
              <a:t>with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/>
              <a:t>Makes a cube</a:t>
            </a:r>
            <a:r>
              <a:rPr lang="en-CA" sz="2800" dirty="0"/>
              <a:t>!</a:t>
            </a:r>
            <a:endParaRPr lang="en-CA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596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024C-5A33-495A-BA67-9BEA9056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77659-07EE-4288-821B-2709510F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F765-5146-41AD-8BC3-9DB3870328C5}" type="slidenum">
              <a:rPr lang="en-CA" smtClean="0"/>
              <a:t>11</a:t>
            </a:fld>
            <a:endParaRPr lang="en-CA"/>
          </a:p>
        </p:txBody>
      </p:sp>
      <p:pic>
        <p:nvPicPr>
          <p:cNvPr id="5" name="Picture 4" descr="A picture containing green, sitting&#10;&#10;Description automatically generated">
            <a:extLst>
              <a:ext uri="{FF2B5EF4-FFF2-40B4-BE49-F238E27FC236}">
                <a16:creationId xmlns:a16="http://schemas.microsoft.com/office/drawing/2014/main" id="{FC09863D-4371-4283-8904-6E19B0DFAF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92"/>
          <a:stretch/>
        </p:blipFill>
        <p:spPr>
          <a:xfrm>
            <a:off x="2666884" y="779521"/>
            <a:ext cx="6858232" cy="549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7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0B58-55FB-4621-BD6C-1913D1B3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B6DBD9-9F90-4409-9337-4EDADFBD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F765-5146-41AD-8BC3-9DB3870328C5}" type="slidenum">
              <a:rPr lang="en-CA" smtClean="0"/>
              <a:t>12</a:t>
            </a:fld>
            <a:endParaRPr lang="en-CA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89617D4D-A840-4BA8-A56B-A4B9D5AC1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53" y="623496"/>
            <a:ext cx="5858693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34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B358-8150-48BE-82CF-060FCAB0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5C8B9-C841-43D1-97FC-4EE5801B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F765-5146-41AD-8BC3-9DB3870328C5}" type="slidenum">
              <a:rPr lang="en-CA" smtClean="0"/>
              <a:t>13</a:t>
            </a:fld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8CEF3-18FC-4CF8-B550-8CDD38311BBF}"/>
              </a:ext>
            </a:extLst>
          </p:cNvPr>
          <p:cNvSpPr txBox="1"/>
          <p:nvPr/>
        </p:nvSpPr>
        <p:spPr>
          <a:xfrm>
            <a:off x="1003177" y="2050742"/>
            <a:ext cx="8602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Far from practical consumer invisibility cloaks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Room for improvement!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It would be nice to see the experiment done with a multitude of visible wavelengths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Improved to cloak from all viewing 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Transformation Optics and Metamaterials are a growing field of study</a:t>
            </a:r>
          </a:p>
        </p:txBody>
      </p:sp>
    </p:spTree>
    <p:extLst>
      <p:ext uri="{BB962C8B-B14F-4D97-AF65-F5344CB8AC3E}">
        <p14:creationId xmlns:p14="http://schemas.microsoft.com/office/powerpoint/2010/main" val="3523912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549B-50AC-4079-97FD-8FC8C09F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Transformation Optics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DAFC72F-F06D-487B-9257-E5F413FC8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825" y="1553022"/>
            <a:ext cx="3949054" cy="31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3A4791-D8E8-4533-AFCB-EC2FEF1933D9}"/>
              </a:ext>
            </a:extLst>
          </p:cNvPr>
          <p:cNvSpPr txBox="1"/>
          <p:nvPr/>
        </p:nvSpPr>
        <p:spPr>
          <a:xfrm>
            <a:off x="838200" y="1531884"/>
            <a:ext cx="17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Smooth Maps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83753BA2-5E22-48C1-8AA7-7ADE76672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57" y="3575736"/>
            <a:ext cx="3043239" cy="92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BC84E14A-4190-4DB5-B8D7-B37CBAC43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57" y="2258839"/>
            <a:ext cx="2938464" cy="92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BF7F7492-DBE2-4075-A397-7AA49F74D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4892633"/>
            <a:ext cx="4541808" cy="37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FBD96098-FD96-4E95-AA88-434EFEC9B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82945"/>
            <a:ext cx="4541808" cy="79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D8E0F00A-1018-4B89-BC7E-4F413A5F3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31004" y="3152032"/>
            <a:ext cx="50175" cy="42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5F664711-427A-4ABE-BA21-AECD0DD97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006" y="4911811"/>
            <a:ext cx="3850907" cy="35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028CE-5B48-48F8-921E-FF6D7C64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F765-5146-41AD-8BC3-9DB3870328C5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778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3818-B64D-4A2F-85E9-2B04DB24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Transformation Optics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37D1E2-D3C9-48BE-AE02-E72C36F2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F765-5146-41AD-8BC3-9DB3870328C5}" type="slidenum">
              <a:rPr lang="en-CA" smtClean="0"/>
              <a:t>15</a:t>
            </a:fld>
            <a:endParaRPr lang="en-CA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6B3FA3B-9AF6-4A20-84C6-71ADE4252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46554"/>
            <a:ext cx="4400933" cy="41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31D89640-1CB6-4CE8-B10C-24831B237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62113"/>
            <a:ext cx="5343617" cy="82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6A398E04-8897-480A-9F0A-7231754FC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29156"/>
            <a:ext cx="5205415" cy="92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>
            <a:extLst>
              <a:ext uri="{FF2B5EF4-FFF2-40B4-BE49-F238E27FC236}">
                <a16:creationId xmlns:a16="http://schemas.microsoft.com/office/drawing/2014/main" id="{8399FC3A-1A63-4623-A073-FE4B82276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84149"/>
            <a:ext cx="1065462" cy="34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>
            <a:extLst>
              <a:ext uri="{FF2B5EF4-FFF2-40B4-BE49-F238E27FC236}">
                <a16:creationId xmlns:a16="http://schemas.microsoft.com/office/drawing/2014/main" id="{36609B69-FC40-469C-877F-25CAA8091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54310"/>
            <a:ext cx="1433663" cy="53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55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35540D2-CC13-41D1-9F8C-A4B5910F1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24" y="385100"/>
            <a:ext cx="11053001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06DBA9-331F-4B0B-A773-A02C2F3C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F765-5146-41AD-8BC3-9DB3870328C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430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C78E-22F6-4D59-A142-ABEA7C79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Metamaterials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E4A087-002C-4826-A34C-69CDFDECA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9966"/>
            <a:ext cx="12192000" cy="390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10F90-924D-4521-913B-6C80F801A90B}"/>
              </a:ext>
            </a:extLst>
          </p:cNvPr>
          <p:cNvSpPr txBox="1"/>
          <p:nvPr/>
        </p:nvSpPr>
        <p:spPr>
          <a:xfrm>
            <a:off x="9510944" y="6427433"/>
            <a:ext cx="2681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Credit to </a:t>
            </a:r>
            <a:r>
              <a:rPr lang="en-CA" sz="1200" dirty="0">
                <a:hlinkClick r:id="rId4"/>
              </a:rPr>
              <a:t>http://www.metamaterial.com</a:t>
            </a:r>
            <a:endParaRPr lang="en-CA" sz="12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AE4361-45AC-424E-864B-64B82E2A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F765-5146-41AD-8BC3-9DB3870328C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315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290E-2DBF-4FE0-BE7F-46C6B316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Transformation Optics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5283F0-18E3-4603-8C0E-15AB8054361A}"/>
              </a:ext>
            </a:extLst>
          </p:cNvPr>
          <p:cNvSpPr txBox="1"/>
          <p:nvPr/>
        </p:nvSpPr>
        <p:spPr>
          <a:xfrm>
            <a:off x="701337" y="3075057"/>
            <a:ext cx="4989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/>
              <a:t>E &amp; M + Metamaterials 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7803E63-055D-443B-A0E5-BC8ECC89D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981" y="2136675"/>
            <a:ext cx="4945220" cy="2584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C348B0-DDE2-4038-B7F4-D3BFF29D9B89}"/>
              </a:ext>
            </a:extLst>
          </p:cNvPr>
          <p:cNvSpPr txBox="1"/>
          <p:nvPr/>
        </p:nvSpPr>
        <p:spPr>
          <a:xfrm>
            <a:off x="7696568" y="6354375"/>
            <a:ext cx="4495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Credit to </a:t>
            </a:r>
            <a:r>
              <a:rPr lang="en-CA" sz="1200" dirty="0">
                <a:hlinkClick r:id="rId4"/>
              </a:rPr>
              <a:t>https://science.sciencemag.org/content/312/5781/1780.full</a:t>
            </a:r>
            <a:endParaRPr lang="en-CA" sz="1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BCDBE-2B4F-41AC-B76A-B4BBEC5B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F765-5146-41AD-8BC3-9DB3870328C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134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8A22-45F1-41BE-B524-AF7E41FA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Transformation Optics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C9CFA9A-563B-4151-B043-3D39749B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98" y="1852612"/>
            <a:ext cx="41910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09BAAAA-6E4D-4FD7-91DE-C299DD39C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048" y="2147285"/>
            <a:ext cx="5874523" cy="256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AE0D32-DB54-4DCF-BD59-B4EA2D158722}"/>
              </a:ext>
            </a:extLst>
          </p:cNvPr>
          <p:cNvSpPr txBox="1"/>
          <p:nvPr/>
        </p:nvSpPr>
        <p:spPr>
          <a:xfrm>
            <a:off x="7696568" y="6354375"/>
            <a:ext cx="4495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Credit to </a:t>
            </a:r>
            <a:r>
              <a:rPr lang="en-CA" sz="1200" dirty="0">
                <a:hlinkClick r:id="rId4"/>
              </a:rPr>
              <a:t>https://science.sciencemag.org/content/312/5781/1780.full</a:t>
            </a:r>
            <a:endParaRPr lang="en-CA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59685-7E37-4F23-B683-FEC89980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F765-5146-41AD-8BC3-9DB3870328C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00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F1B3-F83D-4D89-BAC4-5AD4A3A4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Previously Completed Cloaks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ED624B-10B2-4F8A-98BD-459D064F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F765-5146-41AD-8BC3-9DB3870328C5}" type="slidenum">
              <a:rPr lang="en-CA" smtClean="0"/>
              <a:t>6</a:t>
            </a:fld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E9915-07CB-45FD-8E4F-6274918C332A}"/>
              </a:ext>
            </a:extLst>
          </p:cNvPr>
          <p:cNvSpPr txBox="1"/>
          <p:nvPr/>
        </p:nvSpPr>
        <p:spPr>
          <a:xfrm>
            <a:off x="1003178" y="1589103"/>
            <a:ext cx="5974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2D Microwave Cloak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/>
              <a:t>Single-Frequency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/>
              <a:t>Transverse Electric Waves (TE)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D63E9-1CD1-4E64-95EF-7704123D5D49}"/>
              </a:ext>
            </a:extLst>
          </p:cNvPr>
          <p:cNvSpPr txBox="1"/>
          <p:nvPr/>
        </p:nvSpPr>
        <p:spPr>
          <a:xfrm>
            <a:off x="1003178" y="3790765"/>
            <a:ext cx="60368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Carpet Cloaks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Cloaks objects on a plane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Uses a reflective surface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DA23A35F-E78D-4879-8DA7-2B9D01953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037" y="1589103"/>
            <a:ext cx="404812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71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2B35-A9AC-47E8-9FB7-049424AF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C44B8B-BCB0-497D-9D04-DD30ECFE2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82" y="2500183"/>
            <a:ext cx="10107436" cy="185763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5C7D8-1160-4AF4-A370-DE5684D0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F765-5146-41AD-8BC3-9DB3870328C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9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C2C8-58C2-4CEF-8BB3-87D8725F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 Up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EE6205-DC15-4CF5-AEBD-6DD907EC8629}"/>
              </a:ext>
            </a:extLst>
          </p:cNvPr>
          <p:cNvCxnSpPr/>
          <p:nvPr/>
        </p:nvCxnSpPr>
        <p:spPr>
          <a:xfrm>
            <a:off x="838200" y="3429000"/>
            <a:ext cx="27254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83FDDB7-7A54-4D67-8DBE-1DC3B17066A9}"/>
              </a:ext>
            </a:extLst>
          </p:cNvPr>
          <p:cNvSpPr txBox="1"/>
          <p:nvPr/>
        </p:nvSpPr>
        <p:spPr>
          <a:xfrm>
            <a:off x="1663823" y="2844225"/>
            <a:ext cx="1074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Light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88B9-5E8B-4B20-BF0E-7DB84A53CF15}"/>
              </a:ext>
            </a:extLst>
          </p:cNvPr>
          <p:cNvSpPr/>
          <p:nvPr/>
        </p:nvSpPr>
        <p:spPr>
          <a:xfrm>
            <a:off x="4389268" y="2718787"/>
            <a:ext cx="2317072" cy="1420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A84C08-B13C-406E-BB2B-6DDD0E8023CE}"/>
              </a:ext>
            </a:extLst>
          </p:cNvPr>
          <p:cNvSpPr/>
          <p:nvPr/>
        </p:nvSpPr>
        <p:spPr>
          <a:xfrm>
            <a:off x="5108359" y="3073892"/>
            <a:ext cx="878889" cy="7102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93DED1-2006-45BF-9C0D-EF2EE88E319B}"/>
              </a:ext>
            </a:extLst>
          </p:cNvPr>
          <p:cNvCxnSpPr/>
          <p:nvPr/>
        </p:nvCxnSpPr>
        <p:spPr>
          <a:xfrm>
            <a:off x="7130248" y="3428998"/>
            <a:ext cx="27254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DEC93EB-3059-4168-B2A3-3B5D167E80F0}"/>
              </a:ext>
            </a:extLst>
          </p:cNvPr>
          <p:cNvSpPr/>
          <p:nvPr/>
        </p:nvSpPr>
        <p:spPr>
          <a:xfrm>
            <a:off x="10218198" y="2645546"/>
            <a:ext cx="309979" cy="14936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E6AD9-9016-426B-8449-BE13C8E7D030}"/>
              </a:ext>
            </a:extLst>
          </p:cNvPr>
          <p:cNvSpPr txBox="1"/>
          <p:nvPr/>
        </p:nvSpPr>
        <p:spPr>
          <a:xfrm>
            <a:off x="4779884" y="2276214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Cloak + Object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D34716-2412-4436-8519-AC84696B2375}"/>
              </a:ext>
            </a:extLst>
          </p:cNvPr>
          <p:cNvSpPr txBox="1"/>
          <p:nvPr/>
        </p:nvSpPr>
        <p:spPr>
          <a:xfrm>
            <a:off x="7955871" y="2781504"/>
            <a:ext cx="1074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Light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531F3B-3466-4E45-B671-39FBB780D3AA}"/>
              </a:ext>
            </a:extLst>
          </p:cNvPr>
          <p:cNvSpPr txBox="1"/>
          <p:nvPr/>
        </p:nvSpPr>
        <p:spPr>
          <a:xfrm>
            <a:off x="9947059" y="2190511"/>
            <a:ext cx="85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Screen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089BBFC-0AF7-4954-A429-30E13A93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F765-5146-41AD-8BC3-9DB3870328C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62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2EC4-A7F2-422F-8DEC-557F5D2D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 Up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429752-69DB-475C-8DD4-C7DB3FEC8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51" y="1480865"/>
            <a:ext cx="8754697" cy="389626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CC16C-D3D2-413D-86CB-F2371D1C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F765-5146-41AD-8BC3-9DB3870328C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782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2533</TotalTime>
  <Words>309</Words>
  <Application>Microsoft Office PowerPoint</Application>
  <PresentationFormat>Widescreen</PresentationFormat>
  <Paragraphs>70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Invisibility Cloaks</vt:lpstr>
      <vt:lpstr>PowerPoint Presentation</vt:lpstr>
      <vt:lpstr>Metamaterials</vt:lpstr>
      <vt:lpstr>Transformation Optics</vt:lpstr>
      <vt:lpstr>Transformation Optics</vt:lpstr>
      <vt:lpstr>Previously Completed Cloaks</vt:lpstr>
      <vt:lpstr>Application</vt:lpstr>
      <vt:lpstr>Set Up</vt:lpstr>
      <vt:lpstr>Set Up</vt:lpstr>
      <vt:lpstr>Set Up</vt:lpstr>
      <vt:lpstr>Results</vt:lpstr>
      <vt:lpstr>Results</vt:lpstr>
      <vt:lpstr>Conclusions</vt:lpstr>
      <vt:lpstr>Transformation Optics</vt:lpstr>
      <vt:lpstr>Transformation Optics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Invisibility Cloaks</dc:title>
  <dc:creator>Dilraj</dc:creator>
  <cp:lastModifiedBy>Dilraj</cp:lastModifiedBy>
  <cp:revision>29</cp:revision>
  <dcterms:created xsi:type="dcterms:W3CDTF">2019-10-22T21:55:47Z</dcterms:created>
  <dcterms:modified xsi:type="dcterms:W3CDTF">2019-10-24T16:09:05Z</dcterms:modified>
</cp:coreProperties>
</file>