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69"/>
  </p:normalViewPr>
  <p:slideViewPr>
    <p:cSldViewPr snapToGrid="0">
      <p:cViewPr varScale="1">
        <p:scale>
          <a:sx n="109" d="100"/>
          <a:sy n="109" d="100"/>
        </p:scale>
        <p:origin x="8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5/4/24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68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5/4/24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7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5/4/24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97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5/4/24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92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5/4/24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507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5/4/24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900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5/4/24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55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5/4/24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172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5/4/24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25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5/4/24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451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5/4/24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5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999A8DD2-C443-44AD-85B3-4CE72B962C5F}" type="datetimeFigureOut">
              <a:rPr lang="en-US" smtClean="0"/>
              <a:t>5/4/24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A4FCA09-A334-4A38-8A78-E51DCD588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986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91" r:id="rId6"/>
    <p:sldLayoutId id="2147483686" r:id="rId7"/>
    <p:sldLayoutId id="2147483687" r:id="rId8"/>
    <p:sldLayoutId id="2147483688" r:id="rId9"/>
    <p:sldLayoutId id="2147483690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A875D55-4A80-43E9-38F6-27E36649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572980-FB84-8C29-1FAC-FAC5ECE29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 descr="Network Technology Background">
            <a:extLst>
              <a:ext uri="{FF2B5EF4-FFF2-40B4-BE49-F238E27FC236}">
                <a16:creationId xmlns:a16="http://schemas.microsoft.com/office/drawing/2014/main" id="{7670D34D-E483-9A1B-E627-27257BD55C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b="3433"/>
          <a:stretch/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5506B2-DA77-783B-C915-79DF19926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7146" y="1491686"/>
            <a:ext cx="10317707" cy="2236264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List Extension for </a:t>
            </a:r>
            <a:r>
              <a:rPr lang="en-US" sz="5400" dirty="0" err="1">
                <a:solidFill>
                  <a:srgbClr val="FFFFFF"/>
                </a:solidFill>
              </a:rPr>
              <a:t>MyPL</a:t>
            </a: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F007B1-F559-B1E7-858F-41EB9FE0B4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727950"/>
            <a:ext cx="7588155" cy="1414091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David </a:t>
            </a:r>
            <a:r>
              <a:rPr lang="en-US" sz="2200" dirty="0" err="1">
                <a:solidFill>
                  <a:srgbClr val="FFFFFF"/>
                </a:solidFill>
              </a:rPr>
              <a:t>Giacobbi</a:t>
            </a:r>
            <a:endParaRPr lang="en-US" sz="2200" dirty="0">
              <a:solidFill>
                <a:srgbClr val="FFFFFF"/>
              </a:solidFill>
            </a:endParaRPr>
          </a:p>
          <a:p>
            <a:r>
              <a:rPr lang="en-US" sz="2200" dirty="0">
                <a:solidFill>
                  <a:srgbClr val="FFFFFF"/>
                </a:solidFill>
              </a:rPr>
              <a:t>CPSC-326, Spring 2024</a:t>
            </a:r>
          </a:p>
        </p:txBody>
      </p:sp>
    </p:spTree>
    <p:extLst>
      <p:ext uri="{BB962C8B-B14F-4D97-AF65-F5344CB8AC3E}">
        <p14:creationId xmlns:p14="http://schemas.microsoft.com/office/powerpoint/2010/main" val="2175028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9A4E4-2EF9-DB6C-B5F2-0F9EEFB21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MyPL</a:t>
            </a:r>
            <a:r>
              <a:rPr lang="en-US" dirty="0"/>
              <a:t> List Features Implemented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0C339-A7B7-B463-F6EC-5FC2EBA01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1579418"/>
            <a:ext cx="10653579" cy="472994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List Declaration</a:t>
            </a:r>
            <a:r>
              <a:rPr lang="en-US" dirty="0"/>
              <a:t>: </a:t>
            </a:r>
            <a:endParaRPr lang="en-US" b="1" dirty="0"/>
          </a:p>
          <a:p>
            <a:r>
              <a:rPr lang="en-US" dirty="0"/>
              <a:t>Initialize a homogeneous list data structure, creates empty list [] when called (i.e. list int </a:t>
            </a:r>
            <a:r>
              <a:rPr lang="en-US" dirty="0" err="1"/>
              <a:t>xs</a:t>
            </a:r>
            <a:r>
              <a:rPr lang="en-US" dirty="0"/>
              <a:t>;)</a:t>
            </a:r>
          </a:p>
          <a:p>
            <a:r>
              <a:rPr lang="en-US" dirty="0"/>
              <a:t>Can hold any of the primitive data types as well as null values</a:t>
            </a:r>
          </a:p>
          <a:p>
            <a:pPr marL="0" indent="0">
              <a:buNone/>
            </a:pPr>
            <a:r>
              <a:rPr lang="en-US" b="1" dirty="0"/>
              <a:t>List Assignment</a:t>
            </a:r>
            <a:r>
              <a:rPr lang="en-US" dirty="0"/>
              <a:t>: </a:t>
            </a:r>
            <a:endParaRPr lang="en-US" b="1" dirty="0"/>
          </a:p>
          <a:p>
            <a:r>
              <a:rPr lang="en-US" dirty="0"/>
              <a:t>List must be within correct size bounds, but identical implementation as arrays</a:t>
            </a:r>
          </a:p>
          <a:p>
            <a:r>
              <a:rPr lang="en-US" dirty="0"/>
              <a:t>Supports path expressions to lists found within nested structs</a:t>
            </a:r>
          </a:p>
          <a:p>
            <a:r>
              <a:rPr lang="en-US" u="sng" dirty="0"/>
              <a:t>Example</a:t>
            </a:r>
            <a:r>
              <a:rPr lang="en-US" dirty="0"/>
              <a:t>: </a:t>
            </a:r>
            <a:r>
              <a:rPr lang="en-US" dirty="0" err="1"/>
              <a:t>xs</a:t>
            </a:r>
            <a:r>
              <a:rPr lang="en-US" dirty="0"/>
              <a:t>[4] = 3 + 2;</a:t>
            </a:r>
          </a:p>
          <a:p>
            <a:pPr marL="0" indent="0">
              <a:buNone/>
            </a:pPr>
            <a:r>
              <a:rPr lang="en-US" b="1" dirty="0"/>
              <a:t>List Specific Functions</a:t>
            </a:r>
            <a:r>
              <a:rPr lang="en-US" dirty="0"/>
              <a:t>:</a:t>
            </a:r>
            <a:endParaRPr lang="en-US" b="1" dirty="0"/>
          </a:p>
          <a:p>
            <a:r>
              <a:rPr lang="en-US" dirty="0"/>
              <a:t>append(</a:t>
            </a:r>
            <a:r>
              <a:rPr lang="en-US" dirty="0" err="1"/>
              <a:t>val</a:t>
            </a:r>
            <a:r>
              <a:rPr lang="en-US" dirty="0"/>
              <a:t>): adds specified value to the end of the list (</a:t>
            </a:r>
            <a:r>
              <a:rPr lang="en-US" dirty="0" err="1"/>
              <a:t>xs.append</a:t>
            </a:r>
            <a:r>
              <a:rPr lang="en-US" dirty="0"/>
              <a:t>(45);)</a:t>
            </a:r>
          </a:p>
          <a:p>
            <a:r>
              <a:rPr lang="en-US" dirty="0"/>
              <a:t>clear(): clears all elements from list bringing it back to the empty list [] (</a:t>
            </a:r>
            <a:r>
              <a:rPr lang="en-US" dirty="0" err="1"/>
              <a:t>xs.clear</a:t>
            </a:r>
            <a:r>
              <a:rPr lang="en-US" dirty="0"/>
              <a:t>();)</a:t>
            </a:r>
          </a:p>
          <a:p>
            <a:r>
              <a:rPr lang="en-US" dirty="0"/>
              <a:t>pop(): pops the last element off the end of the list (</a:t>
            </a:r>
            <a:r>
              <a:rPr lang="en-US" dirty="0" err="1"/>
              <a:t>xs.pop</a:t>
            </a:r>
            <a:r>
              <a:rPr lang="en-US" dirty="0"/>
              <a:t>();)</a:t>
            </a:r>
          </a:p>
          <a:p>
            <a:r>
              <a:rPr lang="en-US" dirty="0"/>
              <a:t>max(): finds the maximum value within a double or integer list (int y = </a:t>
            </a:r>
            <a:r>
              <a:rPr lang="en-US" dirty="0" err="1"/>
              <a:t>xs.max</a:t>
            </a:r>
            <a:r>
              <a:rPr lang="en-US" dirty="0"/>
              <a:t>();)</a:t>
            </a:r>
          </a:p>
          <a:p>
            <a:r>
              <a:rPr lang="en-US" dirty="0"/>
              <a:t>min(): finds the minimum value within a double or integer list (int z = </a:t>
            </a:r>
            <a:r>
              <a:rPr lang="en-US" dirty="0" err="1"/>
              <a:t>xs.min</a:t>
            </a:r>
            <a:r>
              <a:rPr lang="en-US" dirty="0"/>
              <a:t>()</a:t>
            </a:r>
            <a:r>
              <a:rPr lang="en-US" dirty="0">
                <a:sym typeface="Wingdings" pitchFamily="2" charset="2"/>
              </a:rPr>
              <a:t>;)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349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3CF94-A824-855B-D2B4-2B7FEF926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MyPL</a:t>
            </a:r>
            <a:r>
              <a:rPr lang="en-US" dirty="0"/>
              <a:t> Pipeline: </a:t>
            </a:r>
            <a:r>
              <a:rPr lang="en-US" dirty="0" err="1"/>
              <a:t>Lexer</a:t>
            </a:r>
            <a:r>
              <a:rPr lang="en-US" dirty="0"/>
              <a:t> and Parser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FFFFD-EDF8-CE4A-A81B-AE7E7E8F3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Lexer</a:t>
            </a:r>
            <a:r>
              <a:rPr lang="en-US" b="1" dirty="0"/>
              <a:t> Changes:</a:t>
            </a:r>
          </a:p>
          <a:p>
            <a:r>
              <a:rPr lang="en-US" dirty="0"/>
              <a:t>Six new tokens implemented: APPEND, CLEAR, POP, MAX, MIN, LIST</a:t>
            </a:r>
          </a:p>
          <a:p>
            <a:pPr marL="0" indent="0">
              <a:buNone/>
            </a:pPr>
            <a:r>
              <a:rPr lang="en-US" b="1" dirty="0"/>
              <a:t>Parser Changes:</a:t>
            </a:r>
          </a:p>
          <a:p>
            <a:r>
              <a:rPr lang="en-US" u="sng" dirty="0"/>
              <a:t>Two new grammar rules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list_fun_stmt</a:t>
            </a:r>
            <a:r>
              <a:rPr lang="en-US" dirty="0"/>
              <a:t>&gt; ::= &lt;</a:t>
            </a:r>
            <a:r>
              <a:rPr lang="en-US" dirty="0" err="1"/>
              <a:t>lvalue</a:t>
            </a:r>
            <a:r>
              <a:rPr lang="en-US" dirty="0"/>
              <a:t>&gt; DOT ((APPEND LPAREN &lt;expr&gt; RPAREN) | ((CLEAR | POP)     			          LPAREN RPAREN))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list_rvalue</a:t>
            </a:r>
            <a:r>
              <a:rPr lang="en-US" dirty="0"/>
              <a:t>&gt; ::= &lt;</a:t>
            </a:r>
            <a:r>
              <a:rPr lang="en-US" dirty="0" err="1"/>
              <a:t>var_rvalue</a:t>
            </a:r>
            <a:r>
              <a:rPr lang="en-US" dirty="0"/>
              <a:t>&gt; DOT (MAX | MIN) LPAREN RPAREN</a:t>
            </a:r>
          </a:p>
          <a:p>
            <a:pPr lvl="1"/>
            <a:r>
              <a:rPr lang="en-US" dirty="0" err="1"/>
              <a:t>Lvalue</a:t>
            </a:r>
            <a:r>
              <a:rPr lang="en-US" dirty="0"/>
              <a:t> and </a:t>
            </a:r>
            <a:r>
              <a:rPr lang="en-US" dirty="0" err="1"/>
              <a:t>rvalue</a:t>
            </a:r>
            <a:r>
              <a:rPr lang="en-US" dirty="0"/>
              <a:t> paths have slightly altered implementation</a:t>
            </a:r>
          </a:p>
          <a:p>
            <a:r>
              <a:rPr lang="en-US" u="sng" dirty="0"/>
              <a:t>Three altered grammar rules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assign_stmt</a:t>
            </a:r>
            <a:r>
              <a:rPr lang="en-US" dirty="0"/>
              <a:t>&gt;, &lt;</a:t>
            </a:r>
            <a:r>
              <a:rPr lang="en-US" dirty="0" err="1"/>
              <a:t>for_stmt</a:t>
            </a:r>
            <a:r>
              <a:rPr lang="en-US" dirty="0"/>
              <a:t>&gt;, &lt;</a:t>
            </a:r>
            <a:r>
              <a:rPr lang="en-US" dirty="0" err="1"/>
              <a:t>stmt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37209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351DC-CF97-BC42-63E9-DC2874E82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MyPL</a:t>
            </a:r>
            <a:r>
              <a:rPr lang="en-US" dirty="0"/>
              <a:t> Pipeline: Semantic Check and 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5E7CA-1B3B-A5D3-D35B-855386A4A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Semantic Checker:</a:t>
            </a:r>
          </a:p>
          <a:p>
            <a:r>
              <a:rPr lang="en-US" dirty="0"/>
              <a:t>needed to ensure max() and min() calls were to a double or integer list</a:t>
            </a:r>
          </a:p>
          <a:p>
            <a:r>
              <a:rPr lang="en-US" dirty="0"/>
              <a:t>needed to keep lists homogeneous in data type and were correctly checked in paths</a:t>
            </a:r>
          </a:p>
          <a:p>
            <a:r>
              <a:rPr lang="en-US" dirty="0"/>
              <a:t>append(</a:t>
            </a:r>
            <a:r>
              <a:rPr lang="en-US" dirty="0" err="1"/>
              <a:t>val</a:t>
            </a:r>
            <a:r>
              <a:rPr lang="en-US" dirty="0"/>
              <a:t>) value needed to match the rest of the list</a:t>
            </a:r>
          </a:p>
          <a:p>
            <a:r>
              <a:rPr lang="en-US" dirty="0"/>
              <a:t>all function calls needed to be done to lists only</a:t>
            </a:r>
          </a:p>
          <a:p>
            <a:pPr marL="0" indent="0">
              <a:buNone/>
            </a:pPr>
            <a:r>
              <a:rPr lang="en-US" b="1" dirty="0"/>
              <a:t>VM </a:t>
            </a:r>
            <a:r>
              <a:rPr lang="en-US" b="1" dirty="0" err="1"/>
              <a:t>OpCode</a:t>
            </a:r>
            <a:r>
              <a:rPr lang="en-US" b="1" dirty="0"/>
              <a:t> and Code Generation</a:t>
            </a:r>
          </a:p>
          <a:p>
            <a:r>
              <a:rPr lang="en-US" dirty="0"/>
              <a:t>Six new VM operations were implemented: ALLOCL, MAX, MIN, CLEAR, POP, APP</a:t>
            </a:r>
          </a:p>
          <a:p>
            <a:r>
              <a:rPr lang="en-US" dirty="0"/>
              <a:t>The array heap was used for the lists as well, given that the Python implementation was used for arrays</a:t>
            </a:r>
          </a:p>
        </p:txBody>
      </p:sp>
    </p:spTree>
    <p:extLst>
      <p:ext uri="{BB962C8B-B14F-4D97-AF65-F5344CB8AC3E}">
        <p14:creationId xmlns:p14="http://schemas.microsoft.com/office/powerpoint/2010/main" val="96449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685E4-7700-E421-0868-D62E969AF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and List-Specific Unit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D8218-CF90-9DF8-CD2D-F67145577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General Unit Testing:</a:t>
            </a:r>
          </a:p>
          <a:p>
            <a:r>
              <a:rPr lang="en-US" dirty="0"/>
              <a:t>Utilized previous homework unit tests to ensure the rest of the compiler was working as changes were made, more extensive suite of tests</a:t>
            </a:r>
          </a:p>
          <a:p>
            <a:r>
              <a:rPr lang="en-US" dirty="0"/>
              <a:t>380 passed tests are found in the program: </a:t>
            </a:r>
            <a:r>
              <a:rPr lang="en-US" dirty="0" err="1"/>
              <a:t>general_tests.py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List-Specific Unit Testing:</a:t>
            </a:r>
          </a:p>
          <a:p>
            <a:r>
              <a:rPr lang="en-US" dirty="0"/>
              <a:t>Implemented by me to ensure that lists were acting properly at each stage</a:t>
            </a:r>
          </a:p>
          <a:p>
            <a:r>
              <a:rPr lang="en-US" dirty="0"/>
              <a:t>38 passed tests are found in this program: </a:t>
            </a:r>
            <a:r>
              <a:rPr lang="en-US" dirty="0" err="1"/>
              <a:t>list_tests.py</a:t>
            </a:r>
            <a:endParaRPr lang="en-US" dirty="0"/>
          </a:p>
          <a:p>
            <a:r>
              <a:rPr lang="en-US" dirty="0"/>
              <a:t>Includes 2 </a:t>
            </a:r>
            <a:r>
              <a:rPr lang="en-US" dirty="0" err="1"/>
              <a:t>lexer</a:t>
            </a:r>
            <a:r>
              <a:rPr lang="en-US" dirty="0"/>
              <a:t> tests, 8 parser tests, 13 semantic check tests, 8 VM code tests, 7 code generation tests</a:t>
            </a:r>
          </a:p>
        </p:txBody>
      </p:sp>
    </p:spTree>
    <p:extLst>
      <p:ext uri="{BB962C8B-B14F-4D97-AF65-F5344CB8AC3E}">
        <p14:creationId xmlns:p14="http://schemas.microsoft.com/office/powerpoint/2010/main" val="1403691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36A1B-7776-683B-013B-F361F9130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MyPL</a:t>
            </a:r>
            <a:r>
              <a:rPr lang="en-US" dirty="0"/>
              <a:t> Example Programs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D2751-A3B8-A4B7-B70D-020AD1E1B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 Example Programs created</a:t>
            </a:r>
          </a:p>
          <a:p>
            <a:pPr lvl="1"/>
            <a:r>
              <a:rPr lang="en-US" u="sng" dirty="0"/>
              <a:t>Reverse List</a:t>
            </a:r>
            <a:r>
              <a:rPr lang="en-US" dirty="0"/>
              <a:t>: reverse list function called</a:t>
            </a:r>
          </a:p>
          <a:p>
            <a:pPr lvl="1"/>
            <a:r>
              <a:rPr lang="en-US" u="sng" dirty="0"/>
              <a:t>List Struct</a:t>
            </a:r>
            <a:r>
              <a:rPr lang="en-US" dirty="0"/>
              <a:t>: tests the ability to use path expressions with list calls</a:t>
            </a:r>
          </a:p>
          <a:p>
            <a:pPr lvl="1"/>
            <a:r>
              <a:rPr lang="en-US" u="sng" dirty="0">
                <a:highlight>
                  <a:srgbClr val="FFFF00"/>
                </a:highlight>
              </a:rPr>
              <a:t>Selection Sort</a:t>
            </a:r>
            <a:r>
              <a:rPr lang="en-US" dirty="0"/>
              <a:t>: demonstrates the ability to sort with list functions</a:t>
            </a:r>
          </a:p>
          <a:p>
            <a:pPr lvl="1"/>
            <a:r>
              <a:rPr lang="en-US" u="sng" dirty="0"/>
              <a:t>Binary Search Tree</a:t>
            </a:r>
            <a:r>
              <a:rPr lang="en-US" dirty="0"/>
              <a:t>: shows binary search algorithm on a list</a:t>
            </a:r>
          </a:p>
          <a:p>
            <a:pPr lvl="1"/>
            <a:r>
              <a:rPr lang="en-US" u="sng" dirty="0"/>
              <a:t>Remove Duplicates</a:t>
            </a:r>
            <a:r>
              <a:rPr lang="en-US" dirty="0"/>
              <a:t>: simple program that removes duplicates from a list</a:t>
            </a:r>
          </a:p>
          <a:p>
            <a:pPr lvl="1"/>
            <a:r>
              <a:rPr lang="en-US" u="sng" dirty="0"/>
              <a:t>Basic List Functions</a:t>
            </a:r>
            <a:r>
              <a:rPr lang="en-US" dirty="0"/>
              <a:t>: shows basic list functions in action</a:t>
            </a:r>
          </a:p>
          <a:p>
            <a:pPr lvl="1"/>
            <a:r>
              <a:rPr lang="en-US" u="sng" dirty="0"/>
              <a:t>Basic List </a:t>
            </a:r>
            <a:r>
              <a:rPr lang="en-US" u="sng" dirty="0" err="1"/>
              <a:t>RValue</a:t>
            </a:r>
            <a:r>
              <a:rPr lang="en-US" dirty="0"/>
              <a:t>: shows the max and min functions in action</a:t>
            </a:r>
          </a:p>
          <a:p>
            <a:pPr lvl="1"/>
            <a:r>
              <a:rPr lang="en-US" u="sng" dirty="0"/>
              <a:t>Combine Lists: </a:t>
            </a:r>
            <a:r>
              <a:rPr lang="en-US" dirty="0"/>
              <a:t>shows two lists of the same length combined to make a single list</a:t>
            </a:r>
          </a:p>
          <a:p>
            <a:pPr lvl="1"/>
            <a:r>
              <a:rPr lang="en-US" u="sng" dirty="0">
                <a:highlight>
                  <a:srgbClr val="FFFF00"/>
                </a:highlight>
              </a:rPr>
              <a:t>True False List</a:t>
            </a:r>
            <a:r>
              <a:rPr lang="en-US" dirty="0"/>
              <a:t>: large list is parsed into two group lists of true and false</a:t>
            </a:r>
          </a:p>
          <a:p>
            <a:pPr lvl="1"/>
            <a:r>
              <a:rPr lang="en-US" u="sng" dirty="0">
                <a:highlight>
                  <a:srgbClr val="FFFF00"/>
                </a:highlight>
              </a:rPr>
              <a:t>Scaled List</a:t>
            </a:r>
            <a:r>
              <a:rPr lang="en-US" dirty="0"/>
              <a:t>: shows scaling being performed on a list</a:t>
            </a:r>
          </a:p>
        </p:txBody>
      </p:sp>
    </p:spTree>
    <p:extLst>
      <p:ext uri="{BB962C8B-B14F-4D97-AF65-F5344CB8AC3E}">
        <p14:creationId xmlns:p14="http://schemas.microsoft.com/office/powerpoint/2010/main" val="142300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10135D4-D3A1-4556-B91B-4A12069D4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twork Technology Background">
            <a:extLst>
              <a:ext uri="{FF2B5EF4-FFF2-40B4-BE49-F238E27FC236}">
                <a16:creationId xmlns:a16="http://schemas.microsoft.com/office/drawing/2014/main" id="{C9812A5A-2990-8883-4098-3EE379C078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33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9CCD9CD-49AE-3D3E-923B-81ECD3FBF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2015" y="-752015"/>
            <a:ext cx="6858000" cy="836203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5000">
                <a:srgbClr val="000000">
                  <a:alpha val="50000"/>
                </a:srgbClr>
              </a:gs>
              <a:gs pos="100000">
                <a:srgbClr val="000000">
                  <a:alpha val="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5506B2-DA77-783B-C915-79DF19926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0046" y="2484629"/>
            <a:ext cx="7671908" cy="1888742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List Extension Demo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E7A0EE-7E3D-4EAB-D5CD-4ED2D6D8157B}"/>
              </a:ext>
            </a:extLst>
          </p:cNvPr>
          <p:cNvSpPr txBox="1"/>
          <p:nvPr/>
        </p:nvSpPr>
        <p:spPr>
          <a:xfrm>
            <a:off x="6373504" y="74380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984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0E0A4-BA3F-D74E-4449-8D6086B92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Concluding 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A5070-EE37-4BA3-7F61-801EE6E80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Overall, a great learning experience trying to problem solve </a:t>
            </a:r>
            <a:r>
              <a:rPr lang="en-US" sz="2800" dirty="0" err="1"/>
              <a:t>MyPL</a:t>
            </a:r>
            <a:r>
              <a:rPr lang="en-US" sz="2800" dirty="0"/>
              <a:t> on my own</a:t>
            </a:r>
          </a:p>
          <a:p>
            <a:r>
              <a:rPr lang="en-US" sz="2800" dirty="0"/>
              <a:t>Really cool and satisfying to see an extension smoothly integrate itself with already defined structures and rules</a:t>
            </a:r>
          </a:p>
          <a:p>
            <a:r>
              <a:rPr lang="en-US" sz="2800" dirty="0"/>
              <a:t>Great way to see how powerful we can make a programming languages with some simple rules and detailed checking</a:t>
            </a:r>
          </a:p>
        </p:txBody>
      </p:sp>
    </p:spTree>
    <p:extLst>
      <p:ext uri="{BB962C8B-B14F-4D97-AF65-F5344CB8AC3E}">
        <p14:creationId xmlns:p14="http://schemas.microsoft.com/office/powerpoint/2010/main" val="2022406472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AnalogousFromDarkSeedLeftStep">
      <a:dk1>
        <a:srgbClr val="000000"/>
      </a:dk1>
      <a:lt1>
        <a:srgbClr val="FFFFFF"/>
      </a:lt1>
      <a:dk2>
        <a:srgbClr val="1B2130"/>
      </a:dk2>
      <a:lt2>
        <a:srgbClr val="F0F3F1"/>
      </a:lt2>
      <a:accent1>
        <a:srgbClr val="D937B0"/>
      </a:accent1>
      <a:accent2>
        <a:srgbClr val="AC25C7"/>
      </a:accent2>
      <a:accent3>
        <a:srgbClr val="7B37D9"/>
      </a:accent3>
      <a:accent4>
        <a:srgbClr val="3A3ACC"/>
      </a:accent4>
      <a:accent5>
        <a:srgbClr val="377AD9"/>
      </a:accent5>
      <a:accent6>
        <a:srgbClr val="25ACC7"/>
      </a:accent6>
      <a:hlink>
        <a:srgbClr val="3F5FBF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</TotalTime>
  <Words>687</Words>
  <Application>Microsoft Macintosh PowerPoint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Neue Haas Grotesk Text Pro</vt:lpstr>
      <vt:lpstr>Wingdings</vt:lpstr>
      <vt:lpstr>VanillaVTI</vt:lpstr>
      <vt:lpstr>List Extension for MyPL</vt:lpstr>
      <vt:lpstr>MyPL List Features Implemented</vt:lpstr>
      <vt:lpstr>MyPL Pipeline: Lexer and Parser</vt:lpstr>
      <vt:lpstr>MyPL Pipeline: Semantic Check and VM</vt:lpstr>
      <vt:lpstr>General and List-Specific Unit Tests</vt:lpstr>
      <vt:lpstr>MyPL Example Programs Overview</vt:lpstr>
      <vt:lpstr>List Extension Demo</vt:lpstr>
      <vt:lpstr>Concluding Remarks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 Extension for MyPL</dc:title>
  <dc:creator>David Giacobbi</dc:creator>
  <cp:lastModifiedBy>Giacobbi, David J</cp:lastModifiedBy>
  <cp:revision>1</cp:revision>
  <dcterms:created xsi:type="dcterms:W3CDTF">2024-05-05T02:52:45Z</dcterms:created>
  <dcterms:modified xsi:type="dcterms:W3CDTF">2024-05-05T22:05:12Z</dcterms:modified>
</cp:coreProperties>
</file>