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6" r:id="rId15"/>
    <p:sldId id="267" r:id="rId16"/>
  </p:sldIdLst>
  <p:sldSz cx="18288000" cy="10287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8CC2-5D94-4253-8F5D-FB41D90BDAFF}" type="datetimeFigureOut">
              <a:rPr lang="es-ES" smtClean="0"/>
              <a:t>11/11/2023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CFBA5-B003-4AFE-86C2-2968BAED57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78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CFBA5-B003-4AFE-86C2-2968BAED57F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73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CFBA5-B003-4AFE-86C2-2968BAED57F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26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CFBA5-B003-4AFE-86C2-2968BAED57F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05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8B826B-3D4F-4AF8-8931-78F5E1A63A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EE6A70-81E6-4D87-A48C-7100838AB4F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6BB4C-AF08-44ED-8CDD-2544177892B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FA0B0A-DA33-446A-812C-D722422B2B0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D6921E-1CB3-4BDD-9581-94553594C56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38AAD1-80F8-48AA-8C5B-67767025981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8B826B-3D4F-4AF8-8931-78F5E1A63A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0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8B826B-3D4F-4AF8-8931-78F5E1A63A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6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1B7FAE-872C-43DB-B172-E892721B2B4D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365EF6-7A5E-4C2F-B238-2F8C21B89F3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51BC03-9720-44E1-A141-8F2E64892BD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380B3C-1884-485D-AF54-DC64D7D8EDC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6273DD-73B0-469E-B4C0-04BD66A1409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06D3BD-3171-490C-ACEC-075CF8217BB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326AD2-2B6B-4E6C-A937-D8FF27A59DA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Desarrollo/Scripts/PyDay%20BCN%202023/5/main.p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esarrollo/Scripts/PyDay%20BCN%202023/6/main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Desarrollo/Scripts/PyDay%20BCN%202023/7/main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Desarrollo/Scripts/PyDay%20BCN%202023/4/main.py" TargetMode="External"/><Relationship Id="rId2" Type="http://schemas.openxmlformats.org/officeDocument/2006/relationships/hyperlink" Target="../Desarrollo/Scripts/PyDay%20BCN%202023/4/codigo-tradicional.p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"/>
          <p:cNvSpPr/>
          <p:nvPr/>
        </p:nvSpPr>
        <p:spPr>
          <a:xfrm>
            <a:off x="1530720" y="-439560"/>
            <a:ext cx="360" cy="9650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Box 3"/>
          <p:cNvSpPr/>
          <p:nvPr/>
        </p:nvSpPr>
        <p:spPr>
          <a:xfrm>
            <a:off x="2177280" y="2848680"/>
            <a:ext cx="11862720" cy="264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0397"/>
              </a:lnSpc>
            </a:pPr>
            <a:r>
              <a:rPr lang="en-US" sz="9120" b="0" strike="noStrike" spc="-1">
                <a:solidFill>
                  <a:srgbClr val="FFFFFF"/>
                </a:solidFill>
                <a:latin typeface="Courier Prime"/>
              </a:rPr>
              <a:t>#Creación de APIs #con Python</a:t>
            </a:r>
            <a:endParaRPr lang="es-ES" sz="912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2278800" y="5940000"/>
            <a:ext cx="1074672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384"/>
              </a:lnSpc>
            </a:pPr>
            <a:r>
              <a:rPr lang="en-US" sz="4560" b="0" strike="noStrike" spc="-1" dirty="0">
                <a:solidFill>
                  <a:srgbClr val="FF914D"/>
                </a:solidFill>
                <a:latin typeface="Courier Prime"/>
              </a:rPr>
              <a:t>“speaker” : "Diego Giaquinta",</a:t>
            </a:r>
            <a:endParaRPr lang="es-ES" sz="456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4" name="Group 7"/>
          <p:cNvGrpSpPr/>
          <p:nvPr/>
        </p:nvGrpSpPr>
        <p:grpSpPr>
          <a:xfrm>
            <a:off x="14762160" y="-102960"/>
            <a:ext cx="4230360" cy="10389600"/>
            <a:chOff x="14762160" y="-102960"/>
            <a:chExt cx="4230360" cy="10389600"/>
          </a:xfrm>
        </p:grpSpPr>
        <p:sp>
          <p:nvSpPr>
            <p:cNvPr id="45" name="Freeform 8"/>
            <p:cNvSpPr/>
            <p:nvPr/>
          </p:nvSpPr>
          <p:spPr>
            <a:xfrm>
              <a:off x="14762160" y="-102960"/>
              <a:ext cx="4230360" cy="10389600"/>
            </a:xfrm>
            <a:custGeom>
              <a:avLst/>
              <a:gdLst>
                <a:gd name="textAreaLeft" fmla="*/ 0 w 4230360"/>
                <a:gd name="textAreaRight" fmla="*/ 4230720 w 423036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7" name="TextBox 1"/>
          <p:cNvSpPr/>
          <p:nvPr/>
        </p:nvSpPr>
        <p:spPr>
          <a:xfrm>
            <a:off x="2270160" y="6662520"/>
            <a:ext cx="1074672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384"/>
              </a:lnSpc>
            </a:pPr>
            <a:r>
              <a:rPr lang="en-US" sz="4560" b="0" strike="noStrike" spc="-1" dirty="0">
                <a:solidFill>
                  <a:srgbClr val="FF914D"/>
                </a:solidFill>
                <a:latin typeface="Courier Prime"/>
              </a:rPr>
              <a:t>“event” : "</a:t>
            </a:r>
            <a:r>
              <a:rPr lang="en-US" sz="4560" b="0" strike="noStrike" spc="-1" dirty="0" err="1">
                <a:solidFill>
                  <a:srgbClr val="FF914D"/>
                </a:solidFill>
                <a:latin typeface="Courier Prime"/>
              </a:rPr>
              <a:t>PyDay</a:t>
            </a:r>
            <a:r>
              <a:rPr lang="en-US" sz="4560" b="0" strike="noStrike" spc="-1" dirty="0">
                <a:solidFill>
                  <a:srgbClr val="FF914D"/>
                </a:solidFill>
                <a:latin typeface="Courier Prime"/>
              </a:rPr>
              <a:t> BCN 2023"</a:t>
            </a:r>
            <a:endParaRPr lang="es-ES" sz="456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160000" y="5400000"/>
            <a:ext cx="503640" cy="68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{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232000" y="7385040"/>
            <a:ext cx="503640" cy="68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}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"/>
          <p:cNvSpPr/>
          <p:nvPr/>
        </p:nvSpPr>
        <p:spPr>
          <a:xfrm>
            <a:off x="1028880" y="1047600"/>
            <a:ext cx="7031160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Documentación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 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Box 3"/>
          <p:cNvSpPr/>
          <p:nvPr/>
        </p:nvSpPr>
        <p:spPr>
          <a:xfrm>
            <a:off x="16557120" y="8675280"/>
            <a:ext cx="701640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},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TextBox 4"/>
          <p:cNvSpPr/>
          <p:nvPr/>
        </p:nvSpPr>
        <p:spPr>
          <a:xfrm>
            <a:off x="11177279" y="1417320"/>
            <a:ext cx="5123113" cy="8629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5000" spc="-1" dirty="0" err="1">
                <a:solidFill>
                  <a:srgbClr val="FF914D"/>
                </a:solidFill>
                <a:latin typeface="Courier Prime"/>
              </a:rPr>
              <a:t>Importantes</a:t>
            </a:r>
            <a:r>
              <a:rPr lang="en-US" sz="5000" spc="-1" dirty="0">
                <a:solidFill>
                  <a:srgbClr val="FF914D"/>
                </a:solidFill>
                <a:latin typeface="Courier Prime"/>
              </a:rPr>
              <a:t>:</a:t>
            </a:r>
            <a:endParaRPr lang="es-ES" sz="5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Box 5"/>
          <p:cNvSpPr/>
          <p:nvPr/>
        </p:nvSpPr>
        <p:spPr>
          <a:xfrm>
            <a:off x="11416273" y="2421100"/>
            <a:ext cx="4884120" cy="4781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Elementos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 del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decorador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:</a:t>
            </a: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status_code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response_model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Tipo de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método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Summary</a:t>
            </a: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Description</a:t>
            </a:r>
          </a:p>
          <a:p>
            <a:pPr marL="285750" indent="-285750" defTabSz="91440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Anotaciones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:</a:t>
            </a: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Describir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metodo</a:t>
            </a:r>
            <a:endParaRPr lang="en-US" sz="2400" b="0" strike="noStrike" spc="-1" dirty="0">
              <a:solidFill>
                <a:srgbClr val="FFFFFF"/>
              </a:solidFill>
              <a:latin typeface="Courier Prime"/>
            </a:endParaRP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Explicar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brevemente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qué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/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como</a:t>
            </a: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 se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usa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 marL="742950" lvl="1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Indicar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información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de las variables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Raise </a:t>
            </a:r>
            <a:r>
              <a:rPr lang="en-US" sz="2400" spc="-1" dirty="0" err="1">
                <a:solidFill>
                  <a:srgbClr val="FFFFFF"/>
                </a:solidFill>
                <a:latin typeface="Courier Prime"/>
              </a:rPr>
              <a:t>HTTPException</a:t>
            </a:r>
            <a:endParaRPr lang="en-US" sz="2400" spc="-1" dirty="0">
              <a:solidFill>
                <a:srgbClr val="FFFFFF"/>
              </a:solidFill>
              <a:latin typeface="Courier Prime"/>
            </a:endParaRPr>
          </a:p>
          <a:p>
            <a:pPr>
              <a:lnSpc>
                <a:spcPts val="2520"/>
              </a:lnSpc>
            </a:pPr>
            <a:r>
              <a:rPr lang="en-US" sz="2400" spc="-1" dirty="0">
                <a:solidFill>
                  <a:srgbClr val="FFFFFF"/>
                </a:solidFill>
                <a:latin typeface="Courier Prime"/>
              </a:rPr>
              <a:t> </a:t>
            </a:r>
            <a:endParaRPr lang="en-US" sz="2400" b="0" strike="noStrike" spc="-1" dirty="0">
              <a:solidFill>
                <a:srgbClr val="FFFFFF"/>
              </a:solidFill>
              <a:latin typeface="Courier Prime"/>
            </a:endParaRPr>
          </a:p>
          <a:p>
            <a:pPr marL="285750" indent="-285750" defTabSz="914400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AutoShape 14"/>
          <p:cNvSpPr/>
          <p:nvPr/>
        </p:nvSpPr>
        <p:spPr>
          <a:xfrm>
            <a:off x="10776600" y="-439560"/>
            <a:ext cx="360" cy="9650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37">
            <a:extLst>
              <a:ext uri="{FF2B5EF4-FFF2-40B4-BE49-F238E27FC236}">
                <a16:creationId xmlns:a16="http://schemas.microsoft.com/office/drawing/2014/main" id="{005A7917-2565-3CC1-2320-1987F0692DD4}"/>
              </a:ext>
            </a:extLst>
          </p:cNvPr>
          <p:cNvSpPr/>
          <p:nvPr/>
        </p:nvSpPr>
        <p:spPr>
          <a:xfrm>
            <a:off x="1170834" y="2070963"/>
            <a:ext cx="7224300" cy="840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Generación</a:t>
            </a: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automática</a:t>
            </a:r>
            <a:endParaRPr lang="es-E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38">
            <a:extLst>
              <a:ext uri="{FF2B5EF4-FFF2-40B4-BE49-F238E27FC236}">
                <a16:creationId xmlns:a16="http://schemas.microsoft.com/office/drawing/2014/main" id="{8D8F7A8D-C74E-A8A7-8D54-C24D2BEE3540}"/>
              </a:ext>
            </a:extLst>
          </p:cNvPr>
          <p:cNvSpPr/>
          <p:nvPr/>
        </p:nvSpPr>
        <p:spPr>
          <a:xfrm>
            <a:off x="1170834" y="2974923"/>
            <a:ext cx="6282720" cy="94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genera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automáticamente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documentación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interactiva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tus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APIs 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través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una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interfaz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Swagger y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ReDoc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. 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E6CE21B2-2018-FF07-B58C-572D87251DC3}"/>
              </a:ext>
            </a:extLst>
          </p:cNvPr>
          <p:cNvSpPr/>
          <p:nvPr/>
        </p:nvSpPr>
        <p:spPr>
          <a:xfrm>
            <a:off x="1170834" y="4076553"/>
            <a:ext cx="7224300" cy="840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Basada</a:t>
            </a: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en</a:t>
            </a: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Anotaciones</a:t>
            </a:r>
            <a:endParaRPr lang="es-E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E110E31C-C36B-0767-CC97-D992121FF55B}"/>
              </a:ext>
            </a:extLst>
          </p:cNvPr>
          <p:cNvSpPr/>
          <p:nvPr/>
        </p:nvSpPr>
        <p:spPr>
          <a:xfrm>
            <a:off x="1170834" y="4980513"/>
            <a:ext cx="6282720" cy="6293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Courier Prime"/>
              </a:rPr>
              <a:t>La documentación se basa en anotaciones de tipo Python en tus rutas y modelos de datos.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EA4D6B3B-7FDB-D9A8-AFFB-E970312A71CA}"/>
              </a:ext>
            </a:extLst>
          </p:cNvPr>
          <p:cNvSpPr/>
          <p:nvPr/>
        </p:nvSpPr>
        <p:spPr>
          <a:xfrm>
            <a:off x="1170834" y="5797730"/>
            <a:ext cx="7224300" cy="840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Validación</a:t>
            </a: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 de </a:t>
            </a: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Datos</a:t>
            </a:r>
            <a:endParaRPr lang="es-E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F31CB044-8FC4-723A-A7A4-271D6EC15D12}"/>
              </a:ext>
            </a:extLst>
          </p:cNvPr>
          <p:cNvSpPr/>
          <p:nvPr/>
        </p:nvSpPr>
        <p:spPr>
          <a:xfrm>
            <a:off x="1170834" y="6701690"/>
            <a:ext cx="6282720" cy="94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Courier Prime"/>
              </a:rPr>
              <a:t>La validación de datos se integra con la documentación, garantizando que los usuarios comprendan cómo utilizar tu API.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5CC7D135-0122-719A-6FFE-4F409527B0F8}"/>
              </a:ext>
            </a:extLst>
          </p:cNvPr>
          <p:cNvSpPr/>
          <p:nvPr/>
        </p:nvSpPr>
        <p:spPr>
          <a:xfrm>
            <a:off x="1170834" y="7834066"/>
            <a:ext cx="8222548" cy="840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Ejemplos</a:t>
            </a: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 de Solicitudes</a:t>
            </a:r>
            <a:endParaRPr lang="es-E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0D688FF8-E5E9-4B38-C4B6-A2688021ACB6}"/>
              </a:ext>
            </a:extLst>
          </p:cNvPr>
          <p:cNvSpPr/>
          <p:nvPr/>
        </p:nvSpPr>
        <p:spPr>
          <a:xfrm>
            <a:off x="1170834" y="8738026"/>
            <a:ext cx="6282720" cy="94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Courier Prime"/>
              </a:rPr>
              <a:t>Los ejemplos de solicitudes y respuestas son generados automáticamente, ayudando a los desarrolladores a probar la API.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64C0FC6-85AA-CEC1-06B3-E2457F4BF8BA}"/>
              </a:ext>
            </a:extLst>
          </p:cNvPr>
          <p:cNvSpPr/>
          <p:nvPr/>
        </p:nvSpPr>
        <p:spPr>
          <a:xfrm>
            <a:off x="12041218" y="8023348"/>
            <a:ext cx="3395234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chemeClr val="accent6">
                    <a:lumMod val="75000"/>
                  </a:schemeClr>
                </a:solidFill>
                <a:latin typeface="Courier Prim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v2 aquí</a:t>
            </a:r>
            <a:endParaRPr lang="es-ES" sz="3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2" grpId="0"/>
      <p:bldP spid="2" grpId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156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8" name="TextBox 5"/>
          <p:cNvSpPr/>
          <p:nvPr/>
        </p:nvSpPr>
        <p:spPr>
          <a:xfrm>
            <a:off x="1028879" y="1047600"/>
            <a:ext cx="8115121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{“Middleware”: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1180080" y="2923560"/>
            <a:ext cx="6988320" cy="846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Courier Prime"/>
              </a:rPr>
              <a:t>Es una de las funcionalidades más usadas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s-ES" sz="2800" b="0" strike="noStrike" spc="-1" dirty="0">
                <a:solidFill>
                  <a:srgbClr val="FFFFFF"/>
                </a:solidFill>
                <a:latin typeface="Courier Prime"/>
              </a:rPr>
              <a:t>.</a:t>
            </a:r>
            <a:endParaRPr lang="es-E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682EAE-2D73-8C6C-28B6-9595B76FF316}"/>
              </a:ext>
            </a:extLst>
          </p:cNvPr>
          <p:cNvSpPr txBox="1"/>
          <p:nvPr/>
        </p:nvSpPr>
        <p:spPr>
          <a:xfrm>
            <a:off x="749520" y="4075113"/>
            <a:ext cx="85087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2800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s-ES" sz="3000" spc="-1" dirty="0">
                <a:solidFill>
                  <a:srgbClr val="FF914D"/>
                </a:solidFill>
                <a:latin typeface="Courier Prime"/>
              </a:rPr>
              <a:t>E</a:t>
            </a:r>
            <a:r>
              <a:rPr lang="es-ES" sz="3000" b="0" strike="noStrike" spc="-1" dirty="0">
                <a:solidFill>
                  <a:srgbClr val="FF914D"/>
                </a:solidFill>
                <a:latin typeface="Courier Prime"/>
              </a:rPr>
              <a:t>s una capa intermedia entre el servidor y las rutas de la API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b="0" strike="noStrike" spc="-1" dirty="0">
                <a:solidFill>
                  <a:srgbClr val="FF914D"/>
                </a:solidFill>
                <a:latin typeface="Courier Prime"/>
                <a:ea typeface="Microsoft YaHei"/>
              </a:rPr>
              <a:t> Intercepta y procesa las solicitudes y respuestas HTTP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Funciones personalizadas: permite ejecutar funciones entre el flujo de la solicitud</a:t>
            </a:r>
          </a:p>
          <a:p>
            <a:pPr marL="3600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b="0" strike="noStrike" spc="-1" dirty="0">
                <a:solidFill>
                  <a:srgbClr val="FF914D"/>
                </a:solidFill>
                <a:latin typeface="Courier Prime"/>
                <a:ea typeface="Microsoft YaHei"/>
              </a:rPr>
              <a:t> Auditoria</a:t>
            </a: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: permite registrar información sobre las solicitudes</a:t>
            </a:r>
          </a:p>
          <a:p>
            <a:pPr marL="3600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b="0" strike="noStrike" spc="-1" dirty="0">
                <a:solidFill>
                  <a:srgbClr val="FF914D"/>
                </a:solidFill>
                <a:latin typeface="Courier Prime"/>
                <a:ea typeface="Microsoft YaHei"/>
              </a:rPr>
              <a:t> Agr</a:t>
            </a: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egar encabezados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30DFF21-745E-1F45-8777-EEC38BC8A1A9}"/>
              </a:ext>
            </a:extLst>
          </p:cNvPr>
          <p:cNvGrpSpPr/>
          <p:nvPr/>
        </p:nvGrpSpPr>
        <p:grpSpPr>
          <a:xfrm>
            <a:off x="9967500" y="2348345"/>
            <a:ext cx="7977600" cy="6498460"/>
            <a:chOff x="1338840" y="2451240"/>
            <a:chExt cx="7667280" cy="6204960"/>
          </a:xfrm>
          <a:solidFill>
            <a:srgbClr val="20232A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44D18A1-D8C4-90F5-A43D-383622D5EB76}"/>
                </a:ext>
              </a:extLst>
            </p:cNvPr>
            <p:cNvSpPr/>
            <p:nvPr/>
          </p:nvSpPr>
          <p:spPr>
            <a:xfrm>
              <a:off x="1338840" y="2451240"/>
              <a:ext cx="7667280" cy="6204960"/>
            </a:xfrm>
            <a:custGeom>
              <a:avLst/>
              <a:gdLst>
                <a:gd name="textAreaLeft" fmla="*/ 0 w 7667280"/>
                <a:gd name="textAreaRight" fmla="*/ 7667640 w 7667280"/>
                <a:gd name="textAreaTop" fmla="*/ 0 h 6204960"/>
                <a:gd name="textAreaBottom" fmla="*/ 6205320 h 6204960"/>
              </a:gdLst>
              <a:ahLst/>
              <a:cxnLst/>
              <a:rect l="textAreaLeft" t="textAreaTop" r="textAreaRight" b="textAreaBottom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E2486A8-7E4F-ACAC-C8D7-2A0EB4626252}"/>
              </a:ext>
            </a:extLst>
          </p:cNvPr>
          <p:cNvSpPr txBox="1"/>
          <p:nvPr/>
        </p:nvSpPr>
        <p:spPr>
          <a:xfrm>
            <a:off x="10081800" y="2514213"/>
            <a:ext cx="77751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logs_middleware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#Importamos Middleware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PyDay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2023"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- PyDay2023"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openapi_tags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tags_metadata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                                                         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s-E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logs_middleware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.RequestLoggingMiddleware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156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8" name="TextBox 5"/>
          <p:cNvSpPr/>
          <p:nvPr/>
        </p:nvSpPr>
        <p:spPr>
          <a:xfrm>
            <a:off x="1028879" y="1047600"/>
            <a:ext cx="8115121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{“Router”: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1180080" y="2923560"/>
            <a:ext cx="6988320" cy="846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Courier Prime"/>
              </a:rPr>
              <a:t>Los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Courier Prime"/>
              </a:rPr>
              <a:t>Routers</a:t>
            </a:r>
            <a:r>
              <a:rPr lang="es-ES" sz="2800" b="0" strike="noStrike" spc="-1" dirty="0">
                <a:solidFill>
                  <a:srgbClr val="FFFFFF"/>
                </a:solidFill>
                <a:latin typeface="Courier Prime"/>
              </a:rPr>
              <a:t> son útiles para organizar la aplicación</a:t>
            </a:r>
            <a:endParaRPr lang="es-E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682EAE-2D73-8C6C-28B6-9595B76FF316}"/>
              </a:ext>
            </a:extLst>
          </p:cNvPr>
          <p:cNvSpPr txBox="1"/>
          <p:nvPr/>
        </p:nvSpPr>
        <p:spPr>
          <a:xfrm>
            <a:off x="749520" y="4075113"/>
            <a:ext cx="850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2800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s-ES" sz="3000" spc="-1" dirty="0">
                <a:solidFill>
                  <a:srgbClr val="FF914D"/>
                </a:solidFill>
                <a:latin typeface="Courier Prime"/>
              </a:rPr>
              <a:t>Permite agrupar rutas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Puedes crear múltiples </a:t>
            </a:r>
            <a:r>
              <a:rPr lang="es-ES" sz="3000" spc="-1" dirty="0" err="1">
                <a:solidFill>
                  <a:srgbClr val="FF914D"/>
                </a:solidFill>
                <a:latin typeface="Courier Prime"/>
                <a:ea typeface="Microsoft YaHei"/>
              </a:rPr>
              <a:t>routers</a:t>
            </a: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, para modularizar la aplicación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Facilita la colaboración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Reutilización de </a:t>
            </a:r>
            <a:r>
              <a:rPr lang="es-ES" sz="3000" spc="-1" dirty="0" err="1">
                <a:solidFill>
                  <a:srgbClr val="FF914D"/>
                </a:solidFill>
                <a:latin typeface="Courier Prime"/>
                <a:ea typeface="Microsoft YaHei"/>
              </a:rPr>
              <a:t>routers</a:t>
            </a:r>
            <a:endParaRPr lang="es-ES" sz="3000" spc="-1" dirty="0">
              <a:solidFill>
                <a:srgbClr val="FF914D"/>
              </a:solidFill>
              <a:latin typeface="Courier Prime"/>
              <a:ea typeface="Microsoft YaHei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30DFF21-745E-1F45-8777-EEC38BC8A1A9}"/>
              </a:ext>
            </a:extLst>
          </p:cNvPr>
          <p:cNvGrpSpPr/>
          <p:nvPr/>
        </p:nvGrpSpPr>
        <p:grpSpPr>
          <a:xfrm>
            <a:off x="9967500" y="1641802"/>
            <a:ext cx="7977600" cy="7911546"/>
            <a:chOff x="1338840" y="2451240"/>
            <a:chExt cx="7667280" cy="6204960"/>
          </a:xfrm>
          <a:solidFill>
            <a:srgbClr val="20232A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44D18A1-D8C4-90F5-A43D-383622D5EB76}"/>
                </a:ext>
              </a:extLst>
            </p:cNvPr>
            <p:cNvSpPr/>
            <p:nvPr/>
          </p:nvSpPr>
          <p:spPr>
            <a:xfrm>
              <a:off x="1338840" y="2451240"/>
              <a:ext cx="7667280" cy="6204960"/>
            </a:xfrm>
            <a:custGeom>
              <a:avLst/>
              <a:gdLst>
                <a:gd name="textAreaLeft" fmla="*/ 0 w 7667280"/>
                <a:gd name="textAreaRight" fmla="*/ 7667640 w 7667280"/>
                <a:gd name="textAreaTop" fmla="*/ 0 h 6204960"/>
                <a:gd name="textAreaBottom" fmla="*/ 6205320 h 6204960"/>
              </a:gdLst>
              <a:ahLst/>
              <a:cxnLst/>
              <a:rect l="textAreaLeft" t="textAreaTop" r="textAreaRight" b="textAreaBottom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E213799-00D7-93C2-80F3-7424874C7C2B}"/>
              </a:ext>
            </a:extLst>
          </p:cNvPr>
          <p:cNvSpPr txBox="1"/>
          <p:nvPr/>
        </p:nvSpPr>
        <p:spPr>
          <a:xfrm>
            <a:off x="10233900" y="1862417"/>
            <a:ext cx="7775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router_v1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- PyDay2023"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openapi_tags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tags_metadata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router_v1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"/api/v1"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F37D7F-4564-F667-51BE-BB909A0035E4}"/>
              </a:ext>
            </a:extLst>
          </p:cNvPr>
          <p:cNvSpPr txBox="1"/>
          <p:nvPr/>
        </p:nvSpPr>
        <p:spPr>
          <a:xfrm>
            <a:off x="10233900" y="5388111"/>
            <a:ext cx="7775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E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"/get-test"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get_test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md</a:t>
            </a:r>
            <a:r>
              <a:rPr lang="es-E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5AB18C20-32EE-3E63-883D-6B6BA43C99EA}"/>
              </a:ext>
            </a:extLst>
          </p:cNvPr>
          <p:cNvSpPr/>
          <p:nvPr/>
        </p:nvSpPr>
        <p:spPr>
          <a:xfrm>
            <a:off x="12103523" y="8964900"/>
            <a:ext cx="3395234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chemeClr val="accent6">
                    <a:lumMod val="75000"/>
                  </a:schemeClr>
                </a:solidFill>
                <a:latin typeface="Courier Prim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</a:t>
            </a:r>
            <a:r>
              <a:rPr lang="en-US" sz="3000" b="0" strike="noStrike" spc="-1" dirty="0" err="1">
                <a:solidFill>
                  <a:schemeClr val="accent6">
                    <a:lumMod val="75000"/>
                  </a:schemeClr>
                </a:solidFill>
                <a:latin typeface="Courier Prim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</a:t>
            </a:r>
            <a:endParaRPr lang="es-ES" sz="3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1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156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8" name="TextBox 5"/>
          <p:cNvSpPr/>
          <p:nvPr/>
        </p:nvSpPr>
        <p:spPr>
          <a:xfrm>
            <a:off x="1028879" y="1047600"/>
            <a:ext cx="8115121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Securizar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código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1180080" y="2923560"/>
            <a:ext cx="6988320" cy="846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s-ES" sz="2800" spc="-1" dirty="0">
                <a:solidFill>
                  <a:srgbClr val="FFFFFF"/>
                </a:solidFill>
                <a:latin typeface="Courier Prime"/>
              </a:rPr>
              <a:t>Existen varios métodos de AUTH para </a:t>
            </a:r>
            <a:r>
              <a:rPr lang="es-ES" sz="2800" spc="-1" dirty="0" err="1">
                <a:solidFill>
                  <a:srgbClr val="FFFFFF"/>
                </a:solidFill>
                <a:latin typeface="Courier Prime"/>
              </a:rPr>
              <a:t>FastAPI</a:t>
            </a:r>
            <a:endParaRPr lang="es-E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30DFF21-745E-1F45-8777-EEC38BC8A1A9}"/>
              </a:ext>
            </a:extLst>
          </p:cNvPr>
          <p:cNvGrpSpPr/>
          <p:nvPr/>
        </p:nvGrpSpPr>
        <p:grpSpPr>
          <a:xfrm>
            <a:off x="9967500" y="1641802"/>
            <a:ext cx="7977600" cy="7911546"/>
            <a:chOff x="1338840" y="2451240"/>
            <a:chExt cx="7667280" cy="6204960"/>
          </a:xfrm>
          <a:solidFill>
            <a:srgbClr val="20232A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44D18A1-D8C4-90F5-A43D-383622D5EB76}"/>
                </a:ext>
              </a:extLst>
            </p:cNvPr>
            <p:cNvSpPr/>
            <p:nvPr/>
          </p:nvSpPr>
          <p:spPr>
            <a:xfrm>
              <a:off x="1338840" y="2451240"/>
              <a:ext cx="7667280" cy="6204960"/>
            </a:xfrm>
            <a:custGeom>
              <a:avLst/>
              <a:gdLst>
                <a:gd name="textAreaLeft" fmla="*/ 0 w 7667280"/>
                <a:gd name="textAreaRight" fmla="*/ 7667640 w 7667280"/>
                <a:gd name="textAreaTop" fmla="*/ 0 h 6204960"/>
                <a:gd name="textAreaBottom" fmla="*/ 6205320 h 6204960"/>
              </a:gdLst>
              <a:ahLst/>
              <a:cxnLst/>
              <a:rect l="textAreaLeft" t="textAreaTop" r="textAreaRight" b="textAreaBottom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911506E-BB4E-283E-4A0C-7DF022EEA595}"/>
              </a:ext>
            </a:extLst>
          </p:cNvPr>
          <p:cNvSpPr/>
          <p:nvPr/>
        </p:nvSpPr>
        <p:spPr>
          <a:xfrm>
            <a:off x="10569998" y="2076725"/>
            <a:ext cx="6988320" cy="425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s-ES" sz="2800" spc="-1" dirty="0">
                <a:solidFill>
                  <a:srgbClr val="FFFFFF"/>
                </a:solidFill>
                <a:latin typeface="Courier Prime"/>
              </a:rPr>
              <a:t>Los pasos serían: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59D6D5-C081-54F8-17D5-778C61F804D1}"/>
              </a:ext>
            </a:extLst>
          </p:cNvPr>
          <p:cNvSpPr txBox="1"/>
          <p:nvPr/>
        </p:nvSpPr>
        <p:spPr>
          <a:xfrm>
            <a:off x="901920" y="4227513"/>
            <a:ext cx="85087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2800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s-ES" sz="3000" spc="-1" dirty="0">
                <a:solidFill>
                  <a:srgbClr val="FF914D"/>
                </a:solidFill>
                <a:latin typeface="Courier Prime"/>
              </a:rPr>
              <a:t>JWT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TOKEN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BASIC AUTH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682EAE-2D73-8C6C-28B6-9595B76FF316}"/>
              </a:ext>
            </a:extLst>
          </p:cNvPr>
          <p:cNvSpPr txBox="1"/>
          <p:nvPr/>
        </p:nvSpPr>
        <p:spPr>
          <a:xfrm>
            <a:off x="10506300" y="2923560"/>
            <a:ext cx="72309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2800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s-ES" sz="3000" spc="-1" dirty="0">
                <a:solidFill>
                  <a:srgbClr val="FF914D"/>
                </a:solidFill>
                <a:latin typeface="Courier Prime"/>
              </a:rPr>
              <a:t>Solicitar </a:t>
            </a:r>
            <a:r>
              <a:rPr lang="es-ES" sz="3000" spc="-1" dirty="0" err="1">
                <a:solidFill>
                  <a:srgbClr val="FF914D"/>
                </a:solidFill>
                <a:latin typeface="Courier Prime"/>
              </a:rPr>
              <a:t>credenciles</a:t>
            </a:r>
            <a:r>
              <a:rPr lang="es-ES" sz="3000" spc="-1" dirty="0">
                <a:solidFill>
                  <a:srgbClr val="FF914D"/>
                </a:solidFill>
                <a:latin typeface="Courier Prime"/>
              </a:rPr>
              <a:t> en la función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Verificar credenciales</a:t>
            </a: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3000" spc="-1" dirty="0">
                <a:solidFill>
                  <a:srgbClr val="FF914D"/>
                </a:solidFill>
                <a:latin typeface="Courier Prime"/>
                <a:ea typeface="Microsoft YaHei"/>
              </a:rPr>
              <a:t> Continuar con los pasos de la función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F30DB-2E86-371B-059E-897A9316C6E6}"/>
              </a:ext>
            </a:extLst>
          </p:cNvPr>
          <p:cNvSpPr txBox="1"/>
          <p:nvPr/>
        </p:nvSpPr>
        <p:spPr>
          <a:xfrm>
            <a:off x="10386300" y="5704841"/>
            <a:ext cx="7387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"/admin/users/get_users"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get_users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HTTPBasicCredentials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security_basic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verify_credentials_basic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B264336B-E00C-163D-7A42-14BDB13BC03E}"/>
              </a:ext>
            </a:extLst>
          </p:cNvPr>
          <p:cNvSpPr/>
          <p:nvPr/>
        </p:nvSpPr>
        <p:spPr>
          <a:xfrm>
            <a:off x="12103523" y="7998426"/>
            <a:ext cx="3395234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chemeClr val="accent6">
                    <a:lumMod val="75000"/>
                  </a:schemeClr>
                </a:solidFill>
                <a:latin typeface="Courier Prim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</a:t>
            </a:r>
            <a:r>
              <a:rPr lang="en-US" sz="3000" b="0" strike="noStrike" spc="-1" dirty="0" err="1">
                <a:solidFill>
                  <a:schemeClr val="accent6">
                    <a:lumMod val="75000"/>
                  </a:schemeClr>
                </a:solidFill>
                <a:latin typeface="Courier Prim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</a:t>
            </a:r>
            <a:endParaRPr lang="es-ES" sz="3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30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7" grpId="0"/>
      <p:bldP spid="11" grpId="0"/>
      <p:bldP spid="3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028880" y="2784600"/>
            <a:ext cx="3207960" cy="4156920"/>
            <a:chOff x="1028880" y="2784600"/>
            <a:chExt cx="3207960" cy="4561920"/>
          </a:xfrm>
        </p:grpSpPr>
        <p:sp>
          <p:nvSpPr>
            <p:cNvPr id="162" name="Freeform 3"/>
            <p:cNvSpPr/>
            <p:nvPr/>
          </p:nvSpPr>
          <p:spPr>
            <a:xfrm>
              <a:off x="1028880" y="2784600"/>
              <a:ext cx="3207960" cy="4561920"/>
            </a:xfrm>
            <a:custGeom>
              <a:avLst/>
              <a:gdLst>
                <a:gd name="textAreaLeft" fmla="*/ 0 w 3207960"/>
                <a:gd name="textAreaRight" fmla="*/ 3208320 w 3207960"/>
                <a:gd name="textAreaTop" fmla="*/ 0 h 4561920"/>
                <a:gd name="textAreaBottom" fmla="*/ 4562280 h 4561920"/>
              </a:gdLst>
              <a:ahLst/>
              <a:cxnLst/>
              <a:rect l="textAreaLeft" t="textAreaTop" r="textAreaRight" b="textAreaBottom"/>
              <a:pathLst>
                <a:path w="1330715" h="1892268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3" name="Group 4"/>
          <p:cNvGrpSpPr/>
          <p:nvPr/>
        </p:nvGrpSpPr>
        <p:grpSpPr>
          <a:xfrm>
            <a:off x="7539840" y="2784600"/>
            <a:ext cx="3207960" cy="4156920"/>
            <a:chOff x="7539840" y="2784600"/>
            <a:chExt cx="3207960" cy="4157280"/>
          </a:xfrm>
        </p:grpSpPr>
        <p:sp>
          <p:nvSpPr>
            <p:cNvPr id="164" name="Freeform 5"/>
            <p:cNvSpPr/>
            <p:nvPr/>
          </p:nvSpPr>
          <p:spPr>
            <a:xfrm>
              <a:off x="7539840" y="2784600"/>
              <a:ext cx="3207960" cy="4157280"/>
            </a:xfrm>
            <a:custGeom>
              <a:avLst/>
              <a:gdLst>
                <a:gd name="textAreaLeft" fmla="*/ 0 w 3207960"/>
                <a:gd name="textAreaRight" fmla="*/ 3208320 w 3207960"/>
                <a:gd name="textAreaTop" fmla="*/ 0 h 4157280"/>
                <a:gd name="textAreaBottom" fmla="*/ 4157640 h 4157280"/>
              </a:gdLst>
              <a:ahLst/>
              <a:cxnLst/>
              <a:rect l="textAreaLeft" t="textAreaTop" r="textAreaRight" b="textAreaBottom"/>
              <a:pathLst>
                <a:path w="1330715" h="1724449">
                  <a:moveTo>
                    <a:pt x="0" y="0"/>
                  </a:moveTo>
                  <a:lnTo>
                    <a:pt x="1330715" y="0"/>
                  </a:lnTo>
                  <a:lnTo>
                    <a:pt x="1330715" y="1724449"/>
                  </a:lnTo>
                  <a:lnTo>
                    <a:pt x="0" y="1724449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5" name="Group 6"/>
          <p:cNvGrpSpPr/>
          <p:nvPr/>
        </p:nvGrpSpPr>
        <p:grpSpPr>
          <a:xfrm>
            <a:off x="14050800" y="2784600"/>
            <a:ext cx="3207960" cy="4155481"/>
            <a:chOff x="14050800" y="2784600"/>
            <a:chExt cx="3207960" cy="5367600"/>
          </a:xfrm>
        </p:grpSpPr>
        <p:sp>
          <p:nvSpPr>
            <p:cNvPr id="166" name="Freeform 7"/>
            <p:cNvSpPr/>
            <p:nvPr/>
          </p:nvSpPr>
          <p:spPr>
            <a:xfrm>
              <a:off x="14050800" y="2784600"/>
              <a:ext cx="3207960" cy="5367600"/>
            </a:xfrm>
            <a:custGeom>
              <a:avLst/>
              <a:gdLst>
                <a:gd name="textAreaLeft" fmla="*/ 0 w 3207960"/>
                <a:gd name="textAreaRight" fmla="*/ 3208320 w 3207960"/>
                <a:gd name="textAreaTop" fmla="*/ 0 h 5367600"/>
                <a:gd name="textAreaBottom" fmla="*/ 5367960 h 5367600"/>
              </a:gdLst>
              <a:ahLst/>
              <a:cxnLst/>
              <a:rect l="textAreaLeft" t="textAreaTop" r="textAreaRight" b="textAreaBottom"/>
              <a:pathLst>
                <a:path w="1330715" h="2226326">
                  <a:moveTo>
                    <a:pt x="0" y="0"/>
                  </a:moveTo>
                  <a:lnTo>
                    <a:pt x="1330715" y="0"/>
                  </a:lnTo>
                  <a:lnTo>
                    <a:pt x="1330715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7" name="Group 8"/>
          <p:cNvGrpSpPr/>
          <p:nvPr/>
        </p:nvGrpSpPr>
        <p:grpSpPr>
          <a:xfrm>
            <a:off x="4284360" y="2784600"/>
            <a:ext cx="3207960" cy="4157280"/>
            <a:chOff x="4284360" y="2784600"/>
            <a:chExt cx="3207960" cy="5367600"/>
          </a:xfrm>
        </p:grpSpPr>
        <p:sp>
          <p:nvSpPr>
            <p:cNvPr id="168" name="Freeform 9"/>
            <p:cNvSpPr/>
            <p:nvPr/>
          </p:nvSpPr>
          <p:spPr>
            <a:xfrm>
              <a:off x="4284360" y="2784600"/>
              <a:ext cx="3207960" cy="5367600"/>
            </a:xfrm>
            <a:custGeom>
              <a:avLst/>
              <a:gdLst>
                <a:gd name="textAreaLeft" fmla="*/ 0 w 3207960"/>
                <a:gd name="textAreaRight" fmla="*/ 3208320 w 3207960"/>
                <a:gd name="textAreaTop" fmla="*/ 0 h 5367600"/>
                <a:gd name="textAreaBottom" fmla="*/ 5367960 h 5367600"/>
              </a:gdLst>
              <a:ahLst/>
              <a:cxnLst/>
              <a:rect l="textAreaLeft" t="textAreaTop" r="textAreaRight" b="textAreaBottom"/>
              <a:pathLst>
                <a:path w="1330715" h="2226326">
                  <a:moveTo>
                    <a:pt x="0" y="0"/>
                  </a:moveTo>
                  <a:lnTo>
                    <a:pt x="1330715" y="0"/>
                  </a:lnTo>
                  <a:lnTo>
                    <a:pt x="1330715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9" name="Group 10"/>
          <p:cNvGrpSpPr/>
          <p:nvPr/>
        </p:nvGrpSpPr>
        <p:grpSpPr>
          <a:xfrm>
            <a:off x="10795320" y="2784600"/>
            <a:ext cx="3207960" cy="4156200"/>
            <a:chOff x="10795320" y="2784600"/>
            <a:chExt cx="3207960" cy="4838400"/>
          </a:xfrm>
        </p:grpSpPr>
        <p:sp>
          <p:nvSpPr>
            <p:cNvPr id="170" name="Freeform 11"/>
            <p:cNvSpPr/>
            <p:nvPr/>
          </p:nvSpPr>
          <p:spPr>
            <a:xfrm>
              <a:off x="10795320" y="2784600"/>
              <a:ext cx="3207960" cy="4838400"/>
            </a:xfrm>
            <a:custGeom>
              <a:avLst/>
              <a:gdLst>
                <a:gd name="textAreaLeft" fmla="*/ 0 w 3207960"/>
                <a:gd name="textAreaRight" fmla="*/ 3208320 w 3207960"/>
                <a:gd name="textAreaTop" fmla="*/ 0 h 4838400"/>
                <a:gd name="textAreaBottom" fmla="*/ 4838760 h 4838400"/>
              </a:gdLst>
              <a:ahLst/>
              <a:cxnLst/>
              <a:rect l="textAreaLeft" t="textAreaTop" r="textAreaRight" b="textAreaBottom"/>
              <a:pathLst>
                <a:path w="1330715" h="2006833">
                  <a:moveTo>
                    <a:pt x="0" y="0"/>
                  </a:moveTo>
                  <a:lnTo>
                    <a:pt x="1330715" y="0"/>
                  </a:lnTo>
                  <a:lnTo>
                    <a:pt x="1330715" y="2006833"/>
                  </a:lnTo>
                  <a:lnTo>
                    <a:pt x="0" y="200683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1" name="TextBox 12"/>
          <p:cNvSpPr/>
          <p:nvPr/>
        </p:nvSpPr>
        <p:spPr>
          <a:xfrm>
            <a:off x="1331278" y="2850771"/>
            <a:ext cx="3468011" cy="5638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72"/>
              </a:lnSpc>
            </a:pPr>
            <a:r>
              <a:rPr lang="en-US" sz="3000" b="0" strike="noStrike" spc="-1" dirty="0" err="1">
                <a:solidFill>
                  <a:srgbClr val="FF914D"/>
                </a:solidFill>
                <a:latin typeface="Courier Prime"/>
              </a:rPr>
              <a:t>Instalación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TextBox 14"/>
          <p:cNvSpPr/>
          <p:nvPr/>
        </p:nvSpPr>
        <p:spPr>
          <a:xfrm>
            <a:off x="1331280" y="4232309"/>
            <a:ext cx="2598120" cy="16837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Prime"/>
              </a:rPr>
              <a:t>necesita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Prime"/>
              </a:rPr>
              <a:t> Python 3.8+</a:t>
            </a:r>
          </a:p>
          <a:p>
            <a:pPr defTabSz="914400">
              <a:lnSpc>
                <a:spcPts val="2239"/>
              </a:lnSpc>
            </a:pPr>
            <a:endParaRPr lang="en-US" sz="1600" spc="-1" dirty="0">
              <a:solidFill>
                <a:srgbClr val="FFFFFF"/>
              </a:solidFill>
              <a:latin typeface="Courier Prime"/>
            </a:endParaRPr>
          </a:p>
          <a:p>
            <a:pPr defTabSz="914400">
              <a:lnSpc>
                <a:spcPts val="2239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latin typeface="Courier Prime"/>
              </a:rPr>
              <a:t>Instala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uvicorn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Starlette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y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Pydantic</a:t>
            </a:r>
            <a:endParaRPr lang="en-US" sz="1600" spc="-1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174" name="TextBox 15"/>
          <p:cNvSpPr/>
          <p:nvPr/>
        </p:nvSpPr>
        <p:spPr>
          <a:xfrm>
            <a:off x="7844760" y="4232309"/>
            <a:ext cx="2598120" cy="11187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Define las rutas de tu API con los decoradores de ruta de </a:t>
            </a:r>
            <a:r>
              <a:rPr lang="es-ES" sz="16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endParaRPr lang="es-ES" sz="1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TextBox 16"/>
          <p:cNvSpPr/>
          <p:nvPr/>
        </p:nvSpPr>
        <p:spPr>
          <a:xfrm>
            <a:off x="4589280" y="4232309"/>
            <a:ext cx="2598120" cy="11187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Inicia una nueva aplicación </a:t>
            </a:r>
            <a:r>
              <a:rPr lang="es-ES" sz="16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 instanciando la clase </a:t>
            </a:r>
            <a:r>
              <a:rPr lang="es-ES" sz="16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.</a:t>
            </a:r>
            <a:endParaRPr lang="es-ES" sz="1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Box 17"/>
          <p:cNvSpPr/>
          <p:nvPr/>
        </p:nvSpPr>
        <p:spPr>
          <a:xfrm>
            <a:off x="14366520" y="4232309"/>
            <a:ext cx="2598120" cy="1965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Completa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lo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más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puedas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todas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las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rutas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crees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, para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ayudar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a que la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documentación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se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genere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de forma mas </a:t>
            </a:r>
            <a:r>
              <a:rPr lang="en-US" sz="1600" spc="-1" dirty="0" err="1">
                <a:solidFill>
                  <a:srgbClr val="FFFFFF"/>
                </a:solidFill>
                <a:latin typeface="Courier Prime"/>
              </a:rPr>
              <a:t>eficiente</a:t>
            </a:r>
            <a:r>
              <a:rPr lang="en-US" sz="1600" spc="-1" dirty="0">
                <a:solidFill>
                  <a:srgbClr val="FFFFFF"/>
                </a:solidFill>
                <a:latin typeface="Courier Prime"/>
              </a:rPr>
              <a:t> y complete.</a:t>
            </a:r>
            <a:endParaRPr lang="es-ES" sz="1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TextBox 18"/>
          <p:cNvSpPr/>
          <p:nvPr/>
        </p:nvSpPr>
        <p:spPr>
          <a:xfrm>
            <a:off x="11100240" y="4232309"/>
            <a:ext cx="2598120" cy="1965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Añade middleware para manejar solicitudes y respuestas.</a:t>
            </a:r>
          </a:p>
          <a:p>
            <a:pPr defTabSz="914400">
              <a:lnSpc>
                <a:spcPts val="2239"/>
              </a:lnSpc>
            </a:pPr>
            <a:endParaRPr lang="es-ES" sz="1600" spc="-1" dirty="0">
              <a:solidFill>
                <a:srgbClr val="FFFFFF"/>
              </a:solidFill>
              <a:latin typeface="Courier Prime"/>
            </a:endParaRPr>
          </a:p>
          <a:p>
            <a:pPr defTabSz="914400">
              <a:lnSpc>
                <a:spcPts val="2239"/>
              </a:lnSpc>
            </a:pPr>
            <a:r>
              <a:rPr lang="es-ES" sz="1600" spc="-1" dirty="0">
                <a:solidFill>
                  <a:srgbClr val="FFFFFF"/>
                </a:solidFill>
                <a:latin typeface="Courier Prime"/>
              </a:rPr>
              <a:t>U</a:t>
            </a:r>
            <a:r>
              <a:rPr lang="es-ES" sz="1600" b="0" strike="noStrike" spc="-1" dirty="0">
                <a:solidFill>
                  <a:srgbClr val="FFFFFF"/>
                </a:solidFill>
                <a:latin typeface="Courier Prime"/>
              </a:rPr>
              <a:t>tiliza el enrutamiento para organizar tus rutas.</a:t>
            </a:r>
            <a:endParaRPr lang="es-ES" sz="1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Box 19"/>
          <p:cNvSpPr/>
          <p:nvPr/>
        </p:nvSpPr>
        <p:spPr>
          <a:xfrm>
            <a:off x="4589279" y="2850771"/>
            <a:ext cx="3101057" cy="1146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72"/>
              </a:lnSpc>
            </a:pPr>
            <a:r>
              <a:rPr lang="en-US" sz="3000" b="0" strike="noStrike" spc="-1" dirty="0" err="1">
                <a:solidFill>
                  <a:srgbClr val="CB6CE6"/>
                </a:solidFill>
                <a:latin typeface="Courier Prime"/>
              </a:rPr>
              <a:t>Crear</a:t>
            </a:r>
            <a:r>
              <a:rPr lang="en-US" sz="3000" b="0" strike="noStrike" spc="-1" dirty="0">
                <a:solidFill>
                  <a:srgbClr val="CB6CE6"/>
                </a:solidFill>
                <a:latin typeface="Courier Prime"/>
              </a:rPr>
              <a:t> </a:t>
            </a:r>
            <a:r>
              <a:rPr lang="en-US" sz="3000" b="0" strike="noStrike" spc="-1" dirty="0" err="1">
                <a:solidFill>
                  <a:srgbClr val="CB6CE6"/>
                </a:solidFill>
                <a:latin typeface="Courier Prime"/>
              </a:rPr>
              <a:t>Aplicación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Box 20"/>
          <p:cNvSpPr/>
          <p:nvPr/>
        </p:nvSpPr>
        <p:spPr>
          <a:xfrm>
            <a:off x="7844759" y="2850771"/>
            <a:ext cx="3101057" cy="1146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72"/>
              </a:lnSpc>
            </a:pPr>
            <a:r>
              <a:rPr lang="en-US" sz="3000" b="0" strike="noStrike" spc="-1" dirty="0" err="1">
                <a:solidFill>
                  <a:srgbClr val="03989E"/>
                </a:solidFill>
                <a:latin typeface="Courier Prime"/>
              </a:rPr>
              <a:t>Definir</a:t>
            </a:r>
            <a:r>
              <a:rPr lang="en-US" sz="3000" b="0" strike="noStrike" spc="-1" dirty="0">
                <a:solidFill>
                  <a:srgbClr val="03989E"/>
                </a:solidFill>
                <a:latin typeface="Courier Prime"/>
              </a:rPr>
              <a:t>  </a:t>
            </a:r>
            <a:r>
              <a:rPr lang="en-US" sz="3000" b="0" strike="noStrike" spc="-1" dirty="0" err="1">
                <a:solidFill>
                  <a:srgbClr val="03989E"/>
                </a:solidFill>
                <a:latin typeface="Courier Prime"/>
              </a:rPr>
              <a:t>Rutas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Box 21"/>
          <p:cNvSpPr/>
          <p:nvPr/>
        </p:nvSpPr>
        <p:spPr>
          <a:xfrm>
            <a:off x="11100239" y="2850771"/>
            <a:ext cx="3101057" cy="1146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72"/>
              </a:lnSpc>
            </a:pPr>
            <a:r>
              <a:rPr lang="en-US" sz="3000" b="0" strike="noStrike" spc="-1" dirty="0">
                <a:solidFill>
                  <a:srgbClr val="8C52FF"/>
                </a:solidFill>
                <a:latin typeface="Courier Prime"/>
              </a:rPr>
              <a:t>Middleware y Router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Box 22"/>
          <p:cNvSpPr/>
          <p:nvPr/>
        </p:nvSpPr>
        <p:spPr>
          <a:xfrm>
            <a:off x="14303715" y="2850771"/>
            <a:ext cx="3101057" cy="556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72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Courier Prime"/>
              </a:rPr>
              <a:t>Documentación</a:t>
            </a:r>
            <a:endParaRPr lang="es-E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2" name="Group 23"/>
          <p:cNvGrpSpPr/>
          <p:nvPr/>
        </p:nvGrpSpPr>
        <p:grpSpPr>
          <a:xfrm>
            <a:off x="1331280" y="2134440"/>
            <a:ext cx="430920" cy="430920"/>
            <a:chOff x="1331280" y="2134440"/>
            <a:chExt cx="430920" cy="430920"/>
          </a:xfrm>
        </p:grpSpPr>
        <p:sp>
          <p:nvSpPr>
            <p:cNvPr id="183" name="Freeform 24"/>
            <p:cNvSpPr/>
            <p:nvPr/>
          </p:nvSpPr>
          <p:spPr>
            <a:xfrm>
              <a:off x="1331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4" name="Group 25"/>
          <p:cNvGrpSpPr/>
          <p:nvPr/>
        </p:nvGrpSpPr>
        <p:grpSpPr>
          <a:xfrm>
            <a:off x="4589280" y="2134440"/>
            <a:ext cx="430920" cy="430920"/>
            <a:chOff x="4589280" y="2134440"/>
            <a:chExt cx="430920" cy="430920"/>
          </a:xfrm>
        </p:grpSpPr>
        <p:sp>
          <p:nvSpPr>
            <p:cNvPr id="185" name="Freeform 26"/>
            <p:cNvSpPr/>
            <p:nvPr/>
          </p:nvSpPr>
          <p:spPr>
            <a:xfrm>
              <a:off x="4589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6" name="Group 27"/>
          <p:cNvGrpSpPr/>
          <p:nvPr/>
        </p:nvGrpSpPr>
        <p:grpSpPr>
          <a:xfrm>
            <a:off x="7844760" y="2134440"/>
            <a:ext cx="430920" cy="430920"/>
            <a:chOff x="7844760" y="2134440"/>
            <a:chExt cx="430920" cy="430920"/>
          </a:xfrm>
        </p:grpSpPr>
        <p:sp>
          <p:nvSpPr>
            <p:cNvPr id="187" name="Freeform 28"/>
            <p:cNvSpPr/>
            <p:nvPr/>
          </p:nvSpPr>
          <p:spPr>
            <a:xfrm>
              <a:off x="784476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8" name="Group 29"/>
          <p:cNvGrpSpPr/>
          <p:nvPr/>
        </p:nvGrpSpPr>
        <p:grpSpPr>
          <a:xfrm>
            <a:off x="11100240" y="2134440"/>
            <a:ext cx="430920" cy="430920"/>
            <a:chOff x="11100240" y="2134440"/>
            <a:chExt cx="430920" cy="430920"/>
          </a:xfrm>
        </p:grpSpPr>
        <p:sp>
          <p:nvSpPr>
            <p:cNvPr id="189" name="Freeform 30"/>
            <p:cNvSpPr/>
            <p:nvPr/>
          </p:nvSpPr>
          <p:spPr>
            <a:xfrm>
              <a:off x="1110024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0" name="Group 31"/>
          <p:cNvGrpSpPr/>
          <p:nvPr/>
        </p:nvGrpSpPr>
        <p:grpSpPr>
          <a:xfrm>
            <a:off x="14345280" y="2134440"/>
            <a:ext cx="430920" cy="430920"/>
            <a:chOff x="14345280" y="2134440"/>
            <a:chExt cx="430920" cy="430920"/>
          </a:xfrm>
        </p:grpSpPr>
        <p:sp>
          <p:nvSpPr>
            <p:cNvPr id="191" name="Freeform 32"/>
            <p:cNvSpPr/>
            <p:nvPr/>
          </p:nvSpPr>
          <p:spPr>
            <a:xfrm>
              <a:off x="14345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AutoShape 33"/>
          <p:cNvSpPr/>
          <p:nvPr/>
        </p:nvSpPr>
        <p:spPr>
          <a:xfrm>
            <a:off x="1762560" y="2350080"/>
            <a:ext cx="12889800" cy="360"/>
          </a:xfrm>
          <a:prstGeom prst="line">
            <a:avLst/>
          </a:prstGeom>
          <a:ln w="47625">
            <a:solidFill>
              <a:srgbClr val="737373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TextBox 34"/>
          <p:cNvSpPr/>
          <p:nvPr/>
        </p:nvSpPr>
        <p:spPr>
          <a:xfrm>
            <a:off x="16557120" y="8675280"/>
            <a:ext cx="701640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}}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TextBox 35"/>
          <p:cNvSpPr/>
          <p:nvPr/>
        </p:nvSpPr>
        <p:spPr>
          <a:xfrm>
            <a:off x="1028880" y="1047600"/>
            <a:ext cx="7031160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Resumen</a:t>
            </a:r>
            <a:r>
              <a:rPr lang="en-US" sz="4000" spc="-1" dirty="0">
                <a:solidFill>
                  <a:srgbClr val="FFFFFF"/>
                </a:solidFill>
                <a:latin typeface="Courier Prime"/>
              </a:rPr>
              <a:t>” :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192BB46E-2C61-F6D9-948D-4EC07987D1BB}"/>
              </a:ext>
            </a:extLst>
          </p:cNvPr>
          <p:cNvGrpSpPr/>
          <p:nvPr/>
        </p:nvGrpSpPr>
        <p:grpSpPr>
          <a:xfrm>
            <a:off x="4589280" y="2134440"/>
            <a:ext cx="430920" cy="430920"/>
            <a:chOff x="1331280" y="2134440"/>
            <a:chExt cx="430920" cy="430920"/>
          </a:xfrm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72FF8C93-0C0F-077B-2FA7-FFC62A76C95B}"/>
                </a:ext>
              </a:extLst>
            </p:cNvPr>
            <p:cNvSpPr/>
            <p:nvPr/>
          </p:nvSpPr>
          <p:spPr>
            <a:xfrm>
              <a:off x="1331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F9DAC2AB-EABB-13DF-9FB4-3E17785EBA40}"/>
              </a:ext>
            </a:extLst>
          </p:cNvPr>
          <p:cNvGrpSpPr/>
          <p:nvPr/>
        </p:nvGrpSpPr>
        <p:grpSpPr>
          <a:xfrm>
            <a:off x="7850661" y="2134440"/>
            <a:ext cx="430920" cy="430920"/>
            <a:chOff x="1331280" y="2134440"/>
            <a:chExt cx="430920" cy="430920"/>
          </a:xfrm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91E55EA4-7D89-AF2E-1659-A8B076897030}"/>
                </a:ext>
              </a:extLst>
            </p:cNvPr>
            <p:cNvSpPr/>
            <p:nvPr/>
          </p:nvSpPr>
          <p:spPr>
            <a:xfrm>
              <a:off x="1331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683DAA09-E338-563D-23F3-7AA40FF560F5}"/>
              </a:ext>
            </a:extLst>
          </p:cNvPr>
          <p:cNvGrpSpPr/>
          <p:nvPr/>
        </p:nvGrpSpPr>
        <p:grpSpPr>
          <a:xfrm>
            <a:off x="11089800" y="2134440"/>
            <a:ext cx="430920" cy="430920"/>
            <a:chOff x="1331280" y="2134440"/>
            <a:chExt cx="430920" cy="430920"/>
          </a:xfrm>
        </p:grpSpPr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54F16691-7799-A8CE-6A46-15367A5F1357}"/>
                </a:ext>
              </a:extLst>
            </p:cNvPr>
            <p:cNvSpPr/>
            <p:nvPr/>
          </p:nvSpPr>
          <p:spPr>
            <a:xfrm>
              <a:off x="1331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19FA2F67-218F-B136-4203-A081CD2CEB99}"/>
              </a:ext>
            </a:extLst>
          </p:cNvPr>
          <p:cNvGrpSpPr/>
          <p:nvPr/>
        </p:nvGrpSpPr>
        <p:grpSpPr>
          <a:xfrm>
            <a:off x="14345280" y="2134440"/>
            <a:ext cx="430920" cy="430920"/>
            <a:chOff x="1331280" y="2134440"/>
            <a:chExt cx="430920" cy="43092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524B4EB0-8DE4-A7A1-6388-850ED12FF842}"/>
                </a:ext>
              </a:extLst>
            </p:cNvPr>
            <p:cNvSpPr/>
            <p:nvPr/>
          </p:nvSpPr>
          <p:spPr>
            <a:xfrm>
              <a:off x="1331280" y="2134440"/>
              <a:ext cx="430920" cy="430920"/>
            </a:xfrm>
            <a:custGeom>
              <a:avLst/>
              <a:gdLst>
                <a:gd name="textAreaLeft" fmla="*/ 0 w 430920"/>
                <a:gd name="textAreaRight" fmla="*/ 431280 w 430920"/>
                <a:gd name="textAreaTop" fmla="*/ 0 h 430920"/>
                <a:gd name="textAreaBottom" fmla="*/ 431280 h 430920"/>
              </a:gdLst>
              <a:ahLst/>
              <a:cxnLst/>
              <a:rect l="textAreaLeft" t="textAreaTop" r="textAreaRight" b="textAreaBottom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oShape 2"/>
          <p:cNvSpPr/>
          <p:nvPr/>
        </p:nvSpPr>
        <p:spPr>
          <a:xfrm>
            <a:off x="1530720" y="-439560"/>
            <a:ext cx="360" cy="8741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Box 3"/>
          <p:cNvSpPr/>
          <p:nvPr/>
        </p:nvSpPr>
        <p:spPr>
          <a:xfrm>
            <a:off x="2537280" y="3245400"/>
            <a:ext cx="10718280" cy="134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0397"/>
              </a:lnSpc>
            </a:pPr>
            <a:r>
              <a:rPr lang="en-US" sz="9120" b="0" strike="noStrike" spc="-1" dirty="0">
                <a:solidFill>
                  <a:srgbClr val="FFFFFF"/>
                </a:solidFill>
                <a:latin typeface="Courier Prime"/>
              </a:rPr>
              <a:t>{“Gracias”: {</a:t>
            </a:r>
            <a:endParaRPr lang="es-ES" sz="912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TextBox 4"/>
          <p:cNvSpPr/>
          <p:nvPr/>
        </p:nvSpPr>
        <p:spPr>
          <a:xfrm>
            <a:off x="2415960" y="6536880"/>
            <a:ext cx="2471760" cy="16172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478"/>
              </a:lnSpc>
            </a:pPr>
            <a:r>
              <a:rPr lang="en-US" sz="10940" b="0" strike="noStrike" spc="-1" dirty="0">
                <a:solidFill>
                  <a:srgbClr val="FFFFFF"/>
                </a:solidFill>
                <a:latin typeface="Courier Prime"/>
              </a:rPr>
              <a:t>}}</a:t>
            </a:r>
            <a:endParaRPr lang="es-ES" sz="1094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Box 5"/>
          <p:cNvSpPr/>
          <p:nvPr/>
        </p:nvSpPr>
        <p:spPr>
          <a:xfrm>
            <a:off x="2278800" y="5236560"/>
            <a:ext cx="10746720" cy="15694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 b="0" strike="noStrike" spc="-1" dirty="0">
                <a:solidFill>
                  <a:srgbClr val="FF914D"/>
                </a:solidFill>
                <a:latin typeface="Courier Prime"/>
              </a:rPr>
              <a:t>“speaker” : "Diego Giaquinta"</a:t>
            </a:r>
            <a:endParaRPr lang="es-ES" sz="456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6384"/>
              </a:lnSpc>
            </a:pPr>
            <a:endParaRPr lang="es-ES" sz="456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9144000" y="-102960"/>
            <a:ext cx="9314280" cy="10389600"/>
            <a:chOff x="9144000" y="-102960"/>
            <a:chExt cx="9314280" cy="10389600"/>
          </a:xfrm>
        </p:grpSpPr>
        <p:sp>
          <p:nvSpPr>
            <p:cNvPr id="51" name="Freeform 3"/>
            <p:cNvSpPr/>
            <p:nvPr/>
          </p:nvSpPr>
          <p:spPr>
            <a:xfrm>
              <a:off x="9144000" y="-102960"/>
              <a:ext cx="9314280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2" name="TextBox 4"/>
          <p:cNvSpPr/>
          <p:nvPr/>
        </p:nvSpPr>
        <p:spPr>
          <a:xfrm>
            <a:off x="2156400" y="4706280"/>
            <a:ext cx="5178600" cy="86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84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Courier Prime"/>
              </a:rPr>
              <a:t>Contenidos</a:t>
            </a:r>
            <a:endParaRPr lang="es-E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11140200" y="1829160"/>
            <a:ext cx="7039800" cy="74069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Introducción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Objetivo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Conociendo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Adaptamos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c</a:t>
            </a:r>
            <a:r>
              <a:rPr lang="en-US" sz="4000" spc="-1" dirty="0" err="1">
                <a:solidFill>
                  <a:srgbClr val="FFFFFF"/>
                </a:solidFill>
                <a:latin typeface="Courier Prime"/>
              </a:rPr>
              <a:t>ó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digo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Documentacion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Middleware y Router 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Seguridad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de Código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7279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Resumen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Box 6"/>
          <p:cNvSpPr/>
          <p:nvPr/>
        </p:nvSpPr>
        <p:spPr>
          <a:xfrm>
            <a:off x="8734680" y="1829160"/>
            <a:ext cx="1166760" cy="73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01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02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03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04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05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06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07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08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15950043" y="0"/>
            <a:ext cx="2337955" cy="10389600"/>
            <a:chOff x="15945433" y="-102960"/>
            <a:chExt cx="2512846" cy="10389600"/>
          </a:xfrm>
        </p:grpSpPr>
        <p:sp>
          <p:nvSpPr>
            <p:cNvPr id="51" name="Freeform 3"/>
            <p:cNvSpPr/>
            <p:nvPr/>
          </p:nvSpPr>
          <p:spPr>
            <a:xfrm>
              <a:off x="15945433" y="-102960"/>
              <a:ext cx="2512846" cy="10389600"/>
            </a:xfrm>
            <a:custGeom>
              <a:avLst/>
              <a:gdLst>
                <a:gd name="textAreaLeft" fmla="*/ 0 w 9314280"/>
                <a:gd name="textAreaRight" fmla="*/ 9314640 w 9314280"/>
                <a:gd name="textAreaTop" fmla="*/ 0 h 10389600"/>
                <a:gd name="textAreaBottom" fmla="*/ 10389960 h 10389600"/>
              </a:gdLst>
              <a:ahLst/>
              <a:cxnLst/>
              <a:rect l="textAreaLeft" t="textAreaTop" r="textAreaRight" b="textAreaBottom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" name="TextBox 27">
            <a:extLst>
              <a:ext uri="{FF2B5EF4-FFF2-40B4-BE49-F238E27FC236}">
                <a16:creationId xmlns:a16="http://schemas.microsoft.com/office/drawing/2014/main" id="{EA627DB7-9E6B-B33F-BA4C-8777F503F72B}"/>
              </a:ext>
            </a:extLst>
          </p:cNvPr>
          <p:cNvSpPr/>
          <p:nvPr/>
        </p:nvSpPr>
        <p:spPr>
          <a:xfrm>
            <a:off x="4026122" y="8056281"/>
            <a:ext cx="10235755" cy="4539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263"/>
              </a:lnSpc>
            </a:pPr>
            <a:r>
              <a:rPr lang="en-US" sz="3600" spc="-1" dirty="0">
                <a:solidFill>
                  <a:srgbClr val="FFFFFF"/>
                </a:solidFill>
                <a:latin typeface="Courier Prime"/>
              </a:rPr>
              <a:t>github.com/dgiaquinta92/PyDayBCN-2023</a:t>
            </a:r>
            <a:endParaRPr lang="es-E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88ED447-3B97-4C8C-9AE6-490805FECB8C}"/>
              </a:ext>
            </a:extLst>
          </p:cNvPr>
          <p:cNvSpPr/>
          <p:nvPr/>
        </p:nvSpPr>
        <p:spPr>
          <a:xfrm>
            <a:off x="6663063" y="1647700"/>
            <a:ext cx="8265963" cy="8816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684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Courier Prime"/>
              </a:rPr>
              <a:t>Repositorio</a:t>
            </a:r>
            <a:endParaRPr lang="es-E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A9991DC2-711F-05EB-0CBB-C86C0B89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7" y="2842427"/>
            <a:ext cx="4602146" cy="46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},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Box 6"/>
          <p:cNvSpPr/>
          <p:nvPr/>
        </p:nvSpPr>
        <p:spPr>
          <a:xfrm>
            <a:off x="1180080" y="2923560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ourier Prime"/>
              </a:rPr>
              <a:t>Gestion de Proyectos de IT</a:t>
            </a:r>
            <a:endParaRPr lang="es-E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Box 7"/>
          <p:cNvSpPr/>
          <p:nvPr/>
        </p:nvSpPr>
        <p:spPr>
          <a:xfrm>
            <a:off x="10824480" y="2250931"/>
            <a:ext cx="6095520" cy="44640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WIKI (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Documentación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)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Gestor de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Servidores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Sistema de Tickets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Correo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centralizado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Sistema de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Monitorización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Software de Backup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spc="-1" dirty="0">
                <a:solidFill>
                  <a:srgbClr val="FF914D"/>
                </a:solidFill>
                <a:latin typeface="Courier Prime"/>
              </a:rPr>
              <a:t>…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ts val="4439"/>
              </a:lnSpc>
              <a:buClr>
                <a:srgbClr val="FF914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Scripts.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0" y="-439560"/>
            <a:ext cx="10776960" cy="10726560"/>
            <a:chOff x="0" y="-439560"/>
            <a:chExt cx="10776960" cy="10726560"/>
          </a:xfrm>
        </p:grpSpPr>
        <p:grpSp>
          <p:nvGrpSpPr>
            <p:cNvPr id="59" name="Group 2"/>
            <p:cNvGrpSpPr/>
            <p:nvPr/>
          </p:nvGrpSpPr>
          <p:grpSpPr>
            <a:xfrm>
              <a:off x="0" y="-102600"/>
              <a:ext cx="9314280" cy="10389600"/>
              <a:chOff x="0" y="-102600"/>
              <a:chExt cx="9314280" cy="10389600"/>
            </a:xfrm>
          </p:grpSpPr>
          <p:sp>
            <p:nvSpPr>
              <p:cNvPr id="60" name="Freeform 3"/>
              <p:cNvSpPr/>
              <p:nvPr/>
            </p:nvSpPr>
            <p:spPr>
              <a:xfrm>
                <a:off x="0" y="-102600"/>
                <a:ext cx="9314280" cy="10389600"/>
              </a:xfrm>
              <a:custGeom>
                <a:avLst/>
                <a:gdLst>
                  <a:gd name="textAreaLeft" fmla="*/ 0 w 9314280"/>
                  <a:gd name="textAreaRight" fmla="*/ 9314640 w 9314280"/>
                  <a:gd name="textAreaTop" fmla="*/ 0 h 10389600"/>
                  <a:gd name="textAreaBottom" fmla="*/ 10389960 h 10389600"/>
                </a:gdLst>
                <a:ahLst/>
                <a:cxnLst/>
                <a:rect l="textAreaLeft" t="textAreaTop" r="textAreaRight" b="textAreaBottom"/>
                <a:pathLst>
                  <a:path w="3397983" h="3790253">
                    <a:moveTo>
                      <a:pt x="0" y="0"/>
                    </a:moveTo>
                    <a:lnTo>
                      <a:pt x="3397983" y="0"/>
                    </a:lnTo>
                    <a:lnTo>
                      <a:pt x="3397983" y="3790253"/>
                    </a:lnTo>
                    <a:lnTo>
                      <a:pt x="0" y="3790253"/>
                    </a:lnTo>
                    <a:close/>
                  </a:path>
                </a:pathLst>
              </a:custGeom>
              <a:solidFill>
                <a:srgbClr val="2D2D3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s-ES" sz="18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61" name="TextBox 4"/>
            <p:cNvSpPr/>
            <p:nvPr/>
          </p:nvSpPr>
          <p:spPr>
            <a:xfrm>
              <a:off x="1028880" y="1047600"/>
              <a:ext cx="7031160" cy="57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4558"/>
                </a:lnSpc>
              </a:pPr>
              <a:r>
                <a:rPr lang="en-US" sz="4000" b="0" strike="noStrike" spc="-1">
                  <a:solidFill>
                    <a:srgbClr val="FFFFFF"/>
                  </a:solidFill>
                  <a:latin typeface="Courier Prime"/>
                </a:rPr>
                <a:t>{“Introducción” : {</a:t>
              </a:r>
              <a:endParaRPr lang="es-ES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AutoShape 8"/>
            <p:cNvSpPr/>
            <p:nvPr/>
          </p:nvSpPr>
          <p:spPr>
            <a:xfrm>
              <a:off x="10776600" y="-439560"/>
              <a:ext cx="360" cy="7985520"/>
            </a:xfrm>
            <a:prstGeom prst="line">
              <a:avLst/>
            </a:prstGeom>
            <a:ln w="95250">
              <a:solidFill>
                <a:srgbClr val="2D2D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3" name="TextBox 23"/>
          <p:cNvSpPr/>
          <p:nvPr/>
        </p:nvSpPr>
        <p:spPr>
          <a:xfrm>
            <a:off x="1849500" y="4497820"/>
            <a:ext cx="583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Seguridad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de la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Información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Box 24"/>
          <p:cNvSpPr/>
          <p:nvPr/>
        </p:nvSpPr>
        <p:spPr>
          <a:xfrm>
            <a:off x="371557" y="6345136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Soporte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Técnico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Box 25"/>
          <p:cNvSpPr/>
          <p:nvPr/>
        </p:nvSpPr>
        <p:spPr>
          <a:xfrm>
            <a:off x="4860000" y="5705280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Courier Prime"/>
              </a:rPr>
              <a:t>Arquitectura</a:t>
            </a:r>
            <a:endParaRPr lang="es-E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26"/>
          <p:cNvSpPr/>
          <p:nvPr/>
        </p:nvSpPr>
        <p:spPr>
          <a:xfrm>
            <a:off x="3848684" y="7301825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Courier Prime"/>
              </a:rPr>
              <a:t>Gestión</a:t>
            </a:r>
            <a:r>
              <a:rPr lang="en-US" sz="3600" b="0" strike="noStrike" spc="-1" dirty="0">
                <a:solidFill>
                  <a:srgbClr val="FFFFFF"/>
                </a:solidFill>
                <a:latin typeface="Courier Prime"/>
              </a:rPr>
              <a:t> de Redes</a:t>
            </a:r>
            <a:endParaRPr lang="es-E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Box 27"/>
          <p:cNvSpPr/>
          <p:nvPr/>
        </p:nvSpPr>
        <p:spPr>
          <a:xfrm>
            <a:off x="682958" y="3643180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ourier Prime"/>
              </a:rPr>
              <a:t>DevOps</a:t>
            </a:r>
            <a:endParaRPr lang="es-E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Box 28"/>
          <p:cNvSpPr/>
          <p:nvPr/>
        </p:nvSpPr>
        <p:spPr>
          <a:xfrm>
            <a:off x="4544460" y="2993740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Courier Prime"/>
              </a:rPr>
              <a:t>Operaciones</a:t>
            </a:r>
            <a:r>
              <a:rPr lang="en-US" sz="3600" b="0" strike="noStrike" spc="-1" dirty="0">
                <a:solidFill>
                  <a:srgbClr val="FFFFFF"/>
                </a:solidFill>
                <a:latin typeface="Courier Prime"/>
              </a:rPr>
              <a:t> IT</a:t>
            </a:r>
            <a:endParaRPr lang="es-E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Box 29"/>
          <p:cNvSpPr/>
          <p:nvPr/>
        </p:nvSpPr>
        <p:spPr>
          <a:xfrm>
            <a:off x="1132873" y="8260560"/>
            <a:ext cx="5299920" cy="4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Gestión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de DB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Box 30"/>
          <p:cNvSpPr/>
          <p:nvPr/>
        </p:nvSpPr>
        <p:spPr>
          <a:xfrm>
            <a:off x="11904480" y="6772303"/>
            <a:ext cx="5015520" cy="10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518040" lvl="1" indent="-259200" defTabSz="914400">
              <a:lnSpc>
                <a:spcPct val="100000"/>
              </a:lnSpc>
              <a:buClr>
                <a:srgbClr val="FF914D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Documentados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ct val="100000"/>
              </a:lnSpc>
              <a:buClr>
                <a:srgbClr val="FF914D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Todos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en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el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mismo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lugar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ct val="100000"/>
              </a:lnSpc>
              <a:buClr>
                <a:srgbClr val="FF91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Tienen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instrucciones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uso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CLARAS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518040" lvl="1" indent="-259200" defTabSz="914400">
              <a:lnSpc>
                <a:spcPct val="100000"/>
              </a:lnSpc>
              <a:buClr>
                <a:srgbClr val="FF914D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Son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faciles</a:t>
            </a:r>
            <a:r>
              <a:rPr lang="en-US" sz="1800" b="0" strike="noStrike" spc="-1" dirty="0">
                <a:solidFill>
                  <a:srgbClr val="FF914D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914D"/>
                </a:solidFill>
                <a:latin typeface="Courier Prime"/>
              </a:rPr>
              <a:t>entender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4988880" y="2836080"/>
            <a:ext cx="9645120" cy="2635920"/>
            <a:chOff x="4988880" y="2836080"/>
            <a:chExt cx="9645120" cy="2635920"/>
          </a:xfrm>
        </p:grpSpPr>
        <p:grpSp>
          <p:nvGrpSpPr>
            <p:cNvPr id="72" name="Group 2"/>
            <p:cNvGrpSpPr/>
            <p:nvPr/>
          </p:nvGrpSpPr>
          <p:grpSpPr>
            <a:xfrm>
              <a:off x="4988880" y="2874240"/>
              <a:ext cx="9645120" cy="2597760"/>
              <a:chOff x="4988880" y="2874240"/>
              <a:chExt cx="9645120" cy="2597760"/>
            </a:xfrm>
          </p:grpSpPr>
          <p:sp>
            <p:nvSpPr>
              <p:cNvPr id="73" name="Freeform 3"/>
              <p:cNvSpPr/>
              <p:nvPr/>
            </p:nvSpPr>
            <p:spPr>
              <a:xfrm>
                <a:off x="4988880" y="2874240"/>
                <a:ext cx="9645120" cy="2597760"/>
              </a:xfrm>
              <a:custGeom>
                <a:avLst/>
                <a:gdLst>
                  <a:gd name="textAreaLeft" fmla="*/ 0 w 9645120"/>
                  <a:gd name="textAreaRight" fmla="*/ 9645480 w 9645120"/>
                  <a:gd name="textAreaTop" fmla="*/ 0 h 2597760"/>
                  <a:gd name="textAreaBottom" fmla="*/ 2598120 h 2597760"/>
                </a:gdLst>
                <a:ahLst/>
                <a:cxnLst/>
                <a:rect l="textAreaLeft" t="textAreaTop" r="textAreaRight" b="textAreaBottom"/>
                <a:pathLst>
                  <a:path w="3518720" h="947770">
                    <a:moveTo>
                      <a:pt x="0" y="0"/>
                    </a:moveTo>
                    <a:lnTo>
                      <a:pt x="3518720" y="0"/>
                    </a:lnTo>
                    <a:lnTo>
                      <a:pt x="3518720" y="947770"/>
                    </a:lnTo>
                    <a:lnTo>
                      <a:pt x="0" y="947770"/>
                    </a:lnTo>
                    <a:close/>
                  </a:path>
                </a:pathLst>
              </a:custGeom>
              <a:solidFill>
                <a:srgbClr val="2D2D3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s-ES" sz="18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74" name="AutoShape 6"/>
            <p:cNvSpPr/>
            <p:nvPr/>
          </p:nvSpPr>
          <p:spPr>
            <a:xfrm>
              <a:off x="5026680" y="2836080"/>
              <a:ext cx="360" cy="2598120"/>
            </a:xfrm>
            <a:prstGeom prst="line">
              <a:avLst/>
            </a:prstGeom>
            <a:ln w="76200">
              <a:solidFill>
                <a:srgbClr val="73737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988880" y="5952240"/>
            <a:ext cx="9645120" cy="1247760"/>
            <a:chOff x="4988880" y="5952240"/>
            <a:chExt cx="9645120" cy="1247760"/>
          </a:xfrm>
        </p:grpSpPr>
        <p:grpSp>
          <p:nvGrpSpPr>
            <p:cNvPr id="76" name="Group 4"/>
            <p:cNvGrpSpPr/>
            <p:nvPr/>
          </p:nvGrpSpPr>
          <p:grpSpPr>
            <a:xfrm>
              <a:off x="4988880" y="5970240"/>
              <a:ext cx="9645120" cy="1229760"/>
              <a:chOff x="4988880" y="5970240"/>
              <a:chExt cx="9645120" cy="1229760"/>
            </a:xfrm>
          </p:grpSpPr>
          <p:sp>
            <p:nvSpPr>
              <p:cNvPr id="77" name="Freeform 5"/>
              <p:cNvSpPr/>
              <p:nvPr/>
            </p:nvSpPr>
            <p:spPr>
              <a:xfrm>
                <a:off x="4988880" y="5970240"/>
                <a:ext cx="9645120" cy="1229760"/>
              </a:xfrm>
              <a:custGeom>
                <a:avLst/>
                <a:gdLst>
                  <a:gd name="textAreaLeft" fmla="*/ 0 w 9645120"/>
                  <a:gd name="textAreaRight" fmla="*/ 9645480 w 9645120"/>
                  <a:gd name="textAreaTop" fmla="*/ 0 h 1229760"/>
                  <a:gd name="textAreaBottom" fmla="*/ 1230120 h 1229760"/>
                </a:gdLst>
                <a:ahLst/>
                <a:cxnLst/>
                <a:rect l="textAreaLeft" t="textAreaTop" r="textAreaRight" b="textAreaBottom"/>
                <a:pathLst>
                  <a:path w="3518720" h="947770">
                    <a:moveTo>
                      <a:pt x="0" y="0"/>
                    </a:moveTo>
                    <a:lnTo>
                      <a:pt x="3518720" y="0"/>
                    </a:lnTo>
                    <a:lnTo>
                      <a:pt x="3518720" y="947770"/>
                    </a:lnTo>
                    <a:lnTo>
                      <a:pt x="0" y="947770"/>
                    </a:lnTo>
                    <a:close/>
                  </a:path>
                </a:pathLst>
              </a:custGeom>
              <a:solidFill>
                <a:srgbClr val="2D2D3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s-ES" sz="18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78" name="AutoShape 7"/>
            <p:cNvSpPr/>
            <p:nvPr/>
          </p:nvSpPr>
          <p:spPr>
            <a:xfrm>
              <a:off x="5026680" y="5952240"/>
              <a:ext cx="360" cy="1229760"/>
            </a:xfrm>
            <a:prstGeom prst="line">
              <a:avLst/>
            </a:prstGeom>
            <a:ln w="76200">
              <a:solidFill>
                <a:srgbClr val="73737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" name="TextBox 8"/>
          <p:cNvSpPr/>
          <p:nvPr/>
        </p:nvSpPr>
        <p:spPr>
          <a:xfrm>
            <a:off x="1028880" y="1047600"/>
            <a:ext cx="12506286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Imaginemos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siguiente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escenario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 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TextBox 9"/>
          <p:cNvSpPr/>
          <p:nvPr/>
        </p:nvSpPr>
        <p:spPr>
          <a:xfrm>
            <a:off x="5469120" y="3146400"/>
            <a:ext cx="852408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03"/>
              </a:lnSpc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Nos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piden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extraer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información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de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una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Base de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datos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extBox 10"/>
          <p:cNvSpPr/>
          <p:nvPr/>
        </p:nvSpPr>
        <p:spPr>
          <a:xfrm>
            <a:off x="5469120" y="6226560"/>
            <a:ext cx="8524080" cy="73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03"/>
              </a:lnSpc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Nos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hacen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la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misma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petición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y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nos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avisan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que lo van 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pedir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cada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6 meses.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Box 11"/>
          <p:cNvSpPr/>
          <p:nvPr/>
        </p:nvSpPr>
        <p:spPr>
          <a:xfrm>
            <a:off x="5469120" y="3933641"/>
            <a:ext cx="8524080" cy="110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03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Para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extraer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esos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datos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, hay que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hacer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un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api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request,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descargar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un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json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transformarlo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a csv y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enviarlo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por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correo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14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2"/>
          <a:stretch/>
        </p:blipFill>
        <p:spPr>
          <a:xfrm>
            <a:off x="1800000" y="4500000"/>
            <a:ext cx="2160000" cy="2160000"/>
          </a:xfrm>
          <a:prstGeom prst="rect">
            <a:avLst/>
          </a:prstGeom>
          <a:ln w="0">
            <a:noFill/>
          </a:ln>
        </p:spPr>
      </p:pic>
      <p:grpSp>
        <p:nvGrpSpPr>
          <p:cNvPr id="85" name="Grupo 84"/>
          <p:cNvGrpSpPr/>
          <p:nvPr/>
        </p:nvGrpSpPr>
        <p:grpSpPr>
          <a:xfrm>
            <a:off x="4988880" y="7311600"/>
            <a:ext cx="9645120" cy="1247760"/>
            <a:chOff x="4988880" y="7311600"/>
            <a:chExt cx="9645120" cy="1247760"/>
          </a:xfrm>
        </p:grpSpPr>
        <p:grpSp>
          <p:nvGrpSpPr>
            <p:cNvPr id="86" name="Group 1"/>
            <p:cNvGrpSpPr/>
            <p:nvPr/>
          </p:nvGrpSpPr>
          <p:grpSpPr>
            <a:xfrm>
              <a:off x="4988880" y="7329600"/>
              <a:ext cx="9645120" cy="1229760"/>
              <a:chOff x="4988880" y="7329600"/>
              <a:chExt cx="9645120" cy="1229760"/>
            </a:xfrm>
          </p:grpSpPr>
          <p:sp>
            <p:nvSpPr>
              <p:cNvPr id="87" name="Freeform 1"/>
              <p:cNvSpPr/>
              <p:nvPr/>
            </p:nvSpPr>
            <p:spPr>
              <a:xfrm>
                <a:off x="4988880" y="7329600"/>
                <a:ext cx="9645120" cy="1229760"/>
              </a:xfrm>
              <a:custGeom>
                <a:avLst/>
                <a:gdLst>
                  <a:gd name="textAreaLeft" fmla="*/ 0 w 9645120"/>
                  <a:gd name="textAreaRight" fmla="*/ 9645480 w 9645120"/>
                  <a:gd name="textAreaTop" fmla="*/ 0 h 1229760"/>
                  <a:gd name="textAreaBottom" fmla="*/ 1230120 h 1229760"/>
                </a:gdLst>
                <a:ahLst/>
                <a:cxnLst/>
                <a:rect l="textAreaLeft" t="textAreaTop" r="textAreaRight" b="textAreaBottom"/>
                <a:pathLst>
                  <a:path w="3518720" h="947770">
                    <a:moveTo>
                      <a:pt x="0" y="0"/>
                    </a:moveTo>
                    <a:lnTo>
                      <a:pt x="3518720" y="0"/>
                    </a:lnTo>
                    <a:lnTo>
                      <a:pt x="3518720" y="947770"/>
                    </a:lnTo>
                    <a:lnTo>
                      <a:pt x="0" y="947770"/>
                    </a:lnTo>
                    <a:close/>
                  </a:path>
                </a:pathLst>
              </a:custGeom>
              <a:solidFill>
                <a:srgbClr val="2D2D3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s-ES" sz="18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8" name="AutoShape 1"/>
            <p:cNvSpPr/>
            <p:nvPr/>
          </p:nvSpPr>
          <p:spPr>
            <a:xfrm>
              <a:off x="5026680" y="7311600"/>
              <a:ext cx="360" cy="1229760"/>
            </a:xfrm>
            <a:prstGeom prst="line">
              <a:avLst/>
            </a:prstGeom>
            <a:ln w="76200">
              <a:solidFill>
                <a:srgbClr val="73737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9" name="TextBox 31"/>
          <p:cNvSpPr/>
          <p:nvPr/>
        </p:nvSpPr>
        <p:spPr>
          <a:xfrm>
            <a:off x="5469120" y="7585920"/>
            <a:ext cx="8524080" cy="73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03"/>
              </a:lnSpc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Nos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hacen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la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misma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petición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y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nos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avisan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que lo van 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pedir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cada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1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mes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4988880" y="8643600"/>
            <a:ext cx="9645120" cy="1247760"/>
            <a:chOff x="4988880" y="8643600"/>
            <a:chExt cx="9645120" cy="1247760"/>
          </a:xfrm>
        </p:grpSpPr>
        <p:grpSp>
          <p:nvGrpSpPr>
            <p:cNvPr id="91" name="Group 3"/>
            <p:cNvGrpSpPr/>
            <p:nvPr/>
          </p:nvGrpSpPr>
          <p:grpSpPr>
            <a:xfrm>
              <a:off x="4988880" y="8661600"/>
              <a:ext cx="9645120" cy="1229760"/>
              <a:chOff x="4988880" y="8661600"/>
              <a:chExt cx="9645120" cy="1229760"/>
            </a:xfrm>
          </p:grpSpPr>
          <p:sp>
            <p:nvSpPr>
              <p:cNvPr id="92" name="Freeform 2"/>
              <p:cNvSpPr/>
              <p:nvPr/>
            </p:nvSpPr>
            <p:spPr>
              <a:xfrm>
                <a:off x="4988880" y="8661600"/>
                <a:ext cx="9645120" cy="1229760"/>
              </a:xfrm>
              <a:custGeom>
                <a:avLst/>
                <a:gdLst>
                  <a:gd name="textAreaLeft" fmla="*/ 0 w 9645120"/>
                  <a:gd name="textAreaRight" fmla="*/ 9645480 w 9645120"/>
                  <a:gd name="textAreaTop" fmla="*/ 0 h 1229760"/>
                  <a:gd name="textAreaBottom" fmla="*/ 1230120 h 1229760"/>
                </a:gdLst>
                <a:ahLst/>
                <a:cxnLst/>
                <a:rect l="textAreaLeft" t="textAreaTop" r="textAreaRight" b="textAreaBottom"/>
                <a:pathLst>
                  <a:path w="3518720" h="947770">
                    <a:moveTo>
                      <a:pt x="0" y="0"/>
                    </a:moveTo>
                    <a:lnTo>
                      <a:pt x="3518720" y="0"/>
                    </a:lnTo>
                    <a:lnTo>
                      <a:pt x="3518720" y="947770"/>
                    </a:lnTo>
                    <a:lnTo>
                      <a:pt x="0" y="947770"/>
                    </a:lnTo>
                    <a:close/>
                  </a:path>
                </a:pathLst>
              </a:custGeom>
              <a:solidFill>
                <a:srgbClr val="2D2D3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s-ES" sz="18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3" name="AutoShape 3"/>
            <p:cNvSpPr/>
            <p:nvPr/>
          </p:nvSpPr>
          <p:spPr>
            <a:xfrm>
              <a:off x="5026680" y="8643600"/>
              <a:ext cx="360" cy="1229760"/>
            </a:xfrm>
            <a:prstGeom prst="line">
              <a:avLst/>
            </a:prstGeom>
            <a:ln w="76200">
              <a:solidFill>
                <a:srgbClr val="73737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4" name="TextBox 32"/>
          <p:cNvSpPr/>
          <p:nvPr/>
        </p:nvSpPr>
        <p:spPr>
          <a:xfrm>
            <a:off x="5469120" y="8917920"/>
            <a:ext cx="8524080" cy="73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903"/>
              </a:lnSpc>
            </a:pP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Nos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hacen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la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misma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petición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y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nos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avisan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que lo van a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pedir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cada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 1 </a:t>
            </a:r>
            <a:r>
              <a:rPr lang="en-US" sz="2400" b="0" strike="noStrike" spc="-1" dirty="0" err="1">
                <a:solidFill>
                  <a:srgbClr val="FF914D"/>
                </a:solidFill>
                <a:latin typeface="Courier Prime"/>
              </a:rPr>
              <a:t>semana</a:t>
            </a:r>
            <a:r>
              <a:rPr lang="en-US" sz="2400" b="0" strike="noStrike" spc="-1" dirty="0">
                <a:solidFill>
                  <a:srgbClr val="FF914D"/>
                </a:solidFill>
                <a:latin typeface="Courier Prime"/>
              </a:rPr>
              <a:t>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Símbolo &quot;No permitido&quot; 94"/>
          <p:cNvSpPr/>
          <p:nvPr/>
        </p:nvSpPr>
        <p:spPr>
          <a:xfrm>
            <a:off x="7560000" y="5760000"/>
            <a:ext cx="4320000" cy="432000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1028880" y="1047600"/>
            <a:ext cx="70311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Objetivo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 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Box 9"/>
          <p:cNvSpPr/>
          <p:nvPr/>
        </p:nvSpPr>
        <p:spPr>
          <a:xfrm>
            <a:off x="2465460" y="2681287"/>
            <a:ext cx="13357080" cy="4308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00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lv-LV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Generar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spc="-1" dirty="0" err="1">
                <a:solidFill>
                  <a:srgbClr val="FF914D"/>
                </a:solidFill>
                <a:latin typeface="Courier Prime"/>
              </a:rPr>
              <a:t>A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utoservicio</a:t>
            </a:r>
            <a:endParaRPr lang="en-US" sz="4000" b="0" strike="noStrike" spc="-1" dirty="0">
              <a:solidFill>
                <a:srgbClr val="FF914D"/>
              </a:solidFill>
              <a:latin typeface="Courier Prime"/>
            </a:endParaRPr>
          </a:p>
          <a:p>
            <a:pPr marL="3600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Proporcionar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mejor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servicio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al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cliente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lv-LV" sz="4000" b="0" strike="noStrike" spc="-1" dirty="0">
                <a:solidFill>
                  <a:srgbClr val="FF914D"/>
                </a:solidFill>
                <a:latin typeface="Courier Prime"/>
              </a:rPr>
              <a:t>Ganar tiempo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Evitar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errores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Solución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rápida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</a:t>
            </a:r>
            <a:r>
              <a:rPr lang="en-US" sz="4000" spc="-1" dirty="0" err="1">
                <a:solidFill>
                  <a:srgbClr val="FF914D"/>
                </a:solidFill>
                <a:latin typeface="Courier Prime"/>
              </a:rPr>
              <a:t>Reutilizable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  <a:p>
            <a:pPr marL="360000" defTabSz="914400">
              <a:buClr>
                <a:srgbClr val="FF914D"/>
              </a:buClr>
              <a:buSzPct val="80000"/>
              <a:buFont typeface="OpenSymbol"/>
              <a:buChar char="▻"/>
            </a:pPr>
            <a:r>
              <a:rPr lang="es-ES" sz="4000" b="0" strike="noStrike" spc="-1" dirty="0">
                <a:solidFill>
                  <a:srgbClr val="FF914D"/>
                </a:solidFill>
                <a:latin typeface="Courier Prime"/>
                <a:ea typeface="Microsoft YaHei"/>
              </a:rPr>
              <a:t> Documentar proceso</a:t>
            </a:r>
            <a:endParaRPr lang="es-ES" sz="4000" b="0" strike="noStrike" spc="-1" dirty="0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8" name="TextBox 10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C396D3E-1767-3A91-8103-01D4D1239310}"/>
              </a:ext>
            </a:extLst>
          </p:cNvPr>
          <p:cNvSpPr/>
          <p:nvPr/>
        </p:nvSpPr>
        <p:spPr>
          <a:xfrm>
            <a:off x="10572707" y="8636766"/>
            <a:ext cx="3155324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Jugamos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?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33"/>
          <p:cNvSpPr/>
          <p:nvPr/>
        </p:nvSpPr>
        <p:spPr>
          <a:xfrm>
            <a:off x="1028880" y="1047600"/>
            <a:ext cx="7563682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  <a:ea typeface="Microsoft YaHei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Conociendo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 :{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Box 36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},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Box 37"/>
          <p:cNvSpPr/>
          <p:nvPr/>
        </p:nvSpPr>
        <p:spPr>
          <a:xfrm>
            <a:off x="11177280" y="1417320"/>
            <a:ext cx="6462720" cy="840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400" b="0" strike="noStrike" spc="-1" dirty="0">
                <a:solidFill>
                  <a:srgbClr val="FF914D"/>
                </a:solidFill>
                <a:latin typeface="Courier Prime"/>
              </a:rPr>
              <a:t>Desarrollo </a:t>
            </a:r>
            <a:r>
              <a:rPr lang="en-US" sz="4400" b="0" strike="noStrike" spc="-1" dirty="0" err="1">
                <a:solidFill>
                  <a:srgbClr val="FF914D"/>
                </a:solidFill>
                <a:latin typeface="Courier Prime"/>
              </a:rPr>
              <a:t>rápido</a:t>
            </a:r>
            <a:endParaRPr lang="es-E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Box 38"/>
          <p:cNvSpPr/>
          <p:nvPr/>
        </p:nvSpPr>
        <p:spPr>
          <a:xfrm>
            <a:off x="11177280" y="2321280"/>
            <a:ext cx="628272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Velocidad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desarrollo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sorprendentemente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alta.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Podemos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crear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potentes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APIs con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menos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código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. 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39"/>
          <p:cNvSpPr/>
          <p:nvPr/>
        </p:nvSpPr>
        <p:spPr>
          <a:xfrm>
            <a:off x="11177280" y="5048280"/>
            <a:ext cx="6282720" cy="8250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Código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Asincrónico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Box 40"/>
          <p:cNvSpPr/>
          <p:nvPr/>
        </p:nvSpPr>
        <p:spPr>
          <a:xfrm>
            <a:off x="11177280" y="5876640"/>
            <a:ext cx="53827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Permite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manejar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multiple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tareas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simultaneas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manera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eficiente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Box 41"/>
          <p:cNvSpPr/>
          <p:nvPr/>
        </p:nvSpPr>
        <p:spPr>
          <a:xfrm>
            <a:off x="11177280" y="3414960"/>
            <a:ext cx="6822720" cy="8250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Validación</a:t>
            </a: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 de </a:t>
            </a: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Datos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Box 42"/>
          <p:cNvSpPr/>
          <p:nvPr/>
        </p:nvSpPr>
        <p:spPr>
          <a:xfrm>
            <a:off x="11177280" y="4230720"/>
            <a:ext cx="556272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Cuenta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con Alto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nivel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validación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datos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Box 43"/>
          <p:cNvSpPr/>
          <p:nvPr/>
        </p:nvSpPr>
        <p:spPr>
          <a:xfrm>
            <a:off x="11177280" y="6897960"/>
            <a:ext cx="5742720" cy="8250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999"/>
              </a:lnSpc>
            </a:pPr>
            <a:r>
              <a:rPr lang="en-US" sz="4000" b="0" strike="noStrike" spc="-1" dirty="0" err="1">
                <a:solidFill>
                  <a:srgbClr val="FF914D"/>
                </a:solidFill>
                <a:latin typeface="Courier Prime"/>
              </a:rPr>
              <a:t>Documentación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Box 44"/>
          <p:cNvSpPr/>
          <p:nvPr/>
        </p:nvSpPr>
        <p:spPr>
          <a:xfrm>
            <a:off x="11177280" y="7834320"/>
            <a:ext cx="538272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Automatiza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la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generación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documentación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.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Facilita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la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comprensión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Prime"/>
              </a:rPr>
              <a:t> de la API y las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Prime"/>
              </a:rPr>
              <a:t>pruebas</a:t>
            </a: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AutoShape 4"/>
          <p:cNvSpPr/>
          <p:nvPr/>
        </p:nvSpPr>
        <p:spPr>
          <a:xfrm>
            <a:off x="10776600" y="-439560"/>
            <a:ext cx="360" cy="9650160"/>
          </a:xfrm>
          <a:prstGeom prst="line">
            <a:avLst/>
          </a:prstGeom>
          <a:ln w="95250">
            <a:solidFill>
              <a:srgbClr val="2D2D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47"/>
          <p:cNvSpPr/>
          <p:nvPr/>
        </p:nvSpPr>
        <p:spPr>
          <a:xfrm>
            <a:off x="1180080" y="2923560"/>
            <a:ext cx="6988320" cy="33497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63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FastAPI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es un framework web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moderno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permite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construir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APIs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manera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rápida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eficiente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y robusta.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263"/>
              </a:lnSpc>
            </a:pP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263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Dota 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nuestra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aplicacion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con la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posibilidad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recibir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ourier Prime"/>
              </a:rPr>
              <a:t>peticiones</a:t>
            </a:r>
            <a:r>
              <a:rPr lang="en-US" sz="2400" b="0" strike="noStrike" spc="-1" dirty="0">
                <a:solidFill>
                  <a:srgbClr val="FFFFFF"/>
                </a:solidFill>
                <a:latin typeface="Courier Prime"/>
              </a:rPr>
              <a:t> http. </a:t>
            </a: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3263"/>
              </a:lnSpc>
            </a:pPr>
            <a:endParaRPr lang="es-E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"/>
          <p:cNvSpPr/>
          <p:nvPr/>
        </p:nvSpPr>
        <p:spPr>
          <a:xfrm>
            <a:off x="1028880" y="1047600"/>
            <a:ext cx="70311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  <a:ea typeface="Microsoft YaHei"/>
              </a:rPr>
              <a:t>{“Metodos http</a:t>
            </a: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” : {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}}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4"/>
          <p:cNvSpPr/>
          <p:nvPr/>
        </p:nvSpPr>
        <p:spPr>
          <a:xfrm>
            <a:off x="1414079" y="4057090"/>
            <a:ext cx="3362457" cy="4580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Obtener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datos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Box 5"/>
          <p:cNvSpPr/>
          <p:nvPr/>
        </p:nvSpPr>
        <p:spPr>
          <a:xfrm>
            <a:off x="1414079" y="6349422"/>
            <a:ext cx="3699341" cy="4580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Eliminar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datos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Box 6"/>
          <p:cNvSpPr/>
          <p:nvPr/>
        </p:nvSpPr>
        <p:spPr>
          <a:xfrm>
            <a:off x="5725214" y="4057090"/>
            <a:ext cx="3159360" cy="44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urier Prime"/>
              </a:rPr>
              <a:t>Crear datos</a:t>
            </a:r>
            <a:endParaRPr lang="es-E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Box 7"/>
          <p:cNvSpPr/>
          <p:nvPr/>
        </p:nvSpPr>
        <p:spPr>
          <a:xfrm>
            <a:off x="5725214" y="6349422"/>
            <a:ext cx="3159360" cy="13556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Muestra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las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opciones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conexión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Box 8"/>
          <p:cNvSpPr/>
          <p:nvPr/>
        </p:nvSpPr>
        <p:spPr>
          <a:xfrm>
            <a:off x="9823762" y="4057090"/>
            <a:ext cx="3159360" cy="44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Update data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Box 9"/>
          <p:cNvSpPr/>
          <p:nvPr/>
        </p:nvSpPr>
        <p:spPr>
          <a:xfrm>
            <a:off x="9823762" y="6349422"/>
            <a:ext cx="3159360" cy="13556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Un Get,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pero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sin la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respuesta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10"/>
          <p:cNvSpPr/>
          <p:nvPr/>
        </p:nvSpPr>
        <p:spPr>
          <a:xfrm>
            <a:off x="14063122" y="4057090"/>
            <a:ext cx="3925800" cy="44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Update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algun</a:t>
            </a:r>
            <a:r>
              <a:rPr lang="en-US" sz="32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dato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Box 11"/>
          <p:cNvSpPr/>
          <p:nvPr/>
        </p:nvSpPr>
        <p:spPr>
          <a:xfrm>
            <a:off x="14063122" y="6349422"/>
            <a:ext cx="3159360" cy="44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21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Courier Prime"/>
              </a:rPr>
              <a:t>Diagnostico</a:t>
            </a:r>
            <a:endParaRPr lang="es-E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Box 12"/>
          <p:cNvSpPr/>
          <p:nvPr/>
        </p:nvSpPr>
        <p:spPr>
          <a:xfrm>
            <a:off x="1263240" y="3002290"/>
            <a:ext cx="116676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GET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Box 13"/>
          <p:cNvSpPr/>
          <p:nvPr/>
        </p:nvSpPr>
        <p:spPr>
          <a:xfrm>
            <a:off x="1263240" y="5312262"/>
            <a:ext cx="197676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DELETE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Box 14"/>
          <p:cNvSpPr/>
          <p:nvPr/>
        </p:nvSpPr>
        <p:spPr>
          <a:xfrm>
            <a:off x="5522534" y="3002290"/>
            <a:ext cx="164232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POST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5"/>
          <p:cNvSpPr/>
          <p:nvPr/>
        </p:nvSpPr>
        <p:spPr>
          <a:xfrm>
            <a:off x="5522534" y="5312262"/>
            <a:ext cx="236232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OPTIONS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Box 16"/>
          <p:cNvSpPr/>
          <p:nvPr/>
        </p:nvSpPr>
        <p:spPr>
          <a:xfrm>
            <a:off x="9679042" y="3002290"/>
            <a:ext cx="116676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PUT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Box 17"/>
          <p:cNvSpPr/>
          <p:nvPr/>
        </p:nvSpPr>
        <p:spPr>
          <a:xfrm>
            <a:off x="9679042" y="5312262"/>
            <a:ext cx="200988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>
                <a:solidFill>
                  <a:srgbClr val="FF914D"/>
                </a:solidFill>
                <a:latin typeface="Courier Prime"/>
              </a:rPr>
              <a:t>HEAD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Box 18"/>
          <p:cNvSpPr/>
          <p:nvPr/>
        </p:nvSpPr>
        <p:spPr>
          <a:xfrm>
            <a:off x="13938202" y="3002290"/>
            <a:ext cx="225072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PATCH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Box 19"/>
          <p:cNvSpPr/>
          <p:nvPr/>
        </p:nvSpPr>
        <p:spPr>
          <a:xfrm>
            <a:off x="13938202" y="5312262"/>
            <a:ext cx="2250720" cy="9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4000" b="0" strike="noStrike" spc="-1" dirty="0">
                <a:solidFill>
                  <a:srgbClr val="FF914D"/>
                </a:solidFill>
                <a:latin typeface="Courier Prime"/>
              </a:rPr>
              <a:t>TRACE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"/>
          <p:cNvGrpSpPr/>
          <p:nvPr/>
        </p:nvGrpSpPr>
        <p:grpSpPr>
          <a:xfrm>
            <a:off x="1338840" y="2451239"/>
            <a:ext cx="7667280" cy="6572447"/>
            <a:chOff x="1338840" y="2451240"/>
            <a:chExt cx="7667280" cy="6204960"/>
          </a:xfrm>
        </p:grpSpPr>
        <p:sp>
          <p:nvSpPr>
            <p:cNvPr id="130" name="Freeform 3"/>
            <p:cNvSpPr/>
            <p:nvPr/>
          </p:nvSpPr>
          <p:spPr>
            <a:xfrm>
              <a:off x="1338840" y="2451240"/>
              <a:ext cx="7667280" cy="6204960"/>
            </a:xfrm>
            <a:custGeom>
              <a:avLst/>
              <a:gdLst>
                <a:gd name="textAreaLeft" fmla="*/ 0 w 7667280"/>
                <a:gd name="textAreaRight" fmla="*/ 7667640 w 7667280"/>
                <a:gd name="textAreaTop" fmla="*/ 0 h 6204960"/>
                <a:gd name="textAreaBottom" fmla="*/ 6205320 h 6204960"/>
              </a:gdLst>
              <a:ahLst/>
              <a:cxnLst/>
              <a:rect l="textAreaLeft" t="textAreaTop" r="textAreaRight" b="textAreaBottom"/>
              <a:pathLst>
                <a:path w="3264708" h="2642074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1" name="Group 4"/>
          <p:cNvGrpSpPr/>
          <p:nvPr/>
        </p:nvGrpSpPr>
        <p:grpSpPr>
          <a:xfrm>
            <a:off x="9281880" y="2451239"/>
            <a:ext cx="7667280" cy="6572447"/>
            <a:chOff x="9281880" y="2451240"/>
            <a:chExt cx="7667280" cy="5397840"/>
          </a:xfrm>
        </p:grpSpPr>
        <p:sp>
          <p:nvSpPr>
            <p:cNvPr id="132" name="Freeform 5"/>
            <p:cNvSpPr/>
            <p:nvPr/>
          </p:nvSpPr>
          <p:spPr>
            <a:xfrm>
              <a:off x="9281880" y="2451240"/>
              <a:ext cx="7667280" cy="5397840"/>
            </a:xfrm>
            <a:custGeom>
              <a:avLst/>
              <a:gdLst>
                <a:gd name="textAreaLeft" fmla="*/ 0 w 7667280"/>
                <a:gd name="textAreaRight" fmla="*/ 7667640 w 7667280"/>
                <a:gd name="textAreaTop" fmla="*/ 0 h 5397840"/>
                <a:gd name="textAreaBottom" fmla="*/ 5398200 h 5397840"/>
              </a:gdLst>
              <a:ahLst/>
              <a:cxnLst/>
              <a:rect l="textAreaLeft" t="textAreaTop" r="textAreaRight" b="textAreaBottom"/>
              <a:pathLst>
                <a:path w="3264708" h="2298543">
                  <a:moveTo>
                    <a:pt x="0" y="0"/>
                  </a:moveTo>
                  <a:lnTo>
                    <a:pt x="3264708" y="0"/>
                  </a:lnTo>
                  <a:lnTo>
                    <a:pt x="3264708" y="2298543"/>
                  </a:lnTo>
                  <a:lnTo>
                    <a:pt x="0" y="2298543"/>
                  </a:lnTo>
                  <a:close/>
                </a:path>
              </a:pathLst>
            </a:custGeom>
            <a:solidFill>
              <a:srgbClr val="2D2D3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s-E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3" name="TextBox 6"/>
          <p:cNvSpPr/>
          <p:nvPr/>
        </p:nvSpPr>
        <p:spPr>
          <a:xfrm>
            <a:off x="2086560" y="2890080"/>
            <a:ext cx="626148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rgbClr val="FF914D"/>
                </a:solidFill>
                <a:latin typeface="Courier Prime"/>
              </a:rPr>
              <a:t>Código </a:t>
            </a:r>
            <a:r>
              <a:rPr lang="en-US" sz="3000" b="0" strike="noStrike" spc="-1" dirty="0" err="1">
                <a:solidFill>
                  <a:srgbClr val="FF914D"/>
                </a:solidFill>
                <a:latin typeface="Courier Prime"/>
              </a:rPr>
              <a:t>tradicional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Box 7"/>
          <p:cNvSpPr/>
          <p:nvPr/>
        </p:nvSpPr>
        <p:spPr>
          <a:xfrm>
            <a:off x="9990360" y="2890080"/>
            <a:ext cx="618732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rgbClr val="FF914D"/>
                </a:solidFill>
                <a:latin typeface="Courier Prime"/>
              </a:rPr>
              <a:t>Código para </a:t>
            </a:r>
            <a:r>
              <a:rPr lang="en-US" sz="3000" b="0" strike="noStrike" spc="-1" dirty="0" err="1">
                <a:solidFill>
                  <a:srgbClr val="FF914D"/>
                </a:solidFill>
                <a:latin typeface="Courier Prime"/>
              </a:rPr>
              <a:t>FastAPI</a:t>
            </a:r>
            <a:endParaRPr lang="es-ES" sz="3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Box 8"/>
          <p:cNvSpPr/>
          <p:nvPr/>
        </p:nvSpPr>
        <p:spPr>
          <a:xfrm>
            <a:off x="9990360" y="3394080"/>
            <a:ext cx="6739004" cy="5386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FileResponse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"/drinks"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"DRINKS"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get_drinks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Alcoholic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"https://www.thecocktaildb.com/api/json/v1/1/filter.php?a=Alcoholic"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drinks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idDrink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Convertir el JSON a </a:t>
            </a:r>
            <a:r>
              <a:rPr lang="es-E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'drinks.csv'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Guardar el </a:t>
            </a:r>
            <a:r>
              <a:rPr lang="es-E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como CSV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FileResponse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TextBox 9"/>
          <p:cNvSpPr/>
          <p:nvPr/>
        </p:nvSpPr>
        <p:spPr>
          <a:xfrm>
            <a:off x="1693718" y="3461760"/>
            <a:ext cx="6654322" cy="49712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"https://www.thecocktaildb.com/api/json/v1/1/filter.php?a=Alcoholic"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drinks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strDrink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idDrink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Convertir el JSON a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'drinks.csv'</a:t>
            </a:r>
            <a:b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Guardar el </a:t>
            </a:r>
            <a:r>
              <a:rPr lang="es-E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como CSV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ts val="2466"/>
              </a:lnSpc>
            </a:pPr>
            <a:endParaRPr lang="es-E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Box 12"/>
          <p:cNvSpPr/>
          <p:nvPr/>
        </p:nvSpPr>
        <p:spPr>
          <a:xfrm>
            <a:off x="1028880" y="1047600"/>
            <a:ext cx="8253000" cy="594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4558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{“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Adaptamos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el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ourier Prime"/>
              </a:rPr>
              <a:t>codigo</a:t>
            </a:r>
            <a:r>
              <a:rPr lang="en-US" sz="4000" b="0" strike="noStrike" spc="-1" dirty="0">
                <a:solidFill>
                  <a:srgbClr val="FFFFFF"/>
                </a:solidFill>
                <a:latin typeface="Courier Prime"/>
              </a:rPr>
              <a:t>” : {</a:t>
            </a:r>
            <a:endParaRPr lang="es-E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Box 13"/>
          <p:cNvSpPr/>
          <p:nvPr/>
        </p:nvSpPr>
        <p:spPr>
          <a:xfrm>
            <a:off x="16557120" y="8675280"/>
            <a:ext cx="7016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558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urier Prime"/>
              </a:rPr>
              <a:t>},</a:t>
            </a:r>
            <a:endParaRPr lang="es-E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B3EB4D0-E3C4-FD02-4C6C-4E6D52CE2BF1}"/>
              </a:ext>
            </a:extLst>
          </p:cNvPr>
          <p:cNvSpPr/>
          <p:nvPr/>
        </p:nvSpPr>
        <p:spPr>
          <a:xfrm>
            <a:off x="2086560" y="9023687"/>
            <a:ext cx="2807558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chemeClr val="accent6">
                    <a:lumMod val="75000"/>
                  </a:schemeClr>
                </a:solidFill>
                <a:latin typeface="Courier Prime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aquí</a:t>
            </a:r>
            <a:endParaRPr lang="es-ES" sz="3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8446E318-4245-65C9-9F9B-9993FB359E88}"/>
              </a:ext>
            </a:extLst>
          </p:cNvPr>
          <p:cNvSpPr/>
          <p:nvPr/>
        </p:nvSpPr>
        <p:spPr>
          <a:xfrm>
            <a:off x="11515721" y="9023687"/>
            <a:ext cx="3395234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569"/>
              </a:lnSpc>
            </a:pPr>
            <a:r>
              <a:rPr lang="en-US" sz="3000" b="0" strike="noStrike" spc="-1" dirty="0">
                <a:solidFill>
                  <a:schemeClr val="accent6">
                    <a:lumMod val="75000"/>
                  </a:schemeClr>
                </a:solidFill>
                <a:latin typeface="Courier Prim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v1 aquí</a:t>
            </a:r>
            <a:endParaRPr lang="es-ES" sz="3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6933</TotalTime>
  <Words>1373</Words>
  <Application>Microsoft Office PowerPoint</Application>
  <PresentationFormat>Personalizado</PresentationFormat>
  <Paragraphs>235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Prime</vt:lpstr>
      <vt:lpstr>OpenSymbol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Diego Giaquinta</cp:lastModifiedBy>
  <cp:revision>13</cp:revision>
  <dcterms:created xsi:type="dcterms:W3CDTF">2006-08-16T00:00:00Z</dcterms:created>
  <dcterms:modified xsi:type="dcterms:W3CDTF">2023-11-11T14:37:09Z</dcterms:modified>
  <dc:identifier>DAFzVYu_wrg</dc:identifier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