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8" r:id="rId15"/>
    <p:sldId id="265" r:id="rId16"/>
    <p:sldId id="266" r:id="rId17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73Fh61gzIlZC9MPjp8AM+kxpU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16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897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353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47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39265a6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2f39265a6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39265a6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2f39265a6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96332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rive.google.com/file/d/1uB4FGJ0IL1PMUF3rGJ8eoziG-q6Fz9J8/view?usp=drive_lin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scodium.com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tutor.com/" TargetMode="External"/><Relationship Id="rId5" Type="http://schemas.openxmlformats.org/officeDocument/2006/relationships/hyperlink" Target="https://colab.google/" TargetMode="External"/><Relationship Id="rId4" Type="http://schemas.openxmlformats.org/officeDocument/2006/relationships/hyperlink" Target="https://www.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283050" y="2432000"/>
            <a:ext cx="8577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1 - Unidad I</a:t>
            </a: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Encapsulamiento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Interfaces</a:t>
            </a: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411458" y="5942975"/>
            <a:ext cx="832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AR" sz="27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ESTRUCTURAS DE DATOS (271)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 N. 1. Unidad I. </a:t>
            </a:r>
            <a:endParaRPr sz="18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156738" y="1421278"/>
            <a:ext cx="42537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2400" b="1" i="0" u="none" strike="noStrike" cap="none" dirty="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156738" y="307058"/>
            <a:ext cx="327972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56738" y="5056006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925700" y="356475"/>
            <a:ext cx="529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</a:t>
            </a:r>
            <a:r>
              <a:rPr lang="es-AR" sz="2400" b="1">
                <a:solidFill>
                  <a:schemeClr val="lt1"/>
                </a:solidFill>
              </a:rPr>
              <a:t>Encapsulamiento  e Interfaces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D2F64D2-01F0-BCB3-AACC-BB582ACC002F}"/>
              </a:ext>
            </a:extLst>
          </p:cNvPr>
          <p:cNvSpPr txBox="1"/>
          <p:nvPr/>
        </p:nvSpPr>
        <p:spPr>
          <a:xfrm>
            <a:off x="1378477" y="2395625"/>
            <a:ext cx="5450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BE2D00"/>
                </a:solidFill>
                <a:latin typeface="Tahoma"/>
                <a:cs typeface="Tahoma"/>
              </a:rPr>
              <a:t>Análisis </a:t>
            </a:r>
            <a:r>
              <a:rPr sz="4400" dirty="0">
                <a:solidFill>
                  <a:srgbClr val="BE2D00"/>
                </a:solidFill>
                <a:latin typeface="Tahoma"/>
                <a:cs typeface="Tahoma"/>
              </a:rPr>
              <a:t>de</a:t>
            </a:r>
            <a:r>
              <a:rPr sz="4400" spc="-5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BE2D00"/>
                </a:solidFill>
                <a:latin typeface="Tahoma"/>
                <a:cs typeface="Tahoma"/>
              </a:rPr>
              <a:t>Algoritmos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1CDC42B-0E16-12A8-D6F8-B0994E5C4032}"/>
              </a:ext>
            </a:extLst>
          </p:cNvPr>
          <p:cNvSpPr txBox="1"/>
          <p:nvPr/>
        </p:nvSpPr>
        <p:spPr>
          <a:xfrm>
            <a:off x="3581429" y="5049447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Algoritmo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25C13B4-BE8D-7D39-FE39-59CE29B4F720}"/>
              </a:ext>
            </a:extLst>
          </p:cNvPr>
          <p:cNvSpPr txBox="1"/>
          <p:nvPr/>
        </p:nvSpPr>
        <p:spPr>
          <a:xfrm>
            <a:off x="1839942" y="5047860"/>
            <a:ext cx="12548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Entrada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21D67C9-62E5-6431-72A3-D1200D6CBA0E}"/>
              </a:ext>
            </a:extLst>
          </p:cNvPr>
          <p:cNvSpPr txBox="1"/>
          <p:nvPr/>
        </p:nvSpPr>
        <p:spPr>
          <a:xfrm>
            <a:off x="5726142" y="5049447"/>
            <a:ext cx="974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alida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72E9D3CF-05F7-77CB-8A9A-5E91F1C822B5}"/>
              </a:ext>
            </a:extLst>
          </p:cNvPr>
          <p:cNvGrpSpPr/>
          <p:nvPr/>
        </p:nvGrpSpPr>
        <p:grpSpPr>
          <a:xfrm>
            <a:off x="2162567" y="3809241"/>
            <a:ext cx="4495800" cy="1511935"/>
            <a:chOff x="2895600" y="3438525"/>
            <a:chExt cx="4495800" cy="151193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BF0C15D-25A0-86F2-96D4-2234992C8B90}"/>
                </a:ext>
              </a:extLst>
            </p:cNvPr>
            <p:cNvSpPr/>
            <p:nvPr/>
          </p:nvSpPr>
          <p:spPr>
            <a:xfrm>
              <a:off x="4095750" y="388302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C4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93B9287E-4AE2-D876-0033-54C15850755B}"/>
                </a:ext>
              </a:extLst>
            </p:cNvPr>
            <p:cNvSpPr/>
            <p:nvPr/>
          </p:nvSpPr>
          <p:spPr>
            <a:xfrm>
              <a:off x="4095750" y="388302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49"/>
                  </a:moveTo>
                  <a:lnTo>
                    <a:pt x="285748" y="57149"/>
                  </a:lnTo>
                  <a:lnTo>
                    <a:pt x="285748" y="0"/>
                  </a:lnTo>
                  <a:lnTo>
                    <a:pt x="380999" y="114299"/>
                  </a:lnTo>
                  <a:lnTo>
                    <a:pt x="285748" y="228599"/>
                  </a:lnTo>
                  <a:lnTo>
                    <a:pt x="285748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515A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BF8F438-CFD3-357C-7AAB-2A2720B060FF}"/>
                </a:ext>
              </a:extLst>
            </p:cNvPr>
            <p:cNvSpPr/>
            <p:nvPr/>
          </p:nvSpPr>
          <p:spPr>
            <a:xfrm>
              <a:off x="5837237" y="388461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0D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DC6A885-691A-0023-266C-5C735B3491E1}"/>
                </a:ext>
              </a:extLst>
            </p:cNvPr>
            <p:cNvSpPr/>
            <p:nvPr/>
          </p:nvSpPr>
          <p:spPr>
            <a:xfrm>
              <a:off x="5837237" y="388461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49"/>
                  </a:moveTo>
                  <a:lnTo>
                    <a:pt x="285748" y="57149"/>
                  </a:lnTo>
                  <a:lnTo>
                    <a:pt x="285748" y="0"/>
                  </a:lnTo>
                  <a:lnTo>
                    <a:pt x="380999" y="114299"/>
                  </a:lnTo>
                  <a:lnTo>
                    <a:pt x="285748" y="228599"/>
                  </a:lnTo>
                  <a:lnTo>
                    <a:pt x="285748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EAC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10905EA-1D66-962E-986E-2983A91B8F94}"/>
                </a:ext>
              </a:extLst>
            </p:cNvPr>
            <p:cNvSpPr/>
            <p:nvPr/>
          </p:nvSpPr>
          <p:spPr>
            <a:xfrm>
              <a:off x="4447311" y="3466414"/>
              <a:ext cx="1587728" cy="14838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65F5759E-A685-6BCE-DB56-997D7CDC2A44}"/>
                </a:ext>
              </a:extLst>
            </p:cNvPr>
            <p:cNvSpPr/>
            <p:nvPr/>
          </p:nvSpPr>
          <p:spPr>
            <a:xfrm>
              <a:off x="4648200" y="3667121"/>
              <a:ext cx="989321" cy="884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8E1757E-5CAD-6957-FC9B-307D9FBB280F}"/>
                </a:ext>
              </a:extLst>
            </p:cNvPr>
            <p:cNvSpPr/>
            <p:nvPr/>
          </p:nvSpPr>
          <p:spPr>
            <a:xfrm>
              <a:off x="6553200" y="3438525"/>
              <a:ext cx="838200" cy="10937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623AB99-7F3D-2B7F-9D9D-38094E546AEF}"/>
                </a:ext>
              </a:extLst>
            </p:cNvPr>
            <p:cNvSpPr/>
            <p:nvPr/>
          </p:nvSpPr>
          <p:spPr>
            <a:xfrm>
              <a:off x="2895600" y="3725862"/>
              <a:ext cx="1268412" cy="8794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0BC0D0CA-C97F-0D94-9877-376583DAA101}"/>
              </a:ext>
            </a:extLst>
          </p:cNvPr>
          <p:cNvSpPr txBox="1"/>
          <p:nvPr/>
        </p:nvSpPr>
        <p:spPr>
          <a:xfrm>
            <a:off x="277944" y="6408922"/>
            <a:ext cx="8588112" cy="26180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200" dirty="0">
                <a:solidFill>
                  <a:srgbClr val="40458C"/>
                </a:solidFill>
                <a:latin typeface="Tahoma"/>
                <a:cs typeface="Tahoma"/>
              </a:rPr>
              <a:t>Presentación para usar </a:t>
            </a:r>
            <a:r>
              <a:rPr sz="1200" spc="-5" dirty="0">
                <a:solidFill>
                  <a:srgbClr val="40458C"/>
                </a:solidFill>
                <a:latin typeface="Tahoma"/>
                <a:cs typeface="Tahoma"/>
              </a:rPr>
              <a:t>con </a:t>
            </a:r>
            <a:r>
              <a:rPr sz="1200" dirty="0">
                <a:solidFill>
                  <a:srgbClr val="40458C"/>
                </a:solidFill>
                <a:latin typeface="Tahoma"/>
                <a:cs typeface="Tahoma"/>
              </a:rPr>
              <a:t>el </a:t>
            </a:r>
            <a:r>
              <a:rPr sz="1200" spc="-5" dirty="0">
                <a:solidFill>
                  <a:srgbClr val="40458C"/>
                </a:solidFill>
                <a:latin typeface="Tahoma"/>
                <a:cs typeface="Tahoma"/>
              </a:rPr>
              <a:t>libro de texto, </a:t>
            </a:r>
            <a:r>
              <a:rPr sz="1200" spc="-5" dirty="0">
                <a:solidFill>
                  <a:srgbClr val="BE2D00"/>
                </a:solidFill>
                <a:latin typeface="Tahoma"/>
                <a:cs typeface="Tahoma"/>
              </a:rPr>
              <a:t>Algorithm Design and Applications </a:t>
            </a:r>
            <a:r>
              <a:rPr sz="1200" spc="-5" dirty="0">
                <a:solidFill>
                  <a:srgbClr val="40458C"/>
                </a:solidFill>
                <a:latin typeface="Tahoma"/>
                <a:cs typeface="Tahoma"/>
              </a:rPr>
              <a:t>, por MT Goodrich y R. Tamassia, Wiley,</a:t>
            </a:r>
            <a:r>
              <a:rPr sz="1200" spc="1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58C"/>
                </a:solidFill>
                <a:latin typeface="Tahoma"/>
                <a:cs typeface="Tahoma"/>
              </a:rPr>
              <a:t>2015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58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156738" y="1320272"/>
            <a:ext cx="51497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Algoritmo y Estructura de datos</a:t>
            </a:r>
            <a:endParaRPr sz="2400" b="1" i="0" u="none" strike="noStrike" cap="none" dirty="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156738" y="307058"/>
            <a:ext cx="327972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0" y="5916284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925700" y="356475"/>
            <a:ext cx="529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</a:t>
            </a:r>
            <a:r>
              <a:rPr lang="es-AR" sz="2400" b="1">
                <a:solidFill>
                  <a:schemeClr val="lt1"/>
                </a:solidFill>
              </a:rPr>
              <a:t>Encapsulamiento  e Interfaces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9642B926-E197-FDCF-B68B-471765473A0F}"/>
              </a:ext>
            </a:extLst>
          </p:cNvPr>
          <p:cNvSpPr txBox="1"/>
          <p:nvPr/>
        </p:nvSpPr>
        <p:spPr>
          <a:xfrm>
            <a:off x="935565" y="2069119"/>
            <a:ext cx="8150861" cy="12904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Un </a:t>
            </a:r>
            <a:r>
              <a:rPr sz="2000" b="1" spc="-5" dirty="0">
                <a:solidFill>
                  <a:schemeClr val="tx1"/>
                </a:solidFill>
                <a:latin typeface="Tahoma"/>
                <a:cs typeface="Tahoma"/>
              </a:rPr>
              <a:t>algoritmo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es un </a:t>
            </a:r>
            <a:r>
              <a:rPr sz="2000" spc="-5" dirty="0" err="1">
                <a:solidFill>
                  <a:schemeClr val="tx1"/>
                </a:solidFill>
                <a:latin typeface="Tahoma"/>
                <a:cs typeface="Tahoma"/>
              </a:rPr>
              <a:t>procedimiento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5" dirty="0" err="1">
                <a:solidFill>
                  <a:schemeClr val="tx1"/>
                </a:solidFill>
                <a:latin typeface="Tahoma"/>
                <a:cs typeface="Tahoma"/>
              </a:rPr>
              <a:t>paso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2000" spc="-5" dirty="0">
                <a:solidFill>
                  <a:schemeClr val="tx1"/>
                </a:solidFill>
                <a:latin typeface="Tahoma"/>
                <a:cs typeface="Tahoma"/>
              </a:rPr>
              <a:t>-</a:t>
            </a:r>
            <a:r>
              <a:rPr sz="2000" spc="-5" dirty="0" err="1">
                <a:solidFill>
                  <a:schemeClr val="tx1"/>
                </a:solidFill>
                <a:latin typeface="Tahoma"/>
                <a:cs typeface="Tahoma"/>
              </a:rPr>
              <a:t>paso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para realizar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alguna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tarea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en un </a:t>
            </a:r>
            <a:r>
              <a:rPr sz="2000" u="sng" spc="-5" dirty="0">
                <a:solidFill>
                  <a:schemeClr val="tx1"/>
                </a:solidFill>
                <a:latin typeface="Tahoma"/>
                <a:cs typeface="Tahoma"/>
              </a:rPr>
              <a:t>tiempo </a:t>
            </a:r>
            <a:r>
              <a:rPr sz="2000" u="sng" dirty="0">
                <a:solidFill>
                  <a:schemeClr val="tx1"/>
                </a:solidFill>
                <a:latin typeface="Tahoma"/>
                <a:cs typeface="Tahoma"/>
              </a:rPr>
              <a:t>finito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.</a:t>
            </a:r>
            <a:endParaRPr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748665" marR="914400" lvl="1" indent="-279400">
              <a:lnSpc>
                <a:spcPct val="101499"/>
              </a:lnSpc>
              <a:spcBef>
                <a:spcPts val="470"/>
              </a:spcBef>
              <a:buSzPct val="6041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Por lo general, un algoritmo toma datos de entrada y produce una salida basada en</a:t>
            </a:r>
            <a:r>
              <a:rPr sz="2000" spc="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él.</a:t>
            </a:r>
            <a:endParaRPr sz="20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B0923696-58F5-9DED-7C52-66F566D5F47F}"/>
              </a:ext>
            </a:extLst>
          </p:cNvPr>
          <p:cNvSpPr txBox="1"/>
          <p:nvPr/>
        </p:nvSpPr>
        <p:spPr>
          <a:xfrm>
            <a:off x="916939" y="4726676"/>
            <a:ext cx="7645590" cy="150938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892935">
              <a:lnSpc>
                <a:spcPct val="100000"/>
              </a:lnSpc>
              <a:spcBef>
                <a:spcPts val="1270"/>
              </a:spcBef>
              <a:tabLst>
                <a:tab pos="3354704" algn="l"/>
                <a:tab pos="5359400" algn="l"/>
              </a:tabLst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Entrada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    </a:t>
            </a:r>
            <a:r>
              <a:rPr sz="2000" b="1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Algoritmo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Salida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29"/>
              </a:lnSpc>
              <a:spcBef>
                <a:spcPts val="150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Una </a:t>
            </a:r>
            <a:r>
              <a:rPr sz="2000" b="1" spc="-5" dirty="0">
                <a:solidFill>
                  <a:schemeClr val="tx1"/>
                </a:solidFill>
                <a:latin typeface="Tahoma"/>
                <a:cs typeface="Tahoma"/>
              </a:rPr>
              <a:t>estructura de datos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es una forma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sistemática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de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organizar y acceder</a:t>
            </a:r>
            <a:r>
              <a:rPr sz="2000" spc="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ahoma"/>
                <a:cs typeface="Tahoma"/>
              </a:rPr>
              <a:t>datos.</a:t>
            </a:r>
            <a:endParaRPr sz="20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631EEF3-14CE-1972-599A-B83EDB00683C}"/>
              </a:ext>
            </a:extLst>
          </p:cNvPr>
          <p:cNvSpPr/>
          <p:nvPr/>
        </p:nvSpPr>
        <p:spPr>
          <a:xfrm>
            <a:off x="6327775" y="3743325"/>
            <a:ext cx="838200" cy="1093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12">
            <a:extLst>
              <a:ext uri="{FF2B5EF4-FFF2-40B4-BE49-F238E27FC236}">
                <a16:creationId xmlns:a16="http://schemas.microsoft.com/office/drawing/2014/main" id="{62976CA5-C9E7-1150-4F61-DC22B10521B8}"/>
              </a:ext>
            </a:extLst>
          </p:cNvPr>
          <p:cNvGrpSpPr/>
          <p:nvPr/>
        </p:nvGrpSpPr>
        <p:grpSpPr>
          <a:xfrm>
            <a:off x="2670175" y="3769829"/>
            <a:ext cx="3327400" cy="1483995"/>
            <a:chOff x="2670175" y="3769829"/>
            <a:chExt cx="3327400" cy="1483995"/>
          </a:xfrm>
        </p:grpSpPr>
        <p:sp>
          <p:nvSpPr>
            <p:cNvPr id="7" name="object 13">
              <a:extLst>
                <a:ext uri="{FF2B5EF4-FFF2-40B4-BE49-F238E27FC236}">
                  <a16:creationId xmlns:a16="http://schemas.microsoft.com/office/drawing/2014/main" id="{4F1EC438-CC13-8A70-35DC-7C67B119A226}"/>
                </a:ext>
              </a:extLst>
            </p:cNvPr>
            <p:cNvSpPr/>
            <p:nvPr/>
          </p:nvSpPr>
          <p:spPr>
            <a:xfrm>
              <a:off x="3870325" y="418782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C4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774B90FF-8CFA-2C1A-5D53-BBEAC322EAA4}"/>
                </a:ext>
              </a:extLst>
            </p:cNvPr>
            <p:cNvSpPr/>
            <p:nvPr/>
          </p:nvSpPr>
          <p:spPr>
            <a:xfrm>
              <a:off x="3870325" y="418782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49"/>
                  </a:moveTo>
                  <a:lnTo>
                    <a:pt x="285748" y="57149"/>
                  </a:lnTo>
                  <a:lnTo>
                    <a:pt x="285748" y="0"/>
                  </a:lnTo>
                  <a:lnTo>
                    <a:pt x="380999" y="114299"/>
                  </a:lnTo>
                  <a:lnTo>
                    <a:pt x="285748" y="228599"/>
                  </a:lnTo>
                  <a:lnTo>
                    <a:pt x="285748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515A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43BB6F8F-0CFC-E26E-1FDA-4D8D396B24CE}"/>
                </a:ext>
              </a:extLst>
            </p:cNvPr>
            <p:cNvSpPr/>
            <p:nvPr/>
          </p:nvSpPr>
          <p:spPr>
            <a:xfrm>
              <a:off x="5611812" y="418941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0D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BBFCDD19-77F5-3540-D974-4D5ADB28C214}"/>
                </a:ext>
              </a:extLst>
            </p:cNvPr>
            <p:cNvSpPr/>
            <p:nvPr/>
          </p:nvSpPr>
          <p:spPr>
            <a:xfrm>
              <a:off x="5611812" y="4189412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49"/>
                  </a:moveTo>
                  <a:lnTo>
                    <a:pt x="285748" y="57149"/>
                  </a:lnTo>
                  <a:lnTo>
                    <a:pt x="285748" y="0"/>
                  </a:lnTo>
                  <a:lnTo>
                    <a:pt x="380999" y="114299"/>
                  </a:lnTo>
                  <a:lnTo>
                    <a:pt x="285748" y="228599"/>
                  </a:lnTo>
                  <a:lnTo>
                    <a:pt x="285748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EAC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1FD6DD8D-BEB9-E951-1689-543DC272B929}"/>
                </a:ext>
              </a:extLst>
            </p:cNvPr>
            <p:cNvSpPr/>
            <p:nvPr/>
          </p:nvSpPr>
          <p:spPr>
            <a:xfrm>
              <a:off x="4222864" y="3769829"/>
              <a:ext cx="1587728" cy="14838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951C1068-F1A9-6064-4EC8-94CC14FA1431}"/>
                </a:ext>
              </a:extLst>
            </p:cNvPr>
            <p:cNvSpPr/>
            <p:nvPr/>
          </p:nvSpPr>
          <p:spPr>
            <a:xfrm>
              <a:off x="4422775" y="3971921"/>
              <a:ext cx="989321" cy="884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726A618-55D3-1731-FE16-267B50744759}"/>
                </a:ext>
              </a:extLst>
            </p:cNvPr>
            <p:cNvSpPr/>
            <p:nvPr/>
          </p:nvSpPr>
          <p:spPr>
            <a:xfrm>
              <a:off x="2670175" y="4030662"/>
              <a:ext cx="1268412" cy="8794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0">
            <a:extLst>
              <a:ext uri="{FF2B5EF4-FFF2-40B4-BE49-F238E27FC236}">
                <a16:creationId xmlns:a16="http://schemas.microsoft.com/office/drawing/2014/main" id="{2E209AFF-A2BD-6166-16EC-8266F005E147}"/>
              </a:ext>
            </a:extLst>
          </p:cNvPr>
          <p:cNvSpPr txBox="1">
            <a:spLocks/>
          </p:cNvSpPr>
          <p:nvPr/>
        </p:nvSpPr>
        <p:spPr>
          <a:xfrm>
            <a:off x="581115" y="6433733"/>
            <a:ext cx="250063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PE" spc="-5"/>
              <a:t>© </a:t>
            </a:r>
            <a:r>
              <a:rPr lang="es-PE"/>
              <a:t>2015 </a:t>
            </a:r>
            <a:r>
              <a:rPr lang="es-PE" spc="-5"/>
              <a:t>Goodrich y </a:t>
            </a:r>
            <a:r>
              <a:rPr lang="es-PE" spc="-25"/>
              <a:t>Tamassia</a:t>
            </a:r>
            <a:endParaRPr lang="es-PE" spc="-25"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70E08EFC-C9DA-6D94-11A3-54C5CD426B45}"/>
              </a:ext>
            </a:extLst>
          </p:cNvPr>
          <p:cNvSpPr txBox="1">
            <a:spLocks/>
          </p:cNvSpPr>
          <p:nvPr/>
        </p:nvSpPr>
        <p:spPr>
          <a:xfrm>
            <a:off x="4155911" y="6433733"/>
            <a:ext cx="1751964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PE" spc="-5"/>
              <a:t>Análisis </a:t>
            </a:r>
            <a:r>
              <a:rPr lang="es-PE"/>
              <a:t>de</a:t>
            </a:r>
            <a:r>
              <a:rPr lang="es-PE" spc="-15"/>
              <a:t> </a:t>
            </a:r>
            <a:r>
              <a:rPr lang="es-PE" spc="-5"/>
              <a:t>Algoritmos</a:t>
            </a:r>
            <a:endParaRPr lang="es-PE" spc="-5"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EE5184CD-DEB8-990B-723E-D4B2E1550D60}"/>
              </a:ext>
            </a:extLst>
          </p:cNvPr>
          <p:cNvSpPr txBox="1">
            <a:spLocks/>
          </p:cNvSpPr>
          <p:nvPr/>
        </p:nvSpPr>
        <p:spPr>
          <a:xfrm>
            <a:off x="8292020" y="6433733"/>
            <a:ext cx="270509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0"/>
              </a:spcBef>
            </a:pPr>
            <a:fld id="{81D60167-4931-47E6-BA6A-407CBD079E47}" type="slidenum">
              <a:rPr lang="es-PE" smtClean="0"/>
              <a:pPr marL="38100">
                <a:spcBef>
                  <a:spcPts val="100"/>
                </a:spcBef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65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156738" y="1421278"/>
            <a:ext cx="42537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Tipos Abstractos de Datos:</a:t>
            </a:r>
            <a:endParaRPr sz="2400" b="1" i="0" u="none" strike="noStrike" cap="none" dirty="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156738" y="307058"/>
            <a:ext cx="327972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0" y="5916284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925700" y="356475"/>
            <a:ext cx="529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</a:t>
            </a:r>
            <a:r>
              <a:rPr lang="es-AR" sz="2400" b="1">
                <a:solidFill>
                  <a:schemeClr val="lt1"/>
                </a:solidFill>
              </a:rPr>
              <a:t>Encapsulamiento  e Interfaces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F09577-690F-2077-C952-6F13469530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6" t="71688" r="12958" b="5173"/>
          <a:stretch/>
        </p:blipFill>
        <p:spPr>
          <a:xfrm>
            <a:off x="2364430" y="3937020"/>
            <a:ext cx="4415140" cy="674528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4BCD042E-AA01-6E58-C801-9584F1944BC9}"/>
              </a:ext>
            </a:extLst>
          </p:cNvPr>
          <p:cNvSpPr txBox="1"/>
          <p:nvPr/>
        </p:nvSpPr>
        <p:spPr>
          <a:xfrm>
            <a:off x="942522" y="1882943"/>
            <a:ext cx="7645590" cy="1802481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600" marR="5080" indent="-342900">
              <a:lnSpc>
                <a:spcPts val="3329"/>
              </a:lnSpc>
              <a:spcBef>
                <a:spcPts val="150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  <a:defRPr sz="1800">
                <a:solidFill>
                  <a:schemeClr val="dk1"/>
                </a:solidFill>
              </a:defRPr>
            </a:lvl1pPr>
          </a:lstStyle>
          <a:p>
            <a:pPr algn="just"/>
            <a:r>
              <a:rPr lang="es-PE" dirty="0"/>
              <a:t>Ahora, cuando tenemos un problema, debemos pensar en el </a:t>
            </a: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algoritmo, </a:t>
            </a:r>
            <a:r>
              <a:rPr lang="es-PE" dirty="0"/>
              <a:t>(es decir cómo vamos a resolver el problema) y debe ir acompañado de pensar que</a:t>
            </a:r>
            <a:r>
              <a:rPr dirty="0"/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/>
              <a:t>es la que vamos a usar para resolver ese problema.</a:t>
            </a:r>
            <a:endParaRPr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CB834F0-F660-D7BC-D2F6-C9BABF6B11EA}"/>
              </a:ext>
            </a:extLst>
          </p:cNvPr>
          <p:cNvSpPr txBox="1"/>
          <p:nvPr/>
        </p:nvSpPr>
        <p:spPr>
          <a:xfrm>
            <a:off x="749205" y="4821617"/>
            <a:ext cx="7645590" cy="157158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55600" marR="5080" indent="-342900" algn="just">
              <a:lnSpc>
                <a:spcPts val="3329"/>
              </a:lnSpc>
              <a:spcBef>
                <a:spcPts val="150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PE" sz="1800" dirty="0">
                <a:solidFill>
                  <a:schemeClr val="dk1"/>
                </a:solidFill>
              </a:rPr>
              <a:t>Debemos pensar que la información no aparece aislada  en datos simples.</a:t>
            </a:r>
          </a:p>
          <a:p>
            <a:pPr marL="355600" marR="5080" indent="-342900" algn="just">
              <a:lnSpc>
                <a:spcPts val="3329"/>
              </a:lnSpc>
              <a:spcBef>
                <a:spcPts val="150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lang="es-PE" sz="1800" dirty="0">
                <a:solidFill>
                  <a:schemeClr val="dk1"/>
                </a:solidFill>
              </a:rPr>
              <a:t>Proceso de abstracción – Identificación de características y modelado 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156738" y="1421278"/>
            <a:ext cx="42537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Tipos Abstractos de Datos: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156738" y="307058"/>
            <a:ext cx="327972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0" y="1919945"/>
            <a:ext cx="8880764" cy="398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marR="0" lvl="0" indent="-3452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AR" sz="7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Abstracto de Datos </a:t>
            </a: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(TDA) es la representación de una estructura de datos y las operaciones permitidas para dicha estructura.</a:t>
            </a:r>
            <a:endParaRPr sz="73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350" dirty="0">
              <a:solidFill>
                <a:schemeClr val="dk1"/>
              </a:solidFill>
            </a:endParaRPr>
          </a:p>
          <a:p>
            <a:pPr marL="457200" marR="0" lvl="0" indent="-345281" algn="l" rtl="0">
              <a:lnSpc>
                <a:spcPct val="15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uso de una interfaz  a través de la cual es posible realizar las operaciones permitidas, </a:t>
            </a:r>
            <a:r>
              <a:rPr lang="es-AR" sz="7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abstrayéndonos</a:t>
            </a: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manera en </a:t>
            </a:r>
            <a:r>
              <a:rPr lang="es-AR" sz="7350" dirty="0">
                <a:solidFill>
                  <a:schemeClr val="dk1"/>
                </a:solidFill>
              </a:rPr>
              <a:t>cómo</a:t>
            </a: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estén implementadas dichas operaciones. </a:t>
            </a:r>
            <a:endParaRPr sz="73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406"/>
              </a:spcBef>
              <a:spcAft>
                <a:spcPts val="0"/>
              </a:spcAft>
              <a:buNone/>
            </a:pPr>
            <a:endParaRPr sz="7350" dirty="0">
              <a:solidFill>
                <a:schemeClr val="dk1"/>
              </a:solidFill>
            </a:endParaRPr>
          </a:p>
          <a:p>
            <a:pPr marL="457200" marR="0" lvl="0" indent="-345281" algn="l" rtl="0">
              <a:lnSpc>
                <a:spcPct val="15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AR" sz="7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encapsulamiento</a:t>
            </a: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propiedad de los objetos de permitir el acceso a su estado únicamente a través de su </a:t>
            </a:r>
            <a:r>
              <a:rPr lang="es-AR" sz="7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</a:t>
            </a:r>
            <a:r>
              <a:rPr lang="es-AR" sz="7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de relaciones preestablecidas con otros objetos. </a:t>
            </a:r>
            <a:endParaRPr sz="73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0" y="5916284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925700" y="356475"/>
            <a:ext cx="529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</a:t>
            </a:r>
            <a:r>
              <a:rPr lang="es-AR" sz="2400" b="1">
                <a:solidFill>
                  <a:schemeClr val="lt1"/>
                </a:solidFill>
              </a:rPr>
              <a:t>Encapsulamiento  e Interfaces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47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0" y="5916284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781175"/>
            <a:ext cx="3875225" cy="1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2f39265a660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39265a660_0_11"/>
          <p:cNvSpPr txBox="1"/>
          <p:nvPr/>
        </p:nvSpPr>
        <p:spPr>
          <a:xfrm>
            <a:off x="0" y="5916284"/>
            <a:ext cx="85881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f39265a660_0_11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</a:t>
            </a:r>
            <a:r>
              <a:rPr lang="es-AR" sz="2400" b="1">
                <a:solidFill>
                  <a:schemeClr val="lt1"/>
                </a:solidFill>
              </a:rPr>
              <a:t>CIERRE DE CLASE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f39265a660_0_11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f39265a660_0_11"/>
          <p:cNvSpPr txBox="1"/>
          <p:nvPr/>
        </p:nvSpPr>
        <p:spPr>
          <a:xfrm>
            <a:off x="412275" y="2877595"/>
            <a:ext cx="8880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1" indent="-340994" algn="l" rtl="0">
              <a:lnSpc>
                <a:spcPct val="15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urier New"/>
              <a:buChar char="❏"/>
            </a:pPr>
            <a:r>
              <a:rPr lang="es-AR" sz="2900" dirty="0">
                <a:solidFill>
                  <a:schemeClr val="dk1"/>
                </a:solidFill>
              </a:rPr>
              <a:t> Funciones, parámetros</a:t>
            </a:r>
            <a:endParaRPr sz="2900" dirty="0">
              <a:solidFill>
                <a:schemeClr val="dk1"/>
              </a:solidFill>
            </a:endParaRPr>
          </a:p>
          <a:p>
            <a:pPr marL="742950" marR="0" lvl="1" indent="-340994" algn="l" rtl="0">
              <a:lnSpc>
                <a:spcPct val="15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900"/>
              <a:buChar char="❏"/>
            </a:pPr>
            <a:r>
              <a:rPr lang="es-AR" sz="2900" dirty="0">
                <a:solidFill>
                  <a:schemeClr val="dk1"/>
                </a:solidFill>
              </a:rPr>
              <a:t> Recursividad</a:t>
            </a:r>
            <a:endParaRPr sz="2900" dirty="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f39265a660_0_11"/>
          <p:cNvSpPr txBox="1"/>
          <p:nvPr/>
        </p:nvSpPr>
        <p:spPr>
          <a:xfrm>
            <a:off x="156757" y="1421275"/>
            <a:ext cx="688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>
                <a:solidFill>
                  <a:srgbClr val="538CD5"/>
                </a:solidFill>
              </a:rPr>
              <a:t>Temas a desarrollar la próxima clase: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AGENDA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205000" y="1382475"/>
            <a:ext cx="87774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204F85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2400" b="1" i="0" u="none" strike="noStrike" cap="none">
              <a:solidFill>
                <a:srgbClr val="204F8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la materia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Objetivos </a:t>
            </a: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la materia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Preliminares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Temario: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Revisión de los conceptos del lenguaje de programación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Conceptos básicos de Programación Orientada a Objetos: encapsulamiento, clases e interfaces, y objetos.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Ejemplos</a:t>
            </a: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 Lenguajes </a:t>
            </a: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Temas relacionados y links de interés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Práctica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Cierre de la clase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/>
        </p:nvSpPr>
        <p:spPr>
          <a:xfrm>
            <a:off x="156759" y="1421275"/>
            <a:ext cx="636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PRESENTACIÓN DE LA MATERIA: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221975" y="2012000"/>
            <a:ext cx="8676600" cy="4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 al programa (Presentación de la materia): </a:t>
            </a:r>
            <a:endParaRPr sz="180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sng" strike="noStrike" cap="none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https://drive.google.com/file/d/1uB4FGJ0IL1PMUF3rGJ8eoziG-q6Fz9J8/view?usp=drive_link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PRESENTACIÓN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156738" y="1421278"/>
            <a:ext cx="372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PRELIMINARES: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/>
        </p:nvSpPr>
        <p:spPr>
          <a:xfrm>
            <a:off x="221975" y="2012000"/>
            <a:ext cx="8676600" cy="4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Lenguaje de Programación utilizado: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3.x: </a:t>
            </a:r>
            <a:r>
              <a:rPr lang="es-AR" sz="18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https://www.python.org/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Herramientas:</a:t>
            </a: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Web: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Colab (requiere cuenta en Google): </a:t>
            </a:r>
            <a:r>
              <a:rPr lang="es-AR" sz="18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https://colab.google/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Tutor: </a:t>
            </a:r>
            <a:r>
              <a:rPr lang="es-AR" sz="18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https://pythontutor.com/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Desktop: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 Studio Code: </a:t>
            </a:r>
            <a:r>
              <a:rPr lang="es-AR" sz="18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https://code.visualstudio.com/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VSCodium: </a:t>
            </a:r>
            <a:r>
              <a:rPr lang="es-AR" sz="18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https://vscodium.com/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iOS, Android: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Según criterio personal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Bibliografía:</a:t>
            </a:r>
            <a:r>
              <a:rPr lang="es-A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 la Presentación de la materia encontrarán las referencias.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PRELIMINARES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156757" y="1421275"/>
            <a:ext cx="577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TEMARIO: REVISIÓN INICIAL: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221975" y="2012000"/>
            <a:ext cx="8676600" cy="3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Programa:</a:t>
            </a:r>
            <a:r>
              <a:rPr lang="es-AR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Concepto, variables, tipos de datos, estructuras de control en Python.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Funciones:</a:t>
            </a:r>
            <a:r>
              <a:rPr lang="es-AR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Concepto, parámetros, invocación, </a:t>
            </a:r>
            <a:r>
              <a:rPr lang="es-AR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Recursabilidad</a:t>
            </a:r>
            <a:r>
              <a:rPr lang="es-AR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Recursividad:</a:t>
            </a:r>
            <a:r>
              <a:rPr lang="es-AR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Concepto, implementación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Tipos Abstractos de Datos: </a:t>
            </a:r>
            <a:r>
              <a:rPr lang="es-AR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Concepto, Encapsulamiento, Implementación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Revisión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/>
        </p:nvSpPr>
        <p:spPr>
          <a:xfrm>
            <a:off x="156738" y="1421278"/>
            <a:ext cx="1725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0" y="1882950"/>
            <a:ext cx="8880900" cy="46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A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conjunto de pasos lógicos escritos en un lenguaje de programación que nos permite realizar una tarea específica.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s-A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nombre que representa un </a:t>
            </a:r>
            <a:r>
              <a:rPr lang="es-A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memoria. Su uso es similar al que le damos en matemáticas. En Python las variables no se declaran, se usan.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A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datos 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conjunto de valores y las operaciones permitidas que pueden realizarse sobre esos Valores.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s-A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estructuras de control 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 modificar el flujo de ejecución en un programa.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Programa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156738" y="1421278"/>
            <a:ext cx="18245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Funciones: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"/>
          <p:cNvSpPr txBox="1"/>
          <p:nvPr/>
        </p:nvSpPr>
        <p:spPr>
          <a:xfrm>
            <a:off x="0" y="2022718"/>
            <a:ext cx="8880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519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s-AR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conjunto de sentencias encapsuladas que realizan una tarea específica. 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19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función puede recibir cero o más valores desde el programa que la invoca (</a:t>
            </a:r>
            <a:r>
              <a:rPr lang="es-AR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y retorna cero o más valores a dicho programa llamador.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19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s-AR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s-AR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invoca</a:t>
            </a: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utilizando alguna sentencia que nos permita recibir el valor retornado.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19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s-AR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-A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ser reutilizadas todas las veces que sea necesario.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Funciones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39265a660_0_1"/>
          <p:cNvSpPr txBox="1"/>
          <p:nvPr/>
        </p:nvSpPr>
        <p:spPr>
          <a:xfrm>
            <a:off x="156738" y="1421278"/>
            <a:ext cx="22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Recursividad:</a:t>
            </a:r>
            <a:endParaRPr sz="2400" b="1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2f39265a660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1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f39265a660_0_1"/>
          <p:cNvSpPr txBox="1"/>
          <p:nvPr/>
        </p:nvSpPr>
        <p:spPr>
          <a:xfrm>
            <a:off x="0" y="1882943"/>
            <a:ext cx="8880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AR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recursividad</a:t>
            </a: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una técnica de programación en la cual una función se llama a sí misma. </a:t>
            </a: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6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permite una declaración sencilla de </a:t>
            </a:r>
            <a:r>
              <a:rPr lang="es-AR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recursivas</a:t>
            </a: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solamente debemos </a:t>
            </a:r>
            <a:r>
              <a:rPr lang="es-AR" sz="7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"llamar a la función, dentro del cuerpo de la (misma) función</a:t>
            </a: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6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60000"/>
              </a:lnSpc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AR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Manejo del caso base:</a:t>
            </a:r>
            <a:r>
              <a:rPr lang="es-AR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llamados recursivos deben finalizar al encontrar el caso base, el cual se implementa usando un  </a:t>
            </a:r>
            <a:r>
              <a:rPr lang="es-AR" sz="72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s-AR" sz="72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74293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f39265a660_0_1"/>
          <p:cNvSpPr txBox="1"/>
          <p:nvPr/>
        </p:nvSpPr>
        <p:spPr>
          <a:xfrm>
            <a:off x="0" y="5916284"/>
            <a:ext cx="85881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f39265a660_0_1"/>
          <p:cNvSpPr txBox="1"/>
          <p:nvPr/>
        </p:nvSpPr>
        <p:spPr>
          <a:xfrm>
            <a:off x="1649400" y="346425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Recursividad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f39265a660_0_1"/>
          <p:cNvSpPr txBox="1"/>
          <p:nvPr/>
        </p:nvSpPr>
        <p:spPr>
          <a:xfrm>
            <a:off x="-6" y="205025"/>
            <a:ext cx="1649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156738" y="1421278"/>
            <a:ext cx="42537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 dirty="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Estructuras de Datos:</a:t>
            </a:r>
            <a:endParaRPr sz="2400" b="1" i="0" u="none" strike="noStrike" cap="none" dirty="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80"/>
            <a:ext cx="9144000" cy="11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 txBox="1"/>
          <p:nvPr/>
        </p:nvSpPr>
        <p:spPr>
          <a:xfrm>
            <a:off x="156738" y="307058"/>
            <a:ext cx="327972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0" y="5916284"/>
            <a:ext cx="8588112" cy="10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925700" y="356475"/>
            <a:ext cx="529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1: TEMARIO. </a:t>
            </a:r>
            <a:r>
              <a:rPr lang="es-AR" sz="2400" b="1">
                <a:solidFill>
                  <a:schemeClr val="lt1"/>
                </a:solidFill>
              </a:rPr>
              <a:t>Encapsulamiento  e Interfaces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7E2F61-E343-B1F0-C377-C4E4398D12E4}"/>
              </a:ext>
            </a:extLst>
          </p:cNvPr>
          <p:cNvSpPr txBox="1"/>
          <p:nvPr/>
        </p:nvSpPr>
        <p:spPr>
          <a:xfrm>
            <a:off x="547140" y="2237620"/>
            <a:ext cx="75325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/>
              <a:t>Una estructura de datos es una </a:t>
            </a:r>
            <a:r>
              <a:rPr lang="es-MX" sz="1600" b="1" dirty="0"/>
              <a:t>colección de elementos</a:t>
            </a:r>
            <a:r>
              <a:rPr lang="es-MX" sz="1600" dirty="0"/>
              <a:t>, pero además en muchas ocasiones estas representan un modelo de la vida real. </a:t>
            </a:r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Más allá de la manera en que se almacenan los elementos –independientemente de si se utilizan estructuras estáticas o dinámicas– el aspecto más importante son las actividades que la misma permite realizar sobre los elementos. </a:t>
            </a:r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Las actividades mínimas que normalmente se realizan sobre cualquier estructura de datos son </a:t>
            </a:r>
            <a:r>
              <a:rPr lang="es-MX" sz="1600" b="1" dirty="0"/>
              <a:t>insertar, eliminar, buscar y hacer un listado o barrido de sus elementos.</a:t>
            </a:r>
            <a:r>
              <a:rPr lang="es-MX" sz="1600" dirty="0"/>
              <a:t> Estas estructuras de datos pueden ser lineales y no lineales – o ramificadas–, dependiendo de su tipo las operaciones mencionadas pueden cambiar su orden de complejidad</a:t>
            </a:r>
            <a:endParaRPr lang="es-P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994</Words>
  <Application>Microsoft Office PowerPoint</Application>
  <PresentationFormat>Presentación en pantalla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Times New Roman</vt:lpstr>
      <vt:lpstr>Wingdings</vt:lpstr>
      <vt:lpstr>Tahoma</vt:lpstr>
      <vt:lpstr>Open Sans</vt:lpstr>
      <vt:lpstr>Courier New</vt:lpstr>
      <vt:lpstr>Arial</vt:lpstr>
      <vt:lpstr>Calibri</vt:lpstr>
      <vt:lpstr>1_Tema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Rommy K. Torres Molina</cp:lastModifiedBy>
  <cp:revision>7</cp:revision>
  <dcterms:modified xsi:type="dcterms:W3CDTF">2024-08-21T02:19:31Z</dcterms:modified>
</cp:coreProperties>
</file>