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88" r:id="rId4"/>
    <p:sldId id="296" r:id="rId5"/>
    <p:sldId id="295" r:id="rId6"/>
    <p:sldId id="286" r:id="rId7"/>
    <p:sldId id="294" r:id="rId8"/>
    <p:sldId id="290" r:id="rId9"/>
    <p:sldId id="291" r:id="rId10"/>
    <p:sldId id="293" r:id="rId11"/>
    <p:sldId id="298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72" y="-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86529-4EED-4B74-ACA8-0404FC208ACB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E54BB-6EE6-4161-8390-029D76B1FD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E54BB-6EE6-4161-8390-029D76B1FD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8025" y="175963"/>
            <a:ext cx="1151594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05-06-2019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197A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05-06-2019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197A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05-06-2019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197A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05-06-2019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05-06-2019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9127" y="4573016"/>
            <a:ext cx="7513744" cy="149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197A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647" y="1161817"/>
            <a:ext cx="11434704" cy="2317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267903" y="6576913"/>
            <a:ext cx="73596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05-06-2019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38570" y="6576913"/>
            <a:ext cx="2057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451054"/>
            <a:ext cx="12191999" cy="6475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167" y="2595720"/>
            <a:ext cx="6410960" cy="12971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15"/>
              </a:spcBef>
            </a:pPr>
            <a:r>
              <a:rPr lang="en-IN" sz="4400" spc="-10" smtClean="0"/>
              <a:t>Data, Information </a:t>
            </a:r>
            <a:r>
              <a:rPr lang="en-IN" sz="4400" spc="-10" dirty="0" smtClean="0"/>
              <a:t>and </a:t>
            </a:r>
            <a:r>
              <a:rPr lang="en-IN" sz="4400" spc="-10" dirty="0" smtClean="0"/>
              <a:t>Databases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228600" y="4419600"/>
            <a:ext cx="5916295" cy="1397177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spcBef>
                <a:spcPts val="755"/>
              </a:spcBef>
            </a:pPr>
            <a:r>
              <a:rPr lang="en-IN" sz="2400" b="1" spc="-5" dirty="0">
                <a:solidFill>
                  <a:srgbClr val="0197A3"/>
                </a:solidFill>
                <a:latin typeface="+mj-lt"/>
                <a:cs typeface="Calibri"/>
              </a:rPr>
              <a:t>Facilitator 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b="1" spc="-5" dirty="0">
                <a:solidFill>
                  <a:srgbClr val="0197A3"/>
                </a:solidFill>
                <a:latin typeface="+mj-lt"/>
                <a:cs typeface="Calibri"/>
              </a:rPr>
              <a:t>Prof. </a:t>
            </a:r>
            <a:r>
              <a:rPr lang="en-IN" sz="2400" b="1" spc="-5" dirty="0" err="1">
                <a:solidFill>
                  <a:srgbClr val="0197A3"/>
                </a:solidFill>
                <a:latin typeface="+mj-lt"/>
                <a:cs typeface="Calibri"/>
              </a:rPr>
              <a:t>Tarannum</a:t>
            </a:r>
            <a:r>
              <a:rPr lang="en-IN" sz="2400" b="1" spc="-5" dirty="0">
                <a:solidFill>
                  <a:srgbClr val="0197A3"/>
                </a:solidFill>
                <a:latin typeface="+mj-lt"/>
                <a:cs typeface="Calibri"/>
              </a:rPr>
              <a:t> </a:t>
            </a:r>
            <a:r>
              <a:rPr lang="en-IN" sz="2400" b="1" spc="-5" dirty="0" smtClean="0">
                <a:solidFill>
                  <a:srgbClr val="0197A3"/>
                </a:solidFill>
                <a:latin typeface="+mj-lt"/>
                <a:cs typeface="Calibri"/>
              </a:rPr>
              <a:t>Bloch</a:t>
            </a:r>
            <a:endParaRPr sz="2400" dirty="0"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400" spc="-5" dirty="0">
                <a:solidFill>
                  <a:srgbClr val="0197A3"/>
                </a:solidFill>
                <a:latin typeface="+mj-lt"/>
                <a:cs typeface="Calibri"/>
              </a:rPr>
              <a:t>Department </a:t>
            </a:r>
            <a:r>
              <a:rPr sz="2400" spc="-5">
                <a:solidFill>
                  <a:srgbClr val="0197A3"/>
                </a:solidFill>
                <a:latin typeface="+mj-lt"/>
                <a:cs typeface="Calibri"/>
              </a:rPr>
              <a:t>of </a:t>
            </a:r>
            <a:r>
              <a:rPr lang="en-US" sz="2400" spc="-5" dirty="0" smtClean="0">
                <a:solidFill>
                  <a:srgbClr val="0197A3"/>
                </a:solidFill>
                <a:latin typeface="+mj-lt"/>
                <a:cs typeface="Calibri"/>
              </a:rPr>
              <a:t>Information Technology</a:t>
            </a:r>
            <a:endParaRPr sz="2400" dirty="0">
              <a:latin typeface="+mj-lt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025" y="175963"/>
            <a:ext cx="81963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400" spc="-10" dirty="0" smtClean="0">
                <a:solidFill>
                  <a:srgbClr val="FFFFFF"/>
                </a:solidFill>
                <a:latin typeface="+mn-lt"/>
                <a:cs typeface="Times New Roman"/>
              </a:rPr>
              <a:t>3-tier software Architecture</a:t>
            </a:r>
            <a:endParaRPr sz="4400" dirty="0">
              <a:latin typeface="+mn-lt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10</a:t>
            </a:fld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xmlns="" id="{30AF3C9C-F40D-403D-9AAF-CF474962563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600200"/>
            <a:ext cx="793699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816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025" y="175963"/>
            <a:ext cx="81963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400" spc="-10" dirty="0" err="1" smtClean="0">
                <a:solidFill>
                  <a:srgbClr val="FFFFFF"/>
                </a:solidFill>
                <a:latin typeface="+mn-lt"/>
                <a:cs typeface="Times New Roman"/>
              </a:rPr>
              <a:t>MySQL</a:t>
            </a:r>
            <a:endParaRPr sz="4400" dirty="0">
              <a:latin typeface="+mn-lt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11</a:t>
            </a:fld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595274" y="1571612"/>
            <a:ext cx="100013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   Database Creation 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   Table Creation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   CRUD on created table</a:t>
            </a:r>
            <a:endParaRPr lang="en-US" sz="22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816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263313" y="6539167"/>
            <a:ext cx="855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05-06-201913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78072" y="4573016"/>
            <a:ext cx="1574800" cy="14903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spc="-5" dirty="0"/>
              <a:t>Thank  You.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D0037EC-5DCF-4EA0-988C-E6BD642D6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19299" y="152400"/>
            <a:ext cx="8153400" cy="6115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024" y="175963"/>
            <a:ext cx="690098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400" spc="-5" dirty="0" smtClean="0">
                <a:solidFill>
                  <a:srgbClr val="FFFFFF"/>
                </a:solidFill>
              </a:rPr>
              <a:t>Session Outcomes</a:t>
            </a:r>
            <a:endParaRPr sz="44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2057400"/>
            <a:ext cx="11097895" cy="24340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algn="just"/>
            <a:r>
              <a:rPr lang="en-US" sz="2200" dirty="0" smtClean="0">
                <a:cs typeface="Calibri"/>
              </a:rPr>
              <a:t>Upon successful completion of this session, you will be able to:</a:t>
            </a:r>
          </a:p>
          <a:p>
            <a:pPr algn="just"/>
            <a:endParaRPr lang="en-US" sz="2200" dirty="0" smtClean="0">
              <a:cs typeface="Calibri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200" dirty="0" smtClean="0">
                <a:cs typeface="Calibri"/>
              </a:rPr>
              <a:t>    Describe the differences between data, information, and technology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200" dirty="0" smtClean="0">
                <a:cs typeface="Calibri"/>
              </a:rPr>
              <a:t>    Define the term database and identify the steps to creating one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200" dirty="0" smtClean="0">
                <a:cs typeface="Calibri"/>
              </a:rPr>
              <a:t>    Describe the role of a database management system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cs typeface="Calibri"/>
              </a:rPr>
              <a:t>    Use </a:t>
            </a:r>
            <a:r>
              <a:rPr lang="en-US" sz="2200" dirty="0" err="1" smtClean="0">
                <a:cs typeface="Calibri"/>
              </a:rPr>
              <a:t>MySQL</a:t>
            </a:r>
            <a:r>
              <a:rPr lang="en-US" sz="2200" dirty="0" smtClean="0">
                <a:cs typeface="Calibri"/>
              </a:rPr>
              <a:t> database management system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cs typeface="Calibri"/>
              </a:rPr>
              <a:t>    Learn basic SQL queries for CRUD operations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024" y="175963"/>
            <a:ext cx="773917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400" spc="-5" dirty="0" smtClean="0">
                <a:solidFill>
                  <a:srgbClr val="FFFFFF"/>
                </a:solidFill>
              </a:rPr>
              <a:t>Data, Information, Knowledge</a:t>
            </a:r>
            <a:endParaRPr sz="44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2108200"/>
            <a:ext cx="11097895" cy="394210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    Data is raw bits and pieces of information</a:t>
            </a:r>
          </a:p>
          <a:p>
            <a:pPr lvl="1"/>
            <a:r>
              <a:rPr lang="en-US" dirty="0" smtClean="0">
                <a:latin typeface="Cambria" pitchFamily="18" charset="0"/>
                <a:ea typeface="Cambria" pitchFamily="18" charset="0"/>
              </a:rPr>
              <a:t>Quantitative – numeric</a:t>
            </a:r>
          </a:p>
          <a:p>
            <a:pPr lvl="1"/>
            <a:r>
              <a:rPr lang="en-US" dirty="0" smtClean="0">
                <a:latin typeface="Cambria" pitchFamily="18" charset="0"/>
                <a:ea typeface="Cambria" pitchFamily="18" charset="0"/>
              </a:rPr>
              <a:t>Qualitative – descriptive</a:t>
            </a:r>
          </a:p>
          <a:p>
            <a:pPr lvl="1"/>
            <a:r>
              <a:rPr lang="en-US" dirty="0" smtClean="0">
                <a:latin typeface="Cambria" pitchFamily="18" charset="0"/>
                <a:ea typeface="Cambria" pitchFamily="18" charset="0"/>
              </a:rPr>
              <a:t>Alone is not useful</a:t>
            </a:r>
          </a:p>
          <a:p>
            <a:pPr lvl="1"/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    Information is when data is given context and more specific</a:t>
            </a:r>
          </a:p>
          <a:p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    Knowledge is developed when information has been aggregated and analyzed to make decisions, set policies, and spark innovation</a:t>
            </a:r>
          </a:p>
          <a:p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    Wisdom is the combination of knowledge and experience May take years to develop</a:t>
            </a:r>
          </a:p>
          <a:p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50827" y="1786512"/>
            <a:ext cx="1646039" cy="658415"/>
            <a:chOff x="2827" y="1476116"/>
            <a:chExt cx="1646039" cy="658415"/>
          </a:xfrm>
        </p:grpSpPr>
        <p:sp>
          <p:nvSpPr>
            <p:cNvPr id="16" name="Chevron 15"/>
            <p:cNvSpPr/>
            <p:nvPr/>
          </p:nvSpPr>
          <p:spPr>
            <a:xfrm>
              <a:off x="2827" y="1476116"/>
              <a:ext cx="1646039" cy="65841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Chevron 4"/>
            <p:cNvSpPr/>
            <p:nvPr/>
          </p:nvSpPr>
          <p:spPr>
            <a:xfrm>
              <a:off x="332035" y="1476116"/>
              <a:ext cx="987624" cy="6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Data</a:t>
              </a:r>
              <a:endParaRPr lang="en-US" sz="14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32262" y="1786512"/>
            <a:ext cx="1646039" cy="658415"/>
            <a:chOff x="1484262" y="1476116"/>
            <a:chExt cx="1646039" cy="658415"/>
          </a:xfrm>
        </p:grpSpPr>
        <p:sp>
          <p:nvSpPr>
            <p:cNvPr id="14" name="Chevron 13"/>
            <p:cNvSpPr/>
            <p:nvPr/>
          </p:nvSpPr>
          <p:spPr>
            <a:xfrm>
              <a:off x="1484262" y="1476116"/>
              <a:ext cx="1646039" cy="65841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vron 6"/>
            <p:cNvSpPr/>
            <p:nvPr/>
          </p:nvSpPr>
          <p:spPr>
            <a:xfrm>
              <a:off x="1813470" y="1476116"/>
              <a:ext cx="987624" cy="6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Information</a:t>
              </a:r>
              <a:endParaRPr lang="en-US" sz="14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13698" y="1786512"/>
            <a:ext cx="1646039" cy="658415"/>
            <a:chOff x="2965698" y="1476116"/>
            <a:chExt cx="1646039" cy="658415"/>
          </a:xfrm>
        </p:grpSpPr>
        <p:sp>
          <p:nvSpPr>
            <p:cNvPr id="12" name="Chevron 11"/>
            <p:cNvSpPr/>
            <p:nvPr/>
          </p:nvSpPr>
          <p:spPr>
            <a:xfrm>
              <a:off x="2965698" y="1476116"/>
              <a:ext cx="1646039" cy="65841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Chevron 8"/>
            <p:cNvSpPr/>
            <p:nvPr/>
          </p:nvSpPr>
          <p:spPr>
            <a:xfrm>
              <a:off x="3294906" y="1476116"/>
              <a:ext cx="987624" cy="6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Knowledge</a:t>
              </a:r>
              <a:endParaRPr lang="en-US" sz="14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495133" y="1786512"/>
            <a:ext cx="1646039" cy="658415"/>
            <a:chOff x="4447133" y="1476116"/>
            <a:chExt cx="1646039" cy="658415"/>
          </a:xfrm>
        </p:grpSpPr>
        <p:sp>
          <p:nvSpPr>
            <p:cNvPr id="10" name="Chevron 9"/>
            <p:cNvSpPr/>
            <p:nvPr/>
          </p:nvSpPr>
          <p:spPr>
            <a:xfrm>
              <a:off x="4447133" y="1476116"/>
              <a:ext cx="1646039" cy="65841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hevron 10"/>
            <p:cNvSpPr/>
            <p:nvPr/>
          </p:nvSpPr>
          <p:spPr>
            <a:xfrm>
              <a:off x="4776341" y="1476116"/>
              <a:ext cx="987624" cy="6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Wisdom</a:t>
              </a:r>
              <a:endParaRPr 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46248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024" y="175963"/>
            <a:ext cx="773917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400" spc="-5" dirty="0" smtClean="0">
                <a:solidFill>
                  <a:srgbClr val="FFFFFF"/>
                </a:solidFill>
              </a:rPr>
              <a:t>Database</a:t>
            </a:r>
            <a:endParaRPr sz="44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8084" y="1285860"/>
            <a:ext cx="11097895" cy="5142433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cs typeface="Calibri"/>
              </a:rPr>
              <a:t>    Organized collection of related information to generate knowledge for decision making purposes</a:t>
            </a:r>
          </a:p>
          <a:p>
            <a:pPr algn="just"/>
            <a:endParaRPr lang="en-US" sz="2200" dirty="0" smtClean="0">
              <a:cs typeface="Calibri"/>
            </a:endParaRPr>
          </a:p>
          <a:p>
            <a:pPr algn="just"/>
            <a:r>
              <a:rPr lang="en-US" sz="2200" dirty="0" smtClean="0">
                <a:cs typeface="Calibri"/>
              </a:rPr>
              <a:t>For example, a university transcript database may contain information on students, classes taken, and grades received</a:t>
            </a:r>
          </a:p>
          <a:p>
            <a:pPr algn="just"/>
            <a:endParaRPr lang="en-US" sz="2200" dirty="0" smtClean="0">
              <a:cs typeface="Calibri"/>
            </a:endParaRPr>
          </a:p>
          <a:p>
            <a:pPr algn="just"/>
            <a:r>
              <a:rPr lang="en-US" sz="2200" dirty="0" smtClean="0">
                <a:cs typeface="Calibri"/>
              </a:rPr>
              <a:t>	A separate university database would be created to maintain your financial information</a:t>
            </a:r>
          </a:p>
          <a:p>
            <a:pPr algn="just"/>
            <a:endParaRPr lang="en-US" sz="2200" dirty="0" smtClean="0">
              <a:cs typeface="Calibri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cs typeface="Calibri"/>
              </a:rPr>
              <a:t>  Relational databases (such as Microsoft Access) where data in organized into one or more tables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cs typeface="Calibri"/>
              </a:rPr>
              <a:t>    Tables are a collection of fields </a:t>
            </a:r>
          </a:p>
          <a:p>
            <a:pPr algn="just"/>
            <a:r>
              <a:rPr lang="en-US" sz="2200" dirty="0" smtClean="0">
                <a:cs typeface="Calibri"/>
              </a:rPr>
              <a:t>	E.g., Student ID, Course ID, Grade Earned</a:t>
            </a:r>
          </a:p>
          <a:p>
            <a:pPr algn="just"/>
            <a:endParaRPr lang="en-US" sz="2200" dirty="0" smtClean="0">
              <a:cs typeface="Calibri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cs typeface="Calibri"/>
              </a:rPr>
              <a:t>    Record is an instance in the table </a:t>
            </a:r>
          </a:p>
          <a:p>
            <a:pPr algn="just"/>
            <a:r>
              <a:rPr lang="en-US" sz="2200" dirty="0" smtClean="0">
                <a:cs typeface="Calibri"/>
              </a:rPr>
              <a:t>	E.g., your specific information in the table</a:t>
            </a:r>
            <a:endParaRPr sz="2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559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024" y="175963"/>
            <a:ext cx="773917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400" spc="-5" dirty="0" smtClean="0">
                <a:solidFill>
                  <a:srgbClr val="FFFFFF"/>
                </a:solidFill>
              </a:rPr>
              <a:t>Database</a:t>
            </a:r>
            <a:endParaRPr sz="44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5</a:t>
            </a:fld>
            <a:endParaRPr dirty="0"/>
          </a:p>
        </p:txBody>
      </p:sp>
      <p:pic>
        <p:nvPicPr>
          <p:cNvPr id="1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50" y="1428736"/>
            <a:ext cx="8429684" cy="468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248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025" y="175963"/>
            <a:ext cx="81963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400" spc="-10" dirty="0" smtClean="0">
                <a:solidFill>
                  <a:srgbClr val="FFFFFF"/>
                </a:solidFill>
                <a:latin typeface="+mn-lt"/>
                <a:cs typeface="Times New Roman"/>
              </a:rPr>
              <a:t>Database Design</a:t>
            </a:r>
            <a:endParaRPr sz="4400" dirty="0">
              <a:latin typeface="+mn-lt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6</a:t>
            </a:fld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E1242F3-FF11-4231-ADD4-C442E1E304C0}"/>
              </a:ext>
            </a:extLst>
          </p:cNvPr>
          <p:cNvSpPr txBox="1"/>
          <p:nvPr/>
        </p:nvSpPr>
        <p:spPr>
          <a:xfrm>
            <a:off x="380960" y="1179522"/>
            <a:ext cx="10776570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There are several different types. They can be grouped into four basic categories: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endParaRPr lang="en-US" sz="2200" b="1" dirty="0">
              <a:latin typeface="Cambria" pitchFamily="18" charset="0"/>
              <a:ea typeface="Cambria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Design is a critical first step in creating a database</a:t>
            </a:r>
          </a:p>
          <a:p>
            <a:pPr marL="285750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Understand the goal of how the database will be used</a:t>
            </a:r>
          </a:p>
          <a:p>
            <a:pPr marL="285750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Identify the data needed as part of accomplishing this goal</a:t>
            </a:r>
          </a:p>
          <a:p>
            <a:pPr marL="285750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Identify how the data is related to each other</a:t>
            </a:r>
          </a:p>
          <a:p>
            <a:pPr marL="285750" indent="-2857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Identify tables and fields to organize the data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    Each table needs a primary key of which field(s) is unique to each record and will not change</a:t>
            </a:r>
          </a:p>
          <a:p>
            <a:pPr lvl="3">
              <a:lnSpc>
                <a:spcPct val="150000"/>
              </a:lnSpc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For example, our Bronco ID Normalization is performed to eliminate duplicated data</a:t>
            </a:r>
          </a:p>
          <a:p>
            <a:pPr lvl="3"/>
            <a:endParaRPr lang="en-US" sz="2200" dirty="0" smtClean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025" y="175963"/>
            <a:ext cx="81963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400" spc="-10" dirty="0" smtClean="0">
                <a:solidFill>
                  <a:srgbClr val="FFFFFF"/>
                </a:solidFill>
                <a:latin typeface="+mn-lt"/>
                <a:cs typeface="Times New Roman"/>
              </a:rPr>
              <a:t>Database Design</a:t>
            </a:r>
            <a:endParaRPr sz="4400" dirty="0">
              <a:latin typeface="+mn-lt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7</a:t>
            </a:fld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E1242F3-FF11-4231-ADD4-C442E1E304C0}"/>
              </a:ext>
            </a:extLst>
          </p:cNvPr>
          <p:cNvSpPr txBox="1"/>
          <p:nvPr/>
        </p:nvSpPr>
        <p:spPr>
          <a:xfrm>
            <a:off x="523836" y="1282756"/>
            <a:ext cx="1077657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Each field in the database has a data type to store information: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</a:pP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Text – non-numeric data less than 256 characters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Number – numeric data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Yes/No – stores 0 for No or False and 1 for Yes or True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Date/Time – number data type that can be interpreted as a number or a time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Currency – monetary data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Paragraph Text – stores text longer than 256 characters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Object – data that can’t be typed such as a picture or music file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</a:pP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</a:rPr>
              <a:t>Data types dictate what functions can be performed on the data</a:t>
            </a:r>
          </a:p>
          <a:p>
            <a:pPr lvl="1"/>
            <a:r>
              <a:rPr lang="en-US" sz="2000" dirty="0" smtClean="0">
                <a:latin typeface="Cambria" pitchFamily="18" charset="0"/>
                <a:ea typeface="Cambria" pitchFamily="18" charset="0"/>
              </a:rPr>
              <a:t>For example, 2 number fields can be used to perform calculations</a:t>
            </a:r>
          </a:p>
          <a:p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</a:rPr>
              <a:t>Data types indicate the amount of storage needed for each field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025" y="175963"/>
            <a:ext cx="81963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400" spc="-10" dirty="0" smtClean="0">
                <a:solidFill>
                  <a:srgbClr val="FFFFFF"/>
                </a:solidFill>
                <a:latin typeface="+mn-lt"/>
                <a:cs typeface="Times New Roman"/>
              </a:rPr>
              <a:t>Database Reports</a:t>
            </a:r>
            <a:endParaRPr sz="4400" dirty="0">
              <a:latin typeface="+mn-lt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E1242F3-FF11-4231-ADD4-C442E1E304C0}"/>
              </a:ext>
            </a:extLst>
          </p:cNvPr>
          <p:cNvSpPr txBox="1"/>
          <p:nvPr/>
        </p:nvSpPr>
        <p:spPr>
          <a:xfrm>
            <a:off x="533400" y="1676400"/>
            <a:ext cx="107765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Structured Query Language (SQL) is a tool/language that helps extract information from the database for analysis purposes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6976" y="2714620"/>
            <a:ext cx="5185389" cy="347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2801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025" y="175963"/>
            <a:ext cx="81963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400" spc="-10" dirty="0" smtClean="0">
                <a:solidFill>
                  <a:srgbClr val="FFFFFF"/>
                </a:solidFill>
                <a:latin typeface="+mn-lt"/>
                <a:cs typeface="Times New Roman"/>
              </a:rPr>
              <a:t>Database Management System</a:t>
            </a:r>
            <a:endParaRPr sz="4400" dirty="0">
              <a:latin typeface="+mn-lt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E1242F3-FF11-4231-ADD4-C442E1E304C0}"/>
              </a:ext>
            </a:extLst>
          </p:cNvPr>
          <p:cNvSpPr txBox="1"/>
          <p:nvPr/>
        </p:nvSpPr>
        <p:spPr>
          <a:xfrm>
            <a:off x="533400" y="1676400"/>
            <a:ext cx="1077657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    Database Management Systems (DBMS) is an application that allows data to be: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   Entered, Modified, and Deleted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   Read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   Reported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    Has a user friendly interface to design the database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    Relational databases use Microsoft Access installed on one machine with one user </a:t>
            </a:r>
          </a:p>
          <a:p>
            <a:r>
              <a:rPr lang="en-US" sz="2200" dirty="0" smtClean="0">
                <a:latin typeface="Cambria" pitchFamily="18" charset="0"/>
                <a:ea typeface="Cambria" pitchFamily="18" charset="0"/>
              </a:rPr>
              <a:t>     access at a time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    Enterprise Databases serve the entire organization</a:t>
            </a:r>
            <a:endParaRPr lang="en-US" sz="22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732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513</Words>
  <Application>Microsoft Office PowerPoint</Application>
  <PresentationFormat>Custom</PresentationFormat>
  <Paragraphs>97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Data, Information and Databases</vt:lpstr>
      <vt:lpstr>Session Outcomes</vt:lpstr>
      <vt:lpstr>Data, Information, Knowledge</vt:lpstr>
      <vt:lpstr>Database</vt:lpstr>
      <vt:lpstr>Database</vt:lpstr>
      <vt:lpstr>Database Design</vt:lpstr>
      <vt:lpstr>Database Design</vt:lpstr>
      <vt:lpstr>Database Reports</vt:lpstr>
      <vt:lpstr>Database Management System</vt:lpstr>
      <vt:lpstr>3-tier software Architecture</vt:lpstr>
      <vt:lpstr>MySQL</vt:lpstr>
      <vt:lpstr>Thank  You.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Java Programming  By:</dc:title>
  <dc:creator>admin</dc:creator>
  <cp:lastModifiedBy>Admin</cp:lastModifiedBy>
  <cp:revision>45</cp:revision>
  <dcterms:created xsi:type="dcterms:W3CDTF">2019-06-06T06:11:48Z</dcterms:created>
  <dcterms:modified xsi:type="dcterms:W3CDTF">2022-10-10T06:42:49Z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