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jpeg" ContentType="image/jpeg"/>
  <Override PartName="/ppt/slideMasters/_rels/slideMaster15.xml.rels" ContentType="application/vnd.openxmlformats-package.relationships+xml"/>
  <Override PartName="/ppt/slideMasters/_rels/slideMaster14.xml.rels" ContentType="application/vnd.openxmlformats-package.relationships+xml"/>
  <Override PartName="/ppt/slideMasters/_rels/slideMaster13.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16.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presentation.xml" ContentType="application/vnd.openxmlformats-officedocument.presentationml.presentation.main+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theme/theme9.xml" ContentType="application/vnd.openxmlformats-officedocument.theme+xml"/>
  <Override PartName="/ppt/theme/theme11.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192.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181.xml" ContentType="application/vnd.openxmlformats-officedocument.presentationml.slideLayout+xml"/>
  <Override PartName="/ppt/slideLayouts/slideLayout180.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185.xml" ContentType="application/vnd.openxmlformats-officedocument.presentationml.slideLayout+xml"/>
  <Override PartName="/ppt/slideLayouts/slideLayout161.xml" ContentType="application/vnd.openxmlformats-officedocument.presentationml.slideLayout+xml"/>
  <Override PartName="/ppt/slideLayouts/slideLayout70.xml" ContentType="application/vnd.openxmlformats-officedocument.presentationml.slideLayout+xml"/>
  <Override PartName="/ppt/slideLayouts/slideLayout184.xml" ContentType="application/vnd.openxmlformats-officedocument.presentationml.slideLayout+xml"/>
  <Override PartName="/ppt/slideLayouts/slideLayout160.xml" ContentType="application/vnd.openxmlformats-officedocument.presentationml.slideLayout+xml"/>
  <Override PartName="/ppt/slideLayouts/slideLayout61.xml" ContentType="application/vnd.openxmlformats-officedocument.presentationml.slideLayout+xml"/>
  <Override PartName="/ppt/slideLayouts/slideLayout175.xml" ContentType="application/vnd.openxmlformats-officedocument.presentationml.slideLayout+xml"/>
  <Override PartName="/ppt/slideLayouts/slideLayout151.xml" ContentType="application/vnd.openxmlformats-officedocument.presentationml.slideLayout+xml"/>
  <Override PartName="/ppt/slideLayouts/slideLayout60.xml" ContentType="application/vnd.openxmlformats-officedocument.presentationml.slideLayout+xml"/>
  <Override PartName="/ppt/slideLayouts/slideLayout174.xml" ContentType="application/vnd.openxmlformats-officedocument.presentationml.slideLayout+xml"/>
  <Override PartName="/ppt/slideLayouts/slideLayout150.xml" ContentType="application/vnd.openxmlformats-officedocument.presentationml.slideLayout+xml"/>
  <Override PartName="/ppt/slideLayouts/slideLayout54.xml" ContentType="application/vnd.openxmlformats-officedocument.presentationml.slideLayout+xml"/>
  <Override PartName="/ppt/slideLayouts/slideLayout168.xml" ContentType="application/vnd.openxmlformats-officedocument.presentationml.slideLayout+xml"/>
  <Override PartName="/ppt/slideLayouts/slideLayout144.xml" ContentType="application/vnd.openxmlformats-officedocument.presentationml.slideLayout+xml"/>
  <Override PartName="/ppt/slideLayouts/slideLayout78.xml" ContentType="application/vnd.openxmlformats-officedocument.presentationml.slideLayout+xml"/>
  <Override PartName="/ppt/slideLayouts/slideLayout53.xml" ContentType="application/vnd.openxmlformats-officedocument.presentationml.slideLayout+xml"/>
  <Override PartName="/ppt/slideLayouts/slideLayout167.xml" ContentType="application/vnd.openxmlformats-officedocument.presentationml.slideLayout+xml"/>
  <Override PartName="/ppt/slideLayouts/slideLayout143.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0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18.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136.xml" ContentType="application/vnd.openxmlformats-officedocument.presentationml.slideLayout+xml"/>
  <Override PartName="/ppt/slideLayouts/slideLayout128.xml" ContentType="application/vnd.openxmlformats-officedocument.presentationml.slideLayout+xml"/>
  <Override PartName="/ppt/slideLayouts/slideLayout21.xml" ContentType="application/vnd.openxmlformats-officedocument.presentationml.slideLayout+xml"/>
  <Override PartName="/ppt/slideLayouts/slideLayout111.xml" ContentType="application/vnd.openxmlformats-officedocument.presentationml.slideLayout+xml"/>
  <Override PartName="/ppt/slideLayouts/slideLayout47.xml" ContentType="application/vnd.openxmlformats-officedocument.presentationml.slideLayout+xml"/>
  <Override PartName="/ppt/slideLayouts/slideLayout129.xml" ContentType="application/vnd.openxmlformats-officedocument.presentationml.slideLayout+xml"/>
  <Override PartName="/ppt/slideLayouts/slideLayout22.xml" ContentType="application/vnd.openxmlformats-officedocument.presentationml.slideLayout+xml"/>
  <Override PartName="/ppt/slideLayouts/slideLayout11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11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114.xml" ContentType="application/vnd.openxmlformats-officedocument.presentationml.slideLayout+xml"/>
  <Override PartName="/ppt/slideLayouts/slideLayout25.xml" ContentType="application/vnd.openxmlformats-officedocument.presentationml.slideLayout+xml"/>
  <Override PartName="/ppt/slideLayouts/slideLayout115.xml" ContentType="application/vnd.openxmlformats-officedocument.presentationml.slideLayout+xml"/>
  <Override PartName="/ppt/slideLayouts/slideLayout26.xml" ContentType="application/vnd.openxmlformats-officedocument.presentationml.slideLayout+xml"/>
  <Override PartName="/ppt/slideLayouts/slideLayout11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2.xml" ContentType="application/vnd.openxmlformats-officedocument.presentationml.slideLayout+xml"/>
  <Override PartName="/ppt/slideLayouts/slideLayout119.xml" ContentType="application/vnd.openxmlformats-officedocument.presentationml.slideLayout+xml"/>
  <Override PartName="/ppt/slideLayouts/slideLayout55.xml" ContentType="application/vnd.openxmlformats-officedocument.presentationml.slideLayout+xml"/>
  <Override PartName="/ppt/slideLayouts/slideLayout169.xml" ContentType="application/vnd.openxmlformats-officedocument.presentationml.slideLayout+xml"/>
  <Override PartName="/ppt/slideLayouts/slideLayout145.xml" ContentType="application/vnd.openxmlformats-officedocument.presentationml.slideLayout+xml"/>
  <Override PartName="/ppt/slideLayouts/slideLayout137.xml" ContentType="application/vnd.openxmlformats-officedocument.presentationml.slideLayout+xml"/>
  <Override PartName="/ppt/slideLayouts/slideLayout30.xml" ContentType="application/vnd.openxmlformats-officedocument.presentationml.slideLayout+xml"/>
  <Override PartName="/ppt/slideLayouts/slideLayout120.xml" ContentType="application/vnd.openxmlformats-officedocument.presentationml.slideLayout+xml"/>
  <Override PartName="/ppt/slideLayouts/slideLayout56.xml" ContentType="application/vnd.openxmlformats-officedocument.presentationml.slideLayout+xml"/>
  <Override PartName="/ppt/slideLayouts/slideLayout146.xml" ContentType="application/vnd.openxmlformats-officedocument.presentationml.slideLayout+xml"/>
  <Override PartName="/ppt/slideLayouts/slideLayout138.xml" ContentType="application/vnd.openxmlformats-officedocument.presentationml.slideLayout+xml"/>
  <Override PartName="/ppt/slideLayouts/slideLayout31.xml" ContentType="application/vnd.openxmlformats-officedocument.presentationml.slideLayout+xml"/>
  <Override PartName="/ppt/slideLayouts/slideLayout121.xml" ContentType="application/vnd.openxmlformats-officedocument.presentationml.slideLayout+xml"/>
  <Override PartName="/ppt/slideLayouts/slideLayout57.xml" ContentType="application/vnd.openxmlformats-officedocument.presentationml.slideLayout+xml"/>
  <Override PartName="/ppt/slideLayouts/slideLayout139.xml" ContentType="application/vnd.openxmlformats-officedocument.presentationml.slideLayout+xml"/>
  <Override PartName="/ppt/slideLayouts/slideLayout32.xml" ContentType="application/vnd.openxmlformats-officedocument.presentationml.slideLayout+xml"/>
  <Override PartName="/ppt/slideLayouts/slideLayout12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2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24.xml" ContentType="application/vnd.openxmlformats-officedocument.presentationml.slideLayout+xml"/>
  <Override PartName="/ppt/slideLayouts/slideLayout117.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35.xml" ContentType="application/vnd.openxmlformats-officedocument.presentationml.slideLayout+xml"/>
  <Override PartName="/ppt/slideLayouts/slideLayout125.xml" ContentType="application/vnd.openxmlformats-officedocument.presentationml.slideLayout+xml"/>
  <Override PartName="/ppt/slideLayouts/slideLayout118.xml" ContentType="application/vnd.openxmlformats-officedocument.presentationml.slideLayout+xml"/>
  <Override PartName="/ppt/slideLayouts/slideLayout11.xml" ContentType="application/vnd.openxmlformats-officedocument.presentationml.slideLayout+xml"/>
  <Override PartName="/ppt/slideLayouts/slideLayout101.xml" ContentType="application/vnd.openxmlformats-officedocument.presentationml.slideLayout+xml"/>
  <Override PartName="/ppt/slideLayouts/slideLayout36.xml" ContentType="application/vnd.openxmlformats-officedocument.presentationml.slideLayout+xml"/>
  <Override PartName="/ppt/slideLayouts/slideLayout126.xml" ContentType="application/vnd.openxmlformats-officedocument.presentationml.slideLayout+xml"/>
  <Override PartName="/ppt/slideLayouts/slideLayout45.xml" ContentType="application/vnd.openxmlformats-officedocument.presentationml.slideLayout+xml"/>
  <Override PartName="/ppt/slideLayouts/slideLayout135.xml" ContentType="application/vnd.openxmlformats-officedocument.presentationml.slideLayout+xml"/>
  <Override PartName="/ppt/slideLayouts/slideLayout127.xml" ContentType="application/vnd.openxmlformats-officedocument.presentationml.slideLayout+xml"/>
  <Override PartName="/ppt/slideLayouts/slideLayout20.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52.xml" ContentType="application/vnd.openxmlformats-officedocument.presentationml.slideLayout+xml"/>
  <Override PartName="/ppt/slideLayouts/slideLayout159.xml" ContentType="application/vnd.openxmlformats-officedocument.presentationml.slideLayout+xml"/>
  <Override PartName="/ppt/slideLayouts/slideLayout44.xml" ContentType="application/vnd.openxmlformats-officedocument.presentationml.slideLayout+xml"/>
  <Override PartName="/ppt/slideLayouts/slideLayout13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51.xml" ContentType="application/vnd.openxmlformats-officedocument.presentationml.slideLayout+xml"/>
  <Override PartName="/ppt/slideLayouts/slideLayout158.xml" ContentType="application/vnd.openxmlformats-officedocument.presentationml.slideLayout+xml"/>
  <Override PartName="/ppt/slideLayouts/slideLayout43.xml" ContentType="application/vnd.openxmlformats-officedocument.presentationml.slideLayout+xml"/>
  <Override PartName="/ppt/slideLayouts/slideLayout13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177.xml" ContentType="application/vnd.openxmlformats-officedocument.presentationml.slideLayout+xml"/>
  <Override PartName="/ppt/slideLayouts/slideLayout153.xml" ContentType="application/vnd.openxmlformats-officedocument.presentationml.slideLayout+xml"/>
  <Override PartName="/ppt/slideLayouts/slideLayout62.xml" ContentType="application/vnd.openxmlformats-officedocument.presentationml.slideLayout+xml"/>
  <Override PartName="/ppt/slideLayouts/slideLayout176.xml" ContentType="application/vnd.openxmlformats-officedocument.presentationml.slideLayout+xml"/>
  <Override PartName="/ppt/slideLayouts/slideLayout152.xml" ContentType="application/vnd.openxmlformats-officedocument.presentationml.slideLayout+xml"/>
  <Override PartName="/ppt/slideLayouts/slideLayout64.xml" ContentType="application/vnd.openxmlformats-officedocument.presentationml.slideLayout+xml"/>
  <Override PartName="/ppt/slideLayouts/slideLayout178.xml" ContentType="application/vnd.openxmlformats-officedocument.presentationml.slideLayout+xml"/>
  <Override PartName="/ppt/slideLayouts/slideLayout154.xml" ContentType="application/vnd.openxmlformats-officedocument.presentationml.slideLayout+xml"/>
  <Override PartName="/ppt/slideLayouts/slideLayout65.xml" ContentType="application/vnd.openxmlformats-officedocument.presentationml.slideLayout+xml"/>
  <Override PartName="/ppt/slideLayouts/slideLayout179.xml" ContentType="application/vnd.openxmlformats-officedocument.presentationml.slideLayout+xml"/>
  <Override PartName="/ppt/slideLayouts/slideLayout155.xml" ContentType="application/vnd.openxmlformats-officedocument.presentationml.slideLayout+xml"/>
  <Override PartName="/ppt/slideLayouts/slideLayout147.xml" ContentType="application/vnd.openxmlformats-officedocument.presentationml.slideLayout+xml"/>
  <Override PartName="/ppt/slideLayouts/slideLayout40.xml" ContentType="application/vnd.openxmlformats-officedocument.presentationml.slideLayout+xml"/>
  <Override PartName="/ppt/slideLayouts/slideLayout130.xml" ContentType="application/vnd.openxmlformats-officedocument.presentationml.slideLayout+xml"/>
  <Override PartName="/ppt/slideLayouts/slideLayout66.xml" ContentType="application/vnd.openxmlformats-officedocument.presentationml.slideLayout+xml"/>
  <Override PartName="/ppt/slideLayouts/slideLayout156.xml" ContentType="application/vnd.openxmlformats-officedocument.presentationml.slideLayout+xml"/>
  <Override PartName="/ppt/slideLayouts/slideLayout148.xml" ContentType="application/vnd.openxmlformats-officedocument.presentationml.slideLayout+xml"/>
  <Override PartName="/ppt/slideLayouts/slideLayout41.xml" ContentType="application/vnd.openxmlformats-officedocument.presentationml.slideLayout+xml"/>
  <Override PartName="/ppt/slideLayouts/slideLayout131.xml" ContentType="application/vnd.openxmlformats-officedocument.presentationml.slideLayout+xml"/>
  <Override PartName="/ppt/slideLayouts/slideLayout67.xml" ContentType="application/vnd.openxmlformats-officedocument.presentationml.slideLayout+xml"/>
  <Override PartName="/ppt/slideLayouts/slideLayout50.xml" ContentType="application/vnd.openxmlformats-officedocument.presentationml.slideLayout+xml"/>
  <Override PartName="/ppt/slideLayouts/slideLayout157.xml" ContentType="application/vnd.openxmlformats-officedocument.presentationml.slideLayout+xml"/>
  <Override PartName="/ppt/slideLayouts/slideLayout149.xml" ContentType="application/vnd.openxmlformats-officedocument.presentationml.slideLayout+xml"/>
  <Override PartName="/ppt/slideLayouts/slideLayout42.xml" ContentType="application/vnd.openxmlformats-officedocument.presentationml.slideLayout+xml"/>
  <Override PartName="/ppt/slideLayouts/slideLayout132.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3.xml" ContentType="application/vnd.openxmlformats-officedocument.presentationml.slideLayout+xml"/>
  <Override PartName="/ppt/slideLayouts/slideLayout90.xml" ContentType="application/vnd.openxmlformats-officedocument.presentationml.slideLayout+xml"/>
  <Override PartName="/ppt/slideLayouts/slideLayout104.xml" ContentType="application/vnd.openxmlformats-officedocument.presentationml.slideLayout+xml"/>
  <Override PartName="/ppt/slideLayouts/slideLayout91.xml" ContentType="application/vnd.openxmlformats-officedocument.presentationml.slideLayout+xml"/>
  <Override PartName="/ppt/slideLayouts/slideLayout105.xml" ContentType="application/vnd.openxmlformats-officedocument.presentationml.slideLayout+xml"/>
  <Override PartName="/ppt/slideLayouts/slideLayout92.xml" ContentType="application/vnd.openxmlformats-officedocument.presentationml.slideLayout+xml"/>
  <Override PartName="/ppt/slideLayouts/slideLayout106.xml" ContentType="application/vnd.openxmlformats-officedocument.presentationml.slideLayout+xml"/>
  <Override PartName="/ppt/slideLayouts/slideLayout93.xml" ContentType="application/vnd.openxmlformats-officedocument.presentationml.slideLayout+xml"/>
  <Override PartName="/ppt/slideLayouts/_rels/slideLayout188.xml.rels" ContentType="application/vnd.openxmlformats-package.relationships+xml"/>
  <Override PartName="/ppt/slideLayouts/_rels/slideLayout187.xml.rels" ContentType="application/vnd.openxmlformats-package.relationships+xml"/>
  <Override PartName="/ppt/slideLayouts/_rels/slideLayout186.xml.rels" ContentType="application/vnd.openxmlformats-package.relationships+xml"/>
  <Override PartName="/ppt/slideLayouts/_rels/slideLayout185.xml.rels" ContentType="application/vnd.openxmlformats-package.relationships+xml"/>
  <Override PartName="/ppt/slideLayouts/_rels/slideLayout183.xml.rels" ContentType="application/vnd.openxmlformats-package.relationships+xml"/>
  <Override PartName="/ppt/slideLayouts/_rels/slideLayout182.xml.rels" ContentType="application/vnd.openxmlformats-package.relationships+xml"/>
  <Override PartName="/ppt/slideLayouts/_rels/slideLayout181.xml.rels" ContentType="application/vnd.openxmlformats-package.relationships+xml"/>
  <Override PartName="/ppt/slideLayouts/_rels/slideLayout179.xml.rels" ContentType="application/vnd.openxmlformats-package.relationships+xml"/>
  <Override PartName="/ppt/slideLayouts/_rels/slideLayout178.xml.rels" ContentType="application/vnd.openxmlformats-package.relationships+xml"/>
  <Override PartName="/ppt/slideLayouts/_rels/slideLayout192.xml.rels" ContentType="application/vnd.openxmlformats-package.relationships+xml"/>
  <Override PartName="/ppt/slideLayouts/_rels/slideLayout177.xml.rels" ContentType="application/vnd.openxmlformats-package.relationships+xml"/>
  <Override PartName="/ppt/slideLayouts/_rels/slideLayout191.xml.rels" ContentType="application/vnd.openxmlformats-package.relationships+xml"/>
  <Override PartName="/ppt/slideLayouts/_rels/slideLayout176.xml.rels" ContentType="application/vnd.openxmlformats-package.relationships+xml"/>
  <Override PartName="/ppt/slideLayouts/_rels/slideLayout190.xml.rels" ContentType="application/vnd.openxmlformats-package.relationships+xml"/>
  <Override PartName="/ppt/slideLayouts/_rels/slideLayout175.xml.rels" ContentType="application/vnd.openxmlformats-package.relationships+xml"/>
  <Override PartName="/ppt/slideLayouts/_rels/slideLayout170.xml.rels" ContentType="application/vnd.openxmlformats-package.relationships+xml"/>
  <Override PartName="/ppt/slideLayouts/_rels/slideLayout184.xml.rels" ContentType="application/vnd.openxmlformats-package.relationships+xml"/>
  <Override PartName="/ppt/slideLayouts/_rels/slideLayout169.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111.xml.rels" ContentType="application/vnd.openxmlformats-package.relationships+xml"/>
  <Override PartName="/ppt/slideLayouts/_rels/slideLayout68.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64.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57.xml.rels" ContentType="application/vnd.openxmlformats-package.relationships+xml"/>
  <Override PartName="/ppt/slideLayouts/_rels/slideLayout164.xml.rels" ContentType="application/vnd.openxmlformats-package.relationships+xml"/>
  <Override PartName="/ppt/slideLayouts/_rels/slideLayout56.xml.rels" ContentType="application/vnd.openxmlformats-package.relationships+xml"/>
  <Override PartName="/ppt/slideLayouts/_rels/slideLayout114.xml.rels" ContentType="application/vnd.openxmlformats-package.relationships+xml"/>
  <Override PartName="/ppt/slideLayouts/_rels/slideLayout163.xml.rels" ContentType="application/vnd.openxmlformats-package.relationships+xml"/>
  <Override PartName="/ppt/slideLayouts/_rels/slideLayout55.xml.rels" ContentType="application/vnd.openxmlformats-package.relationships+xml"/>
  <Override PartName="/ppt/slideLayouts/_rels/slideLayout113.xml.rels" ContentType="application/vnd.openxmlformats-package.relationships+xml"/>
  <Override PartName="/ppt/slideLayouts/_rels/slideLayout112.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69.xml.rels" ContentType="application/vnd.openxmlformats-package.relationships+xml"/>
  <Override PartName="/ppt/slideLayouts/_rels/slideLayout24.xml.rels" ContentType="application/vnd.openxmlformats-package.relationships+xml"/>
  <Override PartName="/ppt/slideLayouts/_rels/slideLayout189.xml.rels" ContentType="application/vnd.openxmlformats-package.relationships+xml"/>
  <Override PartName="/ppt/slideLayouts/_rels/slideLayout110.xml.rels" ContentType="application/vnd.openxmlformats-package.relationships+xml"/>
  <Override PartName="/ppt/slideLayouts/_rels/slideLayout45.xml.rels" ContentType="application/vnd.openxmlformats-package.relationships+xml"/>
  <Override PartName="/ppt/slideLayouts/_rels/slideLayout103.xml.rels" ContentType="application/vnd.openxmlformats-package.relationships+xml"/>
  <Override PartName="/ppt/slideLayouts/_rels/slideLayout152.xml.rels" ContentType="application/vnd.openxmlformats-package.relationships+xml"/>
  <Override PartName="/ppt/slideLayouts/_rels/slideLayout72.xml.rels" ContentType="application/vnd.openxmlformats-package.relationships+xml"/>
  <Override PartName="/ppt/slideLayouts/_rels/slideLayout23.xml.rels" ContentType="application/vnd.openxmlformats-package.relationships+xml"/>
  <Override PartName="/ppt/slideLayouts/_rels/slideLayout102.xml.rels" ContentType="application/vnd.openxmlformats-package.relationships+xml"/>
  <Override PartName="/ppt/slideLayouts/_rels/slideLayout151.xml.rels" ContentType="application/vnd.openxmlformats-package.relationships+xml"/>
  <Override PartName="/ppt/slideLayouts/_rels/slideLayout71.xml.rels" ContentType="application/vnd.openxmlformats-package.relationships+xml"/>
  <Override PartName="/ppt/slideLayouts/_rels/slideLayout22.xml.rels" ContentType="application/vnd.openxmlformats-package.relationships+xml"/>
  <Override PartName="/ppt/slideLayouts/_rels/slideLayout101.xml.rels" ContentType="application/vnd.openxmlformats-package.relationships+xml"/>
  <Override PartName="/ppt/slideLayouts/_rels/slideLayout21.xml.rels" ContentType="application/vnd.openxmlformats-package.relationships+xml"/>
  <Override PartName="/ppt/slideLayouts/_rels/slideLayout167.xml.rels" ContentType="application/vnd.openxmlformats-package.relationships+xml"/>
  <Override PartName="/ppt/slideLayouts/_rels/slideLayout8.xml.rels" ContentType="application/vnd.openxmlformats-package.relationships+xml"/>
  <Override PartName="/ppt/slideLayouts/_rels/slideLayout91.xml.rels" ContentType="application/vnd.openxmlformats-package.relationships+xml"/>
  <Override PartName="/ppt/slideLayouts/_rels/slideLayout100.xml.rels" ContentType="application/vnd.openxmlformats-package.relationships+xml"/>
  <Override PartName="/ppt/slideLayouts/_rels/slideLayout41.xml.rels" ContentType="application/vnd.openxmlformats-package.relationships+xml"/>
  <Override PartName="/ppt/slideLayouts/_rels/slideLayout90.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87.xml.rels" ContentType="application/vnd.openxmlformats-package.relationships+xml"/>
  <Override PartName="/ppt/slideLayouts/_rels/slideLayout37.xml.rels" ContentType="application/vnd.openxmlformats-package.relationships+xml"/>
  <Override PartName="/ppt/slideLayouts/_rels/slideLayout86.xml.rels" ContentType="application/vnd.openxmlformats-package.relationships+xml"/>
  <Override PartName="/ppt/slideLayouts/_rels/slideLayout168.xml.rels" ContentType="application/vnd.openxmlformats-package.relationships+xml"/>
  <Override PartName="/ppt/slideLayouts/_rels/slideLayout9.xml.rels" ContentType="application/vnd.openxmlformats-package.relationships+xml"/>
  <Override PartName="/ppt/slideLayouts/_rels/slideLayout20.xml.rels" ContentType="application/vnd.openxmlformats-package.relationships+xml"/>
  <Override PartName="/ppt/slideLayouts/_rels/slideLayout73.xml.rels" ContentType="application/vnd.openxmlformats-package.relationships+xml"/>
  <Override PartName="/ppt/slideLayouts/_rels/slideLayout58.xml.rels" ContentType="application/vnd.openxmlformats-package.relationships+xml"/>
  <Override PartName="/ppt/slideLayouts/_rels/slideLayout144.xml.rels" ContentType="application/vnd.openxmlformats-package.relationships+xml"/>
  <Override PartName="/ppt/slideLayouts/_rels/slideLayout11.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4.xml.rels" ContentType="application/vnd.openxmlformats-package.relationships+xml"/>
  <Override PartName="/ppt/slideLayouts/_rels/slideLayout59.xml.rels" ContentType="application/vnd.openxmlformats-package.relationships+xml"/>
  <Override PartName="/ppt/slideLayouts/_rels/slideLayout160.xml.rels" ContentType="application/vnd.openxmlformats-package.relationships+xml"/>
  <Override PartName="/ppt/slideLayouts/_rels/slideLayout145.xml.rels" ContentType="application/vnd.openxmlformats-package.relationships+xml"/>
  <Override PartName="/ppt/slideLayouts/_rels/slideLayout63.xml.rels" ContentType="application/vnd.openxmlformats-package.relationships+xml"/>
  <Override PartName="/ppt/slideLayouts/_rels/slideLayout48.xml.rels" ContentType="application/vnd.openxmlformats-package.relationships+xml"/>
  <Override PartName="/ppt/slideLayouts/_rels/slideLayout97.xml.rels" ContentType="application/vnd.openxmlformats-package.relationships+xml"/>
  <Override PartName="/ppt/slideLayouts/_rels/slideLayout4.xml.rels" ContentType="application/vnd.openxmlformats-package.relationships+xml"/>
  <Override PartName="/ppt/slideLayouts/_rels/slideLayout61.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2.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98.xml.rels" ContentType="application/vnd.openxmlformats-package.relationships+xml"/>
  <Override PartName="/ppt/slideLayouts/_rels/slideLayout135.xml.rels" ContentType="application/vnd.openxmlformats-package.relationships+xml"/>
  <Override PartName="/ppt/slideLayouts/_rels/slideLayout5.xml.rels" ContentType="application/vnd.openxmlformats-package.relationships+xml"/>
  <Override PartName="/ppt/slideLayouts/_rels/slideLayout62.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33.xml.rels" ContentType="application/vnd.openxmlformats-package.relationships+xml"/>
  <Override PartName="/ppt/slideLayouts/_rels/slideLayout3.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92.xml.rels" ContentType="application/vnd.openxmlformats-package.relationships+xml"/>
  <Override PartName="/ppt/slideLayouts/_rels/slideLayout77.xml.rels" ContentType="application/vnd.openxmlformats-package.relationships+xml"/>
  <Override PartName="/ppt/slideLayouts/_rels/slideLayout43.xml.rels" ContentType="application/vnd.openxmlformats-package.relationships+xml"/>
  <Override PartName="/ppt/slideLayouts/_rels/slideLayout2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93.xml.rels" ContentType="application/vnd.openxmlformats-package.relationships+xml"/>
  <Override PartName="/ppt/slideLayouts/_rels/slideLayout78.xml.rels" ContentType="application/vnd.openxmlformats-package.relationships+xml"/>
  <Override PartName="/ppt/slideLayouts/_rels/slideLayout44.xml.rels" ContentType="application/vnd.openxmlformats-package.relationships+xml"/>
  <Override PartName="/ppt/slideLayouts/_rels/slideLayout29.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65.xml.rels" ContentType="application/vnd.openxmlformats-package.relationships+xml"/>
  <Override PartName="/ppt/slideLayouts/_rels/slideLayout80.xml.rels" ContentType="application/vnd.openxmlformats-package.relationships+xml"/>
  <Override PartName="/ppt/slideLayouts/_rels/slideLayout42.xml.rels" ContentType="application/vnd.openxmlformats-package.relationships+xml"/>
  <Override PartName="/ppt/slideLayouts/_rels/slideLayout27.xml.rels" ContentType="application/vnd.openxmlformats-package.relationships+xml"/>
  <Override PartName="/ppt/slideLayouts/_rels/slideLayout17.xml.rels" ContentType="application/vnd.openxmlformats-package.relationships+xml"/>
  <Override PartName="/ppt/slideLayouts/_rels/slideLayout32.xml.rels" ContentType="application/vnd.openxmlformats-package.relationships+xml"/>
  <Override PartName="/ppt/slideLayouts/_rels/slideLayout66.xml.rels" ContentType="application/vnd.openxmlformats-package.relationships+xml"/>
  <Override PartName="/ppt/slideLayouts/_rels/slideLayout81.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120.xml.rels" ContentType="application/vnd.openxmlformats-package.relationships+xml"/>
  <Override PartName="/ppt/slideLayouts/_rels/slideLayout50.xml.rels" ContentType="application/vnd.openxmlformats-package.relationships+xml"/>
  <Override PartName="/ppt/slideLayouts/_rels/slideLayout35.xml.rels" ContentType="application/vnd.openxmlformats-package.relationships+xml"/>
  <Override PartName="/ppt/slideLayouts/_rels/slideLayout84.xml.rels" ContentType="application/vnd.openxmlformats-package.relationships+xml"/>
  <Override PartName="/ppt/slideLayouts/_rels/slideLayout51.xml.rels" ContentType="application/vnd.openxmlformats-package.relationships+xml"/>
  <Override PartName="/ppt/slideLayouts/_rels/slideLayout36.xml.rels" ContentType="application/vnd.openxmlformats-package.relationships+xml"/>
  <Override PartName="/ppt/slideLayouts/_rels/slideLayout85.xml.rels" ContentType="application/vnd.openxmlformats-package.relationships+xml"/>
  <Override PartName="/ppt/slideLayouts/_rels/slideLayout94.xml.rels" ContentType="application/vnd.openxmlformats-package.relationships+xml"/>
  <Override PartName="/ppt/slideLayouts/_rels/slideLayout79.xml.rels" ContentType="application/vnd.openxmlformats-package.relationships+xml"/>
  <Override PartName="/ppt/slideLayouts/_rels/slideLayout67.xml.rels" ContentType="application/vnd.openxmlformats-package.relationships+xml"/>
  <Override PartName="/ppt/slideLayouts/_rels/slideLayout82.xml.rels" ContentType="application/vnd.openxmlformats-package.relationships+xml"/>
  <Override PartName="/ppt/slideLayouts/_rels/slideLayout125.xml.rels" ContentType="application/vnd.openxmlformats-package.relationships+xml"/>
  <Override PartName="/ppt/slideLayouts/_rels/slideLayout140.xml.rels" ContentType="application/vnd.openxmlformats-package.relationships+xml"/>
  <Override PartName="/ppt/slideLayouts/_rels/slideLayout88.xml.rels" ContentType="application/vnd.openxmlformats-package.relationships+xml"/>
  <Override PartName="/ppt/slideLayouts/_rels/slideLayout150.xml.rels" ContentType="application/vnd.openxmlformats-package.relationships+xml"/>
  <Override PartName="/ppt/slideLayouts/_rels/slideLayout89.xml.rels" ContentType="application/vnd.openxmlformats-package.relationships+xml"/>
  <Override PartName="/ppt/slideLayouts/_rels/slideLayout95.xml.rels" ContentType="application/vnd.openxmlformats-package.relationships+xml"/>
  <Override PartName="/ppt/slideLayouts/_rels/slideLayout104.xml.rels" ContentType="application/vnd.openxmlformats-package.relationships+xml"/>
  <Override PartName="/ppt/slideLayouts/_rels/slideLayout138.xml.rels" ContentType="application/vnd.openxmlformats-package.relationships+xml"/>
  <Override PartName="/ppt/slideLayouts/_rels/slideLayout153.xml.rels" ContentType="application/vnd.openxmlformats-package.relationships+xml"/>
  <Override PartName="/ppt/slideLayouts/_rels/slideLayout99.xml.rels" ContentType="application/vnd.openxmlformats-package.relationships+xml"/>
  <Override PartName="/ppt/slideLayouts/_rels/slideLayout136.xml.rels" ContentType="application/vnd.openxmlformats-package.relationships+xml"/>
  <Override PartName="/ppt/slideLayouts/_rels/slideLayout105.xml.rels" ContentType="application/vnd.openxmlformats-package.relationships+xml"/>
  <Override PartName="/ppt/slideLayouts/_rels/slideLayout139.xml.rels" ContentType="application/vnd.openxmlformats-package.relationships+xml"/>
  <Override PartName="/ppt/slideLayouts/_rels/slideLayout154.xml.rels" ContentType="application/vnd.openxmlformats-package.relationships+xml"/>
  <Override PartName="/ppt/slideLayouts/_rels/slideLayout121.xml.rels" ContentType="application/vnd.openxmlformats-package.relationships+xml"/>
  <Override PartName="/ppt/slideLayouts/_rels/slideLayout106.xml.rels" ContentType="application/vnd.openxmlformats-package.relationships+xml"/>
  <Override PartName="/ppt/slideLayouts/_rels/slideLayout122.xml.rels" ContentType="application/vnd.openxmlformats-package.relationships+xml"/>
  <Override PartName="/ppt/slideLayouts/_rels/slideLayout107.xml.rels" ContentType="application/vnd.openxmlformats-package.relationships+xml"/>
  <Override PartName="/ppt/slideLayouts/_rels/slideLayout171.xml.rels" ContentType="application/vnd.openxmlformats-package.relationships+xml"/>
  <Override PartName="/ppt/slideLayouts/_rels/slideLayout156.xml.rels" ContentType="application/vnd.openxmlformats-package.relationships+xml"/>
  <Override PartName="/ppt/slideLayouts/_rels/slideLayout123.xml.rels" ContentType="application/vnd.openxmlformats-package.relationships+xml"/>
  <Override PartName="/ppt/slideLayouts/_rels/slideLayout108.xml.rels" ContentType="application/vnd.openxmlformats-package.relationships+xml"/>
  <Override PartName="/ppt/slideLayouts/_rels/slideLayout172.xml.rels" ContentType="application/vnd.openxmlformats-package.relationships+xml"/>
  <Override PartName="/ppt/slideLayouts/_rels/slideLayout157.xml.rels" ContentType="application/vnd.openxmlformats-package.relationships+xml"/>
  <Override PartName="/ppt/slideLayouts/_rels/slideLayout70.xml.rels" ContentType="application/vnd.openxmlformats-package.relationships+xml"/>
  <Override PartName="/ppt/slideLayouts/_rels/slideLayout124.xml.rels" ContentType="application/vnd.openxmlformats-package.relationships+xml"/>
  <Override PartName="/ppt/slideLayouts/_rels/slideLayout109.xml.rels" ContentType="application/vnd.openxmlformats-package.relationships+xml"/>
  <Override PartName="/ppt/slideLayouts/_rels/slideLayout173.xml.rels" ContentType="application/vnd.openxmlformats-package.relationships+xml"/>
  <Override PartName="/ppt/slideLayouts/_rels/slideLayout158.xml.rels" ContentType="application/vnd.openxmlformats-package.relationships+xml"/>
  <Override PartName="/ppt/slideLayouts/_rels/slideLayout116.xml.rels" ContentType="application/vnd.openxmlformats-package.relationships+xml"/>
  <Override PartName="/ppt/slideLayouts/_rels/slideLayout180.xml.rels" ContentType="application/vnd.openxmlformats-package.relationships+xml"/>
  <Override PartName="/ppt/slideLayouts/_rels/slideLayout6.xml.rels" ContentType="application/vnd.openxmlformats-package.relationships+xml"/>
  <Override PartName="/ppt/slideLayouts/_rels/slideLayout165.xml.rels" ContentType="application/vnd.openxmlformats-package.relationships+xml"/>
  <Override PartName="/ppt/slideLayouts/_rels/slideLayout117.xml.rels" ContentType="application/vnd.openxmlformats-package.relationships+xml"/>
  <Override PartName="/ppt/slideLayouts/_rels/slideLayout7.xml.rels" ContentType="application/vnd.openxmlformats-package.relationships+xml"/>
  <Override PartName="/ppt/slideLayouts/_rels/slideLayout166.xml.rels" ContentType="application/vnd.openxmlformats-package.relationships+xml"/>
  <Override PartName="/ppt/slideLayouts/_rels/slideLayout118.xml.rels" ContentType="application/vnd.openxmlformats-package.relationships+xml"/>
  <Override PartName="/ppt/slideLayouts/_rels/slideLayout134.xml.rels" ContentType="application/vnd.openxmlformats-package.relationships+xml"/>
  <Override PartName="/ppt/slideLayouts/_rels/slideLayout119.xml.rels" ContentType="application/vnd.openxmlformats-package.relationships+xml"/>
  <Override PartName="/ppt/slideLayouts/_rels/slideLayout129.xml.rels" ContentType="application/vnd.openxmlformats-package.relationships+xml"/>
  <Override PartName="/ppt/slideLayouts/_rels/slideLayout115.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83.xml.rels" ContentType="application/vnd.openxmlformats-package.relationships+xml"/>
  <Override PartName="/ppt/slideLayouts/_rels/slideLayout137.xml.rels" ContentType="application/vnd.openxmlformats-package.relationships+xml"/>
  <Override PartName="/ppt/slideLayouts/_rels/slideLayout126.xml.rels" ContentType="application/vnd.openxmlformats-package.relationships+xml"/>
  <Override PartName="/ppt/slideLayouts/_rels/slideLayout141.xml.rels" ContentType="application/vnd.openxmlformats-package.relationships+xml"/>
  <Override PartName="/ppt/slideLayouts/_rels/slideLayout127.xml.rels" ContentType="application/vnd.openxmlformats-package.relationships+xml"/>
  <Override PartName="/ppt/slideLayouts/_rels/slideLayout142.xml.rels" ContentType="application/vnd.openxmlformats-package.relationships+xml"/>
  <Override PartName="/ppt/slideLayouts/_rels/slideLayout128.xml.rels" ContentType="application/vnd.openxmlformats-package.relationships+xml"/>
  <Override PartName="/ppt/slideLayouts/_rels/slideLayout143.xml.rels" ContentType="application/vnd.openxmlformats-package.relationships+xml"/>
  <Override PartName="/ppt/slideLayouts/_rels/slideLayout161.xml.rels" ContentType="application/vnd.openxmlformats-package.relationships+xml"/>
  <Override PartName="/ppt/slideLayouts/_rels/slideLayout146.xml.rels" ContentType="application/vnd.openxmlformats-package.relationships+xml"/>
  <Override PartName="/ppt/slideLayouts/_rels/slideLayout162.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5.xml.rels" ContentType="application/vnd.openxmlformats-package.relationships+xml"/>
  <Override PartName="/ppt/slideLayouts/_rels/slideLayout174.xml.rels" ContentType="application/vnd.openxmlformats-package.relationships+xml"/>
  <Override PartName="/ppt/slideLayouts/_rels/slideLayout159.xml.rels" ContentType="application/vnd.openxmlformats-package.relationships+xml"/>
  <Override PartName="/ppt/slideLayouts/slideLayout107.xml" ContentType="application/vnd.openxmlformats-officedocument.presentationml.slideLayout+xml"/>
  <Override PartName="/ppt/slideLayouts/slideLayout94.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9.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40.xml" ContentType="application/vnd.openxmlformats-officedocument.presentationml.slideLayout+xml"/>
  <Override PartName="/ppt/slideLayouts/slideLayout164.xml" ContentType="application/vnd.openxmlformats-officedocument.presentationml.slideLayout+xml"/>
  <Override PartName="/ppt/slideLayouts/slideLayout141.xml" ContentType="application/vnd.openxmlformats-officedocument.presentationml.slideLayout+xml"/>
  <Override PartName="/ppt/slideLayouts/slideLayout165.xml" ContentType="application/vnd.openxmlformats-officedocument.presentationml.slideLayout+xml"/>
  <Override PartName="/ppt/slideLayouts/slideLayout142.xml" ContentType="application/vnd.openxmlformats-officedocument.presentationml.slideLayout+xml"/>
  <Override PartName="/ppt/slideLayouts/slideLayout166.xml" ContentType="application/vnd.openxmlformats-officedocument.presentationml.slideLayout+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slide" Target="slides/slide19.xml"/><Relationship Id="rId37" Type="http://schemas.openxmlformats.org/officeDocument/2006/relationships/slide" Target="slides/slide20.xml"/><Relationship Id="rId38" Type="http://schemas.openxmlformats.org/officeDocument/2006/relationships/slide" Target="slides/slide21.xml"/><Relationship Id="rId39" Type="http://schemas.openxmlformats.org/officeDocument/2006/relationships/slide" Target="slides/slide22.xml"/><Relationship Id="rId40" Type="http://schemas.openxmlformats.org/officeDocument/2006/relationships/slide" Target="slides/slide23.xml"/><Relationship Id="rId41" Type="http://schemas.openxmlformats.org/officeDocument/2006/relationships/slide" Target="slides/slide24.xml"/><Relationship Id="rId42" Type="http://schemas.openxmlformats.org/officeDocument/2006/relationships/slide" Target="slides/slide25.xml"/><Relationship Id="rId43" Type="http://schemas.openxmlformats.org/officeDocument/2006/relationships/slide" Target="slides/slide26.xml"/><Relationship Id="rId44" Type="http://schemas.openxmlformats.org/officeDocument/2006/relationships/slide" Target="slides/slide27.xml"/><Relationship Id="rId45" Type="http://schemas.openxmlformats.org/officeDocument/2006/relationships/slide" Target="slides/slide28.xml"/><Relationship Id="rId46" Type="http://schemas.openxmlformats.org/officeDocument/2006/relationships/slide" Target="slides/slide29.xml"/><Relationship Id="rId47" Type="http://schemas.openxmlformats.org/officeDocument/2006/relationships/slide" Target="slides/slide30.xml"/><Relationship Id="rId48" Type="http://schemas.openxmlformats.org/officeDocument/2006/relationships/slide" Target="slides/slide31.xml"/><Relationship Id="rId49" Type="http://schemas.openxmlformats.org/officeDocument/2006/relationships/slide" Target="slides/slide32.xml"/><Relationship Id="rId50" Type="http://schemas.openxmlformats.org/officeDocument/2006/relationships/slide" Target="slides/slide33.xml"/><Relationship Id="rId51" Type="http://schemas.openxmlformats.org/officeDocument/2006/relationships/slide" Target="slides/slide34.xml"/><Relationship Id="rId52" Type="http://schemas.openxmlformats.org/officeDocument/2006/relationships/slide" Target="slides/slide35.xml"/><Relationship Id="rId53" Type="http://schemas.openxmlformats.org/officeDocument/2006/relationships/slide" Target="slides/slide36.xml"/><Relationship Id="rId54" Type="http://schemas.openxmlformats.org/officeDocument/2006/relationships/slide" Target="slides/slide3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3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3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4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7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7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7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8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8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8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8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9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9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9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0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0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0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0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0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0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1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1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1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1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1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1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3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4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4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4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5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5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6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4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8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8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9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9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9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9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0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0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0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1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1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1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51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2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52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2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52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52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52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53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53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3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3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3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4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4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4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4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5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5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5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55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56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6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56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56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56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56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56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7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7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7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7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8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8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8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9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9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9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59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0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60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60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60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60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60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2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2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2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2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3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3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3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4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5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6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6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6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6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6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7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7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8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8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8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9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9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9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9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0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0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0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0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4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8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5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9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2"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3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57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15"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2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6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0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3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CustomShape 1"/>
          <p:cNvSpPr/>
          <p:nvPr/>
        </p:nvSpPr>
        <p:spPr>
          <a:xfrm>
            <a:off x="457200" y="1676520"/>
            <a:ext cx="8146440" cy="184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Trusted Computing Base Platform Development</a:t>
            </a:r>
            <a:endParaRPr b="0" lang="en-US" sz="4400" spc="-1" strike="noStrike">
              <a:latin typeface="Arial"/>
            </a:endParaRPr>
          </a:p>
        </p:txBody>
      </p:sp>
      <p:sp>
        <p:nvSpPr>
          <p:cNvPr id="609" name="CustomShape 2"/>
          <p:cNvSpPr/>
          <p:nvPr/>
        </p:nvSpPr>
        <p:spPr>
          <a:xfrm>
            <a:off x="1371600" y="3886200"/>
            <a:ext cx="6393960" cy="1745640"/>
          </a:xfrm>
          <a:prstGeom prst="rect">
            <a:avLst/>
          </a:prstGeom>
          <a:noFill/>
          <a:ln>
            <a:noFill/>
          </a:ln>
        </p:spPr>
        <p:style>
          <a:lnRef idx="0"/>
          <a:fillRef idx="0"/>
          <a:effectRef idx="0"/>
          <a:fontRef idx="minor"/>
        </p:style>
        <p:txBody>
          <a:bodyPr lIns="90000" rIns="90000" tIns="45000" bIns="45000"/>
          <a:p>
            <a:pPr algn="ctr">
              <a:lnSpc>
                <a:spcPct val="100000"/>
              </a:lnSpc>
              <a:spcBef>
                <a:spcPts val="641"/>
              </a:spcBef>
            </a:pPr>
            <a:r>
              <a:rPr b="1" lang="en-US" sz="3200" spc="-1" strike="noStrike">
                <a:solidFill>
                  <a:srgbClr val="8b8b8b"/>
                </a:solidFill>
                <a:latin typeface="Calibri"/>
                <a:ea typeface="DejaVu Sans"/>
              </a:rPr>
              <a:t>TCBPD</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CustomShape 1"/>
          <p:cNvSpPr/>
          <p:nvPr/>
        </p:nvSpPr>
        <p:spPr>
          <a:xfrm>
            <a:off x="457200" y="274680"/>
            <a:ext cx="8222760" cy="937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300" spc="-1" strike="noStrike">
                <a:solidFill>
                  <a:srgbClr val="000000"/>
                </a:solidFill>
                <a:latin typeface="Calibri"/>
                <a:ea typeface="DejaVu Sans"/>
              </a:rPr>
              <a:t>WHY USE OS</a:t>
            </a:r>
            <a:r>
              <a:rPr b="0" lang="en-US" sz="4300" spc="-1" strike="noStrike">
                <a:solidFill>
                  <a:srgbClr val="000000"/>
                </a:solidFill>
                <a:latin typeface="Calibri"/>
                <a:ea typeface="DejaVu Sans"/>
              </a:rPr>
              <a:t>?</a:t>
            </a:r>
            <a:endParaRPr b="0" lang="en-US" sz="4300" spc="-1" strike="noStrike">
              <a:latin typeface="Arial"/>
            </a:endParaRPr>
          </a:p>
        </p:txBody>
      </p:sp>
      <p:sp>
        <p:nvSpPr>
          <p:cNvPr id="629" name="CustomShape 2"/>
          <p:cNvSpPr/>
          <p:nvPr/>
        </p:nvSpPr>
        <p:spPr>
          <a:xfrm>
            <a:off x="457200" y="1585080"/>
            <a:ext cx="8375040" cy="4997520"/>
          </a:xfrm>
          <a:prstGeom prst="rect">
            <a:avLst/>
          </a:prstGeom>
          <a:noFill/>
          <a:ln>
            <a:noFill/>
          </a:ln>
        </p:spPr>
        <p:style>
          <a:lnRef idx="0"/>
          <a:fillRef idx="0"/>
          <a:effectRef idx="0"/>
          <a:fontRef idx="minor"/>
        </p:style>
        <p:txBody>
          <a:bodyPr lIns="90000" rIns="90000" tIns="45000" bIns="45000">
            <a:normAutofit/>
          </a:bodyPr>
          <a:p>
            <a:pPr marL="343080" indent="-3362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Easy for software development and use.</a:t>
            </a:r>
            <a:endParaRPr b="0" lang="en-US" sz="3200" spc="-1" strike="noStrike">
              <a:latin typeface="Arial"/>
            </a:endParaRPr>
          </a:p>
          <a:p>
            <a:pPr marL="343080" indent="-336240">
              <a:lnSpc>
                <a:spcPct val="100000"/>
              </a:lnSpc>
              <a:spcBef>
                <a:spcPts val="641"/>
              </a:spcBef>
              <a:buClr>
                <a:srgbClr val="000000"/>
              </a:buClr>
              <a:buFont typeface="Arial"/>
              <a:buChar char="•"/>
            </a:pPr>
            <a:r>
              <a:rPr b="0" lang="en-US" sz="3200" spc="-1" strike="noStrike">
                <a:solidFill>
                  <a:srgbClr val="dfcce4"/>
                </a:solidFill>
                <a:latin typeface="Calibri"/>
                <a:ea typeface="DejaVu Sans"/>
              </a:rPr>
              <a:t>Without</a:t>
            </a:r>
            <a:r>
              <a:rPr b="0" lang="en-US" sz="3200" spc="-1" strike="noStrike">
                <a:solidFill>
                  <a:srgbClr val="000000"/>
                </a:solidFill>
                <a:latin typeface="Calibri"/>
                <a:ea typeface="DejaVu Sans"/>
              </a:rPr>
              <a:t> an operating system, every application would need to include </a:t>
            </a:r>
            <a:r>
              <a:rPr b="0" lang="en-US" sz="3200" spc="-1" strike="noStrike">
                <a:solidFill>
                  <a:srgbClr val="dfcce4"/>
                </a:solidFill>
                <a:latin typeface="Calibri"/>
                <a:ea typeface="DejaVu Sans"/>
              </a:rPr>
              <a:t>its own UI</a:t>
            </a:r>
            <a:r>
              <a:rPr b="0" lang="en-US" sz="3200" spc="-1" strike="noStrike">
                <a:solidFill>
                  <a:srgbClr val="000000"/>
                </a:solidFill>
                <a:latin typeface="Calibri"/>
                <a:ea typeface="DejaVu Sans"/>
              </a:rPr>
              <a:t>, a comprehensive code to handle all the </a:t>
            </a:r>
            <a:r>
              <a:rPr b="0" lang="en-US" sz="3200" spc="-1" strike="noStrike">
                <a:solidFill>
                  <a:srgbClr val="dfcce4"/>
                </a:solidFill>
                <a:latin typeface="Calibri"/>
                <a:ea typeface="DejaVu Sans"/>
              </a:rPr>
              <a:t>low-level functionalities</a:t>
            </a:r>
            <a:r>
              <a:rPr b="0" lang="en-US" sz="3200" spc="-1" strike="noStrike">
                <a:solidFill>
                  <a:srgbClr val="000000"/>
                </a:solidFill>
                <a:latin typeface="Calibri"/>
                <a:ea typeface="DejaVu Sans"/>
              </a:rPr>
              <a:t> such as disk storage, network interfaces and so on.</a:t>
            </a:r>
            <a:endParaRPr b="0" lang="en-US" sz="3200" spc="-1" strike="noStrike">
              <a:latin typeface="Arial"/>
            </a:endParaRPr>
          </a:p>
          <a:p>
            <a:pPr marL="343080" indent="-3362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Without the OS, all kind of computers, mobile phones, network switches, servers, smart TV etc. became hard to function.</a:t>
            </a:r>
            <a:endParaRPr b="0" lang="en-US" sz="3200" spc="-1" strike="noStrike">
              <a:latin typeface="Arial"/>
            </a:endParaRPr>
          </a:p>
          <a:p>
            <a:pPr marL="343080" indent="-3362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Most importantly almost each and everything is directly or indirectly related to it. </a:t>
            </a:r>
            <a:r>
              <a:rPr b="0" lang="en-US" sz="3200" spc="-1" strike="noStrike">
                <a:solidFill>
                  <a:srgbClr val="dfcce4"/>
                </a:solidFill>
                <a:latin typeface="Calibri"/>
                <a:ea typeface="DejaVu Sans"/>
              </a:rPr>
              <a:t>E.g. Cyber security</a:t>
            </a:r>
            <a:endParaRPr b="0" lang="en-US"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CustomShape 1"/>
          <p:cNvSpPr/>
          <p:nvPr/>
        </p:nvSpPr>
        <p:spPr>
          <a:xfrm>
            <a:off x="457200" y="0"/>
            <a:ext cx="8222760" cy="10137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000000"/>
                </a:solidFill>
                <a:latin typeface="Times New Roman"/>
                <a:ea typeface="DejaVu Sans"/>
              </a:rPr>
              <a:t>Microkernel</a:t>
            </a:r>
            <a:endParaRPr b="0" lang="en-US" sz="4400" spc="-1" strike="noStrike">
              <a:latin typeface="Arial"/>
            </a:endParaRPr>
          </a:p>
        </p:txBody>
      </p:sp>
      <p:sp>
        <p:nvSpPr>
          <p:cNvPr id="631" name="CustomShape 2"/>
          <p:cNvSpPr/>
          <p:nvPr/>
        </p:nvSpPr>
        <p:spPr>
          <a:xfrm>
            <a:off x="304920" y="914400"/>
            <a:ext cx="8222760" cy="5711760"/>
          </a:xfrm>
          <a:prstGeom prst="rect">
            <a:avLst/>
          </a:prstGeom>
          <a:noFill/>
          <a:ln>
            <a:noFill/>
          </a:ln>
        </p:spPr>
        <p:style>
          <a:lnRef idx="0"/>
          <a:fillRef idx="0"/>
          <a:effectRef idx="0"/>
          <a:fontRef idx="minor"/>
        </p:style>
        <p:txBody>
          <a:bodyPr lIns="90000" rIns="90000" tIns="45000" bIns="45000">
            <a:normAutofit/>
          </a:bodyPr>
          <a:p>
            <a:pPr marL="343080" indent="-336240">
              <a:lnSpc>
                <a:spcPct val="100000"/>
              </a:lnSpc>
              <a:spcBef>
                <a:spcPts val="641"/>
              </a:spcBef>
            </a:pPr>
            <a:r>
              <a:rPr b="0" lang="en-US" sz="4000" spc="-1" strike="noStrike">
                <a:solidFill>
                  <a:srgbClr val="000000"/>
                </a:solidFill>
                <a:latin typeface="Times New Roman"/>
                <a:ea typeface="DejaVu Sans"/>
              </a:rPr>
              <a:t>Microkernel-based operating systems come in many different flavors, each having a distinctive set of goals, features and approaches. Some of the most common cited reasons are</a:t>
            </a:r>
            <a:r>
              <a:rPr b="0" lang="en-US" sz="4000" spc="-1" strike="noStrike">
                <a:solidFill>
                  <a:srgbClr val="dfcce4"/>
                </a:solidFill>
                <a:latin typeface="Times New Roman"/>
                <a:ea typeface="DejaVu Sans"/>
              </a:rPr>
              <a:t> flexibility, security, </a:t>
            </a:r>
            <a:r>
              <a:rPr b="0" lang="en-US" sz="4000" spc="-1" strike="noStrike">
                <a:solidFill>
                  <a:srgbClr val="000000"/>
                </a:solidFill>
                <a:latin typeface="Times New Roman"/>
                <a:ea typeface="DejaVu Sans"/>
              </a:rPr>
              <a:t>and</a:t>
            </a:r>
            <a:r>
              <a:rPr b="0" lang="en-US" sz="4000" spc="-1" strike="noStrike">
                <a:solidFill>
                  <a:srgbClr val="dfcce4"/>
                </a:solidFill>
                <a:latin typeface="Times New Roman"/>
                <a:ea typeface="DejaVu Sans"/>
              </a:rPr>
              <a:t> fault tolerance</a:t>
            </a:r>
            <a:r>
              <a:rPr b="0" lang="en-US" sz="4000" spc="-1" strike="noStrike">
                <a:solidFill>
                  <a:srgbClr val="000000"/>
                </a:solidFill>
                <a:latin typeface="Times New Roman"/>
                <a:ea typeface="DejaVu Sans"/>
              </a:rPr>
              <a:t>.</a:t>
            </a:r>
            <a:endParaRPr b="0" lang="en-US" sz="4000" spc="-1" strike="noStrike">
              <a:latin typeface="Arial"/>
            </a:endParaRPr>
          </a:p>
          <a:p>
            <a:pPr marL="343080" indent="-336240">
              <a:lnSpc>
                <a:spcPct val="100000"/>
              </a:lnSpc>
              <a:spcBef>
                <a:spcPts val="641"/>
              </a:spcBef>
            </a:pPr>
            <a:endParaRPr b="0" lang="en-US" sz="4000" spc="-1" strike="noStrike">
              <a:latin typeface="Arial"/>
            </a:endParaRPr>
          </a:p>
          <a:p>
            <a:pPr marL="343080" indent="-336240">
              <a:lnSpc>
                <a:spcPct val="100000"/>
              </a:lnSpc>
              <a:spcBef>
                <a:spcPts val="641"/>
              </a:spcBef>
            </a:pPr>
            <a:r>
              <a:rPr b="1" lang="en-US" sz="4000" spc="-1" strike="noStrike">
                <a:solidFill>
                  <a:srgbClr val="000000"/>
                </a:solidFill>
                <a:latin typeface="Times New Roman"/>
                <a:ea typeface="DejaVu Sans"/>
              </a:rPr>
              <a:t>Microkernel types</a:t>
            </a:r>
            <a:endParaRPr b="0" lang="en-US" sz="4000" spc="-1" strike="noStrike">
              <a:latin typeface="Arial"/>
            </a:endParaRPr>
          </a:p>
          <a:p>
            <a:pPr marL="343080" indent="-336240">
              <a:lnSpc>
                <a:spcPct val="100000"/>
              </a:lnSpc>
              <a:spcBef>
                <a:spcPts val="641"/>
              </a:spcBef>
              <a:buClr>
                <a:srgbClr val="000000"/>
              </a:buClr>
              <a:buFont typeface="Arial"/>
              <a:buChar char="•"/>
            </a:pPr>
            <a:r>
              <a:rPr b="1" lang="en-US" sz="4000" spc="-1" strike="noStrike">
                <a:solidFill>
                  <a:srgbClr val="000000"/>
                </a:solidFill>
                <a:latin typeface="Times New Roman"/>
                <a:ea typeface="DejaVu Sans"/>
              </a:rPr>
              <a:t>MINIX 3</a:t>
            </a:r>
            <a:r>
              <a:rPr b="0" lang="en-US" sz="4000" spc="-1" strike="noStrike">
                <a:solidFill>
                  <a:srgbClr val="000000"/>
                </a:solidFill>
                <a:latin typeface="Times New Roman"/>
                <a:ea typeface="DejaVu Sans"/>
              </a:rPr>
              <a:t>: - A free, open-source, operating system designed to be </a:t>
            </a:r>
            <a:r>
              <a:rPr b="0" lang="en-US" sz="4000" spc="-1" strike="noStrike">
                <a:solidFill>
                  <a:srgbClr val="dfcce4"/>
                </a:solidFill>
                <a:latin typeface="Times New Roman"/>
                <a:ea typeface="DejaVu Sans"/>
              </a:rPr>
              <a:t>highly reliable</a:t>
            </a:r>
            <a:r>
              <a:rPr b="0" lang="en-US" sz="4000" spc="-1" strike="noStrike">
                <a:solidFill>
                  <a:srgbClr val="000000"/>
                </a:solidFill>
                <a:latin typeface="Times New Roman"/>
                <a:ea typeface="DejaVu Sans"/>
              </a:rPr>
              <a:t>, </a:t>
            </a:r>
            <a:r>
              <a:rPr b="0" lang="en-US" sz="4000" spc="-1" strike="noStrike">
                <a:solidFill>
                  <a:srgbClr val="dfcce4"/>
                </a:solidFill>
                <a:latin typeface="Times New Roman"/>
                <a:ea typeface="DejaVu Sans"/>
              </a:rPr>
              <a:t>flexible</a:t>
            </a:r>
            <a:r>
              <a:rPr b="0" lang="en-US" sz="4000" spc="-1" strike="noStrike">
                <a:solidFill>
                  <a:srgbClr val="000000"/>
                </a:solidFill>
                <a:latin typeface="Times New Roman"/>
                <a:ea typeface="DejaVu Sans"/>
              </a:rPr>
              <a:t>, and </a:t>
            </a:r>
            <a:r>
              <a:rPr b="0" lang="en-US" sz="4000" spc="-1" strike="noStrike">
                <a:solidFill>
                  <a:srgbClr val="dfcce4"/>
                </a:solidFill>
                <a:latin typeface="Times New Roman"/>
                <a:ea typeface="DejaVu Sans"/>
              </a:rPr>
              <a:t>secure</a:t>
            </a:r>
            <a:r>
              <a:rPr b="0" lang="en-US" sz="4000" spc="-1" strike="noStrike">
                <a:solidFill>
                  <a:srgbClr val="000000"/>
                </a:solidFill>
                <a:latin typeface="Times New Roman"/>
                <a:ea typeface="DejaVu Sans"/>
              </a:rPr>
              <a:t>. It is based on a tiny microkernel running in kernel mode with the rest of the operating system running as a number of isolated, protected, processes in user mode</a:t>
            </a:r>
            <a:endParaRPr b="0" lang="en-US" sz="4000" spc="-1" strike="noStrike">
              <a:latin typeface="Arial"/>
            </a:endParaRPr>
          </a:p>
          <a:p>
            <a:pPr>
              <a:lnSpc>
                <a:spcPct val="100000"/>
              </a:lnSpc>
              <a:spcBef>
                <a:spcPts val="641"/>
              </a:spcBef>
            </a:pPr>
            <a:endParaRPr b="0" lang="en-US" sz="4000" spc="-1" strike="noStrike">
              <a:latin typeface="Arial"/>
            </a:endParaRPr>
          </a:p>
          <a:p>
            <a:pPr marL="343080" indent="-336240">
              <a:lnSpc>
                <a:spcPct val="100000"/>
              </a:lnSpc>
              <a:spcBef>
                <a:spcPts val="641"/>
              </a:spcBef>
              <a:buClr>
                <a:srgbClr val="000000"/>
              </a:buClr>
              <a:buFont typeface="Arial"/>
              <a:buChar char="•"/>
            </a:pPr>
            <a:r>
              <a:rPr b="1" lang="en-US" sz="4000" spc="-1" strike="noStrike">
                <a:solidFill>
                  <a:srgbClr val="000000"/>
                </a:solidFill>
                <a:latin typeface="Times New Roman"/>
                <a:ea typeface="DejaVu Sans"/>
              </a:rPr>
              <a:t>seL4</a:t>
            </a:r>
            <a:r>
              <a:rPr b="0" lang="en-US" sz="4000" spc="-1" strike="noStrike">
                <a:solidFill>
                  <a:srgbClr val="000000"/>
                </a:solidFill>
                <a:latin typeface="Times New Roman"/>
                <a:ea typeface="DejaVu Sans"/>
              </a:rPr>
              <a:t>: - A </a:t>
            </a:r>
            <a:r>
              <a:rPr b="0" lang="en-US" sz="4000" spc="-1" strike="noStrike">
                <a:solidFill>
                  <a:srgbClr val="dfcce4"/>
                </a:solidFill>
                <a:latin typeface="Times New Roman"/>
                <a:ea typeface="DejaVu Sans"/>
              </a:rPr>
              <a:t>high-assurance</a:t>
            </a:r>
            <a:r>
              <a:rPr b="0" lang="en-US" sz="4000" spc="-1" strike="noStrike">
                <a:solidFill>
                  <a:srgbClr val="000000"/>
                </a:solidFill>
                <a:latin typeface="Times New Roman"/>
                <a:ea typeface="DejaVu Sans"/>
              </a:rPr>
              <a:t>, </a:t>
            </a:r>
            <a:r>
              <a:rPr b="0" lang="en-US" sz="4000" spc="-1" strike="noStrike">
                <a:solidFill>
                  <a:srgbClr val="dfcce4"/>
                </a:solidFill>
                <a:latin typeface="Times New Roman"/>
                <a:ea typeface="DejaVu Sans"/>
              </a:rPr>
              <a:t>high-performance</a:t>
            </a:r>
            <a:r>
              <a:rPr b="0" lang="en-US" sz="4000" spc="-1" strike="noStrike">
                <a:solidFill>
                  <a:srgbClr val="000000"/>
                </a:solidFill>
                <a:latin typeface="Times New Roman"/>
                <a:ea typeface="DejaVu Sans"/>
              </a:rPr>
              <a:t> microkernel developed, maintained and </a:t>
            </a:r>
            <a:r>
              <a:rPr b="0" lang="en-US" sz="4000" spc="-1" strike="noStrike">
                <a:solidFill>
                  <a:srgbClr val="dfcce4"/>
                </a:solidFill>
                <a:latin typeface="Times New Roman"/>
                <a:ea typeface="DejaVu Sans"/>
              </a:rPr>
              <a:t>formally verified</a:t>
            </a:r>
            <a:r>
              <a:rPr b="0" lang="en-US" sz="4000" spc="-1" strike="noStrike">
                <a:solidFill>
                  <a:srgbClr val="000000"/>
                </a:solidFill>
                <a:latin typeface="Times New Roman"/>
                <a:ea typeface="DejaVu Sans"/>
              </a:rPr>
              <a:t> by NICTA and owned by General Dynamics C4 Systems. </a:t>
            </a:r>
            <a:r>
              <a:rPr b="0" lang="en-US" sz="4000" spc="-1" strike="noStrike">
                <a:solidFill>
                  <a:srgbClr val="000000"/>
                </a:solidFill>
                <a:latin typeface="Times New Roman"/>
                <a:ea typeface="DejaVu Sans"/>
              </a:rPr>
              <a:t>	</a:t>
            </a:r>
            <a:endParaRPr b="0" lang="en-US" sz="4000" spc="-1" strike="noStrike">
              <a:latin typeface="Arial"/>
            </a:endParaRPr>
          </a:p>
          <a:p>
            <a:pPr>
              <a:lnSpc>
                <a:spcPct val="100000"/>
              </a:lnSpc>
              <a:spcBef>
                <a:spcPts val="641"/>
              </a:spcBef>
            </a:pPr>
            <a:endParaRPr b="0" lang="en-US" sz="4000" spc="-1" strike="noStrike">
              <a:latin typeface="Arial"/>
            </a:endParaRPr>
          </a:p>
          <a:p>
            <a:pPr marL="343080" indent="-336240">
              <a:lnSpc>
                <a:spcPct val="100000"/>
              </a:lnSpc>
              <a:spcBef>
                <a:spcPts val="641"/>
              </a:spcBef>
              <a:buClr>
                <a:srgbClr val="000000"/>
              </a:buClr>
              <a:buFont typeface="Arial"/>
              <a:buChar char="•"/>
            </a:pPr>
            <a:r>
              <a:rPr b="1" lang="en-US" sz="4000" spc="-1" strike="noStrike">
                <a:solidFill>
                  <a:srgbClr val="000000"/>
                </a:solidFill>
                <a:latin typeface="Times New Roman"/>
                <a:ea typeface="DejaVu Sans"/>
              </a:rPr>
              <a:t>Escape</a:t>
            </a:r>
            <a:r>
              <a:rPr b="0" lang="en-US" sz="4000" spc="-1" strike="noStrike">
                <a:solidFill>
                  <a:srgbClr val="000000"/>
                </a:solidFill>
                <a:latin typeface="Times New Roman"/>
                <a:ea typeface="DejaVu Sans"/>
              </a:rPr>
              <a:t>,</a:t>
            </a:r>
            <a:r>
              <a:rPr b="1" lang="en-US" sz="4000" spc="-1" strike="noStrike">
                <a:solidFill>
                  <a:srgbClr val="000000"/>
                </a:solidFill>
                <a:latin typeface="Times New Roman"/>
                <a:ea typeface="DejaVu Sans"/>
              </a:rPr>
              <a:t> F9</a:t>
            </a:r>
            <a:r>
              <a:rPr b="0" lang="en-US" sz="4000" spc="-1" strike="noStrike">
                <a:solidFill>
                  <a:srgbClr val="000000"/>
                </a:solidFill>
                <a:latin typeface="Times New Roman"/>
                <a:ea typeface="DejaVu Sans"/>
              </a:rPr>
              <a:t>,</a:t>
            </a:r>
            <a:r>
              <a:rPr b="1" lang="en-US" sz="4000" spc="-1" strike="noStrike">
                <a:solidFill>
                  <a:srgbClr val="000000"/>
                </a:solidFill>
                <a:latin typeface="Times New Roman"/>
                <a:ea typeface="DejaVu Sans"/>
              </a:rPr>
              <a:t> M</a:t>
            </a:r>
            <a:r>
              <a:rPr b="1" lang="en-US" sz="4000" spc="-1" strike="noStrike" baseline="30000">
                <a:solidFill>
                  <a:srgbClr val="000000"/>
                </a:solidFill>
                <a:latin typeface="Times New Roman"/>
                <a:ea typeface="DejaVu Sans"/>
              </a:rPr>
              <a:t>3</a:t>
            </a:r>
            <a:r>
              <a:rPr b="0" lang="en-US" sz="4000" spc="-1" strike="noStrike">
                <a:solidFill>
                  <a:srgbClr val="000000"/>
                </a:solidFill>
                <a:latin typeface="Times New Roman"/>
                <a:ea typeface="DejaVu Sans"/>
              </a:rPr>
              <a:t>,</a:t>
            </a:r>
            <a:r>
              <a:rPr b="1" lang="en-US" sz="4000" spc="-1" strike="noStrike">
                <a:solidFill>
                  <a:srgbClr val="000000"/>
                </a:solidFill>
                <a:latin typeface="Times New Roman"/>
                <a:ea typeface="DejaVu Sans"/>
              </a:rPr>
              <a:t> Fuchsia</a:t>
            </a:r>
            <a:r>
              <a:rPr b="0" lang="en-US" sz="4000" spc="-1" strike="noStrike">
                <a:solidFill>
                  <a:srgbClr val="000000"/>
                </a:solidFill>
                <a:latin typeface="Times New Roman"/>
                <a:ea typeface="DejaVu Sans"/>
              </a:rPr>
              <a:t>,</a:t>
            </a:r>
            <a:r>
              <a:rPr b="1" lang="en-US" sz="4000" spc="-1" strike="noStrike">
                <a:solidFill>
                  <a:srgbClr val="000000"/>
                </a:solidFill>
                <a:latin typeface="Times New Roman"/>
                <a:ea typeface="DejaVu Sans"/>
              </a:rPr>
              <a:t> Genode </a:t>
            </a:r>
            <a:r>
              <a:rPr b="0" lang="en-US" sz="4000" spc="-1" strike="noStrike">
                <a:solidFill>
                  <a:srgbClr val="000000"/>
                </a:solidFill>
                <a:latin typeface="Times New Roman"/>
                <a:ea typeface="DejaVu Sans"/>
              </a:rPr>
              <a:t>etc.</a:t>
            </a:r>
            <a:endParaRPr b="0" lang="en-US" sz="4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CustomShape 1"/>
          <p:cNvSpPr/>
          <p:nvPr/>
        </p:nvSpPr>
        <p:spPr>
          <a:xfrm>
            <a:off x="457200" y="274680"/>
            <a:ext cx="8222760" cy="11361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Calibri"/>
                <a:ea typeface="DejaVu Sans"/>
              </a:rPr>
              <a:t>Focus Area</a:t>
            </a:r>
            <a:endParaRPr b="0" lang="en-US" sz="4400" spc="-1" strike="noStrike">
              <a:latin typeface="Arial"/>
            </a:endParaRPr>
          </a:p>
        </p:txBody>
      </p:sp>
      <p:sp>
        <p:nvSpPr>
          <p:cNvPr id="633" name="CustomShape 2"/>
          <p:cNvSpPr/>
          <p:nvPr/>
        </p:nvSpPr>
        <p:spPr>
          <a:xfrm>
            <a:off x="457200" y="1600200"/>
            <a:ext cx="8222760" cy="4519080"/>
          </a:xfrm>
          <a:prstGeom prst="rect">
            <a:avLst/>
          </a:prstGeom>
          <a:noFill/>
          <a:ln>
            <a:noFill/>
          </a:ln>
        </p:spPr>
        <p:style>
          <a:lnRef idx="0"/>
          <a:fillRef idx="0"/>
          <a:effectRef idx="0"/>
          <a:fontRef idx="minor"/>
        </p:style>
        <p:txBody>
          <a:bodyPr lIns="90000" rIns="90000" tIns="45000" bIns="45000"/>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Because of the above reasons and others, we will mainly focus on seL4.</a:t>
            </a:r>
            <a:endParaRPr b="0" lang="en-US" sz="3200" spc="-1" strike="noStrike">
              <a:latin typeface="Arial"/>
            </a:endParaRPr>
          </a:p>
          <a:p>
            <a:pPr marL="343080" indent="-336240">
              <a:lnSpc>
                <a:spcPct val="100000"/>
              </a:lnSpc>
              <a:spcBef>
                <a:spcPts val="641"/>
              </a:spcBef>
            </a:pPr>
            <a:endParaRPr b="0" lang="en-US" sz="3200" spc="-1" strike="noStrike">
              <a:latin typeface="Arial"/>
            </a:endParaRPr>
          </a:p>
          <a:p>
            <a:pPr marL="343080" indent="-3362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What is it &amp; Why we choose seL4?</a:t>
            </a:r>
            <a:endParaRPr b="0" lang="en-US" sz="3200" spc="-1" strike="noStrike">
              <a:latin typeface="Arial"/>
            </a:endParaRPr>
          </a:p>
          <a:p>
            <a:pPr marL="343080" indent="-3362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How to use seL4 &amp; its prerequisites?</a:t>
            </a:r>
            <a:endParaRPr b="0" lang="en-US" sz="3200" spc="-1" strike="noStrike">
              <a:latin typeface="Arial"/>
            </a:endParaRPr>
          </a:p>
          <a:p>
            <a:pPr marL="343080" indent="-336240">
              <a:lnSpc>
                <a:spcPct val="100000"/>
              </a:lnSpc>
              <a:spcBef>
                <a:spcPts val="641"/>
              </a:spcBef>
            </a:pPr>
            <a:endParaRPr b="0" lang="en-US" sz="3200" spc="-1" strike="noStrike">
              <a:latin typeface="Arial"/>
            </a:endParaRPr>
          </a:p>
          <a:p>
            <a:pPr marL="343080" indent="-336240">
              <a:lnSpc>
                <a:spcPct val="100000"/>
              </a:lnSpc>
              <a:spcBef>
                <a:spcPts val="641"/>
              </a:spcBef>
            </a:pPr>
            <a:endParaRPr b="0" lang="en-US"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CustomShape 1"/>
          <p:cNvSpPr/>
          <p:nvPr/>
        </p:nvSpPr>
        <p:spPr>
          <a:xfrm>
            <a:off x="457560" y="91440"/>
            <a:ext cx="8223120" cy="113868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Calibri"/>
                <a:ea typeface="DejaVu Sans"/>
              </a:rPr>
              <a:t>seL4</a:t>
            </a:r>
            <a:endParaRPr b="0" lang="en-US" sz="4400" spc="-1" strike="noStrike">
              <a:latin typeface="Arial"/>
            </a:endParaRPr>
          </a:p>
        </p:txBody>
      </p:sp>
      <p:sp>
        <p:nvSpPr>
          <p:cNvPr id="635" name="CustomShape 2"/>
          <p:cNvSpPr/>
          <p:nvPr/>
        </p:nvSpPr>
        <p:spPr>
          <a:xfrm>
            <a:off x="366120" y="2652120"/>
            <a:ext cx="7860240" cy="2465280"/>
          </a:xfrm>
          <a:prstGeom prst="rect">
            <a:avLst/>
          </a:prstGeom>
          <a:noFill/>
          <a:ln>
            <a:noFill/>
          </a:ln>
        </p:spPr>
        <p:style>
          <a:lnRef idx="0"/>
          <a:fillRef idx="0"/>
          <a:effectRef idx="0"/>
          <a:fontRef idx="minor"/>
        </p:style>
        <p:txBody>
          <a:bodyPr lIns="0" rIns="0" tIns="0" bIns="0" anchor="ctr"/>
          <a:p>
            <a:pPr>
              <a:lnSpc>
                <a:spcPct val="100000"/>
              </a:lnSpc>
            </a:pPr>
            <a:r>
              <a:rPr b="0" lang="en-US" sz="2400" spc="-1" strike="noStrike">
                <a:solidFill>
                  <a:srgbClr val="000000"/>
                </a:solidFill>
                <a:latin typeface="Times New Roman"/>
                <a:ea typeface="Noto Sans CJK SC"/>
              </a:rPr>
              <a:t>seL4 = Secure Embedded L4 Microkernel</a:t>
            </a:r>
            <a:endParaRPr b="0" lang="en-US" sz="2400" spc="-1" strike="noStrike">
              <a:latin typeface="Arial"/>
            </a:endParaRPr>
          </a:p>
          <a:p>
            <a:pPr marL="216000" indent="-209880">
              <a:lnSpc>
                <a:spcPct val="100000"/>
              </a:lnSpc>
              <a:buClr>
                <a:srgbClr val="000000"/>
              </a:buClr>
              <a:buSzPct val="45000"/>
              <a:buFont typeface="Wingdings" charset="2"/>
              <a:buChar char=""/>
            </a:pPr>
            <a:r>
              <a:rPr b="0" lang="en-US" sz="2400" spc="-1" strike="noStrike">
                <a:solidFill>
                  <a:srgbClr val="000000"/>
                </a:solidFill>
                <a:latin typeface="Times New Roman"/>
                <a:ea typeface="Noto Sans CJK SC"/>
              </a:rPr>
              <a:t>It is a </a:t>
            </a:r>
            <a:r>
              <a:rPr b="1" lang="en-US" sz="2400" spc="-1" strike="noStrike">
                <a:solidFill>
                  <a:srgbClr val="000000"/>
                </a:solidFill>
                <a:latin typeface="Times New Roman"/>
                <a:ea typeface="Noto Sans CJK SC"/>
              </a:rPr>
              <a:t>microkernel</a:t>
            </a:r>
            <a:r>
              <a:rPr b="0" lang="en-US" sz="2400" spc="-1" strike="noStrike">
                <a:solidFill>
                  <a:srgbClr val="000000"/>
                </a:solidFill>
                <a:latin typeface="Times New Roman"/>
                <a:ea typeface="Noto Sans CJK SC"/>
              </a:rPr>
              <a:t> which contains the following functionalities</a:t>
            </a:r>
            <a:endParaRPr b="0" lang="en-US" sz="2400" spc="-1" strike="noStrike">
              <a:latin typeface="Arial"/>
            </a:endParaRPr>
          </a:p>
          <a:p>
            <a:pPr marL="216000" indent="-209880">
              <a:lnSpc>
                <a:spcPct val="100000"/>
              </a:lnSpc>
              <a:buClr>
                <a:srgbClr val="000000"/>
              </a:buClr>
              <a:buSzPct val="45000"/>
              <a:buFont typeface="Wingdings" charset="2"/>
              <a:buChar char=""/>
            </a:pPr>
            <a:r>
              <a:rPr b="0" lang="en-US" sz="2400" spc="-1" strike="noStrike">
                <a:solidFill>
                  <a:srgbClr val="000000"/>
                </a:solidFill>
                <a:latin typeface="Times New Roman"/>
                <a:ea typeface="Noto Sans CJK SC"/>
              </a:rPr>
              <a:t>Address Spaces</a:t>
            </a:r>
            <a:endParaRPr b="0" lang="en-US" sz="2400" spc="-1" strike="noStrike">
              <a:latin typeface="Arial"/>
            </a:endParaRPr>
          </a:p>
          <a:p>
            <a:pPr marL="216000" indent="-209880">
              <a:lnSpc>
                <a:spcPct val="100000"/>
              </a:lnSpc>
              <a:buClr>
                <a:srgbClr val="000000"/>
              </a:buClr>
              <a:buSzPct val="45000"/>
              <a:buFont typeface="Wingdings" charset="2"/>
              <a:buChar char=""/>
            </a:pPr>
            <a:r>
              <a:rPr b="0" lang="en-US" sz="2400" spc="-1" strike="noStrike">
                <a:solidFill>
                  <a:srgbClr val="000000"/>
                </a:solidFill>
                <a:latin typeface="Times New Roman"/>
                <a:ea typeface="Noto Sans CJK SC"/>
              </a:rPr>
              <a:t>Scheduling</a:t>
            </a:r>
            <a:endParaRPr b="0" lang="en-US" sz="2400" spc="-1" strike="noStrike">
              <a:latin typeface="Arial"/>
            </a:endParaRPr>
          </a:p>
          <a:p>
            <a:pPr marL="216000" indent="-209880">
              <a:lnSpc>
                <a:spcPct val="100000"/>
              </a:lnSpc>
              <a:buClr>
                <a:srgbClr val="000000"/>
              </a:buClr>
              <a:buSzPct val="45000"/>
              <a:buFont typeface="Wingdings" charset="2"/>
              <a:buChar char=""/>
            </a:pPr>
            <a:r>
              <a:rPr b="0" lang="en-US" sz="2400" spc="-1" strike="noStrike">
                <a:solidFill>
                  <a:srgbClr val="000000"/>
                </a:solidFill>
                <a:latin typeface="Times New Roman"/>
                <a:ea typeface="Noto Sans CJK SC"/>
              </a:rPr>
              <a:t>Threads</a:t>
            </a:r>
            <a:endParaRPr b="0" lang="en-US" sz="2400" spc="-1" strike="noStrike">
              <a:latin typeface="Arial"/>
            </a:endParaRPr>
          </a:p>
          <a:p>
            <a:pPr marL="216000" indent="-209880">
              <a:lnSpc>
                <a:spcPct val="100000"/>
              </a:lnSpc>
              <a:buClr>
                <a:srgbClr val="000000"/>
              </a:buClr>
              <a:buSzPct val="45000"/>
              <a:buFont typeface="Wingdings" charset="2"/>
              <a:buChar char=""/>
            </a:pPr>
            <a:r>
              <a:rPr b="0" lang="en-US" sz="2400" spc="-1" strike="noStrike">
                <a:solidFill>
                  <a:srgbClr val="000000"/>
                </a:solidFill>
                <a:latin typeface="Times New Roman"/>
                <a:ea typeface="Noto Sans CJK SC"/>
              </a:rPr>
              <a:t>Thin IPC implementation between isolated servers</a:t>
            </a:r>
            <a:endParaRPr b="0" lang="en-US" sz="2400" spc="-1" strike="noStrike">
              <a:latin typeface="Arial"/>
            </a:endParaRPr>
          </a:p>
          <a:p>
            <a:pPr marL="216000" indent="-209880">
              <a:lnSpc>
                <a:spcPct val="100000"/>
              </a:lnSpc>
              <a:buClr>
                <a:srgbClr val="000000"/>
              </a:buClr>
              <a:buSzPct val="45000"/>
              <a:buFont typeface="Wingdings" charset="2"/>
              <a:buChar char=""/>
            </a:pPr>
            <a:r>
              <a:rPr b="0" lang="en-US" sz="2400" spc="-1" strike="noStrike">
                <a:solidFill>
                  <a:srgbClr val="000000"/>
                </a:solidFill>
                <a:latin typeface="Times New Roman"/>
                <a:ea typeface="Noto Sans CJK SC"/>
              </a:rPr>
              <a:t>It is also a </a:t>
            </a:r>
            <a:r>
              <a:rPr b="1" lang="en-US" sz="2400" spc="-1" strike="noStrike">
                <a:solidFill>
                  <a:srgbClr val="000000"/>
                </a:solidFill>
                <a:latin typeface="Times New Roman"/>
                <a:ea typeface="Noto Sans CJK SC"/>
              </a:rPr>
              <a:t>hypervisor</a:t>
            </a:r>
            <a:endParaRPr b="0" lang="en-US" sz="2400" spc="-1" strike="noStrike">
              <a:latin typeface="Arial"/>
            </a:endParaRPr>
          </a:p>
          <a:p>
            <a:pPr marL="216000" indent="-209880">
              <a:lnSpc>
                <a:spcPct val="100000"/>
              </a:lnSpc>
            </a:pPr>
            <a:r>
              <a:rPr b="0" lang="en-US" sz="2400" spc="-1" strike="noStrike">
                <a:solidFill>
                  <a:srgbClr val="000000"/>
                </a:solidFill>
                <a:latin typeface="Arial"/>
                <a:ea typeface="Noto Sans CJK SC"/>
              </a:rPr>
              <a:t>   </a:t>
            </a:r>
            <a:r>
              <a:rPr b="0" lang="en-US" sz="2400" spc="-1" strike="noStrike">
                <a:solidFill>
                  <a:srgbClr val="000000"/>
                </a:solidFill>
                <a:latin typeface="Times New Roman"/>
                <a:ea typeface="Noto Sans CJK SC"/>
              </a:rPr>
              <a:t>seL4 supports virtual machines that can run a fully fledged guest OS such as Linux.</a:t>
            </a:r>
            <a:endParaRPr b="0" lang="en-US" sz="2400" spc="-1" strike="noStrike">
              <a:latin typeface="Arial"/>
            </a:endParaRPr>
          </a:p>
          <a:p>
            <a:pPr marL="216000" indent="-209880">
              <a:lnSpc>
                <a:spcPct val="100000"/>
              </a:lnSpc>
              <a:buClr>
                <a:srgbClr val="000000"/>
              </a:buClr>
              <a:buSzPct val="45000"/>
              <a:buFont typeface="Wingdings" charset="2"/>
              <a:buChar char=""/>
            </a:pPr>
            <a:r>
              <a:rPr b="0" lang="en-US" sz="2400" spc="-1" strike="noStrike">
                <a:solidFill>
                  <a:srgbClr val="000000"/>
                </a:solidFill>
                <a:latin typeface="Times New Roman"/>
                <a:ea typeface="Noto Sans CJK SC"/>
              </a:rPr>
              <a:t>seL4 is </a:t>
            </a:r>
            <a:r>
              <a:rPr b="1" lang="en-US" sz="2400" spc="-1" strike="noStrike">
                <a:solidFill>
                  <a:srgbClr val="000000"/>
                </a:solidFill>
                <a:latin typeface="Times New Roman"/>
                <a:ea typeface="Noto Sans CJK SC"/>
              </a:rPr>
              <a:t>proved correct</a:t>
            </a:r>
            <a:endParaRPr b="0" lang="en-US" sz="2400" spc="-1" strike="noStrike">
              <a:latin typeface="Arial"/>
            </a:endParaRPr>
          </a:p>
          <a:p>
            <a:pPr marL="216000" indent="-209880">
              <a:lnSpc>
                <a:spcPct val="100000"/>
              </a:lnSpc>
            </a:pPr>
            <a:r>
              <a:rPr b="0" lang="en-US" sz="2400" spc="-1" strike="noStrike">
                <a:solidFill>
                  <a:srgbClr val="000000"/>
                </a:solidFill>
                <a:latin typeface="Times New Roman"/>
                <a:ea typeface="Noto Sans CJK SC"/>
              </a:rPr>
              <a:t>   </a:t>
            </a:r>
            <a:r>
              <a:rPr b="0" lang="en-US" sz="2400" spc="-1" strike="noStrike">
                <a:solidFill>
                  <a:srgbClr val="000000"/>
                </a:solidFill>
                <a:latin typeface="Times New Roman"/>
                <a:ea typeface="Noto Sans CJK SC"/>
              </a:rPr>
              <a:t>seL4 comes with a formal, mathematical, machine-checked </a:t>
            </a:r>
            <a:r>
              <a:rPr b="0" lang="en-US" sz="2400" spc="-1" strike="noStrike">
                <a:solidFill>
                  <a:srgbClr val="dfcce4"/>
                </a:solidFill>
                <a:latin typeface="Times New Roman"/>
                <a:ea typeface="Noto Sans CJK SC"/>
              </a:rPr>
              <a:t>proof of implementation correctness</a:t>
            </a:r>
            <a:r>
              <a:rPr b="0" lang="en-US" sz="2400" spc="-1" strike="noStrike">
                <a:solidFill>
                  <a:srgbClr val="000000"/>
                </a:solidFill>
                <a:latin typeface="Times New Roman"/>
                <a:ea typeface="Noto Sans CJK SC"/>
              </a:rPr>
              <a:t>, meaning the kernel is in a very strong sense “bug free” with respect to its specification. </a:t>
            </a:r>
            <a:endParaRPr b="0" lang="en-US"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CustomShape 1"/>
          <p:cNvSpPr/>
          <p:nvPr/>
        </p:nvSpPr>
        <p:spPr>
          <a:xfrm>
            <a:off x="274320" y="0"/>
            <a:ext cx="4108680" cy="113868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Calibri"/>
                <a:ea typeface="DejaVu Sans"/>
              </a:rPr>
              <a:t>SeL4 Con...</a:t>
            </a:r>
            <a:endParaRPr b="0" lang="en-US" sz="4400" spc="-1" strike="noStrike">
              <a:latin typeface="Arial"/>
            </a:endParaRPr>
          </a:p>
        </p:txBody>
      </p:sp>
      <p:sp>
        <p:nvSpPr>
          <p:cNvPr id="637" name="CustomShape 2"/>
          <p:cNvSpPr/>
          <p:nvPr/>
        </p:nvSpPr>
        <p:spPr>
          <a:xfrm>
            <a:off x="366120" y="836280"/>
            <a:ext cx="8223120" cy="5904000"/>
          </a:xfrm>
          <a:prstGeom prst="rect">
            <a:avLst/>
          </a:prstGeom>
          <a:noFill/>
          <a:ln>
            <a:noFill/>
          </a:ln>
        </p:spPr>
        <p:style>
          <a:lnRef idx="0"/>
          <a:fillRef idx="0"/>
          <a:effectRef idx="0"/>
          <a:fontRef idx="minor"/>
        </p:style>
        <p:txBody>
          <a:bodyPr lIns="0" rIns="0" tIns="0" bIns="0" anchor="ctr"/>
          <a:p>
            <a:pPr marL="216000" indent="-209880">
              <a:lnSpc>
                <a:spcPct val="100000"/>
              </a:lnSpc>
              <a:buClr>
                <a:srgbClr val="000000"/>
              </a:buClr>
              <a:buSzPct val="45000"/>
              <a:buFont typeface="Wingdings" charset="2"/>
              <a:buChar char=""/>
            </a:pPr>
            <a:r>
              <a:rPr b="1" lang="en-US" sz="2400" spc="-1" strike="noStrike">
                <a:solidFill>
                  <a:srgbClr val="000000"/>
                </a:solidFill>
                <a:latin typeface="Times New Roman"/>
                <a:ea typeface="Times New Roman"/>
              </a:rPr>
              <a:t>seL4 is provably secure</a:t>
            </a:r>
            <a:endParaRPr b="0" lang="en-US" sz="2400" spc="-1" strike="noStrike">
              <a:latin typeface="Arial"/>
            </a:endParaRPr>
          </a:p>
          <a:p>
            <a:pPr marL="216000" indent="-209880">
              <a:lnSpc>
                <a:spcPct val="100000"/>
              </a:lnSpc>
            </a:pPr>
            <a:r>
              <a:rPr b="0" lang="en-US" sz="2400" spc="-1" strike="noStrike">
                <a:solidFill>
                  <a:srgbClr val="000000"/>
                </a:solidFill>
                <a:latin typeface="Arial"/>
                <a:ea typeface="Times New Roman"/>
              </a:rPr>
              <a:t>   </a:t>
            </a:r>
            <a:r>
              <a:rPr b="0" lang="en-US" sz="2400" spc="-1" strike="noStrike">
                <a:solidFill>
                  <a:srgbClr val="000000"/>
                </a:solidFill>
                <a:latin typeface="Arial"/>
                <a:ea typeface="Times New Roman"/>
              </a:rPr>
              <a:t>The kernel guarantees the classical security properties of confidentiality, integrity and availability.</a:t>
            </a:r>
            <a:endParaRPr b="0" lang="en-US" sz="2400" spc="-1" strike="noStrike">
              <a:latin typeface="Arial"/>
            </a:endParaRPr>
          </a:p>
          <a:p>
            <a:pPr marL="216000" indent="-209880">
              <a:lnSpc>
                <a:spcPct val="100000"/>
              </a:lnSpc>
              <a:buClr>
                <a:srgbClr val="000000"/>
              </a:buClr>
              <a:buSzPct val="45000"/>
              <a:buFont typeface="Wingdings" charset="2"/>
              <a:buChar char=""/>
            </a:pPr>
            <a:r>
              <a:rPr b="1" lang="en-US" sz="2400" spc="-1" strike="noStrike">
                <a:solidFill>
                  <a:srgbClr val="000000"/>
                </a:solidFill>
                <a:latin typeface="Times New Roman"/>
                <a:ea typeface="Times New Roman"/>
              </a:rPr>
              <a:t>seL4 improves security with access control through capabilities</a:t>
            </a:r>
            <a:endParaRPr b="0" lang="en-US" sz="2400" spc="-1" strike="noStrike">
              <a:latin typeface="Arial"/>
            </a:endParaRPr>
          </a:p>
          <a:p>
            <a:pPr marL="216000" indent="-209880">
              <a:lnSpc>
                <a:spcPct val="100000"/>
              </a:lnSpc>
            </a:pPr>
            <a:r>
              <a:rPr b="0" lang="en-US" sz="2400" spc="-1" strike="noStrike">
                <a:solidFill>
                  <a:srgbClr val="000000"/>
                </a:solidFill>
                <a:latin typeface="Arial"/>
                <a:ea typeface="Times New Roman"/>
              </a:rPr>
              <a:t>   </a:t>
            </a:r>
            <a:r>
              <a:rPr b="0" lang="en-US" sz="2400" spc="-1" strike="noStrike">
                <a:solidFill>
                  <a:srgbClr val="000000"/>
                </a:solidFill>
                <a:latin typeface="Arial"/>
                <a:ea typeface="Times New Roman"/>
              </a:rPr>
              <a:t>Capabilities are access tokens which support very fine-grained </a:t>
            </a:r>
            <a:r>
              <a:rPr b="0" lang="en-US" sz="2400" spc="-1" strike="noStrike">
                <a:solidFill>
                  <a:srgbClr val="dfcce4"/>
                </a:solidFill>
                <a:latin typeface="Arial"/>
                <a:ea typeface="Times New Roman"/>
              </a:rPr>
              <a:t>control over which entity can access a particular resource</a:t>
            </a:r>
            <a:r>
              <a:rPr b="0" lang="en-US" sz="2400" spc="-1" strike="noStrike">
                <a:solidFill>
                  <a:srgbClr val="000000"/>
                </a:solidFill>
                <a:latin typeface="Arial"/>
                <a:ea typeface="Times New Roman"/>
              </a:rPr>
              <a:t> in a system. They support strong security according to the principle of least privilege (also called principle of least authority, POLA). This is a core design principle of highly secure system, and is impossible to achieve with the way access control happens in mainstream systems such as Linux or Windows.</a:t>
            </a:r>
            <a:endParaRPr b="0" lang="en-US"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CustomShape 1"/>
          <p:cNvSpPr/>
          <p:nvPr/>
        </p:nvSpPr>
        <p:spPr>
          <a:xfrm>
            <a:off x="457200" y="48240"/>
            <a:ext cx="3834360" cy="113868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Calibri"/>
                <a:ea typeface="DejaVu Sans"/>
              </a:rPr>
              <a:t>SeL4 Con...</a:t>
            </a:r>
            <a:endParaRPr b="0" lang="en-US" sz="4400" spc="-1" strike="noStrike">
              <a:latin typeface="Arial"/>
            </a:endParaRPr>
          </a:p>
        </p:txBody>
      </p:sp>
      <p:sp>
        <p:nvSpPr>
          <p:cNvPr id="639" name="CustomShape 2"/>
          <p:cNvSpPr/>
          <p:nvPr/>
        </p:nvSpPr>
        <p:spPr>
          <a:xfrm>
            <a:off x="457200" y="1604520"/>
            <a:ext cx="8223120" cy="41835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3200" spc="-1" strike="noStrike">
                <a:solidFill>
                  <a:srgbClr val="000000"/>
                </a:solidFill>
                <a:latin typeface="Times New Roman"/>
                <a:ea typeface="Times New Roman"/>
              </a:rPr>
              <a:t>Note: seL4 is still the world’s only OS that is both </a:t>
            </a:r>
            <a:r>
              <a:rPr b="0" lang="en-US" sz="3200" spc="-1" strike="noStrike">
                <a:solidFill>
                  <a:srgbClr val="dfcce4"/>
                </a:solidFill>
                <a:latin typeface="Times New Roman"/>
                <a:ea typeface="Times New Roman"/>
              </a:rPr>
              <a:t>capability-based </a:t>
            </a:r>
            <a:r>
              <a:rPr b="0" lang="en-US" sz="3200" spc="-1" strike="noStrike">
                <a:solidFill>
                  <a:srgbClr val="000000"/>
                </a:solidFill>
                <a:latin typeface="Times New Roman"/>
                <a:ea typeface="Times New Roman"/>
              </a:rPr>
              <a:t>and</a:t>
            </a:r>
            <a:r>
              <a:rPr b="0" lang="en-US" sz="3200" spc="-1" strike="noStrike">
                <a:solidFill>
                  <a:srgbClr val="dfcce4"/>
                </a:solidFill>
                <a:latin typeface="Times New Roman"/>
                <a:ea typeface="Times New Roman"/>
              </a:rPr>
              <a:t> formally verified</a:t>
            </a:r>
            <a:r>
              <a:rPr b="0" lang="en-US" sz="3200" spc="-1" strike="noStrike">
                <a:solidFill>
                  <a:srgbClr val="000000"/>
                </a:solidFill>
                <a:latin typeface="Times New Roman"/>
                <a:ea typeface="Times New Roman"/>
              </a:rPr>
              <a:t>, and as such has defensible claim of being the world’s most secure OS.</a:t>
            </a:r>
            <a:endParaRPr b="0" lang="en-US" sz="3200" spc="-1" strike="noStrike">
              <a:latin typeface="Arial"/>
            </a:endParaRPr>
          </a:p>
          <a:p>
            <a:pPr marL="432000" indent="-317880">
              <a:lnSpc>
                <a:spcPct val="100000"/>
              </a:lnSpc>
              <a:spcBef>
                <a:spcPts val="1417"/>
              </a:spcBef>
              <a:buClr>
                <a:srgbClr val="000000"/>
              </a:buClr>
              <a:buSzPct val="45000"/>
              <a:buFont typeface="Wingdings" charset="2"/>
              <a:buChar char=""/>
            </a:pPr>
            <a:r>
              <a:rPr b="1" lang="en-US" sz="3200" spc="-1" strike="noStrike">
                <a:solidFill>
                  <a:srgbClr val="000000"/>
                </a:solidFill>
                <a:latin typeface="Times New Roman"/>
                <a:ea typeface="Times New Roman"/>
              </a:rPr>
              <a:t>seL4 ensures safety of time-critical systems</a:t>
            </a:r>
            <a:endParaRPr b="0" lang="en-US" sz="3200" spc="-1" strike="noStrike">
              <a:latin typeface="Arial"/>
            </a:endParaRPr>
          </a:p>
          <a:p>
            <a:pPr marL="432000" indent="-317880">
              <a:lnSpc>
                <a:spcPct val="100000"/>
              </a:lnSpc>
              <a:spcBef>
                <a:spcPts val="1417"/>
              </a:spcBef>
              <a:buClr>
                <a:srgbClr val="000000"/>
              </a:buClr>
              <a:buSzPct val="45000"/>
              <a:buFont typeface="Wingdings" charset="2"/>
              <a:buChar char=""/>
            </a:pPr>
            <a:r>
              <a:rPr b="0" lang="en-US" sz="3200" spc="-1" strike="noStrike">
                <a:solidFill>
                  <a:srgbClr val="000000"/>
                </a:solidFill>
                <a:latin typeface="Times New Roman"/>
                <a:ea typeface="Times New Roman"/>
              </a:rPr>
              <a:t>seL4 is the world’s only OS kernel (at least in the open literature) that has undergone a complete and sound analysis of its worst-case execution time (WCET). This means, if the kernel is configured appropriately, </a:t>
            </a:r>
            <a:r>
              <a:rPr b="0" lang="en-US" sz="3200" spc="-1" strike="noStrike">
                <a:solidFill>
                  <a:srgbClr val="dfcce4"/>
                </a:solidFill>
                <a:latin typeface="Times New Roman"/>
                <a:ea typeface="Times New Roman"/>
              </a:rPr>
              <a:t>all kernel operations are bounded in time</a:t>
            </a:r>
            <a:r>
              <a:rPr b="0" lang="en-US" sz="3200" spc="-1" strike="noStrike">
                <a:solidFill>
                  <a:srgbClr val="000000"/>
                </a:solidFill>
                <a:latin typeface="Times New Roman"/>
                <a:ea typeface="Times New Roman"/>
              </a:rPr>
              <a:t>, and the bound is known.</a:t>
            </a:r>
            <a:endParaRPr b="0" lang="en-US"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CustomShape 1"/>
          <p:cNvSpPr/>
          <p:nvPr/>
        </p:nvSpPr>
        <p:spPr>
          <a:xfrm>
            <a:off x="457200" y="273600"/>
            <a:ext cx="4291560" cy="113868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Calibri"/>
                <a:ea typeface="DejaVu Sans"/>
              </a:rPr>
              <a:t>SeL4 Con...</a:t>
            </a:r>
            <a:endParaRPr b="0" lang="en-US" sz="4400" spc="-1" strike="noStrike">
              <a:latin typeface="Arial"/>
            </a:endParaRPr>
          </a:p>
        </p:txBody>
      </p:sp>
      <p:sp>
        <p:nvSpPr>
          <p:cNvPr id="641" name="CustomShape 2"/>
          <p:cNvSpPr/>
          <p:nvPr/>
        </p:nvSpPr>
        <p:spPr>
          <a:xfrm>
            <a:off x="457200" y="1523880"/>
            <a:ext cx="8223120" cy="5330880"/>
          </a:xfrm>
          <a:prstGeom prst="rect">
            <a:avLst/>
          </a:prstGeom>
          <a:noFill/>
          <a:ln>
            <a:noFill/>
          </a:ln>
        </p:spPr>
        <p:style>
          <a:lnRef idx="0"/>
          <a:fillRef idx="0"/>
          <a:effectRef idx="0"/>
          <a:fontRef idx="minor"/>
        </p:style>
        <p:txBody>
          <a:bodyPr lIns="0" rIns="0" tIns="0" bIns="0">
            <a:normAutofit/>
          </a:bodyPr>
          <a:p>
            <a:pPr marL="432000" indent="-317880">
              <a:lnSpc>
                <a:spcPct val="100000"/>
              </a:lnSpc>
              <a:spcBef>
                <a:spcPts val="1417"/>
              </a:spcBef>
              <a:buClr>
                <a:srgbClr val="000000"/>
              </a:buClr>
              <a:buSzPct val="45000"/>
              <a:buFont typeface="Wingdings" charset="2"/>
              <a:buChar char=""/>
            </a:pPr>
            <a:r>
              <a:rPr b="1" lang="en-US" sz="3000" spc="-1" strike="noStrike">
                <a:solidFill>
                  <a:srgbClr val="000000"/>
                </a:solidFill>
                <a:latin typeface="Times New Roman"/>
                <a:ea typeface="Times New Roman"/>
              </a:rPr>
              <a:t>seL4 is the world’s most advanced mixed-criticality OS</a:t>
            </a:r>
            <a:endParaRPr b="0" lang="en-US" sz="3000" spc="-1" strike="noStrike">
              <a:latin typeface="Arial"/>
            </a:endParaRPr>
          </a:p>
          <a:p>
            <a:pPr marL="432000" indent="-317880">
              <a:lnSpc>
                <a:spcPct val="100000"/>
              </a:lnSpc>
              <a:spcBef>
                <a:spcPts val="1417"/>
              </a:spcBef>
            </a:pPr>
            <a:r>
              <a:rPr b="0" lang="en-US" sz="3000" spc="-1" strike="noStrike">
                <a:solidFill>
                  <a:srgbClr val="000000"/>
                </a:solidFill>
                <a:latin typeface="Times New Roman"/>
                <a:ea typeface="Times New Roman"/>
              </a:rPr>
              <a:t>   </a:t>
            </a:r>
            <a:r>
              <a:rPr b="0" lang="en-US" sz="3000" spc="-1" strike="noStrike">
                <a:solidFill>
                  <a:srgbClr val="000000"/>
                </a:solidFill>
                <a:latin typeface="Times New Roman"/>
                <a:ea typeface="Times New Roman"/>
              </a:rPr>
              <a:t>seL4 provides strong support for mixed criticality real-time systems (MCS), where the </a:t>
            </a:r>
            <a:r>
              <a:rPr b="0" lang="en-US" sz="3000" spc="-1" strike="noStrike">
                <a:solidFill>
                  <a:srgbClr val="dfcce4"/>
                </a:solidFill>
                <a:latin typeface="Times New Roman"/>
                <a:ea typeface="Times New Roman"/>
              </a:rPr>
              <a:t>timelines of critical activities must be ensured</a:t>
            </a:r>
            <a:r>
              <a:rPr b="0" lang="en-US" sz="3000" spc="-1" strike="noStrike">
                <a:solidFill>
                  <a:srgbClr val="000000"/>
                </a:solidFill>
                <a:latin typeface="Times New Roman"/>
                <a:ea typeface="Times New Roman"/>
              </a:rPr>
              <a:t> even if they co-exist with less trusted code executing on the same platform. </a:t>
            </a:r>
            <a:endParaRPr b="0" lang="en-US" sz="3000" spc="-1" strike="noStrike">
              <a:latin typeface="Arial"/>
            </a:endParaRPr>
          </a:p>
          <a:p>
            <a:pPr marL="432000" indent="-317880">
              <a:lnSpc>
                <a:spcPct val="100000"/>
              </a:lnSpc>
              <a:spcBef>
                <a:spcPts val="1417"/>
              </a:spcBef>
              <a:buClr>
                <a:srgbClr val="000000"/>
              </a:buClr>
              <a:buSzPct val="45000"/>
              <a:buFont typeface="Wingdings" charset="2"/>
              <a:buChar char=""/>
            </a:pPr>
            <a:r>
              <a:rPr b="1" lang="en-US" sz="3000" spc="-1" strike="noStrike">
                <a:solidFill>
                  <a:srgbClr val="000000"/>
                </a:solidFill>
                <a:latin typeface="Times New Roman"/>
                <a:ea typeface="Times New Roman"/>
              </a:rPr>
              <a:t>seL4 is the world’s fastest microkernel</a:t>
            </a:r>
            <a:endParaRPr b="0" lang="en-US" sz="3000" spc="-1" strike="noStrike">
              <a:latin typeface="Arial"/>
            </a:endParaRPr>
          </a:p>
          <a:p>
            <a:pPr marL="432000" indent="-317880">
              <a:lnSpc>
                <a:spcPct val="100000"/>
              </a:lnSpc>
              <a:spcBef>
                <a:spcPts val="1417"/>
              </a:spcBef>
            </a:pPr>
            <a:r>
              <a:rPr b="0" lang="en-US" sz="3000" spc="-1" strike="noStrike">
                <a:solidFill>
                  <a:srgbClr val="000000"/>
                </a:solidFill>
                <a:latin typeface="Times New Roman"/>
                <a:ea typeface="Times New Roman"/>
              </a:rPr>
              <a:t>   </a:t>
            </a:r>
            <a:r>
              <a:rPr b="0" lang="en-US" sz="3000" spc="-1" strike="noStrike">
                <a:solidFill>
                  <a:srgbClr val="000000"/>
                </a:solidFill>
                <a:latin typeface="Times New Roman"/>
                <a:ea typeface="Times New Roman"/>
              </a:rPr>
              <a:t>Traditionally, systems are either (sort-of) secure, or they are fast. seL4 is unique in that </a:t>
            </a:r>
            <a:r>
              <a:rPr b="0" lang="en-US" sz="3000" spc="-1" strike="noStrike">
                <a:solidFill>
                  <a:srgbClr val="dfcce4"/>
                </a:solidFill>
                <a:latin typeface="Times New Roman"/>
                <a:ea typeface="Times New Roman"/>
              </a:rPr>
              <a:t>it is both</a:t>
            </a:r>
            <a:r>
              <a:rPr b="0" lang="en-US" sz="3000" spc="-1" strike="noStrike">
                <a:solidFill>
                  <a:srgbClr val="000000"/>
                </a:solidFill>
                <a:latin typeface="Times New Roman"/>
                <a:ea typeface="Times New Roman"/>
              </a:rPr>
              <a:t>.</a:t>
            </a:r>
            <a:endParaRPr b="0" lang="en-US" sz="3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CustomShape 1"/>
          <p:cNvSpPr/>
          <p:nvPr/>
        </p:nvSpPr>
        <p:spPr>
          <a:xfrm>
            <a:off x="457200" y="48240"/>
            <a:ext cx="4200120" cy="113868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Calibri"/>
                <a:ea typeface="DejaVu Sans"/>
              </a:rPr>
              <a:t>SeL4 Con...</a:t>
            </a:r>
            <a:endParaRPr b="0" lang="en-US" sz="4400" spc="-1" strike="noStrike">
              <a:latin typeface="Arial"/>
            </a:endParaRPr>
          </a:p>
        </p:txBody>
      </p:sp>
      <p:sp>
        <p:nvSpPr>
          <p:cNvPr id="643" name="CustomShape 2"/>
          <p:cNvSpPr/>
          <p:nvPr/>
        </p:nvSpPr>
        <p:spPr>
          <a:xfrm>
            <a:off x="457200" y="1604520"/>
            <a:ext cx="8223120" cy="3971160"/>
          </a:xfrm>
          <a:prstGeom prst="rect">
            <a:avLst/>
          </a:prstGeom>
          <a:noFill/>
          <a:ln>
            <a:noFill/>
          </a:ln>
        </p:spPr>
        <p:style>
          <a:lnRef idx="0"/>
          <a:fillRef idx="0"/>
          <a:effectRef idx="0"/>
          <a:fontRef idx="minor"/>
        </p:style>
        <p:txBody>
          <a:bodyPr lIns="0" rIns="0" tIns="0" bIns="0">
            <a:normAutofit/>
          </a:bodyPr>
          <a:p>
            <a:pPr marL="432000" indent="-317880">
              <a:lnSpc>
                <a:spcPct val="100000"/>
              </a:lnSpc>
              <a:spcBef>
                <a:spcPts val="1417"/>
              </a:spcBef>
              <a:buClr>
                <a:srgbClr val="000000"/>
              </a:buClr>
              <a:buSzPct val="45000"/>
              <a:buFont typeface="Wingdings" charset="2"/>
              <a:buChar char=""/>
            </a:pPr>
            <a:r>
              <a:rPr b="1" lang="en-US" sz="3200" spc="-1" strike="noStrike">
                <a:solidFill>
                  <a:srgbClr val="000000"/>
                </a:solidFill>
                <a:latin typeface="Times New Roman"/>
                <a:ea typeface="Times New Roman"/>
              </a:rPr>
              <a:t>seL4 Is a Microkernel and a Hypervisor, It Is Not an OS</a:t>
            </a:r>
            <a:endParaRPr b="0" lang="en-US" sz="3200" spc="-1" strike="noStrike">
              <a:latin typeface="Arial"/>
            </a:endParaRPr>
          </a:p>
          <a:p>
            <a:pPr marL="432000" indent="-317880">
              <a:lnSpc>
                <a:spcPct val="100000"/>
              </a:lnSpc>
              <a:spcBef>
                <a:spcPts val="1417"/>
              </a:spcBef>
            </a:pPr>
            <a:r>
              <a:rPr b="0" lang="en-US" sz="3200" spc="-1" strike="noStrike">
                <a:solidFill>
                  <a:srgbClr val="000000"/>
                </a:solidFill>
                <a:latin typeface="Times New Roman"/>
                <a:ea typeface="Times New Roman"/>
              </a:rPr>
              <a:t>   </a:t>
            </a:r>
            <a:r>
              <a:rPr b="0" lang="en-US" sz="3200" spc="-1" strike="noStrike">
                <a:solidFill>
                  <a:srgbClr val="000000"/>
                </a:solidFill>
                <a:latin typeface="Times New Roman"/>
                <a:ea typeface="Times New Roman"/>
              </a:rPr>
              <a:t>seL4 is a microkernel, and designed for generality while minimizing the TCB. </a:t>
            </a:r>
            <a:endParaRPr b="0" lang="en-US" sz="3200" spc="-1" strike="noStrike">
              <a:latin typeface="Arial"/>
            </a:endParaRPr>
          </a:p>
          <a:p>
            <a:pPr marL="432000" indent="-317880">
              <a:lnSpc>
                <a:spcPct val="100000"/>
              </a:lnSpc>
              <a:spcBef>
                <a:spcPts val="1417"/>
              </a:spcBef>
            </a:pPr>
            <a:endParaRPr b="0" lang="en-US"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CustomShape 1"/>
          <p:cNvSpPr/>
          <p:nvPr/>
        </p:nvSpPr>
        <p:spPr>
          <a:xfrm>
            <a:off x="457200" y="27360"/>
            <a:ext cx="8224200" cy="113976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DejaVu Sans"/>
              </a:rPr>
              <a:t>seL4 Verification</a:t>
            </a:r>
            <a:endParaRPr b="0" lang="en-US" sz="4400" spc="-1" strike="noStrike">
              <a:latin typeface="Arial"/>
            </a:endParaRPr>
          </a:p>
        </p:txBody>
      </p:sp>
      <p:sp>
        <p:nvSpPr>
          <p:cNvPr id="645" name="CustomShape 2"/>
          <p:cNvSpPr/>
          <p:nvPr/>
        </p:nvSpPr>
        <p:spPr>
          <a:xfrm>
            <a:off x="457200" y="1604520"/>
            <a:ext cx="8224200" cy="3972240"/>
          </a:xfrm>
          <a:prstGeom prst="rect">
            <a:avLst/>
          </a:prstGeom>
          <a:noFill/>
          <a:ln>
            <a:noFill/>
          </a:ln>
        </p:spPr>
        <p:style>
          <a:lnRef idx="0"/>
          <a:fillRef idx="0"/>
          <a:effectRef idx="0"/>
          <a:fontRef idx="minor"/>
        </p:style>
      </p:sp>
      <p:pic>
        <p:nvPicPr>
          <p:cNvPr id="646" name="Picture 415" descr=""/>
          <p:cNvPicPr/>
          <p:nvPr/>
        </p:nvPicPr>
        <p:blipFill>
          <a:blip r:embed="rId1"/>
          <a:stretch/>
        </p:blipFill>
        <p:spPr>
          <a:xfrm>
            <a:off x="0" y="1168920"/>
            <a:ext cx="9138600" cy="51354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CustomShape 1"/>
          <p:cNvSpPr/>
          <p:nvPr/>
        </p:nvSpPr>
        <p:spPr>
          <a:xfrm>
            <a:off x="1005840" y="0"/>
            <a:ext cx="6309000" cy="114444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DejaVu Sans"/>
              </a:rPr>
              <a:t>Formal Verification</a:t>
            </a:r>
            <a:endParaRPr b="0" lang="en-US" sz="4400" spc="-1" strike="noStrike">
              <a:latin typeface="Arial"/>
            </a:endParaRPr>
          </a:p>
        </p:txBody>
      </p:sp>
      <p:sp>
        <p:nvSpPr>
          <p:cNvPr id="648" name="CustomShape 2"/>
          <p:cNvSpPr/>
          <p:nvPr/>
        </p:nvSpPr>
        <p:spPr>
          <a:xfrm>
            <a:off x="457200" y="1097280"/>
            <a:ext cx="8228880" cy="5577480"/>
          </a:xfrm>
          <a:prstGeom prst="rect">
            <a:avLst/>
          </a:prstGeom>
          <a:noFill/>
          <a:ln>
            <a:noFill/>
          </a:ln>
        </p:spPr>
        <p:style>
          <a:lnRef idx="0"/>
          <a:fillRef idx="0"/>
          <a:effectRef idx="0"/>
          <a:fontRef idx="minor"/>
        </p:style>
        <p:txBody>
          <a:bodyPr lIns="0" rIns="0" tIns="0" bIns="0" anchor="ctr"/>
          <a:p>
            <a:pPr marL="216000" indent="-215640">
              <a:lnSpc>
                <a:spcPct val="100000"/>
              </a:lnSpc>
              <a:buClr>
                <a:srgbClr val="000000"/>
              </a:buClr>
              <a:buSzPct val="45000"/>
              <a:buFont typeface="Wingdings" charset="2"/>
              <a:buChar char=""/>
            </a:pPr>
            <a:r>
              <a:rPr b="0" lang="en-US" sz="2600" spc="-1" strike="noStrike">
                <a:latin typeface="Arial"/>
              </a:rPr>
              <a:t>C is not a formal language; in order to allow reasoning about a C program it has to be transformed into </a:t>
            </a:r>
            <a:r>
              <a:rPr b="0" lang="en-US" sz="2600" spc="-1" strike="noStrike">
                <a:solidFill>
                  <a:srgbClr val="dfcce4"/>
                </a:solidFill>
                <a:latin typeface="Arial"/>
              </a:rPr>
              <a:t>mathematical (abstract) logic</a:t>
            </a:r>
            <a:r>
              <a:rPr b="0" lang="en-US" sz="2600" spc="-1" strike="noStrike">
                <a:solidFill>
                  <a:srgbClr val="000000"/>
                </a:solidFill>
                <a:latin typeface="Arial"/>
              </a:rPr>
              <a:t> (HOL).</a:t>
            </a:r>
            <a:r>
              <a:rPr b="0" lang="en-US" sz="2600" spc="-1" strike="noStrike">
                <a:solidFill>
                  <a:srgbClr val="dfcce4"/>
                </a:solidFill>
                <a:latin typeface="Arial"/>
              </a:rPr>
              <a:t> </a:t>
            </a:r>
            <a:r>
              <a:rPr b="0" lang="en-US" sz="2600" spc="-1" strike="noStrike">
                <a:solidFill>
                  <a:srgbClr val="000000"/>
                </a:solidFill>
                <a:latin typeface="Arial"/>
              </a:rPr>
              <a:t>This is done by a C parser written in </a:t>
            </a:r>
            <a:r>
              <a:rPr b="0" lang="en-US" sz="2600" spc="-1" strike="noStrike">
                <a:solidFill>
                  <a:srgbClr val="dfcce4"/>
                </a:solidFill>
                <a:latin typeface="Arial"/>
              </a:rPr>
              <a:t>Isabelle.</a:t>
            </a:r>
            <a:endParaRPr b="0" lang="en-US" sz="2600" spc="-1" strike="noStrike">
              <a:latin typeface="Arial"/>
            </a:endParaRPr>
          </a:p>
          <a:p>
            <a:pPr marL="216000" indent="-215640">
              <a:lnSpc>
                <a:spcPct val="100000"/>
              </a:lnSpc>
              <a:buClr>
                <a:srgbClr val="000000"/>
              </a:buClr>
              <a:buSzPct val="45000"/>
              <a:buFont typeface="Wingdings" charset="2"/>
              <a:buChar char=""/>
            </a:pPr>
            <a:r>
              <a:rPr b="0" lang="en-US" sz="2600" spc="-1" strike="noStrike">
                <a:solidFill>
                  <a:srgbClr val="000000"/>
                </a:solidFill>
                <a:latin typeface="Arial"/>
              </a:rPr>
              <a:t>The parser (Isabelle) defines the semantics of the C program, and gives it meaning in HOL according to this semantics. It is this formalization which we prove to be a refinement of the mathematical (abstract) model. </a:t>
            </a:r>
            <a:endParaRPr b="0" lang="en-US" sz="2600" spc="-1" strike="noStrike">
              <a:latin typeface="Arial"/>
            </a:endParaRPr>
          </a:p>
          <a:p>
            <a:pPr marL="216000" indent="-215640">
              <a:lnSpc>
                <a:spcPct val="100000"/>
              </a:lnSpc>
              <a:buClr>
                <a:srgbClr val="000000"/>
              </a:buClr>
              <a:buSzPct val="45000"/>
              <a:buFont typeface="Wingdings" charset="2"/>
              <a:buChar char=""/>
            </a:pPr>
            <a:r>
              <a:rPr b="0" lang="en-US" sz="2600" spc="-1" strike="noStrike">
                <a:solidFill>
                  <a:srgbClr val="000000"/>
                </a:solidFill>
                <a:latin typeface="Arial"/>
              </a:rPr>
              <a:t>The proof means that everything we want to know about the kernel’s behaviour (other than timing) is expressed by the abstract spec, and </a:t>
            </a:r>
            <a:r>
              <a:rPr b="0" lang="en-US" sz="2600" spc="-1" strike="noStrike">
                <a:solidFill>
                  <a:srgbClr val="dfcce4"/>
                </a:solidFill>
                <a:latin typeface="Arial"/>
              </a:rPr>
              <a:t>the kernel cannot behave in ways that are not allowed by the spec</a:t>
            </a:r>
            <a:r>
              <a:rPr b="0" lang="en-US" sz="2600" spc="-1" strike="noStrike">
                <a:solidFill>
                  <a:srgbClr val="000000"/>
                </a:solidFill>
                <a:latin typeface="Arial"/>
              </a:rPr>
              <a:t>.</a:t>
            </a:r>
            <a:endParaRPr b="0" lang="en-US" sz="26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CustomShape 1"/>
          <p:cNvSpPr/>
          <p:nvPr/>
        </p:nvSpPr>
        <p:spPr>
          <a:xfrm>
            <a:off x="457200" y="91440"/>
            <a:ext cx="8222760" cy="7851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Calibri"/>
                <a:ea typeface="DejaVu Sans"/>
              </a:rPr>
              <a:t>Table of Content</a:t>
            </a:r>
            <a:endParaRPr b="0" lang="en-US" sz="4400" spc="-1" strike="noStrike">
              <a:latin typeface="Arial"/>
            </a:endParaRPr>
          </a:p>
        </p:txBody>
      </p:sp>
      <p:sp>
        <p:nvSpPr>
          <p:cNvPr id="611" name="CustomShape 2"/>
          <p:cNvSpPr/>
          <p:nvPr/>
        </p:nvSpPr>
        <p:spPr>
          <a:xfrm>
            <a:off x="553680" y="914400"/>
            <a:ext cx="8222760" cy="5668200"/>
          </a:xfrm>
          <a:prstGeom prst="rect">
            <a:avLst/>
          </a:prstGeom>
          <a:noFill/>
          <a:ln>
            <a:noFill/>
          </a:ln>
        </p:spPr>
        <p:style>
          <a:lnRef idx="0"/>
          <a:fillRef idx="0"/>
          <a:effectRef idx="0"/>
          <a:fontRef idx="minor"/>
        </p:style>
        <p:txBody>
          <a:bodyPr lIns="90000" rIns="90000" tIns="45000" bIns="45000">
            <a:normAutofit/>
          </a:bodyPr>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OPERATING SYSTEM? AND ITS TYPES?</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KERNEL? AND ITS TYPES?</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TRUSTED COMPUTING BASE</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WHY WE USE OS?</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MICROKERNEL? </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FOCUS AREA</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SeL4?</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SeL4 Verification? </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FORMAL VERIFICATION </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PROOF ASSUMPTION</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WhY seL4?</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GENERAL CONSIDERATIONS TO TAKE BEFORE SeL4 USE</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DEMO</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HOW TO IMPLEMENT SeL4?</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IGUANA?</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CamkES?</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MAPPING CAmkES TO IGUANA</a:t>
            </a:r>
            <a:endParaRPr b="0" lang="en-US" sz="3200" spc="-1" strike="noStrike">
              <a:latin typeface="Arial"/>
            </a:endParaRPr>
          </a:p>
          <a:p>
            <a:pPr marL="343080" indent="-336240">
              <a:lnSpc>
                <a:spcPct val="100000"/>
              </a:lnSpc>
              <a:spcBef>
                <a:spcPts val="641"/>
              </a:spcBef>
              <a:buClr>
                <a:srgbClr val="000000"/>
              </a:buClr>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WHERE ARE WE NOW? AND OUR NEXT TARGET?</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CustomShape 1"/>
          <p:cNvSpPr/>
          <p:nvPr/>
        </p:nvSpPr>
        <p:spPr>
          <a:xfrm>
            <a:off x="274320" y="0"/>
            <a:ext cx="6124680" cy="136980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DejaVu Sans"/>
              </a:rPr>
              <a:t>seL4 verification</a:t>
            </a:r>
            <a:r>
              <a:rPr b="0" lang="en-US" sz="4400" spc="-1" strike="noStrike">
                <a:solidFill>
                  <a:srgbClr val="000000"/>
                </a:solidFill>
                <a:latin typeface="Arial"/>
                <a:ea typeface="DejaVu Sans"/>
              </a:rPr>
              <a:t> Con...</a:t>
            </a:r>
            <a:endParaRPr b="0" lang="en-US" sz="4400" spc="-1" strike="noStrike">
              <a:latin typeface="Arial"/>
            </a:endParaRPr>
          </a:p>
        </p:txBody>
      </p:sp>
      <p:sp>
        <p:nvSpPr>
          <p:cNvPr id="650" name="CustomShape 2"/>
          <p:cNvSpPr/>
          <p:nvPr/>
        </p:nvSpPr>
        <p:spPr>
          <a:xfrm>
            <a:off x="457200" y="1604520"/>
            <a:ext cx="8224200" cy="39722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1" lang="en-US" sz="3200" spc="-1" strike="noStrike">
                <a:solidFill>
                  <a:srgbClr val="000000"/>
                </a:solidFill>
                <a:latin typeface="Arial"/>
                <a:ea typeface="DejaVu Sans"/>
              </a:rPr>
              <a:t>Functional correctness</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core of seL4’s verification is the functional correctness proof, which says that the </a:t>
            </a:r>
            <a:r>
              <a:rPr b="0" lang="en-US" sz="3200" spc="-1" strike="noStrike">
                <a:solidFill>
                  <a:srgbClr val="dfcce4"/>
                </a:solidFill>
                <a:latin typeface="Arial"/>
                <a:ea typeface="DejaVu Sans"/>
              </a:rPr>
              <a:t>C implementation is free of implementation defects</a:t>
            </a:r>
            <a:r>
              <a:rPr b="0" lang="en-US" sz="3200" spc="-1" strike="noStrike">
                <a:solidFill>
                  <a:srgbClr val="000000"/>
                </a:solidFill>
                <a:latin typeface="Arial"/>
                <a:ea typeface="DejaVu Sans"/>
              </a:rPr>
              <a:t>.</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functional correctness proof then says that the C implementation is a refinement of the abstract model, meaning the possible </a:t>
            </a:r>
            <a:r>
              <a:rPr b="0" lang="en-US" sz="3200" spc="-1" strike="noStrike">
                <a:solidFill>
                  <a:srgbClr val="dfcce4"/>
                </a:solidFill>
                <a:latin typeface="Arial"/>
                <a:ea typeface="DejaVu Sans"/>
              </a:rPr>
              <a:t>behaviors of the C code are a subset of those allowed by the abstract model</a:t>
            </a:r>
            <a:r>
              <a:rPr b="0" lang="en-US" sz="3200" spc="-1" strike="noStrike">
                <a:solidFill>
                  <a:srgbClr val="000000"/>
                </a:solidFill>
                <a:latin typeface="Arial"/>
                <a:ea typeface="DejaVu Sans"/>
              </a:rPr>
              <a:t>.</a:t>
            </a:r>
            <a:endParaRPr b="0" lang="en-US"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CustomShape 1"/>
          <p:cNvSpPr/>
          <p:nvPr/>
        </p:nvSpPr>
        <p:spPr>
          <a:xfrm>
            <a:off x="457200" y="0"/>
            <a:ext cx="6124680" cy="109548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Noto Sans CJK SC"/>
              </a:rPr>
              <a:t>seL4 verification</a:t>
            </a:r>
            <a:r>
              <a:rPr b="0" lang="en-US" sz="4400" spc="-1" strike="noStrike">
                <a:solidFill>
                  <a:srgbClr val="000000"/>
                </a:solidFill>
                <a:latin typeface="Arial"/>
                <a:ea typeface="Noto Sans CJK SC"/>
              </a:rPr>
              <a:t> Con...</a:t>
            </a:r>
            <a:endParaRPr b="0" lang="en-US" sz="4400" spc="-1" strike="noStrike">
              <a:latin typeface="Arial"/>
            </a:endParaRPr>
          </a:p>
        </p:txBody>
      </p:sp>
      <p:sp>
        <p:nvSpPr>
          <p:cNvPr id="652" name="CustomShape 2"/>
          <p:cNvSpPr/>
          <p:nvPr/>
        </p:nvSpPr>
        <p:spPr>
          <a:xfrm>
            <a:off x="460800" y="1240200"/>
            <a:ext cx="8224200" cy="52502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1" lang="en-US" sz="3200" spc="-1" strike="noStrike">
                <a:solidFill>
                  <a:srgbClr val="000000"/>
                </a:solidFill>
                <a:latin typeface="Arial"/>
                <a:ea typeface="DejaVu Sans"/>
              </a:rPr>
              <a:t>Translation validation</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Having a bug-free C implementation of the kernel is great, but still leaves us at the mercy of the C compiler. Those compilers (we use GCC) are themselves large, complex programs that have bugs. So we could have a bug-free kernel that gets compiled into a buggy binary.</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dfcce4"/>
                </a:solidFill>
                <a:latin typeface="Arial"/>
                <a:ea typeface="DejaVu Sans"/>
              </a:rPr>
              <a:t>we prove</a:t>
            </a:r>
            <a:r>
              <a:rPr b="0" lang="en-US" sz="3200" spc="-1" strike="noStrike">
                <a:solidFill>
                  <a:srgbClr val="000000"/>
                </a:solidFill>
                <a:latin typeface="Arial"/>
                <a:ea typeface="DejaVu Sans"/>
              </a:rPr>
              <a:t> that </a:t>
            </a:r>
            <a:r>
              <a:rPr b="0" lang="en-US" sz="3200" spc="-1" strike="noStrike">
                <a:solidFill>
                  <a:srgbClr val="dfcce4"/>
                </a:solidFill>
                <a:latin typeface="Arial"/>
                <a:ea typeface="DejaVu Sans"/>
              </a:rPr>
              <a:t>the binary is a correct translation</a:t>
            </a:r>
            <a:r>
              <a:rPr b="0" lang="en-US" sz="3200" spc="-1" strike="noStrike">
                <a:solidFill>
                  <a:srgbClr val="000000"/>
                </a:solidFill>
                <a:latin typeface="Arial"/>
                <a:ea typeface="DejaVu Sans"/>
              </a:rPr>
              <a:t> of the (proved correct) C code, and thus that the binary refines the abstract spec.</a:t>
            </a:r>
            <a:endParaRPr b="0" lang="en-US" sz="3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CustomShape 1"/>
          <p:cNvSpPr/>
          <p:nvPr/>
        </p:nvSpPr>
        <p:spPr>
          <a:xfrm>
            <a:off x="365760" y="0"/>
            <a:ext cx="6124680" cy="11869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Noto Sans CJK SC"/>
              </a:rPr>
              <a:t>seL4 verification</a:t>
            </a:r>
            <a:r>
              <a:rPr b="0" lang="en-US" sz="4400" spc="-1" strike="noStrike">
                <a:solidFill>
                  <a:srgbClr val="000000"/>
                </a:solidFill>
                <a:latin typeface="Arial"/>
                <a:ea typeface="Noto Sans CJK SC"/>
              </a:rPr>
              <a:t> Con...</a:t>
            </a:r>
            <a:endParaRPr b="0" lang="en-US" sz="4400" spc="-1" strike="noStrike">
              <a:latin typeface="Arial"/>
            </a:endParaRPr>
          </a:p>
        </p:txBody>
      </p:sp>
      <p:sp>
        <p:nvSpPr>
          <p:cNvPr id="654" name="CustomShape 2"/>
          <p:cNvSpPr/>
          <p:nvPr/>
        </p:nvSpPr>
        <p:spPr>
          <a:xfrm>
            <a:off x="365760" y="1280160"/>
            <a:ext cx="8224200" cy="52120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1" lang="en-US" sz="3200" spc="-1" strike="noStrike">
                <a:solidFill>
                  <a:srgbClr val="000000"/>
                </a:solidFill>
                <a:latin typeface="Arial"/>
                <a:ea typeface="DejaVu Sans"/>
              </a:rPr>
              <a:t>seL4 enforces security properties</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Confidentiality: seL4 will not allow an entity to read (or otherwise infer) data without having been explicitly given read access to the data;</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Integrity: seL4 will not allow an entity to modify data without having been explicitly given write access (from unauthorized alteration) to the data;</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Availability: seL4 will not allow another entity to prevent, interrupt and delay authorized use of resources .</a:t>
            </a:r>
            <a:endParaRPr b="0" lang="en-US" sz="3200" spc="-1" strike="noStrike">
              <a:latin typeface="Arial"/>
            </a:endParaRPr>
          </a:p>
        </p:txBody>
      </p:sp>
      <p:sp>
        <p:nvSpPr>
          <p:cNvPr id="655" name="CustomShape 3"/>
          <p:cNvSpPr/>
          <p:nvPr/>
        </p:nvSpPr>
        <p:spPr>
          <a:xfrm>
            <a:off x="4139640" y="4739760"/>
            <a:ext cx="293040" cy="5461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Arial"/>
                <a:ea typeface="DejaVu Sans"/>
              </a:rPr>
              <a:t>t</a:t>
            </a:r>
            <a:endParaRPr b="0" lang="en-US"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CustomShape 1"/>
          <p:cNvSpPr/>
          <p:nvPr/>
        </p:nvSpPr>
        <p:spPr>
          <a:xfrm>
            <a:off x="1005840" y="93240"/>
            <a:ext cx="6949440" cy="1278360"/>
          </a:xfrm>
          <a:prstGeom prst="rect">
            <a:avLst/>
          </a:prstGeom>
          <a:noFill/>
          <a:ln>
            <a:noFill/>
          </a:ln>
        </p:spPr>
        <p:style>
          <a:lnRef idx="0"/>
          <a:fillRef idx="0"/>
          <a:effectRef idx="0"/>
          <a:fontRef idx="minor"/>
        </p:style>
        <p:txBody>
          <a:bodyPr lIns="0" rIns="0" tIns="0" bIns="0" anchor="ctr"/>
          <a:p>
            <a:pPr algn="ctr">
              <a:lnSpc>
                <a:spcPct val="100000"/>
              </a:lnSpc>
            </a:pPr>
            <a:r>
              <a:rPr b="1" lang="en-US" sz="4000" spc="-1" strike="noStrike">
                <a:solidFill>
                  <a:srgbClr val="000000"/>
                </a:solidFill>
                <a:latin typeface="Arial"/>
                <a:ea typeface="DejaVu Sans"/>
              </a:rPr>
              <a:t>Proof assumptions</a:t>
            </a:r>
            <a:endParaRPr b="0" lang="en-US" sz="4000" spc="-1" strike="noStrike">
              <a:latin typeface="Arial"/>
            </a:endParaRPr>
          </a:p>
        </p:txBody>
      </p:sp>
      <p:sp>
        <p:nvSpPr>
          <p:cNvPr id="657" name="CustomShape 2"/>
          <p:cNvSpPr/>
          <p:nvPr/>
        </p:nvSpPr>
        <p:spPr>
          <a:xfrm>
            <a:off x="371160" y="1330200"/>
            <a:ext cx="8224200" cy="51620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1" lang="en-US" sz="3200" spc="-1" strike="noStrike">
                <a:solidFill>
                  <a:srgbClr val="000000"/>
                </a:solidFill>
                <a:latin typeface="Arial"/>
                <a:ea typeface="DejaVu Sans"/>
              </a:rPr>
              <a:t>seL4 verification works with the following assumption</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Hardware behaves as expected.</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kernel is at the mercy of the underlying hardware, and if the hardware is buggy (or worse, has Trojans),then all bets are off.</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spec matches expectations.</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If the spec is informal or non-existent, then it is obviously impossible to precisely reason about correct behavior.</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One can reduce this risk by proving properties about the spec. The advantage of formal reasoning is that you know exactly what this gap is.</a:t>
            </a:r>
            <a:endParaRPr b="0" lang="en-US" sz="3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CustomShape 1"/>
          <p:cNvSpPr/>
          <p:nvPr/>
        </p:nvSpPr>
        <p:spPr>
          <a:xfrm>
            <a:off x="457200" y="0"/>
            <a:ext cx="6492240" cy="1186920"/>
          </a:xfrm>
          <a:prstGeom prst="rect">
            <a:avLst/>
          </a:prstGeom>
          <a:noFill/>
          <a:ln>
            <a:noFill/>
          </a:ln>
        </p:spPr>
        <p:style>
          <a:lnRef idx="0"/>
          <a:fillRef idx="0"/>
          <a:effectRef idx="0"/>
          <a:fontRef idx="minor"/>
        </p:style>
        <p:txBody>
          <a:bodyPr lIns="0" rIns="0" tIns="0" bIns="0" anchor="ctr"/>
          <a:p>
            <a:pPr algn="ctr">
              <a:lnSpc>
                <a:spcPct val="100000"/>
              </a:lnSpc>
            </a:pPr>
            <a:r>
              <a:rPr b="1" lang="en-US" sz="4000" spc="-1" strike="noStrike">
                <a:solidFill>
                  <a:srgbClr val="000000"/>
                </a:solidFill>
                <a:latin typeface="Arial"/>
                <a:ea typeface="DejaVu Sans"/>
              </a:rPr>
              <a:t>Proof assumptions</a:t>
            </a:r>
            <a:r>
              <a:rPr b="0" lang="en-US" sz="4400" spc="-1" strike="noStrike">
                <a:solidFill>
                  <a:srgbClr val="000000"/>
                </a:solidFill>
                <a:latin typeface="Arial"/>
                <a:ea typeface="Noto Sans CJK SC"/>
              </a:rPr>
              <a:t> Con...</a:t>
            </a:r>
            <a:endParaRPr b="0" lang="en-US" sz="4400" spc="-1" strike="noStrike">
              <a:latin typeface="Arial"/>
            </a:endParaRPr>
          </a:p>
        </p:txBody>
      </p:sp>
      <p:sp>
        <p:nvSpPr>
          <p:cNvPr id="659" name="CustomShape 2"/>
          <p:cNvSpPr/>
          <p:nvPr/>
        </p:nvSpPr>
        <p:spPr>
          <a:xfrm>
            <a:off x="462600" y="1371600"/>
            <a:ext cx="8224200" cy="4846320"/>
          </a:xfrm>
          <a:prstGeom prst="rect">
            <a:avLst/>
          </a:prstGeom>
          <a:noFill/>
          <a:ln>
            <a:noFill/>
          </a:ln>
        </p:spPr>
        <p:style>
          <a:lnRef idx="0"/>
          <a:fillRef idx="0"/>
          <a:effectRef idx="0"/>
          <a:fontRef idx="minor"/>
        </p:style>
        <p:txBody>
          <a:bodyPr lIns="0" rIns="0" tIns="0" bIns="0">
            <a:normAutofit/>
          </a:bodyPr>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theorem prover is correct.</a:t>
            </a:r>
            <a:endParaRPr b="0" lang="en-US" sz="3200" spc="-1" strike="noStrike">
              <a:latin typeface="Arial"/>
            </a:endParaRPr>
          </a:p>
          <a:p>
            <a:pPr marL="432000" indent="-318960">
              <a:lnSpc>
                <a:spcPct val="100000"/>
              </a:lnSpc>
              <a:spcBef>
                <a:spcPts val="1417"/>
              </a:spcBef>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In reality this is the least concerning of the three assumptions. The reason is that the Isabelle/HOL theorem prover has a small core (of a few 10 kSLOC) that checks all proofs against the axioms of the logic.</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Proof status and coverage</a:t>
            </a:r>
            <a:endParaRPr b="0" lang="en-US" sz="3200" spc="-1" strike="noStrike">
              <a:latin typeface="Arial"/>
            </a:endParaRPr>
          </a:p>
          <a:p>
            <a:pPr marL="432000" indent="-318960">
              <a:lnSpc>
                <a:spcPct val="100000"/>
              </a:lnSpc>
              <a:spcBef>
                <a:spcPts val="1417"/>
              </a:spcBef>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seL4 has been or is being verified for multiple architectures: Arm, x86 and RISC-V.</a:t>
            </a:r>
            <a:endParaRPr b="0" lang="en-US"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CustomShape 1"/>
          <p:cNvSpPr/>
          <p:nvPr/>
        </p:nvSpPr>
        <p:spPr>
          <a:xfrm>
            <a:off x="457200" y="273600"/>
            <a:ext cx="8225640" cy="114120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DejaVu Sans"/>
              </a:rPr>
              <a:t>WhY seL4</a:t>
            </a:r>
            <a:r>
              <a:rPr b="0" lang="en-US" sz="4400" spc="-1" strike="noStrike">
                <a:solidFill>
                  <a:srgbClr val="000000"/>
                </a:solidFill>
                <a:latin typeface="Arial"/>
                <a:ea typeface="DejaVu Sans"/>
              </a:rPr>
              <a:t>?</a:t>
            </a:r>
            <a:endParaRPr b="0" lang="en-US" sz="4400" spc="-1" strike="noStrike">
              <a:latin typeface="Arial"/>
            </a:endParaRPr>
          </a:p>
        </p:txBody>
      </p:sp>
      <p:sp>
        <p:nvSpPr>
          <p:cNvPr id="661" name="CustomShape 2"/>
          <p:cNvSpPr/>
          <p:nvPr/>
        </p:nvSpPr>
        <p:spPr>
          <a:xfrm>
            <a:off x="457200" y="1604520"/>
            <a:ext cx="8225640" cy="397368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solidFill>
                  <a:srgbClr val="000000"/>
                </a:solidFill>
                <a:latin typeface="Arial"/>
                <a:ea typeface="DejaVu Sans"/>
              </a:rPr>
              <a:t>This implies that the seL4 kernel lacks the following:</a:t>
            </a:r>
            <a:endParaRPr b="0" lang="en-US" sz="3200" spc="-1" strike="noStrike">
              <a:latin typeface="Arial"/>
            </a:endParaRPr>
          </a:p>
          <a:p>
            <a:pPr marL="216000" indent="-212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Buffer overflows</a:t>
            </a:r>
            <a:endParaRPr b="0" lang="en-US" sz="3200" spc="-1" strike="noStrike">
              <a:latin typeface="Arial"/>
            </a:endParaRPr>
          </a:p>
          <a:p>
            <a:pPr marL="216000" indent="-212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Null point dereferences</a:t>
            </a:r>
            <a:endParaRPr b="0" lang="en-US" sz="3200" spc="-1" strike="noStrike">
              <a:latin typeface="Arial"/>
            </a:endParaRPr>
          </a:p>
          <a:p>
            <a:pPr marL="216000" indent="-212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Memory leaks</a:t>
            </a:r>
            <a:endParaRPr b="0" lang="en-US" sz="3200" spc="-1" strike="noStrike">
              <a:latin typeface="Arial"/>
            </a:endParaRPr>
          </a:p>
          <a:p>
            <a:pPr marL="216000" indent="-212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Arithmetic overflows and exceptions</a:t>
            </a:r>
            <a:endParaRPr b="0" lang="en-US" sz="3200" spc="-1" strike="noStrike">
              <a:latin typeface="Arial"/>
            </a:endParaRPr>
          </a:p>
          <a:p>
            <a:pPr marL="216000" indent="-212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Undefined behavior</a:t>
            </a:r>
            <a:endParaRPr b="0" lang="en-US" sz="3200" spc="-1" strike="noStrike">
              <a:latin typeface="Arial"/>
            </a:endParaRPr>
          </a:p>
          <a:p>
            <a:pPr marL="216000" indent="-212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General pointer errors</a:t>
            </a:r>
            <a:endParaRPr b="0" lang="en-US"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CustomShape 1"/>
          <p:cNvSpPr/>
          <p:nvPr/>
        </p:nvSpPr>
        <p:spPr>
          <a:xfrm>
            <a:off x="457200" y="-91440"/>
            <a:ext cx="8223120" cy="1869120"/>
          </a:xfrm>
          <a:prstGeom prst="rect">
            <a:avLst/>
          </a:prstGeom>
          <a:noFill/>
          <a:ln>
            <a:noFill/>
          </a:ln>
        </p:spPr>
        <p:style>
          <a:lnRef idx="0"/>
          <a:fillRef idx="0"/>
          <a:effectRef idx="0"/>
          <a:fontRef idx="minor"/>
        </p:style>
      </p:sp>
      <p:sp>
        <p:nvSpPr>
          <p:cNvPr id="663" name="CustomShape 2"/>
          <p:cNvSpPr/>
          <p:nvPr/>
        </p:nvSpPr>
        <p:spPr>
          <a:xfrm>
            <a:off x="457200" y="0"/>
            <a:ext cx="8223120" cy="1232280"/>
          </a:xfrm>
          <a:prstGeom prst="rect">
            <a:avLst/>
          </a:prstGeom>
          <a:noFill/>
          <a:ln>
            <a:noFill/>
          </a:ln>
        </p:spPr>
        <p:style>
          <a:lnRef idx="0"/>
          <a:fillRef idx="0"/>
          <a:effectRef idx="0"/>
          <a:fontRef idx="minor"/>
        </p:style>
        <p:txBody>
          <a:bodyPr lIns="0" rIns="0" tIns="0" bIns="0" anchor="ctr"/>
          <a:p>
            <a:pPr algn="ctr">
              <a:lnSpc>
                <a:spcPct val="100000"/>
              </a:lnSpc>
              <a:spcBef>
                <a:spcPts val="601"/>
              </a:spcBef>
              <a:spcAft>
                <a:spcPts val="601"/>
              </a:spcAft>
            </a:pPr>
            <a:r>
              <a:rPr b="1" lang="en-US" sz="4000" spc="-1" strike="noStrike">
                <a:solidFill>
                  <a:srgbClr val="000000"/>
                </a:solidFill>
                <a:latin typeface="Times New Roman"/>
                <a:ea typeface="Times New Roman"/>
              </a:rPr>
              <a:t>General Considerations to take before seL4 use</a:t>
            </a:r>
            <a:endParaRPr b="0" lang="en-US" sz="4000" spc="-1" strike="noStrike">
              <a:latin typeface="Arial"/>
            </a:endParaRPr>
          </a:p>
        </p:txBody>
      </p:sp>
      <p:sp>
        <p:nvSpPr>
          <p:cNvPr id="664" name="CustomShape 3"/>
          <p:cNvSpPr/>
          <p:nvPr/>
        </p:nvSpPr>
        <p:spPr>
          <a:xfrm>
            <a:off x="549360" y="1188720"/>
            <a:ext cx="8223120" cy="5208840"/>
          </a:xfrm>
          <a:prstGeom prst="rect">
            <a:avLst/>
          </a:prstGeom>
          <a:noFill/>
          <a:ln>
            <a:noFill/>
          </a:ln>
        </p:spPr>
        <p:style>
          <a:lnRef idx="0"/>
          <a:fillRef idx="0"/>
          <a:effectRef idx="0"/>
          <a:fontRef idx="minor"/>
        </p:style>
        <p:txBody>
          <a:bodyPr lIns="0" rIns="0" tIns="0" bIns="0" anchor="ctr"/>
          <a:p>
            <a:pPr marL="216000" indent="-210240">
              <a:lnSpc>
                <a:spcPct val="100000"/>
              </a:lnSpc>
              <a:spcBef>
                <a:spcPts val="601"/>
              </a:spcBef>
              <a:spcAft>
                <a:spcPts val="601"/>
              </a:spcAft>
              <a:buClr>
                <a:srgbClr val="000000"/>
              </a:buClr>
              <a:buSzPct val="45000"/>
              <a:buFont typeface="Wingdings" charset="2"/>
              <a:buChar char=""/>
            </a:pPr>
            <a:r>
              <a:rPr b="0" lang="en-US" sz="2400" spc="-1" strike="noStrike">
                <a:solidFill>
                  <a:srgbClr val="000000"/>
                </a:solidFill>
                <a:latin typeface="Times New Roman"/>
                <a:ea typeface="DejaVu Sans"/>
              </a:rPr>
              <a:t>The first step should be to </a:t>
            </a:r>
            <a:r>
              <a:rPr b="0" lang="en-US" sz="2400" spc="-1" strike="noStrike">
                <a:solidFill>
                  <a:srgbClr val="dfcce4"/>
                </a:solidFill>
                <a:latin typeface="Times New Roman"/>
                <a:ea typeface="DejaVu Sans"/>
              </a:rPr>
              <a:t>identify the critical assets you need to protect</a:t>
            </a:r>
            <a:r>
              <a:rPr b="0" lang="en-US" sz="2400" spc="-1" strike="noStrike">
                <a:solidFill>
                  <a:srgbClr val="000000"/>
                </a:solidFill>
                <a:latin typeface="Times New Roman"/>
                <a:ea typeface="DejaVu Sans"/>
              </a:rPr>
              <a:t>. The aim should be to minimize this part of your trusted computing base, and make it as modular as feasible, with each module becoming an seL4-protected CAmkES component.</a:t>
            </a:r>
            <a:endParaRPr b="0" lang="en-US" sz="2400" spc="-1" strike="noStrike">
              <a:latin typeface="Arial"/>
            </a:endParaRPr>
          </a:p>
          <a:p>
            <a:pPr marL="216000" indent="-210240">
              <a:lnSpc>
                <a:spcPct val="100000"/>
              </a:lnSpc>
              <a:spcBef>
                <a:spcPts val="601"/>
              </a:spcBef>
              <a:spcAft>
                <a:spcPts val="601"/>
              </a:spcAft>
              <a:buClr>
                <a:srgbClr val="000000"/>
              </a:buClr>
              <a:buSzPct val="45000"/>
              <a:buFont typeface="Wingdings" charset="2"/>
              <a:buChar char=""/>
            </a:pPr>
            <a:r>
              <a:rPr b="0" lang="en-US" sz="2400" spc="-1" strike="noStrike">
                <a:solidFill>
                  <a:srgbClr val="000000"/>
                </a:solidFill>
                <a:latin typeface="Times New Roman"/>
                <a:ea typeface="DejaVu Sans"/>
              </a:rPr>
              <a:t>The other important preparation is to check availability and </a:t>
            </a:r>
            <a:r>
              <a:rPr b="0" lang="en-US" sz="2400" spc="-1" strike="noStrike">
                <a:solidFill>
                  <a:srgbClr val="dfcce4"/>
                </a:solidFill>
                <a:latin typeface="Times New Roman"/>
                <a:ea typeface="DejaVu Sans"/>
              </a:rPr>
              <a:t>verification status of seL4 on your platform</a:t>
            </a:r>
            <a:r>
              <a:rPr b="0" lang="en-US" sz="2400" spc="-1" strike="noStrike">
                <a:solidFill>
                  <a:srgbClr val="000000"/>
                </a:solidFill>
                <a:latin typeface="Times New Roman"/>
                <a:ea typeface="DejaVu Sans"/>
              </a:rPr>
              <a:t>. You must not make any verification claim if you are using a kernel that is not verified for your platform, or that is in any way modified.</a:t>
            </a:r>
            <a:endParaRPr b="0" lang="en-US" sz="2400" spc="-1" strike="noStrike">
              <a:latin typeface="Arial"/>
            </a:endParaRPr>
          </a:p>
          <a:p>
            <a:pPr marL="216000" indent="-210240">
              <a:lnSpc>
                <a:spcPct val="100000"/>
              </a:lnSpc>
              <a:spcBef>
                <a:spcPts val="601"/>
              </a:spcBef>
              <a:spcAft>
                <a:spcPts val="601"/>
              </a:spcAft>
              <a:buClr>
                <a:srgbClr val="000000"/>
              </a:buClr>
              <a:buSzPct val="45000"/>
              <a:buFont typeface="Wingdings" charset="2"/>
              <a:buChar char=""/>
            </a:pPr>
            <a:r>
              <a:rPr b="0" lang="en-US" sz="2400" spc="-1" strike="noStrike">
                <a:solidFill>
                  <a:srgbClr val="000000"/>
                </a:solidFill>
                <a:latin typeface="Times New Roman"/>
                <a:ea typeface="DejaVu Sans"/>
              </a:rPr>
              <a:t>You furthermore will need to </a:t>
            </a:r>
            <a:r>
              <a:rPr b="0" lang="en-US" sz="2400" spc="-1" strike="noStrike">
                <a:solidFill>
                  <a:srgbClr val="dfcce4"/>
                </a:solidFill>
                <a:latin typeface="Times New Roman"/>
                <a:ea typeface="DejaVu Sans"/>
              </a:rPr>
              <a:t>assess whether the available user-level infrastructure is sufficient for your purpose</a:t>
            </a:r>
            <a:r>
              <a:rPr b="0" lang="en-US" sz="2400" spc="-1" strike="noStrike">
                <a:solidFill>
                  <a:srgbClr val="000000"/>
                </a:solidFill>
                <a:latin typeface="Times New Roman"/>
                <a:ea typeface="DejaVu Sans"/>
              </a:rPr>
              <a:t>. If not, then this is where the community may help you. There are companies specializing in providing support for seL4 adoption. </a:t>
            </a:r>
            <a:endParaRPr b="0" lang="en-US" sz="2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CustomShape 1"/>
          <p:cNvSpPr/>
          <p:nvPr/>
        </p:nvSpPr>
        <p:spPr>
          <a:xfrm>
            <a:off x="457920" y="135720"/>
            <a:ext cx="8223120" cy="113868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DejaVu Sans"/>
              </a:rPr>
              <a:t>DEMO</a:t>
            </a:r>
            <a:r>
              <a:rPr b="0" lang="en-US" sz="4400" spc="-1" strike="noStrike">
                <a:solidFill>
                  <a:srgbClr val="000000"/>
                </a:solidFill>
                <a:latin typeface="Arial"/>
                <a:ea typeface="DejaVu Sans"/>
              </a:rPr>
              <a:t> </a:t>
            </a:r>
            <a:r>
              <a:rPr b="0" i="1" lang="en-US" sz="2600" spc="-1" strike="noStrike">
                <a:solidFill>
                  <a:srgbClr val="000000"/>
                </a:solidFill>
                <a:latin typeface="Times New Roman"/>
                <a:ea typeface="Times New Roman"/>
              </a:rPr>
              <a:t>Boeing ULB autonomous helicopter</a:t>
            </a:r>
            <a:endParaRPr b="0" lang="en-US" sz="2600" spc="-1" strike="noStrike">
              <a:latin typeface="Arial"/>
            </a:endParaRPr>
          </a:p>
        </p:txBody>
      </p:sp>
      <p:sp>
        <p:nvSpPr>
          <p:cNvPr id="666" name="CustomShape 2"/>
          <p:cNvSpPr/>
          <p:nvPr/>
        </p:nvSpPr>
        <p:spPr>
          <a:xfrm>
            <a:off x="457200" y="1185120"/>
            <a:ext cx="8223120" cy="4569840"/>
          </a:xfrm>
          <a:prstGeom prst="rect">
            <a:avLst/>
          </a:prstGeom>
          <a:noFill/>
          <a:ln>
            <a:noFill/>
          </a:ln>
        </p:spPr>
        <p:style>
          <a:lnRef idx="0"/>
          <a:fillRef idx="0"/>
          <a:effectRef idx="0"/>
          <a:fontRef idx="minor"/>
        </p:style>
        <p:txBody>
          <a:bodyPr lIns="0" rIns="0" tIns="0" bIns="0">
            <a:normAutofit/>
          </a:bodyPr>
          <a:p>
            <a:pPr>
              <a:lnSpc>
                <a:spcPct val="100000"/>
              </a:lnSpc>
            </a:pPr>
            <a:r>
              <a:rPr b="0" lang="en-US" sz="2400" spc="-1" strike="noStrike">
                <a:solidFill>
                  <a:srgbClr val="000000"/>
                </a:solidFill>
                <a:latin typeface="Times New Roman"/>
                <a:ea typeface="Times New Roman"/>
              </a:rPr>
              <a:t>The typical approach is what we call incremental cyber-retrofit, a term coined by then DARPA program director John Launchbury.</a:t>
            </a:r>
            <a:endParaRPr b="0" lang="en-US" sz="2400" spc="-1" strike="noStrike">
              <a:latin typeface="Arial"/>
            </a:endParaRPr>
          </a:p>
          <a:p>
            <a:pPr>
              <a:lnSpc>
                <a:spcPct val="100000"/>
              </a:lnSpc>
            </a:pPr>
            <a:r>
              <a:rPr b="0" lang="en-US" sz="2400" spc="-1" strike="noStrike">
                <a:solidFill>
                  <a:srgbClr val="000000"/>
                </a:solidFill>
                <a:latin typeface="Times New Roman"/>
                <a:ea typeface="Times New Roman"/>
              </a:rPr>
              <a:t> </a:t>
            </a:r>
            <a:endParaRPr b="0" lang="en-US" sz="2400" spc="-1" strike="noStrike">
              <a:latin typeface="Arial"/>
            </a:endParaRPr>
          </a:p>
        </p:txBody>
      </p:sp>
      <p:pic>
        <p:nvPicPr>
          <p:cNvPr id="667" name="Picture 433" descr=""/>
          <p:cNvPicPr/>
          <p:nvPr/>
        </p:nvPicPr>
        <p:blipFill>
          <a:blip r:embed="rId1"/>
          <a:srcRect l="19960" t="32254" r="10996" b="17840"/>
          <a:stretch/>
        </p:blipFill>
        <p:spPr>
          <a:xfrm>
            <a:off x="610200" y="2103120"/>
            <a:ext cx="7656120" cy="392616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CustomShape 1"/>
          <p:cNvSpPr/>
          <p:nvPr/>
        </p:nvSpPr>
        <p:spPr>
          <a:xfrm>
            <a:off x="457200" y="273600"/>
            <a:ext cx="3834720" cy="113868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DejaVu Sans"/>
              </a:rPr>
              <a:t>DEMO</a:t>
            </a:r>
            <a:r>
              <a:rPr b="0" lang="en-US" sz="4400" spc="-1" strike="noStrike">
                <a:solidFill>
                  <a:srgbClr val="000000"/>
                </a:solidFill>
                <a:latin typeface="Arial"/>
                <a:ea typeface="DejaVu Sans"/>
              </a:rPr>
              <a:t> Con...</a:t>
            </a:r>
            <a:endParaRPr b="0" lang="en-US" sz="4400" spc="-1" strike="noStrike">
              <a:latin typeface="Arial"/>
            </a:endParaRPr>
          </a:p>
        </p:txBody>
      </p:sp>
      <p:sp>
        <p:nvSpPr>
          <p:cNvPr id="669" name="CustomShape 2"/>
          <p:cNvSpPr/>
          <p:nvPr/>
        </p:nvSpPr>
        <p:spPr>
          <a:xfrm>
            <a:off x="457200" y="1604520"/>
            <a:ext cx="8223120" cy="4607640"/>
          </a:xfrm>
          <a:prstGeom prst="rect">
            <a:avLst/>
          </a:prstGeom>
          <a:noFill/>
          <a:ln>
            <a:noFill/>
          </a:ln>
        </p:spPr>
        <p:style>
          <a:lnRef idx="0"/>
          <a:fillRef idx="0"/>
          <a:effectRef idx="0"/>
          <a:fontRef idx="minor"/>
        </p:style>
        <p:txBody>
          <a:bodyPr lIns="0" rIns="0" tIns="0" bIns="0">
            <a:normAutofit/>
          </a:bodyPr>
          <a:p>
            <a:pPr>
              <a:lnSpc>
                <a:spcPct val="100000"/>
              </a:lnSpc>
            </a:pPr>
            <a:r>
              <a:rPr b="0" lang="en-US" sz="2400" spc="-1" strike="noStrike">
                <a:solidFill>
                  <a:srgbClr val="000000"/>
                </a:solidFill>
                <a:latin typeface="Times new roman"/>
                <a:ea typeface="Times New Roman"/>
              </a:rPr>
              <a:t>1. As Figure 7.1 shows, starts out by simply </a:t>
            </a:r>
            <a:r>
              <a:rPr b="0" lang="en-US" sz="2400" spc="-1" strike="noStrike">
                <a:solidFill>
                  <a:srgbClr val="dfcce4"/>
                </a:solidFill>
                <a:latin typeface="Times new roman"/>
                <a:ea typeface="Times New Roman"/>
              </a:rPr>
              <a:t>putting the whole existing software stack into a virtual machine running on seL4.</a:t>
            </a:r>
            <a:r>
              <a:rPr b="0" lang="en-US" sz="2400" spc="-1" strike="noStrike">
                <a:solidFill>
                  <a:srgbClr val="000000"/>
                </a:solidFill>
                <a:latin typeface="Times new roman"/>
                <a:ea typeface="Times New Roman"/>
              </a:rPr>
              <a:t> Obviously this step buys nothing in terms of security and safety, it only adds (very small) overhead. Its significance is that it provides a baseline from where to start modularising.</a:t>
            </a:r>
            <a:endParaRPr b="0" lang="en-US" sz="2400" spc="-1" strike="noStrike">
              <a:latin typeface="Arial"/>
            </a:endParaRPr>
          </a:p>
          <a:p>
            <a:pPr>
              <a:lnSpc>
                <a:spcPct val="100000"/>
              </a:lnSpc>
            </a:pPr>
            <a:r>
              <a:rPr b="0" lang="en-US" sz="2400" spc="-1" strike="noStrike">
                <a:solidFill>
                  <a:srgbClr val="000000"/>
                </a:solidFill>
                <a:latin typeface="Times new roman"/>
                <a:ea typeface="Times New Roman"/>
              </a:rPr>
              <a:t>2. The next step </a:t>
            </a:r>
            <a:r>
              <a:rPr b="0" lang="en-US" sz="2400" spc="-1" strike="noStrike">
                <a:solidFill>
                  <a:srgbClr val="dfcce4"/>
                </a:solidFill>
                <a:latin typeface="Times new roman"/>
                <a:ea typeface="Times New Roman"/>
              </a:rPr>
              <a:t>broke out two components</a:t>
            </a:r>
            <a:r>
              <a:rPr b="0" lang="en-US" sz="2400" spc="-1" strike="noStrike">
                <a:solidFill>
                  <a:srgbClr val="000000"/>
                </a:solidFill>
                <a:latin typeface="Times new roman"/>
                <a:ea typeface="Times New Roman"/>
              </a:rPr>
              <a:t>: The particularly untrusted camera software was moved to a second VM, also running Linux, with the two Linux VMs communicating via CAmkES channels.</a:t>
            </a:r>
            <a:endParaRPr b="0" lang="en-US" sz="2400" spc="-1" strike="noStrike">
              <a:latin typeface="Arial"/>
            </a:endParaRPr>
          </a:p>
          <a:p>
            <a:pPr>
              <a:lnSpc>
                <a:spcPct val="100000"/>
              </a:lnSpc>
            </a:pPr>
            <a:r>
              <a:rPr b="0" lang="en-US" sz="2400" spc="-1" strike="noStrike">
                <a:solidFill>
                  <a:srgbClr val="000000"/>
                </a:solidFill>
                <a:latin typeface="Times new roman"/>
                <a:ea typeface="Times New Roman"/>
              </a:rPr>
              <a:t>At the same time, the network stack was pulled out of the VM and converted to a native CAmkES component, also communicating with the main VM.</a:t>
            </a:r>
            <a:endParaRPr b="0" lang="en-US" sz="24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CustomShape 1"/>
          <p:cNvSpPr/>
          <p:nvPr/>
        </p:nvSpPr>
        <p:spPr>
          <a:xfrm>
            <a:off x="457200" y="273600"/>
            <a:ext cx="3651840" cy="113868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DejaVu Sans"/>
              </a:rPr>
              <a:t>DEMO</a:t>
            </a:r>
            <a:r>
              <a:rPr b="0" lang="en-US" sz="4400" spc="-1" strike="noStrike">
                <a:solidFill>
                  <a:srgbClr val="000000"/>
                </a:solidFill>
                <a:latin typeface="Arial"/>
                <a:ea typeface="DejaVu Sans"/>
              </a:rPr>
              <a:t> Con…</a:t>
            </a:r>
            <a:endParaRPr b="0" lang="en-US" sz="4400" spc="-1" strike="noStrike">
              <a:latin typeface="Arial"/>
            </a:endParaRPr>
          </a:p>
        </p:txBody>
      </p:sp>
      <p:sp>
        <p:nvSpPr>
          <p:cNvPr id="671" name="CustomShape 2"/>
          <p:cNvSpPr/>
          <p:nvPr/>
        </p:nvSpPr>
        <p:spPr>
          <a:xfrm>
            <a:off x="457200" y="1604520"/>
            <a:ext cx="8223120" cy="5066280"/>
          </a:xfrm>
          <a:prstGeom prst="rect">
            <a:avLst/>
          </a:prstGeom>
          <a:noFill/>
          <a:ln>
            <a:noFill/>
          </a:ln>
        </p:spPr>
        <p:style>
          <a:lnRef idx="0"/>
          <a:fillRef idx="0"/>
          <a:effectRef idx="0"/>
          <a:fontRef idx="minor"/>
        </p:style>
        <p:txBody>
          <a:bodyPr lIns="0" rIns="0" tIns="0" bIns="0">
            <a:normAutofit/>
          </a:bodyPr>
          <a:p>
            <a:pPr>
              <a:lnSpc>
                <a:spcPct val="100000"/>
              </a:lnSpc>
            </a:pPr>
            <a:r>
              <a:rPr b="0" lang="en-US" sz="2400" spc="-1" strike="noStrike">
                <a:solidFill>
                  <a:srgbClr val="000000"/>
                </a:solidFill>
                <a:latin typeface="Times New Roman"/>
                <a:ea typeface="DejaVu Sans"/>
              </a:rPr>
              <a:t>3. The final step </a:t>
            </a:r>
            <a:r>
              <a:rPr b="0" lang="en-US" sz="2400" spc="-1" strike="noStrike">
                <a:solidFill>
                  <a:srgbClr val="dfcce4"/>
                </a:solidFill>
                <a:latin typeface="Times New Roman"/>
                <a:ea typeface="DejaVu Sans"/>
              </a:rPr>
              <a:t>pulled all other critical modules</a:t>
            </a:r>
            <a:r>
              <a:rPr b="0" lang="en-US" sz="2400" spc="-1" strike="noStrike">
                <a:solidFill>
                  <a:srgbClr val="000000"/>
                </a:solidFill>
                <a:latin typeface="Times New Roman"/>
                <a:ea typeface="DejaVu Sans"/>
              </a:rPr>
              <a:t>, as well as the (untrusted) GPS software, </a:t>
            </a:r>
            <a:r>
              <a:rPr b="0" lang="en-US" sz="2400" spc="-1" strike="noStrike">
                <a:solidFill>
                  <a:srgbClr val="dfcce4"/>
                </a:solidFill>
                <a:latin typeface="Times New Roman"/>
                <a:ea typeface="DejaVu Sans"/>
              </a:rPr>
              <a:t>into separate CAmkES components</a:t>
            </a:r>
            <a:r>
              <a:rPr b="0" lang="en-US" sz="2400" spc="-1" strike="noStrike">
                <a:solidFill>
                  <a:srgbClr val="000000"/>
                </a:solidFill>
                <a:latin typeface="Times New Roman"/>
                <a:ea typeface="DejaVu Sans"/>
              </a:rPr>
              <a:t>, removing the original main VM. </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The final system consisted of a number of CAmkES components running seL4-native code, and a single VM running just Linux and the camera software.</a:t>
            </a:r>
            <a:endParaRPr b="0" lang="en-US" sz="2400" spc="-1" strike="noStrike">
              <a:latin typeface="Arial"/>
            </a:endParaRPr>
          </a:p>
          <a:p>
            <a:pPr>
              <a:lnSpc>
                <a:spcPct val="100000"/>
              </a:lnSpc>
            </a:pPr>
            <a:r>
              <a:rPr b="0" i="1" lang="en-US" sz="2400" spc="-1" strike="noStrike">
                <a:solidFill>
                  <a:srgbClr val="000000"/>
                </a:solidFill>
                <a:latin typeface="Times New Roman"/>
                <a:ea typeface="DejaVu Sans"/>
              </a:rPr>
              <a:t>The upshot was that while the initial system was readily hacked by the professional </a:t>
            </a:r>
            <a:r>
              <a:rPr b="0" i="1" lang="en-US" sz="2400" spc="-1" strike="noStrike">
                <a:solidFill>
                  <a:srgbClr val="000000"/>
                </a:solidFill>
                <a:latin typeface="Times New Roman"/>
                <a:ea typeface="Times New Roman"/>
              </a:rPr>
              <a:t>penetration testers hired by DARPA, the end state was highly resilient. The attackers could compromise the Linux system and do whatever they wanted with it, but were unable to break out and compromise any of the rest of the system.</a:t>
            </a:r>
            <a:endParaRPr b="0" lang="en-US" sz="2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CustomShape 1"/>
          <p:cNvSpPr/>
          <p:nvPr/>
        </p:nvSpPr>
        <p:spPr>
          <a:xfrm>
            <a:off x="457200" y="274680"/>
            <a:ext cx="8222760" cy="937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000000"/>
                </a:solidFill>
                <a:latin typeface="Calibri"/>
                <a:ea typeface="DejaVu Sans"/>
              </a:rPr>
              <a:t>OPERATING SYSTEM</a:t>
            </a:r>
            <a:endParaRPr b="0" lang="en-US" sz="4400" spc="-1" strike="noStrike">
              <a:latin typeface="Arial"/>
            </a:endParaRPr>
          </a:p>
        </p:txBody>
      </p:sp>
      <p:sp>
        <p:nvSpPr>
          <p:cNvPr id="613" name="CustomShape 2"/>
          <p:cNvSpPr/>
          <p:nvPr/>
        </p:nvSpPr>
        <p:spPr>
          <a:xfrm>
            <a:off x="457200" y="1219320"/>
            <a:ext cx="8375040" cy="5098680"/>
          </a:xfrm>
          <a:prstGeom prst="rect">
            <a:avLst/>
          </a:prstGeom>
          <a:noFill/>
          <a:ln>
            <a:noFill/>
          </a:ln>
        </p:spPr>
        <p:style>
          <a:lnRef idx="0"/>
          <a:fillRef idx="0"/>
          <a:effectRef idx="0"/>
          <a:fontRef idx="minor"/>
        </p:style>
        <p:txBody>
          <a:bodyPr lIns="90000" rIns="90000" tIns="45000" bIns="45000">
            <a:normAutofit/>
          </a:bodyPr>
          <a:p>
            <a:pPr marL="343080" indent="-3362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An </a:t>
            </a:r>
            <a:r>
              <a:rPr b="1" lang="en-US" sz="3200" spc="-1" strike="noStrike">
                <a:solidFill>
                  <a:srgbClr val="000000"/>
                </a:solidFill>
                <a:latin typeface="Calibri"/>
                <a:ea typeface="DejaVu Sans"/>
              </a:rPr>
              <a:t>operating system</a:t>
            </a: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OS</a:t>
            </a:r>
            <a:r>
              <a:rPr b="0" lang="en-US" sz="3200" spc="-1" strike="noStrike">
                <a:solidFill>
                  <a:srgbClr val="000000"/>
                </a:solidFill>
                <a:latin typeface="Calibri"/>
                <a:ea typeface="DejaVu Sans"/>
              </a:rPr>
              <a:t>) is system software that </a:t>
            </a:r>
            <a:r>
              <a:rPr b="0" lang="en-US" sz="3200" spc="-1" strike="noStrike">
                <a:solidFill>
                  <a:srgbClr val="dfcce4"/>
                </a:solidFill>
                <a:latin typeface="Calibri"/>
                <a:ea typeface="DejaVu Sans"/>
              </a:rPr>
              <a:t>manages hardware, software resources</a:t>
            </a:r>
            <a:r>
              <a:rPr b="0" lang="en-US" sz="3200" spc="-1" strike="noStrike">
                <a:solidFill>
                  <a:srgbClr val="000000"/>
                </a:solidFill>
                <a:latin typeface="Calibri"/>
                <a:ea typeface="DejaVu Sans"/>
              </a:rPr>
              <a:t>, and </a:t>
            </a:r>
            <a:r>
              <a:rPr b="0" lang="en-US" sz="3200" spc="-1" strike="noStrike">
                <a:solidFill>
                  <a:srgbClr val="dfcce4"/>
                </a:solidFill>
                <a:latin typeface="Calibri"/>
                <a:ea typeface="DejaVu Sans"/>
              </a:rPr>
              <a:t>provides common services</a:t>
            </a:r>
            <a:r>
              <a:rPr b="0" lang="en-US" sz="3200" spc="-1" strike="noStrike">
                <a:solidFill>
                  <a:srgbClr val="000000"/>
                </a:solidFill>
                <a:latin typeface="Calibri"/>
                <a:ea typeface="DejaVu Sans"/>
              </a:rPr>
              <a:t> for computer programs with the help of the kernel. </a:t>
            </a:r>
            <a:endParaRPr b="0" lang="en-US" sz="3200" spc="-1" strike="noStrike">
              <a:latin typeface="Arial"/>
            </a:endParaRPr>
          </a:p>
          <a:p>
            <a:pPr marL="343080" indent="-3362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It provides </a:t>
            </a:r>
            <a:r>
              <a:rPr b="0" lang="en-US" sz="3200" spc="-1" strike="noStrike">
                <a:solidFill>
                  <a:srgbClr val="dfcce4"/>
                </a:solidFill>
                <a:latin typeface="Calibri"/>
                <a:ea typeface="DejaVu Sans"/>
              </a:rPr>
              <a:t>protection and security</a:t>
            </a:r>
            <a:r>
              <a:rPr b="0" lang="en-US" sz="3200" spc="-1" strike="noStrike">
                <a:solidFill>
                  <a:srgbClr val="000000"/>
                </a:solidFill>
                <a:latin typeface="Calibri"/>
                <a:ea typeface="DejaVu Sans"/>
              </a:rPr>
              <a:t>.</a:t>
            </a:r>
            <a:endParaRPr b="0" lang="en-US" sz="3200" spc="-1" strike="noStrike">
              <a:latin typeface="Arial"/>
            </a:endParaRPr>
          </a:p>
          <a:p>
            <a:pPr marL="343080" indent="-3362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In addition, users can interact directly with the operating system through a user interface, such as a command-line interface (CLI) or a graphical UI (GUI). </a:t>
            </a:r>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CustomShape 1"/>
          <p:cNvSpPr/>
          <p:nvPr/>
        </p:nvSpPr>
        <p:spPr>
          <a:xfrm>
            <a:off x="457200" y="1279080"/>
            <a:ext cx="8223120" cy="5392080"/>
          </a:xfrm>
          <a:prstGeom prst="rect">
            <a:avLst/>
          </a:prstGeom>
          <a:noFill/>
          <a:ln>
            <a:noFill/>
          </a:ln>
        </p:spPr>
        <p:style>
          <a:lnRef idx="0"/>
          <a:fillRef idx="0"/>
          <a:effectRef idx="0"/>
          <a:fontRef idx="minor"/>
        </p:style>
        <p:txBody>
          <a:bodyPr lIns="0" rIns="0" tIns="0" bIns="0">
            <a:normAutofit/>
          </a:bodyPr>
          <a:p>
            <a:pPr marL="432000" indent="-317880">
              <a:lnSpc>
                <a:spcPct val="100000"/>
              </a:lnSpc>
              <a:spcBef>
                <a:spcPts val="1417"/>
              </a:spcBef>
              <a:buClr>
                <a:srgbClr val="000000"/>
              </a:buClr>
              <a:buSzPct val="45000"/>
              <a:buFont typeface="Wingdings" charset="2"/>
              <a:buChar char=""/>
            </a:pPr>
            <a:r>
              <a:rPr b="0" lang="en-US" sz="3200" spc="-1" strike="noStrike">
                <a:solidFill>
                  <a:srgbClr val="000000"/>
                </a:solidFill>
                <a:latin typeface="Times New Roman"/>
                <a:ea typeface="Times New Roman"/>
              </a:rPr>
              <a:t>Since L4 does not provide any specific model of operating system services such as process management, memory and address space management, access control, etc. </a:t>
            </a:r>
            <a:endParaRPr b="0" lang="en-US" sz="3200" spc="-1" strike="noStrike">
              <a:latin typeface="Arial"/>
            </a:endParaRPr>
          </a:p>
          <a:p>
            <a:pPr marL="432000" indent="-317880">
              <a:lnSpc>
                <a:spcPct val="100000"/>
              </a:lnSpc>
              <a:spcBef>
                <a:spcPts val="1417"/>
              </a:spcBef>
              <a:buClr>
                <a:srgbClr val="000000"/>
              </a:buClr>
              <a:buSzPct val="45000"/>
              <a:buFont typeface="Wingdings" charset="2"/>
              <a:buChar char=""/>
            </a:pPr>
            <a:r>
              <a:rPr b="0" lang="en-US" sz="3200" spc="-1" strike="noStrike">
                <a:solidFill>
                  <a:srgbClr val="000000"/>
                </a:solidFill>
                <a:latin typeface="Times New Roman"/>
                <a:ea typeface="Times New Roman"/>
              </a:rPr>
              <a:t>This task is left up to </a:t>
            </a:r>
            <a:r>
              <a:rPr b="0" lang="en-US" sz="3200" spc="-1" strike="noStrike">
                <a:solidFill>
                  <a:srgbClr val="dfcce4"/>
                </a:solidFill>
                <a:latin typeface="Times New Roman"/>
                <a:ea typeface="Times New Roman"/>
              </a:rPr>
              <a:t>a supervisory OS</a:t>
            </a:r>
            <a:r>
              <a:rPr b="0" lang="en-US" sz="3200" spc="-1" strike="noStrike">
                <a:solidFill>
                  <a:srgbClr val="000000"/>
                </a:solidFill>
                <a:latin typeface="Times New Roman"/>
                <a:ea typeface="Times New Roman"/>
              </a:rPr>
              <a:t> running in user-mode on top of the microkernel. In our case this OS is </a:t>
            </a:r>
            <a:r>
              <a:rPr b="0" lang="en-US" sz="3200" spc="-1" strike="noStrike">
                <a:solidFill>
                  <a:srgbClr val="dfcce4"/>
                </a:solidFill>
                <a:latin typeface="Times New Roman"/>
                <a:ea typeface="Times New Roman"/>
              </a:rPr>
              <a:t>Iguana</a:t>
            </a:r>
            <a:r>
              <a:rPr b="0" lang="en-US" sz="3200" spc="-1" strike="noStrike">
                <a:solidFill>
                  <a:srgbClr val="000000"/>
                </a:solidFill>
                <a:latin typeface="Times New Roman"/>
                <a:ea typeface="Times New Roman"/>
              </a:rPr>
              <a:t>.</a:t>
            </a:r>
            <a:endParaRPr b="0" lang="en-US" sz="3200" spc="-1" strike="noStrike">
              <a:latin typeface="Arial"/>
            </a:endParaRPr>
          </a:p>
          <a:p>
            <a:pPr marL="432000" indent="-317880">
              <a:lnSpc>
                <a:spcPct val="100000"/>
              </a:lnSpc>
              <a:spcBef>
                <a:spcPts val="1417"/>
              </a:spcBef>
              <a:buClr>
                <a:srgbClr val="000000"/>
              </a:buClr>
              <a:buSzPct val="45000"/>
              <a:buFont typeface="Wingdings" charset="2"/>
              <a:buChar char=""/>
            </a:pPr>
            <a:r>
              <a:rPr b="0" lang="en-US" sz="3200" spc="-1" strike="noStrike">
                <a:solidFill>
                  <a:srgbClr val="000000"/>
                </a:solidFill>
                <a:latin typeface="Times New Roman"/>
                <a:ea typeface="Times New Roman"/>
              </a:rPr>
              <a:t>Since the microkernel approach to designing systems is partially based on the componentization of system services, </a:t>
            </a:r>
            <a:r>
              <a:rPr b="0" lang="en-US" sz="3200" spc="-1" strike="noStrike">
                <a:solidFill>
                  <a:srgbClr val="bcaed5"/>
                </a:solidFill>
                <a:latin typeface="Times New Roman"/>
                <a:ea typeface="Times New Roman"/>
              </a:rPr>
              <a:t>component-based</a:t>
            </a:r>
            <a:r>
              <a:rPr b="0" lang="en-US" sz="3200" spc="-1" strike="noStrike">
                <a:solidFill>
                  <a:srgbClr val="000000"/>
                </a:solidFill>
                <a:latin typeface="Times New Roman"/>
                <a:ea typeface="Times New Roman"/>
              </a:rPr>
              <a:t> </a:t>
            </a:r>
            <a:r>
              <a:rPr b="0" lang="en-US" sz="3200" spc="-1" strike="noStrike">
                <a:solidFill>
                  <a:srgbClr val="bcaed5"/>
                </a:solidFill>
                <a:latin typeface="Times New Roman"/>
                <a:ea typeface="Times New Roman"/>
              </a:rPr>
              <a:t>software engineering</a:t>
            </a:r>
            <a:r>
              <a:rPr b="0" lang="en-US" sz="3200" spc="-1" strike="noStrike">
                <a:solidFill>
                  <a:srgbClr val="000000"/>
                </a:solidFill>
                <a:latin typeface="Times New Roman"/>
                <a:ea typeface="Times New Roman"/>
              </a:rPr>
              <a:t> is a particularly </a:t>
            </a:r>
            <a:r>
              <a:rPr b="0" lang="en-US" sz="3200" spc="-1" strike="noStrike">
                <a:solidFill>
                  <a:srgbClr val="bcaed5"/>
                </a:solidFill>
                <a:latin typeface="Times New Roman"/>
                <a:ea typeface="Times New Roman"/>
              </a:rPr>
              <a:t>attractive approach to developing microkernel-based systems.</a:t>
            </a:r>
            <a:r>
              <a:rPr b="0" lang="en-US" sz="3200" spc="-1" strike="noStrike">
                <a:solidFill>
                  <a:srgbClr val="000000"/>
                </a:solidFill>
                <a:latin typeface="Times New Roman"/>
                <a:ea typeface="Times New Roman"/>
              </a:rPr>
              <a:t> </a:t>
            </a:r>
            <a:endParaRPr b="0" lang="en-US" sz="3200" spc="-1" strike="noStrike">
              <a:latin typeface="Arial"/>
            </a:endParaRPr>
          </a:p>
          <a:p>
            <a:pPr marL="432000" indent="-317880">
              <a:lnSpc>
                <a:spcPct val="100000"/>
              </a:lnSpc>
              <a:spcBef>
                <a:spcPts val="1417"/>
              </a:spcBef>
              <a:buClr>
                <a:srgbClr val="000000"/>
              </a:buClr>
              <a:buSzPct val="45000"/>
              <a:buFont typeface="Wingdings" charset="2"/>
              <a:buChar char=""/>
            </a:pPr>
            <a:r>
              <a:rPr b="0" lang="en-US" sz="3200" spc="-1" strike="noStrike">
                <a:solidFill>
                  <a:srgbClr val="000000"/>
                </a:solidFill>
                <a:latin typeface="Times New Roman"/>
                <a:ea typeface="Times New Roman"/>
              </a:rPr>
              <a:t>There are presently two main component frameworks for seL4, both open source: </a:t>
            </a:r>
            <a:r>
              <a:rPr b="0" lang="en-US" sz="3200" spc="-1" strike="noStrike">
                <a:solidFill>
                  <a:srgbClr val="dfcce4"/>
                </a:solidFill>
                <a:latin typeface="Times New Roman"/>
                <a:ea typeface="Times New Roman"/>
              </a:rPr>
              <a:t>CAmkES</a:t>
            </a:r>
            <a:r>
              <a:rPr b="0" lang="en-US" sz="3200" spc="-1" strike="noStrike">
                <a:solidFill>
                  <a:srgbClr val="000000"/>
                </a:solidFill>
                <a:latin typeface="Times New Roman"/>
                <a:ea typeface="Times New Roman"/>
              </a:rPr>
              <a:t> and </a:t>
            </a:r>
            <a:r>
              <a:rPr b="0" lang="en-US" sz="3200" spc="-1" strike="noStrike">
                <a:solidFill>
                  <a:srgbClr val="bcaed5"/>
                </a:solidFill>
                <a:latin typeface="Times New Roman"/>
                <a:ea typeface="Times New Roman"/>
              </a:rPr>
              <a:t>Genode</a:t>
            </a:r>
            <a:r>
              <a:rPr b="0" lang="en-US" sz="3200" spc="-1" strike="noStrike">
                <a:solidFill>
                  <a:srgbClr val="000000"/>
                </a:solidFill>
                <a:latin typeface="Times New Roman"/>
                <a:ea typeface="Times New Roman"/>
              </a:rPr>
              <a:t>. However Genode, can’t use all of seL4 security and safety features.</a:t>
            </a:r>
            <a:endParaRPr b="0" lang="en-US" sz="3200" spc="-1" strike="noStrike">
              <a:latin typeface="Arial"/>
            </a:endParaRPr>
          </a:p>
        </p:txBody>
      </p:sp>
      <p:sp>
        <p:nvSpPr>
          <p:cNvPr id="673" name="CustomShape 2"/>
          <p:cNvSpPr/>
          <p:nvPr/>
        </p:nvSpPr>
        <p:spPr>
          <a:xfrm>
            <a:off x="457200" y="136440"/>
            <a:ext cx="8223120" cy="113868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000000"/>
                </a:solidFill>
                <a:latin typeface="Calibri"/>
                <a:ea typeface="DejaVu Sans"/>
              </a:rPr>
              <a:t>How to implement seL4?</a:t>
            </a:r>
            <a:endParaRPr b="0" lang="en-US" sz="3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CustomShape 1"/>
          <p:cNvSpPr/>
          <p:nvPr/>
        </p:nvSpPr>
        <p:spPr>
          <a:xfrm>
            <a:off x="457200" y="273600"/>
            <a:ext cx="8226000" cy="82044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DejaVu Sans"/>
              </a:rPr>
              <a:t>Iguana</a:t>
            </a:r>
            <a:endParaRPr b="0" lang="en-US" sz="4400" spc="-1" strike="noStrike">
              <a:latin typeface="Arial"/>
            </a:endParaRPr>
          </a:p>
        </p:txBody>
      </p:sp>
      <p:sp>
        <p:nvSpPr>
          <p:cNvPr id="675" name="CustomShape 2"/>
          <p:cNvSpPr/>
          <p:nvPr/>
        </p:nvSpPr>
        <p:spPr>
          <a:xfrm>
            <a:off x="457200" y="1604520"/>
            <a:ext cx="8226000" cy="3974040"/>
          </a:xfrm>
          <a:prstGeom prst="rect">
            <a:avLst/>
          </a:prstGeom>
          <a:noFill/>
          <a:ln>
            <a:noFill/>
          </a:ln>
        </p:spPr>
        <p:style>
          <a:lnRef idx="0"/>
          <a:fillRef idx="0"/>
          <a:effectRef idx="0"/>
          <a:fontRef idx="minor"/>
        </p:style>
        <p:txBody>
          <a:bodyPr lIns="0" rIns="0" tIns="0" bIns="0" anchor="ctr"/>
          <a:p>
            <a:pPr marL="216000" indent="-212760">
              <a:lnSpc>
                <a:spcPct val="100000"/>
              </a:lnSpc>
              <a:buClr>
                <a:srgbClr val="000000"/>
              </a:buClr>
              <a:buSzPct val="45000"/>
              <a:buFont typeface="Wingdings" charset="2"/>
              <a:buChar char=""/>
            </a:pPr>
            <a:r>
              <a:rPr b="0" lang="en-US" sz="2400" spc="-1" strike="noStrike">
                <a:solidFill>
                  <a:srgbClr val="000000"/>
                </a:solidFill>
                <a:latin typeface="Times New Roman"/>
                <a:ea typeface="Times New Roman"/>
              </a:rPr>
              <a:t>The basic security model provided by CAmkES is based on Iguana’s </a:t>
            </a:r>
            <a:r>
              <a:rPr b="0" lang="en-US" sz="2400" spc="-1" strike="noStrike">
                <a:solidFill>
                  <a:srgbClr val="bcaed5"/>
                </a:solidFill>
                <a:latin typeface="Times New Roman"/>
                <a:ea typeface="Times New Roman"/>
              </a:rPr>
              <a:t>capability model</a:t>
            </a:r>
            <a:r>
              <a:rPr b="0" lang="en-US" sz="2400" spc="-1" strike="noStrike">
                <a:solidFill>
                  <a:srgbClr val="000000"/>
                </a:solidFill>
                <a:latin typeface="Times New Roman"/>
                <a:ea typeface="Times New Roman"/>
              </a:rPr>
              <a:t> and involves controlling and restricting access to components.</a:t>
            </a:r>
            <a:endParaRPr b="0" lang="en-US" sz="2400" spc="-1" strike="noStrike">
              <a:latin typeface="Arial"/>
            </a:endParaRPr>
          </a:p>
          <a:p>
            <a:pPr marL="216000" indent="-212760">
              <a:lnSpc>
                <a:spcPct val="100000"/>
              </a:lnSpc>
              <a:buClr>
                <a:srgbClr val="000000"/>
              </a:buClr>
              <a:buSzPct val="45000"/>
              <a:buFont typeface="Wingdings" charset="2"/>
              <a:buChar char=""/>
            </a:pPr>
            <a:r>
              <a:rPr b="0" lang="en-US" sz="2400" spc="-1" strike="noStrike">
                <a:solidFill>
                  <a:srgbClr val="000000"/>
                </a:solidFill>
                <a:latin typeface="Times New Roman"/>
                <a:ea typeface="Times New Roman"/>
              </a:rPr>
              <a:t>Iguana provides a single non-overlapping </a:t>
            </a:r>
            <a:r>
              <a:rPr b="0" lang="en-US" sz="2400" spc="-1" strike="noStrike">
                <a:solidFill>
                  <a:srgbClr val="bcaed5"/>
                </a:solidFill>
                <a:latin typeface="Times New Roman"/>
                <a:ea typeface="Times New Roman"/>
              </a:rPr>
              <a:t>address space that is shared by all threads</a:t>
            </a:r>
            <a:r>
              <a:rPr b="0" lang="en-US" sz="2400" spc="-1" strike="noStrike">
                <a:solidFill>
                  <a:srgbClr val="000000"/>
                </a:solidFill>
                <a:latin typeface="Times New Roman"/>
                <a:ea typeface="Times New Roman"/>
              </a:rPr>
              <a:t>. In Iguana the concerns of memory protection and memory translation (i.e., providing address spaces) are separated.</a:t>
            </a:r>
            <a:endParaRPr b="0" lang="en-US" sz="2400" spc="-1" strike="noStrike">
              <a:latin typeface="Arial"/>
            </a:endParaRPr>
          </a:p>
          <a:p>
            <a:pPr marL="216000" indent="-212760">
              <a:lnSpc>
                <a:spcPct val="100000"/>
              </a:lnSpc>
              <a:buClr>
                <a:srgbClr val="000000"/>
              </a:buClr>
              <a:buSzPct val="45000"/>
              <a:buFont typeface="Wingdings" charset="2"/>
              <a:buChar char=""/>
            </a:pPr>
            <a:r>
              <a:rPr b="0" lang="en-US" sz="2400" spc="-1" strike="noStrike">
                <a:solidFill>
                  <a:srgbClr val="000000"/>
                </a:solidFill>
                <a:latin typeface="Times New Roman"/>
                <a:ea typeface="Times New Roman"/>
              </a:rPr>
              <a:t>Iguana provides a </a:t>
            </a:r>
            <a:r>
              <a:rPr b="0" lang="en-US" sz="2400" spc="-1" strike="noStrike">
                <a:solidFill>
                  <a:srgbClr val="bcaed5"/>
                </a:solidFill>
                <a:latin typeface="Times New Roman"/>
                <a:ea typeface="Times New Roman"/>
              </a:rPr>
              <a:t>client-server model of interaction.</a:t>
            </a:r>
            <a:r>
              <a:rPr b="0" lang="en-US" sz="2400" spc="-1" strike="noStrike">
                <a:solidFill>
                  <a:srgbClr val="000000"/>
                </a:solidFill>
                <a:latin typeface="Times New Roman"/>
                <a:ea typeface="Times New Roman"/>
              </a:rPr>
              <a:t> Applications and operating system services run as Iguana servers and interact with each other using IPC. </a:t>
            </a:r>
            <a:endParaRPr b="0" lang="en-US"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CustomShape 1"/>
          <p:cNvSpPr/>
          <p:nvPr/>
        </p:nvSpPr>
        <p:spPr>
          <a:xfrm>
            <a:off x="457200" y="91440"/>
            <a:ext cx="8226360" cy="11419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DejaVu Sans"/>
              </a:rPr>
              <a:t>CAmkES</a:t>
            </a:r>
            <a:endParaRPr b="0" lang="en-US" sz="4400" spc="-1" strike="noStrike">
              <a:latin typeface="Arial"/>
            </a:endParaRPr>
          </a:p>
        </p:txBody>
      </p:sp>
      <p:sp>
        <p:nvSpPr>
          <p:cNvPr id="677" name="CustomShape 2"/>
          <p:cNvSpPr/>
          <p:nvPr/>
        </p:nvSpPr>
        <p:spPr>
          <a:xfrm>
            <a:off x="457200" y="1288080"/>
            <a:ext cx="8226360" cy="4607280"/>
          </a:xfrm>
          <a:prstGeom prst="rect">
            <a:avLst/>
          </a:prstGeom>
          <a:noFill/>
          <a:ln>
            <a:noFill/>
          </a:ln>
        </p:spPr>
        <p:style>
          <a:lnRef idx="0"/>
          <a:fillRef idx="0"/>
          <a:effectRef idx="0"/>
          <a:fontRef idx="minor"/>
        </p:style>
        <p:txBody>
          <a:bodyPr lIns="0" rIns="0" tIns="0" bIns="0" anchor="ctr"/>
          <a:p>
            <a:pPr marL="216000" indent="-213480">
              <a:lnSpc>
                <a:spcPct val="100000"/>
              </a:lnSpc>
              <a:spcBef>
                <a:spcPts val="601"/>
              </a:spcBef>
              <a:spcAft>
                <a:spcPts val="300"/>
              </a:spcAft>
              <a:buClr>
                <a:srgbClr val="000000"/>
              </a:buClr>
              <a:buSzPct val="45000"/>
              <a:buFont typeface="Wingdings" charset="2"/>
              <a:buChar char=""/>
            </a:pPr>
            <a:r>
              <a:rPr b="0" lang="en-US" sz="2400" spc="-1" strike="noStrike">
                <a:solidFill>
                  <a:srgbClr val="000000"/>
                </a:solidFill>
                <a:latin typeface="Times New Roman"/>
                <a:ea typeface="Times New Roman"/>
              </a:rPr>
              <a:t>Traditional methods for developing embedded systems are resulting in increasingly unreliable embedded software. The complexity of the software increases, the methods and technologies used to develop have not changed significantly.</a:t>
            </a:r>
            <a:endParaRPr b="0" lang="en-US" sz="2400" spc="-1" strike="noStrike">
              <a:latin typeface="Arial"/>
            </a:endParaRPr>
          </a:p>
          <a:p>
            <a:pPr marL="216000" indent="-213480">
              <a:lnSpc>
                <a:spcPct val="100000"/>
              </a:lnSpc>
              <a:spcBef>
                <a:spcPts val="601"/>
              </a:spcBef>
              <a:spcAft>
                <a:spcPts val="300"/>
              </a:spcAft>
              <a:buClr>
                <a:srgbClr val="000000"/>
              </a:buClr>
              <a:buSzPct val="45000"/>
              <a:buFont typeface="Wingdings" charset="2"/>
              <a:buChar char=""/>
            </a:pPr>
            <a:r>
              <a:rPr b="0" lang="en-US" sz="2400" spc="-1" strike="noStrike">
                <a:solidFill>
                  <a:srgbClr val="000000"/>
                </a:solidFill>
                <a:latin typeface="Times New Roman"/>
                <a:ea typeface="Times New Roman"/>
              </a:rPr>
              <a:t>Overcoming this problem brings Component-based software engineering (CBSE) technique.</a:t>
            </a:r>
            <a:endParaRPr b="0" lang="en-US" sz="2400" spc="-1" strike="noStrike">
              <a:latin typeface="Arial"/>
            </a:endParaRPr>
          </a:p>
          <a:p>
            <a:pPr marL="216000" indent="-213480">
              <a:lnSpc>
                <a:spcPct val="100000"/>
              </a:lnSpc>
              <a:spcBef>
                <a:spcPts val="601"/>
              </a:spcBef>
              <a:spcAft>
                <a:spcPts val="300"/>
              </a:spcAft>
              <a:buClr>
                <a:srgbClr val="000000"/>
              </a:buClr>
              <a:buSzPct val="45000"/>
              <a:buFont typeface="Wingdings" charset="2"/>
              <a:buChar char=""/>
            </a:pPr>
            <a:r>
              <a:rPr b="0" lang="en-US" sz="2400" spc="-1" strike="noStrike">
                <a:solidFill>
                  <a:srgbClr val="000000"/>
                </a:solidFill>
                <a:latin typeface="Times New Roman"/>
                <a:ea typeface="Times New Roman"/>
              </a:rPr>
              <a:t>CBSE </a:t>
            </a:r>
            <a:r>
              <a:rPr b="0" lang="en-US" sz="2400" spc="-1" strike="noStrike">
                <a:solidFill>
                  <a:srgbClr val="dfcce4"/>
                </a:solidFill>
                <a:latin typeface="Times New Roman"/>
                <a:ea typeface="Times New Roman"/>
              </a:rPr>
              <a:t>provides a way to compose systems from independent, well-defined building blocks</a:t>
            </a:r>
            <a:r>
              <a:rPr b="0" lang="en-US" sz="2400" spc="-1" strike="noStrike">
                <a:solidFill>
                  <a:srgbClr val="000000"/>
                </a:solidFill>
                <a:latin typeface="Times New Roman"/>
                <a:ea typeface="Times New Roman"/>
              </a:rPr>
              <a:t>. </a:t>
            </a:r>
            <a:endParaRPr b="0" lang="en-US" sz="2400" spc="-1" strike="noStrike">
              <a:latin typeface="Arial"/>
            </a:endParaRPr>
          </a:p>
          <a:p>
            <a:pPr marL="216000" indent="-213480">
              <a:lnSpc>
                <a:spcPct val="100000"/>
              </a:lnSpc>
              <a:spcBef>
                <a:spcPts val="601"/>
              </a:spcBef>
              <a:spcAft>
                <a:spcPts val="300"/>
              </a:spcAft>
              <a:buClr>
                <a:srgbClr val="000000"/>
              </a:buClr>
              <a:buSzPct val="45000"/>
              <a:buFont typeface="Wingdings" charset="2"/>
              <a:buChar char=""/>
            </a:pPr>
            <a:r>
              <a:rPr b="0" lang="en-US" sz="2400" spc="-1" strike="noStrike">
                <a:solidFill>
                  <a:srgbClr val="000000"/>
                </a:solidFill>
                <a:latin typeface="Times New Roman"/>
                <a:ea typeface="Times New Roman"/>
              </a:rPr>
              <a:t>Organizing software in this way helps to provide structure and improves the </a:t>
            </a:r>
            <a:r>
              <a:rPr b="0" lang="en-US" sz="2400" spc="-1" strike="noStrike">
                <a:solidFill>
                  <a:srgbClr val="dfcce4"/>
                </a:solidFill>
                <a:latin typeface="Times New Roman"/>
                <a:ea typeface="Times New Roman"/>
              </a:rPr>
              <a:t>re-usability of code</a:t>
            </a:r>
            <a:r>
              <a:rPr b="0" lang="en-US" sz="2400" spc="-1" strike="noStrike">
                <a:solidFill>
                  <a:srgbClr val="000000"/>
                </a:solidFill>
                <a:latin typeface="Times New Roman"/>
                <a:ea typeface="Times New Roman"/>
              </a:rPr>
              <a:t>. It also improves flexibility by allowing components to be </a:t>
            </a:r>
            <a:r>
              <a:rPr b="0" lang="en-US" sz="2400" spc="-1" strike="noStrike">
                <a:solidFill>
                  <a:srgbClr val="dfcce4"/>
                </a:solidFill>
                <a:latin typeface="Times New Roman"/>
                <a:ea typeface="Times New Roman"/>
              </a:rPr>
              <a:t>added and removed</a:t>
            </a:r>
            <a:r>
              <a:rPr b="0" lang="en-US" sz="2400" spc="-1" strike="noStrike">
                <a:solidFill>
                  <a:srgbClr val="000000"/>
                </a:solidFill>
                <a:latin typeface="Times New Roman"/>
                <a:ea typeface="Times New Roman"/>
              </a:rPr>
              <a:t> from a system (possibly at run-time), as well as allowing components </a:t>
            </a:r>
            <a:r>
              <a:rPr b="0" lang="en-US" sz="2400" spc="-1" strike="noStrike">
                <a:solidFill>
                  <a:srgbClr val="dfcce4"/>
                </a:solidFill>
                <a:latin typeface="Times New Roman"/>
                <a:ea typeface="Times New Roman"/>
              </a:rPr>
              <a:t>developed in different languages to interact with each other.</a:t>
            </a:r>
            <a:endParaRPr b="0" lang="en-US" sz="24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CustomShape 1"/>
          <p:cNvSpPr/>
          <p:nvPr/>
        </p:nvSpPr>
        <p:spPr>
          <a:xfrm>
            <a:off x="457920" y="0"/>
            <a:ext cx="4205520" cy="11419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DejaVu Sans"/>
              </a:rPr>
              <a:t>CamkES </a:t>
            </a:r>
            <a:r>
              <a:rPr b="0" lang="en-US" sz="4400" spc="-1" strike="noStrike">
                <a:solidFill>
                  <a:srgbClr val="000000"/>
                </a:solidFill>
                <a:latin typeface="Arial"/>
                <a:ea typeface="DejaVu Sans"/>
              </a:rPr>
              <a:t>con...</a:t>
            </a:r>
            <a:endParaRPr b="0" lang="en-US" sz="4400" spc="-1" strike="noStrike">
              <a:latin typeface="Arial"/>
            </a:endParaRPr>
          </a:p>
        </p:txBody>
      </p:sp>
      <p:sp>
        <p:nvSpPr>
          <p:cNvPr id="679" name="CustomShape 2"/>
          <p:cNvSpPr/>
          <p:nvPr/>
        </p:nvSpPr>
        <p:spPr>
          <a:xfrm>
            <a:off x="369000" y="1097280"/>
            <a:ext cx="8226360" cy="5577840"/>
          </a:xfrm>
          <a:prstGeom prst="rect">
            <a:avLst/>
          </a:prstGeom>
          <a:noFill/>
          <a:ln>
            <a:noFill/>
          </a:ln>
        </p:spPr>
        <p:style>
          <a:lnRef idx="0"/>
          <a:fillRef idx="0"/>
          <a:effectRef idx="0"/>
          <a:fontRef idx="minor"/>
        </p:style>
        <p:txBody>
          <a:bodyPr lIns="0" rIns="0" tIns="0" bIns="0" anchor="ctr"/>
          <a:p>
            <a:pPr marL="216000" indent="-213480">
              <a:lnSpc>
                <a:spcPct val="100000"/>
              </a:lnSpc>
              <a:buClr>
                <a:srgbClr val="000000"/>
              </a:buClr>
              <a:buSzPct val="45000"/>
              <a:buFont typeface="Wingdings" charset="2"/>
              <a:buChar char=""/>
            </a:pPr>
            <a:r>
              <a:rPr b="0" lang="en-US" sz="2300" spc="-1" strike="noStrike">
                <a:solidFill>
                  <a:srgbClr val="000000"/>
                </a:solidFill>
                <a:latin typeface="Times New Roman"/>
                <a:ea typeface="Times New Roman"/>
              </a:rPr>
              <a:t>microkernel approach to designing systems is partially based on the componentization of system services, </a:t>
            </a:r>
            <a:endParaRPr b="0" lang="en-US" sz="2300" spc="-1" strike="noStrike">
              <a:latin typeface="Arial"/>
            </a:endParaRPr>
          </a:p>
          <a:p>
            <a:pPr marL="216000" indent="-213480">
              <a:lnSpc>
                <a:spcPct val="100000"/>
              </a:lnSpc>
              <a:buClr>
                <a:srgbClr val="000000"/>
              </a:buClr>
              <a:buSzPct val="45000"/>
              <a:buFont typeface="Wingdings" charset="2"/>
              <a:buChar char=""/>
            </a:pPr>
            <a:r>
              <a:rPr b="0" lang="en-US" sz="2300" spc="-1" strike="noStrike">
                <a:solidFill>
                  <a:srgbClr val="000000"/>
                </a:solidFill>
                <a:latin typeface="Times New Roman"/>
                <a:ea typeface="Times New Roman"/>
              </a:rPr>
              <a:t>The relationship between our </a:t>
            </a:r>
            <a:r>
              <a:rPr b="0" lang="en-US" sz="2300" spc="-1" strike="noStrike">
                <a:solidFill>
                  <a:srgbClr val="dfcce4"/>
                </a:solidFill>
                <a:latin typeface="Times New Roman"/>
                <a:ea typeface="Times New Roman"/>
              </a:rPr>
              <a:t>component architecture and the underlying microkernel</a:t>
            </a:r>
            <a:r>
              <a:rPr b="0" lang="en-US" sz="2300" spc="-1" strike="noStrike">
                <a:solidFill>
                  <a:srgbClr val="000000"/>
                </a:solidFill>
                <a:latin typeface="Times New Roman"/>
                <a:ea typeface="Times New Roman"/>
              </a:rPr>
              <a:t> based operating system </a:t>
            </a:r>
            <a:r>
              <a:rPr b="0" lang="en-US" sz="2300" spc="-1" strike="noStrike">
                <a:solidFill>
                  <a:srgbClr val="dfcce4"/>
                </a:solidFill>
                <a:latin typeface="Times New Roman"/>
                <a:ea typeface="Times New Roman"/>
              </a:rPr>
              <a:t>is tight integration</a:t>
            </a:r>
            <a:r>
              <a:rPr b="0" lang="en-US" sz="2300" spc="-1" strike="noStrike">
                <a:solidFill>
                  <a:srgbClr val="000000"/>
                </a:solidFill>
                <a:latin typeface="Times New Roman"/>
                <a:ea typeface="Times New Roman"/>
              </a:rPr>
              <a:t> with the operating system results in two requirements. </a:t>
            </a:r>
            <a:endParaRPr b="0" lang="en-US" sz="2300" spc="-1" strike="noStrike">
              <a:latin typeface="Arial"/>
            </a:endParaRPr>
          </a:p>
          <a:p>
            <a:pPr>
              <a:lnSpc>
                <a:spcPct val="100000"/>
              </a:lnSpc>
            </a:pPr>
            <a:r>
              <a:rPr b="1" lang="en-US" sz="2300" spc="-1" strike="noStrike">
                <a:solidFill>
                  <a:srgbClr val="000000"/>
                </a:solidFill>
                <a:latin typeface="Times New Roman"/>
                <a:ea typeface="Times New Roman"/>
              </a:rPr>
              <a:t>First</a:t>
            </a:r>
            <a:r>
              <a:rPr b="0" lang="en-US" sz="2300" spc="-1" strike="noStrike">
                <a:solidFill>
                  <a:srgbClr val="000000"/>
                </a:solidFill>
                <a:latin typeface="Times New Roman"/>
                <a:ea typeface="Times New Roman"/>
              </a:rPr>
              <a:t>, </a:t>
            </a:r>
            <a:r>
              <a:rPr b="0" lang="en-US" sz="2300" spc="-1" strike="noStrike">
                <a:solidFill>
                  <a:srgbClr val="dfcce4"/>
                </a:solidFill>
                <a:latin typeface="Times New Roman"/>
                <a:ea typeface="Times New Roman"/>
              </a:rPr>
              <a:t>the architecture must directly make use of any mechanism provided by the OS</a:t>
            </a:r>
            <a:r>
              <a:rPr b="0" lang="en-US" sz="2300" spc="-1" strike="noStrike">
                <a:solidFill>
                  <a:srgbClr val="000000"/>
                </a:solidFill>
                <a:latin typeface="Times New Roman"/>
                <a:ea typeface="Times New Roman"/>
              </a:rPr>
              <a:t> (this includes inter-process communication, memory management and protection) and not re-implement similar mechanisms. </a:t>
            </a:r>
            <a:endParaRPr b="0" lang="en-US" sz="2300" spc="-1" strike="noStrike">
              <a:latin typeface="Arial"/>
            </a:endParaRPr>
          </a:p>
          <a:p>
            <a:pPr>
              <a:lnSpc>
                <a:spcPct val="100000"/>
              </a:lnSpc>
            </a:pPr>
            <a:r>
              <a:rPr b="1" lang="en-US" sz="2300" spc="-1" strike="noStrike">
                <a:solidFill>
                  <a:srgbClr val="000000"/>
                </a:solidFill>
                <a:latin typeface="Times New Roman"/>
                <a:ea typeface="Times New Roman"/>
              </a:rPr>
              <a:t>Second</a:t>
            </a:r>
            <a:r>
              <a:rPr b="0" lang="en-US" sz="2300" spc="-1" strike="noStrike">
                <a:solidFill>
                  <a:srgbClr val="000000"/>
                </a:solidFill>
                <a:latin typeface="Times New Roman"/>
                <a:ea typeface="Times New Roman"/>
              </a:rPr>
              <a:t>, </a:t>
            </a:r>
            <a:r>
              <a:rPr b="0" lang="en-US" sz="2300" spc="-1" strike="noStrike">
                <a:solidFill>
                  <a:srgbClr val="dfcce4"/>
                </a:solidFill>
                <a:latin typeface="Times New Roman"/>
                <a:ea typeface="Times New Roman"/>
              </a:rPr>
              <a:t>all mechanisms provided by the component architecture must</a:t>
            </a:r>
            <a:r>
              <a:rPr b="0" lang="en-US" sz="2300" spc="-1" strike="noStrike">
                <a:solidFill>
                  <a:srgbClr val="000000"/>
                </a:solidFill>
                <a:latin typeface="Times New Roman"/>
                <a:ea typeface="Times New Roman"/>
              </a:rPr>
              <a:t> be efficient enough that they can </a:t>
            </a:r>
            <a:r>
              <a:rPr b="0" lang="en-US" sz="2300" spc="-1" strike="noStrike">
                <a:solidFill>
                  <a:srgbClr val="dfcce4"/>
                </a:solidFill>
                <a:latin typeface="Times New Roman"/>
                <a:ea typeface="Times New Roman"/>
              </a:rPr>
              <a:t>be used by operating system</a:t>
            </a:r>
            <a:r>
              <a:rPr b="0" lang="en-US" sz="2300" spc="-1" strike="noStrike">
                <a:solidFill>
                  <a:srgbClr val="000000"/>
                </a:solidFill>
                <a:latin typeface="Times New Roman"/>
                <a:ea typeface="Times New Roman"/>
              </a:rPr>
              <a:t> components without creating significant performance  penalties for the rest of the system.</a:t>
            </a:r>
            <a:endParaRPr b="0" lang="en-US" sz="23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CustomShape 1"/>
          <p:cNvSpPr/>
          <p:nvPr/>
        </p:nvSpPr>
        <p:spPr>
          <a:xfrm>
            <a:off x="457200" y="-137160"/>
            <a:ext cx="8223120" cy="113868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000000"/>
                </a:solidFill>
                <a:latin typeface="Calibri"/>
                <a:ea typeface="DejaVu Sans"/>
              </a:rPr>
              <a:t>CAmkES Architecture</a:t>
            </a:r>
            <a:endParaRPr b="0" lang="en-US" sz="3200" spc="-1" strike="noStrike">
              <a:latin typeface="Arial"/>
            </a:endParaRPr>
          </a:p>
        </p:txBody>
      </p:sp>
      <p:sp>
        <p:nvSpPr>
          <p:cNvPr id="681" name="CustomShape 2"/>
          <p:cNvSpPr/>
          <p:nvPr/>
        </p:nvSpPr>
        <p:spPr>
          <a:xfrm>
            <a:off x="457200" y="1604520"/>
            <a:ext cx="8223120" cy="3971160"/>
          </a:xfrm>
          <a:prstGeom prst="rect">
            <a:avLst/>
          </a:prstGeom>
          <a:noFill/>
          <a:ln>
            <a:noFill/>
          </a:ln>
        </p:spPr>
        <p:style>
          <a:lnRef idx="0"/>
          <a:fillRef idx="0"/>
          <a:effectRef idx="0"/>
          <a:fontRef idx="minor"/>
        </p:style>
      </p:sp>
      <p:pic>
        <p:nvPicPr>
          <p:cNvPr id="682" name="Picture 444" descr=""/>
          <p:cNvPicPr/>
          <p:nvPr/>
        </p:nvPicPr>
        <p:blipFill>
          <a:blip r:embed="rId1"/>
          <a:srcRect l="35059" t="17451" r="23859" b="7844"/>
          <a:stretch/>
        </p:blipFill>
        <p:spPr>
          <a:xfrm>
            <a:off x="1828800" y="822960"/>
            <a:ext cx="5847120" cy="598968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CustomShape 1"/>
          <p:cNvSpPr/>
          <p:nvPr/>
        </p:nvSpPr>
        <p:spPr>
          <a:xfrm>
            <a:off x="457200" y="273600"/>
            <a:ext cx="8226720" cy="114228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000000"/>
                </a:solidFill>
                <a:latin typeface="Times New Roman"/>
                <a:ea typeface="Times New Roman"/>
              </a:rPr>
              <a:t>Mapping CAmkES to Iguana</a:t>
            </a:r>
            <a:endParaRPr b="0" lang="en-US" sz="3600" spc="-1" strike="noStrike">
              <a:latin typeface="Arial"/>
            </a:endParaRPr>
          </a:p>
        </p:txBody>
      </p:sp>
      <p:sp>
        <p:nvSpPr>
          <p:cNvPr id="684" name="CustomShape 2"/>
          <p:cNvSpPr/>
          <p:nvPr/>
        </p:nvSpPr>
        <p:spPr>
          <a:xfrm>
            <a:off x="457200" y="1402920"/>
            <a:ext cx="8226720" cy="5086800"/>
          </a:xfrm>
          <a:prstGeom prst="rect">
            <a:avLst/>
          </a:prstGeom>
          <a:noFill/>
          <a:ln>
            <a:noFill/>
          </a:ln>
        </p:spPr>
        <p:style>
          <a:lnRef idx="0"/>
          <a:fillRef idx="0"/>
          <a:effectRef idx="0"/>
          <a:fontRef idx="minor"/>
        </p:style>
        <p:txBody>
          <a:bodyPr lIns="0" rIns="0" tIns="0" bIns="0" anchor="ctr"/>
          <a:p>
            <a:pPr marL="216000" indent="-213480">
              <a:lnSpc>
                <a:spcPct val="100000"/>
              </a:lnSpc>
              <a:buClr>
                <a:srgbClr val="000000"/>
              </a:buClr>
              <a:buSzPct val="45000"/>
              <a:buFont typeface="Wingdings" charset="2"/>
              <a:buChar char=""/>
            </a:pPr>
            <a:r>
              <a:rPr b="0" lang="en-US" sz="2400" spc="-1" strike="noStrike">
                <a:solidFill>
                  <a:srgbClr val="000000"/>
                </a:solidFill>
                <a:latin typeface="Times New Roman"/>
                <a:ea typeface="Times New Roman"/>
              </a:rPr>
              <a:t>CAmkES </a:t>
            </a:r>
            <a:r>
              <a:rPr b="0" lang="en-US" sz="2400" spc="-1" strike="noStrike">
                <a:solidFill>
                  <a:srgbClr val="dfcce4"/>
                </a:solidFill>
                <a:latin typeface="Times New Roman"/>
                <a:ea typeface="Times New Roman"/>
              </a:rPr>
              <a:t>components are generally placed in separate Iguana protection domains</a:t>
            </a:r>
            <a:r>
              <a:rPr b="0" lang="en-US" sz="2400" spc="-1" strike="noStrike">
                <a:solidFill>
                  <a:srgbClr val="000000"/>
                </a:solidFill>
                <a:latin typeface="Times New Roman"/>
                <a:ea typeface="Times New Roman"/>
              </a:rPr>
              <a:t> and are implemented as separate Iguana servers. </a:t>
            </a:r>
            <a:endParaRPr b="0" lang="en-US" sz="2400" spc="-1" strike="noStrike">
              <a:latin typeface="Arial"/>
            </a:endParaRPr>
          </a:p>
          <a:p>
            <a:pPr marL="216000" indent="-213480">
              <a:lnSpc>
                <a:spcPct val="100000"/>
              </a:lnSpc>
              <a:buClr>
                <a:srgbClr val="000000"/>
              </a:buClr>
              <a:buSzPct val="45000"/>
              <a:buFont typeface="Wingdings" charset="2"/>
              <a:buChar char=""/>
            </a:pPr>
            <a:r>
              <a:rPr b="0" lang="en-US" sz="2400" spc="-1" strike="noStrike">
                <a:solidFill>
                  <a:srgbClr val="dfcce4"/>
                </a:solidFill>
                <a:latin typeface="Times New Roman"/>
                <a:ea typeface="Times New Roman"/>
              </a:rPr>
              <a:t>This provides proper encapsulation</a:t>
            </a:r>
            <a:r>
              <a:rPr b="0" lang="en-US" sz="2400" spc="-1" strike="noStrike">
                <a:solidFill>
                  <a:srgbClr val="000000"/>
                </a:solidFill>
                <a:latin typeface="Times New Roman"/>
                <a:ea typeface="Times New Roman"/>
              </a:rPr>
              <a:t> and prevents other components (or processes) from purposefully or inadvertently accessing a component’s internals. </a:t>
            </a:r>
            <a:endParaRPr b="0" lang="en-US" sz="2400" spc="-1" strike="noStrike">
              <a:latin typeface="Arial"/>
            </a:endParaRPr>
          </a:p>
          <a:p>
            <a:pPr marL="216000" indent="-213480">
              <a:lnSpc>
                <a:spcPct val="100000"/>
              </a:lnSpc>
              <a:buClr>
                <a:srgbClr val="000000"/>
              </a:buClr>
              <a:buSzPct val="45000"/>
              <a:buFont typeface="Wingdings" charset="2"/>
              <a:buChar char=""/>
            </a:pPr>
            <a:r>
              <a:rPr b="0" lang="en-US" sz="2400" spc="-1" strike="noStrike">
                <a:solidFill>
                  <a:srgbClr val="dfcce4"/>
                </a:solidFill>
                <a:latin typeface="Times New Roman"/>
                <a:ea typeface="Times New Roman"/>
              </a:rPr>
              <a:t>CAmkES</a:t>
            </a:r>
            <a:r>
              <a:rPr b="0" lang="en-US" sz="2400" spc="-1" strike="noStrike">
                <a:solidFill>
                  <a:srgbClr val="000000"/>
                </a:solidFill>
                <a:latin typeface="Times New Roman"/>
                <a:ea typeface="Times New Roman"/>
              </a:rPr>
              <a:t> RPC </a:t>
            </a:r>
            <a:r>
              <a:rPr b="0" lang="en-US" sz="2400" spc="-1" strike="noStrike">
                <a:solidFill>
                  <a:srgbClr val="dfcce4"/>
                </a:solidFill>
                <a:latin typeface="Times New Roman"/>
                <a:ea typeface="Times New Roman"/>
              </a:rPr>
              <a:t>interfaces map indirectly to Iguana interfaces</a:t>
            </a:r>
            <a:r>
              <a:rPr b="0" lang="en-US" sz="2400" spc="-1" strike="noStrike">
                <a:solidFill>
                  <a:srgbClr val="000000"/>
                </a:solidFill>
                <a:latin typeface="Times New Roman"/>
                <a:ea typeface="Times New Roman"/>
              </a:rPr>
              <a:t>. Unlike CAmkES interfaces, Iguana interfaces act as units of protection rather than encapsulation.</a:t>
            </a:r>
            <a:endParaRPr b="0" lang="en-US" sz="2400" spc="-1" strike="noStrike">
              <a:latin typeface="Arial"/>
            </a:endParaRPr>
          </a:p>
          <a:p>
            <a:pPr marL="216000" indent="-213480">
              <a:lnSpc>
                <a:spcPct val="100000"/>
              </a:lnSpc>
              <a:buClr>
                <a:srgbClr val="000000"/>
              </a:buClr>
              <a:buSzPct val="45000"/>
              <a:buFont typeface="Wingdings" charset="2"/>
              <a:buChar char=""/>
            </a:pPr>
            <a:r>
              <a:rPr b="0" lang="en-US" sz="2400" spc="-1" strike="noStrike">
                <a:solidFill>
                  <a:srgbClr val="000000"/>
                </a:solidFill>
                <a:latin typeface="Times New Roman"/>
                <a:ea typeface="Times New Roman"/>
              </a:rPr>
              <a:t>Compound components do not map directly onto any Iguana entities. Instead, any access to a compound component’s interface is routed directly to the component actually implementing that interface.</a:t>
            </a:r>
            <a:endParaRPr b="0" lang="en-US" sz="24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CustomShape 1"/>
          <p:cNvSpPr/>
          <p:nvPr/>
        </p:nvSpPr>
        <p:spPr>
          <a:xfrm>
            <a:off x="457200" y="91440"/>
            <a:ext cx="8226720" cy="114228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000000"/>
                </a:solidFill>
                <a:latin typeface="Times New Roman"/>
                <a:ea typeface="Times New Roman"/>
              </a:rPr>
              <a:t>Loading and initializing a CAmkES-based system </a:t>
            </a:r>
            <a:endParaRPr b="0" lang="en-US" sz="3600" spc="-1" strike="noStrike">
              <a:latin typeface="Arial"/>
            </a:endParaRPr>
          </a:p>
        </p:txBody>
      </p:sp>
      <p:sp>
        <p:nvSpPr>
          <p:cNvPr id="686" name="CustomShape 2"/>
          <p:cNvSpPr/>
          <p:nvPr/>
        </p:nvSpPr>
        <p:spPr>
          <a:xfrm>
            <a:off x="457200" y="1188720"/>
            <a:ext cx="8226720" cy="548388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marL="914400" indent="-226080">
              <a:lnSpc>
                <a:spcPct val="100000"/>
              </a:lnSpc>
              <a:spcAft>
                <a:spcPts val="1766"/>
              </a:spcAft>
              <a:buClr>
                <a:srgbClr val="000000"/>
              </a:buClr>
              <a:buSzPct val="45000"/>
              <a:buFont typeface="Wingdings" charset="2"/>
              <a:buChar char=""/>
            </a:pPr>
            <a:r>
              <a:rPr b="0" lang="en-US" sz="1800" spc="-1" strike="noStrike">
                <a:solidFill>
                  <a:srgbClr val="000000"/>
                </a:solidFill>
                <a:latin typeface="Times New Roman"/>
                <a:ea typeface="Times New Roman"/>
              </a:rPr>
              <a:t>A boot image containing L4, Iguana, and CAmkES components is loaded into the system’s memory. </a:t>
            </a:r>
            <a:endParaRPr b="0" lang="en-US" sz="1800" spc="-1" strike="noStrike">
              <a:latin typeface="Arial"/>
            </a:endParaRPr>
          </a:p>
          <a:p>
            <a:pPr marL="914400" indent="-226080">
              <a:lnSpc>
                <a:spcPct val="100000"/>
              </a:lnSpc>
              <a:spcAft>
                <a:spcPts val="1766"/>
              </a:spcAft>
              <a:buClr>
                <a:srgbClr val="000000"/>
              </a:buClr>
              <a:buSzPct val="45000"/>
              <a:buFont typeface="Wingdings" charset="2"/>
              <a:buChar char=""/>
            </a:pPr>
            <a:r>
              <a:rPr b="0" lang="en-US" sz="1800" spc="-1" strike="noStrike">
                <a:solidFill>
                  <a:srgbClr val="000000"/>
                </a:solidFill>
                <a:latin typeface="Times New Roman"/>
                <a:ea typeface="Times New Roman"/>
              </a:rPr>
              <a:t>L4 starts and loads the Iguana user-mode server. </a:t>
            </a:r>
            <a:endParaRPr b="0" lang="en-US" sz="1800" spc="-1" strike="noStrike">
              <a:latin typeface="Arial"/>
            </a:endParaRPr>
          </a:p>
          <a:p>
            <a:pPr marL="914400" indent="-226080">
              <a:lnSpc>
                <a:spcPct val="100000"/>
              </a:lnSpc>
              <a:spcAft>
                <a:spcPts val="1766"/>
              </a:spcAft>
              <a:buClr>
                <a:srgbClr val="000000"/>
              </a:buClr>
              <a:buSzPct val="45000"/>
              <a:buFont typeface="Wingdings" charset="2"/>
              <a:buChar char=""/>
            </a:pPr>
            <a:r>
              <a:rPr b="0" lang="en-US" sz="1800" spc="-1" strike="noStrike">
                <a:solidFill>
                  <a:srgbClr val="000000"/>
                </a:solidFill>
                <a:latin typeface="Times New Roman"/>
                <a:ea typeface="Times New Roman"/>
              </a:rPr>
              <a:t>Once loaded, the Iguana server proceeds to load and initialize its services. </a:t>
            </a:r>
            <a:endParaRPr b="0" lang="en-US" sz="1800" spc="-1" strike="noStrike">
              <a:latin typeface="Arial"/>
            </a:endParaRPr>
          </a:p>
          <a:p>
            <a:pPr marL="914400" indent="-226080">
              <a:lnSpc>
                <a:spcPct val="100000"/>
              </a:lnSpc>
              <a:spcAft>
                <a:spcPts val="1766"/>
              </a:spcAft>
              <a:buClr>
                <a:srgbClr val="000000"/>
              </a:buClr>
              <a:buSzPct val="45000"/>
              <a:buFont typeface="Wingdings" charset="2"/>
              <a:buChar char=""/>
            </a:pPr>
            <a:r>
              <a:rPr b="0" lang="en-US" sz="1800" spc="-1" strike="noStrike">
                <a:solidFill>
                  <a:srgbClr val="000000"/>
                </a:solidFill>
                <a:latin typeface="Times New Roman"/>
                <a:ea typeface="Times New Roman"/>
              </a:rPr>
              <a:t>After basic services such as chipset drivers, naming, etc. have been loaded, a CAmkES loader routine is run. The loader routine is responsible for loading all components, initializing them and establishing connections between them. </a:t>
            </a:r>
            <a:endParaRPr b="0" lang="en-US" sz="1800" spc="-1" strike="noStrike">
              <a:latin typeface="Arial"/>
            </a:endParaRPr>
          </a:p>
          <a:p>
            <a:pPr marL="914400" indent="-226080">
              <a:lnSpc>
                <a:spcPct val="100000"/>
              </a:lnSpc>
              <a:spcAft>
                <a:spcPts val="1766"/>
              </a:spcAft>
              <a:buClr>
                <a:srgbClr val="000000"/>
              </a:buClr>
              <a:buSzPct val="45000"/>
              <a:buFont typeface="Wingdings" charset="2"/>
              <a:buChar char=""/>
            </a:pPr>
            <a:r>
              <a:rPr b="0" lang="en-US" sz="1800" spc="-1" strike="noStrike">
                <a:solidFill>
                  <a:srgbClr val="000000"/>
                </a:solidFill>
                <a:latin typeface="Times New Roman"/>
                <a:ea typeface="Times New Roman"/>
              </a:rPr>
              <a:t>Connection establishment involves the creation of Iguana sessions, allocation of shared memory sections and the distribution of capabilities according to the component configuration specifications. </a:t>
            </a:r>
            <a:endParaRPr b="0" lang="en-US" sz="1800" spc="-1" strike="noStrike">
              <a:latin typeface="Arial"/>
            </a:endParaRPr>
          </a:p>
          <a:p>
            <a:pPr marL="914400" indent="-226080">
              <a:lnSpc>
                <a:spcPct val="100000"/>
              </a:lnSpc>
              <a:spcAft>
                <a:spcPts val="1766"/>
              </a:spcAft>
              <a:buClr>
                <a:srgbClr val="000000"/>
              </a:buClr>
              <a:buSzPct val="45000"/>
              <a:buFont typeface="Wingdings" charset="2"/>
              <a:buChar char=""/>
            </a:pPr>
            <a:r>
              <a:rPr b="0" lang="en-US" sz="1800" spc="-1" strike="noStrike">
                <a:solidFill>
                  <a:srgbClr val="000000"/>
                </a:solidFill>
                <a:latin typeface="Times New Roman"/>
                <a:ea typeface="Times New Roman"/>
              </a:rPr>
              <a:t>Finally, once all components and connections have been initialized, component dispatch and control threads are started.</a:t>
            </a:r>
            <a:endParaRPr b="0" lang="en-US"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CustomShape 1"/>
          <p:cNvSpPr/>
          <p:nvPr/>
        </p:nvSpPr>
        <p:spPr>
          <a:xfrm>
            <a:off x="457200" y="273600"/>
            <a:ext cx="8226720" cy="11422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Calibri"/>
                <a:ea typeface="DejaVu Sans"/>
              </a:rPr>
              <a:t>?</a:t>
            </a:r>
            <a:endParaRPr b="0" lang="en-US" sz="3200" spc="-1" strike="noStrike">
              <a:latin typeface="Arial"/>
            </a:endParaRPr>
          </a:p>
        </p:txBody>
      </p:sp>
      <p:sp>
        <p:nvSpPr>
          <p:cNvPr id="688" name="CustomShape 2"/>
          <p:cNvSpPr/>
          <p:nvPr/>
        </p:nvSpPr>
        <p:spPr>
          <a:xfrm>
            <a:off x="457200" y="1604520"/>
            <a:ext cx="8226720" cy="3974760"/>
          </a:xfrm>
          <a:prstGeom prst="rect">
            <a:avLst/>
          </a:prstGeom>
          <a:noFill/>
          <a:ln>
            <a:noFill/>
          </a:ln>
        </p:spPr>
        <p:style>
          <a:lnRef idx="0"/>
          <a:fillRef idx="0"/>
          <a:effectRef idx="0"/>
          <a:fontRef idx="minor"/>
        </p:style>
        <p:txBody>
          <a:bodyPr lIns="0" rIns="0" tIns="0" bIns="0">
            <a:normAutofit/>
          </a:bodyPr>
          <a:p>
            <a:pPr marL="432000" indent="-321480">
              <a:lnSpc>
                <a:spcPct val="100000"/>
              </a:lnSpc>
              <a:spcBef>
                <a:spcPts val="1417"/>
              </a:spcBef>
              <a:buClr>
                <a:srgbClr val="000000"/>
              </a:buClr>
              <a:buSzPct val="45000"/>
              <a:buFont typeface="Wingdings" charset="2"/>
              <a:buChar char=""/>
            </a:pPr>
            <a:r>
              <a:rPr b="0" lang="en-US" sz="3200" spc="-1" strike="noStrike">
                <a:solidFill>
                  <a:srgbClr val="000000"/>
                </a:solidFill>
                <a:latin typeface="Calibri"/>
                <a:ea typeface="DejaVu Sans"/>
              </a:rPr>
              <a:t>WHERE ARE WE NOW ?</a:t>
            </a:r>
            <a:endParaRPr b="0" lang="en-US" sz="32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3200" spc="-1" strike="noStrike">
                <a:solidFill>
                  <a:srgbClr val="000000"/>
                </a:solidFill>
                <a:latin typeface="Calibri"/>
                <a:ea typeface="DejaVu Sans"/>
              </a:rPr>
              <a:t>AND OUR NEXT TARGET ?</a:t>
            </a:r>
            <a:endParaRPr b="0" lang="en-US" sz="32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CustomShape 1"/>
          <p:cNvSpPr/>
          <p:nvPr/>
        </p:nvSpPr>
        <p:spPr>
          <a:xfrm>
            <a:off x="462600" y="0"/>
            <a:ext cx="8222760" cy="937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000000"/>
                </a:solidFill>
                <a:latin typeface="Calibri"/>
                <a:ea typeface="DejaVu Sans"/>
              </a:rPr>
              <a:t>OS TYPES</a:t>
            </a:r>
            <a:endParaRPr b="0" lang="en-US" sz="4400" spc="-1" strike="noStrike">
              <a:latin typeface="Arial"/>
            </a:endParaRPr>
          </a:p>
        </p:txBody>
      </p:sp>
      <p:sp>
        <p:nvSpPr>
          <p:cNvPr id="615" name="CustomShape 2"/>
          <p:cNvSpPr/>
          <p:nvPr/>
        </p:nvSpPr>
        <p:spPr>
          <a:xfrm>
            <a:off x="304920" y="822960"/>
            <a:ext cx="8375040" cy="6031800"/>
          </a:xfrm>
          <a:prstGeom prst="rect">
            <a:avLst/>
          </a:prstGeom>
          <a:noFill/>
          <a:ln>
            <a:noFill/>
          </a:ln>
        </p:spPr>
        <p:style>
          <a:lnRef idx="0"/>
          <a:fillRef idx="0"/>
          <a:effectRef idx="0"/>
          <a:fontRef idx="minor"/>
        </p:style>
        <p:txBody>
          <a:bodyPr lIns="90000" rIns="90000" tIns="45000" bIns="45000">
            <a:normAutofit/>
          </a:bodyPr>
          <a:p>
            <a:pPr marL="216000" indent="-210600">
              <a:lnSpc>
                <a:spcPct val="100000"/>
              </a:lnSpc>
              <a:buClr>
                <a:srgbClr val="000000"/>
              </a:buClr>
              <a:buSzPct val="45000"/>
              <a:buFont typeface="Wingdings" charset="2"/>
              <a:buChar char=""/>
            </a:pPr>
            <a:r>
              <a:rPr b="0" lang="en-US" sz="3200" spc="-1" strike="noStrike">
                <a:solidFill>
                  <a:srgbClr val="000000"/>
                </a:solidFill>
                <a:latin typeface="Calibri"/>
                <a:ea typeface="DejaVu Sans"/>
              </a:rPr>
              <a:t>General purpose operating system: - Examples could be Windows, Linux, Mac, Unix</a:t>
            </a:r>
            <a:endParaRPr b="0" lang="en-US" sz="3200" spc="-1" strike="noStrike">
              <a:latin typeface="Arial"/>
            </a:endParaRPr>
          </a:p>
          <a:p>
            <a:pPr>
              <a:lnSpc>
                <a:spcPct val="100000"/>
              </a:lnSpc>
            </a:pPr>
            <a:endParaRPr b="0" lang="en-US" sz="3200" spc="-1" strike="noStrike">
              <a:latin typeface="Arial"/>
            </a:endParaRPr>
          </a:p>
          <a:p>
            <a:pPr marL="216000" indent="-210600">
              <a:lnSpc>
                <a:spcPct val="100000"/>
              </a:lnSpc>
              <a:buClr>
                <a:srgbClr val="000000"/>
              </a:buClr>
              <a:buSzPct val="45000"/>
              <a:buFont typeface="Wingdings" charset="2"/>
              <a:buChar char=""/>
            </a:pPr>
            <a:r>
              <a:rPr b="0" lang="en-US" sz="3200" spc="-1" strike="noStrike">
                <a:solidFill>
                  <a:srgbClr val="000000"/>
                </a:solidFill>
                <a:latin typeface="Calibri"/>
                <a:ea typeface="DejaVu Sans"/>
              </a:rPr>
              <a:t>Mobile operating system: - E.g. Google Android and Apple iOS.</a:t>
            </a:r>
            <a:endParaRPr b="0" lang="en-US" sz="3200" spc="-1" strike="noStrike">
              <a:latin typeface="Arial"/>
            </a:endParaRPr>
          </a:p>
          <a:p>
            <a:pPr>
              <a:lnSpc>
                <a:spcPct val="100000"/>
              </a:lnSpc>
            </a:pPr>
            <a:endParaRPr b="0" lang="en-US" sz="3200" spc="-1" strike="noStrike">
              <a:latin typeface="Arial"/>
            </a:endParaRPr>
          </a:p>
          <a:p>
            <a:pPr marL="216000" indent="-210600">
              <a:lnSpc>
                <a:spcPct val="100000"/>
              </a:lnSpc>
              <a:buClr>
                <a:srgbClr val="000000"/>
              </a:buClr>
              <a:buSzPct val="45000"/>
              <a:buFont typeface="Wingdings" charset="2"/>
              <a:buChar char=""/>
            </a:pPr>
            <a:r>
              <a:rPr b="0" lang="en-US" sz="3200" spc="-1" strike="noStrike">
                <a:solidFill>
                  <a:srgbClr val="000000"/>
                </a:solidFill>
                <a:latin typeface="Calibri"/>
                <a:ea typeface="DejaVu Sans"/>
              </a:rPr>
              <a:t>Embedded operating system: - The associated computing </a:t>
            </a:r>
            <a:r>
              <a:rPr b="0" lang="en-US" sz="3200" spc="-1" strike="noStrike">
                <a:solidFill>
                  <a:srgbClr val="dfcce4"/>
                </a:solidFill>
                <a:latin typeface="Calibri"/>
                <a:ea typeface="DejaVu Sans"/>
              </a:rPr>
              <a:t>device</a:t>
            </a:r>
            <a:r>
              <a:rPr b="0" lang="en-US" sz="3200" spc="-1" strike="noStrike">
                <a:solidFill>
                  <a:srgbClr val="000000"/>
                </a:solidFill>
                <a:latin typeface="Calibri"/>
                <a:ea typeface="DejaVu Sans"/>
              </a:rPr>
              <a:t> </a:t>
            </a:r>
            <a:r>
              <a:rPr b="0" lang="en-US" sz="3200" spc="-1" strike="noStrike">
                <a:solidFill>
                  <a:srgbClr val="dfcce4"/>
                </a:solidFill>
                <a:latin typeface="Calibri"/>
                <a:ea typeface="DejaVu Sans"/>
              </a:rPr>
              <a:t>only does one major thing</a:t>
            </a:r>
            <a:r>
              <a:rPr b="0" lang="en-US" sz="3200" spc="-1" strike="noStrike">
                <a:solidFill>
                  <a:srgbClr val="000000"/>
                </a:solidFill>
                <a:latin typeface="Calibri"/>
                <a:ea typeface="DejaVu Sans"/>
              </a:rPr>
              <a:t>, so the OS is highly stripped down and dedicated to both performance and resilience.</a:t>
            </a:r>
            <a:endParaRPr b="0" lang="en-US" sz="3200" spc="-1" strike="noStrike">
              <a:latin typeface="Arial"/>
            </a:endParaRPr>
          </a:p>
          <a:p>
            <a:pPr marL="216000" indent="-210600">
              <a:lnSpc>
                <a:spcPct val="100000"/>
              </a:lnSpc>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E.g. home digital assistants, automated teller machines (ATMs), airplane systems, retail point of sale (POS) terminals etc. </a:t>
            </a:r>
            <a:endParaRPr b="0" lang="en-US" sz="3200" spc="-1" strike="noStrike">
              <a:latin typeface="Arial"/>
            </a:endParaRPr>
          </a:p>
          <a:p>
            <a:pPr marL="216000" indent="-210600">
              <a:lnSpc>
                <a:spcPct val="100000"/>
              </a:lnSpc>
            </a:pPr>
            <a:endParaRPr b="0" lang="en-US" sz="3200" spc="-1" strike="noStrike">
              <a:latin typeface="Arial"/>
            </a:endParaRPr>
          </a:p>
          <a:p>
            <a:pPr marL="216000" indent="-210600">
              <a:lnSpc>
                <a:spcPct val="100000"/>
              </a:lnSpc>
              <a:buClr>
                <a:srgbClr val="000000"/>
              </a:buClr>
              <a:buSzPct val="45000"/>
              <a:buFont typeface="Wingdings" charset="2"/>
              <a:buChar char=""/>
            </a:pPr>
            <a:r>
              <a:rPr b="0" lang="en-US" sz="3200" spc="-1" strike="noStrike">
                <a:solidFill>
                  <a:srgbClr val="000000"/>
                </a:solidFill>
                <a:latin typeface="Calibri"/>
                <a:ea typeface="DejaVu Sans"/>
              </a:rPr>
              <a:t>Network operating system: - intended to facilitate communication between devices. </a:t>
            </a:r>
            <a:endParaRPr b="0" lang="en-US" sz="3200" spc="-1" strike="noStrike">
              <a:latin typeface="Arial"/>
            </a:endParaRPr>
          </a:p>
          <a:p>
            <a:pPr marL="216000" indent="-210600">
              <a:lnSpc>
                <a:spcPct val="100000"/>
              </a:lnSpc>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E.g.  Windows NT/2000, CISCO, Linux, Sun Solaris</a:t>
            </a:r>
            <a:endParaRPr b="0" lang="en-US" sz="3200" spc="-1" strike="noStrike">
              <a:latin typeface="Arial"/>
            </a:endParaRPr>
          </a:p>
          <a:p>
            <a:pPr marL="216000" indent="-210600">
              <a:lnSpc>
                <a:spcPct val="100000"/>
              </a:lnSpc>
            </a:pPr>
            <a:endParaRPr b="0" lang="en-US" sz="3200" spc="-1" strike="noStrike">
              <a:latin typeface="Arial"/>
            </a:endParaRPr>
          </a:p>
          <a:p>
            <a:pPr marL="216000" indent="-210600">
              <a:lnSpc>
                <a:spcPct val="100000"/>
              </a:lnSpc>
              <a:buClr>
                <a:srgbClr val="000000"/>
              </a:buClr>
              <a:buSzPct val="45000"/>
              <a:buFont typeface="Wingdings" charset="2"/>
              <a:buChar char=""/>
            </a:pPr>
            <a:r>
              <a:rPr b="0" lang="en-US" sz="3200" spc="-1" strike="noStrike">
                <a:solidFill>
                  <a:srgbClr val="000000"/>
                </a:solidFill>
                <a:latin typeface="Calibri"/>
                <a:ea typeface="DejaVu Sans"/>
              </a:rPr>
              <a:t>Real time operating system: - When a computing device must interact with the real world within </a:t>
            </a:r>
            <a:r>
              <a:rPr b="0" lang="en-US" sz="3200" spc="-1" strike="noStrike">
                <a:solidFill>
                  <a:srgbClr val="dfcce4"/>
                </a:solidFill>
                <a:latin typeface="Calibri"/>
                <a:ea typeface="DejaVu Sans"/>
              </a:rPr>
              <a:t>constant and repeatable time constraints</a:t>
            </a:r>
            <a:r>
              <a:rPr b="0" lang="en-US" sz="3200" spc="-1" strike="noStrike">
                <a:solidFill>
                  <a:srgbClr val="000000"/>
                </a:solidFill>
                <a:latin typeface="Calibri"/>
                <a:ea typeface="DejaVu Sans"/>
              </a:rPr>
              <a:t>. </a:t>
            </a:r>
            <a:endParaRPr b="0" lang="en-US" sz="3200" spc="-1" strike="noStrike">
              <a:latin typeface="Arial"/>
            </a:endParaRPr>
          </a:p>
          <a:p>
            <a:pPr marL="216000" indent="-210600">
              <a:lnSpc>
                <a:spcPct val="100000"/>
              </a:lnSpc>
            </a:pPr>
            <a:r>
              <a:rPr b="0" lang="en-US" sz="3200" spc="-1" strike="noStrike">
                <a:solidFill>
                  <a:srgbClr val="000000"/>
                </a:solidFill>
                <a:latin typeface="Arial"/>
                <a:ea typeface="DejaVu Sans"/>
              </a:rPr>
              <a:t>   </a:t>
            </a:r>
            <a:r>
              <a:rPr b="0" lang="en-US" sz="3200" spc="-1" strike="noStrike">
                <a:solidFill>
                  <a:srgbClr val="000000"/>
                </a:solidFill>
                <a:latin typeface="Calibri"/>
                <a:ea typeface="DejaVu Sans"/>
              </a:rPr>
              <a:t>E.g FreeRTOS and VxWorks.</a:t>
            </a:r>
            <a:endParaRPr b="0" lang="en-US"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CustomShape 1"/>
          <p:cNvSpPr/>
          <p:nvPr/>
        </p:nvSpPr>
        <p:spPr>
          <a:xfrm>
            <a:off x="457200" y="152280"/>
            <a:ext cx="8132760" cy="907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000000"/>
                </a:solidFill>
                <a:latin typeface="Calibri"/>
                <a:ea typeface="DejaVu Sans"/>
              </a:rPr>
              <a:t>KERNEL</a:t>
            </a:r>
            <a:endParaRPr b="0" lang="en-US" sz="4400" spc="-1" strike="noStrike">
              <a:latin typeface="Arial"/>
            </a:endParaRPr>
          </a:p>
        </p:txBody>
      </p:sp>
      <p:sp>
        <p:nvSpPr>
          <p:cNvPr id="617" name="CustomShape 2"/>
          <p:cNvSpPr/>
          <p:nvPr/>
        </p:nvSpPr>
        <p:spPr>
          <a:xfrm>
            <a:off x="380880" y="1061280"/>
            <a:ext cx="8222760" cy="5612400"/>
          </a:xfrm>
          <a:prstGeom prst="rect">
            <a:avLst/>
          </a:prstGeom>
          <a:noFill/>
          <a:ln>
            <a:noFill/>
          </a:ln>
        </p:spPr>
        <p:style>
          <a:lnRef idx="0"/>
          <a:fillRef idx="0"/>
          <a:effectRef idx="0"/>
          <a:fontRef idx="minor"/>
        </p:style>
        <p:txBody>
          <a:bodyPr lIns="90000" rIns="90000" tIns="45000" bIns="45000">
            <a:normAutofit/>
          </a:bodyPr>
          <a:p>
            <a:pPr marL="343080" indent="-336240">
              <a:lnSpc>
                <a:spcPct val="100000"/>
              </a:lnSpc>
              <a:spcBef>
                <a:spcPts val="641"/>
              </a:spcBef>
            </a:pPr>
            <a:r>
              <a:rPr b="0" lang="en-US" sz="3200" spc="-1" strike="noStrike">
                <a:solidFill>
                  <a:srgbClr val="000000"/>
                </a:solidFill>
                <a:latin typeface="Calibri"/>
                <a:ea typeface="DejaVu Sans"/>
              </a:rPr>
              <a:t>It is the core of an operating system and has </a:t>
            </a:r>
            <a:r>
              <a:rPr b="0" lang="en-US" sz="3200" spc="-1" strike="noStrike">
                <a:solidFill>
                  <a:srgbClr val="dfcce4"/>
                </a:solidFill>
                <a:latin typeface="Calibri"/>
                <a:ea typeface="DejaVu Sans"/>
              </a:rPr>
              <a:t>complete control over everything in the system</a:t>
            </a:r>
            <a:r>
              <a:rPr b="0" lang="en-US" sz="3200" spc="-1" strike="noStrike">
                <a:solidFill>
                  <a:srgbClr val="000000"/>
                </a:solidFill>
                <a:latin typeface="Calibri"/>
                <a:ea typeface="DejaVu Sans"/>
              </a:rPr>
              <a:t>.</a:t>
            </a:r>
            <a:endParaRPr b="0" lang="en-US" sz="3200" spc="-1" strike="noStrike">
              <a:latin typeface="Arial"/>
            </a:endParaRPr>
          </a:p>
          <a:p>
            <a:pPr marL="343080" indent="-336240">
              <a:lnSpc>
                <a:spcPct val="100000"/>
              </a:lnSpc>
              <a:spcBef>
                <a:spcPts val="641"/>
              </a:spcBef>
            </a:pPr>
            <a:r>
              <a:rPr b="1" lang="en-US" sz="3200" spc="-1" strike="noStrike">
                <a:solidFill>
                  <a:srgbClr val="000000"/>
                </a:solidFill>
                <a:latin typeface="Calibri"/>
                <a:ea typeface="DejaVu Sans"/>
              </a:rPr>
              <a:t>Some of the Kernel functionalities</a:t>
            </a:r>
            <a:endParaRPr b="0" lang="en-US" sz="3200" spc="-1" strike="noStrike">
              <a:latin typeface="Arial"/>
            </a:endParaRPr>
          </a:p>
          <a:p>
            <a:pPr marL="343080" indent="-33624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Access Computer resource:</a:t>
            </a:r>
            <a:r>
              <a:rPr b="0" lang="en-US" sz="3200" spc="-1" strike="noStrike">
                <a:solidFill>
                  <a:srgbClr val="000000"/>
                </a:solidFill>
                <a:latin typeface="Calibri"/>
                <a:ea typeface="DejaVu Sans"/>
              </a:rPr>
              <a:t> A Kernel can access various computer resources like the </a:t>
            </a:r>
            <a:r>
              <a:rPr b="0" lang="en-US" sz="3200" spc="-1" strike="noStrike">
                <a:solidFill>
                  <a:srgbClr val="dfcce4"/>
                </a:solidFill>
                <a:latin typeface="Calibri"/>
                <a:ea typeface="DejaVu Sans"/>
              </a:rPr>
              <a:t>CPU, I/O devices</a:t>
            </a:r>
            <a:r>
              <a:rPr b="0" lang="en-US" sz="3200" spc="-1" strike="noStrike">
                <a:solidFill>
                  <a:srgbClr val="000000"/>
                </a:solidFill>
                <a:latin typeface="Calibri"/>
                <a:ea typeface="DejaVu Sans"/>
              </a:rPr>
              <a:t> and </a:t>
            </a:r>
            <a:r>
              <a:rPr b="0" lang="en-US" sz="3200" spc="-1" strike="noStrike">
                <a:solidFill>
                  <a:srgbClr val="dfcce4"/>
                </a:solidFill>
                <a:latin typeface="Calibri"/>
                <a:ea typeface="DejaVu Sans"/>
              </a:rPr>
              <a:t>other resources</a:t>
            </a:r>
            <a:r>
              <a:rPr b="0" lang="en-US" sz="3200" spc="-1" strike="noStrike">
                <a:solidFill>
                  <a:srgbClr val="000000"/>
                </a:solidFill>
                <a:latin typeface="Calibri"/>
                <a:ea typeface="DejaVu Sans"/>
              </a:rPr>
              <a:t>.</a:t>
            </a:r>
            <a:endParaRPr b="0" lang="en-US" sz="3200" spc="-1" strike="noStrike">
              <a:latin typeface="Arial"/>
            </a:endParaRPr>
          </a:p>
          <a:p>
            <a:pPr marL="343080" indent="-33624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Resource Management:</a:t>
            </a:r>
            <a:r>
              <a:rPr b="0" lang="en-US" sz="3200" spc="-1" strike="noStrike">
                <a:solidFill>
                  <a:srgbClr val="000000"/>
                </a:solidFill>
                <a:latin typeface="Calibri"/>
                <a:ea typeface="DejaVu Sans"/>
              </a:rPr>
              <a:t> It is the duty of a Kernel to share the resources </a:t>
            </a:r>
            <a:r>
              <a:rPr b="0" lang="en-US" sz="3200" spc="-1" strike="noStrike">
                <a:solidFill>
                  <a:srgbClr val="dfcce4"/>
                </a:solidFill>
                <a:latin typeface="Calibri"/>
                <a:ea typeface="DejaVu Sans"/>
              </a:rPr>
              <a:t>between various processes</a:t>
            </a:r>
            <a:r>
              <a:rPr b="0" lang="en-US" sz="3200" spc="-1" strike="noStrike">
                <a:solidFill>
                  <a:srgbClr val="000000"/>
                </a:solidFill>
                <a:latin typeface="Calibri"/>
                <a:ea typeface="DejaVu Sans"/>
              </a:rPr>
              <a:t>.</a:t>
            </a:r>
            <a:endParaRPr b="0" lang="en-US" sz="3200" spc="-1" strike="noStrike">
              <a:latin typeface="Arial"/>
            </a:endParaRPr>
          </a:p>
          <a:p>
            <a:pPr marL="343080" indent="-33624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Memory Management:</a:t>
            </a:r>
            <a:r>
              <a:rPr b="0" lang="en-US" sz="3200" spc="-1" strike="noStrike">
                <a:solidFill>
                  <a:srgbClr val="000000"/>
                </a:solidFill>
                <a:latin typeface="Calibri"/>
                <a:ea typeface="DejaVu Sans"/>
              </a:rPr>
              <a:t> Every process needs some memory space. So, memory must be allocated and deallocated for its execution. All these memory management is done by a Kernel.</a:t>
            </a:r>
            <a:endParaRPr b="0" lang="en-US" sz="3200" spc="-1" strike="noStrike">
              <a:latin typeface="Arial"/>
            </a:endParaRPr>
          </a:p>
          <a:p>
            <a:pPr marL="343080" indent="-33624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Device Management:</a:t>
            </a:r>
            <a:r>
              <a:rPr b="0" lang="en-US" sz="3200" spc="-1" strike="noStrike">
                <a:solidFill>
                  <a:srgbClr val="000000"/>
                </a:solidFill>
                <a:latin typeface="Calibri"/>
                <a:ea typeface="DejaVu Sans"/>
              </a:rPr>
              <a:t> The </a:t>
            </a:r>
            <a:r>
              <a:rPr b="0" lang="en-US" sz="3200" spc="-1" strike="noStrike">
                <a:solidFill>
                  <a:srgbClr val="dfcce4"/>
                </a:solidFill>
                <a:latin typeface="Calibri"/>
                <a:ea typeface="DejaVu Sans"/>
              </a:rPr>
              <a:t>peripheral devices</a:t>
            </a:r>
            <a:r>
              <a:rPr b="0" lang="en-US" sz="3200" spc="-1" strike="noStrike">
                <a:solidFill>
                  <a:srgbClr val="000000"/>
                </a:solidFill>
                <a:latin typeface="Calibri"/>
                <a:ea typeface="DejaVu Sans"/>
              </a:rPr>
              <a:t> connected in the system are used by the processes. So, the allocation of these devices is managed by the Kernel.</a:t>
            </a:r>
            <a:endParaRPr b="0" lang="en-US"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CustomShape 1"/>
          <p:cNvSpPr/>
          <p:nvPr/>
        </p:nvSpPr>
        <p:spPr>
          <a:xfrm>
            <a:off x="461160" y="0"/>
            <a:ext cx="4842360" cy="861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Calibri"/>
                <a:ea typeface="DejaVu Sans"/>
              </a:rPr>
              <a:t>KERNEL </a:t>
            </a:r>
            <a:r>
              <a:rPr b="0" lang="en-US" sz="4400" spc="-1" strike="noStrike">
                <a:solidFill>
                  <a:srgbClr val="000000"/>
                </a:solidFill>
                <a:latin typeface="Calibri"/>
                <a:ea typeface="DejaVu Sans"/>
              </a:rPr>
              <a:t>Con…</a:t>
            </a:r>
            <a:endParaRPr b="0" lang="en-US" sz="4400" spc="-1" strike="noStrike">
              <a:latin typeface="Arial"/>
            </a:endParaRPr>
          </a:p>
        </p:txBody>
      </p:sp>
      <p:sp>
        <p:nvSpPr>
          <p:cNvPr id="619" name="CustomShape 2"/>
          <p:cNvSpPr/>
          <p:nvPr/>
        </p:nvSpPr>
        <p:spPr>
          <a:xfrm>
            <a:off x="371880" y="1097280"/>
            <a:ext cx="8222760" cy="1188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41"/>
              </a:spcBef>
            </a:pPr>
            <a:r>
              <a:rPr b="0" lang="en-US" sz="2400" spc="-1" strike="noStrike">
                <a:solidFill>
                  <a:srgbClr val="000000"/>
                </a:solidFill>
                <a:latin typeface="Calibri"/>
                <a:ea typeface="DejaVu Sans"/>
              </a:rPr>
              <a:t>While </a:t>
            </a:r>
            <a:r>
              <a:rPr b="0" lang="en-US" sz="2400" spc="-1" strike="noStrike">
                <a:solidFill>
                  <a:srgbClr val="dfcce4"/>
                </a:solidFill>
                <a:latin typeface="Calibri"/>
                <a:ea typeface="DejaVu Sans"/>
              </a:rPr>
              <a:t>all systems need operating system to function</a:t>
            </a:r>
            <a:r>
              <a:rPr b="0" lang="en-US" sz="2400" spc="-1" strike="noStrike">
                <a:solidFill>
                  <a:srgbClr val="000000"/>
                </a:solidFill>
                <a:latin typeface="Calibri"/>
                <a:ea typeface="DejaVu Sans"/>
              </a:rPr>
              <a:t>, similarly </a:t>
            </a:r>
            <a:r>
              <a:rPr b="0" lang="en-US" sz="2400" spc="-1" strike="noStrike">
                <a:solidFill>
                  <a:srgbClr val="dfcce4"/>
                </a:solidFill>
                <a:latin typeface="Calibri"/>
                <a:ea typeface="DejaVu Sans"/>
              </a:rPr>
              <a:t>all operating systems need kernel to run</a:t>
            </a:r>
            <a:r>
              <a:rPr b="0" lang="en-US" sz="2400" spc="-1" strike="noStrike">
                <a:solidFill>
                  <a:srgbClr val="000000"/>
                </a:solidFill>
                <a:latin typeface="Calibri"/>
                <a:ea typeface="DejaVu Sans"/>
              </a:rPr>
              <a:t>.</a:t>
            </a:r>
            <a:endParaRPr b="0" lang="en-US" sz="2400" spc="-1" strike="noStrike">
              <a:latin typeface="Arial"/>
            </a:endParaRPr>
          </a:p>
        </p:txBody>
      </p:sp>
      <p:pic>
        <p:nvPicPr>
          <p:cNvPr id="620" name="Content Placeholder 5" descr=""/>
          <p:cNvPicPr/>
          <p:nvPr/>
        </p:nvPicPr>
        <p:blipFill>
          <a:blip r:embed="rId1"/>
          <a:stretch/>
        </p:blipFill>
        <p:spPr>
          <a:xfrm>
            <a:off x="2103120" y="2459520"/>
            <a:ext cx="5170680" cy="40320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457200" y="274680"/>
            <a:ext cx="8222760" cy="11361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Calibri"/>
                <a:ea typeface="DejaVu Sans"/>
              </a:rPr>
              <a:t>KERNEL TYPES</a:t>
            </a:r>
            <a:endParaRPr b="0" lang="en-US" sz="4400" spc="-1" strike="noStrike">
              <a:latin typeface="Arial"/>
            </a:endParaRPr>
          </a:p>
        </p:txBody>
      </p:sp>
      <p:sp>
        <p:nvSpPr>
          <p:cNvPr id="622" name="CustomShape 2"/>
          <p:cNvSpPr/>
          <p:nvPr/>
        </p:nvSpPr>
        <p:spPr>
          <a:xfrm>
            <a:off x="457200" y="1600200"/>
            <a:ext cx="8222760" cy="4519080"/>
          </a:xfrm>
          <a:prstGeom prst="rect">
            <a:avLst/>
          </a:prstGeom>
          <a:noFill/>
          <a:ln>
            <a:noFill/>
          </a:ln>
        </p:spPr>
        <p:style>
          <a:lnRef idx="0"/>
          <a:fillRef idx="0"/>
          <a:effectRef idx="0"/>
          <a:fontRef idx="minor"/>
        </p:style>
        <p:txBody>
          <a:bodyPr lIns="90000" rIns="90000" tIns="45000" bIns="45000">
            <a:normAutofit/>
          </a:bodyPr>
          <a:p>
            <a:pPr marL="343080" indent="-336240">
              <a:lnSpc>
                <a:spcPct val="100000"/>
              </a:lnSpc>
              <a:spcBef>
                <a:spcPts val="641"/>
              </a:spcBef>
              <a:buClr>
                <a:srgbClr val="000000"/>
              </a:buClr>
              <a:buFont typeface="Symbol"/>
              <a:buChar char=""/>
            </a:pPr>
            <a:r>
              <a:rPr b="1" lang="en-US" sz="3200" spc="-1" strike="noStrike">
                <a:solidFill>
                  <a:srgbClr val="000000"/>
                </a:solidFill>
                <a:latin typeface="Calibri"/>
                <a:ea typeface="DejaVu Sans"/>
              </a:rPr>
              <a:t>Monolithic Kernel: -</a:t>
            </a:r>
            <a:r>
              <a:rPr b="0" lang="en-US" sz="3200" spc="-1" strike="noStrike">
                <a:solidFill>
                  <a:srgbClr val="000000"/>
                </a:solidFill>
                <a:latin typeface="Calibri"/>
                <a:ea typeface="DejaVu Sans"/>
              </a:rPr>
              <a:t> the entire operating system runs as a single program in kernel mode.</a:t>
            </a:r>
            <a:endParaRPr b="0" lang="en-US" sz="3200" spc="-1" strike="noStrike">
              <a:latin typeface="Arial"/>
            </a:endParaRPr>
          </a:p>
          <a:p>
            <a:pPr marL="343080" indent="-33624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Microkernel</a:t>
            </a:r>
            <a:r>
              <a:rPr b="0" lang="en-US" sz="3200" spc="-1" strike="noStrike">
                <a:solidFill>
                  <a:srgbClr val="000000"/>
                </a:solidFill>
                <a:latin typeface="Calibri"/>
                <a:ea typeface="DejaVu Sans"/>
              </a:rPr>
              <a:t>: - is a software which contains the required </a:t>
            </a:r>
            <a:r>
              <a:rPr b="0" lang="en-US" sz="3200" spc="-1" strike="noStrike">
                <a:solidFill>
                  <a:srgbClr val="dfcce4"/>
                </a:solidFill>
                <a:latin typeface="Calibri"/>
                <a:ea typeface="DejaVu Sans"/>
              </a:rPr>
              <a:t>minimum amount of functions, data, and features to implement an operating system</a:t>
            </a:r>
            <a:r>
              <a:rPr b="0" lang="en-US" sz="3200" spc="-1" strike="noStrike">
                <a:solidFill>
                  <a:srgbClr val="000000"/>
                </a:solidFill>
                <a:latin typeface="Calibri"/>
                <a:ea typeface="DejaVu Sans"/>
              </a:rPr>
              <a:t>. </a:t>
            </a:r>
            <a:endParaRPr b="0" lang="en-US" sz="3200" spc="-1" strike="noStrike">
              <a:latin typeface="Arial"/>
            </a:endParaRPr>
          </a:p>
          <a:p>
            <a:pPr marL="343080" indent="-33624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Hybrid Kernel</a:t>
            </a:r>
            <a:r>
              <a:rPr b="0" lang="en-US" sz="3200" spc="-1" strike="noStrike">
                <a:solidFill>
                  <a:srgbClr val="000000"/>
                </a:solidFill>
                <a:latin typeface="Calibri"/>
                <a:ea typeface="DejaVu Sans"/>
              </a:rPr>
              <a:t>,</a:t>
            </a:r>
            <a:r>
              <a:rPr b="1" lang="en-US" sz="3200" spc="-1" strike="noStrike">
                <a:solidFill>
                  <a:srgbClr val="000000"/>
                </a:solidFill>
                <a:latin typeface="Calibri"/>
                <a:ea typeface="DejaVu Sans"/>
              </a:rPr>
              <a:t> Nano Kernel</a:t>
            </a:r>
            <a:r>
              <a:rPr b="0" lang="en-US" sz="3200" spc="-1" strike="noStrike">
                <a:solidFill>
                  <a:srgbClr val="000000"/>
                </a:solidFill>
                <a:latin typeface="Calibri"/>
                <a:ea typeface="DejaVu Sans"/>
              </a:rPr>
              <a:t>,</a:t>
            </a:r>
            <a:r>
              <a:rPr b="1" lang="en-US" sz="3200" spc="-1" strike="noStrike">
                <a:solidFill>
                  <a:srgbClr val="000000"/>
                </a:solidFill>
                <a:latin typeface="Calibri"/>
                <a:ea typeface="DejaVu Sans"/>
              </a:rPr>
              <a:t> Exo Kernel</a:t>
            </a:r>
            <a:r>
              <a:rPr b="0" lang="en-US" sz="3200" spc="-1" strike="noStrike">
                <a:solidFill>
                  <a:srgbClr val="000000"/>
                </a:solidFill>
                <a:latin typeface="Calibri"/>
                <a:ea typeface="DejaVu Sans"/>
              </a:rPr>
              <a:t>.</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91440" y="47520"/>
            <a:ext cx="5484600" cy="9565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Calibri"/>
                <a:ea typeface="DejaVu Sans"/>
              </a:rPr>
              <a:t>KERNEL TYPES</a:t>
            </a:r>
            <a:r>
              <a:rPr b="0" lang="en-US" sz="3600" spc="-1" strike="noStrike">
                <a:solidFill>
                  <a:srgbClr val="000000"/>
                </a:solidFill>
                <a:latin typeface="Calibri"/>
                <a:ea typeface="DejaVu Sans"/>
              </a:rPr>
              <a:t> Con...</a:t>
            </a:r>
            <a:endParaRPr b="0" lang="en-US" sz="3600" spc="-1" strike="noStrike">
              <a:latin typeface="Arial"/>
            </a:endParaRPr>
          </a:p>
        </p:txBody>
      </p:sp>
      <p:pic>
        <p:nvPicPr>
          <p:cNvPr id="624" name="Content Placeholder 3" descr=""/>
          <p:cNvPicPr/>
          <p:nvPr/>
        </p:nvPicPr>
        <p:blipFill>
          <a:blip r:embed="rId1"/>
          <a:stretch/>
        </p:blipFill>
        <p:spPr>
          <a:xfrm>
            <a:off x="914400" y="1371600"/>
            <a:ext cx="7196040" cy="4113360"/>
          </a:xfrm>
          <a:prstGeom prst="rect">
            <a:avLst/>
          </a:prstGeom>
          <a:ln>
            <a:noFill/>
          </a:ln>
        </p:spPr>
      </p:pic>
      <p:sp>
        <p:nvSpPr>
          <p:cNvPr id="625" name="CustomShape 2"/>
          <p:cNvSpPr/>
          <p:nvPr/>
        </p:nvSpPr>
        <p:spPr>
          <a:xfrm>
            <a:off x="457200" y="540360"/>
            <a:ext cx="8224200" cy="610272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gn="ctr">
              <a:lnSpc>
                <a:spcPct val="100000"/>
              </a:lnSpc>
            </a:pPr>
            <a:r>
              <a:rPr b="0" lang="en-US" sz="2600" spc="-1" strike="noStrike">
                <a:solidFill>
                  <a:srgbClr val="000000"/>
                </a:solidFill>
                <a:latin typeface="Arial"/>
                <a:ea typeface="DejaVu Sans"/>
              </a:rPr>
              <a:t>Micro-kernel  vs  Monolithic kernel</a:t>
            </a: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Calibri"/>
                <a:ea typeface="DejaVu Sans"/>
              </a:rPr>
              <a:t>Note: User space vs kernel space is all about privileges on hardware and software resources.</a:t>
            </a:r>
            <a:endParaRPr b="0" lang="en-US" sz="2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Arial"/>
                <a:ea typeface="DejaVu Sans"/>
              </a:rPr>
              <a:t>Trusted Computing Base</a:t>
            </a:r>
            <a:endParaRPr b="0" lang="en-US" sz="4400" spc="-1" strike="noStrike">
              <a:latin typeface="Arial"/>
            </a:endParaRPr>
          </a:p>
        </p:txBody>
      </p:sp>
      <p:sp>
        <p:nvSpPr>
          <p:cNvPr id="627" name="CustomShape 2"/>
          <p:cNvSpPr/>
          <p:nvPr/>
        </p:nvSpPr>
        <p:spPr>
          <a:xfrm>
            <a:off x="457200" y="1542240"/>
            <a:ext cx="8228520" cy="4101480"/>
          </a:xfrm>
          <a:prstGeom prst="rect">
            <a:avLst/>
          </a:prstGeom>
          <a:noFill/>
          <a:ln>
            <a:noFill/>
          </a:ln>
        </p:spPr>
        <p:style>
          <a:lnRef idx="0"/>
          <a:fillRef idx="0"/>
          <a:effectRef idx="0"/>
          <a:fontRef idx="minor"/>
        </p:style>
        <p:txBody>
          <a:bodyPr lIns="0" rIns="0" tIns="0" bIns="0" anchor="ctr"/>
          <a:p>
            <a:pPr marL="216000" indent="-215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The trusted computing base of a computer system is the </a:t>
            </a:r>
            <a:r>
              <a:rPr b="0" lang="en-US" sz="3200" spc="-1" strike="noStrike">
                <a:solidFill>
                  <a:srgbClr val="dfcce4"/>
                </a:solidFill>
                <a:latin typeface="Arial"/>
                <a:ea typeface="DejaVu Sans"/>
              </a:rPr>
              <a:t>set of all hardware, firmware, and/or software components that are critical to its security, in the sense that bugs or vulnerabilities occurring inside the TCB might jeopardize the security properties of the entire system.</a:t>
            </a:r>
            <a:endParaRPr b="0" lang="en-US" sz="3200" spc="-1" strike="noStrike">
              <a:latin typeface="Arial"/>
            </a:endParaRPr>
          </a:p>
          <a:p>
            <a:pPr marL="216000" indent="-215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You’re in Kernel space means you are inside TCB.</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2724</TotalTime>
  <Application>LibreOffice/6.0.7.3$Linux_X86_64 LibreOffice_project/00m0$Build-3</Application>
  <Words>2021</Words>
  <Paragraphs>174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2021-09-03T06:24:25Z</dcterms:created>
  <dc:creator>Windows User</dc:creator>
  <dc:description/>
  <dc:language>en-US</dc:language>
  <cp:lastModifiedBy/>
  <dcterms:modified xsi:type="dcterms:W3CDTF">2021-09-16T13:56:49Z</dcterms:modified>
  <cp:revision>667</cp:revision>
  <dc:subject/>
  <dc:title>Trusted Computing Base Platform Development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ies>
</file>