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5"/>
  </p:notesMasterIdLst>
  <p:sldIdLst>
    <p:sldId id="256" r:id="rId2"/>
    <p:sldId id="279" r:id="rId3"/>
    <p:sldId id="274" r:id="rId4"/>
    <p:sldId id="259" r:id="rId5"/>
    <p:sldId id="264" r:id="rId6"/>
    <p:sldId id="265" r:id="rId7"/>
    <p:sldId id="275" r:id="rId8"/>
    <p:sldId id="260" r:id="rId9"/>
    <p:sldId id="267" r:id="rId10"/>
    <p:sldId id="266" r:id="rId11"/>
    <p:sldId id="276" r:id="rId12"/>
    <p:sldId id="258" r:id="rId13"/>
    <p:sldId id="269" r:id="rId14"/>
    <p:sldId id="261" r:id="rId15"/>
    <p:sldId id="268" r:id="rId16"/>
    <p:sldId id="277" r:id="rId17"/>
    <p:sldId id="278" r:id="rId18"/>
    <p:sldId id="263" r:id="rId19"/>
    <p:sldId id="262"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E4DF5-CC27-A81E-E92B-8BBBF4D4FAF4}" v="896" dt="2022-01-20T20:52:01.225"/>
    <p1510:client id="{0722CB25-BFB1-4D15-AD9E-A3BD8CEBFF8B}" v="2146" dt="2022-01-20T21:14:51.351"/>
    <p1510:client id="{10BD974E-9FB3-AB7E-0DDE-441E4F0A39A4}" v="1752" dt="2022-01-20T20:52:36.081"/>
    <p1510:client id="{F307E742-2E54-8AB0-F813-D94906B91587}" v="613" dt="2022-01-20T20:45:38.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307ED-6CD3-4A60-B9D9-7A6D49A2426A}" type="datetimeFigureOut">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1CE71-FC91-4D94-8F35-7EE6CDD6CD5D}" type="slidenum">
              <a:t>‹#›</a:t>
            </a:fld>
            <a:endParaRPr lang="en-US"/>
          </a:p>
        </p:txBody>
      </p:sp>
    </p:spTree>
    <p:extLst>
      <p:ext uri="{BB962C8B-B14F-4D97-AF65-F5344CB8AC3E}">
        <p14:creationId xmlns:p14="http://schemas.microsoft.com/office/powerpoint/2010/main" val="8640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ted</a:t>
            </a:r>
          </a:p>
        </p:txBody>
      </p:sp>
      <p:sp>
        <p:nvSpPr>
          <p:cNvPr id="4" name="Slide Number Placeholder 3"/>
          <p:cNvSpPr>
            <a:spLocks noGrp="1"/>
          </p:cNvSpPr>
          <p:nvPr>
            <p:ph type="sldNum" sz="quarter" idx="5"/>
          </p:nvPr>
        </p:nvSpPr>
        <p:spPr/>
        <p:txBody>
          <a:bodyPr/>
          <a:lstStyle/>
          <a:p>
            <a:fld id="{3ED1CE71-FC91-4D94-8F35-7EE6CDD6CD5D}" type="slidenum">
              <a:t>1</a:t>
            </a:fld>
            <a:endParaRPr lang="en-US"/>
          </a:p>
        </p:txBody>
      </p:sp>
    </p:spTree>
    <p:extLst>
      <p:ext uri="{BB962C8B-B14F-4D97-AF65-F5344CB8AC3E}">
        <p14:creationId xmlns:p14="http://schemas.microsoft.com/office/powerpoint/2010/main" val="41523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greg</a:t>
            </a:r>
          </a:p>
        </p:txBody>
      </p:sp>
      <p:sp>
        <p:nvSpPr>
          <p:cNvPr id="4" name="Slide Number Placeholder 3"/>
          <p:cNvSpPr>
            <a:spLocks noGrp="1"/>
          </p:cNvSpPr>
          <p:nvPr>
            <p:ph type="sldNum" sz="quarter" idx="5"/>
          </p:nvPr>
        </p:nvSpPr>
        <p:spPr/>
        <p:txBody>
          <a:bodyPr/>
          <a:lstStyle/>
          <a:p>
            <a:fld id="{3ED1CE71-FC91-4D94-8F35-7EE6CDD6CD5D}" type="slidenum">
              <a:t>12</a:t>
            </a:fld>
            <a:endParaRPr lang="en-US"/>
          </a:p>
        </p:txBody>
      </p:sp>
    </p:spTree>
    <p:extLst>
      <p:ext uri="{BB962C8B-B14F-4D97-AF65-F5344CB8AC3E}">
        <p14:creationId xmlns:p14="http://schemas.microsoft.com/office/powerpoint/2010/main" val="156303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darrell</a:t>
            </a:r>
          </a:p>
        </p:txBody>
      </p:sp>
      <p:sp>
        <p:nvSpPr>
          <p:cNvPr id="4" name="Slide Number Placeholder 3"/>
          <p:cNvSpPr>
            <a:spLocks noGrp="1"/>
          </p:cNvSpPr>
          <p:nvPr>
            <p:ph type="sldNum" sz="quarter" idx="5"/>
          </p:nvPr>
        </p:nvSpPr>
        <p:spPr/>
        <p:txBody>
          <a:bodyPr/>
          <a:lstStyle/>
          <a:p>
            <a:fld id="{3ED1CE71-FC91-4D94-8F35-7EE6CDD6CD5D}" type="slidenum">
              <a:t>13</a:t>
            </a:fld>
            <a:endParaRPr lang="en-US"/>
          </a:p>
        </p:txBody>
      </p:sp>
    </p:spTree>
    <p:extLst>
      <p:ext uri="{BB962C8B-B14F-4D97-AF65-F5344CB8AC3E}">
        <p14:creationId xmlns:p14="http://schemas.microsoft.com/office/powerpoint/2010/main" val="113948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darrell</a:t>
            </a:r>
          </a:p>
        </p:txBody>
      </p:sp>
      <p:sp>
        <p:nvSpPr>
          <p:cNvPr id="4" name="Slide Number Placeholder 3"/>
          <p:cNvSpPr>
            <a:spLocks noGrp="1"/>
          </p:cNvSpPr>
          <p:nvPr>
            <p:ph type="sldNum" sz="quarter" idx="5"/>
          </p:nvPr>
        </p:nvSpPr>
        <p:spPr/>
        <p:txBody>
          <a:bodyPr/>
          <a:lstStyle/>
          <a:p>
            <a:fld id="{3ED1CE71-FC91-4D94-8F35-7EE6CDD6CD5D}" type="slidenum">
              <a:t>14</a:t>
            </a:fld>
            <a:endParaRPr lang="en-US"/>
          </a:p>
        </p:txBody>
      </p:sp>
    </p:spTree>
    <p:extLst>
      <p:ext uri="{BB962C8B-B14F-4D97-AF65-F5344CB8AC3E}">
        <p14:creationId xmlns:p14="http://schemas.microsoft.com/office/powerpoint/2010/main" val="276619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darrell</a:t>
            </a:r>
          </a:p>
        </p:txBody>
      </p:sp>
      <p:sp>
        <p:nvSpPr>
          <p:cNvPr id="4" name="Slide Number Placeholder 3"/>
          <p:cNvSpPr>
            <a:spLocks noGrp="1"/>
          </p:cNvSpPr>
          <p:nvPr>
            <p:ph type="sldNum" sz="quarter" idx="5"/>
          </p:nvPr>
        </p:nvSpPr>
        <p:spPr/>
        <p:txBody>
          <a:bodyPr/>
          <a:lstStyle/>
          <a:p>
            <a:fld id="{3ED1CE71-FC91-4D94-8F35-7EE6CDD6CD5D}" type="slidenum">
              <a:t>15</a:t>
            </a:fld>
            <a:endParaRPr lang="en-US"/>
          </a:p>
        </p:txBody>
      </p:sp>
    </p:spTree>
    <p:extLst>
      <p:ext uri="{BB962C8B-B14F-4D97-AF65-F5344CB8AC3E}">
        <p14:creationId xmlns:p14="http://schemas.microsoft.com/office/powerpoint/2010/main" val="420443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darrell</a:t>
            </a:r>
          </a:p>
        </p:txBody>
      </p:sp>
      <p:sp>
        <p:nvSpPr>
          <p:cNvPr id="4" name="Slide Number Placeholder 3"/>
          <p:cNvSpPr>
            <a:spLocks noGrp="1"/>
          </p:cNvSpPr>
          <p:nvPr>
            <p:ph type="sldNum" sz="quarter" idx="5"/>
          </p:nvPr>
        </p:nvSpPr>
        <p:spPr/>
        <p:txBody>
          <a:bodyPr/>
          <a:lstStyle/>
          <a:p>
            <a:fld id="{3ED1CE71-FC91-4D94-8F35-7EE6CDD6CD5D}" type="slidenum">
              <a:t>16</a:t>
            </a:fld>
            <a:endParaRPr lang="en-US"/>
          </a:p>
        </p:txBody>
      </p:sp>
    </p:spTree>
    <p:extLst>
      <p:ext uri="{BB962C8B-B14F-4D97-AF65-F5344CB8AC3E}">
        <p14:creationId xmlns:p14="http://schemas.microsoft.com/office/powerpoint/2010/main" val="850804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darrell</a:t>
            </a:r>
          </a:p>
        </p:txBody>
      </p:sp>
      <p:sp>
        <p:nvSpPr>
          <p:cNvPr id="4" name="Slide Number Placeholder 3"/>
          <p:cNvSpPr>
            <a:spLocks noGrp="1"/>
          </p:cNvSpPr>
          <p:nvPr>
            <p:ph type="sldNum" sz="quarter" idx="5"/>
          </p:nvPr>
        </p:nvSpPr>
        <p:spPr/>
        <p:txBody>
          <a:bodyPr/>
          <a:lstStyle/>
          <a:p>
            <a:fld id="{3ED1CE71-FC91-4D94-8F35-7EE6CDD6CD5D}" type="slidenum">
              <a:t>17</a:t>
            </a:fld>
            <a:endParaRPr lang="en-US"/>
          </a:p>
        </p:txBody>
      </p:sp>
    </p:spTree>
    <p:extLst>
      <p:ext uri="{BB962C8B-B14F-4D97-AF65-F5344CB8AC3E}">
        <p14:creationId xmlns:p14="http://schemas.microsoft.com/office/powerpoint/2010/main" val="244871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ted</a:t>
            </a:r>
          </a:p>
        </p:txBody>
      </p:sp>
      <p:sp>
        <p:nvSpPr>
          <p:cNvPr id="4" name="Slide Number Placeholder 3"/>
          <p:cNvSpPr>
            <a:spLocks noGrp="1"/>
          </p:cNvSpPr>
          <p:nvPr>
            <p:ph type="sldNum" sz="quarter" idx="5"/>
          </p:nvPr>
        </p:nvSpPr>
        <p:spPr/>
        <p:txBody>
          <a:bodyPr/>
          <a:lstStyle/>
          <a:p>
            <a:fld id="{3ED1CE71-FC91-4D94-8F35-7EE6CDD6CD5D}" type="slidenum">
              <a:t>4</a:t>
            </a:fld>
            <a:endParaRPr lang="en-US"/>
          </a:p>
        </p:txBody>
      </p:sp>
    </p:spTree>
    <p:extLst>
      <p:ext uri="{BB962C8B-B14F-4D97-AF65-F5344CB8AC3E}">
        <p14:creationId xmlns:p14="http://schemas.microsoft.com/office/powerpoint/2010/main" val="62723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ted</a:t>
            </a:r>
          </a:p>
        </p:txBody>
      </p:sp>
      <p:sp>
        <p:nvSpPr>
          <p:cNvPr id="4" name="Slide Number Placeholder 3"/>
          <p:cNvSpPr>
            <a:spLocks noGrp="1"/>
          </p:cNvSpPr>
          <p:nvPr>
            <p:ph type="sldNum" sz="quarter" idx="5"/>
          </p:nvPr>
        </p:nvSpPr>
        <p:spPr/>
        <p:txBody>
          <a:bodyPr/>
          <a:lstStyle/>
          <a:p>
            <a:fld id="{3ED1CE71-FC91-4D94-8F35-7EE6CDD6CD5D}" type="slidenum">
              <a:t>5</a:t>
            </a:fld>
            <a:endParaRPr lang="en-US"/>
          </a:p>
        </p:txBody>
      </p:sp>
    </p:spTree>
    <p:extLst>
      <p:ext uri="{BB962C8B-B14F-4D97-AF65-F5344CB8AC3E}">
        <p14:creationId xmlns:p14="http://schemas.microsoft.com/office/powerpoint/2010/main" val="325394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ted</a:t>
            </a:r>
          </a:p>
        </p:txBody>
      </p:sp>
      <p:sp>
        <p:nvSpPr>
          <p:cNvPr id="4" name="Slide Number Placeholder 3"/>
          <p:cNvSpPr>
            <a:spLocks noGrp="1"/>
          </p:cNvSpPr>
          <p:nvPr>
            <p:ph type="sldNum" sz="quarter" idx="5"/>
          </p:nvPr>
        </p:nvSpPr>
        <p:spPr/>
        <p:txBody>
          <a:bodyPr/>
          <a:lstStyle/>
          <a:p>
            <a:fld id="{3ED1CE71-FC91-4D94-8F35-7EE6CDD6CD5D}" type="slidenum">
              <a:t>6</a:t>
            </a:fld>
            <a:endParaRPr lang="en-US"/>
          </a:p>
        </p:txBody>
      </p:sp>
    </p:spTree>
    <p:extLst>
      <p:ext uri="{BB962C8B-B14F-4D97-AF65-F5344CB8AC3E}">
        <p14:creationId xmlns:p14="http://schemas.microsoft.com/office/powerpoint/2010/main" val="189963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chris</a:t>
            </a:r>
          </a:p>
        </p:txBody>
      </p:sp>
      <p:sp>
        <p:nvSpPr>
          <p:cNvPr id="4" name="Slide Number Placeholder 3"/>
          <p:cNvSpPr>
            <a:spLocks noGrp="1"/>
          </p:cNvSpPr>
          <p:nvPr>
            <p:ph type="sldNum" sz="quarter" idx="5"/>
          </p:nvPr>
        </p:nvSpPr>
        <p:spPr/>
        <p:txBody>
          <a:bodyPr/>
          <a:lstStyle/>
          <a:p>
            <a:fld id="{3ED1CE71-FC91-4D94-8F35-7EE6CDD6CD5D}" type="slidenum">
              <a:t>7</a:t>
            </a:fld>
            <a:endParaRPr lang="en-US"/>
          </a:p>
        </p:txBody>
      </p:sp>
    </p:spTree>
    <p:extLst>
      <p:ext uri="{BB962C8B-B14F-4D97-AF65-F5344CB8AC3E}">
        <p14:creationId xmlns:p14="http://schemas.microsoft.com/office/powerpoint/2010/main" val="106511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Chris</a:t>
            </a:r>
          </a:p>
        </p:txBody>
      </p:sp>
      <p:sp>
        <p:nvSpPr>
          <p:cNvPr id="4" name="Slide Number Placeholder 3"/>
          <p:cNvSpPr>
            <a:spLocks noGrp="1"/>
          </p:cNvSpPr>
          <p:nvPr>
            <p:ph type="sldNum" sz="quarter" idx="5"/>
          </p:nvPr>
        </p:nvSpPr>
        <p:spPr/>
        <p:txBody>
          <a:bodyPr/>
          <a:lstStyle/>
          <a:p>
            <a:fld id="{3ED1CE71-FC91-4D94-8F35-7EE6CDD6CD5D}" type="slidenum">
              <a:t>8</a:t>
            </a:fld>
            <a:endParaRPr lang="en-US"/>
          </a:p>
        </p:txBody>
      </p:sp>
    </p:spTree>
    <p:extLst>
      <p:ext uri="{BB962C8B-B14F-4D97-AF65-F5344CB8AC3E}">
        <p14:creationId xmlns:p14="http://schemas.microsoft.com/office/powerpoint/2010/main" val="383751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Chris</a:t>
            </a:r>
          </a:p>
        </p:txBody>
      </p:sp>
      <p:sp>
        <p:nvSpPr>
          <p:cNvPr id="4" name="Slide Number Placeholder 3"/>
          <p:cNvSpPr>
            <a:spLocks noGrp="1"/>
          </p:cNvSpPr>
          <p:nvPr>
            <p:ph type="sldNum" sz="quarter" idx="5"/>
          </p:nvPr>
        </p:nvSpPr>
        <p:spPr/>
        <p:txBody>
          <a:bodyPr/>
          <a:lstStyle/>
          <a:p>
            <a:fld id="{3ED1CE71-FC91-4D94-8F35-7EE6CDD6CD5D}" type="slidenum">
              <a:t>9</a:t>
            </a:fld>
            <a:endParaRPr lang="en-US"/>
          </a:p>
        </p:txBody>
      </p:sp>
    </p:spTree>
    <p:extLst>
      <p:ext uri="{BB962C8B-B14F-4D97-AF65-F5344CB8AC3E}">
        <p14:creationId xmlns:p14="http://schemas.microsoft.com/office/powerpoint/2010/main" val="349524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Greg</a:t>
            </a:r>
          </a:p>
        </p:txBody>
      </p:sp>
      <p:sp>
        <p:nvSpPr>
          <p:cNvPr id="4" name="Slide Number Placeholder 3"/>
          <p:cNvSpPr>
            <a:spLocks noGrp="1"/>
          </p:cNvSpPr>
          <p:nvPr>
            <p:ph type="sldNum" sz="quarter" idx="5"/>
          </p:nvPr>
        </p:nvSpPr>
        <p:spPr/>
        <p:txBody>
          <a:bodyPr/>
          <a:lstStyle/>
          <a:p>
            <a:fld id="{3ED1CE71-FC91-4D94-8F35-7EE6CDD6CD5D}" type="slidenum">
              <a:t>10</a:t>
            </a:fld>
            <a:endParaRPr lang="en-US"/>
          </a:p>
        </p:txBody>
      </p:sp>
    </p:spTree>
    <p:extLst>
      <p:ext uri="{BB962C8B-B14F-4D97-AF65-F5344CB8AC3E}">
        <p14:creationId xmlns:p14="http://schemas.microsoft.com/office/powerpoint/2010/main" val="3435078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greg</a:t>
            </a:r>
          </a:p>
        </p:txBody>
      </p:sp>
      <p:sp>
        <p:nvSpPr>
          <p:cNvPr id="4" name="Slide Number Placeholder 3"/>
          <p:cNvSpPr>
            <a:spLocks noGrp="1"/>
          </p:cNvSpPr>
          <p:nvPr>
            <p:ph type="sldNum" sz="quarter" idx="5"/>
          </p:nvPr>
        </p:nvSpPr>
        <p:spPr/>
        <p:txBody>
          <a:bodyPr/>
          <a:lstStyle/>
          <a:p>
            <a:fld id="{3ED1CE71-FC91-4D94-8F35-7EE6CDD6CD5D}" type="slidenum">
              <a:t>11</a:t>
            </a:fld>
            <a:endParaRPr lang="en-US"/>
          </a:p>
        </p:txBody>
      </p:sp>
    </p:spTree>
    <p:extLst>
      <p:ext uri="{BB962C8B-B14F-4D97-AF65-F5344CB8AC3E}">
        <p14:creationId xmlns:p14="http://schemas.microsoft.com/office/powerpoint/2010/main" val="420967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1/20/2022</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6886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6380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187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034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1/20/2022</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4729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9948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062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9969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3254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1/20/2022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0804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1/20/2022</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766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1/20/2022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456370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2" r:id="rId5"/>
    <p:sldLayoutId id="2147483687"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jakevdp.github.io/PythonDataScienceHandbook/05.07-support-vector-machines.html" TargetMode="External"/><Relationship Id="rId7" Type="http://schemas.openxmlformats.org/officeDocument/2006/relationships/hyperlink" Target="https://stats.stackexchange.com/questions/39243/how-does-one-interpret-svm-feature-weights" TargetMode="External"/><Relationship Id="rId2" Type="http://schemas.openxmlformats.org/officeDocument/2006/relationships/hyperlink" Target="https://towardsdatascience.com/support-vector-machine-introduction-to-machine-learning-algorithms-934a444fca47" TargetMode="External"/><Relationship Id="rId1" Type="http://schemas.openxmlformats.org/officeDocument/2006/relationships/slideLayout" Target="../slideLayouts/slideLayout2.xml"/><Relationship Id="rId6" Type="http://schemas.openxmlformats.org/officeDocument/2006/relationships/hyperlink" Target="https://medium.com/axum-labs/logistic-regression-vs-support-vector-machines-svm-c335610a3d16" TargetMode="External"/><Relationship Id="rId5" Type="http://schemas.openxmlformats.org/officeDocument/2006/relationships/hyperlink" Target="https://www.geeksforgeeks.org/svm-hyperparameter-tuning-using-gridsearchcv-ml/" TargetMode="External"/><Relationship Id="rId4" Type="http://schemas.openxmlformats.org/officeDocument/2006/relationships/hyperlink" Target="https://www.tutorialspoint.com/machine_learning_with_python/machine_learning_with_python_classification_algorithms_support_vector_machine.htm#:~:text=ML%20-%20Support%20Vector%20Machine%20%28SVM%29%201%20Introduction,Implementing%20SVM%20in%20Python%204%20SVM%20Kernels.%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support-vector-machines-explained-with-python-examples-cb65e8172c85" TargetMode="External"/><Relationship Id="rId2" Type="http://schemas.openxmlformats.org/officeDocument/2006/relationships/hyperlink" Target="https://www.datacamp.com/community/tutorials/svm-classification-scikit-learn-python" TargetMode="External"/><Relationship Id="rId1" Type="http://schemas.openxmlformats.org/officeDocument/2006/relationships/slideLayout" Target="../slideLayouts/slideLayout2.xml"/><Relationship Id="rId4" Type="http://schemas.openxmlformats.org/officeDocument/2006/relationships/hyperlink" Target="https://www.csie.cyut.edu.tw/~shwu/PR_slide/SVM.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efR1C6CvhmE?feature=oembe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FB5EdxAGxQg?feature=oembe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gitall/Exercise-DataProcessing/blob/main/Group_samplecode_SVM.pdf" TargetMode="External"/><Relationship Id="rId2" Type="http://schemas.openxmlformats.org/officeDocument/2006/relationships/hyperlink" Target="https://github.com/dgitall/Exercise-DataProcessing/blob/main/Group_samplecode_SVM.ipynb" TargetMode="External"/><Relationship Id="rId1" Type="http://schemas.openxmlformats.org/officeDocument/2006/relationships/slideLayout" Target="../slideLayouts/slideLayout2.xml"/><Relationship Id="rId5" Type="http://schemas.openxmlformats.org/officeDocument/2006/relationships/hyperlink" Target="https://github.com/dgitall/Exercise-DataProcessing/blob/main/Non-Linear%20SVM.ipynb" TargetMode="External"/><Relationship Id="rId4" Type="http://schemas.openxmlformats.org/officeDocument/2006/relationships/hyperlink" Target="https://github.com/dgitall/Exercise-DataProcessing/blob/main/Linear%20SVM.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3D abstract blue and gold cube illustration">
            <a:extLst>
              <a:ext uri="{FF2B5EF4-FFF2-40B4-BE49-F238E27FC236}">
                <a16:creationId xmlns:a16="http://schemas.microsoft.com/office/drawing/2014/main" id="{74F34BC7-1837-4F24-953B-C6928DC625D9}"/>
              </a:ext>
            </a:extLst>
          </p:cNvPr>
          <p:cNvPicPr>
            <a:picLocks noChangeAspect="1"/>
          </p:cNvPicPr>
          <p:nvPr/>
        </p:nvPicPr>
        <p:blipFill rotWithShape="1">
          <a:blip r:embed="rId3"/>
          <a:srcRect r="-2" b="6263"/>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771132" y="2091263"/>
            <a:ext cx="8649738" cy="2590800"/>
          </a:xfrm>
        </p:spPr>
        <p:txBody>
          <a:bodyPr>
            <a:normAutofit/>
          </a:bodyPr>
          <a:lstStyle/>
          <a:p>
            <a:r>
              <a:rPr lang="en-US"/>
              <a:t>Support Vector Machine -</a:t>
            </a:r>
            <a:br>
              <a:rPr lang="en-US"/>
            </a:br>
            <a:r>
              <a:rPr lang="en-US"/>
              <a:t>Machine Learning Research</a:t>
            </a:r>
          </a:p>
        </p:txBody>
      </p:sp>
      <p:sp>
        <p:nvSpPr>
          <p:cNvPr id="3" name="Subtitle 2"/>
          <p:cNvSpPr>
            <a:spLocks noGrp="1"/>
          </p:cNvSpPr>
          <p:nvPr>
            <p:ph type="subTitle" idx="1"/>
          </p:nvPr>
        </p:nvSpPr>
        <p:spPr>
          <a:xfrm>
            <a:off x="1771130" y="4682062"/>
            <a:ext cx="8652788" cy="457201"/>
          </a:xfrm>
        </p:spPr>
        <p:txBody>
          <a:bodyPr vert="horz" lIns="91440" tIns="45720" rIns="91440" bIns="45720" rtlCol="0" anchor="t">
            <a:normAutofit/>
          </a:bodyPr>
          <a:lstStyle/>
          <a:p>
            <a:r>
              <a:rPr lang="en-US"/>
              <a:t>Darrell Gerber, Ted Korby, Chris Nash, Greg Wagner</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11E4-D448-44EC-BDA8-2EA5A080D90A}"/>
              </a:ext>
            </a:extLst>
          </p:cNvPr>
          <p:cNvSpPr>
            <a:spLocks noGrp="1"/>
          </p:cNvSpPr>
          <p:nvPr>
            <p:ph type="title"/>
          </p:nvPr>
        </p:nvSpPr>
        <p:spPr/>
        <p:txBody>
          <a:bodyPr/>
          <a:lstStyle/>
          <a:p>
            <a:r>
              <a:rPr lang="en-US"/>
              <a:t>Comparison with Logistic Regression</a:t>
            </a:r>
          </a:p>
        </p:txBody>
      </p:sp>
      <p:sp>
        <p:nvSpPr>
          <p:cNvPr id="6" name="Content Placeholder 5">
            <a:extLst>
              <a:ext uri="{FF2B5EF4-FFF2-40B4-BE49-F238E27FC236}">
                <a16:creationId xmlns:a16="http://schemas.microsoft.com/office/drawing/2014/main" id="{E0A44BF5-205C-423B-98A8-7C4DC9F90032}"/>
              </a:ext>
            </a:extLst>
          </p:cNvPr>
          <p:cNvSpPr>
            <a:spLocks noGrp="1"/>
          </p:cNvSpPr>
          <p:nvPr>
            <p:ph idx="1"/>
          </p:nvPr>
        </p:nvSpPr>
        <p:spPr/>
        <p:txBody>
          <a:bodyPr vert="horz" lIns="91440" tIns="45720" rIns="91440" bIns="45720" rtlCol="0" anchor="t">
            <a:normAutofit/>
          </a:bodyPr>
          <a:lstStyle/>
          <a:p>
            <a:r>
              <a:rPr lang="en-US">
                <a:ea typeface="+mn-lt"/>
                <a:cs typeface="+mn-lt"/>
              </a:rPr>
              <a:t>SVM tries to finds the “best” margin (distance between the line and the support vectors) that separates the classes, and this reduces the risk of error on the data, while logistic regression does not, instead it can have different decision boundaries with different weights that are near the optimal point.</a:t>
            </a:r>
          </a:p>
          <a:p>
            <a:pPr>
              <a:buClr>
                <a:srgbClr val="262626"/>
              </a:buClr>
            </a:pPr>
            <a:r>
              <a:rPr lang="en-US">
                <a:ea typeface="+mn-lt"/>
                <a:cs typeface="+mn-lt"/>
              </a:rPr>
              <a:t>SVM works well with unstructured and semi-structured data like text and images while logistic regression works with already identified independent variables.</a:t>
            </a:r>
            <a:endParaRPr lang="en-US"/>
          </a:p>
          <a:p>
            <a:pPr>
              <a:buClr>
                <a:srgbClr val="262626"/>
              </a:buClr>
            </a:pPr>
            <a:r>
              <a:rPr lang="en-US">
                <a:ea typeface="+mn-lt"/>
                <a:cs typeface="+mn-lt"/>
              </a:rPr>
              <a:t>SVM is based on geometrical properties of the data while logistic regression is based on statistical approaches.</a:t>
            </a:r>
            <a:endParaRPr lang="en-US"/>
          </a:p>
          <a:p>
            <a:pPr>
              <a:buClr>
                <a:srgbClr val="262626"/>
              </a:buClr>
            </a:pPr>
            <a:r>
              <a:rPr lang="en-US">
                <a:ea typeface="+mn-lt"/>
                <a:cs typeface="+mn-lt"/>
              </a:rPr>
              <a:t>The risk of overfitting is less in SVM, while Logistic regression is vulnerable to overfitting.</a:t>
            </a:r>
            <a:endParaRPr lang="en-US"/>
          </a:p>
          <a:p>
            <a:pPr>
              <a:buClr>
                <a:srgbClr val="262626"/>
              </a:buClr>
            </a:pPr>
            <a:endParaRPr lang="en-US"/>
          </a:p>
        </p:txBody>
      </p:sp>
      <p:pic>
        <p:nvPicPr>
          <p:cNvPr id="3" name="Picture 4" descr="Chart, scatter chart&#10;&#10;Description automatically generated">
            <a:extLst>
              <a:ext uri="{FF2B5EF4-FFF2-40B4-BE49-F238E27FC236}">
                <a16:creationId xmlns:a16="http://schemas.microsoft.com/office/drawing/2014/main" id="{852668C7-620A-4B32-A10F-D2EAE316E7BF}"/>
              </a:ext>
            </a:extLst>
          </p:cNvPr>
          <p:cNvPicPr>
            <a:picLocks noChangeAspect="1"/>
          </p:cNvPicPr>
          <p:nvPr/>
        </p:nvPicPr>
        <p:blipFill>
          <a:blip r:embed="rId3"/>
          <a:stretch>
            <a:fillRect/>
          </a:stretch>
        </p:blipFill>
        <p:spPr>
          <a:xfrm>
            <a:off x="4045744" y="4567576"/>
            <a:ext cx="4088606" cy="1747156"/>
          </a:xfrm>
          <a:prstGeom prst="rect">
            <a:avLst/>
          </a:prstGeom>
        </p:spPr>
      </p:pic>
    </p:spTree>
    <p:extLst>
      <p:ext uri="{BB962C8B-B14F-4D97-AF65-F5344CB8AC3E}">
        <p14:creationId xmlns:p14="http://schemas.microsoft.com/office/powerpoint/2010/main" val="102567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6E53-E987-459A-9352-27590D3B43F1}"/>
              </a:ext>
            </a:extLst>
          </p:cNvPr>
          <p:cNvSpPr>
            <a:spLocks noGrp="1"/>
          </p:cNvSpPr>
          <p:nvPr>
            <p:ph type="ctrTitle"/>
          </p:nvPr>
        </p:nvSpPr>
        <p:spPr/>
        <p:txBody>
          <a:bodyPr/>
          <a:lstStyle/>
          <a:p>
            <a:r>
              <a:rPr lang="en-US"/>
              <a:t>Data Processing &amp; Parameters</a:t>
            </a:r>
          </a:p>
        </p:txBody>
      </p:sp>
      <p:sp>
        <p:nvSpPr>
          <p:cNvPr id="3" name="Subtitle 2">
            <a:extLst>
              <a:ext uri="{FF2B5EF4-FFF2-40B4-BE49-F238E27FC236}">
                <a16:creationId xmlns:a16="http://schemas.microsoft.com/office/drawing/2014/main" id="{0E5CB821-E01D-4434-BBDE-F4E7561ADA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580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7E17-95C1-4F2D-BFEA-1A9607F3CF8B}"/>
              </a:ext>
            </a:extLst>
          </p:cNvPr>
          <p:cNvSpPr>
            <a:spLocks noGrp="1"/>
          </p:cNvSpPr>
          <p:nvPr>
            <p:ph type="title"/>
          </p:nvPr>
        </p:nvSpPr>
        <p:spPr/>
        <p:txBody>
          <a:bodyPr/>
          <a:lstStyle/>
          <a:p>
            <a:r>
              <a:rPr lang="en-US"/>
              <a:t>Data Processing</a:t>
            </a:r>
          </a:p>
        </p:txBody>
      </p:sp>
      <p:sp>
        <p:nvSpPr>
          <p:cNvPr id="4" name="Content Placeholder 3">
            <a:extLst>
              <a:ext uri="{FF2B5EF4-FFF2-40B4-BE49-F238E27FC236}">
                <a16:creationId xmlns:a16="http://schemas.microsoft.com/office/drawing/2014/main" id="{815D39AE-A8B4-4E6D-86E1-CD2D2E98C8E1}"/>
              </a:ext>
            </a:extLst>
          </p:cNvPr>
          <p:cNvSpPr>
            <a:spLocks noGrp="1"/>
          </p:cNvSpPr>
          <p:nvPr>
            <p:ph idx="1"/>
          </p:nvPr>
        </p:nvSpPr>
        <p:spPr/>
        <p:txBody>
          <a:bodyPr vert="horz" lIns="91440" tIns="45720" rIns="91440" bIns="45720" rtlCol="0" anchor="t">
            <a:normAutofit/>
          </a:bodyPr>
          <a:lstStyle/>
          <a:p>
            <a:pPr marL="285750" indent="-285750">
              <a:buClr>
                <a:srgbClr val="000000">
                  <a:lumMod val="85000"/>
                  <a:lumOff val="15000"/>
                </a:srgbClr>
              </a:buClr>
            </a:pPr>
            <a:r>
              <a:rPr lang="en-US"/>
              <a:t>Scaling or standardizing is highly recommended when using SVMs. </a:t>
            </a:r>
          </a:p>
          <a:p>
            <a:pPr lvl="1">
              <a:buClr>
                <a:srgbClr val="262626"/>
              </a:buClr>
            </a:pPr>
            <a:r>
              <a:rPr lang="en-US">
                <a:ea typeface="+mn-lt"/>
                <a:cs typeface="+mn-lt"/>
              </a:rPr>
              <a:t>For example, scale each attribute on the input vector X to [0,1] or [-1,+1], or standardize it to have mean 0 and variance 1.</a:t>
            </a:r>
            <a:endParaRPr lang="en-US"/>
          </a:p>
          <a:p>
            <a:pPr lvl="1">
              <a:buClr>
                <a:srgbClr val="262626"/>
              </a:buClr>
            </a:pPr>
            <a:r>
              <a:rPr lang="en-US"/>
              <a:t>The same scaling must also be applied to the test vector.</a:t>
            </a:r>
          </a:p>
          <a:p>
            <a:pPr lvl="1">
              <a:buClr>
                <a:srgbClr val="262626"/>
              </a:buClr>
            </a:pPr>
            <a:endParaRPr lang="en-US"/>
          </a:p>
          <a:p>
            <a:pPr>
              <a:buClr>
                <a:srgbClr val="262626"/>
              </a:buClr>
            </a:pPr>
            <a:r>
              <a:rPr lang="en-US"/>
              <a:t>Duplicate data should be dropped to improve performance</a:t>
            </a:r>
          </a:p>
          <a:p>
            <a:pPr>
              <a:buClr>
                <a:srgbClr val="262626"/>
              </a:buClr>
            </a:pPr>
            <a:endParaRPr lang="en-US"/>
          </a:p>
          <a:p>
            <a:pPr>
              <a:buClr>
                <a:srgbClr val="262626"/>
              </a:buClr>
            </a:pPr>
            <a:r>
              <a:rPr lang="en-US"/>
              <a:t>SVMs do not need any processing as far as missing values go. In fact, SVMs can act as a preprocessor for other classification algorithms when it comes to unbalanced data.</a:t>
            </a:r>
          </a:p>
          <a:p>
            <a:pPr lvl="1">
              <a:buClr>
                <a:srgbClr val="262626"/>
              </a:buClr>
            </a:pPr>
            <a:r>
              <a:rPr lang="en-US"/>
              <a:t>It also has a class (One-Class SVM) that can detect outliers, making it a good preprocessor for outliers as well</a:t>
            </a:r>
          </a:p>
          <a:p>
            <a:pPr>
              <a:buClr>
                <a:srgbClr val="262626"/>
              </a:buClr>
            </a:pPr>
            <a:endParaRPr lang="en-US"/>
          </a:p>
          <a:p>
            <a:pPr>
              <a:buClr>
                <a:srgbClr val="262626"/>
              </a:buClr>
            </a:pPr>
            <a:endParaRPr lang="en-US"/>
          </a:p>
          <a:p>
            <a:pPr>
              <a:buClr>
                <a:srgbClr val="262626"/>
              </a:buClr>
            </a:pPr>
            <a:endParaRPr lang="en-US"/>
          </a:p>
        </p:txBody>
      </p:sp>
    </p:spTree>
    <p:extLst>
      <p:ext uri="{BB962C8B-B14F-4D97-AF65-F5344CB8AC3E}">
        <p14:creationId xmlns:p14="http://schemas.microsoft.com/office/powerpoint/2010/main" val="237813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0A55-82B0-466B-8732-58518A954D9E}"/>
              </a:ext>
            </a:extLst>
          </p:cNvPr>
          <p:cNvSpPr>
            <a:spLocks noGrp="1"/>
          </p:cNvSpPr>
          <p:nvPr>
            <p:ph type="title"/>
          </p:nvPr>
        </p:nvSpPr>
        <p:spPr/>
        <p:txBody>
          <a:bodyPr/>
          <a:lstStyle/>
          <a:p>
            <a:r>
              <a:rPr lang="en-US"/>
              <a:t>Tuning Hyperparameters</a:t>
            </a:r>
          </a:p>
        </p:txBody>
      </p:sp>
      <p:sp>
        <p:nvSpPr>
          <p:cNvPr id="3" name="Content Placeholder 2">
            <a:extLst>
              <a:ext uri="{FF2B5EF4-FFF2-40B4-BE49-F238E27FC236}">
                <a16:creationId xmlns:a16="http://schemas.microsoft.com/office/drawing/2014/main" id="{F6ED7A6A-ADBE-4186-B513-11388111B388}"/>
              </a:ext>
            </a:extLst>
          </p:cNvPr>
          <p:cNvSpPr>
            <a:spLocks noGrp="1"/>
          </p:cNvSpPr>
          <p:nvPr>
            <p:ph idx="1"/>
          </p:nvPr>
        </p:nvSpPr>
        <p:spPr/>
        <p:txBody>
          <a:bodyPr vert="horz" lIns="91440" tIns="45720" rIns="91440" bIns="45720" rtlCol="0" anchor="t">
            <a:normAutofit/>
          </a:bodyPr>
          <a:lstStyle/>
          <a:p>
            <a:r>
              <a:rPr lang="en-US">
                <a:ea typeface="+mn-lt"/>
                <a:cs typeface="+mn-lt"/>
              </a:rPr>
              <a:t>Use sklearn.model_selection.Grid</a:t>
            </a:r>
            <a:r>
              <a:rPr lang="en-US"/>
              <a:t>SearchCV to</a:t>
            </a:r>
            <a:r>
              <a:rPr lang="en-US">
                <a:ea typeface="+mn-lt"/>
                <a:cs typeface="+mn-lt"/>
              </a:rPr>
              <a:t> tune the hyperparameters</a:t>
            </a:r>
            <a:endParaRPr lang="en-US"/>
          </a:p>
          <a:p>
            <a:pPr lvl="1">
              <a:buClr>
                <a:srgbClr val="262626"/>
              </a:buClr>
            </a:pPr>
            <a:r>
              <a:rPr lang="en-US">
                <a:ea typeface="+mn-lt"/>
                <a:cs typeface="+mn-lt"/>
              </a:rPr>
              <a:t>Setup the parameter grid</a:t>
            </a:r>
          </a:p>
          <a:p>
            <a:pPr lvl="1">
              <a:buClr>
                <a:srgbClr val="262626"/>
              </a:buClr>
            </a:pPr>
            <a:r>
              <a:rPr lang="en-US">
                <a:ea typeface="+mn-lt"/>
                <a:cs typeface="+mn-lt"/>
              </a:rPr>
              <a:t>Perform cross-validation to find the best parameter combination</a:t>
            </a:r>
          </a:p>
          <a:p>
            <a:pPr>
              <a:buClr>
                <a:srgbClr val="262626"/>
              </a:buClr>
            </a:pPr>
            <a:r>
              <a:rPr lang="en-US">
                <a:ea typeface="+mn-lt"/>
                <a:cs typeface="+mn-lt"/>
              </a:rPr>
              <a:t>Tunable Hyperparameters</a:t>
            </a:r>
          </a:p>
          <a:p>
            <a:pPr lvl="1">
              <a:buClr>
                <a:srgbClr val="262626"/>
              </a:buClr>
            </a:pPr>
            <a:r>
              <a:rPr lang="en-US">
                <a:ea typeface="+mn-lt"/>
                <a:cs typeface="+mn-lt"/>
              </a:rPr>
              <a:t>C</a:t>
            </a:r>
          </a:p>
          <a:p>
            <a:pPr lvl="1">
              <a:buClr>
                <a:srgbClr val="262626"/>
              </a:buClr>
            </a:pPr>
            <a:r>
              <a:rPr lang="en-US">
                <a:ea typeface="+mn-lt"/>
                <a:cs typeface="+mn-lt"/>
              </a:rPr>
              <a:t>Gamma</a:t>
            </a:r>
          </a:p>
          <a:p>
            <a:pPr lvl="1">
              <a:buClr>
                <a:srgbClr val="262626"/>
              </a:buClr>
            </a:pPr>
            <a:r>
              <a:rPr lang="en-US">
                <a:ea typeface="+mn-lt"/>
                <a:cs typeface="+mn-lt"/>
              </a:rPr>
              <a:t>Degree</a:t>
            </a:r>
          </a:p>
          <a:p>
            <a:pPr lvl="1">
              <a:buClr>
                <a:srgbClr val="262626"/>
              </a:buClr>
            </a:pPr>
            <a:r>
              <a:rPr lang="en-US">
                <a:ea typeface="+mn-lt"/>
                <a:cs typeface="+mn-lt"/>
              </a:rPr>
              <a:t>Coef0</a:t>
            </a:r>
            <a:endParaRPr lang="en-US"/>
          </a:p>
          <a:p>
            <a:pPr marL="274320" lvl="1" indent="0">
              <a:buClr>
                <a:srgbClr val="262626"/>
              </a:buClr>
              <a:buNone/>
            </a:pPr>
            <a:endParaRPr lang="en-US">
              <a:ea typeface="+mn-lt"/>
              <a:cs typeface="+mn-lt"/>
            </a:endParaRPr>
          </a:p>
        </p:txBody>
      </p:sp>
    </p:spTree>
    <p:extLst>
      <p:ext uri="{BB962C8B-B14F-4D97-AF65-F5344CB8AC3E}">
        <p14:creationId xmlns:p14="http://schemas.microsoft.com/office/powerpoint/2010/main" val="123529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catter chart&#10;&#10;Description automatically generated">
            <a:extLst>
              <a:ext uri="{FF2B5EF4-FFF2-40B4-BE49-F238E27FC236}">
                <a16:creationId xmlns:a16="http://schemas.microsoft.com/office/drawing/2014/main" id="{CE428F70-B5A4-4204-8642-1AE800FD86C6}"/>
              </a:ext>
            </a:extLst>
          </p:cNvPr>
          <p:cNvPicPr>
            <a:picLocks noChangeAspect="1"/>
          </p:cNvPicPr>
          <p:nvPr/>
        </p:nvPicPr>
        <p:blipFill>
          <a:blip r:embed="rId3"/>
          <a:stretch>
            <a:fillRect/>
          </a:stretch>
        </p:blipFill>
        <p:spPr>
          <a:xfrm>
            <a:off x="2315135" y="3825397"/>
            <a:ext cx="7584139" cy="2663680"/>
          </a:xfrm>
          <a:prstGeom prst="rect">
            <a:avLst/>
          </a:prstGeom>
        </p:spPr>
      </p:pic>
      <p:sp>
        <p:nvSpPr>
          <p:cNvPr id="2" name="Title 1">
            <a:extLst>
              <a:ext uri="{FF2B5EF4-FFF2-40B4-BE49-F238E27FC236}">
                <a16:creationId xmlns:a16="http://schemas.microsoft.com/office/drawing/2014/main" id="{E7435661-9888-4BFC-8732-143D30C3F68D}"/>
              </a:ext>
            </a:extLst>
          </p:cNvPr>
          <p:cNvSpPr>
            <a:spLocks noGrp="1"/>
          </p:cNvSpPr>
          <p:nvPr>
            <p:ph type="title"/>
          </p:nvPr>
        </p:nvSpPr>
        <p:spPr/>
        <p:txBody>
          <a:bodyPr/>
          <a:lstStyle/>
          <a:p>
            <a:r>
              <a:rPr lang="en-US"/>
              <a:t>Hyperparameter C</a:t>
            </a:r>
          </a:p>
        </p:txBody>
      </p:sp>
      <p:sp>
        <p:nvSpPr>
          <p:cNvPr id="3" name="Content Placeholder 2">
            <a:extLst>
              <a:ext uri="{FF2B5EF4-FFF2-40B4-BE49-F238E27FC236}">
                <a16:creationId xmlns:a16="http://schemas.microsoft.com/office/drawing/2014/main" id="{6A6EE5FC-65FF-4A15-849C-BB39B3E5B15C}"/>
              </a:ext>
            </a:extLst>
          </p:cNvPr>
          <p:cNvSpPr>
            <a:spLocks noGrp="1"/>
          </p:cNvSpPr>
          <p:nvPr>
            <p:ph idx="1"/>
          </p:nvPr>
        </p:nvSpPr>
        <p:spPr/>
        <p:txBody>
          <a:bodyPr vert="horz" lIns="91440" tIns="45720" rIns="91440" bIns="45720" rtlCol="0" anchor="t">
            <a:normAutofit/>
          </a:bodyPr>
          <a:lstStyle/>
          <a:p>
            <a:pPr>
              <a:buClr>
                <a:srgbClr val="262626"/>
              </a:buClr>
            </a:pPr>
            <a:r>
              <a:rPr lang="en-US">
                <a:ea typeface="+mn-lt"/>
                <a:cs typeface="+mn-lt"/>
              </a:rPr>
              <a:t>SVM has a hyperparameter which softens the margin that dictates the placement of the classification line.</a:t>
            </a:r>
            <a:endParaRPr lang="en-US"/>
          </a:p>
          <a:p>
            <a:pPr>
              <a:buClr>
                <a:srgbClr val="262626"/>
              </a:buClr>
            </a:pPr>
            <a:r>
              <a:rPr lang="en-US">
                <a:ea typeface="+mn-lt"/>
                <a:cs typeface="+mn-lt"/>
              </a:rPr>
              <a:t>It allows some of the points to creep into the margin if that allows a better fit. The hardness of the margin is controlled by a tuning parameter, most often known as C.</a:t>
            </a:r>
          </a:p>
          <a:p>
            <a:pPr>
              <a:buClr>
                <a:srgbClr val="262626"/>
              </a:buClr>
            </a:pPr>
            <a:r>
              <a:rPr lang="en-US">
                <a:ea typeface="+mn-lt"/>
                <a:cs typeface="+mn-lt"/>
              </a:rPr>
              <a:t>For very large C, the margin is hard, and points cannot lie in it. For smaller C, the margin is softer, and can grow to encompass some points.</a:t>
            </a:r>
            <a:endParaRPr lang="en-US"/>
          </a:p>
          <a:p>
            <a:pPr>
              <a:buClr>
                <a:srgbClr val="262626"/>
              </a:buClr>
            </a:pPr>
            <a:endParaRPr lang="en-US"/>
          </a:p>
        </p:txBody>
      </p:sp>
    </p:spTree>
    <p:extLst>
      <p:ext uri="{BB962C8B-B14F-4D97-AF65-F5344CB8AC3E}">
        <p14:creationId xmlns:p14="http://schemas.microsoft.com/office/powerpoint/2010/main" val="10456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C134-EBB7-467A-8D36-C69006E98FB2}"/>
              </a:ext>
            </a:extLst>
          </p:cNvPr>
          <p:cNvSpPr>
            <a:spLocks noGrp="1"/>
          </p:cNvSpPr>
          <p:nvPr>
            <p:ph type="title"/>
          </p:nvPr>
        </p:nvSpPr>
        <p:spPr/>
        <p:txBody>
          <a:bodyPr/>
          <a:lstStyle/>
          <a:p>
            <a:r>
              <a:rPr lang="en-US"/>
              <a:t>Hyperparameter Gamma</a:t>
            </a:r>
          </a:p>
        </p:txBody>
      </p:sp>
      <p:sp>
        <p:nvSpPr>
          <p:cNvPr id="3" name="Content Placeholder 2">
            <a:extLst>
              <a:ext uri="{FF2B5EF4-FFF2-40B4-BE49-F238E27FC236}">
                <a16:creationId xmlns:a16="http://schemas.microsoft.com/office/drawing/2014/main" id="{86AEF2C1-E886-4575-AD8A-10DD711131AD}"/>
              </a:ext>
            </a:extLst>
          </p:cNvPr>
          <p:cNvSpPr>
            <a:spLocks noGrp="1"/>
          </p:cNvSpPr>
          <p:nvPr>
            <p:ph idx="1"/>
          </p:nvPr>
        </p:nvSpPr>
        <p:spPr/>
        <p:txBody>
          <a:bodyPr vert="horz" lIns="91440" tIns="45720" rIns="91440" bIns="45720" rtlCol="0" anchor="t">
            <a:normAutofit/>
          </a:bodyPr>
          <a:lstStyle/>
          <a:p>
            <a:r>
              <a:rPr lang="en-US"/>
              <a:t>Gamma</a:t>
            </a:r>
          </a:p>
          <a:p>
            <a:pPr lvl="1">
              <a:buClr>
                <a:srgbClr val="262626"/>
              </a:buClr>
            </a:pPr>
            <a:r>
              <a:rPr lang="en-US"/>
              <a:t>The weighting coefficient for the </a:t>
            </a:r>
            <a:r>
              <a:rPr lang="en-US">
                <a:ea typeface="+mn-lt"/>
                <a:cs typeface="+mn-lt"/>
              </a:rPr>
              <a:t>nonlinear hyperplanes</a:t>
            </a:r>
            <a:r>
              <a:rPr lang="en-US"/>
              <a:t> '</a:t>
            </a:r>
            <a:r>
              <a:rPr lang="en-US" err="1"/>
              <a:t>rbf</a:t>
            </a:r>
            <a:r>
              <a:rPr lang="en-US"/>
              <a:t>', 'poly', and 'sigmoid'</a:t>
            </a:r>
          </a:p>
          <a:p>
            <a:pPr lvl="1">
              <a:buClr>
                <a:srgbClr val="262626"/>
              </a:buClr>
            </a:pPr>
            <a:r>
              <a:rPr lang="en-US"/>
              <a:t>Automated values:</a:t>
            </a:r>
          </a:p>
          <a:p>
            <a:pPr lvl="2">
              <a:buClr>
                <a:srgbClr val="262626"/>
              </a:buClr>
            </a:pPr>
            <a:r>
              <a:rPr lang="en-US"/>
              <a:t>Scale – gamma = 1/(number features*number of ??)</a:t>
            </a:r>
          </a:p>
          <a:p>
            <a:pPr lvl="2">
              <a:buClr>
                <a:srgbClr val="262626"/>
              </a:buClr>
            </a:pPr>
            <a:r>
              <a:rPr lang="en-US"/>
              <a:t>Auto – gamma = 1/number of features</a:t>
            </a:r>
          </a:p>
          <a:p>
            <a:pPr lvl="1">
              <a:buClr>
                <a:srgbClr val="262626"/>
              </a:buClr>
            </a:pPr>
            <a:r>
              <a:rPr lang="en-US"/>
              <a:t>Gamma Too High = Overfitting</a:t>
            </a:r>
          </a:p>
          <a:p>
            <a:pPr>
              <a:buClr>
                <a:srgbClr val="262626"/>
              </a:buClr>
            </a:pPr>
            <a:endParaRPr lang="en-US"/>
          </a:p>
          <a:p>
            <a:pPr marL="274320" lvl="1" indent="0">
              <a:buClr>
                <a:srgbClr val="262626"/>
              </a:buClr>
              <a:buNone/>
            </a:pPr>
            <a:endParaRPr lang="en-US"/>
          </a:p>
        </p:txBody>
      </p:sp>
      <p:pic>
        <p:nvPicPr>
          <p:cNvPr id="4" name="Picture 4" descr="Chart, scatter chart&#10;&#10;Description automatically generated">
            <a:extLst>
              <a:ext uri="{FF2B5EF4-FFF2-40B4-BE49-F238E27FC236}">
                <a16:creationId xmlns:a16="http://schemas.microsoft.com/office/drawing/2014/main" id="{B73DBA8C-22C0-4698-9156-6D5E3E9C6E8D}"/>
              </a:ext>
            </a:extLst>
          </p:cNvPr>
          <p:cNvPicPr>
            <a:picLocks noChangeAspect="1"/>
          </p:cNvPicPr>
          <p:nvPr/>
        </p:nvPicPr>
        <p:blipFill>
          <a:blip r:embed="rId3"/>
          <a:stretch>
            <a:fillRect/>
          </a:stretch>
        </p:blipFill>
        <p:spPr>
          <a:xfrm>
            <a:off x="679076" y="3995194"/>
            <a:ext cx="2743199" cy="1960435"/>
          </a:xfrm>
          <a:prstGeom prst="rect">
            <a:avLst/>
          </a:prstGeom>
        </p:spPr>
      </p:pic>
      <p:pic>
        <p:nvPicPr>
          <p:cNvPr id="5" name="Picture 5">
            <a:extLst>
              <a:ext uri="{FF2B5EF4-FFF2-40B4-BE49-F238E27FC236}">
                <a16:creationId xmlns:a16="http://schemas.microsoft.com/office/drawing/2014/main" id="{EE607138-F809-4EBF-A090-316C4DBDAB31}"/>
              </a:ext>
            </a:extLst>
          </p:cNvPr>
          <p:cNvPicPr>
            <a:picLocks noChangeAspect="1"/>
          </p:cNvPicPr>
          <p:nvPr/>
        </p:nvPicPr>
        <p:blipFill>
          <a:blip r:embed="rId4"/>
          <a:stretch>
            <a:fillRect/>
          </a:stretch>
        </p:blipFill>
        <p:spPr>
          <a:xfrm>
            <a:off x="3480547" y="3995194"/>
            <a:ext cx="2743199" cy="1960435"/>
          </a:xfrm>
          <a:prstGeom prst="rect">
            <a:avLst/>
          </a:prstGeom>
        </p:spPr>
      </p:pic>
      <p:pic>
        <p:nvPicPr>
          <p:cNvPr id="6" name="Picture 6" descr="A picture containing map&#10;&#10;Description automatically generated">
            <a:extLst>
              <a:ext uri="{FF2B5EF4-FFF2-40B4-BE49-F238E27FC236}">
                <a16:creationId xmlns:a16="http://schemas.microsoft.com/office/drawing/2014/main" id="{5BC6AC0B-DD53-4BC3-B8F2-2302D397AC1C}"/>
              </a:ext>
            </a:extLst>
          </p:cNvPr>
          <p:cNvPicPr>
            <a:picLocks noChangeAspect="1"/>
          </p:cNvPicPr>
          <p:nvPr/>
        </p:nvPicPr>
        <p:blipFill>
          <a:blip r:embed="rId5"/>
          <a:stretch>
            <a:fillRect/>
          </a:stretch>
        </p:blipFill>
        <p:spPr>
          <a:xfrm>
            <a:off x="6282018" y="4028811"/>
            <a:ext cx="2743199" cy="1960435"/>
          </a:xfrm>
          <a:prstGeom prst="rect">
            <a:avLst/>
          </a:prstGeom>
        </p:spPr>
      </p:pic>
      <p:pic>
        <p:nvPicPr>
          <p:cNvPr id="7" name="Picture 7" descr="A picture containing chart&#10;&#10;Description automatically generated">
            <a:extLst>
              <a:ext uri="{FF2B5EF4-FFF2-40B4-BE49-F238E27FC236}">
                <a16:creationId xmlns:a16="http://schemas.microsoft.com/office/drawing/2014/main" id="{242093C8-D7CF-4FD0-8D59-19D43C311774}"/>
              </a:ext>
            </a:extLst>
          </p:cNvPr>
          <p:cNvPicPr>
            <a:picLocks noChangeAspect="1"/>
          </p:cNvPicPr>
          <p:nvPr/>
        </p:nvPicPr>
        <p:blipFill>
          <a:blip r:embed="rId6"/>
          <a:stretch>
            <a:fillRect/>
          </a:stretch>
        </p:blipFill>
        <p:spPr>
          <a:xfrm>
            <a:off x="9016253" y="4028811"/>
            <a:ext cx="2743199" cy="1960435"/>
          </a:xfrm>
          <a:prstGeom prst="rect">
            <a:avLst/>
          </a:prstGeom>
        </p:spPr>
      </p:pic>
    </p:spTree>
    <p:extLst>
      <p:ext uri="{BB962C8B-B14F-4D97-AF65-F5344CB8AC3E}">
        <p14:creationId xmlns:p14="http://schemas.microsoft.com/office/powerpoint/2010/main" val="214656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3401-8BD7-4E4C-855E-A7A315396C56}"/>
              </a:ext>
            </a:extLst>
          </p:cNvPr>
          <p:cNvSpPr>
            <a:spLocks noGrp="1"/>
          </p:cNvSpPr>
          <p:nvPr>
            <p:ph type="title"/>
          </p:nvPr>
        </p:nvSpPr>
        <p:spPr/>
        <p:txBody>
          <a:bodyPr/>
          <a:lstStyle/>
          <a:p>
            <a:r>
              <a:rPr lang="en-US"/>
              <a:t>Hyperparameter Degree and Coef0</a:t>
            </a:r>
          </a:p>
        </p:txBody>
      </p:sp>
      <p:sp>
        <p:nvSpPr>
          <p:cNvPr id="3" name="Content Placeholder 2">
            <a:extLst>
              <a:ext uri="{FF2B5EF4-FFF2-40B4-BE49-F238E27FC236}">
                <a16:creationId xmlns:a16="http://schemas.microsoft.com/office/drawing/2014/main" id="{7D47F774-2031-4B39-B963-781E23D0CB37}"/>
              </a:ext>
            </a:extLst>
          </p:cNvPr>
          <p:cNvSpPr>
            <a:spLocks noGrp="1"/>
          </p:cNvSpPr>
          <p:nvPr>
            <p:ph idx="1"/>
          </p:nvPr>
        </p:nvSpPr>
        <p:spPr/>
        <p:txBody>
          <a:bodyPr vert="horz" lIns="91440" tIns="45720" rIns="91440" bIns="45720" rtlCol="0" anchor="t">
            <a:normAutofit/>
          </a:bodyPr>
          <a:lstStyle/>
          <a:p>
            <a:r>
              <a:rPr lang="en-US">
                <a:ea typeface="+mn-lt"/>
                <a:cs typeface="+mn-lt"/>
              </a:rPr>
              <a:t>Degree</a:t>
            </a:r>
          </a:p>
          <a:p>
            <a:pPr lvl="1">
              <a:buClr>
                <a:srgbClr val="262626"/>
              </a:buClr>
            </a:pPr>
            <a:r>
              <a:rPr lang="en-US">
                <a:ea typeface="+mn-lt"/>
                <a:cs typeface="+mn-lt"/>
              </a:rPr>
              <a:t>Degree is a parameter used when kernel is set to ‘poly’.</a:t>
            </a:r>
            <a:endParaRPr lang="en-US"/>
          </a:p>
          <a:p>
            <a:pPr lvl="1">
              <a:buClr>
                <a:srgbClr val="262626"/>
              </a:buClr>
            </a:pPr>
            <a:r>
              <a:rPr lang="en-US"/>
              <a:t>The degree parameter controls the flexibility of the decision boundary. Higher degree kernels yield a more flexible decision boundary</a:t>
            </a:r>
            <a:endParaRPr lang="en-US">
              <a:ea typeface="+mn-lt"/>
              <a:cs typeface="+mn-lt"/>
            </a:endParaRPr>
          </a:p>
          <a:p>
            <a:pPr lvl="1">
              <a:buClr>
                <a:srgbClr val="262626"/>
              </a:buClr>
            </a:pPr>
            <a:r>
              <a:rPr lang="en-US">
                <a:ea typeface="+mn-lt"/>
                <a:cs typeface="+mn-lt"/>
              </a:rPr>
              <a:t>Can be an integer, default is 3</a:t>
            </a:r>
          </a:p>
          <a:p>
            <a:pPr lvl="1">
              <a:buClr>
                <a:srgbClr val="262626"/>
              </a:buClr>
            </a:pPr>
            <a:endParaRPr lang="en-US">
              <a:ea typeface="+mn-lt"/>
              <a:cs typeface="+mn-lt"/>
            </a:endParaRPr>
          </a:p>
          <a:p>
            <a:pPr>
              <a:buClr>
                <a:srgbClr val="262626"/>
              </a:buClr>
            </a:pPr>
            <a:r>
              <a:rPr lang="en-US">
                <a:ea typeface="+mn-lt"/>
                <a:cs typeface="+mn-lt"/>
              </a:rPr>
              <a:t>Coef0</a:t>
            </a:r>
          </a:p>
          <a:p>
            <a:pPr lvl="1">
              <a:buClr>
                <a:srgbClr val="262626"/>
              </a:buClr>
            </a:pPr>
            <a:r>
              <a:rPr lang="en-US">
                <a:ea typeface="+mn-lt"/>
                <a:cs typeface="+mn-lt"/>
              </a:rPr>
              <a:t>Independent term in kernel function. It is only significant in ‘poly’ and ‘sigmoid’</a:t>
            </a:r>
          </a:p>
          <a:p>
            <a:pPr lvl="1">
              <a:buClr>
                <a:srgbClr val="262626"/>
              </a:buClr>
            </a:pPr>
            <a:r>
              <a:rPr lang="en-US">
                <a:ea typeface="+mn-lt"/>
                <a:cs typeface="+mn-lt"/>
              </a:rPr>
              <a:t>When parameter approaches infinity, it more and more separates pairs of points</a:t>
            </a:r>
          </a:p>
          <a:p>
            <a:pPr lvl="1">
              <a:buClr>
                <a:srgbClr val="262626"/>
              </a:buClr>
            </a:pPr>
            <a:r>
              <a:rPr lang="en-US">
                <a:ea typeface="+mn-lt"/>
                <a:cs typeface="+mn-lt"/>
              </a:rPr>
              <a:t>Because powers of values smaller than one gets closer and closer to 0, while the same power of value bigger than one grows to infinity, use coef0 to "scale" your data so there is no distinction</a:t>
            </a:r>
          </a:p>
          <a:p>
            <a:pPr lvl="1">
              <a:buClr>
                <a:srgbClr val="262626"/>
              </a:buClr>
            </a:pPr>
            <a:r>
              <a:rPr lang="en-US"/>
              <a:t>Typically kept equal to 0</a:t>
            </a:r>
          </a:p>
        </p:txBody>
      </p:sp>
    </p:spTree>
    <p:extLst>
      <p:ext uri="{BB962C8B-B14F-4D97-AF65-F5344CB8AC3E}">
        <p14:creationId xmlns:p14="http://schemas.microsoft.com/office/powerpoint/2010/main" val="120174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6E78-850E-4607-9AD3-E2F01CC3AB6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44492E6C-0912-4A3C-B79A-54E13CFD0662}"/>
              </a:ext>
            </a:extLst>
          </p:cNvPr>
          <p:cNvSpPr>
            <a:spLocks noGrp="1"/>
          </p:cNvSpPr>
          <p:nvPr>
            <p:ph idx="1"/>
          </p:nvPr>
        </p:nvSpPr>
        <p:spPr>
          <a:xfrm>
            <a:off x="1066800" y="2103120"/>
            <a:ext cx="10058400" cy="4211085"/>
          </a:xfrm>
        </p:spPr>
        <p:txBody>
          <a:bodyPr vert="horz" lIns="91440" tIns="45720" rIns="91440" bIns="45720" rtlCol="0" anchor="t">
            <a:normAutofit lnSpcReduction="10000"/>
          </a:bodyPr>
          <a:lstStyle/>
          <a:p>
            <a:r>
              <a:rPr lang="en-US"/>
              <a:t>A set of supervised learning methods used for classification, regression and outlier detection.</a:t>
            </a:r>
          </a:p>
          <a:p>
            <a:pPr>
              <a:buClr>
                <a:srgbClr val="262626"/>
              </a:buClr>
            </a:pPr>
            <a:r>
              <a:rPr lang="en-US"/>
              <a:t>Creates hyperplanes to split data into clusters that maximize the separation between clusters.</a:t>
            </a:r>
          </a:p>
          <a:p>
            <a:pPr>
              <a:buClr>
                <a:srgbClr val="262626"/>
              </a:buClr>
            </a:pPr>
            <a:r>
              <a:rPr lang="en-US"/>
              <a:t>PROS</a:t>
            </a:r>
          </a:p>
          <a:p>
            <a:pPr lvl="1">
              <a:buClr>
                <a:srgbClr val="262626"/>
              </a:buClr>
            </a:pPr>
            <a:r>
              <a:rPr lang="en-US"/>
              <a:t>Memory efficient.</a:t>
            </a:r>
          </a:p>
          <a:p>
            <a:pPr lvl="1">
              <a:buClr>
                <a:srgbClr val="262626"/>
              </a:buClr>
            </a:pPr>
            <a:r>
              <a:rPr lang="en-US"/>
              <a:t>Prediction phase is very fast.</a:t>
            </a:r>
          </a:p>
          <a:p>
            <a:pPr lvl="1">
              <a:buClr>
                <a:srgbClr val="262626"/>
              </a:buClr>
            </a:pPr>
            <a:r>
              <a:rPr lang="en-US"/>
              <a:t>They work well with high-dimensional data—even data with more dimensions than samples.</a:t>
            </a:r>
            <a:endParaRPr lang="en-US">
              <a:ea typeface="+mn-lt"/>
              <a:cs typeface="+mn-lt"/>
            </a:endParaRPr>
          </a:p>
          <a:p>
            <a:pPr lvl="1">
              <a:buClr>
                <a:srgbClr val="262626"/>
              </a:buClr>
            </a:pPr>
            <a:r>
              <a:rPr lang="en-US"/>
              <a:t>Their integration with kernel methods makes them very versatile, able to adapt to many types of data.</a:t>
            </a:r>
            <a:endParaRPr lang="en-US">
              <a:ea typeface="+mn-lt"/>
              <a:cs typeface="+mn-lt"/>
            </a:endParaRPr>
          </a:p>
          <a:p>
            <a:pPr lvl="1">
              <a:buClr>
                <a:srgbClr val="262626"/>
              </a:buClr>
            </a:pPr>
            <a:r>
              <a:rPr lang="en-US"/>
              <a:t>Resilient to missing or unbalanced data</a:t>
            </a:r>
          </a:p>
          <a:p>
            <a:pPr>
              <a:buClr>
                <a:srgbClr val="262626"/>
              </a:buClr>
            </a:pPr>
            <a:r>
              <a:rPr lang="en-US"/>
              <a:t>CONS</a:t>
            </a:r>
          </a:p>
          <a:p>
            <a:pPr lvl="1">
              <a:buClr>
                <a:srgbClr val="262626"/>
              </a:buClr>
            </a:pPr>
            <a:r>
              <a:rPr lang="en-US"/>
              <a:t>Can be slow for large sample sizes</a:t>
            </a:r>
            <a:endParaRPr lang="en-US">
              <a:ea typeface="+mn-lt"/>
              <a:cs typeface="+mn-lt"/>
            </a:endParaRPr>
          </a:p>
          <a:p>
            <a:pPr lvl="1">
              <a:buClr>
                <a:srgbClr val="262626"/>
              </a:buClr>
            </a:pPr>
            <a:r>
              <a:rPr lang="en-US"/>
              <a:t>The results are strongly dependent on parameter C selection. Must be carefully chosen via cross-validation, which can be expensive as datasets grow.</a:t>
            </a:r>
            <a:endParaRPr lang="en-US">
              <a:ea typeface="+mn-lt"/>
              <a:cs typeface="+mn-lt"/>
            </a:endParaRPr>
          </a:p>
          <a:p>
            <a:pPr lvl="1">
              <a:buClr>
                <a:srgbClr val="262626"/>
              </a:buClr>
            </a:pPr>
            <a:r>
              <a:rPr lang="en-US"/>
              <a:t>The results do not have a direct probabilistic interpretation and estimating has a high computational cost.</a:t>
            </a:r>
          </a:p>
        </p:txBody>
      </p:sp>
    </p:spTree>
    <p:extLst>
      <p:ext uri="{BB962C8B-B14F-4D97-AF65-F5344CB8AC3E}">
        <p14:creationId xmlns:p14="http://schemas.microsoft.com/office/powerpoint/2010/main" val="93433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0FE-9A0E-407E-948E-6ECF8402D662}"/>
              </a:ext>
            </a:extLst>
          </p:cNvPr>
          <p:cNvSpPr>
            <a:spLocks noGrp="1"/>
          </p:cNvSpPr>
          <p:nvPr>
            <p:ph type="ctrTitle"/>
          </p:nvPr>
        </p:nvSpPr>
        <p:spPr/>
        <p:txBody>
          <a:bodyPr/>
          <a:lstStyle/>
          <a:p>
            <a:r>
              <a:rPr lang="en-US"/>
              <a:t>Appendix</a:t>
            </a:r>
          </a:p>
        </p:txBody>
      </p:sp>
    </p:spTree>
    <p:extLst>
      <p:ext uri="{BB962C8B-B14F-4D97-AF65-F5344CB8AC3E}">
        <p14:creationId xmlns:p14="http://schemas.microsoft.com/office/powerpoint/2010/main" val="232104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C5BD-2DA9-4F1C-91B9-4BA9214C26A1}"/>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18FB8B6F-A730-4AB8-9DBD-60192B13A704}"/>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https://towardsdatascience.com/support-vector-machine-introduction-to-machine-learning-algorithms-934a444fca47</a:t>
            </a:r>
            <a:r>
              <a:rPr lang="en-US">
                <a:ea typeface="+mn-lt"/>
                <a:cs typeface="+mn-lt"/>
              </a:rPr>
              <a:t> </a:t>
            </a:r>
          </a:p>
          <a:p>
            <a:pPr>
              <a:buClr>
                <a:srgbClr val="262626"/>
              </a:buClr>
            </a:pPr>
            <a:r>
              <a:rPr lang="en-US">
                <a:ea typeface="+mn-lt"/>
                <a:cs typeface="+mn-lt"/>
                <a:hlinkClick r:id="rId3"/>
              </a:rPr>
              <a:t>https://jakevdp.github.io/PythonDataScienceHandbook/05.07-support-vector-machines.html</a:t>
            </a:r>
          </a:p>
          <a:p>
            <a:pPr>
              <a:buClr>
                <a:srgbClr val="262626"/>
              </a:buClr>
            </a:pPr>
            <a:r>
              <a:rPr lang="en-US">
                <a:ea typeface="+mn-lt"/>
                <a:cs typeface="+mn-lt"/>
                <a:hlinkClick r:id="rId4"/>
              </a:rPr>
              <a:t>https://www.tutorialspoint.com/machine_learning_with_python/machine_learning_with_python_classification_algorithms_support_vector_machine.htm#:~:text=ML%20-%20Support%20Vector%20Machine%20%28SVM%29%201%20Introduction,Implementing%20SVM%20in%20Python%204%20SVM%20Kernels.%20</a:t>
            </a:r>
            <a:r>
              <a:rPr lang="en-US">
                <a:ea typeface="+mn-lt"/>
                <a:cs typeface="+mn-lt"/>
              </a:rPr>
              <a:t> </a:t>
            </a:r>
          </a:p>
          <a:p>
            <a:pPr>
              <a:buClr>
                <a:srgbClr val="262626"/>
              </a:buClr>
            </a:pPr>
            <a:r>
              <a:rPr lang="en-US">
                <a:ea typeface="+mn-lt"/>
                <a:cs typeface="+mn-lt"/>
                <a:hlinkClick r:id="rId5"/>
              </a:rPr>
              <a:t>https://www.geeksforgeeks.org/svm-hyperparameter-tuning-using-gridsearchcv-ml/</a:t>
            </a:r>
            <a:r>
              <a:rPr lang="en-US">
                <a:ea typeface="+mn-lt"/>
                <a:cs typeface="+mn-lt"/>
              </a:rPr>
              <a:t> </a:t>
            </a:r>
          </a:p>
          <a:p>
            <a:pPr>
              <a:buClr>
                <a:srgbClr val="262626"/>
              </a:buClr>
            </a:pPr>
            <a:r>
              <a:rPr lang="en-US">
                <a:ea typeface="+mn-lt"/>
                <a:cs typeface="+mn-lt"/>
                <a:hlinkClick r:id="rId6"/>
              </a:rPr>
              <a:t>https://medium.com/axum-labs/logistic-regression-vs-support-vector-machines-svm-c335610a3d16</a:t>
            </a:r>
            <a:r>
              <a:rPr lang="en-US">
                <a:ea typeface="+mn-lt"/>
                <a:cs typeface="+mn-lt"/>
              </a:rPr>
              <a:t> </a:t>
            </a:r>
          </a:p>
          <a:p>
            <a:pPr>
              <a:buClr>
                <a:srgbClr val="262626"/>
              </a:buClr>
            </a:pPr>
            <a:r>
              <a:rPr lang="en-US">
                <a:ea typeface="+mn-lt"/>
                <a:cs typeface="+mn-lt"/>
                <a:hlinkClick r:id="rId7"/>
              </a:rPr>
              <a:t>https://stats.stackexchange.com/questions/39243/how-does-one-interpret-svm-feature-weights</a:t>
            </a:r>
          </a:p>
        </p:txBody>
      </p:sp>
    </p:spTree>
    <p:extLst>
      <p:ext uri="{BB962C8B-B14F-4D97-AF65-F5344CB8AC3E}">
        <p14:creationId xmlns:p14="http://schemas.microsoft.com/office/powerpoint/2010/main" val="306099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C920-5DE4-43DC-A8D4-C118363137B7}"/>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53164B55-3B65-4B2D-9871-1A7ADA152320}"/>
              </a:ext>
            </a:extLst>
          </p:cNvPr>
          <p:cNvSpPr>
            <a:spLocks noGrp="1"/>
          </p:cNvSpPr>
          <p:nvPr>
            <p:ph sz="half" idx="1"/>
          </p:nvPr>
        </p:nvSpPr>
        <p:spPr/>
        <p:txBody>
          <a:bodyPr vert="horz" lIns="91440" tIns="45720" rIns="91440" bIns="45720" rtlCol="0" anchor="t">
            <a:normAutofit/>
          </a:bodyPr>
          <a:lstStyle/>
          <a:p>
            <a:r>
              <a:rPr lang="en-US"/>
              <a:t>Support Vector Machine</a:t>
            </a:r>
          </a:p>
          <a:p>
            <a:pPr lvl="1">
              <a:buClr>
                <a:srgbClr val="262626"/>
              </a:buClr>
            </a:pPr>
            <a:r>
              <a:rPr lang="en-US"/>
              <a:t>What it is? How it works?</a:t>
            </a:r>
          </a:p>
          <a:p>
            <a:pPr lvl="1">
              <a:buClr>
                <a:srgbClr val="262626"/>
              </a:buClr>
            </a:pPr>
            <a:r>
              <a:rPr lang="en-US"/>
              <a:t>Classification</a:t>
            </a:r>
          </a:p>
          <a:p>
            <a:pPr lvl="1">
              <a:buClr>
                <a:srgbClr val="262626"/>
              </a:buClr>
            </a:pPr>
            <a:r>
              <a:rPr lang="en-US"/>
              <a:t>Kernels</a:t>
            </a:r>
          </a:p>
          <a:p>
            <a:pPr>
              <a:buClr>
                <a:srgbClr val="262626"/>
              </a:buClr>
            </a:pPr>
            <a:r>
              <a:rPr lang="en-US"/>
              <a:t>Comparison &amp; Advantages</a:t>
            </a:r>
          </a:p>
          <a:p>
            <a:pPr lvl="1">
              <a:buClr>
                <a:srgbClr val="262626"/>
              </a:buClr>
            </a:pPr>
            <a:r>
              <a:rPr lang="en-US"/>
              <a:t>Advantages of SVMs</a:t>
            </a:r>
          </a:p>
          <a:p>
            <a:pPr lvl="1">
              <a:buClr>
                <a:srgbClr val="262626"/>
              </a:buClr>
            </a:pPr>
            <a:r>
              <a:rPr lang="en-US"/>
              <a:t>Disadvantages of SVMs</a:t>
            </a:r>
          </a:p>
          <a:p>
            <a:pPr lvl="1">
              <a:buClr>
                <a:srgbClr val="262626"/>
              </a:buClr>
            </a:pPr>
            <a:r>
              <a:rPr lang="en-US"/>
              <a:t>Comparison with Logistic Regression</a:t>
            </a:r>
          </a:p>
          <a:p>
            <a:pPr marL="274320" lvl="1" indent="0">
              <a:buClr>
                <a:srgbClr val="262626"/>
              </a:buClr>
              <a:buNone/>
            </a:pPr>
            <a:endParaRPr lang="en-US"/>
          </a:p>
        </p:txBody>
      </p:sp>
      <p:sp>
        <p:nvSpPr>
          <p:cNvPr id="4" name="Content Placeholder 3">
            <a:extLst>
              <a:ext uri="{FF2B5EF4-FFF2-40B4-BE49-F238E27FC236}">
                <a16:creationId xmlns:a16="http://schemas.microsoft.com/office/drawing/2014/main" id="{3542B70A-4926-494E-98E8-56E16EEB6131}"/>
              </a:ext>
            </a:extLst>
          </p:cNvPr>
          <p:cNvSpPr>
            <a:spLocks noGrp="1"/>
          </p:cNvSpPr>
          <p:nvPr>
            <p:ph sz="half" idx="2"/>
          </p:nvPr>
        </p:nvSpPr>
        <p:spPr/>
        <p:txBody>
          <a:bodyPr vert="horz" lIns="91440" tIns="45720" rIns="91440" bIns="45720" rtlCol="0" anchor="t">
            <a:normAutofit/>
          </a:bodyPr>
          <a:lstStyle/>
          <a:p>
            <a:r>
              <a:rPr lang="en-US"/>
              <a:t>Data Processing &amp; Parameters</a:t>
            </a:r>
          </a:p>
          <a:p>
            <a:pPr lvl="1">
              <a:buClr>
                <a:srgbClr val="262626"/>
              </a:buClr>
            </a:pPr>
            <a:r>
              <a:rPr lang="en-US"/>
              <a:t>Data Processing</a:t>
            </a:r>
          </a:p>
          <a:p>
            <a:pPr lvl="1">
              <a:buClr>
                <a:srgbClr val="262626"/>
              </a:buClr>
            </a:pPr>
            <a:r>
              <a:rPr lang="en-US"/>
              <a:t>Tuning Hyperparameters</a:t>
            </a:r>
          </a:p>
          <a:p>
            <a:pPr lvl="1">
              <a:buClr>
                <a:srgbClr val="262626"/>
              </a:buClr>
            </a:pPr>
            <a:r>
              <a:rPr lang="en-US"/>
              <a:t>Hyperparameter C</a:t>
            </a:r>
          </a:p>
          <a:p>
            <a:pPr lvl="1">
              <a:buClr>
                <a:srgbClr val="262626"/>
              </a:buClr>
            </a:pPr>
            <a:r>
              <a:rPr lang="en-US"/>
              <a:t>Hyperparameter Degree and Coef0</a:t>
            </a:r>
          </a:p>
          <a:p>
            <a:pPr>
              <a:buClr>
                <a:srgbClr val="262626"/>
              </a:buClr>
            </a:pPr>
            <a:r>
              <a:rPr lang="en-US"/>
              <a:t>Conclusion</a:t>
            </a:r>
          </a:p>
        </p:txBody>
      </p:sp>
    </p:spTree>
    <p:extLst>
      <p:ext uri="{BB962C8B-B14F-4D97-AF65-F5344CB8AC3E}">
        <p14:creationId xmlns:p14="http://schemas.microsoft.com/office/powerpoint/2010/main" val="258400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29C8-46F0-48FB-9D04-FFB0BE01F227}"/>
              </a:ext>
            </a:extLst>
          </p:cNvPr>
          <p:cNvSpPr>
            <a:spLocks noGrp="1"/>
          </p:cNvSpPr>
          <p:nvPr>
            <p:ph type="title"/>
          </p:nvPr>
        </p:nvSpPr>
        <p:spPr/>
        <p:txBody>
          <a:bodyPr/>
          <a:lstStyle/>
          <a:p>
            <a:r>
              <a:rPr lang="en-US"/>
              <a:t>Tutorial Links &amp; PDFs</a:t>
            </a:r>
          </a:p>
        </p:txBody>
      </p:sp>
      <p:sp>
        <p:nvSpPr>
          <p:cNvPr id="3" name="Content Placeholder 2">
            <a:extLst>
              <a:ext uri="{FF2B5EF4-FFF2-40B4-BE49-F238E27FC236}">
                <a16:creationId xmlns:a16="http://schemas.microsoft.com/office/drawing/2014/main" id="{80A3A501-5996-467F-BA2B-009D34F9C403}"/>
              </a:ext>
            </a:extLst>
          </p:cNvPr>
          <p:cNvSpPr>
            <a:spLocks noGrp="1"/>
          </p:cNvSpPr>
          <p:nvPr>
            <p:ph idx="1"/>
          </p:nvPr>
        </p:nvSpPr>
        <p:spPr/>
        <p:txBody>
          <a:bodyPr vert="horz" lIns="91440" tIns="45720" rIns="91440" bIns="45720" rtlCol="0" anchor="t">
            <a:normAutofit/>
          </a:bodyPr>
          <a:lstStyle/>
          <a:p>
            <a:pPr>
              <a:buClr>
                <a:srgbClr val="262626"/>
              </a:buClr>
            </a:pPr>
            <a:r>
              <a:rPr lang="en-US">
                <a:ea typeface="+mn-lt"/>
                <a:cs typeface="+mn-lt"/>
              </a:rPr>
              <a:t>Tutorial</a:t>
            </a:r>
            <a:endParaRPr lang="en-US"/>
          </a:p>
          <a:p>
            <a:pPr>
              <a:buClr>
                <a:srgbClr val="262626"/>
              </a:buClr>
            </a:pPr>
            <a:r>
              <a:rPr lang="en-US">
                <a:ea typeface="+mn-lt"/>
                <a:cs typeface="+mn-lt"/>
                <a:hlinkClick r:id="rId2"/>
              </a:rPr>
              <a:t>https://www.datacamp.com/community/tutorials/svm-classification-scikit-learn-python</a:t>
            </a:r>
            <a:endParaRPr lang="en-US">
              <a:ea typeface="+mn-lt"/>
              <a:cs typeface="+mn-lt"/>
            </a:endParaRPr>
          </a:p>
          <a:p>
            <a:pPr>
              <a:buClr>
                <a:srgbClr val="262626"/>
              </a:buClr>
            </a:pPr>
            <a:r>
              <a:rPr lang="en-US">
                <a:ea typeface="+mn-lt"/>
                <a:cs typeface="+mn-lt"/>
                <a:hlinkClick r:id="rId3"/>
              </a:rPr>
              <a:t>https://towardsdatascience.com/support-vector-machines-explained-with-python-examples-cb65e8172c85</a:t>
            </a:r>
          </a:p>
          <a:p>
            <a:pPr>
              <a:buClr>
                <a:srgbClr val="262626"/>
              </a:buClr>
            </a:pPr>
            <a:r>
              <a:rPr lang="en-US">
                <a:ea typeface="+mn-lt"/>
                <a:cs typeface="+mn-lt"/>
              </a:rPr>
              <a:t>PDF</a:t>
            </a:r>
          </a:p>
          <a:p>
            <a:pPr>
              <a:buClr>
                <a:srgbClr val="262626"/>
              </a:buClr>
            </a:pPr>
            <a:r>
              <a:rPr lang="en-US">
                <a:ea typeface="+mn-lt"/>
                <a:cs typeface="+mn-lt"/>
                <a:hlinkClick r:id="rId4"/>
              </a:rPr>
              <a:t>https://www.csie.cyut.edu.tw/~shwu/PR_slide/SVM.pdf</a:t>
            </a:r>
          </a:p>
          <a:p>
            <a:pPr>
              <a:buClr>
                <a:srgbClr val="262626"/>
              </a:buClr>
            </a:pPr>
            <a:endParaRPr lang="en-US">
              <a:ea typeface="+mn-lt"/>
              <a:cs typeface="+mn-lt"/>
            </a:endParaRPr>
          </a:p>
        </p:txBody>
      </p:sp>
    </p:spTree>
    <p:extLst>
      <p:ext uri="{BB962C8B-B14F-4D97-AF65-F5344CB8AC3E}">
        <p14:creationId xmlns:p14="http://schemas.microsoft.com/office/powerpoint/2010/main" val="100967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5D120-AB39-4FF0-A0D2-F37E1F07A11A}"/>
              </a:ext>
            </a:extLst>
          </p:cNvPr>
          <p:cNvSpPr txBox="1"/>
          <p:nvPr/>
        </p:nvSpPr>
        <p:spPr>
          <a:xfrm>
            <a:off x="2339009" y="3200399"/>
            <a:ext cx="75471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https://www.youtube.com/watch?v=efR1C6CvhmE&amp;t=611s&amp;ab_channel=StatQuestwithJoshStarmer</a:t>
            </a:r>
          </a:p>
        </p:txBody>
      </p:sp>
      <p:pic>
        <p:nvPicPr>
          <p:cNvPr id="4" name="Online Media 3" title="Support Vector Machines Part 1 (of 3): Main Ideas!!!">
            <a:hlinkClick r:id="" action="ppaction://media"/>
            <a:extLst>
              <a:ext uri="{FF2B5EF4-FFF2-40B4-BE49-F238E27FC236}">
                <a16:creationId xmlns:a16="http://schemas.microsoft.com/office/drawing/2014/main" id="{D3C7D4A5-4C20-4B29-BBC3-3E37AD62FF53}"/>
              </a:ext>
            </a:extLst>
          </p:cNvPr>
          <p:cNvPicPr>
            <a:picLocks noGrp="1" noRot="1" noChangeAspect="1"/>
          </p:cNvPicPr>
          <p:nvPr>
            <p:ph idx="1"/>
            <a:videoFile r:link="rId1"/>
          </p:nvPr>
        </p:nvPicPr>
        <p:blipFill>
          <a:blip r:embed="rId3"/>
          <a:stretch>
            <a:fillRect/>
          </a:stretch>
        </p:blipFill>
        <p:spPr>
          <a:xfrm>
            <a:off x="1252603" y="1676904"/>
            <a:ext cx="9697230" cy="4827738"/>
          </a:xfrm>
        </p:spPr>
      </p:pic>
      <p:sp>
        <p:nvSpPr>
          <p:cNvPr id="2" name="Title 1">
            <a:extLst>
              <a:ext uri="{FF2B5EF4-FFF2-40B4-BE49-F238E27FC236}">
                <a16:creationId xmlns:a16="http://schemas.microsoft.com/office/drawing/2014/main" id="{13E60895-3A37-4231-9158-5BDFFC064223}"/>
              </a:ext>
            </a:extLst>
          </p:cNvPr>
          <p:cNvSpPr>
            <a:spLocks noGrp="1"/>
          </p:cNvSpPr>
          <p:nvPr>
            <p:ph type="title"/>
          </p:nvPr>
        </p:nvSpPr>
        <p:spPr/>
        <p:txBody>
          <a:bodyPr/>
          <a:lstStyle/>
          <a:p>
            <a:pPr algn="ctr"/>
            <a:r>
              <a:rPr lang="en-US"/>
              <a:t>Support Vector Machines Clearly Explained</a:t>
            </a:r>
          </a:p>
        </p:txBody>
      </p:sp>
    </p:spTree>
    <p:extLst>
      <p:ext uri="{BB962C8B-B14F-4D97-AF65-F5344CB8AC3E}">
        <p14:creationId xmlns:p14="http://schemas.microsoft.com/office/powerpoint/2010/main" val="2608730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6041F-C5B9-4A42-8CA8-4EAE5ED2776C}"/>
              </a:ext>
            </a:extLst>
          </p:cNvPr>
          <p:cNvSpPr txBox="1"/>
          <p:nvPr/>
        </p:nvSpPr>
        <p:spPr>
          <a:xfrm>
            <a:off x="2570922" y="3200399"/>
            <a:ext cx="70391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https://www.youtube.com/watch?v=FB5EdxAGxQg&amp;t=102s&amp;ab_channel=codebasics</a:t>
            </a:r>
            <a:endParaRPr lang="en-US"/>
          </a:p>
        </p:txBody>
      </p:sp>
      <p:sp>
        <p:nvSpPr>
          <p:cNvPr id="2" name="Title 1">
            <a:extLst>
              <a:ext uri="{FF2B5EF4-FFF2-40B4-BE49-F238E27FC236}">
                <a16:creationId xmlns:a16="http://schemas.microsoft.com/office/drawing/2014/main" id="{6F25BBC4-90F5-48EA-8279-BC390A114BAA}"/>
              </a:ext>
            </a:extLst>
          </p:cNvPr>
          <p:cNvSpPr>
            <a:spLocks noGrp="1"/>
          </p:cNvSpPr>
          <p:nvPr>
            <p:ph type="title"/>
          </p:nvPr>
        </p:nvSpPr>
        <p:spPr/>
        <p:txBody>
          <a:bodyPr/>
          <a:lstStyle/>
          <a:p>
            <a:pPr algn="ctr"/>
            <a:r>
              <a:rPr lang="en-US"/>
              <a:t>Machine Learning Tutorial - SVM</a:t>
            </a:r>
          </a:p>
        </p:txBody>
      </p:sp>
      <p:pic>
        <p:nvPicPr>
          <p:cNvPr id="4" name="Online Media 3" title="Machine Learning Tutorial Python - 10  Support Vector Machine (SVM)">
            <a:hlinkClick r:id="" action="ppaction://media"/>
            <a:extLst>
              <a:ext uri="{FF2B5EF4-FFF2-40B4-BE49-F238E27FC236}">
                <a16:creationId xmlns:a16="http://schemas.microsoft.com/office/drawing/2014/main" id="{FB811C7F-4806-4877-B545-FC04DBA72942}"/>
              </a:ext>
            </a:extLst>
          </p:cNvPr>
          <p:cNvPicPr>
            <a:picLocks noGrp="1" noRot="1" noChangeAspect="1"/>
          </p:cNvPicPr>
          <p:nvPr>
            <p:ph idx="1"/>
            <a:videoFile r:link="rId1"/>
          </p:nvPr>
        </p:nvPicPr>
        <p:blipFill>
          <a:blip r:embed="rId3"/>
          <a:stretch>
            <a:fillRect/>
          </a:stretch>
        </p:blipFill>
        <p:spPr>
          <a:xfrm>
            <a:off x="1200412" y="1718794"/>
            <a:ext cx="9780738" cy="4765109"/>
          </a:xfrm>
        </p:spPr>
      </p:pic>
    </p:spTree>
    <p:extLst>
      <p:ext uri="{BB962C8B-B14F-4D97-AF65-F5344CB8AC3E}">
        <p14:creationId xmlns:p14="http://schemas.microsoft.com/office/powerpoint/2010/main" val="1466244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E9B2-A33E-4833-8A89-7F737F5587F0}"/>
              </a:ext>
            </a:extLst>
          </p:cNvPr>
          <p:cNvSpPr>
            <a:spLocks noGrp="1"/>
          </p:cNvSpPr>
          <p:nvPr>
            <p:ph type="title"/>
          </p:nvPr>
        </p:nvSpPr>
        <p:spPr/>
        <p:txBody>
          <a:bodyPr/>
          <a:lstStyle/>
          <a:p>
            <a:r>
              <a:rPr lang="en-US"/>
              <a:t>Sample Code</a:t>
            </a:r>
          </a:p>
        </p:txBody>
      </p:sp>
      <p:sp>
        <p:nvSpPr>
          <p:cNvPr id="3" name="Content Placeholder 2">
            <a:extLst>
              <a:ext uri="{FF2B5EF4-FFF2-40B4-BE49-F238E27FC236}">
                <a16:creationId xmlns:a16="http://schemas.microsoft.com/office/drawing/2014/main" id="{65A335F4-78E2-4034-A41F-2C3666D589F5}"/>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https://github.com/dgitall/Exercise-DataProcessing/blob/main/Group_samplecode_SVM.ipynb</a:t>
            </a:r>
            <a:endParaRPr lang="en-US">
              <a:ea typeface="+mn-lt"/>
              <a:cs typeface="+mn-lt"/>
            </a:endParaRPr>
          </a:p>
          <a:p>
            <a:pPr>
              <a:buClr>
                <a:srgbClr val="262626"/>
              </a:buClr>
            </a:pPr>
            <a:r>
              <a:rPr lang="en-US">
                <a:ea typeface="+mn-lt"/>
                <a:cs typeface="+mn-lt"/>
                <a:hlinkClick r:id="rId3"/>
              </a:rPr>
              <a:t>https://github.com/dgitall/Exercise-DataProcessing/blob/main/Group_samplecode_SVM.pdf</a:t>
            </a:r>
            <a:endParaRPr lang="en-US">
              <a:ea typeface="+mn-lt"/>
              <a:cs typeface="+mn-lt"/>
            </a:endParaRPr>
          </a:p>
          <a:p>
            <a:pPr>
              <a:buClr>
                <a:srgbClr val="262626"/>
              </a:buClr>
            </a:pPr>
            <a:r>
              <a:rPr lang="en-US">
                <a:ea typeface="+mn-lt"/>
                <a:cs typeface="+mn-lt"/>
                <a:hlinkClick r:id="rId4"/>
              </a:rPr>
              <a:t>https://github.com/dgitall/Exercise-DataProcessing/blob/main/Linear%20SVM.ipynb</a:t>
            </a:r>
            <a:endParaRPr lang="en-US">
              <a:ea typeface="+mn-lt"/>
              <a:cs typeface="+mn-lt"/>
            </a:endParaRPr>
          </a:p>
          <a:p>
            <a:pPr>
              <a:buClr>
                <a:srgbClr val="262626"/>
              </a:buClr>
            </a:pPr>
            <a:r>
              <a:rPr lang="en-US">
                <a:ea typeface="+mn-lt"/>
                <a:cs typeface="+mn-lt"/>
                <a:hlinkClick r:id="rId5"/>
              </a:rPr>
              <a:t>https://github.com/dgitall/Exercise-DataProcessing/blob/main/Non-Linear%20SVM.ipynb</a:t>
            </a:r>
            <a:r>
              <a:rPr lang="en-US">
                <a:ea typeface="+mn-lt"/>
                <a:cs typeface="+mn-lt"/>
              </a:rPr>
              <a:t> </a:t>
            </a:r>
            <a:endParaRPr lang="en-US"/>
          </a:p>
        </p:txBody>
      </p:sp>
    </p:spTree>
    <p:extLst>
      <p:ext uri="{BB962C8B-B14F-4D97-AF65-F5344CB8AC3E}">
        <p14:creationId xmlns:p14="http://schemas.microsoft.com/office/powerpoint/2010/main" val="152239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34FD-7F67-4BA0-9F3D-36CDCC5C8D81}"/>
              </a:ext>
            </a:extLst>
          </p:cNvPr>
          <p:cNvSpPr>
            <a:spLocks noGrp="1"/>
          </p:cNvSpPr>
          <p:nvPr>
            <p:ph type="ctrTitle"/>
          </p:nvPr>
        </p:nvSpPr>
        <p:spPr/>
        <p:txBody>
          <a:bodyPr/>
          <a:lstStyle/>
          <a:p>
            <a:r>
              <a:rPr lang="en-US"/>
              <a:t>Support Vector Machine</a:t>
            </a:r>
          </a:p>
        </p:txBody>
      </p:sp>
      <p:sp>
        <p:nvSpPr>
          <p:cNvPr id="3" name="Subtitle 2">
            <a:extLst>
              <a:ext uri="{FF2B5EF4-FFF2-40B4-BE49-F238E27FC236}">
                <a16:creationId xmlns:a16="http://schemas.microsoft.com/office/drawing/2014/main" id="{0F2B90A7-EB6E-43F3-A893-0E24E5CA89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934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F4A8-A583-4C24-93A5-BBC37BDC27E7}"/>
              </a:ext>
            </a:extLst>
          </p:cNvPr>
          <p:cNvSpPr>
            <a:spLocks noGrp="1"/>
          </p:cNvSpPr>
          <p:nvPr>
            <p:ph type="title"/>
          </p:nvPr>
        </p:nvSpPr>
        <p:spPr/>
        <p:txBody>
          <a:bodyPr>
            <a:normAutofit/>
          </a:bodyPr>
          <a:lstStyle/>
          <a:p>
            <a:r>
              <a:rPr lang="en-US"/>
              <a:t>What is it? How does it work?</a:t>
            </a:r>
          </a:p>
        </p:txBody>
      </p:sp>
      <p:sp>
        <p:nvSpPr>
          <p:cNvPr id="3" name="Content Placeholder 2">
            <a:extLst>
              <a:ext uri="{FF2B5EF4-FFF2-40B4-BE49-F238E27FC236}">
                <a16:creationId xmlns:a16="http://schemas.microsoft.com/office/drawing/2014/main" id="{888BD9D6-6D4C-42A4-9426-3505C652CD5E}"/>
              </a:ext>
            </a:extLst>
          </p:cNvPr>
          <p:cNvSpPr>
            <a:spLocks noGrp="1"/>
          </p:cNvSpPr>
          <p:nvPr>
            <p:ph idx="1"/>
          </p:nvPr>
        </p:nvSpPr>
        <p:spPr/>
        <p:txBody>
          <a:bodyPr vert="horz" lIns="91440" tIns="45720" rIns="91440" bIns="45720" rtlCol="0" anchor="t">
            <a:normAutofit lnSpcReduction="10000"/>
          </a:bodyPr>
          <a:lstStyle/>
          <a:p>
            <a:pPr>
              <a:buClr>
                <a:srgbClr val="262626"/>
              </a:buClr>
            </a:pPr>
            <a:r>
              <a:rPr lang="en-US">
                <a:ea typeface="+mn-lt"/>
                <a:cs typeface="+mn-lt"/>
              </a:rPr>
              <a:t>"Support Vector Machines (SVMs), are a set of supervised learning methods used for classification, regression and outlier detection." [1]</a:t>
            </a:r>
          </a:p>
          <a:p>
            <a:pPr>
              <a:buClr>
                <a:srgbClr val="262626"/>
              </a:buClr>
            </a:pPr>
            <a:r>
              <a:rPr lang="en-US">
                <a:ea typeface="+mn-lt"/>
                <a:cs typeface="+mn-lt"/>
              </a:rPr>
              <a:t>Supports multi-class classifications based on input data supplied to training models. These methods include SVC and </a:t>
            </a:r>
            <a:r>
              <a:rPr lang="en-US" err="1">
                <a:ea typeface="+mn-lt"/>
                <a:cs typeface="+mn-lt"/>
              </a:rPr>
              <a:t>LinearSVC</a:t>
            </a:r>
            <a:r>
              <a:rPr lang="en-US">
                <a:ea typeface="+mn-lt"/>
                <a:cs typeface="+mn-lt"/>
              </a:rPr>
              <a:t>.</a:t>
            </a:r>
          </a:p>
          <a:p>
            <a:pPr lvl="1">
              <a:buClr>
                <a:srgbClr val="262626"/>
              </a:buClr>
            </a:pPr>
            <a:r>
              <a:rPr lang="en-US">
                <a:ea typeface="+mn-lt"/>
                <a:cs typeface="+mn-lt"/>
              </a:rPr>
              <a:t>SVC: A 'one-to-one' classifier or 'one-to-one' into 'one-to-rest' classifier in conjunction with modifying the </a:t>
            </a:r>
            <a:r>
              <a:rPr lang="en-US" err="1">
                <a:ea typeface="+mn-lt"/>
                <a:cs typeface="+mn-lt"/>
              </a:rPr>
              <a:t>decision_function_shape</a:t>
            </a:r>
            <a:r>
              <a:rPr lang="en-US">
                <a:ea typeface="+mn-lt"/>
                <a:cs typeface="+mn-lt"/>
              </a:rPr>
              <a:t> parameter, able to choose Kernel type.</a:t>
            </a:r>
            <a:endParaRPr lang="en-US"/>
          </a:p>
          <a:p>
            <a:pPr lvl="1">
              <a:buClr>
                <a:srgbClr val="262626"/>
              </a:buClr>
            </a:pPr>
            <a:r>
              <a:rPr lang="en-US" err="1">
                <a:ea typeface="+mn-lt"/>
                <a:cs typeface="+mn-lt"/>
              </a:rPr>
              <a:t>LinearSVC</a:t>
            </a:r>
            <a:r>
              <a:rPr lang="en-US">
                <a:ea typeface="+mn-lt"/>
                <a:cs typeface="+mn-lt"/>
              </a:rPr>
              <a:t>: A 'one-to-rest' classifier, Kernel type is only Linear.</a:t>
            </a:r>
            <a:endParaRPr lang="en-US"/>
          </a:p>
          <a:p>
            <a:pPr>
              <a:buClr>
                <a:srgbClr val="262626"/>
              </a:buClr>
            </a:pPr>
            <a:r>
              <a:rPr lang="en-US">
                <a:ea typeface="+mn-lt"/>
                <a:cs typeface="+mn-lt"/>
              </a:rPr>
              <a:t>SVC logistic creates planes in reference to training data which can take multiple forms based on Kernel type, these are known as hyperplanes.</a:t>
            </a:r>
          </a:p>
          <a:p>
            <a:pPr lvl="1">
              <a:buClr>
                <a:srgbClr val="262626"/>
              </a:buClr>
            </a:pPr>
            <a:r>
              <a:rPr lang="en-US">
                <a:ea typeface="+mn-lt"/>
                <a:cs typeface="+mn-lt"/>
              </a:rPr>
              <a:t>Linear, Polynomial, Radial Basis Function and Sigmoidal</a:t>
            </a:r>
          </a:p>
          <a:p>
            <a:pPr>
              <a:buClr>
                <a:srgbClr val="262626"/>
              </a:buClr>
            </a:pPr>
            <a:r>
              <a:rPr lang="en-US">
                <a:ea typeface="+mn-lt"/>
                <a:cs typeface="+mn-lt"/>
              </a:rPr>
              <a:t>In a similar fashion to Logistic Regression, data point classification is based on a data points position in the multi-dimensional space, separated or categorized by planes determined by the algorithm.</a:t>
            </a:r>
          </a:p>
        </p:txBody>
      </p:sp>
      <p:sp>
        <p:nvSpPr>
          <p:cNvPr id="5" name="TextBox 4">
            <a:extLst>
              <a:ext uri="{FF2B5EF4-FFF2-40B4-BE49-F238E27FC236}">
                <a16:creationId xmlns:a16="http://schemas.microsoft.com/office/drawing/2014/main" id="{9F0E5CC5-38FB-466A-89D2-687A35C70FA9}"/>
              </a:ext>
            </a:extLst>
          </p:cNvPr>
          <p:cNvSpPr txBox="1"/>
          <p:nvPr/>
        </p:nvSpPr>
        <p:spPr>
          <a:xfrm>
            <a:off x="5685183" y="5961269"/>
            <a:ext cx="54378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[1]: https://scikit-learn.org/stable/modules/svm.html#tips-on-practical-use</a:t>
            </a:r>
            <a:endParaRPr lang="en-US" sz="1400"/>
          </a:p>
        </p:txBody>
      </p:sp>
    </p:spTree>
    <p:extLst>
      <p:ext uri="{BB962C8B-B14F-4D97-AF65-F5344CB8AC3E}">
        <p14:creationId xmlns:p14="http://schemas.microsoft.com/office/powerpoint/2010/main" val="150610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81F0-5CFE-48E0-83B6-EEAA9E0C5A4E}"/>
              </a:ext>
            </a:extLst>
          </p:cNvPr>
          <p:cNvSpPr>
            <a:spLocks noGrp="1"/>
          </p:cNvSpPr>
          <p:nvPr>
            <p:ph type="title"/>
          </p:nvPr>
        </p:nvSpPr>
        <p:spPr/>
        <p:txBody>
          <a:bodyPr/>
          <a:lstStyle/>
          <a:p>
            <a:r>
              <a:rPr lang="en-US"/>
              <a:t>Classification</a:t>
            </a:r>
          </a:p>
        </p:txBody>
      </p:sp>
      <p:pic>
        <p:nvPicPr>
          <p:cNvPr id="4" name="Picture 4" descr="Chart&#10;&#10;Description automatically generated">
            <a:extLst>
              <a:ext uri="{FF2B5EF4-FFF2-40B4-BE49-F238E27FC236}">
                <a16:creationId xmlns:a16="http://schemas.microsoft.com/office/drawing/2014/main" id="{840F59AA-02D1-4468-816A-9626CBE70DA5}"/>
              </a:ext>
            </a:extLst>
          </p:cNvPr>
          <p:cNvPicPr>
            <a:picLocks noGrp="1" noChangeAspect="1"/>
          </p:cNvPicPr>
          <p:nvPr>
            <p:ph idx="1"/>
          </p:nvPr>
        </p:nvPicPr>
        <p:blipFill>
          <a:blip r:embed="rId3"/>
          <a:stretch>
            <a:fillRect/>
          </a:stretch>
        </p:blipFill>
        <p:spPr>
          <a:xfrm>
            <a:off x="1062171" y="2141780"/>
            <a:ext cx="2619375" cy="1990725"/>
          </a:xfrm>
        </p:spPr>
      </p:pic>
      <p:pic>
        <p:nvPicPr>
          <p:cNvPr id="5" name="Picture 5" descr="Chart, scatter chart&#10;&#10;Description automatically generated">
            <a:extLst>
              <a:ext uri="{FF2B5EF4-FFF2-40B4-BE49-F238E27FC236}">
                <a16:creationId xmlns:a16="http://schemas.microsoft.com/office/drawing/2014/main" id="{8D7B7A53-BBA2-49E9-A089-9D80131DDE21}"/>
              </a:ext>
            </a:extLst>
          </p:cNvPr>
          <p:cNvPicPr>
            <a:picLocks noChangeAspect="1"/>
          </p:cNvPicPr>
          <p:nvPr/>
        </p:nvPicPr>
        <p:blipFill>
          <a:blip r:embed="rId4"/>
          <a:stretch>
            <a:fillRect/>
          </a:stretch>
        </p:blipFill>
        <p:spPr>
          <a:xfrm>
            <a:off x="1060076" y="4219119"/>
            <a:ext cx="2743199" cy="1893585"/>
          </a:xfrm>
          <a:prstGeom prst="rect">
            <a:avLst/>
          </a:prstGeom>
        </p:spPr>
      </p:pic>
      <p:pic>
        <p:nvPicPr>
          <p:cNvPr id="6" name="Picture 6" descr="Chart, scatter chart&#10;&#10;Description automatically generated">
            <a:extLst>
              <a:ext uri="{FF2B5EF4-FFF2-40B4-BE49-F238E27FC236}">
                <a16:creationId xmlns:a16="http://schemas.microsoft.com/office/drawing/2014/main" id="{CBA8E2BB-F0CF-4971-8999-596BA6D9C1F6}"/>
              </a:ext>
            </a:extLst>
          </p:cNvPr>
          <p:cNvPicPr>
            <a:picLocks noChangeAspect="1"/>
          </p:cNvPicPr>
          <p:nvPr/>
        </p:nvPicPr>
        <p:blipFill>
          <a:blip r:embed="rId5"/>
          <a:stretch>
            <a:fillRect/>
          </a:stretch>
        </p:blipFill>
        <p:spPr>
          <a:xfrm>
            <a:off x="4152900" y="4219980"/>
            <a:ext cx="2743199" cy="1914276"/>
          </a:xfrm>
          <a:prstGeom prst="rect">
            <a:avLst/>
          </a:prstGeom>
        </p:spPr>
      </p:pic>
      <p:pic>
        <p:nvPicPr>
          <p:cNvPr id="7" name="Picture 7" descr="Chart, diagram, radar chart&#10;&#10;Description automatically generated">
            <a:extLst>
              <a:ext uri="{FF2B5EF4-FFF2-40B4-BE49-F238E27FC236}">
                <a16:creationId xmlns:a16="http://schemas.microsoft.com/office/drawing/2014/main" id="{05B98445-A231-4188-8877-19AF84975274}"/>
              </a:ext>
            </a:extLst>
          </p:cNvPr>
          <p:cNvPicPr>
            <a:picLocks noChangeAspect="1"/>
          </p:cNvPicPr>
          <p:nvPr/>
        </p:nvPicPr>
        <p:blipFill>
          <a:blip r:embed="rId6"/>
          <a:stretch>
            <a:fillRect/>
          </a:stretch>
        </p:blipFill>
        <p:spPr>
          <a:xfrm>
            <a:off x="7245724" y="4241530"/>
            <a:ext cx="2743199" cy="1893585"/>
          </a:xfrm>
          <a:prstGeom prst="rect">
            <a:avLst/>
          </a:prstGeom>
        </p:spPr>
      </p:pic>
      <p:sp>
        <p:nvSpPr>
          <p:cNvPr id="8" name="TextBox 7">
            <a:extLst>
              <a:ext uri="{FF2B5EF4-FFF2-40B4-BE49-F238E27FC236}">
                <a16:creationId xmlns:a16="http://schemas.microsoft.com/office/drawing/2014/main" id="{AD662612-E715-4060-9F67-2453A9311660}"/>
              </a:ext>
            </a:extLst>
          </p:cNvPr>
          <p:cNvSpPr txBox="1"/>
          <p:nvPr/>
        </p:nvSpPr>
        <p:spPr>
          <a:xfrm>
            <a:off x="3962400" y="2309611"/>
            <a:ext cx="750838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The objective of the support vector machine algorithm is to find a hyperplane in an N-dimensional space(N — the number of features) that distinctly classifies the data points.​</a:t>
            </a:r>
          </a:p>
          <a:p>
            <a:pPr lvl="1">
              <a:buChar char="•"/>
            </a:pPr>
            <a:r>
              <a:rPr lang="en-US" sz="1700">
                <a:cs typeface="Arial"/>
              </a:rPr>
              <a:t>Our objective is to find a plane that has the </a:t>
            </a:r>
            <a:r>
              <a:rPr lang="en-US" sz="1700" u="sng">
                <a:cs typeface="Arial"/>
              </a:rPr>
              <a:t>maximum </a:t>
            </a:r>
            <a:r>
              <a:rPr lang="en-US" sz="1700">
                <a:cs typeface="Arial"/>
              </a:rPr>
              <a:t>margin, i.e., the maximum distance between data points of both classes</a:t>
            </a:r>
          </a:p>
        </p:txBody>
      </p:sp>
    </p:spTree>
    <p:extLst>
      <p:ext uri="{BB962C8B-B14F-4D97-AF65-F5344CB8AC3E}">
        <p14:creationId xmlns:p14="http://schemas.microsoft.com/office/powerpoint/2010/main" val="423048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EC00-08A9-4D1D-A08A-54B94952E7C0}"/>
              </a:ext>
            </a:extLst>
          </p:cNvPr>
          <p:cNvSpPr>
            <a:spLocks noGrp="1"/>
          </p:cNvSpPr>
          <p:nvPr>
            <p:ph type="title"/>
          </p:nvPr>
        </p:nvSpPr>
        <p:spPr/>
        <p:txBody>
          <a:bodyPr/>
          <a:lstStyle/>
          <a:p>
            <a:r>
              <a:rPr lang="en-US"/>
              <a:t>Kernels</a:t>
            </a:r>
          </a:p>
        </p:txBody>
      </p:sp>
      <p:pic>
        <p:nvPicPr>
          <p:cNvPr id="5" name="Picture 5" descr="Chart, scatter chart&#10;&#10;Description automatically generated">
            <a:extLst>
              <a:ext uri="{FF2B5EF4-FFF2-40B4-BE49-F238E27FC236}">
                <a16:creationId xmlns:a16="http://schemas.microsoft.com/office/drawing/2014/main" id="{43A2B9EB-8011-41EF-9293-42EAD3D8646E}"/>
              </a:ext>
            </a:extLst>
          </p:cNvPr>
          <p:cNvPicPr>
            <a:picLocks noGrp="1" noChangeAspect="1"/>
          </p:cNvPicPr>
          <p:nvPr>
            <p:ph idx="1"/>
          </p:nvPr>
        </p:nvPicPr>
        <p:blipFill>
          <a:blip r:embed="rId3"/>
          <a:stretch>
            <a:fillRect/>
          </a:stretch>
        </p:blipFill>
        <p:spPr>
          <a:xfrm>
            <a:off x="607646" y="3909193"/>
            <a:ext cx="2620353" cy="2028825"/>
          </a:xfrm>
        </p:spPr>
      </p:pic>
      <p:pic>
        <p:nvPicPr>
          <p:cNvPr id="7" name="Picture 7" descr="Chart, scatter chart&#10;&#10;Description automatically generated">
            <a:extLst>
              <a:ext uri="{FF2B5EF4-FFF2-40B4-BE49-F238E27FC236}">
                <a16:creationId xmlns:a16="http://schemas.microsoft.com/office/drawing/2014/main" id="{94F4BD6E-19AE-4551-94A4-17A551964308}"/>
              </a:ext>
            </a:extLst>
          </p:cNvPr>
          <p:cNvPicPr>
            <a:picLocks noChangeAspect="1"/>
          </p:cNvPicPr>
          <p:nvPr/>
        </p:nvPicPr>
        <p:blipFill>
          <a:blip r:embed="rId4"/>
          <a:stretch>
            <a:fillRect/>
          </a:stretch>
        </p:blipFill>
        <p:spPr>
          <a:xfrm>
            <a:off x="6622887" y="4069671"/>
            <a:ext cx="2181125" cy="1702269"/>
          </a:xfrm>
          <a:prstGeom prst="rect">
            <a:avLst/>
          </a:prstGeom>
        </p:spPr>
      </p:pic>
      <p:sp>
        <p:nvSpPr>
          <p:cNvPr id="8" name="TextBox 7">
            <a:extLst>
              <a:ext uri="{FF2B5EF4-FFF2-40B4-BE49-F238E27FC236}">
                <a16:creationId xmlns:a16="http://schemas.microsoft.com/office/drawing/2014/main" id="{32C74423-4607-4402-B5EB-86D4FC491F8B}"/>
              </a:ext>
            </a:extLst>
          </p:cNvPr>
          <p:cNvSpPr txBox="1"/>
          <p:nvPr/>
        </p:nvSpPr>
        <p:spPr>
          <a:xfrm>
            <a:off x="2016449" y="2019200"/>
            <a:ext cx="84206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ourier New"/>
              <a:buChar char="o"/>
            </a:pPr>
            <a:r>
              <a:rPr lang="en-US" sz="2400"/>
              <a:t>Specify what type of hyperplane to use</a:t>
            </a:r>
            <a:endParaRPr lang="en-US"/>
          </a:p>
          <a:p>
            <a:pPr marL="342900" indent="-342900">
              <a:buFont typeface="Courier New"/>
              <a:buChar char="o"/>
            </a:pPr>
            <a:r>
              <a:rPr lang="en-US" sz="2400"/>
              <a:t>Built in options: Linear, RBF, Polynomial, Sigmoid</a:t>
            </a:r>
          </a:p>
          <a:p>
            <a:pPr marL="342900" indent="-342900">
              <a:buFont typeface="Courier New"/>
              <a:buChar char="o"/>
            </a:pPr>
            <a:r>
              <a:rPr lang="en-US" sz="2400"/>
              <a:t>Also, provide custom kernel</a:t>
            </a:r>
          </a:p>
        </p:txBody>
      </p:sp>
      <p:pic>
        <p:nvPicPr>
          <p:cNvPr id="9" name="Picture 9" descr="Chart, scatter chart&#10;&#10;Description automatically generated">
            <a:extLst>
              <a:ext uri="{FF2B5EF4-FFF2-40B4-BE49-F238E27FC236}">
                <a16:creationId xmlns:a16="http://schemas.microsoft.com/office/drawing/2014/main" id="{2962579C-C5DA-4D68-9919-FBFDD888FDE9}"/>
              </a:ext>
            </a:extLst>
          </p:cNvPr>
          <p:cNvPicPr>
            <a:picLocks noChangeAspect="1"/>
          </p:cNvPicPr>
          <p:nvPr/>
        </p:nvPicPr>
        <p:blipFill>
          <a:blip r:embed="rId5"/>
          <a:stretch>
            <a:fillRect/>
          </a:stretch>
        </p:blipFill>
        <p:spPr>
          <a:xfrm>
            <a:off x="9405815" y="4072558"/>
            <a:ext cx="2171356" cy="1699380"/>
          </a:xfrm>
          <a:prstGeom prst="rect">
            <a:avLst/>
          </a:prstGeom>
        </p:spPr>
      </p:pic>
      <p:sp>
        <p:nvSpPr>
          <p:cNvPr id="10" name="TextBox 9">
            <a:extLst>
              <a:ext uri="{FF2B5EF4-FFF2-40B4-BE49-F238E27FC236}">
                <a16:creationId xmlns:a16="http://schemas.microsoft.com/office/drawing/2014/main" id="{95B4C1ED-C490-4F50-B44C-356F0DEF728E}"/>
              </a:ext>
            </a:extLst>
          </p:cNvPr>
          <p:cNvSpPr txBox="1"/>
          <p:nvPr/>
        </p:nvSpPr>
        <p:spPr>
          <a:xfrm>
            <a:off x="826479" y="5828322"/>
            <a:ext cx="2274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a:t>
            </a:r>
            <a:r>
              <a:rPr lang="en-US" err="1">
                <a:ea typeface="+mn-lt"/>
                <a:cs typeface="+mn-lt"/>
              </a:rPr>
              <a:t>x,x</a:t>
            </a:r>
            <a:r>
              <a:rPr lang="en-US">
                <a:ea typeface="+mn-lt"/>
                <a:cs typeface="+mn-lt"/>
              </a:rPr>
              <a:t>′⟩</a:t>
            </a:r>
            <a:endParaRPr lang="en-US"/>
          </a:p>
        </p:txBody>
      </p:sp>
      <p:sp>
        <p:nvSpPr>
          <p:cNvPr id="11" name="TextBox 10">
            <a:extLst>
              <a:ext uri="{FF2B5EF4-FFF2-40B4-BE49-F238E27FC236}">
                <a16:creationId xmlns:a16="http://schemas.microsoft.com/office/drawing/2014/main" id="{8EDE92D2-ECD5-4FAD-90C2-F9B06DEDB0A9}"/>
              </a:ext>
            </a:extLst>
          </p:cNvPr>
          <p:cNvSpPr txBox="1"/>
          <p:nvPr/>
        </p:nvSpPr>
        <p:spPr>
          <a:xfrm>
            <a:off x="3454402" y="5828322"/>
            <a:ext cx="2948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a:t>
            </a:r>
            <a:r>
              <a:rPr lang="en-US" err="1">
                <a:ea typeface="+mn-lt"/>
                <a:cs typeface="+mn-lt"/>
              </a:rPr>
              <a:t>γ⟨x,x</a:t>
            </a:r>
            <a:r>
              <a:rPr lang="en-US">
                <a:ea typeface="+mn-lt"/>
                <a:cs typeface="+mn-lt"/>
              </a:rPr>
              <a:t>′⟩+r)</a:t>
            </a:r>
            <a:r>
              <a:rPr lang="en-US" baseline="30000">
                <a:ea typeface="+mn-lt"/>
                <a:cs typeface="+mn-lt"/>
              </a:rPr>
              <a:t>d</a:t>
            </a:r>
            <a:r>
              <a:rPr lang="en-US">
                <a:ea typeface="+mn-lt"/>
                <a:cs typeface="+mn-lt"/>
              </a:rPr>
              <a:t> </a:t>
            </a:r>
            <a:endParaRPr lang="en-US"/>
          </a:p>
        </p:txBody>
      </p:sp>
      <p:pic>
        <p:nvPicPr>
          <p:cNvPr id="12" name="Picture 12" descr="Chart, scatter chart&#10;&#10;Description automatically generated">
            <a:extLst>
              <a:ext uri="{FF2B5EF4-FFF2-40B4-BE49-F238E27FC236}">
                <a16:creationId xmlns:a16="http://schemas.microsoft.com/office/drawing/2014/main" id="{F3F21234-EC73-4B74-93AB-B9449FF2A900}"/>
              </a:ext>
            </a:extLst>
          </p:cNvPr>
          <p:cNvPicPr>
            <a:picLocks noChangeAspect="1"/>
          </p:cNvPicPr>
          <p:nvPr/>
        </p:nvPicPr>
        <p:blipFill>
          <a:blip r:embed="rId6"/>
          <a:stretch>
            <a:fillRect/>
          </a:stretch>
        </p:blipFill>
        <p:spPr>
          <a:xfrm>
            <a:off x="3830189" y="4069120"/>
            <a:ext cx="2186354" cy="1709149"/>
          </a:xfrm>
          <a:prstGeom prst="rect">
            <a:avLst/>
          </a:prstGeom>
        </p:spPr>
      </p:pic>
      <p:sp>
        <p:nvSpPr>
          <p:cNvPr id="13" name="TextBox 12">
            <a:extLst>
              <a:ext uri="{FF2B5EF4-FFF2-40B4-BE49-F238E27FC236}">
                <a16:creationId xmlns:a16="http://schemas.microsoft.com/office/drawing/2014/main" id="{ACFA90EA-35E0-47A0-821E-28D596BEB180}"/>
              </a:ext>
            </a:extLst>
          </p:cNvPr>
          <p:cNvSpPr txBox="1"/>
          <p:nvPr/>
        </p:nvSpPr>
        <p:spPr>
          <a:xfrm>
            <a:off x="6170247" y="5828322"/>
            <a:ext cx="3094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exp⁡(−γ‖x−x′‖</a:t>
            </a:r>
            <a:r>
              <a:rPr lang="en-US" baseline="30000">
                <a:ea typeface="+mn-lt"/>
                <a:cs typeface="+mn-lt"/>
              </a:rPr>
              <a:t>2</a:t>
            </a:r>
            <a:r>
              <a:rPr lang="en-US">
                <a:ea typeface="+mn-lt"/>
                <a:cs typeface="+mn-lt"/>
              </a:rPr>
              <a:t>)</a:t>
            </a:r>
            <a:endParaRPr lang="en-US"/>
          </a:p>
        </p:txBody>
      </p:sp>
      <p:sp>
        <p:nvSpPr>
          <p:cNvPr id="14" name="TextBox 13">
            <a:extLst>
              <a:ext uri="{FF2B5EF4-FFF2-40B4-BE49-F238E27FC236}">
                <a16:creationId xmlns:a16="http://schemas.microsoft.com/office/drawing/2014/main" id="{61CE8ADF-C479-4D33-B8CE-FA7983C5A58B}"/>
              </a:ext>
            </a:extLst>
          </p:cNvPr>
          <p:cNvSpPr txBox="1"/>
          <p:nvPr/>
        </p:nvSpPr>
        <p:spPr>
          <a:xfrm>
            <a:off x="9120554" y="582832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tanh⁡(</a:t>
            </a:r>
            <a:r>
              <a:rPr lang="en-US" err="1">
                <a:ea typeface="+mn-lt"/>
                <a:cs typeface="+mn-lt"/>
              </a:rPr>
              <a:t>γ⟨x,x</a:t>
            </a:r>
            <a:r>
              <a:rPr lang="en-US">
                <a:ea typeface="+mn-lt"/>
                <a:cs typeface="+mn-lt"/>
              </a:rPr>
              <a:t>′⟩+r)</a:t>
            </a:r>
          </a:p>
        </p:txBody>
      </p:sp>
      <p:sp>
        <p:nvSpPr>
          <p:cNvPr id="15" name="TextBox 14">
            <a:extLst>
              <a:ext uri="{FF2B5EF4-FFF2-40B4-BE49-F238E27FC236}">
                <a16:creationId xmlns:a16="http://schemas.microsoft.com/office/drawing/2014/main" id="{BC5A4216-9304-4535-B3BE-AFD5B1C1EAB6}"/>
              </a:ext>
            </a:extLst>
          </p:cNvPr>
          <p:cNvSpPr txBox="1"/>
          <p:nvPr/>
        </p:nvSpPr>
        <p:spPr>
          <a:xfrm>
            <a:off x="588352" y="36949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Linear</a:t>
            </a:r>
          </a:p>
        </p:txBody>
      </p:sp>
      <p:sp>
        <p:nvSpPr>
          <p:cNvPr id="16" name="TextBox 15">
            <a:extLst>
              <a:ext uri="{FF2B5EF4-FFF2-40B4-BE49-F238E27FC236}">
                <a16:creationId xmlns:a16="http://schemas.microsoft.com/office/drawing/2014/main" id="{5BC31475-CD7A-49D4-965C-22D4937E1435}"/>
              </a:ext>
            </a:extLst>
          </p:cNvPr>
          <p:cNvSpPr txBox="1"/>
          <p:nvPr/>
        </p:nvSpPr>
        <p:spPr>
          <a:xfrm>
            <a:off x="3548428" y="369496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Polynomial</a:t>
            </a:r>
          </a:p>
        </p:txBody>
      </p:sp>
      <p:sp>
        <p:nvSpPr>
          <p:cNvPr id="17" name="TextBox 16">
            <a:extLst>
              <a:ext uri="{FF2B5EF4-FFF2-40B4-BE49-F238E27FC236}">
                <a16:creationId xmlns:a16="http://schemas.microsoft.com/office/drawing/2014/main" id="{1B5601F4-EB1E-47AC-8E1C-F595E37710FA}"/>
              </a:ext>
            </a:extLst>
          </p:cNvPr>
          <p:cNvSpPr txBox="1"/>
          <p:nvPr/>
        </p:nvSpPr>
        <p:spPr>
          <a:xfrm>
            <a:off x="6342428" y="343119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Radial Basis Function (</a:t>
            </a:r>
            <a:r>
              <a:rPr lang="en-US" b="1"/>
              <a:t>RBF)</a:t>
            </a:r>
            <a:endParaRPr lang="en-US"/>
          </a:p>
        </p:txBody>
      </p:sp>
      <p:sp>
        <p:nvSpPr>
          <p:cNvPr id="18" name="TextBox 17">
            <a:extLst>
              <a:ext uri="{FF2B5EF4-FFF2-40B4-BE49-F238E27FC236}">
                <a16:creationId xmlns:a16="http://schemas.microsoft.com/office/drawing/2014/main" id="{9A489913-9A82-477F-986F-4E8FA715D32B}"/>
              </a:ext>
            </a:extLst>
          </p:cNvPr>
          <p:cNvSpPr txBox="1"/>
          <p:nvPr/>
        </p:nvSpPr>
        <p:spPr>
          <a:xfrm>
            <a:off x="9116890" y="369496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Sigmoid</a:t>
            </a:r>
          </a:p>
        </p:txBody>
      </p:sp>
    </p:spTree>
    <p:extLst>
      <p:ext uri="{BB962C8B-B14F-4D97-AF65-F5344CB8AC3E}">
        <p14:creationId xmlns:p14="http://schemas.microsoft.com/office/powerpoint/2010/main" val="53654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7765-3A1C-4500-94F4-2508ED4303E0}"/>
              </a:ext>
            </a:extLst>
          </p:cNvPr>
          <p:cNvSpPr>
            <a:spLocks noGrp="1"/>
          </p:cNvSpPr>
          <p:nvPr>
            <p:ph type="ctrTitle"/>
          </p:nvPr>
        </p:nvSpPr>
        <p:spPr/>
        <p:txBody>
          <a:bodyPr/>
          <a:lstStyle/>
          <a:p>
            <a:r>
              <a:rPr lang="en-US"/>
              <a:t>Comparison &amp; Advantages</a:t>
            </a:r>
          </a:p>
        </p:txBody>
      </p:sp>
      <p:sp>
        <p:nvSpPr>
          <p:cNvPr id="3" name="Subtitle 2">
            <a:extLst>
              <a:ext uri="{FF2B5EF4-FFF2-40B4-BE49-F238E27FC236}">
                <a16:creationId xmlns:a16="http://schemas.microsoft.com/office/drawing/2014/main" id="{B4D18C17-F904-4D0E-B0B1-FCE7E53DB0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03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286D-09E2-487C-A750-DBEDF0FA31AA}"/>
              </a:ext>
            </a:extLst>
          </p:cNvPr>
          <p:cNvSpPr>
            <a:spLocks noGrp="1"/>
          </p:cNvSpPr>
          <p:nvPr>
            <p:ph type="title"/>
          </p:nvPr>
        </p:nvSpPr>
        <p:spPr/>
        <p:txBody>
          <a:bodyPr/>
          <a:lstStyle/>
          <a:p>
            <a:r>
              <a:rPr lang="en-US"/>
              <a:t>Advantages of Support Vector Machines</a:t>
            </a:r>
          </a:p>
        </p:txBody>
      </p:sp>
      <p:sp>
        <p:nvSpPr>
          <p:cNvPr id="3" name="Content Placeholder 2">
            <a:extLst>
              <a:ext uri="{FF2B5EF4-FFF2-40B4-BE49-F238E27FC236}">
                <a16:creationId xmlns:a16="http://schemas.microsoft.com/office/drawing/2014/main" id="{BB4E667D-A6F4-42E9-B1F2-7D17C31D50D0}"/>
              </a:ext>
            </a:extLst>
          </p:cNvPr>
          <p:cNvSpPr>
            <a:spLocks noGrp="1"/>
          </p:cNvSpPr>
          <p:nvPr>
            <p:ph idx="1"/>
          </p:nvPr>
        </p:nvSpPr>
        <p:spPr/>
        <p:txBody>
          <a:bodyPr vert="horz" lIns="91440" tIns="45720" rIns="91440" bIns="45720" rtlCol="0" anchor="t">
            <a:normAutofit fontScale="92500" lnSpcReduction="10000"/>
          </a:bodyPr>
          <a:lstStyle/>
          <a:p>
            <a:pPr>
              <a:buClr>
                <a:srgbClr val="262626"/>
              </a:buClr>
            </a:pPr>
            <a:r>
              <a:rPr lang="en-US">
                <a:ea typeface="+mn-lt"/>
                <a:cs typeface="+mn-lt"/>
              </a:rPr>
              <a:t>Their dependence on relatively few support vectors means that they are very compact models and take up very little memory.</a:t>
            </a:r>
            <a:endParaRPr lang="en-US"/>
          </a:p>
          <a:p>
            <a:pPr marL="0" indent="0">
              <a:buClr>
                <a:srgbClr val="262626"/>
              </a:buClr>
              <a:buNone/>
            </a:pPr>
            <a:endParaRPr lang="en-US">
              <a:ea typeface="+mn-lt"/>
              <a:cs typeface="+mn-lt"/>
            </a:endParaRPr>
          </a:p>
          <a:p>
            <a:pPr>
              <a:buClr>
                <a:srgbClr val="262626"/>
              </a:buClr>
            </a:pPr>
            <a:r>
              <a:rPr lang="en-US">
                <a:ea typeface="+mn-lt"/>
                <a:cs typeface="+mn-lt"/>
              </a:rPr>
              <a:t>Once the model is trained, the prediction phase is very fast.</a:t>
            </a:r>
            <a:endParaRPr lang="en-US"/>
          </a:p>
          <a:p>
            <a:pPr marL="0" indent="0">
              <a:buClr>
                <a:srgbClr val="262626"/>
              </a:buClr>
              <a:buNone/>
            </a:pPr>
            <a:endParaRPr lang="en-US">
              <a:ea typeface="+mn-lt"/>
              <a:cs typeface="+mn-lt"/>
            </a:endParaRPr>
          </a:p>
          <a:p>
            <a:pPr>
              <a:buClr>
                <a:srgbClr val="262626"/>
              </a:buClr>
            </a:pPr>
            <a:r>
              <a:rPr lang="en-US">
                <a:ea typeface="+mn-lt"/>
                <a:cs typeface="+mn-lt"/>
              </a:rPr>
              <a:t>Because they are affected only by points near the margin, they work well with high-dimensional data—even data with more dimensions than samples, which is a challenge  for other algorithms like K-means.</a:t>
            </a:r>
            <a:endParaRPr lang="en-US"/>
          </a:p>
          <a:p>
            <a:pPr marL="0" indent="0">
              <a:buClr>
                <a:srgbClr val="262626"/>
              </a:buClr>
              <a:buNone/>
            </a:pPr>
            <a:endParaRPr lang="en-US">
              <a:ea typeface="+mn-lt"/>
              <a:cs typeface="+mn-lt"/>
            </a:endParaRPr>
          </a:p>
          <a:p>
            <a:pPr>
              <a:buClr>
                <a:srgbClr val="262626"/>
              </a:buClr>
            </a:pPr>
            <a:r>
              <a:rPr lang="en-US">
                <a:ea typeface="+mn-lt"/>
                <a:cs typeface="+mn-lt"/>
              </a:rPr>
              <a:t>Their integration with kernel methods makes them very versatile, able to adapt to many types of data.</a:t>
            </a:r>
            <a:endParaRPr lang="en-US"/>
          </a:p>
          <a:p>
            <a:pPr>
              <a:buClr>
                <a:srgbClr val="262626"/>
              </a:buClr>
            </a:pPr>
            <a:endParaRPr lang="en-US"/>
          </a:p>
          <a:p>
            <a:pPr>
              <a:buClr>
                <a:srgbClr val="262626"/>
              </a:buClr>
            </a:pPr>
            <a:r>
              <a:rPr lang="en-US"/>
              <a:t>Not necessary to specify the number of clusters beforehand.</a:t>
            </a:r>
          </a:p>
          <a:p>
            <a:pPr>
              <a:buClr>
                <a:srgbClr val="262626"/>
              </a:buClr>
            </a:pPr>
            <a:endParaRPr lang="en-US"/>
          </a:p>
          <a:p>
            <a:pPr>
              <a:buClr>
                <a:srgbClr val="262626"/>
              </a:buClr>
            </a:pPr>
            <a:endParaRPr lang="en-US"/>
          </a:p>
          <a:p>
            <a:pPr>
              <a:buClr>
                <a:srgbClr val="262626"/>
              </a:buClr>
            </a:pPr>
            <a:endParaRPr lang="en-US"/>
          </a:p>
        </p:txBody>
      </p:sp>
    </p:spTree>
    <p:extLst>
      <p:ext uri="{BB962C8B-B14F-4D97-AF65-F5344CB8AC3E}">
        <p14:creationId xmlns:p14="http://schemas.microsoft.com/office/powerpoint/2010/main" val="82520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509C-BEA3-4A6C-A19B-8489FF862C3B}"/>
              </a:ext>
            </a:extLst>
          </p:cNvPr>
          <p:cNvSpPr>
            <a:spLocks noGrp="1"/>
          </p:cNvSpPr>
          <p:nvPr>
            <p:ph type="title"/>
          </p:nvPr>
        </p:nvSpPr>
        <p:spPr/>
        <p:txBody>
          <a:bodyPr/>
          <a:lstStyle/>
          <a:p>
            <a:r>
              <a:rPr lang="en-US">
                <a:ea typeface="+mj-lt"/>
                <a:cs typeface="+mj-lt"/>
              </a:rPr>
              <a:t>Disadvantages of Support Vector Machines</a:t>
            </a:r>
            <a:endParaRPr lang="en-US" i="0">
              <a:ea typeface="+mj-lt"/>
              <a:cs typeface="+mj-lt"/>
            </a:endParaRPr>
          </a:p>
        </p:txBody>
      </p:sp>
      <p:sp>
        <p:nvSpPr>
          <p:cNvPr id="3" name="Content Placeholder 2">
            <a:extLst>
              <a:ext uri="{FF2B5EF4-FFF2-40B4-BE49-F238E27FC236}">
                <a16:creationId xmlns:a16="http://schemas.microsoft.com/office/drawing/2014/main" id="{A672CD08-65F7-42EC-BED0-98EF4DD2DEC3}"/>
              </a:ext>
            </a:extLst>
          </p:cNvPr>
          <p:cNvSpPr>
            <a:spLocks noGrp="1"/>
          </p:cNvSpPr>
          <p:nvPr>
            <p:ph idx="1"/>
          </p:nvPr>
        </p:nvSpPr>
        <p:spPr/>
        <p:txBody>
          <a:bodyPr vert="horz" lIns="91440" tIns="45720" rIns="91440" bIns="45720" rtlCol="0" anchor="t">
            <a:normAutofit/>
          </a:bodyPr>
          <a:lstStyle/>
          <a:p>
            <a:r>
              <a:rPr lang="en-US">
                <a:ea typeface="+mn-lt"/>
                <a:cs typeface="+mn-lt"/>
              </a:rPr>
              <a:t>For large numbers of training samples, the computational cost can be prohibitive.</a:t>
            </a:r>
            <a:endParaRPr lang="en-US"/>
          </a:p>
          <a:p>
            <a:pPr marL="0" indent="0">
              <a:buClr>
                <a:srgbClr val="262626"/>
              </a:buClr>
              <a:buNone/>
            </a:pPr>
            <a:endParaRPr lang="en-US">
              <a:ea typeface="+mn-lt"/>
              <a:cs typeface="+mn-lt"/>
            </a:endParaRPr>
          </a:p>
          <a:p>
            <a:pPr>
              <a:buClr>
                <a:srgbClr val="262626"/>
              </a:buClr>
            </a:pPr>
            <a:r>
              <a:rPr lang="en-US">
                <a:ea typeface="+mn-lt"/>
                <a:cs typeface="+mn-lt"/>
              </a:rPr>
              <a:t>The results are strongly dependent on a suitable choice for the softening parameter C. Unlike other hyperparameters from Linear Regression or Logistic Regression, this must be carefully chosen via cross-validation, which can be expensive as datasets grow.</a:t>
            </a:r>
            <a:endParaRPr lang="en-US"/>
          </a:p>
          <a:p>
            <a:pPr marL="0" indent="0">
              <a:buClr>
                <a:srgbClr val="262626"/>
              </a:buClr>
              <a:buNone/>
            </a:pPr>
            <a:endParaRPr lang="en-US">
              <a:ea typeface="+mn-lt"/>
              <a:cs typeface="+mn-lt"/>
            </a:endParaRPr>
          </a:p>
          <a:p>
            <a:pPr>
              <a:buClr>
                <a:srgbClr val="262626"/>
              </a:buClr>
            </a:pPr>
            <a:r>
              <a:rPr lang="en-US">
                <a:ea typeface="+mn-lt"/>
                <a:cs typeface="+mn-lt"/>
              </a:rPr>
              <a:t>The results do not have a direct probabilistic interpretation. This can be estimated via an internal cross-validation, but this extra estimation can have a high computational cost.</a:t>
            </a:r>
            <a:endParaRPr lang="en-US"/>
          </a:p>
        </p:txBody>
      </p:sp>
    </p:spTree>
    <p:extLst>
      <p:ext uri="{BB962C8B-B14F-4D97-AF65-F5344CB8AC3E}">
        <p14:creationId xmlns:p14="http://schemas.microsoft.com/office/powerpoint/2010/main" val="2930175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3224"/>
      </a:dk2>
      <a:lt2>
        <a:srgbClr val="E2E6E8"/>
      </a:lt2>
      <a:accent1>
        <a:srgbClr val="BE9A87"/>
      </a:accent1>
      <a:accent2>
        <a:srgbClr val="AEA077"/>
      </a:accent2>
      <a:accent3>
        <a:srgbClr val="A0A77E"/>
      </a:accent3>
      <a:accent4>
        <a:srgbClr val="8BAB75"/>
      </a:accent4>
      <a:accent5>
        <a:srgbClr val="81AD81"/>
      </a:accent5>
      <a:accent6>
        <a:srgbClr val="77AE8E"/>
      </a:accent6>
      <a:hlink>
        <a:srgbClr val="5B879C"/>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15</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SavonVTI</vt:lpstr>
      <vt:lpstr>Support Vector Machine - Machine Learning Research</vt:lpstr>
      <vt:lpstr>Introduction</vt:lpstr>
      <vt:lpstr>Support Vector Machine</vt:lpstr>
      <vt:lpstr>What is it? How does it work?</vt:lpstr>
      <vt:lpstr>Classification</vt:lpstr>
      <vt:lpstr>Kernels</vt:lpstr>
      <vt:lpstr>Comparison &amp; Advantages</vt:lpstr>
      <vt:lpstr>Advantages of Support Vector Machines</vt:lpstr>
      <vt:lpstr>Disadvantages of Support Vector Machines</vt:lpstr>
      <vt:lpstr>Comparison with Logistic Regression</vt:lpstr>
      <vt:lpstr>Data Processing &amp; Parameters</vt:lpstr>
      <vt:lpstr>Data Processing</vt:lpstr>
      <vt:lpstr>Tuning Hyperparameters</vt:lpstr>
      <vt:lpstr>Hyperparameter C</vt:lpstr>
      <vt:lpstr>Hyperparameter Gamma</vt:lpstr>
      <vt:lpstr>Hyperparameter Degree and Coef0</vt:lpstr>
      <vt:lpstr>Conclusion</vt:lpstr>
      <vt:lpstr>Appendix</vt:lpstr>
      <vt:lpstr>Sources</vt:lpstr>
      <vt:lpstr>Tutorial Links &amp; PDFs</vt:lpstr>
      <vt:lpstr>Support Vector Machines Clearly Explained</vt:lpstr>
      <vt:lpstr>Machine Learning Tutorial - SVM</vt:lpstr>
      <vt:lpstr>Sample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2022-01-20T15:41:46Z</dcterms:created>
  <dcterms:modified xsi:type="dcterms:W3CDTF">2022-01-20T21:26:09Z</dcterms:modified>
</cp:coreProperties>
</file>