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83" r:id="rId4"/>
    <p:sldId id="273" r:id="rId5"/>
    <p:sldId id="280" r:id="rId6"/>
    <p:sldId id="285" r:id="rId7"/>
    <p:sldId id="275" r:id="rId8"/>
    <p:sldId id="274" r:id="rId9"/>
    <p:sldId id="284" r:id="rId10"/>
    <p:sldId id="279" r:id="rId11"/>
    <p:sldId id="286" r:id="rId12"/>
    <p:sldId id="287" r:id="rId13"/>
    <p:sldId id="289" r:id="rId14"/>
    <p:sldId id="277" r:id="rId15"/>
    <p:sldId id="291" r:id="rId16"/>
    <p:sldId id="292" r:id="rId17"/>
    <p:sldId id="288" r:id="rId18"/>
    <p:sldId id="290" r:id="rId19"/>
    <p:sldId id="260" r:id="rId20"/>
    <p:sldId id="266" r:id="rId21"/>
    <p:sldId id="261" r:id="rId22"/>
    <p:sldId id="262" r:id="rId23"/>
    <p:sldId id="263" r:id="rId24"/>
    <p:sldId id="264" r:id="rId25"/>
    <p:sldId id="265" r:id="rId26"/>
    <p:sldId id="268" r:id="rId27"/>
    <p:sldId id="293" r:id="rId28"/>
    <p:sldId id="294" r:id="rId29"/>
    <p:sldId id="295" r:id="rId30"/>
    <p:sldId id="296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gitz" initials="d" lastIdx="1" clrIdx="0"/>
  <p:cmAuthor id="1" name="david gitz" initials="dg" lastIdx="2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06.01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44.660" idx="10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48.897" idx="1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55.735" idx="12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57.120" idx="13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58.737" idx="14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8:05.410" idx="16">
    <p:pos x="10" y="10"/>
    <p:text/>
    <p:extLst>
      <p:ext uri="{C676402C-5697-4E1C-873F-D02D1690AC5C}">
        <p15:threadingInfo xmlns:p15="http://schemas.microsoft.com/office/powerpoint/2012/main" timeZoneBias="360"/>
      </p:ext>
    </p:extLst>
  </p:cm>
  <p:cm authorId="1" dt="2014-01-09T12:11:47.986" idx="17">
    <p:pos x="1488" y="1509"/>
    <p:text>Fix this after FC controls ARM/DISARM to MC.</p:text>
    <p:extLst>
      <p:ext uri="{C676402C-5697-4E1C-873F-D02D1690AC5C}">
        <p15:threadingInfo xmlns:p15="http://schemas.microsoft.com/office/powerpoint/2012/main" timeZoneBias="360"/>
      </p:ext>
    </p:extLst>
  </p:cm>
  <p:cm authorId="1" dt="2014-01-19T20:48:28.936" idx="19">
    <p:pos x="1488" y="1605"/>
    <p:text>Change to MAV_MODE_TEST_DISARMED for Obstacle Avoidance</p:text>
    <p:extLst>
      <p:ext uri="{C676402C-5697-4E1C-873F-D02D1690AC5C}">
        <p15:threadingInfo xmlns:p15="http://schemas.microsoft.com/office/powerpoint/2012/main" timeZoneBias="360">
          <p15:parentCm authorId="1" idx="17"/>
        </p15:threadingInfo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8:05.410" idx="16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8:05.410" idx="16">
    <p:pos x="10" y="10"/>
    <p:text/>
    <p:extLst>
      <p:ext uri="{C676402C-5697-4E1C-873F-D02D1690AC5C}">
        <p15:threadingInfo xmlns:p15="http://schemas.microsoft.com/office/powerpoint/2012/main" timeZoneBias="360"/>
      </p:ext>
    </p:extLst>
  </p:cm>
  <p:cm authorId="1" dt="2014-01-19T20:49:20.618" idx="20">
    <p:pos x="10" y="106"/>
    <p:text>Add in program loops, checking for arm/disarm command, flight mode</p:text>
    <p:extLst>
      <p:ext uri="{C676402C-5697-4E1C-873F-D02D1690AC5C}">
        <p15:threadingInfo xmlns:p15="http://schemas.microsoft.com/office/powerpoint/2012/main" timeZoneBias="360">
          <p15:parentCm authorId="1" idx="16"/>
        </p15:threadingInfo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8:05.410" idx="16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8:03.826" idx="15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10.015" idx="2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12" idx="3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13.467" idx="4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20.490" idx="5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21.941" idx="6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23.393" idx="7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9T11:57:24.644" idx="8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05T21:36:02.139" idx="1">
    <p:pos x="4848" y="1008"/>
    <p:text>Wait for User Execution</p:text>
  </p:cm>
  <p:cm authorId="1" dt="2014-01-09T11:57:36.671" idx="9">
    <p:pos x="10" y="10"/>
    <p:text>Obselete?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F7-C875-47F7-A845-8FD9338D1574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F01B3-52FD-4425-8FE5-9A29CB3F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01B3-52FD-4425-8FE5-9A29CB3FBB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581400" cy="685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63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9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03BE-674B-47C8-8B71-73F7DA73103A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5E16-757A-4D4B-9A92-AFB00FFA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ookman Old Styl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slide" Target="slide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slide" Target="slide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9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hyperlink" Target="http://qgroundcontrol.org/mavlink/waypoint_protocol" TargetMode="Externa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22.xml"/><Relationship Id="rId4" Type="http://schemas.openxmlformats.org/officeDocument/2006/relationships/slide" Target="slide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Flowchart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</a:t>
            </a:r>
            <a:r>
              <a:rPr lang="en-US" dirty="0" err="1" smtClean="0"/>
              <a:t>Gitz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76200"/>
            <a:ext cx="187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ICARUS Revision 6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356147" y="6421582"/>
            <a:ext cx="3685309" cy="362239"/>
          </a:xfrm>
        </p:spPr>
        <p:txBody>
          <a:bodyPr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DATE UPDATED: </a:t>
            </a:r>
            <a:fld id="{90C6B3AB-CEBF-4FE7-9483-C41758682BA9}" type="datetime1">
              <a:rPr lang="en-US" sz="1600" smtClean="0">
                <a:solidFill>
                  <a:schemeClr val="tx1"/>
                </a:solidFill>
              </a:rPr>
              <a:pPr algn="r"/>
              <a:t>1/21/2014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MAV_MODE_TEST_ARMED</a:t>
            </a:r>
            <a:endParaRPr lang="en-US" sz="1800" dirty="0"/>
          </a:p>
        </p:txBody>
      </p:sp>
      <p:sp>
        <p:nvSpPr>
          <p:cNvPr id="3" name="Flowchart: Off-page Connector 2">
            <a:hlinkClick r:id="rId2" action="ppaction://hlinksldjump"/>
          </p:cNvPr>
          <p:cNvSpPr/>
          <p:nvPr/>
        </p:nvSpPr>
        <p:spPr>
          <a:xfrm>
            <a:off x="149040" y="898174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26"/>
          <p:cNvCxnSpPr>
            <a:stCxn id="3" idx="2"/>
            <a:endCxn id="25" idx="1"/>
          </p:cNvCxnSpPr>
          <p:nvPr/>
        </p:nvCxnSpPr>
        <p:spPr>
          <a:xfrm rot="16200000" flipH="1">
            <a:off x="748592" y="946322"/>
            <a:ext cx="361065" cy="1179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1518708" y="1411639"/>
            <a:ext cx="182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Current MAV_STATE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18708" y="1125389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79454" y="1125389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52108" y="1125389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cision 34"/>
          <p:cNvSpPr/>
          <p:nvPr/>
        </p:nvSpPr>
        <p:spPr>
          <a:xfrm>
            <a:off x="339539" y="2363754"/>
            <a:ext cx="4187137" cy="84221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MAV_STATE=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MAV_STATE_STANDBY</a:t>
            </a:r>
          </a:p>
        </p:txBody>
      </p:sp>
      <p:cxnSp>
        <p:nvCxnSpPr>
          <p:cNvPr id="36" name="Straight Arrow Connector 35"/>
          <p:cNvCxnSpPr>
            <a:stCxn id="25" idx="2"/>
            <a:endCxn id="35" idx="0"/>
          </p:cNvCxnSpPr>
          <p:nvPr/>
        </p:nvCxnSpPr>
        <p:spPr>
          <a:xfrm>
            <a:off x="2433108" y="2021239"/>
            <a:ext cx="0" cy="342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96924" y="235010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Rectangle 38">
            <a:hlinkClick r:id="rId3" action="ppaction://hlinksldjump"/>
          </p:cNvPr>
          <p:cNvSpPr/>
          <p:nvPr/>
        </p:nvSpPr>
        <p:spPr>
          <a:xfrm>
            <a:off x="5308978" y="2484488"/>
            <a:ext cx="2361063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MAV_MODE=MAV_MODE_TEST_ARMED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08979" y="2198238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69725" y="2198238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42379" y="2198238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5" idx="3"/>
            <a:endCxn id="39" idx="1"/>
          </p:cNvCxnSpPr>
          <p:nvPr/>
        </p:nvCxnSpPr>
        <p:spPr>
          <a:xfrm>
            <a:off x="4526676" y="2784860"/>
            <a:ext cx="782302" cy="4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</p:cNvCxnSpPr>
          <p:nvPr/>
        </p:nvCxnSpPr>
        <p:spPr>
          <a:xfrm>
            <a:off x="2433108" y="3205966"/>
            <a:ext cx="0" cy="874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66900" y="32536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2" name="Flowchart: Off-page Connector 71">
            <a:hlinkClick r:id="rId4" action="ppaction://hlinksldjump"/>
          </p:cNvPr>
          <p:cNvSpPr/>
          <p:nvPr/>
        </p:nvSpPr>
        <p:spPr>
          <a:xfrm rot="5400000">
            <a:off x="8149190" y="2556260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/>
          <p:cNvCxnSpPr>
            <a:stCxn id="39" idx="3"/>
            <a:endCxn id="72" idx="2"/>
          </p:cNvCxnSpPr>
          <p:nvPr/>
        </p:nvCxnSpPr>
        <p:spPr>
          <a:xfrm flipV="1">
            <a:off x="7670041" y="2784860"/>
            <a:ext cx="441049" cy="4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3936242" cy="685800"/>
          </a:xfrm>
        </p:spPr>
        <p:txBody>
          <a:bodyPr/>
          <a:lstStyle/>
          <a:p>
            <a:r>
              <a:rPr lang="en-US" sz="1800" dirty="0" smtClean="0"/>
              <a:t>MAV_MODE_TEST_DISARMED</a:t>
            </a:r>
            <a:endParaRPr lang="en-US" sz="1800" dirty="0"/>
          </a:p>
        </p:txBody>
      </p:sp>
      <p:sp>
        <p:nvSpPr>
          <p:cNvPr id="3" name="Flowchart: Off-page Connector 2">
            <a:hlinkClick r:id="rId2" action="ppaction://hlinksldjump"/>
          </p:cNvPr>
          <p:cNvSpPr/>
          <p:nvPr/>
        </p:nvSpPr>
        <p:spPr>
          <a:xfrm>
            <a:off x="149040" y="898174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26"/>
          <p:cNvCxnSpPr>
            <a:stCxn id="3" idx="2"/>
            <a:endCxn id="25" idx="1"/>
          </p:cNvCxnSpPr>
          <p:nvPr/>
        </p:nvCxnSpPr>
        <p:spPr>
          <a:xfrm rot="16200000" flipH="1">
            <a:off x="817610" y="877303"/>
            <a:ext cx="313929" cy="12700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1609609" y="1364503"/>
            <a:ext cx="182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Current MAV_STATE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9609" y="1078253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0355" y="1078253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43009" y="1078253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cision 34"/>
          <p:cNvSpPr/>
          <p:nvPr/>
        </p:nvSpPr>
        <p:spPr>
          <a:xfrm>
            <a:off x="339539" y="2363753"/>
            <a:ext cx="4368939" cy="113007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MAV_STATE=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MAV_STATE_CALIBRATING OR MAV_STATE_ACTIVE</a:t>
            </a:r>
          </a:p>
        </p:txBody>
      </p:sp>
      <p:cxnSp>
        <p:nvCxnSpPr>
          <p:cNvPr id="36" name="Straight Arrow Connector 35"/>
          <p:cNvCxnSpPr>
            <a:stCxn id="25" idx="2"/>
            <a:endCxn id="35" idx="0"/>
          </p:cNvCxnSpPr>
          <p:nvPr/>
        </p:nvCxnSpPr>
        <p:spPr>
          <a:xfrm>
            <a:off x="2524009" y="1974103"/>
            <a:ext cx="0" cy="38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49302" y="247792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Rectangle 38">
            <a:hlinkClick r:id="rId3" action="ppaction://hlinksldjump"/>
          </p:cNvPr>
          <p:cNvSpPr/>
          <p:nvPr/>
        </p:nvSpPr>
        <p:spPr>
          <a:xfrm>
            <a:off x="5461356" y="2612311"/>
            <a:ext cx="2361063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MAV_MODE=MAV_MODE_TEST_DISARMED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1357" y="2326061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22103" y="2326061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994757" y="2326061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5" idx="3"/>
            <a:endCxn id="39" idx="1"/>
          </p:cNvCxnSpPr>
          <p:nvPr/>
        </p:nvCxnSpPr>
        <p:spPr>
          <a:xfrm flipV="1">
            <a:off x="4708478" y="2917111"/>
            <a:ext cx="752878" cy="11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</p:cNvCxnSpPr>
          <p:nvPr/>
        </p:nvCxnSpPr>
        <p:spPr>
          <a:xfrm flipH="1">
            <a:off x="2524008" y="3493826"/>
            <a:ext cx="1" cy="570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02194" y="34179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0" name="Flowchart: Off-page Connector 29">
            <a:hlinkClick r:id="rId4" action="ppaction://hlinksldjump"/>
          </p:cNvPr>
          <p:cNvSpPr/>
          <p:nvPr/>
        </p:nvSpPr>
        <p:spPr>
          <a:xfrm rot="5400000">
            <a:off x="8250790" y="2688511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39" idx="3"/>
            <a:endCxn id="30" idx="2"/>
          </p:cNvCxnSpPr>
          <p:nvPr/>
        </p:nvCxnSpPr>
        <p:spPr>
          <a:xfrm>
            <a:off x="7822419" y="2917111"/>
            <a:ext cx="390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3936242" cy="685800"/>
          </a:xfrm>
        </p:spPr>
        <p:txBody>
          <a:bodyPr/>
          <a:lstStyle/>
          <a:p>
            <a:r>
              <a:rPr lang="en-US" sz="1800" dirty="0" smtClean="0"/>
              <a:t>MAV_CMD_NAV_TAKEOFF</a:t>
            </a:r>
            <a:endParaRPr lang="en-US" sz="1800" dirty="0"/>
          </a:p>
        </p:txBody>
      </p:sp>
      <p:sp>
        <p:nvSpPr>
          <p:cNvPr id="3" name="Flowchart: Off-page Connector 2">
            <a:hlinkClick r:id="rId2" action="ppaction://hlinksldjump"/>
          </p:cNvPr>
          <p:cNvSpPr/>
          <p:nvPr/>
        </p:nvSpPr>
        <p:spPr>
          <a:xfrm>
            <a:off x="149040" y="898174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26"/>
          <p:cNvCxnSpPr>
            <a:stCxn id="3" idx="2"/>
            <a:endCxn id="25" idx="1"/>
          </p:cNvCxnSpPr>
          <p:nvPr/>
        </p:nvCxnSpPr>
        <p:spPr>
          <a:xfrm rot="16200000" flipH="1">
            <a:off x="817610" y="877303"/>
            <a:ext cx="313929" cy="12700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1609609" y="1364503"/>
            <a:ext cx="182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Current MAV_STATE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9609" y="1078253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0355" y="1078253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43009" y="1078253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cision 34"/>
          <p:cNvSpPr/>
          <p:nvPr/>
        </p:nvSpPr>
        <p:spPr>
          <a:xfrm>
            <a:off x="1266639" y="2454490"/>
            <a:ext cx="2530661" cy="64614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MAV_STATE=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ACTIVE</a:t>
            </a:r>
          </a:p>
        </p:txBody>
      </p:sp>
      <p:cxnSp>
        <p:nvCxnSpPr>
          <p:cNvPr id="36" name="Straight Arrow Connector 35"/>
          <p:cNvCxnSpPr>
            <a:stCxn id="25" idx="2"/>
            <a:endCxn id="35" idx="0"/>
          </p:cNvCxnSpPr>
          <p:nvPr/>
        </p:nvCxnSpPr>
        <p:spPr>
          <a:xfrm>
            <a:off x="2524009" y="1974103"/>
            <a:ext cx="7961" cy="48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94402" y="220030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Rectangle 38">
            <a:hlinkClick r:id="rId3" action="ppaction://hlinksldjump"/>
          </p:cNvPr>
          <p:cNvSpPr/>
          <p:nvPr/>
        </p:nvSpPr>
        <p:spPr>
          <a:xfrm>
            <a:off x="4242156" y="2454490"/>
            <a:ext cx="2361063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TAKEOFF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42157" y="2168240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2903" y="2168240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75557" y="2168240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5" idx="3"/>
            <a:endCxn id="39" idx="1"/>
          </p:cNvCxnSpPr>
          <p:nvPr/>
        </p:nvCxnSpPr>
        <p:spPr>
          <a:xfrm flipV="1">
            <a:off x="3797300" y="2759290"/>
            <a:ext cx="444856" cy="18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</p:cNvCxnSpPr>
          <p:nvPr/>
        </p:nvCxnSpPr>
        <p:spPr>
          <a:xfrm>
            <a:off x="2531970" y="3100637"/>
            <a:ext cx="0" cy="565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02194" y="34179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1" name="Flowchart: Off-page Connector 40">
            <a:hlinkClick r:id="rId4" action="ppaction://hlinksldjump"/>
          </p:cNvPr>
          <p:cNvSpPr/>
          <p:nvPr/>
        </p:nvSpPr>
        <p:spPr>
          <a:xfrm rot="5400000">
            <a:off x="7018890" y="2530690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>
            <a:stCxn id="39" idx="3"/>
            <a:endCxn id="41" idx="2"/>
          </p:cNvCxnSpPr>
          <p:nvPr/>
        </p:nvCxnSpPr>
        <p:spPr>
          <a:xfrm>
            <a:off x="6603219" y="2759290"/>
            <a:ext cx="377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5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3936242" cy="685800"/>
          </a:xfrm>
        </p:spPr>
        <p:txBody>
          <a:bodyPr/>
          <a:lstStyle/>
          <a:p>
            <a:r>
              <a:rPr lang="en-US" sz="1800" dirty="0" smtClean="0"/>
              <a:t>MAV_CMD_NAV_LAND</a:t>
            </a:r>
            <a:endParaRPr lang="en-US" sz="1800" dirty="0"/>
          </a:p>
        </p:txBody>
      </p:sp>
      <p:sp>
        <p:nvSpPr>
          <p:cNvPr id="3" name="Flowchart: Off-page Connector 2">
            <a:hlinkClick r:id="rId2" action="ppaction://hlinksldjump"/>
          </p:cNvPr>
          <p:cNvSpPr/>
          <p:nvPr/>
        </p:nvSpPr>
        <p:spPr>
          <a:xfrm>
            <a:off x="149040" y="898174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26"/>
          <p:cNvCxnSpPr>
            <a:stCxn id="3" idx="2"/>
            <a:endCxn id="25" idx="1"/>
          </p:cNvCxnSpPr>
          <p:nvPr/>
        </p:nvCxnSpPr>
        <p:spPr>
          <a:xfrm rot="16200000" flipH="1">
            <a:off x="817610" y="877303"/>
            <a:ext cx="313929" cy="12700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1609609" y="1364503"/>
            <a:ext cx="182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Current MAV_STATE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9609" y="1078253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0355" y="1078253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43009" y="1078253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cision 34"/>
          <p:cNvSpPr/>
          <p:nvPr/>
        </p:nvSpPr>
        <p:spPr>
          <a:xfrm>
            <a:off x="1266639" y="2454490"/>
            <a:ext cx="2530661" cy="64614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MAV_STATE=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ACTIVE</a:t>
            </a:r>
          </a:p>
        </p:txBody>
      </p:sp>
      <p:cxnSp>
        <p:nvCxnSpPr>
          <p:cNvPr id="36" name="Straight Arrow Connector 35"/>
          <p:cNvCxnSpPr>
            <a:stCxn id="25" idx="2"/>
            <a:endCxn id="35" idx="0"/>
          </p:cNvCxnSpPr>
          <p:nvPr/>
        </p:nvCxnSpPr>
        <p:spPr>
          <a:xfrm>
            <a:off x="2524009" y="1974103"/>
            <a:ext cx="7961" cy="48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94402" y="220030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Rectangle 38">
            <a:hlinkClick r:id="rId3" action="ppaction://hlinksldjump"/>
          </p:cNvPr>
          <p:cNvSpPr/>
          <p:nvPr/>
        </p:nvSpPr>
        <p:spPr>
          <a:xfrm>
            <a:off x="4242156" y="2454490"/>
            <a:ext cx="2361063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LAND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42157" y="2168240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2903" y="2168240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75557" y="2168240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5" idx="3"/>
            <a:endCxn id="39" idx="1"/>
          </p:cNvCxnSpPr>
          <p:nvPr/>
        </p:nvCxnSpPr>
        <p:spPr>
          <a:xfrm flipV="1">
            <a:off x="3797300" y="2759290"/>
            <a:ext cx="444856" cy="18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</p:cNvCxnSpPr>
          <p:nvPr/>
        </p:nvCxnSpPr>
        <p:spPr>
          <a:xfrm>
            <a:off x="2531970" y="3100637"/>
            <a:ext cx="0" cy="565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02194" y="34179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1" name="Flowchart: Off-page Connector 40">
            <a:hlinkClick r:id="rId4" action="ppaction://hlinksldjump"/>
          </p:cNvPr>
          <p:cNvSpPr/>
          <p:nvPr/>
        </p:nvSpPr>
        <p:spPr>
          <a:xfrm rot="5400000">
            <a:off x="7018890" y="2530690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>
            <a:stCxn id="39" idx="3"/>
            <a:endCxn id="41" idx="2"/>
          </p:cNvCxnSpPr>
          <p:nvPr/>
        </p:nvCxnSpPr>
        <p:spPr>
          <a:xfrm>
            <a:off x="6603219" y="2759290"/>
            <a:ext cx="377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LEVEL OPERATION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TAKEOFF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4343400" cy="685800"/>
          </a:xfrm>
        </p:spPr>
        <p:txBody>
          <a:bodyPr/>
          <a:lstStyle/>
          <a:p>
            <a:r>
              <a:rPr lang="en-US" dirty="0" smtClean="0"/>
              <a:t>High-Level Operation 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295400"/>
            <a:ext cx="1828800" cy="609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Waypoints  from 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3531394" y="1295400"/>
            <a:ext cx="1828800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Waypoints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 PC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971800" y="1600200"/>
            <a:ext cx="559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31394" y="990600"/>
            <a:ext cx="202406" cy="228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84997" y="990600"/>
            <a:ext cx="202406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5867400" y="1295400"/>
            <a:ext cx="1828800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Waypoints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 FC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7" idx="3"/>
            <a:endCxn id="20" idx="1"/>
          </p:cNvCxnSpPr>
          <p:nvPr/>
        </p:nvCxnSpPr>
        <p:spPr>
          <a:xfrm>
            <a:off x="5360194" y="1600200"/>
            <a:ext cx="507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68591" y="990600"/>
            <a:ext cx="202406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22194" y="990600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1244203" y="3718560"/>
            <a:ext cx="1828800" cy="609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Begin 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44203" y="3413760"/>
            <a:ext cx="202406" cy="228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97806" y="3413760"/>
            <a:ext cx="202406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77603" y="3413760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06403" y="3718560"/>
            <a:ext cx="1828800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73003" y="402971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06403" y="3413760"/>
            <a:ext cx="202406" cy="228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860006" y="3413760"/>
            <a:ext cx="202406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139803" y="3413760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hlinkClick r:id="rId5" action="ppaction://hlinksldjump"/>
          </p:cNvPr>
          <p:cNvSpPr/>
          <p:nvPr/>
        </p:nvSpPr>
        <p:spPr>
          <a:xfrm>
            <a:off x="5969794" y="3718560"/>
            <a:ext cx="1828800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6" idx="3"/>
            <a:endCxn id="44" idx="1"/>
          </p:cNvCxnSpPr>
          <p:nvPr/>
        </p:nvCxnSpPr>
        <p:spPr>
          <a:xfrm>
            <a:off x="5435203" y="4023360"/>
            <a:ext cx="5345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969794" y="3413760"/>
            <a:ext cx="202406" cy="228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23397" y="3413760"/>
            <a:ext cx="202406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03194" y="3413760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6"/>
          <p:cNvCxnSpPr/>
          <p:nvPr/>
        </p:nvCxnSpPr>
        <p:spPr>
          <a:xfrm flipH="1">
            <a:off x="3606403" y="4023360"/>
            <a:ext cx="1828800" cy="12700"/>
          </a:xfrm>
          <a:prstGeom prst="bentConnector5">
            <a:avLst>
              <a:gd name="adj1" fmla="val -12500"/>
              <a:gd name="adj2" fmla="val 4200000"/>
              <a:gd name="adj3" fmla="val 112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329072" y="2423064"/>
            <a:ext cx="3010631" cy="457200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PC State == STANDBY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6"/>
          <p:cNvCxnSpPr>
            <a:stCxn id="20" idx="3"/>
            <a:endCxn id="29" idx="0"/>
          </p:cNvCxnSpPr>
          <p:nvPr/>
        </p:nvCxnSpPr>
        <p:spPr>
          <a:xfrm flipH="1">
            <a:off x="1834388" y="1600200"/>
            <a:ext cx="5861812" cy="822864"/>
          </a:xfrm>
          <a:prstGeom prst="bentConnector4">
            <a:avLst>
              <a:gd name="adj1" fmla="val -3900"/>
              <a:gd name="adj2" fmla="val 68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6"/>
          <p:cNvCxnSpPr>
            <a:stCxn id="29" idx="2"/>
            <a:endCxn id="26" idx="1"/>
          </p:cNvCxnSpPr>
          <p:nvPr/>
        </p:nvCxnSpPr>
        <p:spPr>
          <a:xfrm rot="5400000">
            <a:off x="967748" y="3156720"/>
            <a:ext cx="1143096" cy="590185"/>
          </a:xfrm>
          <a:prstGeom prst="bentConnector4">
            <a:avLst>
              <a:gd name="adj1" fmla="val 36668"/>
              <a:gd name="adj2" fmla="val 1387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50993" y="296418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ICARUS Flyer Project Source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5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mid-level operation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Send Waypoints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To PC </a:t>
            </a:r>
            <a:r>
              <a:rPr lang="en-US" dirty="0"/>
              <a:t>p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27397" y="58579"/>
            <a:ext cx="3286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Ref: </a:t>
            </a:r>
            <a:r>
              <a:rPr lang="en-US" sz="1000" dirty="0">
                <a:hlinkClick r:id="rId2"/>
              </a:rPr>
              <a:t>http://qgroundcontrol.org/mavlink/waypoint_protocol</a:t>
            </a:r>
            <a:endParaRPr lang="en-US" sz="1000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457200" y="1286574"/>
            <a:ext cx="2819400" cy="419100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Switch </a:t>
            </a:r>
            <a:r>
              <a:rPr lang="en-US" sz="800" dirty="0" err="1" smtClean="0">
                <a:solidFill>
                  <a:schemeClr val="tx1"/>
                </a:solidFill>
              </a:rPr>
              <a:t>msg.get_type</a:t>
            </a:r>
            <a:r>
              <a:rPr lang="en-US" sz="800" dirty="0" smtClean="0">
                <a:solidFill>
                  <a:schemeClr val="tx1"/>
                </a:solidFill>
              </a:rPr>
              <a:t>():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053539"/>
            <a:ext cx="1423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u</a:t>
            </a:r>
            <a:r>
              <a:rPr lang="en-US" sz="1050" dirty="0" err="1" smtClean="0"/>
              <a:t>pdate_device</a:t>
            </a:r>
            <a:r>
              <a:rPr lang="en-US" sz="1050" dirty="0" smtClean="0"/>
              <a:t>(m=</a:t>
            </a:r>
            <a:r>
              <a:rPr lang="en-US" sz="1050" dirty="0" err="1" smtClean="0"/>
              <a:t>gcs</a:t>
            </a:r>
            <a:r>
              <a:rPr lang="en-US" sz="1050" dirty="0"/>
              <a:t>)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2036722" y="1969468"/>
            <a:ext cx="2479756" cy="457200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MISSION_COUNT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26"/>
          <p:cNvCxnSpPr>
            <a:stCxn id="5" idx="2"/>
            <a:endCxn id="7" idx="1"/>
          </p:cNvCxnSpPr>
          <p:nvPr/>
        </p:nvCxnSpPr>
        <p:spPr>
          <a:xfrm rot="16200000" flipH="1">
            <a:off x="1705614" y="1866960"/>
            <a:ext cx="492394" cy="1698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6"/>
          <p:cNvCxnSpPr>
            <a:stCxn id="5" idx="2"/>
          </p:cNvCxnSpPr>
          <p:nvPr/>
        </p:nvCxnSpPr>
        <p:spPr>
          <a:xfrm rot="16200000" flipH="1">
            <a:off x="1318748" y="2253825"/>
            <a:ext cx="1266126" cy="169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6"/>
          <p:cNvCxnSpPr>
            <a:stCxn id="5" idx="2"/>
          </p:cNvCxnSpPr>
          <p:nvPr/>
        </p:nvCxnSpPr>
        <p:spPr>
          <a:xfrm rot="16200000" flipH="1">
            <a:off x="937748" y="2634825"/>
            <a:ext cx="2028126" cy="169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>
            <a:hlinkClick r:id="rId3" action="ppaction://hlinksldjump"/>
          </p:cNvPr>
          <p:cNvSpPr/>
          <p:nvPr/>
        </p:nvSpPr>
        <p:spPr>
          <a:xfrm>
            <a:off x="4876800" y="1957737"/>
            <a:ext cx="2819400" cy="480663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 </a:t>
            </a:r>
            <a:r>
              <a:rPr lang="en-US" sz="800" dirty="0" err="1" smtClean="0">
                <a:solidFill>
                  <a:schemeClr val="tx1"/>
                </a:solidFill>
              </a:rPr>
              <a:t>WaypointCount</a:t>
            </a:r>
            <a:r>
              <a:rPr lang="en-US" sz="800" dirty="0" smtClean="0">
                <a:solidFill>
                  <a:schemeClr val="tx1"/>
                </a:solidFill>
              </a:rPr>
              <a:t> = </a:t>
            </a:r>
            <a:r>
              <a:rPr lang="en-US" sz="800" dirty="0" err="1" smtClean="0">
                <a:solidFill>
                  <a:schemeClr val="tx1"/>
                </a:solidFill>
              </a:rPr>
              <a:t>msg.count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Clear </a:t>
            </a:r>
            <a:r>
              <a:rPr lang="en-US" sz="800" dirty="0" err="1" smtClean="0">
                <a:solidFill>
                  <a:schemeClr val="tx1"/>
                </a:solidFill>
              </a:rPr>
              <a:t>myWaypoints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5847" y="1705674"/>
            <a:ext cx="26613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waypoint_rcv_fsm</a:t>
            </a:r>
            <a:r>
              <a:rPr lang="en-US" sz="1050" dirty="0" smtClean="0"/>
              <a:t>(m=</a:t>
            </a:r>
            <a:r>
              <a:rPr lang="en-US" sz="1050" dirty="0" err="1" smtClean="0"/>
              <a:t>gcs,state</a:t>
            </a:r>
            <a:r>
              <a:rPr lang="en-US" sz="1050" dirty="0" smtClean="0"/>
              <a:t>=“Start”,</a:t>
            </a:r>
            <a:r>
              <a:rPr lang="en-US" sz="1050" dirty="0" err="1" smtClean="0"/>
              <a:t>msg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23" name="Straight Arrow Connector 26"/>
          <p:cNvCxnSpPr>
            <a:stCxn id="7" idx="3"/>
            <a:endCxn id="21" idx="1"/>
          </p:cNvCxnSpPr>
          <p:nvPr/>
        </p:nvCxnSpPr>
        <p:spPr>
          <a:xfrm>
            <a:off x="4516478" y="2198068"/>
            <a:ext cx="3603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Send Waypoints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To FC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Begin Navigation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Navigation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Navigation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operation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68680" y="1729740"/>
            <a:ext cx="960120" cy="32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ERROR CODE: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14031 (Booting)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70" y="2369820"/>
            <a:ext cx="1846530" cy="32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Set(MAV_MODE) = MAV_MODE_MANUAL_DISARMED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26"/>
          <p:cNvCxnSpPr>
            <a:stCxn id="2" idx="2"/>
            <a:endCxn id="6" idx="0"/>
          </p:cNvCxnSpPr>
          <p:nvPr/>
        </p:nvCxnSpPr>
        <p:spPr>
          <a:xfrm>
            <a:off x="1348740" y="2049780"/>
            <a:ext cx="1295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5475" y="3009900"/>
            <a:ext cx="1846530" cy="1625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Cog Drivers: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1: UART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2: PWM Output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3: Timer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4:  PWM Input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5:  ADC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26"/>
          <p:cNvCxnSpPr>
            <a:stCxn id="6" idx="2"/>
            <a:endCxn id="12" idx="0"/>
          </p:cNvCxnSpPr>
          <p:nvPr/>
        </p:nvCxnSpPr>
        <p:spPr>
          <a:xfrm flipH="1">
            <a:off x="1348740" y="2689860"/>
            <a:ext cx="1295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5475" y="1064260"/>
            <a:ext cx="1846530" cy="32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Set(MAV_STATE) = MAV_STATE_BOOT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6"/>
          <p:cNvCxnSpPr>
            <a:stCxn id="23" idx="2"/>
            <a:endCxn id="2" idx="0"/>
          </p:cNvCxnSpPr>
          <p:nvPr/>
        </p:nvCxnSpPr>
        <p:spPr>
          <a:xfrm>
            <a:off x="1348740" y="1384300"/>
            <a:ext cx="0" cy="34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CALIBRATE p1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5475" y="1064260"/>
            <a:ext cx="1846530" cy="32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Set(MAV_STATE) = MAV_STATE_CALIBRATING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26"/>
          <p:cNvCxnSpPr>
            <a:stCxn id="15" idx="2"/>
          </p:cNvCxnSpPr>
          <p:nvPr/>
        </p:nvCxnSpPr>
        <p:spPr>
          <a:xfrm>
            <a:off x="1348740" y="1384300"/>
            <a:ext cx="0" cy="34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STANDBY p1</a:t>
            </a:r>
            <a:endParaRPr lang="en-US" dirty="0"/>
          </a:p>
        </p:txBody>
      </p:sp>
      <p:cxnSp>
        <p:nvCxnSpPr>
          <p:cNvPr id="7" name="Straight Arrow Connector 26"/>
          <p:cNvCxnSpPr/>
          <p:nvPr/>
        </p:nvCxnSpPr>
        <p:spPr>
          <a:xfrm>
            <a:off x="1348740" y="2049780"/>
            <a:ext cx="1295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5475" y="1064260"/>
            <a:ext cx="1846530" cy="32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Set(MAV_STATE) = MAV_STATE_STANDBY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26"/>
          <p:cNvCxnSpPr>
            <a:stCxn id="10" idx="2"/>
          </p:cNvCxnSpPr>
          <p:nvPr/>
        </p:nvCxnSpPr>
        <p:spPr>
          <a:xfrm>
            <a:off x="1348740" y="1384300"/>
            <a:ext cx="0" cy="34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is not modeled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9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p1</a:t>
            </a:r>
            <a:endParaRPr lang="en-US" dirty="0"/>
          </a:p>
        </p:txBody>
      </p:sp>
      <p:cxnSp>
        <p:nvCxnSpPr>
          <p:cNvPr id="7" name="Straight Arrow Connector 26"/>
          <p:cNvCxnSpPr/>
          <p:nvPr/>
        </p:nvCxnSpPr>
        <p:spPr>
          <a:xfrm>
            <a:off x="1348740" y="2049780"/>
            <a:ext cx="1295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5475" y="1064260"/>
            <a:ext cx="1846530" cy="32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Set(MAV_STATE) = MAV_STATE_ACTIVE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26"/>
          <p:cNvCxnSpPr>
            <a:stCxn id="10" idx="2"/>
          </p:cNvCxnSpPr>
          <p:nvPr/>
        </p:nvCxnSpPr>
        <p:spPr>
          <a:xfrm>
            <a:off x="1348740" y="1384300"/>
            <a:ext cx="0" cy="34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waypoint_rcv_fsm</a:t>
            </a:r>
            <a:r>
              <a:rPr lang="en-US" dirty="0" smtClean="0"/>
              <a:t> p1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457200" y="1286574"/>
            <a:ext cx="2819400" cy="419100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 == </a:t>
            </a:r>
            <a:r>
              <a:rPr lang="en-US" sz="800" dirty="0" err="1" smtClean="0">
                <a:solidFill>
                  <a:schemeClr val="tx1"/>
                </a:solidFill>
              </a:rPr>
              <a:t>gcs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Switch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674" y="990600"/>
            <a:ext cx="19479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waypoint_rcv_fsm</a:t>
            </a:r>
            <a:r>
              <a:rPr lang="en-US" sz="1050" dirty="0" smtClean="0"/>
              <a:t>(</a:t>
            </a:r>
            <a:r>
              <a:rPr lang="en-US" sz="1050" dirty="0" err="1" smtClean="0"/>
              <a:t>m,state,msg</a:t>
            </a:r>
            <a:r>
              <a:rPr lang="en-US" sz="1050" dirty="0"/>
              <a:t>)</a:t>
            </a:r>
          </a:p>
          <a:p>
            <a:r>
              <a:rPr lang="en-US" sz="1050" dirty="0" smtClean="0"/>
              <a:t>_</a:t>
            </a:r>
            <a:endParaRPr lang="en-US" sz="1050" dirty="0"/>
          </a:p>
        </p:txBody>
      </p:sp>
      <p:sp>
        <p:nvSpPr>
          <p:cNvPr id="7" name="Flowchart: Decision 6"/>
          <p:cNvSpPr/>
          <p:nvPr/>
        </p:nvSpPr>
        <p:spPr>
          <a:xfrm>
            <a:off x="2036722" y="1981200"/>
            <a:ext cx="2479756" cy="457200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“Start”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26"/>
          <p:cNvCxnSpPr>
            <a:stCxn id="5" idx="2"/>
            <a:endCxn id="7" idx="1"/>
          </p:cNvCxnSpPr>
          <p:nvPr/>
        </p:nvCxnSpPr>
        <p:spPr>
          <a:xfrm rot="16200000" flipH="1">
            <a:off x="1699748" y="1872826"/>
            <a:ext cx="504126" cy="1698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5" idx="2"/>
            <a:endCxn id="16" idx="1"/>
          </p:cNvCxnSpPr>
          <p:nvPr/>
        </p:nvCxnSpPr>
        <p:spPr>
          <a:xfrm rot="16200000" flipH="1">
            <a:off x="1318748" y="2253826"/>
            <a:ext cx="1266126" cy="1698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6"/>
          <p:cNvCxnSpPr>
            <a:stCxn id="5" idx="2"/>
            <a:endCxn id="18" idx="1"/>
          </p:cNvCxnSpPr>
          <p:nvPr/>
        </p:nvCxnSpPr>
        <p:spPr>
          <a:xfrm rot="16200000" flipH="1">
            <a:off x="937748" y="2634826"/>
            <a:ext cx="2028126" cy="1698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edefined Process 12"/>
          <p:cNvSpPr/>
          <p:nvPr/>
        </p:nvSpPr>
        <p:spPr>
          <a:xfrm>
            <a:off x="4878755" y="2017814"/>
            <a:ext cx="2819400" cy="383972"/>
          </a:xfrm>
          <a:prstGeom prst="flowChartPredefined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m.mav.mission_request_list_send</a:t>
            </a:r>
            <a:r>
              <a:rPr lang="en-US" sz="800" dirty="0" smtClean="0">
                <a:solidFill>
                  <a:schemeClr val="tx1"/>
                </a:solidFill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</a:rPr>
              <a:t>m.target_system</a:t>
            </a:r>
            <a:r>
              <a:rPr lang="en-US" sz="800" dirty="0" smtClean="0">
                <a:solidFill>
                  <a:schemeClr val="tx1"/>
                </a:solidFill>
              </a:rPr>
              <a:t>=0,m.target_component=0)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4776" y="1763898"/>
            <a:ext cx="25234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send_mission_item_request</a:t>
            </a:r>
            <a:r>
              <a:rPr lang="en-US" sz="1050" dirty="0" smtClean="0"/>
              <a:t>(m=</a:t>
            </a:r>
            <a:r>
              <a:rPr lang="en-US" sz="1050" dirty="0" err="1" smtClean="0"/>
              <a:t>gcs,seq</a:t>
            </a:r>
            <a:r>
              <a:rPr lang="en-US" sz="1050" dirty="0" smtClean="0"/>
              <a:t>=0)</a:t>
            </a:r>
            <a:endParaRPr lang="en-US" sz="1050" dirty="0"/>
          </a:p>
        </p:txBody>
      </p:sp>
      <p:cxnSp>
        <p:nvCxnSpPr>
          <p:cNvPr id="15" name="Straight Arrow Connector 26"/>
          <p:cNvCxnSpPr>
            <a:stCxn id="7" idx="3"/>
            <a:endCxn id="13" idx="1"/>
          </p:cNvCxnSpPr>
          <p:nvPr/>
        </p:nvCxnSpPr>
        <p:spPr>
          <a:xfrm>
            <a:off x="4516478" y="2209800"/>
            <a:ext cx="3622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2036722" y="2743200"/>
            <a:ext cx="2479756" cy="457200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</a:t>
            </a:r>
            <a:r>
              <a:rPr lang="en-US" sz="1000" dirty="0" err="1" smtClean="0">
                <a:solidFill>
                  <a:schemeClr val="tx1"/>
                </a:solidFill>
              </a:rPr>
              <a:t>NewWP</a:t>
            </a:r>
            <a:r>
              <a:rPr lang="en-US" sz="1000" dirty="0" smtClean="0">
                <a:solidFill>
                  <a:schemeClr val="tx1"/>
                </a:solidFill>
              </a:rPr>
              <a:t>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2036722" y="3505200"/>
            <a:ext cx="2479756" cy="457200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“Finish”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703222" y="3767889"/>
            <a:ext cx="1752600" cy="685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edefined Process 11"/>
          <p:cNvSpPr/>
          <p:nvPr/>
        </p:nvSpPr>
        <p:spPr>
          <a:xfrm>
            <a:off x="4686300" y="5596689"/>
            <a:ext cx="3276600" cy="83820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Out: DataOut_1,DataOut_2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5410201" y="4110789"/>
            <a:ext cx="1828800" cy="8001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339644" y="4644370"/>
            <a:ext cx="2479756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7108" y="5179412"/>
            <a:ext cx="369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Function_Name</a:t>
            </a:r>
            <a:r>
              <a:rPr lang="en-US" dirty="0" smtClean="0"/>
              <a:t>(DataIn_1…</a:t>
            </a:r>
            <a:r>
              <a:rPr lang="en-US" dirty="0" err="1" smtClean="0"/>
              <a:t>DataIn_n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8749" y="3691689"/>
            <a:ext cx="17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Datastore_Name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886200" y="3581400"/>
            <a:ext cx="0" cy="3276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Off-page Connector 20"/>
          <p:cNvSpPr/>
          <p:nvPr/>
        </p:nvSpPr>
        <p:spPr>
          <a:xfrm>
            <a:off x="322222" y="6015789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8150" y="600375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Bookmark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828800"/>
            <a:ext cx="1828800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Controller 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1828800"/>
            <a:ext cx="18288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Flight Controller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(FC)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1828800"/>
            <a:ext cx="18288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Motion Controller (MC)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2667000"/>
            <a:ext cx="1828800" cy="609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Control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Station (GCS)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14800" y="26670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34100" y="2667000"/>
            <a:ext cx="18288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Flight Controller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GPS (FCGPS)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MAV_MODE</a:t>
            </a:r>
          </a:p>
          <a:p>
            <a:r>
              <a:rPr lang="en-US" dirty="0"/>
              <a:t>READ from </a:t>
            </a:r>
            <a:r>
              <a:rPr lang="en-US" dirty="0" smtClean="0"/>
              <a:t>MAV_STATE</a:t>
            </a:r>
          </a:p>
          <a:p>
            <a:r>
              <a:rPr lang="en-US" dirty="0" smtClean="0"/>
              <a:t>STANDBY == DISARMED</a:t>
            </a:r>
          </a:p>
          <a:p>
            <a:r>
              <a:rPr lang="en-US" dirty="0" smtClean="0"/>
              <a:t>ACTIVE == ARMED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GCS,PC,FC,MC</a:t>
            </a:r>
          </a:p>
          <a:p>
            <a:pPr marL="800100" lvl="2" indent="-400050"/>
            <a:r>
              <a:rPr lang="en-US" dirty="0" smtClean="0"/>
              <a:t>MAV_MODE:</a:t>
            </a:r>
          </a:p>
          <a:p>
            <a:pPr marL="1257300" lvl="3" indent="-400050"/>
            <a:r>
              <a:rPr lang="en-US" dirty="0" smtClean="0"/>
              <a:t>*_ARMED: Device is allowed to be ARMED</a:t>
            </a:r>
          </a:p>
          <a:p>
            <a:pPr marL="1257300" lvl="3" indent="-400050"/>
            <a:r>
              <a:rPr lang="en-US" dirty="0" smtClean="0"/>
              <a:t>*_DISARMED: Device is DISARMED</a:t>
            </a:r>
          </a:p>
          <a:p>
            <a:pPr marL="800100" lvl="2" indent="-400050"/>
            <a:r>
              <a:rPr lang="en-US" dirty="0" smtClean="0"/>
              <a:t>MAV_STATE:</a:t>
            </a:r>
          </a:p>
          <a:p>
            <a:pPr marL="800100" lvl="2" indent="-400050"/>
            <a:r>
              <a:rPr lang="en-US" dirty="0" smtClean="0"/>
              <a:t>MAV_CMD</a:t>
            </a:r>
          </a:p>
          <a:p>
            <a:pPr marL="800100" lvl="2" indent="-4000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9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operation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3903518" cy="685800"/>
          </a:xfrm>
        </p:spPr>
        <p:txBody>
          <a:bodyPr/>
          <a:lstStyle/>
          <a:p>
            <a:r>
              <a:rPr lang="en-US" dirty="0" smtClean="0"/>
              <a:t>High-Level Operation p1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65434" y="1389763"/>
            <a:ext cx="1828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Power-On Devices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hlinkClick r:id="rId2" action="ppaction://hlinksldjump"/>
          </p:cNvPr>
          <p:cNvSpPr/>
          <p:nvPr/>
        </p:nvSpPr>
        <p:spPr>
          <a:xfrm>
            <a:off x="3263990" y="1389763"/>
            <a:ext cx="182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BOOT Devices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3"/>
            <a:endCxn id="32" idx="1"/>
          </p:cNvCxnSpPr>
          <p:nvPr/>
        </p:nvCxnSpPr>
        <p:spPr>
          <a:xfrm>
            <a:off x="2794234" y="1694563"/>
            <a:ext cx="4697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5599996" y="1389763"/>
            <a:ext cx="2094548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CALIBRATE Devices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2" idx="3"/>
            <a:endCxn id="36" idx="1"/>
          </p:cNvCxnSpPr>
          <p:nvPr/>
        </p:nvCxnSpPr>
        <p:spPr>
          <a:xfrm>
            <a:off x="5092790" y="1694563"/>
            <a:ext cx="507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hlinkClick r:id="rId4" action="ppaction://hlinksldjump"/>
          </p:cNvPr>
          <p:cNvSpPr/>
          <p:nvPr/>
        </p:nvSpPr>
        <p:spPr>
          <a:xfrm>
            <a:off x="864231" y="4743988"/>
            <a:ext cx="2265006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Set STANDBY States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7424" y="1084963"/>
            <a:ext cx="202406" cy="228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18170" y="1084963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90824" y="1084963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761961" y="1084963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272650" y="1084963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533396" y="1084963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806050" y="1084963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01187" y="1071108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861933" y="1071108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134587" y="1071108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60334" y="4439188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21080" y="4439188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393734" y="4439188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Decision 73"/>
          <p:cNvSpPr/>
          <p:nvPr/>
        </p:nvSpPr>
        <p:spPr>
          <a:xfrm>
            <a:off x="649481" y="3496693"/>
            <a:ext cx="2479756" cy="4953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hlinkClick r:id="rId5" action="ppaction://hlinksldjump"/>
          </p:cNvPr>
          <p:cNvSpPr/>
          <p:nvPr/>
        </p:nvSpPr>
        <p:spPr>
          <a:xfrm>
            <a:off x="3635791" y="3439543"/>
            <a:ext cx="329841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Set CRITICAL States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36982" y="3120888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897728" y="3120888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170382" y="3120888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4" idx="3"/>
            <a:endCxn id="78" idx="1"/>
          </p:cNvCxnSpPr>
          <p:nvPr/>
        </p:nvCxnSpPr>
        <p:spPr>
          <a:xfrm>
            <a:off x="3129237" y="3744343"/>
            <a:ext cx="5065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59731" y="337501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95" name="Straight Arrow Connector 26"/>
          <p:cNvCxnSpPr>
            <a:stCxn id="74" idx="2"/>
            <a:endCxn id="40" idx="1"/>
          </p:cNvCxnSpPr>
          <p:nvPr/>
        </p:nvCxnSpPr>
        <p:spPr>
          <a:xfrm rot="5400000">
            <a:off x="848398" y="4007826"/>
            <a:ext cx="1056795" cy="1025128"/>
          </a:xfrm>
          <a:prstGeom prst="bentConnector4">
            <a:avLst>
              <a:gd name="adj1" fmla="val 35579"/>
              <a:gd name="adj2" fmla="val 122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234840" y="399199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11" name="Flowchart: Off-page Connector 110">
            <a:hlinkClick r:id="rId6" action="ppaction://hlinksldjump"/>
          </p:cNvPr>
          <p:cNvSpPr/>
          <p:nvPr/>
        </p:nvSpPr>
        <p:spPr>
          <a:xfrm rot="5400000">
            <a:off x="3537514" y="4820188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>
            <a:stCxn id="40" idx="3"/>
            <a:endCxn id="111" idx="2"/>
          </p:cNvCxnSpPr>
          <p:nvPr/>
        </p:nvCxnSpPr>
        <p:spPr>
          <a:xfrm>
            <a:off x="3129237" y="5048788"/>
            <a:ext cx="370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hlinkClick r:id="rId5" action="ppaction://hlinksldjump"/>
          </p:cNvPr>
          <p:cNvSpPr/>
          <p:nvPr/>
        </p:nvSpPr>
        <p:spPr>
          <a:xfrm>
            <a:off x="880699" y="2537952"/>
            <a:ext cx="201732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Run Pre-Flight Checks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37348" y="2219297"/>
            <a:ext cx="202406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098094" y="2219297"/>
            <a:ext cx="202406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370748" y="2219297"/>
            <a:ext cx="202406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26"/>
          <p:cNvCxnSpPr>
            <a:stCxn id="36" idx="3"/>
            <a:endCxn id="116" idx="1"/>
          </p:cNvCxnSpPr>
          <p:nvPr/>
        </p:nvCxnSpPr>
        <p:spPr>
          <a:xfrm flipH="1">
            <a:off x="880699" y="1694563"/>
            <a:ext cx="6813845" cy="1148189"/>
          </a:xfrm>
          <a:prstGeom prst="bentConnector5">
            <a:avLst>
              <a:gd name="adj1" fmla="val -3355"/>
              <a:gd name="adj2" fmla="val 35400"/>
              <a:gd name="adj3" fmla="val 1033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26"/>
          <p:cNvCxnSpPr>
            <a:stCxn id="116" idx="2"/>
            <a:endCxn id="74" idx="0"/>
          </p:cNvCxnSpPr>
          <p:nvPr/>
        </p:nvCxnSpPr>
        <p:spPr>
          <a:xfrm>
            <a:off x="1889359" y="3147552"/>
            <a:ext cx="0" cy="349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3903518" cy="685800"/>
          </a:xfrm>
        </p:spPr>
        <p:txBody>
          <a:bodyPr/>
          <a:lstStyle/>
          <a:p>
            <a:r>
              <a:rPr lang="en-US" dirty="0" smtClean="0"/>
              <a:t>High-Level Operation p2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17038" y="1312524"/>
            <a:ext cx="1828800" cy="609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Receive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Command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7038" y="1007724"/>
            <a:ext cx="202406" cy="228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ecision 47"/>
          <p:cNvSpPr/>
          <p:nvPr/>
        </p:nvSpPr>
        <p:spPr>
          <a:xfrm>
            <a:off x="3163415" y="2055474"/>
            <a:ext cx="2479756" cy="495300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Activate/Arm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hlinkClick r:id="rId2" action="ppaction://hlinksldjump"/>
          </p:cNvPr>
          <p:cNvSpPr/>
          <p:nvPr/>
        </p:nvSpPr>
        <p:spPr>
          <a:xfrm>
            <a:off x="5814495" y="1998324"/>
            <a:ext cx="1828800" cy="609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MAV_MODE=MAV_MODE_TEST_ARMED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48" idx="3"/>
            <a:endCxn id="60" idx="1"/>
          </p:cNvCxnSpPr>
          <p:nvPr/>
        </p:nvCxnSpPr>
        <p:spPr>
          <a:xfrm>
            <a:off x="5643171" y="2303124"/>
            <a:ext cx="171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Decision 84"/>
          <p:cNvSpPr/>
          <p:nvPr/>
        </p:nvSpPr>
        <p:spPr>
          <a:xfrm>
            <a:off x="3159518" y="3044148"/>
            <a:ext cx="2479756" cy="495300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Deactivate/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Disarm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hlinkClick r:id="rId2" action="ppaction://hlinksldjump"/>
          </p:cNvPr>
          <p:cNvSpPr/>
          <p:nvPr/>
        </p:nvSpPr>
        <p:spPr>
          <a:xfrm>
            <a:off x="5810598" y="2986998"/>
            <a:ext cx="1828800" cy="609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MAV_MODE=MAV_MODE_TEST_DISARMED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85" idx="3"/>
            <a:endCxn id="87" idx="1"/>
          </p:cNvCxnSpPr>
          <p:nvPr/>
        </p:nvCxnSpPr>
        <p:spPr>
          <a:xfrm>
            <a:off x="5639274" y="3291798"/>
            <a:ext cx="171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26"/>
          <p:cNvCxnSpPr>
            <a:stCxn id="45" idx="2"/>
            <a:endCxn id="48" idx="1"/>
          </p:cNvCxnSpPr>
          <p:nvPr/>
        </p:nvCxnSpPr>
        <p:spPr>
          <a:xfrm rot="16200000" flipH="1">
            <a:off x="2106926" y="1246635"/>
            <a:ext cx="381000" cy="17319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26"/>
          <p:cNvCxnSpPr>
            <a:stCxn id="45" idx="2"/>
            <a:endCxn id="85" idx="1"/>
          </p:cNvCxnSpPr>
          <p:nvPr/>
        </p:nvCxnSpPr>
        <p:spPr>
          <a:xfrm rot="16200000" flipH="1">
            <a:off x="1610641" y="1742921"/>
            <a:ext cx="1369674" cy="1728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6"/>
          <p:cNvCxnSpPr>
            <a:stCxn id="45" idx="3"/>
            <a:endCxn id="45" idx="0"/>
          </p:cNvCxnSpPr>
          <p:nvPr/>
        </p:nvCxnSpPr>
        <p:spPr>
          <a:xfrm flipH="1" flipV="1">
            <a:off x="1431438" y="1312524"/>
            <a:ext cx="914400" cy="304800"/>
          </a:xfrm>
          <a:prstGeom prst="bentConnector4">
            <a:avLst>
              <a:gd name="adj1" fmla="val -25000"/>
              <a:gd name="adj2" fmla="val 17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/>
          <p:cNvSpPr/>
          <p:nvPr/>
        </p:nvSpPr>
        <p:spPr>
          <a:xfrm>
            <a:off x="3159518" y="4145196"/>
            <a:ext cx="2479756" cy="495300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Start/Takeoff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hlinkClick r:id="rId2" action="ppaction://hlinksldjump"/>
          </p:cNvPr>
          <p:cNvSpPr/>
          <p:nvPr/>
        </p:nvSpPr>
        <p:spPr>
          <a:xfrm>
            <a:off x="5810598" y="4088046"/>
            <a:ext cx="1828800" cy="609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MAV_CMD=MAV_CMD_NAV_TAKEOFF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77" idx="3"/>
            <a:endCxn id="84" idx="1"/>
          </p:cNvCxnSpPr>
          <p:nvPr/>
        </p:nvCxnSpPr>
        <p:spPr>
          <a:xfrm>
            <a:off x="5639274" y="4392846"/>
            <a:ext cx="171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ecision 97"/>
          <p:cNvSpPr/>
          <p:nvPr/>
        </p:nvSpPr>
        <p:spPr>
          <a:xfrm>
            <a:off x="3163415" y="5189094"/>
            <a:ext cx="2479756" cy="495300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Land</a:t>
            </a:r>
          </a:p>
        </p:txBody>
      </p:sp>
      <p:sp>
        <p:nvSpPr>
          <p:cNvPr id="100" name="Rectangle 99">
            <a:hlinkClick r:id="rId2" action="ppaction://hlinksldjump"/>
          </p:cNvPr>
          <p:cNvSpPr/>
          <p:nvPr/>
        </p:nvSpPr>
        <p:spPr>
          <a:xfrm>
            <a:off x="5814495" y="5131944"/>
            <a:ext cx="1828800" cy="609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MAV_CMD=MAV_CMD_NAV_LAND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98" idx="3"/>
            <a:endCxn id="100" idx="1"/>
          </p:cNvCxnSpPr>
          <p:nvPr/>
        </p:nvCxnSpPr>
        <p:spPr>
          <a:xfrm>
            <a:off x="5643171" y="5436744"/>
            <a:ext cx="171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6"/>
          <p:cNvCxnSpPr>
            <a:stCxn id="45" idx="2"/>
            <a:endCxn id="77" idx="1"/>
          </p:cNvCxnSpPr>
          <p:nvPr/>
        </p:nvCxnSpPr>
        <p:spPr>
          <a:xfrm rot="16200000" flipH="1">
            <a:off x="1060117" y="2293445"/>
            <a:ext cx="2470722" cy="1728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6"/>
          <p:cNvCxnSpPr>
            <a:stCxn id="45" idx="2"/>
            <a:endCxn id="98" idx="1"/>
          </p:cNvCxnSpPr>
          <p:nvPr/>
        </p:nvCxnSpPr>
        <p:spPr>
          <a:xfrm rot="16200000" flipH="1">
            <a:off x="540116" y="2813445"/>
            <a:ext cx="3514620" cy="17319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810598" y="1710676"/>
            <a:ext cx="202406" cy="228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810598" y="2708861"/>
            <a:ext cx="202406" cy="228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5810598" y="3815062"/>
            <a:ext cx="202406" cy="228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810598" y="4849983"/>
            <a:ext cx="202406" cy="228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Off-page Connector 130">
            <a:hlinkClick r:id="rId3" action="ppaction://hlinksldjump"/>
          </p:cNvPr>
          <p:cNvSpPr/>
          <p:nvPr/>
        </p:nvSpPr>
        <p:spPr>
          <a:xfrm rot="5400000">
            <a:off x="8103751" y="2074524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60" idx="3"/>
            <a:endCxn id="131" idx="2"/>
          </p:cNvCxnSpPr>
          <p:nvPr/>
        </p:nvCxnSpPr>
        <p:spPr>
          <a:xfrm>
            <a:off x="7643295" y="2303124"/>
            <a:ext cx="422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Off-page Connector 132">
            <a:hlinkClick r:id="rId4" action="ppaction://hlinksldjump"/>
          </p:cNvPr>
          <p:cNvSpPr/>
          <p:nvPr/>
        </p:nvSpPr>
        <p:spPr>
          <a:xfrm rot="5400000">
            <a:off x="8095957" y="3063198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/>
          <p:cNvCxnSpPr>
            <a:stCxn id="87" idx="3"/>
            <a:endCxn id="133" idx="2"/>
          </p:cNvCxnSpPr>
          <p:nvPr/>
        </p:nvCxnSpPr>
        <p:spPr>
          <a:xfrm>
            <a:off x="7639398" y="3291798"/>
            <a:ext cx="418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Off-page Connector 134">
            <a:hlinkClick r:id="rId5" action="ppaction://hlinksldjump"/>
          </p:cNvPr>
          <p:cNvSpPr/>
          <p:nvPr/>
        </p:nvSpPr>
        <p:spPr>
          <a:xfrm rot="5400000">
            <a:off x="8103751" y="4164246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>
            <a:stCxn id="84" idx="3"/>
            <a:endCxn id="135" idx="2"/>
          </p:cNvCxnSpPr>
          <p:nvPr/>
        </p:nvCxnSpPr>
        <p:spPr>
          <a:xfrm>
            <a:off x="7639398" y="4392846"/>
            <a:ext cx="426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Off-page Connector 136">
            <a:hlinkClick r:id="rId6" action="ppaction://hlinksldjump"/>
          </p:cNvPr>
          <p:cNvSpPr/>
          <p:nvPr/>
        </p:nvSpPr>
        <p:spPr>
          <a:xfrm rot="5400000">
            <a:off x="8095957" y="5208144"/>
            <a:ext cx="381000" cy="4572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100" idx="3"/>
            <a:endCxn id="137" idx="2"/>
          </p:cNvCxnSpPr>
          <p:nvPr/>
        </p:nvCxnSpPr>
        <p:spPr>
          <a:xfrm>
            <a:off x="7643295" y="5436744"/>
            <a:ext cx="414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336</Words>
  <Application>Microsoft Office PowerPoint</Application>
  <PresentationFormat>On-screen Show (4:3)</PresentationFormat>
  <Paragraphs>148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Program Flowchart</vt:lpstr>
      <vt:lpstr>Objectives</vt:lpstr>
      <vt:lpstr>Constraints</vt:lpstr>
      <vt:lpstr>Legend</vt:lpstr>
      <vt:lpstr>Notes</vt:lpstr>
      <vt:lpstr>Program Flags</vt:lpstr>
      <vt:lpstr>High Level operation</vt:lpstr>
      <vt:lpstr>High-Level Operation p1</vt:lpstr>
      <vt:lpstr>High-Level Operation p2</vt:lpstr>
      <vt:lpstr>MAV_MODE_TEST_ARMED</vt:lpstr>
      <vt:lpstr>MAV_MODE_TEST_DISARMED</vt:lpstr>
      <vt:lpstr>MAV_CMD_NAV_TAKEOFF</vt:lpstr>
      <vt:lpstr>MAV_CMD_NAV_LAND</vt:lpstr>
      <vt:lpstr>MID LEVEL OPERATION</vt:lpstr>
      <vt:lpstr>ARM</vt:lpstr>
      <vt:lpstr>DISARM</vt:lpstr>
      <vt:lpstr>TAKEOFF</vt:lpstr>
      <vt:lpstr>LAND</vt:lpstr>
      <vt:lpstr>High-Level Operation p1</vt:lpstr>
      <vt:lpstr>mid-level operation</vt:lpstr>
      <vt:lpstr>Send Waypoints  To PC p1</vt:lpstr>
      <vt:lpstr>Send Waypoints  To FC 1</vt:lpstr>
      <vt:lpstr>Begin Navigation 1</vt:lpstr>
      <vt:lpstr>Perform Navigation 1</vt:lpstr>
      <vt:lpstr>Complete Navigation 1</vt:lpstr>
      <vt:lpstr>Low-level operation</vt:lpstr>
      <vt:lpstr>BOOT p1</vt:lpstr>
      <vt:lpstr>CALIBRATE p1</vt:lpstr>
      <vt:lpstr>STANDBY p1</vt:lpstr>
      <vt:lpstr>ACTIVE p1</vt:lpstr>
      <vt:lpstr>waypoint_rcv_fsm p1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davidgitz</dc:creator>
  <cp:lastModifiedBy>davidgitz</cp:lastModifiedBy>
  <cp:revision>47</cp:revision>
  <dcterms:created xsi:type="dcterms:W3CDTF">2013-08-05T21:51:56Z</dcterms:created>
  <dcterms:modified xsi:type="dcterms:W3CDTF">2014-01-21T21:01:57Z</dcterms:modified>
</cp:coreProperties>
</file>