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15" r:id="rId2"/>
    <p:sldId id="318" r:id="rId3"/>
    <p:sldId id="31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0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6F2"/>
    <a:srgbClr val="73AFBE"/>
    <a:srgbClr val="C6D9F1"/>
    <a:srgbClr val="326DE6"/>
    <a:srgbClr val="292979"/>
    <a:srgbClr val="262577"/>
    <a:srgbClr val="63639D"/>
    <a:srgbClr val="1853CA"/>
    <a:srgbClr val="5BA1B4"/>
    <a:srgbClr val="EEDD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5163" autoAdjust="0"/>
  </p:normalViewPr>
  <p:slideViewPr>
    <p:cSldViewPr>
      <p:cViewPr varScale="1">
        <p:scale>
          <a:sx n="94" d="100"/>
          <a:sy n="94" d="100"/>
        </p:scale>
        <p:origin x="55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29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0329C-4DED-4F5E-865C-164A052CE949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F3D9A-AF12-4815-9FFA-A39DC9A01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4428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B657C-1700-4FF6-8FD4-CF2A5A1149D6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789E3-C9D4-4864-B698-A1D655288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224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00"/>
              <a:t>제일 여러가지 케이스를 포함할 수 있는 형태로 구성</a:t>
            </a:r>
            <a:endParaRPr lang="en-US" altLang="ko-KR" sz="1000"/>
          </a:p>
          <a:p>
            <a:r>
              <a:rPr lang="ko-KR" altLang="en-US" sz="1000"/>
              <a:t>컴퓨터 한대</a:t>
            </a:r>
            <a:r>
              <a:rPr lang="en-US" altLang="ko-KR" sz="1000"/>
              <a:t>, 3</a:t>
            </a:r>
            <a:r>
              <a:rPr lang="ko-KR" altLang="en-US" sz="1000"/>
              <a:t>대</a:t>
            </a:r>
            <a:r>
              <a:rPr lang="en-US" altLang="ko-KR" sz="1000"/>
              <a:t>, 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586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00"/>
              <a:t>제일 여러가지 케이스를 포함할 수 있는 형태로 구성</a:t>
            </a:r>
            <a:endParaRPr lang="en-US" altLang="ko-KR" sz="1000"/>
          </a:p>
          <a:p>
            <a:r>
              <a:rPr lang="ko-KR" altLang="en-US" sz="1000"/>
              <a:t>컴퓨터 한대</a:t>
            </a:r>
            <a:r>
              <a:rPr lang="en-US" altLang="ko-KR" sz="1000"/>
              <a:t>, 3</a:t>
            </a:r>
            <a:r>
              <a:rPr lang="ko-KR" altLang="en-US" sz="1000"/>
              <a:t>대</a:t>
            </a:r>
            <a:r>
              <a:rPr lang="en-US" altLang="ko-KR" sz="1000"/>
              <a:t>, 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317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00"/>
              <a:t>제일 여러가지 케이스를 포함할 수 있는 형태로 구성</a:t>
            </a:r>
            <a:endParaRPr lang="en-US" altLang="ko-KR" sz="1000"/>
          </a:p>
          <a:p>
            <a:r>
              <a:rPr lang="ko-KR" altLang="en-US" sz="1000"/>
              <a:t>컴퓨터 한대</a:t>
            </a:r>
            <a:r>
              <a:rPr lang="en-US" altLang="ko-KR" sz="1000"/>
              <a:t>, 3</a:t>
            </a:r>
            <a:r>
              <a:rPr lang="ko-KR" altLang="en-US" sz="1000"/>
              <a:t>대</a:t>
            </a:r>
            <a:r>
              <a:rPr lang="en-US" altLang="ko-KR" sz="1000"/>
              <a:t>, 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557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142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E23971E-6D1D-4FB4-AD39-0195B05E5F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rgbClr val="326DE6"/>
              </a:gs>
              <a:gs pos="99000">
                <a:srgbClr val="A6C7EB"/>
              </a:gs>
              <a:gs pos="89000">
                <a:srgbClr val="5A90EA"/>
              </a:gs>
              <a:gs pos="0">
                <a:srgbClr val="326DE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38E92A-FDD3-4656-A10D-A13A4025A47D}"/>
              </a:ext>
            </a:extLst>
          </p:cNvPr>
          <p:cNvSpPr/>
          <p:nvPr userDrawn="1"/>
        </p:nvSpPr>
        <p:spPr>
          <a:xfrm>
            <a:off x="-64" y="0"/>
            <a:ext cx="12192064" cy="6858000"/>
          </a:xfrm>
          <a:prstGeom prst="rect">
            <a:avLst/>
          </a:prstGeom>
          <a:solidFill>
            <a:srgbClr val="326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0E7B7FA-8E67-4E65-9FB0-03D5E002C00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2675588" y="1171698"/>
            <a:ext cx="6840760" cy="1825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9600" b="1">
                <a:latin typeface="휴먼매직체" panose="02030504000101010101" pitchFamily="18" charset="-127"/>
                <a:ea typeface="휴먼매직체" panose="02030504000101010101" pitchFamily="18" charset="-127"/>
              </a:rPr>
              <a:t>Kubernetes</a:t>
            </a:r>
            <a:endParaRPr lang="en-US" altLang="ko-KR" sz="96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2C5687-D90B-4110-918F-E7EA1D533A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1853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B8344-38C6-4A68-A385-1B313A9E41F6}"/>
              </a:ext>
            </a:extLst>
          </p:cNvPr>
          <p:cNvSpPr txBox="1"/>
          <p:nvPr userDrawn="1"/>
        </p:nvSpPr>
        <p:spPr>
          <a:xfrm>
            <a:off x="8472264" y="1268760"/>
            <a:ext cx="1976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A6C7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Beginner</a:t>
            </a:r>
            <a:endParaRPr lang="ko-KR" altLang="en-US" sz="2400">
              <a:solidFill>
                <a:srgbClr val="A6C7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53C35E-C5EA-47D7-BAEB-4785764BFA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94" y="1412776"/>
            <a:ext cx="1135394" cy="110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0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E23971E-6D1D-4FB4-AD39-0195B05E5F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rgbClr val="326DE6"/>
              </a:gs>
              <a:gs pos="99000">
                <a:srgbClr val="A6C7EB"/>
              </a:gs>
              <a:gs pos="89000">
                <a:srgbClr val="5A90EA"/>
              </a:gs>
              <a:gs pos="0">
                <a:srgbClr val="326DE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86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468FC7D-B0A5-43AE-89F9-6004876B50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6" b="11324"/>
          <a:stretch/>
        </p:blipFill>
        <p:spPr>
          <a:xfrm>
            <a:off x="2" y="1202274"/>
            <a:ext cx="4943870" cy="5655725"/>
          </a:xfrm>
          <a:prstGeom prst="rect">
            <a:avLst/>
          </a:prstGeom>
        </p:spPr>
      </p:pic>
      <p:sp>
        <p:nvSpPr>
          <p:cNvPr id="10" name="이등변 삼각형 9"/>
          <p:cNvSpPr/>
          <p:nvPr/>
        </p:nvSpPr>
        <p:spPr bwMode="gray">
          <a:xfrm rot="5400000">
            <a:off x="4196936" y="1104787"/>
            <a:ext cx="554813" cy="349196"/>
          </a:xfrm>
          <a:prstGeom prst="triangle">
            <a:avLst/>
          </a:prstGeom>
          <a:solidFill>
            <a:schemeClr val="bg1"/>
          </a:solidFill>
          <a:ln w="1270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lIns="72000" tIns="0" rIns="18000" bIns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7" name="직사각형 6"/>
          <p:cNvSpPr/>
          <p:nvPr userDrawn="1"/>
        </p:nvSpPr>
        <p:spPr bwMode="gray">
          <a:xfrm>
            <a:off x="4396317" y="0"/>
            <a:ext cx="7795682" cy="6858000"/>
          </a:xfrm>
          <a:prstGeom prst="rect">
            <a:avLst/>
          </a:prstGeom>
          <a:gradFill flip="none" rotWithShape="1">
            <a:gsLst>
              <a:gs pos="36000">
                <a:srgbClr val="467FE8"/>
              </a:gs>
              <a:gs pos="23000">
                <a:srgbClr val="6D9DEB"/>
              </a:gs>
              <a:gs pos="78000">
                <a:srgbClr val="326DE6"/>
              </a:gs>
              <a:gs pos="0">
                <a:schemeClr val="tx2">
                  <a:lumMod val="20000"/>
                  <a:lumOff val="80000"/>
                </a:schemeClr>
              </a:gs>
            </a:gsLst>
            <a:lin ang="13500000" scaled="1"/>
            <a:tileRect/>
          </a:gradFill>
          <a:ln w="1270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lIns="72000" tIns="0" rIns="18000" bIns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>
              <a:solidFill>
                <a:schemeClr val="bg1"/>
              </a:solidFill>
              <a:latin typeface="+mn-lt"/>
              <a:ea typeface="맑은 고딕" pitchFamily="50" charset="-127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370095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4466"/>
          <a:stretch>
            <a:fillRect/>
          </a:stretch>
        </p:blipFill>
        <p:spPr bwMode="auto">
          <a:xfrm>
            <a:off x="0" y="404814"/>
            <a:ext cx="12192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 userDrawn="1"/>
        </p:nvSpPr>
        <p:spPr bwMode="auto">
          <a:xfrm>
            <a:off x="0" y="1"/>
            <a:ext cx="12192000" cy="45719"/>
          </a:xfrm>
          <a:prstGeom prst="rect">
            <a:avLst/>
          </a:prstGeom>
          <a:gradFill flip="none" rotWithShape="1">
            <a:gsLst>
              <a:gs pos="0">
                <a:srgbClr val="326DE6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rgbClr val="326DE6"/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lIns="72000" tIns="0" rIns="18000" bIns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>
              <a:solidFill>
                <a:schemeClr val="bg1"/>
              </a:solidFill>
              <a:latin typeface="+mn-lt"/>
              <a:ea typeface="맑은 고딕" pitchFamily="50" charset="-127"/>
              <a:cs typeface="Arials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87867" y="6525344"/>
            <a:ext cx="1147276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>
            <a:spLocks noChangeArrowheads="1"/>
          </p:cNvSpPr>
          <p:nvPr userDrawn="1"/>
        </p:nvSpPr>
        <p:spPr bwMode="auto">
          <a:xfrm>
            <a:off x="9480376" y="6604346"/>
            <a:ext cx="2368838" cy="13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noAutofit/>
          </a:bodyPr>
          <a:lstStyle/>
          <a:p>
            <a:pPr eaLnBrk="0" latinLnBrk="0" hangingPunct="0">
              <a:lnSpc>
                <a:spcPct val="90000"/>
              </a:lnSpc>
              <a:tabLst>
                <a:tab pos="5648325" algn="l"/>
              </a:tabLst>
              <a:defRPr/>
            </a:pPr>
            <a:r>
              <a:rPr lang="en-US" altLang="ko-KR" sz="750" b="0" i="1" spc="0" baseline="0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  <a:cs typeface="Arial" pitchFamily="34" charset="0"/>
              </a:rPr>
              <a:t>Copyright </a:t>
            </a:r>
            <a:r>
              <a:rPr lang="ko-KR" altLang="en-US" sz="750" b="0" i="1" spc="0" baseline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  <a:cs typeface="Arial" pitchFamily="34" charset="0"/>
              </a:rPr>
              <a:t>ⓒ </a:t>
            </a:r>
            <a:r>
              <a:rPr lang="en-US" altLang="ko-KR" sz="750" b="0" i="1" spc="0" baseline="0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  <a:cs typeface="Arial" pitchFamily="34" charset="0"/>
              </a:rPr>
              <a:t>2019 by </a:t>
            </a:r>
            <a:r>
              <a:rPr lang="en-US" altLang="ko-KR" sz="750" b="0" i="1" spc="0" baseline="0" dirty="0" err="1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  <a:cs typeface="Arial" pitchFamily="34" charset="0"/>
              </a:rPr>
              <a:t>Kimtaemin</a:t>
            </a:r>
            <a:r>
              <a:rPr lang="en-US" altLang="ko-KR" sz="750" b="0" i="1" spc="0" baseline="0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  <a:cs typeface="Arial" pitchFamily="34" charset="0"/>
              </a:rPr>
              <a:t> All rights reserved.</a:t>
            </a:r>
            <a:endParaRPr lang="ko-KR" altLang="en-US" sz="750" b="0" i="1" spc="0" baseline="0" dirty="0">
              <a:solidFill>
                <a:schemeClr val="bg1">
                  <a:lumMod val="8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63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733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1" r:id="rId3"/>
    <p:sldLayoutId id="2147483649" r:id="rId4"/>
    <p:sldLayoutId id="2147483650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5.sv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sv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5" Type="http://schemas.openxmlformats.org/officeDocument/2006/relationships/image" Target="../media/image11.png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모서리가 둥근 직사각형 78">
            <a:extLst>
              <a:ext uri="{FF2B5EF4-FFF2-40B4-BE49-F238E27FC236}">
                <a16:creationId xmlns:a16="http://schemas.microsoft.com/office/drawing/2014/main" id="{7B10F72B-8AA8-4B67-8F2B-4743B92A94E6}"/>
              </a:ext>
            </a:extLst>
          </p:cNvPr>
          <p:cNvSpPr/>
          <p:nvPr/>
        </p:nvSpPr>
        <p:spPr>
          <a:xfrm>
            <a:off x="438217" y="5230130"/>
            <a:ext cx="7431134" cy="34667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accent5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6" name="타원 18">
            <a:extLst>
              <a:ext uri="{FF2B5EF4-FFF2-40B4-BE49-F238E27FC236}">
                <a16:creationId xmlns:a16="http://schemas.microsoft.com/office/drawing/2014/main" id="{7B41604B-8A9F-409C-9599-E096A3367ABF}"/>
              </a:ext>
            </a:extLst>
          </p:cNvPr>
          <p:cNvSpPr/>
          <p:nvPr/>
        </p:nvSpPr>
        <p:spPr>
          <a:xfrm>
            <a:off x="7164337" y="4984507"/>
            <a:ext cx="496227" cy="3987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  <a:lumOff val="50000"/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 latinLnBrk="0"/>
            <a:endParaRPr lang="ko-KR" altLang="en-US" sz="1000" dirty="0">
              <a:solidFill>
                <a:srgbClr val="FFA764"/>
              </a:solidFill>
              <a:latin typeface="+mn-ea"/>
            </a:endParaRPr>
          </a:p>
        </p:txBody>
      </p:sp>
      <p:sp>
        <p:nvSpPr>
          <p:cNvPr id="132" name="Rectangle 39">
            <a:extLst>
              <a:ext uri="{FF2B5EF4-FFF2-40B4-BE49-F238E27FC236}">
                <a16:creationId xmlns:a16="http://schemas.microsoft.com/office/drawing/2014/main" id="{3EBFA10D-F332-4146-B7D9-262B0BA55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947" y="5260667"/>
            <a:ext cx="1357504" cy="28118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400" b="1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</a:rPr>
              <a:t>Host</a:t>
            </a:r>
            <a:r>
              <a:rPr lang="ko-KR" altLang="en-US" sz="1400" b="1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1400" b="1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</a:rPr>
              <a:t>OS</a:t>
            </a:r>
            <a:endParaRPr lang="en-US" altLang="ko-KR" sz="1100" b="1" kern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pic>
        <p:nvPicPr>
          <p:cNvPr id="170" name="그림 169">
            <a:extLst>
              <a:ext uri="{FF2B5EF4-FFF2-40B4-BE49-F238E27FC236}">
                <a16:creationId xmlns:a16="http://schemas.microsoft.com/office/drawing/2014/main" id="{80D71EFE-4CC6-4F2E-BB43-42000B0E33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75" t="10175" r="5118" b="31419"/>
          <a:stretch/>
        </p:blipFill>
        <p:spPr>
          <a:xfrm>
            <a:off x="7277523" y="5059626"/>
            <a:ext cx="258231" cy="241471"/>
          </a:xfrm>
          <a:prstGeom prst="rect">
            <a:avLst/>
          </a:prstGeom>
        </p:spPr>
      </p:pic>
      <p:sp>
        <p:nvSpPr>
          <p:cNvPr id="166" name="Rectangle 39">
            <a:extLst>
              <a:ext uri="{FF2B5EF4-FFF2-40B4-BE49-F238E27FC236}">
                <a16:creationId xmlns:a16="http://schemas.microsoft.com/office/drawing/2014/main" id="{3E9A209F-9C33-4264-9598-210A34D4D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75" y="2002323"/>
            <a:ext cx="6895739" cy="17300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100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Monotype Sorts" pitchFamily="2" charset="2"/>
            </a:endParaRPr>
          </a:p>
        </p:txBody>
      </p:sp>
      <p:sp>
        <p:nvSpPr>
          <p:cNvPr id="242" name="Rectangle 39">
            <a:extLst>
              <a:ext uri="{FF2B5EF4-FFF2-40B4-BE49-F238E27FC236}">
                <a16:creationId xmlns:a16="http://schemas.microsoft.com/office/drawing/2014/main" id="{E87D74EB-5C4A-410A-9DBF-21B14F646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020" y="4890609"/>
            <a:ext cx="1017771" cy="25216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4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VirtualBox</a:t>
            </a:r>
            <a:endParaRPr lang="ko-KR" altLang="en-US" sz="1400" b="1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pic>
        <p:nvPicPr>
          <p:cNvPr id="193" name="그림 192">
            <a:extLst>
              <a:ext uri="{FF2B5EF4-FFF2-40B4-BE49-F238E27FC236}">
                <a16:creationId xmlns:a16="http://schemas.microsoft.com/office/drawing/2014/main" id="{F914EDE3-01D7-4B04-8AD1-4F08B6E13C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320" y="4250857"/>
            <a:ext cx="691167" cy="628334"/>
          </a:xfrm>
          <a:prstGeom prst="rect">
            <a:avLst/>
          </a:prstGeom>
        </p:spPr>
      </p:pic>
      <p:sp>
        <p:nvSpPr>
          <p:cNvPr id="151" name="화이트투명사각판">
            <a:extLst>
              <a:ext uri="{FF2B5EF4-FFF2-40B4-BE49-F238E27FC236}">
                <a16:creationId xmlns:a16="http://schemas.microsoft.com/office/drawing/2014/main" id="{1D4594B8-876E-4691-A96F-DCC67A352940}"/>
              </a:ext>
            </a:extLst>
          </p:cNvPr>
          <p:cNvSpPr/>
          <p:nvPr/>
        </p:nvSpPr>
        <p:spPr bwMode="auto">
          <a:xfrm>
            <a:off x="438220" y="990759"/>
            <a:ext cx="7431134" cy="491656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3" name="양쪽 모서리가 둥근 사각형 93">
            <a:extLst>
              <a:ext uri="{FF2B5EF4-FFF2-40B4-BE49-F238E27FC236}">
                <a16:creationId xmlns:a16="http://schemas.microsoft.com/office/drawing/2014/main" id="{9E6BE495-DBBC-46F2-A042-80CA8CB2451E}"/>
              </a:ext>
            </a:extLst>
          </p:cNvPr>
          <p:cNvSpPr/>
          <p:nvPr/>
        </p:nvSpPr>
        <p:spPr>
          <a:xfrm flipH="1">
            <a:off x="438216" y="5589240"/>
            <a:ext cx="7431134" cy="31808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50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lvl="1" algn="ctr" fontAlgn="base" latinLnBrk="0">
              <a:spcAft>
                <a:spcPts val="240"/>
              </a:spcAft>
              <a:buSzPct val="100000"/>
              <a:defRPr/>
            </a:pPr>
            <a:r>
              <a:rPr lang="en-US" altLang="ko-KR" sz="1600" b="1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</a:rPr>
              <a:t>Physical Server</a:t>
            </a:r>
            <a:endParaRPr lang="en-US" altLang="ko-KR" sz="1600" b="1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pic>
        <p:nvPicPr>
          <p:cNvPr id="3" name="그래픽 2" descr="컴퓨터">
            <a:extLst>
              <a:ext uri="{FF2B5EF4-FFF2-40B4-BE49-F238E27FC236}">
                <a16:creationId xmlns:a16="http://schemas.microsoft.com/office/drawing/2014/main" id="{CC050927-D41A-4A12-96A3-2D843C3817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4317" y="5316291"/>
            <a:ext cx="891478" cy="624548"/>
          </a:xfrm>
          <a:prstGeom prst="rect">
            <a:avLst/>
          </a:prstGeom>
        </p:spPr>
      </p:pic>
      <p:pic>
        <p:nvPicPr>
          <p:cNvPr id="5" name="그래픽 4" descr="랩톱">
            <a:extLst>
              <a:ext uri="{FF2B5EF4-FFF2-40B4-BE49-F238E27FC236}">
                <a16:creationId xmlns:a16="http://schemas.microsoft.com/office/drawing/2014/main" id="{F3968449-8B2B-41C8-8B6B-53C796A0F7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12718" y="5316291"/>
            <a:ext cx="891478" cy="624548"/>
          </a:xfrm>
          <a:prstGeom prst="rect">
            <a:avLst/>
          </a:prstGeom>
        </p:spPr>
      </p:pic>
      <p:sp>
        <p:nvSpPr>
          <p:cNvPr id="122" name="제목 1"/>
          <p:cNvSpPr txBox="1">
            <a:spLocks/>
          </p:cNvSpPr>
          <p:nvPr/>
        </p:nvSpPr>
        <p:spPr>
          <a:xfrm>
            <a:off x="403192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Kubernetes Installation v1. 22 - </a:t>
            </a:r>
            <a:r>
              <a:rPr lang="ko-KR" altLang="en-US" sz="1600" b="0">
                <a:latin typeface="+mn-ea"/>
                <a:ea typeface="+mn-ea"/>
              </a:rPr>
              <a:t>설치 진행 순서</a:t>
            </a:r>
            <a:endParaRPr lang="ko-KR" altLang="en-US" b="0" dirty="0">
              <a:latin typeface="+mn-ea"/>
              <a:ea typeface="+mn-ea"/>
            </a:endParaRPr>
          </a:p>
        </p:txBody>
      </p:sp>
      <p:sp>
        <p:nvSpPr>
          <p:cNvPr id="243" name="Rectangle 39">
            <a:extLst>
              <a:ext uri="{FF2B5EF4-FFF2-40B4-BE49-F238E27FC236}">
                <a16:creationId xmlns:a16="http://schemas.microsoft.com/office/drawing/2014/main" id="{5E8D4F75-2A80-4459-BD2E-B364E2D34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264" y="2130739"/>
            <a:ext cx="1934686" cy="113995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6"/>
            </a:solidFill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100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Monotype Sorts" pitchFamily="2" charset="2"/>
            </a:endParaRPr>
          </a:p>
        </p:txBody>
      </p:sp>
      <p:sp>
        <p:nvSpPr>
          <p:cNvPr id="244" name="모서리가 둥근 직사각형 100">
            <a:extLst>
              <a:ext uri="{FF2B5EF4-FFF2-40B4-BE49-F238E27FC236}">
                <a16:creationId xmlns:a16="http://schemas.microsoft.com/office/drawing/2014/main" id="{0833B36C-80E7-4657-B281-07A39C090D51}"/>
              </a:ext>
            </a:extLst>
          </p:cNvPr>
          <p:cNvSpPr/>
          <p:nvPr/>
        </p:nvSpPr>
        <p:spPr>
          <a:xfrm>
            <a:off x="834263" y="3046337"/>
            <a:ext cx="1934686" cy="2367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6350" cap="flat" cmpd="sng" algn="ctr">
            <a:solidFill>
              <a:schemeClr val="accent6">
                <a:lumMod val="50000"/>
              </a:schemeClr>
            </a:solidFill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000"/>
              <a:t>Guest OS</a:t>
            </a:r>
            <a:endParaRPr lang="ko-KR" altLang="en-US" sz="1000"/>
          </a:p>
        </p:txBody>
      </p:sp>
      <p:sp>
        <p:nvSpPr>
          <p:cNvPr id="259" name="모서리가 둥근 직사각형 78">
            <a:extLst>
              <a:ext uri="{FF2B5EF4-FFF2-40B4-BE49-F238E27FC236}">
                <a16:creationId xmlns:a16="http://schemas.microsoft.com/office/drawing/2014/main" id="{004ABAAD-AC11-49B7-A8E3-0C64D38359A9}"/>
              </a:ext>
            </a:extLst>
          </p:cNvPr>
          <p:cNvSpPr/>
          <p:nvPr/>
        </p:nvSpPr>
        <p:spPr>
          <a:xfrm>
            <a:off x="873276" y="3382594"/>
            <a:ext cx="1828220" cy="23717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2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</a:rPr>
              <a:t>k8s-master</a:t>
            </a:r>
            <a:endParaRPr lang="ko-KR" altLang="en-US" sz="1000" b="1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7" name="타원 18">
            <a:extLst>
              <a:ext uri="{FF2B5EF4-FFF2-40B4-BE49-F238E27FC236}">
                <a16:creationId xmlns:a16="http://schemas.microsoft.com/office/drawing/2014/main" id="{D40E2FEE-271C-4E61-B987-AF4A3BF39633}"/>
              </a:ext>
            </a:extLst>
          </p:cNvPr>
          <p:cNvSpPr/>
          <p:nvPr/>
        </p:nvSpPr>
        <p:spPr>
          <a:xfrm>
            <a:off x="2261226" y="2917140"/>
            <a:ext cx="410105" cy="2475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 latinLnBrk="0"/>
            <a:endParaRPr lang="ko-KR" altLang="en-US" sz="1000" dirty="0">
              <a:solidFill>
                <a:srgbClr val="FFA764"/>
              </a:solidFill>
              <a:latin typeface="+mn-ea"/>
            </a:endParaRPr>
          </a:p>
        </p:txBody>
      </p:sp>
      <p:pic>
        <p:nvPicPr>
          <p:cNvPr id="262" name="그림 261">
            <a:extLst>
              <a:ext uri="{FF2B5EF4-FFF2-40B4-BE49-F238E27FC236}">
                <a16:creationId xmlns:a16="http://schemas.microsoft.com/office/drawing/2014/main" id="{1F8725DB-6794-4E23-B2F6-ED6873501CB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7661" t="12613" r="10693" b="11377"/>
          <a:stretch/>
        </p:blipFill>
        <p:spPr>
          <a:xfrm>
            <a:off x="2362276" y="2977056"/>
            <a:ext cx="208007" cy="142474"/>
          </a:xfrm>
          <a:prstGeom prst="rect">
            <a:avLst/>
          </a:prstGeom>
        </p:spPr>
      </p:pic>
      <p:sp>
        <p:nvSpPr>
          <p:cNvPr id="231" name="Rectangle 39">
            <a:extLst>
              <a:ext uri="{FF2B5EF4-FFF2-40B4-BE49-F238E27FC236}">
                <a16:creationId xmlns:a16="http://schemas.microsoft.com/office/drawing/2014/main" id="{32FC85C0-3295-48F8-9835-682EC6B56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760" y="2130739"/>
            <a:ext cx="1934686" cy="113995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6"/>
            </a:solidFill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100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Monotype Sorts" pitchFamily="2" charset="2"/>
            </a:endParaRPr>
          </a:p>
        </p:txBody>
      </p:sp>
      <p:sp>
        <p:nvSpPr>
          <p:cNvPr id="232" name="모서리가 둥근 직사각형 100">
            <a:extLst>
              <a:ext uri="{FF2B5EF4-FFF2-40B4-BE49-F238E27FC236}">
                <a16:creationId xmlns:a16="http://schemas.microsoft.com/office/drawing/2014/main" id="{52EDD52A-4126-4644-A870-5C235C8A6ECA}"/>
              </a:ext>
            </a:extLst>
          </p:cNvPr>
          <p:cNvSpPr/>
          <p:nvPr/>
        </p:nvSpPr>
        <p:spPr>
          <a:xfrm>
            <a:off x="3123759" y="3046337"/>
            <a:ext cx="1934686" cy="2367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6350" cap="flat" cmpd="sng" algn="ctr">
            <a:solidFill>
              <a:schemeClr val="accent6">
                <a:lumMod val="50000"/>
              </a:schemeClr>
            </a:solidFill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000"/>
              <a:t>Guest OS</a:t>
            </a:r>
            <a:endParaRPr lang="ko-KR" altLang="en-US" sz="1000"/>
          </a:p>
        </p:txBody>
      </p:sp>
      <p:sp>
        <p:nvSpPr>
          <p:cNvPr id="235" name="타원 18">
            <a:extLst>
              <a:ext uri="{FF2B5EF4-FFF2-40B4-BE49-F238E27FC236}">
                <a16:creationId xmlns:a16="http://schemas.microsoft.com/office/drawing/2014/main" id="{030CF3CF-23C0-4464-BA17-1E428FC58BAF}"/>
              </a:ext>
            </a:extLst>
          </p:cNvPr>
          <p:cNvSpPr/>
          <p:nvPr/>
        </p:nvSpPr>
        <p:spPr>
          <a:xfrm>
            <a:off x="4550722" y="2917140"/>
            <a:ext cx="410105" cy="2475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 latinLnBrk="0"/>
            <a:endParaRPr lang="ko-KR" altLang="en-US" sz="1000" dirty="0">
              <a:solidFill>
                <a:srgbClr val="FFA764"/>
              </a:solidFill>
              <a:latin typeface="+mn-ea"/>
            </a:endParaRPr>
          </a:p>
        </p:txBody>
      </p:sp>
      <p:pic>
        <p:nvPicPr>
          <p:cNvPr id="236" name="그림 235">
            <a:extLst>
              <a:ext uri="{FF2B5EF4-FFF2-40B4-BE49-F238E27FC236}">
                <a16:creationId xmlns:a16="http://schemas.microsoft.com/office/drawing/2014/main" id="{4A8EB2ED-47F0-4693-9343-C045A8BE284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7661" t="12613" r="10693" b="11377"/>
          <a:stretch/>
        </p:blipFill>
        <p:spPr>
          <a:xfrm>
            <a:off x="4651772" y="2977056"/>
            <a:ext cx="208007" cy="142474"/>
          </a:xfrm>
          <a:prstGeom prst="rect">
            <a:avLst/>
          </a:prstGeom>
        </p:spPr>
      </p:pic>
      <p:sp>
        <p:nvSpPr>
          <p:cNvPr id="240" name="Rectangle 39">
            <a:extLst>
              <a:ext uri="{FF2B5EF4-FFF2-40B4-BE49-F238E27FC236}">
                <a16:creationId xmlns:a16="http://schemas.microsoft.com/office/drawing/2014/main" id="{5D5926BA-C70B-4CC3-81DD-6307DD361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8318" y="2130739"/>
            <a:ext cx="1934686" cy="113995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6"/>
            </a:solidFill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100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Monotype Sorts" pitchFamily="2" charset="2"/>
            </a:endParaRPr>
          </a:p>
        </p:txBody>
      </p:sp>
      <p:sp>
        <p:nvSpPr>
          <p:cNvPr id="241" name="모서리가 둥근 직사각형 100">
            <a:extLst>
              <a:ext uri="{FF2B5EF4-FFF2-40B4-BE49-F238E27FC236}">
                <a16:creationId xmlns:a16="http://schemas.microsoft.com/office/drawing/2014/main" id="{20024EA9-0048-410E-B3F5-16ECCAA868ED}"/>
              </a:ext>
            </a:extLst>
          </p:cNvPr>
          <p:cNvSpPr/>
          <p:nvPr/>
        </p:nvSpPr>
        <p:spPr>
          <a:xfrm>
            <a:off x="5428317" y="3046337"/>
            <a:ext cx="1934686" cy="2367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6350" cap="flat" cmpd="sng" algn="ctr">
            <a:solidFill>
              <a:schemeClr val="accent6">
                <a:lumMod val="50000"/>
              </a:schemeClr>
            </a:solidFill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000"/>
              <a:t>Guest OS</a:t>
            </a:r>
            <a:endParaRPr lang="ko-KR" altLang="en-US" sz="1000"/>
          </a:p>
        </p:txBody>
      </p:sp>
      <p:sp>
        <p:nvSpPr>
          <p:cNvPr id="249" name="타원 18">
            <a:extLst>
              <a:ext uri="{FF2B5EF4-FFF2-40B4-BE49-F238E27FC236}">
                <a16:creationId xmlns:a16="http://schemas.microsoft.com/office/drawing/2014/main" id="{9246C384-088E-4A47-9B69-30BC8603007F}"/>
              </a:ext>
            </a:extLst>
          </p:cNvPr>
          <p:cNvSpPr/>
          <p:nvPr/>
        </p:nvSpPr>
        <p:spPr>
          <a:xfrm>
            <a:off x="6855280" y="2917140"/>
            <a:ext cx="410105" cy="2475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 latinLnBrk="0"/>
            <a:endParaRPr lang="ko-KR" altLang="en-US" sz="1000" dirty="0">
              <a:solidFill>
                <a:srgbClr val="FFA764"/>
              </a:solidFill>
              <a:latin typeface="+mn-ea"/>
            </a:endParaRPr>
          </a:p>
        </p:txBody>
      </p:sp>
      <p:pic>
        <p:nvPicPr>
          <p:cNvPr id="253" name="그림 252">
            <a:extLst>
              <a:ext uri="{FF2B5EF4-FFF2-40B4-BE49-F238E27FC236}">
                <a16:creationId xmlns:a16="http://schemas.microsoft.com/office/drawing/2014/main" id="{5B1E42C9-1461-4B72-9FE4-F2EB40BC9BC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7661" t="12613" r="10693" b="11377"/>
          <a:stretch/>
        </p:blipFill>
        <p:spPr>
          <a:xfrm>
            <a:off x="6956330" y="2977056"/>
            <a:ext cx="208007" cy="142474"/>
          </a:xfrm>
          <a:prstGeom prst="rect">
            <a:avLst/>
          </a:prstGeom>
        </p:spPr>
      </p:pic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8A8B113F-CDAB-4151-BFF7-1361480CBBFC}"/>
              </a:ext>
            </a:extLst>
          </p:cNvPr>
          <p:cNvCxnSpPr>
            <a:cxnSpLocks/>
            <a:stCxn id="1036" idx="3"/>
            <a:endCxn id="244" idx="2"/>
          </p:cNvCxnSpPr>
          <p:nvPr/>
        </p:nvCxnSpPr>
        <p:spPr>
          <a:xfrm flipV="1">
            <a:off x="1575700" y="3283119"/>
            <a:ext cx="225906" cy="13355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5" name="Rectangle 39">
            <a:extLst>
              <a:ext uri="{FF2B5EF4-FFF2-40B4-BE49-F238E27FC236}">
                <a16:creationId xmlns:a16="http://schemas.microsoft.com/office/drawing/2014/main" id="{4B7FF441-4CEB-4149-AE4C-A7AB32EDC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788" y="3867626"/>
            <a:ext cx="1223642" cy="346672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fontAlgn="base" latinLnBrk="0">
              <a:spcAft>
                <a:spcPts val="240"/>
              </a:spcAft>
              <a:defRPr/>
            </a:pPr>
            <a:r>
              <a:rPr lang="en-US" altLang="ko-KR" sz="10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accent2"/>
                </a:solidFill>
                <a:latin typeface="+mn-ea"/>
                <a:sym typeface="Monotype Sorts" pitchFamily="2" charset="2"/>
              </a:rPr>
              <a:t>k8s-master </a:t>
            </a:r>
            <a:r>
              <a:rPr lang="ko-KR" altLang="en-US" sz="10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accent2"/>
                </a:solidFill>
                <a:latin typeface="+mn-ea"/>
                <a:sym typeface="Monotype Sorts" pitchFamily="2" charset="2"/>
              </a:rPr>
              <a:t>접속</a:t>
            </a:r>
            <a:endParaRPr lang="en-US" altLang="ko-KR" sz="1000" b="1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accent2"/>
              </a:solidFill>
              <a:latin typeface="+mn-ea"/>
              <a:sym typeface="Monotype Sorts" pitchFamily="2" charset="2"/>
            </a:endParaRPr>
          </a:p>
          <a:p>
            <a:pPr indent="-180975" fontAlgn="base" latinLnBrk="0">
              <a:spcAft>
                <a:spcPts val="240"/>
              </a:spcAft>
              <a:defRPr/>
            </a:pPr>
            <a:r>
              <a:rPr lang="ko-KR" altLang="en-US" sz="10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accent2"/>
                </a:solidFill>
                <a:latin typeface="+mn-ea"/>
                <a:sym typeface="Monotype Sorts" pitchFamily="2" charset="2"/>
              </a:rPr>
              <a:t>및 설치 확인</a:t>
            </a:r>
            <a:endParaRPr lang="en-US" altLang="ko-KR" sz="1000" b="1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accent2"/>
              </a:solidFill>
              <a:latin typeface="+mn-ea"/>
              <a:sym typeface="Monotype Sorts" pitchFamily="2" charset="2"/>
            </a:endParaRPr>
          </a:p>
        </p:txBody>
      </p:sp>
      <p:pic>
        <p:nvPicPr>
          <p:cNvPr id="1034" name="Picture 10" descr="Setting Up a Linux Environment with Vagrant | by Hamza Ak | Medium">
            <a:extLst>
              <a:ext uri="{FF2B5EF4-FFF2-40B4-BE49-F238E27FC236}">
                <a16:creationId xmlns:a16="http://schemas.microsoft.com/office/drawing/2014/main" id="{0929029F-8228-466F-BA24-73AA4F5A5B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7" r="30532"/>
          <a:stretch/>
        </p:blipFill>
        <p:spPr bwMode="auto">
          <a:xfrm>
            <a:off x="4996269" y="4095286"/>
            <a:ext cx="863961" cy="102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" name="Rectangle 39">
            <a:extLst>
              <a:ext uri="{FF2B5EF4-FFF2-40B4-BE49-F238E27FC236}">
                <a16:creationId xmlns:a16="http://schemas.microsoft.com/office/drawing/2014/main" id="{6E10BEBC-9B48-4773-B1FC-7CC67E9F5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0908" y="5313281"/>
            <a:ext cx="647154" cy="28659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fontAlgn="base" latinLnBrk="0">
              <a:spcAft>
                <a:spcPts val="240"/>
              </a:spcAft>
              <a:defRPr/>
            </a:pPr>
            <a:r>
              <a:rPr lang="en-US" altLang="ko-KR" sz="10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accent5"/>
                </a:solidFill>
                <a:latin typeface="+mn-ea"/>
                <a:sym typeface="Monotype Sorts" pitchFamily="2" charset="2"/>
              </a:rPr>
              <a:t>Windows</a:t>
            </a:r>
            <a:endParaRPr lang="ko-KR" altLang="en-US" sz="1000" b="1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accent5"/>
              </a:solidFill>
              <a:latin typeface="+mn-ea"/>
              <a:sym typeface="Monotype Sorts" pitchFamily="2" charset="2"/>
            </a:endParaRPr>
          </a:p>
        </p:txBody>
      </p:sp>
      <p:pic>
        <p:nvPicPr>
          <p:cNvPr id="1036" name="Picture 12" descr="XShell Free Download for Your Windows PC | Soft Gudam">
            <a:extLst>
              <a:ext uri="{FF2B5EF4-FFF2-40B4-BE49-F238E27FC236}">
                <a16:creationId xmlns:a16="http://schemas.microsoft.com/office/drawing/2014/main" id="{DCFB4E5C-C551-4A44-B29E-4A34DA73F5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3" t="16132" r="18041" b="20639"/>
          <a:stretch/>
        </p:blipFill>
        <p:spPr bwMode="auto">
          <a:xfrm>
            <a:off x="884412" y="4287869"/>
            <a:ext cx="691288" cy="66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타원 100">
            <a:extLst>
              <a:ext uri="{FF2B5EF4-FFF2-40B4-BE49-F238E27FC236}">
                <a16:creationId xmlns:a16="http://schemas.microsoft.com/office/drawing/2014/main" id="{A57ABAB6-BBC5-43A2-A7CD-7032F61CF47C}"/>
              </a:ext>
            </a:extLst>
          </p:cNvPr>
          <p:cNvSpPr/>
          <p:nvPr/>
        </p:nvSpPr>
        <p:spPr>
          <a:xfrm>
            <a:off x="790371" y="4034635"/>
            <a:ext cx="293073" cy="2495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03" name="모서리가 둥근 직사각형 78">
            <a:extLst>
              <a:ext uri="{FF2B5EF4-FFF2-40B4-BE49-F238E27FC236}">
                <a16:creationId xmlns:a16="http://schemas.microsoft.com/office/drawing/2014/main" id="{7FAFFB68-F96F-494D-932B-A01F6A91FD66}"/>
              </a:ext>
            </a:extLst>
          </p:cNvPr>
          <p:cNvSpPr/>
          <p:nvPr/>
        </p:nvSpPr>
        <p:spPr>
          <a:xfrm>
            <a:off x="3176992" y="3382594"/>
            <a:ext cx="1828220" cy="23717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200" b="1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</a:rPr>
              <a:t>k8s-node1</a:t>
            </a:r>
            <a:endParaRPr lang="ko-KR" altLang="en-US" sz="1000" b="1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6" name="모서리가 둥근 직사각형 78">
            <a:extLst>
              <a:ext uri="{FF2B5EF4-FFF2-40B4-BE49-F238E27FC236}">
                <a16:creationId xmlns:a16="http://schemas.microsoft.com/office/drawing/2014/main" id="{7BB65770-7A3E-45FC-A20E-B258070E0D47}"/>
              </a:ext>
            </a:extLst>
          </p:cNvPr>
          <p:cNvSpPr/>
          <p:nvPr/>
        </p:nvSpPr>
        <p:spPr>
          <a:xfrm>
            <a:off x="5470631" y="3382594"/>
            <a:ext cx="1828220" cy="23717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200" b="1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</a:rPr>
              <a:t>k8s-node2</a:t>
            </a:r>
            <a:endParaRPr lang="ko-KR" altLang="en-US" sz="1000" b="1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959D8C42-912B-4CC6-B00D-72A434EAB62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36" y="2375581"/>
            <a:ext cx="569367" cy="412799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D54AFF01-7DF3-4117-8A6E-39AC7524B12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73243" y="2387512"/>
            <a:ext cx="876956" cy="386581"/>
          </a:xfrm>
          <a:prstGeom prst="rect">
            <a:avLst/>
          </a:prstGeom>
        </p:spPr>
      </p:pic>
      <p:sp>
        <p:nvSpPr>
          <p:cNvPr id="124" name="화살표: 오른쪽 123">
            <a:extLst>
              <a:ext uri="{FF2B5EF4-FFF2-40B4-BE49-F238E27FC236}">
                <a16:creationId xmlns:a16="http://schemas.microsoft.com/office/drawing/2014/main" id="{B8FB8A39-91DE-45EF-9602-47C912DC8019}"/>
              </a:ext>
            </a:extLst>
          </p:cNvPr>
          <p:cNvSpPr/>
          <p:nvPr/>
        </p:nvSpPr>
        <p:spPr>
          <a:xfrm rot="16200000">
            <a:off x="5301122" y="3601488"/>
            <a:ext cx="263360" cy="645921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Rectangle 39">
            <a:extLst>
              <a:ext uri="{FF2B5EF4-FFF2-40B4-BE49-F238E27FC236}">
                <a16:creationId xmlns:a16="http://schemas.microsoft.com/office/drawing/2014/main" id="{0EF3AB7A-9447-4CDA-8BFF-DAEB5E7D5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628" y="3989567"/>
            <a:ext cx="422461" cy="346672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fontAlgn="base" latinLnBrk="0">
              <a:spcAft>
                <a:spcPts val="240"/>
              </a:spcAft>
              <a:defRPr/>
            </a:pPr>
            <a:r>
              <a:rPr lang="ko-KR" altLang="en-US" sz="12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accent2"/>
                </a:solidFill>
                <a:latin typeface="+mn-ea"/>
                <a:sym typeface="Monotype Sorts" pitchFamily="2" charset="2"/>
              </a:rPr>
              <a:t>설치</a:t>
            </a: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CC25182D-E71A-4D9C-B43A-AF6AA7E4169F}"/>
              </a:ext>
            </a:extLst>
          </p:cNvPr>
          <p:cNvSpPr/>
          <p:nvPr/>
        </p:nvSpPr>
        <p:spPr>
          <a:xfrm>
            <a:off x="6243077" y="4034635"/>
            <a:ext cx="293073" cy="2495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29" name="Rectangle 39">
            <a:extLst>
              <a:ext uri="{FF2B5EF4-FFF2-40B4-BE49-F238E27FC236}">
                <a16:creationId xmlns:a16="http://schemas.microsoft.com/office/drawing/2014/main" id="{B85485D9-4AB8-4A64-9CD9-894020605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9385" y="3989567"/>
            <a:ext cx="422461" cy="346672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fontAlgn="base" latinLnBrk="0">
              <a:spcAft>
                <a:spcPts val="240"/>
              </a:spcAft>
              <a:defRPr/>
            </a:pPr>
            <a:r>
              <a:rPr lang="ko-KR" altLang="en-US" sz="12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accent2"/>
                </a:solidFill>
                <a:latin typeface="+mn-ea"/>
                <a:sym typeface="Monotype Sorts" pitchFamily="2" charset="2"/>
              </a:rPr>
              <a:t>설치</a:t>
            </a: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D58DC53F-082A-4AFD-AC8B-CD74744DD1B7}"/>
              </a:ext>
            </a:extLst>
          </p:cNvPr>
          <p:cNvSpPr/>
          <p:nvPr/>
        </p:nvSpPr>
        <p:spPr>
          <a:xfrm>
            <a:off x="4732948" y="4098912"/>
            <a:ext cx="293073" cy="2495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33" name="Rectangle 39">
            <a:extLst>
              <a:ext uri="{FF2B5EF4-FFF2-40B4-BE49-F238E27FC236}">
                <a16:creationId xmlns:a16="http://schemas.microsoft.com/office/drawing/2014/main" id="{EB5ECB98-EC36-4525-8991-E47BC813A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343" y="4218145"/>
            <a:ext cx="1044535" cy="346672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fontAlgn="base" latinLnBrk="0">
              <a:spcAft>
                <a:spcPts val="240"/>
              </a:spcAft>
              <a:defRPr/>
            </a:pPr>
            <a:r>
              <a:rPr lang="ko-KR" altLang="en-US" sz="12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accent2"/>
                </a:solidFill>
                <a:latin typeface="+mn-ea"/>
                <a:sym typeface="Monotype Sorts" pitchFamily="2" charset="2"/>
              </a:rPr>
              <a:t>설치 및 스크립트 실행</a:t>
            </a:r>
          </a:p>
        </p:txBody>
      </p:sp>
      <p:cxnSp>
        <p:nvCxnSpPr>
          <p:cNvPr id="136" name="연결선: 구부러짐 135">
            <a:extLst>
              <a:ext uri="{FF2B5EF4-FFF2-40B4-BE49-F238E27FC236}">
                <a16:creationId xmlns:a16="http://schemas.microsoft.com/office/drawing/2014/main" id="{DE84EA84-E949-4495-B50A-ADA32A28150B}"/>
              </a:ext>
            </a:extLst>
          </p:cNvPr>
          <p:cNvCxnSpPr>
            <a:cxnSpLocks/>
            <a:stCxn id="142" idx="0"/>
            <a:endCxn id="147" idx="0"/>
          </p:cNvCxnSpPr>
          <p:nvPr/>
        </p:nvCxnSpPr>
        <p:spPr>
          <a:xfrm rot="16200000" flipV="1">
            <a:off x="2526215" y="1219888"/>
            <a:ext cx="12700" cy="2311385"/>
          </a:xfrm>
          <a:prstGeom prst="curvedConnector3">
            <a:avLst>
              <a:gd name="adj1" fmla="val 3448197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8" name="연결선: 구부러짐 137">
            <a:extLst>
              <a:ext uri="{FF2B5EF4-FFF2-40B4-BE49-F238E27FC236}">
                <a16:creationId xmlns:a16="http://schemas.microsoft.com/office/drawing/2014/main" id="{437D6C6A-AB8B-48F6-8DCB-A90DE78F11AA}"/>
              </a:ext>
            </a:extLst>
          </p:cNvPr>
          <p:cNvCxnSpPr>
            <a:cxnSpLocks/>
            <a:stCxn id="113" idx="0"/>
            <a:endCxn id="147" idx="0"/>
          </p:cNvCxnSpPr>
          <p:nvPr/>
        </p:nvCxnSpPr>
        <p:spPr>
          <a:xfrm rot="16200000" flipV="1">
            <a:off x="3686371" y="59732"/>
            <a:ext cx="12700" cy="4631698"/>
          </a:xfrm>
          <a:prstGeom prst="curvedConnector3">
            <a:avLst>
              <a:gd name="adj1" fmla="val 440240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0" name="Rectangle 39">
            <a:extLst>
              <a:ext uri="{FF2B5EF4-FFF2-40B4-BE49-F238E27FC236}">
                <a16:creationId xmlns:a16="http://schemas.microsoft.com/office/drawing/2014/main" id="{483DB9CD-AE74-4530-BF92-E0D7A300B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223" y="1494915"/>
            <a:ext cx="1959359" cy="346672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fontAlgn="base" latinLnBrk="0">
              <a:spcAft>
                <a:spcPts val="240"/>
              </a:spcAft>
              <a:defRPr/>
            </a:pPr>
            <a:r>
              <a:rPr lang="en-US" altLang="ko-KR" sz="10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accent2"/>
                </a:solidFill>
                <a:latin typeface="+mn-ea"/>
                <a:sym typeface="Monotype Sorts" pitchFamily="2" charset="2"/>
              </a:rPr>
              <a:t>Worker</a:t>
            </a:r>
            <a:r>
              <a:rPr lang="ko-KR" altLang="en-US" sz="10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accent2"/>
                </a:solidFill>
                <a:latin typeface="+mn-ea"/>
                <a:sym typeface="Monotype Sorts" pitchFamily="2" charset="2"/>
              </a:rPr>
              <a:t> </a:t>
            </a:r>
            <a:r>
              <a:rPr lang="en-US" altLang="ko-KR" sz="1000" b="1" kern="0" dirty="0" err="1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accent2"/>
                </a:solidFill>
                <a:latin typeface="+mn-ea"/>
                <a:sym typeface="Monotype Sorts" pitchFamily="2" charset="2"/>
              </a:rPr>
              <a:t>Ndoe</a:t>
            </a:r>
            <a:r>
              <a:rPr lang="ko-KR" altLang="en-US" sz="10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accent2"/>
                </a:solidFill>
                <a:latin typeface="+mn-ea"/>
                <a:sym typeface="Monotype Sorts" pitchFamily="2" charset="2"/>
              </a:rPr>
              <a:t> 연결</a:t>
            </a:r>
          </a:p>
        </p:txBody>
      </p:sp>
      <p:pic>
        <p:nvPicPr>
          <p:cNvPr id="142" name="그림 141">
            <a:extLst>
              <a:ext uri="{FF2B5EF4-FFF2-40B4-BE49-F238E27FC236}">
                <a16:creationId xmlns:a16="http://schemas.microsoft.com/office/drawing/2014/main" id="{111A4E9E-958A-4774-8F83-55C59584EE7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23" y="2375581"/>
            <a:ext cx="569367" cy="412799"/>
          </a:xfrm>
          <a:prstGeom prst="rect">
            <a:avLst/>
          </a:prstGeom>
        </p:spPr>
      </p:pic>
      <p:pic>
        <p:nvPicPr>
          <p:cNvPr id="145" name="그림 144">
            <a:extLst>
              <a:ext uri="{FF2B5EF4-FFF2-40B4-BE49-F238E27FC236}">
                <a16:creationId xmlns:a16="http://schemas.microsoft.com/office/drawing/2014/main" id="{453871C2-41E5-407D-8435-74C0C3DDE33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52930" y="2387512"/>
            <a:ext cx="876956" cy="386581"/>
          </a:xfrm>
          <a:prstGeom prst="rect">
            <a:avLst/>
          </a:prstGeom>
        </p:spPr>
      </p:pic>
      <p:pic>
        <p:nvPicPr>
          <p:cNvPr id="147" name="그림 146">
            <a:extLst>
              <a:ext uri="{FF2B5EF4-FFF2-40B4-BE49-F238E27FC236}">
                <a16:creationId xmlns:a16="http://schemas.microsoft.com/office/drawing/2014/main" id="{7E4FF2C4-B1DF-4D1F-8F80-1E765C94D35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38" y="2375581"/>
            <a:ext cx="569367" cy="412799"/>
          </a:xfrm>
          <a:prstGeom prst="rect">
            <a:avLst/>
          </a:prstGeom>
        </p:spPr>
      </p:pic>
      <p:pic>
        <p:nvPicPr>
          <p:cNvPr id="148" name="그림 147">
            <a:extLst>
              <a:ext uri="{FF2B5EF4-FFF2-40B4-BE49-F238E27FC236}">
                <a16:creationId xmlns:a16="http://schemas.microsoft.com/office/drawing/2014/main" id="{E5CC9FE4-722B-42B2-915C-FDE1EFD7A5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41545" y="2387512"/>
            <a:ext cx="876956" cy="386581"/>
          </a:xfrm>
          <a:prstGeom prst="rect">
            <a:avLst/>
          </a:prstGeom>
        </p:spPr>
      </p:pic>
      <p:pic>
        <p:nvPicPr>
          <p:cNvPr id="1026" name="Picture 2" descr="이번엔 크롬 파장 ...게임계 결제대란 우려 &amp;lt; 정책 &amp;lt; 종합/경제 &amp;lt; 기사본문 - 더게임스데일리">
            <a:extLst>
              <a:ext uri="{FF2B5EF4-FFF2-40B4-BE49-F238E27FC236}">
                <a16:creationId xmlns:a16="http://schemas.microsoft.com/office/drawing/2014/main" id="{E7D22D48-C89D-4286-9E9F-40A94DCFB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54" y="1093286"/>
            <a:ext cx="450109" cy="45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7" name="연결선: 구부러짐 156">
            <a:extLst>
              <a:ext uri="{FF2B5EF4-FFF2-40B4-BE49-F238E27FC236}">
                <a16:creationId xmlns:a16="http://schemas.microsoft.com/office/drawing/2014/main" id="{5FF7E3B6-A6F5-4D3D-A46A-9E972D42B567}"/>
              </a:ext>
            </a:extLst>
          </p:cNvPr>
          <p:cNvCxnSpPr>
            <a:cxnSpLocks/>
            <a:stCxn id="1026" idx="2"/>
            <a:endCxn id="244" idx="1"/>
          </p:cNvCxnSpPr>
          <p:nvPr/>
        </p:nvCxnSpPr>
        <p:spPr>
          <a:xfrm rot="5400000">
            <a:off x="140470" y="2237188"/>
            <a:ext cx="1621333" cy="233746"/>
          </a:xfrm>
          <a:prstGeom prst="curvedConnector4">
            <a:avLst>
              <a:gd name="adj1" fmla="val 11015"/>
              <a:gd name="adj2" fmla="val 19779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9" name="Rectangle 39">
            <a:extLst>
              <a:ext uri="{FF2B5EF4-FFF2-40B4-BE49-F238E27FC236}">
                <a16:creationId xmlns:a16="http://schemas.microsoft.com/office/drawing/2014/main" id="{1716CF48-8951-4AC3-82FF-0CDF145C9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797" y="1097603"/>
            <a:ext cx="1959359" cy="346672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fontAlgn="base" latinLnBrk="0">
              <a:spcAft>
                <a:spcPts val="240"/>
              </a:spcAft>
              <a:defRPr/>
            </a:pPr>
            <a:r>
              <a:rPr lang="en-US" altLang="ko-KR" sz="10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accent2"/>
                </a:solidFill>
                <a:latin typeface="+mn-ea"/>
                <a:sym typeface="Monotype Sorts" pitchFamily="2" charset="2"/>
              </a:rPr>
              <a:t>Dashboard </a:t>
            </a:r>
            <a:r>
              <a:rPr lang="ko-KR" altLang="en-US" sz="10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accent2"/>
                </a:solidFill>
                <a:latin typeface="+mn-ea"/>
                <a:sym typeface="Monotype Sorts" pitchFamily="2" charset="2"/>
              </a:rPr>
              <a:t>접근</a:t>
            </a: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26A0C6BE-205B-401E-8FE2-733E7CD4C49B}"/>
              </a:ext>
            </a:extLst>
          </p:cNvPr>
          <p:cNvSpPr/>
          <p:nvPr/>
        </p:nvSpPr>
        <p:spPr>
          <a:xfrm>
            <a:off x="1902632" y="3824947"/>
            <a:ext cx="293073" cy="2495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0418BD6B-F311-42B2-A78D-1F6F4201AE62}"/>
              </a:ext>
            </a:extLst>
          </p:cNvPr>
          <p:cNvSpPr/>
          <p:nvPr/>
        </p:nvSpPr>
        <p:spPr>
          <a:xfrm>
            <a:off x="1376661" y="1138617"/>
            <a:ext cx="293073" cy="2495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034709A5-BC1C-4CCF-9A03-24F15BEAB6B2}"/>
              </a:ext>
            </a:extLst>
          </p:cNvPr>
          <p:cNvSpPr/>
          <p:nvPr/>
        </p:nvSpPr>
        <p:spPr>
          <a:xfrm>
            <a:off x="3060879" y="1567382"/>
            <a:ext cx="293073" cy="2495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2174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모서리가 둥근 직사각형 78">
            <a:extLst>
              <a:ext uri="{FF2B5EF4-FFF2-40B4-BE49-F238E27FC236}">
                <a16:creationId xmlns:a16="http://schemas.microsoft.com/office/drawing/2014/main" id="{7B10F72B-8AA8-4B67-8F2B-4743B92A94E6}"/>
              </a:ext>
            </a:extLst>
          </p:cNvPr>
          <p:cNvSpPr/>
          <p:nvPr/>
        </p:nvSpPr>
        <p:spPr>
          <a:xfrm>
            <a:off x="403193" y="4438042"/>
            <a:ext cx="7431134" cy="34667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accent5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6" name="타원 18">
            <a:extLst>
              <a:ext uri="{FF2B5EF4-FFF2-40B4-BE49-F238E27FC236}">
                <a16:creationId xmlns:a16="http://schemas.microsoft.com/office/drawing/2014/main" id="{7B41604B-8A9F-409C-9599-E096A3367ABF}"/>
              </a:ext>
            </a:extLst>
          </p:cNvPr>
          <p:cNvSpPr/>
          <p:nvPr/>
        </p:nvSpPr>
        <p:spPr>
          <a:xfrm>
            <a:off x="7129313" y="4192419"/>
            <a:ext cx="496227" cy="3987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  <a:lumOff val="50000"/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 latinLnBrk="0"/>
            <a:endParaRPr lang="ko-KR" altLang="en-US" sz="1000" dirty="0">
              <a:solidFill>
                <a:srgbClr val="FFA764"/>
              </a:solidFill>
              <a:latin typeface="+mn-ea"/>
            </a:endParaRPr>
          </a:p>
        </p:txBody>
      </p:sp>
      <p:sp>
        <p:nvSpPr>
          <p:cNvPr id="132" name="Rectangle 39">
            <a:extLst>
              <a:ext uri="{FF2B5EF4-FFF2-40B4-BE49-F238E27FC236}">
                <a16:creationId xmlns:a16="http://schemas.microsoft.com/office/drawing/2014/main" id="{3EBFA10D-F332-4146-B7D9-262B0BA55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923" y="4468579"/>
            <a:ext cx="1357504" cy="28118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400" b="1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</a:rPr>
              <a:t>Host</a:t>
            </a:r>
            <a:r>
              <a:rPr lang="ko-KR" altLang="en-US" sz="1400" b="1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1400" b="1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</a:rPr>
              <a:t>OS</a:t>
            </a:r>
            <a:endParaRPr lang="en-US" altLang="ko-KR" sz="1100" b="1" kern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pic>
        <p:nvPicPr>
          <p:cNvPr id="170" name="그림 169">
            <a:extLst>
              <a:ext uri="{FF2B5EF4-FFF2-40B4-BE49-F238E27FC236}">
                <a16:creationId xmlns:a16="http://schemas.microsoft.com/office/drawing/2014/main" id="{80D71EFE-4CC6-4F2E-BB43-42000B0E33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75" t="10175" r="5118" b="31419"/>
          <a:stretch/>
        </p:blipFill>
        <p:spPr>
          <a:xfrm>
            <a:off x="7242499" y="4267538"/>
            <a:ext cx="258231" cy="241471"/>
          </a:xfrm>
          <a:prstGeom prst="rect">
            <a:avLst/>
          </a:prstGeom>
        </p:spPr>
      </p:pic>
      <p:sp>
        <p:nvSpPr>
          <p:cNvPr id="166" name="Rectangle 39">
            <a:extLst>
              <a:ext uri="{FF2B5EF4-FFF2-40B4-BE49-F238E27FC236}">
                <a16:creationId xmlns:a16="http://schemas.microsoft.com/office/drawing/2014/main" id="{3E9A209F-9C33-4264-9598-210A34D4D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51" y="1210235"/>
            <a:ext cx="6895739" cy="17300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100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Monotype Sorts" pitchFamily="2" charset="2"/>
            </a:endParaRPr>
          </a:p>
        </p:txBody>
      </p:sp>
      <p:sp>
        <p:nvSpPr>
          <p:cNvPr id="242" name="Rectangle 39">
            <a:extLst>
              <a:ext uri="{FF2B5EF4-FFF2-40B4-BE49-F238E27FC236}">
                <a16:creationId xmlns:a16="http://schemas.microsoft.com/office/drawing/2014/main" id="{E87D74EB-5C4A-410A-9DBF-21B14F646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996" y="4098521"/>
            <a:ext cx="1017771" cy="25216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4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VirtualBox</a:t>
            </a:r>
            <a:endParaRPr lang="ko-KR" altLang="en-US" sz="1400" b="1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pic>
        <p:nvPicPr>
          <p:cNvPr id="193" name="그림 192">
            <a:extLst>
              <a:ext uri="{FF2B5EF4-FFF2-40B4-BE49-F238E27FC236}">
                <a16:creationId xmlns:a16="http://schemas.microsoft.com/office/drawing/2014/main" id="{F914EDE3-01D7-4B04-8AD1-4F08B6E13C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296" y="3458769"/>
            <a:ext cx="691167" cy="628334"/>
          </a:xfrm>
          <a:prstGeom prst="rect">
            <a:avLst/>
          </a:prstGeom>
        </p:spPr>
      </p:pic>
      <p:sp>
        <p:nvSpPr>
          <p:cNvPr id="151" name="화이트투명사각판">
            <a:extLst>
              <a:ext uri="{FF2B5EF4-FFF2-40B4-BE49-F238E27FC236}">
                <a16:creationId xmlns:a16="http://schemas.microsoft.com/office/drawing/2014/main" id="{1D4594B8-876E-4691-A96F-DCC67A352940}"/>
              </a:ext>
            </a:extLst>
          </p:cNvPr>
          <p:cNvSpPr/>
          <p:nvPr/>
        </p:nvSpPr>
        <p:spPr bwMode="auto">
          <a:xfrm>
            <a:off x="403196" y="1062767"/>
            <a:ext cx="7431134" cy="405247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3" name="양쪽 모서리가 둥근 사각형 93">
            <a:extLst>
              <a:ext uri="{FF2B5EF4-FFF2-40B4-BE49-F238E27FC236}">
                <a16:creationId xmlns:a16="http://schemas.microsoft.com/office/drawing/2014/main" id="{9E6BE495-DBBC-46F2-A042-80CA8CB2451E}"/>
              </a:ext>
            </a:extLst>
          </p:cNvPr>
          <p:cNvSpPr/>
          <p:nvPr/>
        </p:nvSpPr>
        <p:spPr>
          <a:xfrm flipH="1">
            <a:off x="403192" y="4797152"/>
            <a:ext cx="7431134" cy="31808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50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lvl="1" algn="ctr" fontAlgn="base" latinLnBrk="0">
              <a:spcAft>
                <a:spcPts val="240"/>
              </a:spcAft>
              <a:buSzPct val="100000"/>
              <a:defRPr/>
            </a:pPr>
            <a:r>
              <a:rPr lang="en-US" altLang="ko-KR" sz="1600" b="1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</a:rPr>
              <a:t>Physical Server</a:t>
            </a:r>
            <a:endParaRPr lang="en-US" altLang="ko-KR" sz="1600" b="1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pic>
        <p:nvPicPr>
          <p:cNvPr id="3" name="그래픽 2" descr="컴퓨터">
            <a:extLst>
              <a:ext uri="{FF2B5EF4-FFF2-40B4-BE49-F238E27FC236}">
                <a16:creationId xmlns:a16="http://schemas.microsoft.com/office/drawing/2014/main" id="{CC050927-D41A-4A12-96A3-2D843C3817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293" y="4524203"/>
            <a:ext cx="891478" cy="624548"/>
          </a:xfrm>
          <a:prstGeom prst="rect">
            <a:avLst/>
          </a:prstGeom>
        </p:spPr>
      </p:pic>
      <p:pic>
        <p:nvPicPr>
          <p:cNvPr id="5" name="그래픽 4" descr="랩톱">
            <a:extLst>
              <a:ext uri="{FF2B5EF4-FFF2-40B4-BE49-F238E27FC236}">
                <a16:creationId xmlns:a16="http://schemas.microsoft.com/office/drawing/2014/main" id="{F3968449-8B2B-41C8-8B6B-53C796A0F7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77694" y="4524203"/>
            <a:ext cx="891478" cy="624548"/>
          </a:xfrm>
          <a:prstGeom prst="rect">
            <a:avLst/>
          </a:prstGeom>
        </p:spPr>
      </p:pic>
      <p:sp>
        <p:nvSpPr>
          <p:cNvPr id="243" name="Rectangle 39">
            <a:extLst>
              <a:ext uri="{FF2B5EF4-FFF2-40B4-BE49-F238E27FC236}">
                <a16:creationId xmlns:a16="http://schemas.microsoft.com/office/drawing/2014/main" id="{5E8D4F75-2A80-4459-BD2E-B364E2D34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240" y="1338651"/>
            <a:ext cx="1934686" cy="113995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6"/>
            </a:solidFill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100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Monotype Sorts" pitchFamily="2" charset="2"/>
            </a:endParaRPr>
          </a:p>
        </p:txBody>
      </p:sp>
      <p:sp>
        <p:nvSpPr>
          <p:cNvPr id="244" name="모서리가 둥근 직사각형 100">
            <a:extLst>
              <a:ext uri="{FF2B5EF4-FFF2-40B4-BE49-F238E27FC236}">
                <a16:creationId xmlns:a16="http://schemas.microsoft.com/office/drawing/2014/main" id="{0833B36C-80E7-4657-B281-07A39C090D51}"/>
              </a:ext>
            </a:extLst>
          </p:cNvPr>
          <p:cNvSpPr/>
          <p:nvPr/>
        </p:nvSpPr>
        <p:spPr>
          <a:xfrm>
            <a:off x="799239" y="2254249"/>
            <a:ext cx="1934686" cy="2367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6350" cap="flat" cmpd="sng" algn="ctr">
            <a:solidFill>
              <a:schemeClr val="accent6">
                <a:lumMod val="50000"/>
              </a:schemeClr>
            </a:solidFill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000"/>
              <a:t>Guest OS</a:t>
            </a:r>
            <a:endParaRPr lang="ko-KR" altLang="en-US" sz="1000"/>
          </a:p>
        </p:txBody>
      </p:sp>
      <p:sp>
        <p:nvSpPr>
          <p:cNvPr id="259" name="모서리가 둥근 직사각형 78">
            <a:extLst>
              <a:ext uri="{FF2B5EF4-FFF2-40B4-BE49-F238E27FC236}">
                <a16:creationId xmlns:a16="http://schemas.microsoft.com/office/drawing/2014/main" id="{004ABAAD-AC11-49B7-A8E3-0C64D38359A9}"/>
              </a:ext>
            </a:extLst>
          </p:cNvPr>
          <p:cNvSpPr/>
          <p:nvPr/>
        </p:nvSpPr>
        <p:spPr>
          <a:xfrm>
            <a:off x="838252" y="2590506"/>
            <a:ext cx="1828220" cy="23717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2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</a:rPr>
              <a:t>k8s-master</a:t>
            </a:r>
            <a:endParaRPr lang="ko-KR" altLang="en-US" sz="1000" b="1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7" name="타원 18">
            <a:extLst>
              <a:ext uri="{FF2B5EF4-FFF2-40B4-BE49-F238E27FC236}">
                <a16:creationId xmlns:a16="http://schemas.microsoft.com/office/drawing/2014/main" id="{D40E2FEE-271C-4E61-B987-AF4A3BF39633}"/>
              </a:ext>
            </a:extLst>
          </p:cNvPr>
          <p:cNvSpPr/>
          <p:nvPr/>
        </p:nvSpPr>
        <p:spPr>
          <a:xfrm>
            <a:off x="2226202" y="2125052"/>
            <a:ext cx="410105" cy="2475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 latinLnBrk="0"/>
            <a:endParaRPr lang="ko-KR" altLang="en-US" sz="1000" dirty="0">
              <a:solidFill>
                <a:srgbClr val="FFA764"/>
              </a:solidFill>
              <a:latin typeface="+mn-ea"/>
            </a:endParaRPr>
          </a:p>
        </p:txBody>
      </p:sp>
      <p:pic>
        <p:nvPicPr>
          <p:cNvPr id="262" name="그림 261">
            <a:extLst>
              <a:ext uri="{FF2B5EF4-FFF2-40B4-BE49-F238E27FC236}">
                <a16:creationId xmlns:a16="http://schemas.microsoft.com/office/drawing/2014/main" id="{1F8725DB-6794-4E23-B2F6-ED6873501CB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7661" t="12613" r="10693" b="11377"/>
          <a:stretch/>
        </p:blipFill>
        <p:spPr>
          <a:xfrm>
            <a:off x="2327252" y="2184968"/>
            <a:ext cx="208007" cy="142474"/>
          </a:xfrm>
          <a:prstGeom prst="rect">
            <a:avLst/>
          </a:prstGeom>
        </p:spPr>
      </p:pic>
      <p:sp>
        <p:nvSpPr>
          <p:cNvPr id="231" name="Rectangle 39">
            <a:extLst>
              <a:ext uri="{FF2B5EF4-FFF2-40B4-BE49-F238E27FC236}">
                <a16:creationId xmlns:a16="http://schemas.microsoft.com/office/drawing/2014/main" id="{32FC85C0-3295-48F8-9835-682EC6B56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8736" y="1338651"/>
            <a:ext cx="1934686" cy="113995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6"/>
            </a:solidFill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100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Monotype Sorts" pitchFamily="2" charset="2"/>
            </a:endParaRPr>
          </a:p>
        </p:txBody>
      </p:sp>
      <p:sp>
        <p:nvSpPr>
          <p:cNvPr id="232" name="모서리가 둥근 직사각형 100">
            <a:extLst>
              <a:ext uri="{FF2B5EF4-FFF2-40B4-BE49-F238E27FC236}">
                <a16:creationId xmlns:a16="http://schemas.microsoft.com/office/drawing/2014/main" id="{52EDD52A-4126-4644-A870-5C235C8A6ECA}"/>
              </a:ext>
            </a:extLst>
          </p:cNvPr>
          <p:cNvSpPr/>
          <p:nvPr/>
        </p:nvSpPr>
        <p:spPr>
          <a:xfrm>
            <a:off x="3088735" y="2254249"/>
            <a:ext cx="1934686" cy="2367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6350" cap="flat" cmpd="sng" algn="ctr">
            <a:solidFill>
              <a:schemeClr val="accent6">
                <a:lumMod val="50000"/>
              </a:schemeClr>
            </a:solidFill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000"/>
              <a:t>Guest OS</a:t>
            </a:r>
            <a:endParaRPr lang="ko-KR" altLang="en-US" sz="1000"/>
          </a:p>
        </p:txBody>
      </p:sp>
      <p:sp>
        <p:nvSpPr>
          <p:cNvPr id="235" name="타원 18">
            <a:extLst>
              <a:ext uri="{FF2B5EF4-FFF2-40B4-BE49-F238E27FC236}">
                <a16:creationId xmlns:a16="http://schemas.microsoft.com/office/drawing/2014/main" id="{030CF3CF-23C0-4464-BA17-1E428FC58BAF}"/>
              </a:ext>
            </a:extLst>
          </p:cNvPr>
          <p:cNvSpPr/>
          <p:nvPr/>
        </p:nvSpPr>
        <p:spPr>
          <a:xfrm>
            <a:off x="4515698" y="2125052"/>
            <a:ext cx="410105" cy="2475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 latinLnBrk="0"/>
            <a:endParaRPr lang="ko-KR" altLang="en-US" sz="1000" dirty="0">
              <a:solidFill>
                <a:srgbClr val="FFA764"/>
              </a:solidFill>
              <a:latin typeface="+mn-ea"/>
            </a:endParaRPr>
          </a:p>
        </p:txBody>
      </p:sp>
      <p:pic>
        <p:nvPicPr>
          <p:cNvPr id="236" name="그림 235">
            <a:extLst>
              <a:ext uri="{FF2B5EF4-FFF2-40B4-BE49-F238E27FC236}">
                <a16:creationId xmlns:a16="http://schemas.microsoft.com/office/drawing/2014/main" id="{4A8EB2ED-47F0-4693-9343-C045A8BE284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7661" t="12613" r="10693" b="11377"/>
          <a:stretch/>
        </p:blipFill>
        <p:spPr>
          <a:xfrm>
            <a:off x="4616748" y="2184968"/>
            <a:ext cx="208007" cy="142474"/>
          </a:xfrm>
          <a:prstGeom prst="rect">
            <a:avLst/>
          </a:prstGeom>
        </p:spPr>
      </p:pic>
      <p:sp>
        <p:nvSpPr>
          <p:cNvPr id="240" name="Rectangle 39">
            <a:extLst>
              <a:ext uri="{FF2B5EF4-FFF2-40B4-BE49-F238E27FC236}">
                <a16:creationId xmlns:a16="http://schemas.microsoft.com/office/drawing/2014/main" id="{5D5926BA-C70B-4CC3-81DD-6307DD361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3294" y="1338651"/>
            <a:ext cx="1934686" cy="113995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6"/>
            </a:solidFill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100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Monotype Sorts" pitchFamily="2" charset="2"/>
            </a:endParaRPr>
          </a:p>
        </p:txBody>
      </p:sp>
      <p:sp>
        <p:nvSpPr>
          <p:cNvPr id="241" name="모서리가 둥근 직사각형 100">
            <a:extLst>
              <a:ext uri="{FF2B5EF4-FFF2-40B4-BE49-F238E27FC236}">
                <a16:creationId xmlns:a16="http://schemas.microsoft.com/office/drawing/2014/main" id="{20024EA9-0048-410E-B3F5-16ECCAA868ED}"/>
              </a:ext>
            </a:extLst>
          </p:cNvPr>
          <p:cNvSpPr/>
          <p:nvPr/>
        </p:nvSpPr>
        <p:spPr>
          <a:xfrm>
            <a:off x="5393293" y="2254249"/>
            <a:ext cx="1934686" cy="2367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6350" cap="flat" cmpd="sng" algn="ctr">
            <a:solidFill>
              <a:schemeClr val="accent6">
                <a:lumMod val="50000"/>
              </a:schemeClr>
            </a:solidFill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000"/>
              <a:t>Guest OS</a:t>
            </a:r>
            <a:endParaRPr lang="ko-KR" altLang="en-US" sz="1000"/>
          </a:p>
        </p:txBody>
      </p:sp>
      <p:sp>
        <p:nvSpPr>
          <p:cNvPr id="249" name="타원 18">
            <a:extLst>
              <a:ext uri="{FF2B5EF4-FFF2-40B4-BE49-F238E27FC236}">
                <a16:creationId xmlns:a16="http://schemas.microsoft.com/office/drawing/2014/main" id="{9246C384-088E-4A47-9B69-30BC8603007F}"/>
              </a:ext>
            </a:extLst>
          </p:cNvPr>
          <p:cNvSpPr/>
          <p:nvPr/>
        </p:nvSpPr>
        <p:spPr>
          <a:xfrm>
            <a:off x="6820256" y="2125052"/>
            <a:ext cx="410105" cy="2475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 latinLnBrk="0"/>
            <a:endParaRPr lang="ko-KR" altLang="en-US" sz="1000" dirty="0">
              <a:solidFill>
                <a:srgbClr val="FFA764"/>
              </a:solidFill>
              <a:latin typeface="+mn-ea"/>
            </a:endParaRPr>
          </a:p>
        </p:txBody>
      </p:sp>
      <p:pic>
        <p:nvPicPr>
          <p:cNvPr id="253" name="그림 252">
            <a:extLst>
              <a:ext uri="{FF2B5EF4-FFF2-40B4-BE49-F238E27FC236}">
                <a16:creationId xmlns:a16="http://schemas.microsoft.com/office/drawing/2014/main" id="{5B1E42C9-1461-4B72-9FE4-F2EB40BC9BC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7661" t="12613" r="10693" b="11377"/>
          <a:stretch/>
        </p:blipFill>
        <p:spPr>
          <a:xfrm>
            <a:off x="6921306" y="2184968"/>
            <a:ext cx="208007" cy="142474"/>
          </a:xfrm>
          <a:prstGeom prst="rect">
            <a:avLst/>
          </a:prstGeom>
        </p:spPr>
      </p:pic>
      <p:pic>
        <p:nvPicPr>
          <p:cNvPr id="1034" name="Picture 10" descr="Setting Up a Linux Environment with Vagrant | by Hamza Ak | Medium">
            <a:extLst>
              <a:ext uri="{FF2B5EF4-FFF2-40B4-BE49-F238E27FC236}">
                <a16:creationId xmlns:a16="http://schemas.microsoft.com/office/drawing/2014/main" id="{0929029F-8228-466F-BA24-73AA4F5A5B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7" r="30532"/>
          <a:stretch/>
        </p:blipFill>
        <p:spPr bwMode="auto">
          <a:xfrm>
            <a:off x="4961245" y="3303198"/>
            <a:ext cx="863961" cy="102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" name="Rectangle 39">
            <a:extLst>
              <a:ext uri="{FF2B5EF4-FFF2-40B4-BE49-F238E27FC236}">
                <a16:creationId xmlns:a16="http://schemas.microsoft.com/office/drawing/2014/main" id="{6E10BEBC-9B48-4773-B1FC-7CC67E9F5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884" y="4521193"/>
            <a:ext cx="647154" cy="28659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fontAlgn="base" latinLnBrk="0">
              <a:spcAft>
                <a:spcPts val="240"/>
              </a:spcAft>
              <a:defRPr/>
            </a:pPr>
            <a:r>
              <a:rPr lang="en-US" altLang="ko-KR" sz="10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accent5"/>
                </a:solidFill>
                <a:latin typeface="+mn-ea"/>
                <a:sym typeface="Monotype Sorts" pitchFamily="2" charset="2"/>
              </a:rPr>
              <a:t>Windows</a:t>
            </a:r>
            <a:endParaRPr lang="ko-KR" altLang="en-US" sz="1000" b="1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accent5"/>
              </a:solidFill>
              <a:latin typeface="+mn-ea"/>
              <a:sym typeface="Monotype Sorts" pitchFamily="2" charset="2"/>
            </a:endParaRPr>
          </a:p>
        </p:txBody>
      </p:sp>
      <p:pic>
        <p:nvPicPr>
          <p:cNvPr id="1036" name="Picture 12" descr="XShell Free Download for Your Windows PC | Soft Gudam">
            <a:extLst>
              <a:ext uri="{FF2B5EF4-FFF2-40B4-BE49-F238E27FC236}">
                <a16:creationId xmlns:a16="http://schemas.microsoft.com/office/drawing/2014/main" id="{DCFB4E5C-C551-4A44-B29E-4A34DA73F5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3" t="16132" r="18041" b="20639"/>
          <a:stretch/>
        </p:blipFill>
        <p:spPr bwMode="auto">
          <a:xfrm>
            <a:off x="849388" y="3495781"/>
            <a:ext cx="691288" cy="66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모서리가 둥근 직사각형 78">
            <a:extLst>
              <a:ext uri="{FF2B5EF4-FFF2-40B4-BE49-F238E27FC236}">
                <a16:creationId xmlns:a16="http://schemas.microsoft.com/office/drawing/2014/main" id="{7FAFFB68-F96F-494D-932B-A01F6A91FD66}"/>
              </a:ext>
            </a:extLst>
          </p:cNvPr>
          <p:cNvSpPr/>
          <p:nvPr/>
        </p:nvSpPr>
        <p:spPr>
          <a:xfrm>
            <a:off x="3141968" y="2590506"/>
            <a:ext cx="1828220" cy="23717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200" b="1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</a:rPr>
              <a:t>k8s-node1</a:t>
            </a:r>
            <a:endParaRPr lang="ko-KR" altLang="en-US" sz="1000" b="1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6" name="모서리가 둥근 직사각형 78">
            <a:extLst>
              <a:ext uri="{FF2B5EF4-FFF2-40B4-BE49-F238E27FC236}">
                <a16:creationId xmlns:a16="http://schemas.microsoft.com/office/drawing/2014/main" id="{7BB65770-7A3E-45FC-A20E-B258070E0D47}"/>
              </a:ext>
            </a:extLst>
          </p:cNvPr>
          <p:cNvSpPr/>
          <p:nvPr/>
        </p:nvSpPr>
        <p:spPr>
          <a:xfrm>
            <a:off x="5435607" y="2590506"/>
            <a:ext cx="1828220" cy="23717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200" b="1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</a:rPr>
              <a:t>k8s-node2</a:t>
            </a:r>
            <a:endParaRPr lang="ko-KR" altLang="en-US" sz="1000" b="1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959D8C42-912B-4CC6-B00D-72A434EAB62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512" y="1583493"/>
            <a:ext cx="569367" cy="412799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D54AFF01-7DF3-4117-8A6E-39AC7524B12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38219" y="1595424"/>
            <a:ext cx="876956" cy="386581"/>
          </a:xfrm>
          <a:prstGeom prst="rect">
            <a:avLst/>
          </a:prstGeom>
        </p:spPr>
      </p:pic>
      <p:sp>
        <p:nvSpPr>
          <p:cNvPr id="124" name="화살표: 오른쪽 123">
            <a:extLst>
              <a:ext uri="{FF2B5EF4-FFF2-40B4-BE49-F238E27FC236}">
                <a16:creationId xmlns:a16="http://schemas.microsoft.com/office/drawing/2014/main" id="{B8FB8A39-91DE-45EF-9602-47C912DC8019}"/>
              </a:ext>
            </a:extLst>
          </p:cNvPr>
          <p:cNvSpPr/>
          <p:nvPr/>
        </p:nvSpPr>
        <p:spPr>
          <a:xfrm rot="16200000">
            <a:off x="5266098" y="2809400"/>
            <a:ext cx="263360" cy="645921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2" name="그림 141">
            <a:extLst>
              <a:ext uri="{FF2B5EF4-FFF2-40B4-BE49-F238E27FC236}">
                <a16:creationId xmlns:a16="http://schemas.microsoft.com/office/drawing/2014/main" id="{111A4E9E-958A-4774-8F83-55C59584EE7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199" y="1583493"/>
            <a:ext cx="569367" cy="412799"/>
          </a:xfrm>
          <a:prstGeom prst="rect">
            <a:avLst/>
          </a:prstGeom>
        </p:spPr>
      </p:pic>
      <p:pic>
        <p:nvPicPr>
          <p:cNvPr id="145" name="그림 144">
            <a:extLst>
              <a:ext uri="{FF2B5EF4-FFF2-40B4-BE49-F238E27FC236}">
                <a16:creationId xmlns:a16="http://schemas.microsoft.com/office/drawing/2014/main" id="{453871C2-41E5-407D-8435-74C0C3DDE33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17906" y="1595424"/>
            <a:ext cx="876956" cy="386581"/>
          </a:xfrm>
          <a:prstGeom prst="rect">
            <a:avLst/>
          </a:prstGeom>
        </p:spPr>
      </p:pic>
      <p:pic>
        <p:nvPicPr>
          <p:cNvPr id="147" name="그림 146">
            <a:extLst>
              <a:ext uri="{FF2B5EF4-FFF2-40B4-BE49-F238E27FC236}">
                <a16:creationId xmlns:a16="http://schemas.microsoft.com/office/drawing/2014/main" id="{7E4FF2C4-B1DF-4D1F-8F80-1E765C94D35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14" y="1583493"/>
            <a:ext cx="569367" cy="412799"/>
          </a:xfrm>
          <a:prstGeom prst="rect">
            <a:avLst/>
          </a:prstGeom>
        </p:spPr>
      </p:pic>
      <p:pic>
        <p:nvPicPr>
          <p:cNvPr id="148" name="그림 147">
            <a:extLst>
              <a:ext uri="{FF2B5EF4-FFF2-40B4-BE49-F238E27FC236}">
                <a16:creationId xmlns:a16="http://schemas.microsoft.com/office/drawing/2014/main" id="{E5CC9FE4-722B-42B2-915C-FDE1EFD7A5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06521" y="1595424"/>
            <a:ext cx="876956" cy="386581"/>
          </a:xfrm>
          <a:prstGeom prst="rect">
            <a:avLst/>
          </a:prstGeom>
        </p:spPr>
      </p:pic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E450D7F-FFFD-4CFC-A164-7D7224EA9A2E}"/>
              </a:ext>
            </a:extLst>
          </p:cNvPr>
          <p:cNvSpPr/>
          <p:nvPr/>
        </p:nvSpPr>
        <p:spPr>
          <a:xfrm>
            <a:off x="7107585" y="2032113"/>
            <a:ext cx="429088" cy="20623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7</a:t>
            </a:r>
            <a:endParaRPr lang="ko-KR" altLang="en-US" sz="1400" b="1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15805C4C-8BA2-4240-9598-8AB7A626BA2A}"/>
              </a:ext>
            </a:extLst>
          </p:cNvPr>
          <p:cNvSpPr/>
          <p:nvPr/>
        </p:nvSpPr>
        <p:spPr>
          <a:xfrm>
            <a:off x="849388" y="1422807"/>
            <a:ext cx="754639" cy="20623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1.22.0</a:t>
            </a:r>
            <a:endParaRPr lang="ko-KR" altLang="en-US" sz="1400" b="1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C09A46A-B4FA-4F50-B721-57FAC36C4205}"/>
              </a:ext>
            </a:extLst>
          </p:cNvPr>
          <p:cNvSpPr/>
          <p:nvPr/>
        </p:nvSpPr>
        <p:spPr>
          <a:xfrm>
            <a:off x="2017569" y="1422807"/>
            <a:ext cx="913113" cy="20623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4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rPr>
              <a:t>20.10.8</a:t>
            </a:r>
            <a:endParaRPr lang="ko-KR" altLang="en-US" sz="1400" b="1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1"/>
              </a:solidFill>
              <a:latin typeface="+mn-ea"/>
              <a:sym typeface="Monotype Sorts" pitchFamily="2" charset="2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22A1AA7-1AF6-4A92-B1E3-4D88A7638150}"/>
              </a:ext>
            </a:extLst>
          </p:cNvPr>
          <p:cNvSpPr/>
          <p:nvPr/>
        </p:nvSpPr>
        <p:spPr>
          <a:xfrm>
            <a:off x="1389483" y="3383184"/>
            <a:ext cx="429088" cy="20623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7</a:t>
            </a:r>
            <a:endParaRPr lang="ko-KR" altLang="en-US" sz="1400" b="1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177F8E20-610A-48EA-8A40-446C58DA86BA}"/>
              </a:ext>
            </a:extLst>
          </p:cNvPr>
          <p:cNvSpPr/>
          <p:nvPr/>
        </p:nvSpPr>
        <p:spPr>
          <a:xfrm>
            <a:off x="4426238" y="3252534"/>
            <a:ext cx="754639" cy="20623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2.2.18</a:t>
            </a:r>
            <a:endParaRPr lang="ko-KR" altLang="en-US" sz="1400" b="1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00B2A285-E35D-46E8-B66C-553A5038F7AE}"/>
              </a:ext>
            </a:extLst>
          </p:cNvPr>
          <p:cNvSpPr/>
          <p:nvPr/>
        </p:nvSpPr>
        <p:spPr>
          <a:xfrm>
            <a:off x="6708564" y="3342754"/>
            <a:ext cx="754639" cy="20623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6.1.26</a:t>
            </a:r>
            <a:endParaRPr lang="ko-KR" altLang="en-US" sz="1400" b="1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EB9D3B2-51C0-45AC-9B56-DBF931982F43}"/>
              </a:ext>
            </a:extLst>
          </p:cNvPr>
          <p:cNvSpPr/>
          <p:nvPr/>
        </p:nvSpPr>
        <p:spPr>
          <a:xfrm>
            <a:off x="6776697" y="4376500"/>
            <a:ext cx="429088" cy="20623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10</a:t>
            </a:r>
            <a:endParaRPr lang="ko-KR" altLang="en-US" sz="1400" b="1" dirty="0"/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DC2FE69D-2258-4E8A-8594-FA27DAF65C17}"/>
              </a:ext>
            </a:extLst>
          </p:cNvPr>
          <p:cNvSpPr txBox="1">
            <a:spLocks/>
          </p:cNvSpPr>
          <p:nvPr/>
        </p:nvSpPr>
        <p:spPr>
          <a:xfrm>
            <a:off x="403192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Kubernetes Installation v1. 22 - </a:t>
            </a:r>
            <a:r>
              <a:rPr lang="ko-KR" altLang="en-US" sz="1600" b="0">
                <a:latin typeface="+mn-ea"/>
                <a:ea typeface="+mn-ea"/>
              </a:rPr>
              <a:t>참고</a:t>
            </a:r>
            <a:r>
              <a:rPr lang="en-US" altLang="ko-KR" sz="1600" b="0">
                <a:latin typeface="+mn-ea"/>
                <a:ea typeface="+mn-ea"/>
              </a:rPr>
              <a:t>(</a:t>
            </a:r>
            <a:r>
              <a:rPr lang="ko-KR" altLang="en-US" sz="1600" b="0">
                <a:latin typeface="+mn-ea"/>
                <a:ea typeface="+mn-ea"/>
              </a:rPr>
              <a:t>버전</a:t>
            </a:r>
            <a:r>
              <a:rPr lang="en-US" altLang="ko-KR" sz="1600" b="0">
                <a:latin typeface="+mn-ea"/>
                <a:ea typeface="+mn-ea"/>
              </a:rPr>
              <a:t>)</a:t>
            </a:r>
            <a:endParaRPr lang="ko-KR" altLang="en-US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612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모서리가 둥근 직사각형 78">
            <a:extLst>
              <a:ext uri="{FF2B5EF4-FFF2-40B4-BE49-F238E27FC236}">
                <a16:creationId xmlns:a16="http://schemas.microsoft.com/office/drawing/2014/main" id="{7B10F72B-8AA8-4B67-8F2B-4743B92A94E6}"/>
              </a:ext>
            </a:extLst>
          </p:cNvPr>
          <p:cNvSpPr/>
          <p:nvPr/>
        </p:nvSpPr>
        <p:spPr>
          <a:xfrm>
            <a:off x="403192" y="5382587"/>
            <a:ext cx="7431134" cy="34667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accent5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6" name="타원 18">
            <a:extLst>
              <a:ext uri="{FF2B5EF4-FFF2-40B4-BE49-F238E27FC236}">
                <a16:creationId xmlns:a16="http://schemas.microsoft.com/office/drawing/2014/main" id="{7B41604B-8A9F-409C-9599-E096A3367ABF}"/>
              </a:ext>
            </a:extLst>
          </p:cNvPr>
          <p:cNvSpPr/>
          <p:nvPr/>
        </p:nvSpPr>
        <p:spPr>
          <a:xfrm>
            <a:off x="7129312" y="5136964"/>
            <a:ext cx="496227" cy="3987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  <a:lumOff val="50000"/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 latinLnBrk="0"/>
            <a:endParaRPr lang="ko-KR" altLang="en-US" sz="1000" dirty="0">
              <a:solidFill>
                <a:srgbClr val="FFA764"/>
              </a:solidFill>
              <a:latin typeface="+mn-ea"/>
            </a:endParaRPr>
          </a:p>
        </p:txBody>
      </p:sp>
      <p:sp>
        <p:nvSpPr>
          <p:cNvPr id="132" name="Rectangle 39">
            <a:extLst>
              <a:ext uri="{FF2B5EF4-FFF2-40B4-BE49-F238E27FC236}">
                <a16:creationId xmlns:a16="http://schemas.microsoft.com/office/drawing/2014/main" id="{3EBFA10D-F332-4146-B7D9-262B0BA55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922" y="5413124"/>
            <a:ext cx="1357504" cy="28118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400" b="1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</a:rPr>
              <a:t>Host</a:t>
            </a:r>
            <a:r>
              <a:rPr lang="ko-KR" altLang="en-US" sz="1400" b="1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1400" b="1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</a:rPr>
              <a:t>OS</a:t>
            </a:r>
            <a:endParaRPr lang="en-US" altLang="ko-KR" sz="1100" b="1" kern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pic>
        <p:nvPicPr>
          <p:cNvPr id="170" name="그림 169">
            <a:extLst>
              <a:ext uri="{FF2B5EF4-FFF2-40B4-BE49-F238E27FC236}">
                <a16:creationId xmlns:a16="http://schemas.microsoft.com/office/drawing/2014/main" id="{80D71EFE-4CC6-4F2E-BB43-42000B0E33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75" t="10175" r="5118" b="31419"/>
          <a:stretch/>
        </p:blipFill>
        <p:spPr>
          <a:xfrm>
            <a:off x="7242498" y="5212083"/>
            <a:ext cx="258231" cy="241471"/>
          </a:xfrm>
          <a:prstGeom prst="rect">
            <a:avLst/>
          </a:prstGeom>
        </p:spPr>
      </p:pic>
      <p:sp>
        <p:nvSpPr>
          <p:cNvPr id="166" name="Rectangle 39">
            <a:extLst>
              <a:ext uri="{FF2B5EF4-FFF2-40B4-BE49-F238E27FC236}">
                <a16:creationId xmlns:a16="http://schemas.microsoft.com/office/drawing/2014/main" id="{3E9A209F-9C33-4264-9598-210A34D4D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50" y="1173314"/>
            <a:ext cx="6895739" cy="3005181"/>
          </a:xfrm>
          <a:prstGeom prst="rect">
            <a:avLst/>
          </a:prstGeom>
          <a:solidFill>
            <a:srgbClr val="DCE6F2">
              <a:alpha val="56078"/>
            </a:srgbClr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100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Monotype Sorts" pitchFamily="2" charset="2"/>
            </a:endParaRPr>
          </a:p>
        </p:txBody>
      </p:sp>
      <p:sp>
        <p:nvSpPr>
          <p:cNvPr id="242" name="Rectangle 39">
            <a:extLst>
              <a:ext uri="{FF2B5EF4-FFF2-40B4-BE49-F238E27FC236}">
                <a16:creationId xmlns:a16="http://schemas.microsoft.com/office/drawing/2014/main" id="{E87D74EB-5C4A-410A-9DBF-21B14F646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073" y="4915499"/>
            <a:ext cx="1017771" cy="25216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4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VirtualBox</a:t>
            </a:r>
            <a:endParaRPr lang="ko-KR" altLang="en-US" sz="1400" b="1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pic>
        <p:nvPicPr>
          <p:cNvPr id="193" name="그림 192">
            <a:extLst>
              <a:ext uri="{FF2B5EF4-FFF2-40B4-BE49-F238E27FC236}">
                <a16:creationId xmlns:a16="http://schemas.microsoft.com/office/drawing/2014/main" id="{F914EDE3-01D7-4B04-8AD1-4F08B6E13C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373" y="4275747"/>
            <a:ext cx="691167" cy="628334"/>
          </a:xfrm>
          <a:prstGeom prst="rect">
            <a:avLst/>
          </a:prstGeom>
        </p:spPr>
      </p:pic>
      <p:sp>
        <p:nvSpPr>
          <p:cNvPr id="151" name="화이트투명사각판">
            <a:extLst>
              <a:ext uri="{FF2B5EF4-FFF2-40B4-BE49-F238E27FC236}">
                <a16:creationId xmlns:a16="http://schemas.microsoft.com/office/drawing/2014/main" id="{1D4594B8-876E-4691-A96F-DCC67A352940}"/>
              </a:ext>
            </a:extLst>
          </p:cNvPr>
          <p:cNvSpPr/>
          <p:nvPr/>
        </p:nvSpPr>
        <p:spPr bwMode="auto">
          <a:xfrm>
            <a:off x="403195" y="1007196"/>
            <a:ext cx="7431134" cy="505258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3" name="양쪽 모서리가 둥근 사각형 93">
            <a:extLst>
              <a:ext uri="{FF2B5EF4-FFF2-40B4-BE49-F238E27FC236}">
                <a16:creationId xmlns:a16="http://schemas.microsoft.com/office/drawing/2014/main" id="{9E6BE495-DBBC-46F2-A042-80CA8CB2451E}"/>
              </a:ext>
            </a:extLst>
          </p:cNvPr>
          <p:cNvSpPr/>
          <p:nvPr/>
        </p:nvSpPr>
        <p:spPr>
          <a:xfrm flipH="1">
            <a:off x="403191" y="5741697"/>
            <a:ext cx="7431134" cy="31808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50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lvl="1" algn="ctr" fontAlgn="base" latinLnBrk="0">
              <a:spcAft>
                <a:spcPts val="240"/>
              </a:spcAft>
              <a:buSzPct val="100000"/>
              <a:defRPr/>
            </a:pPr>
            <a:r>
              <a:rPr lang="en-US" altLang="ko-KR" sz="1600" b="1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</a:rPr>
              <a:t>Physical Server</a:t>
            </a:r>
            <a:endParaRPr lang="en-US" altLang="ko-KR" sz="1600" b="1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pic>
        <p:nvPicPr>
          <p:cNvPr id="3" name="그래픽 2" descr="컴퓨터">
            <a:extLst>
              <a:ext uri="{FF2B5EF4-FFF2-40B4-BE49-F238E27FC236}">
                <a16:creationId xmlns:a16="http://schemas.microsoft.com/office/drawing/2014/main" id="{CC050927-D41A-4A12-96A3-2D843C3817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292" y="5468748"/>
            <a:ext cx="891478" cy="624548"/>
          </a:xfrm>
          <a:prstGeom prst="rect">
            <a:avLst/>
          </a:prstGeom>
        </p:spPr>
      </p:pic>
      <p:pic>
        <p:nvPicPr>
          <p:cNvPr id="5" name="그래픽 4" descr="랩톱">
            <a:extLst>
              <a:ext uri="{FF2B5EF4-FFF2-40B4-BE49-F238E27FC236}">
                <a16:creationId xmlns:a16="http://schemas.microsoft.com/office/drawing/2014/main" id="{F3968449-8B2B-41C8-8B6B-53C796A0F7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77693" y="5468748"/>
            <a:ext cx="891478" cy="624548"/>
          </a:xfrm>
          <a:prstGeom prst="rect">
            <a:avLst/>
          </a:prstGeom>
        </p:spPr>
      </p:pic>
      <p:sp>
        <p:nvSpPr>
          <p:cNvPr id="243" name="Rectangle 39">
            <a:extLst>
              <a:ext uri="{FF2B5EF4-FFF2-40B4-BE49-F238E27FC236}">
                <a16:creationId xmlns:a16="http://schemas.microsoft.com/office/drawing/2014/main" id="{5E8D4F75-2A80-4459-BD2E-B364E2D34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239" y="1388927"/>
            <a:ext cx="1934686" cy="170707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6"/>
            </a:solidFill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100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Monotype Sorts" pitchFamily="2" charset="2"/>
            </a:endParaRPr>
          </a:p>
        </p:txBody>
      </p:sp>
      <p:sp>
        <p:nvSpPr>
          <p:cNvPr id="244" name="모서리가 둥근 직사각형 100">
            <a:extLst>
              <a:ext uri="{FF2B5EF4-FFF2-40B4-BE49-F238E27FC236}">
                <a16:creationId xmlns:a16="http://schemas.microsoft.com/office/drawing/2014/main" id="{0833B36C-80E7-4657-B281-07A39C090D51}"/>
              </a:ext>
            </a:extLst>
          </p:cNvPr>
          <p:cNvSpPr/>
          <p:nvPr/>
        </p:nvSpPr>
        <p:spPr>
          <a:xfrm>
            <a:off x="799238" y="2871645"/>
            <a:ext cx="1934686" cy="2367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6350" cap="flat" cmpd="sng" algn="ctr">
            <a:solidFill>
              <a:schemeClr val="accent6">
                <a:lumMod val="50000"/>
              </a:schemeClr>
            </a:solidFill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000"/>
              <a:t>Guest OS</a:t>
            </a:r>
            <a:endParaRPr lang="ko-KR" altLang="en-US" sz="1000"/>
          </a:p>
        </p:txBody>
      </p:sp>
      <p:sp>
        <p:nvSpPr>
          <p:cNvPr id="259" name="모서리가 둥근 직사각형 78">
            <a:extLst>
              <a:ext uri="{FF2B5EF4-FFF2-40B4-BE49-F238E27FC236}">
                <a16:creationId xmlns:a16="http://schemas.microsoft.com/office/drawing/2014/main" id="{004ABAAD-AC11-49B7-A8E3-0C64D38359A9}"/>
              </a:ext>
            </a:extLst>
          </p:cNvPr>
          <p:cNvSpPr/>
          <p:nvPr/>
        </p:nvSpPr>
        <p:spPr>
          <a:xfrm>
            <a:off x="838251" y="3207902"/>
            <a:ext cx="1828220" cy="23717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2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</a:rPr>
              <a:t>k8s-master</a:t>
            </a:r>
            <a:endParaRPr lang="ko-KR" altLang="en-US" sz="1000" b="1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7" name="타원 18">
            <a:extLst>
              <a:ext uri="{FF2B5EF4-FFF2-40B4-BE49-F238E27FC236}">
                <a16:creationId xmlns:a16="http://schemas.microsoft.com/office/drawing/2014/main" id="{D40E2FEE-271C-4E61-B987-AF4A3BF39633}"/>
              </a:ext>
            </a:extLst>
          </p:cNvPr>
          <p:cNvSpPr/>
          <p:nvPr/>
        </p:nvSpPr>
        <p:spPr>
          <a:xfrm>
            <a:off x="2226201" y="2742448"/>
            <a:ext cx="410105" cy="2475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 latinLnBrk="0"/>
            <a:endParaRPr lang="ko-KR" altLang="en-US" sz="1000" dirty="0">
              <a:solidFill>
                <a:srgbClr val="FFA764"/>
              </a:solidFill>
              <a:latin typeface="+mn-ea"/>
            </a:endParaRPr>
          </a:p>
        </p:txBody>
      </p:sp>
      <p:pic>
        <p:nvPicPr>
          <p:cNvPr id="262" name="그림 261">
            <a:extLst>
              <a:ext uri="{FF2B5EF4-FFF2-40B4-BE49-F238E27FC236}">
                <a16:creationId xmlns:a16="http://schemas.microsoft.com/office/drawing/2014/main" id="{1F8725DB-6794-4E23-B2F6-ED6873501CB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7661" t="12613" r="10693" b="11377"/>
          <a:stretch/>
        </p:blipFill>
        <p:spPr>
          <a:xfrm>
            <a:off x="2327251" y="2802364"/>
            <a:ext cx="208007" cy="142474"/>
          </a:xfrm>
          <a:prstGeom prst="rect">
            <a:avLst/>
          </a:prstGeom>
        </p:spPr>
      </p:pic>
      <p:sp>
        <p:nvSpPr>
          <p:cNvPr id="231" name="Rectangle 39">
            <a:extLst>
              <a:ext uri="{FF2B5EF4-FFF2-40B4-BE49-F238E27FC236}">
                <a16:creationId xmlns:a16="http://schemas.microsoft.com/office/drawing/2014/main" id="{32FC85C0-3295-48F8-9835-682EC6B56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8735" y="1388927"/>
            <a:ext cx="1934686" cy="170707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6"/>
            </a:solidFill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100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Monotype Sorts" pitchFamily="2" charset="2"/>
            </a:endParaRPr>
          </a:p>
        </p:txBody>
      </p:sp>
      <p:sp>
        <p:nvSpPr>
          <p:cNvPr id="232" name="모서리가 둥근 직사각형 100">
            <a:extLst>
              <a:ext uri="{FF2B5EF4-FFF2-40B4-BE49-F238E27FC236}">
                <a16:creationId xmlns:a16="http://schemas.microsoft.com/office/drawing/2014/main" id="{52EDD52A-4126-4644-A870-5C235C8A6ECA}"/>
              </a:ext>
            </a:extLst>
          </p:cNvPr>
          <p:cNvSpPr/>
          <p:nvPr/>
        </p:nvSpPr>
        <p:spPr>
          <a:xfrm>
            <a:off x="3088734" y="2871645"/>
            <a:ext cx="1934686" cy="2367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6350" cap="flat" cmpd="sng" algn="ctr">
            <a:solidFill>
              <a:schemeClr val="accent6">
                <a:lumMod val="50000"/>
              </a:schemeClr>
            </a:solidFill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000"/>
              <a:t>Guest OS</a:t>
            </a:r>
            <a:endParaRPr lang="ko-KR" altLang="en-US" sz="1000"/>
          </a:p>
        </p:txBody>
      </p:sp>
      <p:sp>
        <p:nvSpPr>
          <p:cNvPr id="235" name="타원 18">
            <a:extLst>
              <a:ext uri="{FF2B5EF4-FFF2-40B4-BE49-F238E27FC236}">
                <a16:creationId xmlns:a16="http://schemas.microsoft.com/office/drawing/2014/main" id="{030CF3CF-23C0-4464-BA17-1E428FC58BAF}"/>
              </a:ext>
            </a:extLst>
          </p:cNvPr>
          <p:cNvSpPr/>
          <p:nvPr/>
        </p:nvSpPr>
        <p:spPr>
          <a:xfrm>
            <a:off x="4515697" y="2742448"/>
            <a:ext cx="410105" cy="2475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 latinLnBrk="0"/>
            <a:endParaRPr lang="ko-KR" altLang="en-US" sz="1000" dirty="0">
              <a:solidFill>
                <a:srgbClr val="FFA764"/>
              </a:solidFill>
              <a:latin typeface="+mn-ea"/>
            </a:endParaRPr>
          </a:p>
        </p:txBody>
      </p:sp>
      <p:pic>
        <p:nvPicPr>
          <p:cNvPr id="236" name="그림 235">
            <a:extLst>
              <a:ext uri="{FF2B5EF4-FFF2-40B4-BE49-F238E27FC236}">
                <a16:creationId xmlns:a16="http://schemas.microsoft.com/office/drawing/2014/main" id="{4A8EB2ED-47F0-4693-9343-C045A8BE284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7661" t="12613" r="10693" b="11377"/>
          <a:stretch/>
        </p:blipFill>
        <p:spPr>
          <a:xfrm>
            <a:off x="4616747" y="2802364"/>
            <a:ext cx="208007" cy="142474"/>
          </a:xfrm>
          <a:prstGeom prst="rect">
            <a:avLst/>
          </a:prstGeom>
        </p:spPr>
      </p:pic>
      <p:sp>
        <p:nvSpPr>
          <p:cNvPr id="240" name="Rectangle 39">
            <a:extLst>
              <a:ext uri="{FF2B5EF4-FFF2-40B4-BE49-F238E27FC236}">
                <a16:creationId xmlns:a16="http://schemas.microsoft.com/office/drawing/2014/main" id="{5D5926BA-C70B-4CC3-81DD-6307DD361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3293" y="1388927"/>
            <a:ext cx="1934686" cy="170707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6"/>
            </a:solidFill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100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Monotype Sorts" pitchFamily="2" charset="2"/>
            </a:endParaRPr>
          </a:p>
        </p:txBody>
      </p:sp>
      <p:sp>
        <p:nvSpPr>
          <p:cNvPr id="241" name="모서리가 둥근 직사각형 100">
            <a:extLst>
              <a:ext uri="{FF2B5EF4-FFF2-40B4-BE49-F238E27FC236}">
                <a16:creationId xmlns:a16="http://schemas.microsoft.com/office/drawing/2014/main" id="{20024EA9-0048-410E-B3F5-16ECCAA868ED}"/>
              </a:ext>
            </a:extLst>
          </p:cNvPr>
          <p:cNvSpPr/>
          <p:nvPr/>
        </p:nvSpPr>
        <p:spPr>
          <a:xfrm>
            <a:off x="5393292" y="2871645"/>
            <a:ext cx="1934686" cy="2367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6350" cap="flat" cmpd="sng" algn="ctr">
            <a:solidFill>
              <a:schemeClr val="accent6">
                <a:lumMod val="50000"/>
              </a:schemeClr>
            </a:solidFill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000"/>
              <a:t>Guest OS</a:t>
            </a:r>
            <a:endParaRPr lang="ko-KR" altLang="en-US" sz="1000"/>
          </a:p>
        </p:txBody>
      </p:sp>
      <p:sp>
        <p:nvSpPr>
          <p:cNvPr id="249" name="타원 18">
            <a:extLst>
              <a:ext uri="{FF2B5EF4-FFF2-40B4-BE49-F238E27FC236}">
                <a16:creationId xmlns:a16="http://schemas.microsoft.com/office/drawing/2014/main" id="{9246C384-088E-4A47-9B69-30BC8603007F}"/>
              </a:ext>
            </a:extLst>
          </p:cNvPr>
          <p:cNvSpPr/>
          <p:nvPr/>
        </p:nvSpPr>
        <p:spPr>
          <a:xfrm>
            <a:off x="6820255" y="2742448"/>
            <a:ext cx="410105" cy="2475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 latinLnBrk="0"/>
            <a:endParaRPr lang="ko-KR" altLang="en-US" sz="1000" dirty="0">
              <a:solidFill>
                <a:srgbClr val="FFA764"/>
              </a:solidFill>
              <a:latin typeface="+mn-ea"/>
            </a:endParaRPr>
          </a:p>
        </p:txBody>
      </p:sp>
      <p:pic>
        <p:nvPicPr>
          <p:cNvPr id="253" name="그림 252">
            <a:extLst>
              <a:ext uri="{FF2B5EF4-FFF2-40B4-BE49-F238E27FC236}">
                <a16:creationId xmlns:a16="http://schemas.microsoft.com/office/drawing/2014/main" id="{5B1E42C9-1461-4B72-9FE4-F2EB40BC9BC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7661" t="12613" r="10693" b="11377"/>
          <a:stretch/>
        </p:blipFill>
        <p:spPr>
          <a:xfrm>
            <a:off x="6921305" y="2802364"/>
            <a:ext cx="208007" cy="142474"/>
          </a:xfrm>
          <a:prstGeom prst="rect">
            <a:avLst/>
          </a:prstGeom>
        </p:spPr>
      </p:pic>
      <p:sp>
        <p:nvSpPr>
          <p:cNvPr id="158" name="Rectangle 39">
            <a:extLst>
              <a:ext uri="{FF2B5EF4-FFF2-40B4-BE49-F238E27FC236}">
                <a16:creationId xmlns:a16="http://schemas.microsoft.com/office/drawing/2014/main" id="{6E10BEBC-9B48-4773-B1FC-7CC67E9F5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883" y="5465738"/>
            <a:ext cx="647154" cy="28659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fontAlgn="base" latinLnBrk="0">
              <a:spcAft>
                <a:spcPts val="240"/>
              </a:spcAft>
              <a:defRPr/>
            </a:pPr>
            <a:r>
              <a:rPr lang="en-US" altLang="ko-KR" sz="10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accent5"/>
                </a:solidFill>
                <a:latin typeface="+mn-ea"/>
                <a:sym typeface="Monotype Sorts" pitchFamily="2" charset="2"/>
              </a:rPr>
              <a:t>Windows</a:t>
            </a:r>
            <a:endParaRPr lang="ko-KR" altLang="en-US" sz="1000" b="1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accent5"/>
              </a:solidFill>
              <a:latin typeface="+mn-ea"/>
              <a:sym typeface="Monotype Sorts" pitchFamily="2" charset="2"/>
            </a:endParaRPr>
          </a:p>
        </p:txBody>
      </p:sp>
      <p:sp>
        <p:nvSpPr>
          <p:cNvPr id="103" name="모서리가 둥근 직사각형 78">
            <a:extLst>
              <a:ext uri="{FF2B5EF4-FFF2-40B4-BE49-F238E27FC236}">
                <a16:creationId xmlns:a16="http://schemas.microsoft.com/office/drawing/2014/main" id="{7FAFFB68-F96F-494D-932B-A01F6A91FD66}"/>
              </a:ext>
            </a:extLst>
          </p:cNvPr>
          <p:cNvSpPr/>
          <p:nvPr/>
        </p:nvSpPr>
        <p:spPr>
          <a:xfrm>
            <a:off x="3141967" y="3207902"/>
            <a:ext cx="1828220" cy="23717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200" b="1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</a:rPr>
              <a:t>k8s-node1</a:t>
            </a:r>
            <a:endParaRPr lang="ko-KR" altLang="en-US" sz="1000" b="1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6" name="모서리가 둥근 직사각형 78">
            <a:extLst>
              <a:ext uri="{FF2B5EF4-FFF2-40B4-BE49-F238E27FC236}">
                <a16:creationId xmlns:a16="http://schemas.microsoft.com/office/drawing/2014/main" id="{7BB65770-7A3E-45FC-A20E-B258070E0D47}"/>
              </a:ext>
            </a:extLst>
          </p:cNvPr>
          <p:cNvSpPr/>
          <p:nvPr/>
        </p:nvSpPr>
        <p:spPr>
          <a:xfrm>
            <a:off x="5435606" y="3207902"/>
            <a:ext cx="1828220" cy="23717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200" b="1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</a:rPr>
              <a:t>k8s-node2</a:t>
            </a:r>
            <a:endParaRPr lang="ko-KR" altLang="en-US" sz="1000" b="1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959D8C42-912B-4CC6-B00D-72A434EAB62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511" y="2200889"/>
            <a:ext cx="569367" cy="412799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D54AFF01-7DF3-4117-8A6E-39AC7524B1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38218" y="2212820"/>
            <a:ext cx="876956" cy="386581"/>
          </a:xfrm>
          <a:prstGeom prst="rect">
            <a:avLst/>
          </a:prstGeom>
        </p:spPr>
      </p:pic>
      <p:pic>
        <p:nvPicPr>
          <p:cNvPr id="142" name="그림 141">
            <a:extLst>
              <a:ext uri="{FF2B5EF4-FFF2-40B4-BE49-F238E27FC236}">
                <a16:creationId xmlns:a16="http://schemas.microsoft.com/office/drawing/2014/main" id="{111A4E9E-958A-4774-8F83-55C59584EE7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198" y="2200889"/>
            <a:ext cx="569367" cy="412799"/>
          </a:xfrm>
          <a:prstGeom prst="rect">
            <a:avLst/>
          </a:prstGeom>
        </p:spPr>
      </p:pic>
      <p:pic>
        <p:nvPicPr>
          <p:cNvPr id="145" name="그림 144">
            <a:extLst>
              <a:ext uri="{FF2B5EF4-FFF2-40B4-BE49-F238E27FC236}">
                <a16:creationId xmlns:a16="http://schemas.microsoft.com/office/drawing/2014/main" id="{453871C2-41E5-407D-8435-74C0C3DDE33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17905" y="2212820"/>
            <a:ext cx="876956" cy="386581"/>
          </a:xfrm>
          <a:prstGeom prst="rect">
            <a:avLst/>
          </a:prstGeom>
        </p:spPr>
      </p:pic>
      <p:pic>
        <p:nvPicPr>
          <p:cNvPr id="147" name="그림 146">
            <a:extLst>
              <a:ext uri="{FF2B5EF4-FFF2-40B4-BE49-F238E27FC236}">
                <a16:creationId xmlns:a16="http://schemas.microsoft.com/office/drawing/2014/main" id="{7E4FF2C4-B1DF-4D1F-8F80-1E765C94D35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13" y="2200889"/>
            <a:ext cx="569367" cy="412799"/>
          </a:xfrm>
          <a:prstGeom prst="rect">
            <a:avLst/>
          </a:prstGeom>
        </p:spPr>
      </p:pic>
      <p:pic>
        <p:nvPicPr>
          <p:cNvPr id="148" name="그림 147">
            <a:extLst>
              <a:ext uri="{FF2B5EF4-FFF2-40B4-BE49-F238E27FC236}">
                <a16:creationId xmlns:a16="http://schemas.microsoft.com/office/drawing/2014/main" id="{E5CC9FE4-722B-42B2-915C-FDE1EFD7A5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06520" y="2212820"/>
            <a:ext cx="876956" cy="386581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4C688563-DC3E-4C06-BEEE-7FE5F888BEC4}"/>
              </a:ext>
            </a:extLst>
          </p:cNvPr>
          <p:cNvSpPr/>
          <p:nvPr/>
        </p:nvSpPr>
        <p:spPr>
          <a:xfrm>
            <a:off x="989577" y="1488280"/>
            <a:ext cx="6096306" cy="2061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Service Network </a:t>
            </a:r>
            <a:r>
              <a:rPr lang="en-US" altLang="ko-KR" sz="1100" dirty="0">
                <a:solidFill>
                  <a:schemeClr val="tx1"/>
                </a:solidFill>
              </a:rPr>
              <a:t>CIDR: </a:t>
            </a:r>
            <a:r>
              <a:rPr lang="en-US" altLang="ko-KR" sz="1100" dirty="0">
                <a:solidFill>
                  <a:srgbClr val="FF0000"/>
                </a:solidFill>
              </a:rPr>
              <a:t>10</a:t>
            </a:r>
            <a:r>
              <a:rPr lang="en-US" altLang="ko-KR" sz="1100" dirty="0">
                <a:solidFill>
                  <a:schemeClr val="tx1"/>
                </a:solidFill>
              </a:rPr>
              <a:t>.96.0.0/12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D5283DD-7775-49F9-94D3-7FD92DF8AEAE}"/>
              </a:ext>
            </a:extLst>
          </p:cNvPr>
          <p:cNvSpPr/>
          <p:nvPr/>
        </p:nvSpPr>
        <p:spPr>
          <a:xfrm>
            <a:off x="989577" y="1742821"/>
            <a:ext cx="6096306" cy="2061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Pod Network </a:t>
            </a:r>
            <a:r>
              <a:rPr lang="en-US" altLang="ko-KR" sz="1100" dirty="0">
                <a:solidFill>
                  <a:schemeClr val="tx1"/>
                </a:solidFill>
              </a:rPr>
              <a:t>(CNI : Calico) CIDR: </a:t>
            </a:r>
            <a:r>
              <a:rPr lang="en-US" altLang="ko-KR" sz="1100" dirty="0">
                <a:solidFill>
                  <a:srgbClr val="FF0000"/>
                </a:solidFill>
              </a:rPr>
              <a:t>20</a:t>
            </a:r>
            <a:r>
              <a:rPr lang="en-US" altLang="ko-KR" sz="1100" dirty="0">
                <a:solidFill>
                  <a:schemeClr val="tx1"/>
                </a:solidFill>
              </a:rPr>
              <a:t>.96.0.0/12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84" name="그래픽 83" descr="지구본 아메리카">
            <a:extLst>
              <a:ext uri="{FF2B5EF4-FFF2-40B4-BE49-F238E27FC236}">
                <a16:creationId xmlns:a16="http://schemas.microsoft.com/office/drawing/2014/main" id="{C32EE3FC-F1EB-4304-BB49-AF423A0C51E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13657" y="4242079"/>
            <a:ext cx="387795" cy="387795"/>
          </a:xfrm>
          <a:prstGeom prst="rect">
            <a:avLst/>
          </a:prstGeom>
        </p:spPr>
      </p:pic>
      <p:sp>
        <p:nvSpPr>
          <p:cNvPr id="86" name="Rectangle 39">
            <a:extLst>
              <a:ext uri="{FF2B5EF4-FFF2-40B4-BE49-F238E27FC236}">
                <a16:creationId xmlns:a16="http://schemas.microsoft.com/office/drawing/2014/main" id="{C2EEFC85-F354-4D6A-BEAA-14EF9FFF6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5586" y="4412861"/>
            <a:ext cx="1152335" cy="3172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100" b="1" kern="0" dirty="0" err="1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Monotype Sorts" pitchFamily="2" charset="2"/>
              </a:rPr>
              <a:t>nat</a:t>
            </a:r>
            <a:endParaRPr lang="en-US" altLang="ko-KR" sz="1100" b="1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Monotype Sorts" pitchFamily="2" charset="2"/>
            </a:endParaRPr>
          </a:p>
        </p:txBody>
      </p:sp>
      <p:sp>
        <p:nvSpPr>
          <p:cNvPr id="87" name="Rectangle 39">
            <a:extLst>
              <a:ext uri="{FF2B5EF4-FFF2-40B4-BE49-F238E27FC236}">
                <a16:creationId xmlns:a16="http://schemas.microsoft.com/office/drawing/2014/main" id="{F915803C-3359-4B5A-9853-47AB7C87C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6896" y="3898361"/>
            <a:ext cx="842905" cy="211259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fontAlgn="base" latinLnBrk="0">
              <a:spcAft>
                <a:spcPts val="240"/>
              </a:spcAft>
              <a:defRPr/>
            </a:pPr>
            <a:r>
              <a:rPr lang="en-US" altLang="ko-KR" sz="10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+mn-ea"/>
                <a:sym typeface="Monotype Sorts" pitchFamily="2" charset="2"/>
              </a:rPr>
              <a:t>10.0.2.15</a:t>
            </a:r>
            <a:endParaRPr lang="ko-KR" altLang="en-US" sz="1000" b="1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+mn-ea"/>
              <a:sym typeface="Monotype Sorts" pitchFamily="2" charset="2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BCC37E82-3426-4C3A-8F37-7870E6368B4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792" y="3793920"/>
            <a:ext cx="409190" cy="409190"/>
          </a:xfrm>
          <a:prstGeom prst="rect">
            <a:avLst/>
          </a:prstGeom>
        </p:spPr>
      </p:pic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182C04A6-D4F9-4819-9C3E-3729A8A742EE}"/>
              </a:ext>
            </a:extLst>
          </p:cNvPr>
          <p:cNvCxnSpPr>
            <a:cxnSpLocks/>
            <a:stCxn id="118" idx="2"/>
            <a:endCxn id="86" idx="0"/>
          </p:cNvCxnSpPr>
          <p:nvPr/>
        </p:nvCxnSpPr>
        <p:spPr>
          <a:xfrm rot="16200000" flipH="1">
            <a:off x="5872594" y="4153700"/>
            <a:ext cx="209751" cy="308570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구부러짐 93">
            <a:extLst>
              <a:ext uri="{FF2B5EF4-FFF2-40B4-BE49-F238E27FC236}">
                <a16:creationId xmlns:a16="http://schemas.microsoft.com/office/drawing/2014/main" id="{6C23780F-5292-4E82-B5EA-A1BCD50273C9}"/>
              </a:ext>
            </a:extLst>
          </p:cNvPr>
          <p:cNvCxnSpPr>
            <a:cxnSpLocks/>
            <a:stCxn id="86" idx="3"/>
            <a:endCxn id="84" idx="1"/>
          </p:cNvCxnSpPr>
          <p:nvPr/>
        </p:nvCxnSpPr>
        <p:spPr>
          <a:xfrm flipV="1">
            <a:off x="6707921" y="4435977"/>
            <a:ext cx="505736" cy="1355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5" name="Rectangle 39">
            <a:extLst>
              <a:ext uri="{FF2B5EF4-FFF2-40B4-BE49-F238E27FC236}">
                <a16:creationId xmlns:a16="http://schemas.microsoft.com/office/drawing/2014/main" id="{5B6B4507-7E2A-435F-BE9B-5B62CCD7D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746" y="4418441"/>
            <a:ext cx="2041432" cy="309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accent6"/>
            </a:solidFill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1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Monotype Sorts" pitchFamily="2" charset="2"/>
              </a:rPr>
              <a:t>VirtualBox Host-Only</a:t>
            </a:r>
          </a:p>
        </p:txBody>
      </p:sp>
      <p:sp>
        <p:nvSpPr>
          <p:cNvPr id="99" name="Rectangle 39">
            <a:extLst>
              <a:ext uri="{FF2B5EF4-FFF2-40B4-BE49-F238E27FC236}">
                <a16:creationId xmlns:a16="http://schemas.microsoft.com/office/drawing/2014/main" id="{9CCAC303-1B5F-4421-B54B-260198AB4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841" y="3622228"/>
            <a:ext cx="912744" cy="211259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fontAlgn="base" latinLnBrk="0">
              <a:spcAft>
                <a:spcPts val="240"/>
              </a:spcAft>
              <a:defRPr/>
            </a:pPr>
            <a:r>
              <a:rPr lang="en-US" altLang="ko-KR" sz="10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+mn-ea"/>
                <a:sym typeface="Monotype Sorts" pitchFamily="2" charset="2"/>
              </a:rPr>
              <a:t>192.168.56.31</a:t>
            </a:r>
            <a:endParaRPr lang="ko-KR" altLang="en-US" sz="1000" b="1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+mn-ea"/>
              <a:sym typeface="Monotype Sorts" pitchFamily="2" charset="2"/>
            </a:endParaRP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6A354B43-DBDF-4E52-ABD7-0280E377B76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01" y="3517787"/>
            <a:ext cx="409190" cy="409190"/>
          </a:xfrm>
          <a:prstGeom prst="rect">
            <a:avLst/>
          </a:prstGeom>
        </p:spPr>
      </p:pic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A74F6B0D-C795-4F39-BD3D-E55494F47FF5}"/>
              </a:ext>
            </a:extLst>
          </p:cNvPr>
          <p:cNvCxnSpPr>
            <a:cxnSpLocks/>
            <a:stCxn id="116" idx="1"/>
            <a:endCxn id="95" idx="1"/>
          </p:cNvCxnSpPr>
          <p:nvPr/>
        </p:nvCxnSpPr>
        <p:spPr>
          <a:xfrm rot="10800000" flipH="1" flipV="1">
            <a:off x="1150768" y="3722382"/>
            <a:ext cx="1236978" cy="850980"/>
          </a:xfrm>
          <a:prstGeom prst="bentConnector3">
            <a:avLst>
              <a:gd name="adj1" fmla="val -18481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39">
            <a:extLst>
              <a:ext uri="{FF2B5EF4-FFF2-40B4-BE49-F238E27FC236}">
                <a16:creationId xmlns:a16="http://schemas.microsoft.com/office/drawing/2014/main" id="{AE008F6C-70C3-47D6-9378-6BA97B65D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1584" y="4585180"/>
            <a:ext cx="724359" cy="28659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0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accent4"/>
                </a:solidFill>
                <a:latin typeface="+mn-ea"/>
                <a:sym typeface="Monotype Sorts" pitchFamily="2" charset="2"/>
              </a:rPr>
              <a:t>Internet</a:t>
            </a:r>
            <a:endParaRPr lang="ko-KR" altLang="en-US" sz="1000" b="1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accent4"/>
              </a:solidFill>
              <a:latin typeface="+mn-ea"/>
              <a:sym typeface="Monotype Sorts" pitchFamily="2" charset="2"/>
            </a:endParaRPr>
          </a:p>
        </p:txBody>
      </p:sp>
      <p:sp>
        <p:nvSpPr>
          <p:cNvPr id="111" name="Rectangle 39">
            <a:extLst>
              <a:ext uri="{FF2B5EF4-FFF2-40B4-BE49-F238E27FC236}">
                <a16:creationId xmlns:a16="http://schemas.microsoft.com/office/drawing/2014/main" id="{25E56A29-1ECD-4CBA-A181-52C82F505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463" y="3898361"/>
            <a:ext cx="842905" cy="211259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fontAlgn="base" latinLnBrk="0">
              <a:spcAft>
                <a:spcPts val="240"/>
              </a:spcAft>
              <a:defRPr/>
            </a:pPr>
            <a:r>
              <a:rPr lang="en-US" altLang="ko-KR" sz="10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+mn-ea"/>
                <a:sym typeface="Monotype Sorts" pitchFamily="2" charset="2"/>
              </a:rPr>
              <a:t>10.0.2.15</a:t>
            </a:r>
            <a:endParaRPr lang="ko-KR" altLang="en-US" sz="1000" b="1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+mn-ea"/>
              <a:sym typeface="Monotype Sorts" pitchFamily="2" charset="2"/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F85EEE51-022C-47DF-BC6B-BA82C25ECEF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59" y="3793920"/>
            <a:ext cx="409190" cy="409190"/>
          </a:xfrm>
          <a:prstGeom prst="rect">
            <a:avLst/>
          </a:prstGeom>
        </p:spPr>
      </p:pic>
      <p:sp>
        <p:nvSpPr>
          <p:cNvPr id="115" name="Rectangle 39">
            <a:extLst>
              <a:ext uri="{FF2B5EF4-FFF2-40B4-BE49-F238E27FC236}">
                <a16:creationId xmlns:a16="http://schemas.microsoft.com/office/drawing/2014/main" id="{8A44DB13-27DD-4411-962C-92F2ABFBC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408" y="3622228"/>
            <a:ext cx="912744" cy="211259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fontAlgn="base" latinLnBrk="0">
              <a:spcAft>
                <a:spcPts val="240"/>
              </a:spcAft>
              <a:defRPr/>
            </a:pPr>
            <a:r>
              <a:rPr lang="en-US" altLang="ko-KR" sz="1000" b="1" kern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+mn-ea"/>
                <a:sym typeface="Monotype Sorts" pitchFamily="2" charset="2"/>
              </a:rPr>
              <a:t>192.168.56.30</a:t>
            </a:r>
            <a:endParaRPr lang="ko-KR" altLang="en-US" sz="1000" b="1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+mn-ea"/>
              <a:sym typeface="Monotype Sorts" pitchFamily="2" charset="2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12063B18-ECC0-4904-80E6-1351B8AD8FF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768" y="3517787"/>
            <a:ext cx="409190" cy="409190"/>
          </a:xfrm>
          <a:prstGeom prst="rect">
            <a:avLst/>
          </a:prstGeom>
        </p:spPr>
      </p:pic>
      <p:sp>
        <p:nvSpPr>
          <p:cNvPr id="117" name="Rectangle 39">
            <a:extLst>
              <a:ext uri="{FF2B5EF4-FFF2-40B4-BE49-F238E27FC236}">
                <a16:creationId xmlns:a16="http://schemas.microsoft.com/office/drawing/2014/main" id="{7D67B034-87E3-405B-85E7-91B37045F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693" y="3898361"/>
            <a:ext cx="842905" cy="211259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fontAlgn="base" latinLnBrk="0">
              <a:spcAft>
                <a:spcPts val="240"/>
              </a:spcAft>
              <a:defRPr/>
            </a:pPr>
            <a:r>
              <a:rPr lang="en-US" altLang="ko-KR" sz="10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+mn-ea"/>
                <a:sym typeface="Monotype Sorts" pitchFamily="2" charset="2"/>
              </a:rPr>
              <a:t>10.0.2.15</a:t>
            </a:r>
            <a:endParaRPr lang="ko-KR" altLang="en-US" sz="1000" b="1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+mn-ea"/>
              <a:sym typeface="Monotype Sorts" pitchFamily="2" charset="2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F68659F8-F795-45F1-A8D5-6D41FF91722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589" y="3793920"/>
            <a:ext cx="409190" cy="409190"/>
          </a:xfrm>
          <a:prstGeom prst="rect">
            <a:avLst/>
          </a:prstGeom>
        </p:spPr>
      </p:pic>
      <p:sp>
        <p:nvSpPr>
          <p:cNvPr id="119" name="Rectangle 39">
            <a:extLst>
              <a:ext uri="{FF2B5EF4-FFF2-40B4-BE49-F238E27FC236}">
                <a16:creationId xmlns:a16="http://schemas.microsoft.com/office/drawing/2014/main" id="{5BD86758-2FCE-4ACF-97B7-033D96724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638" y="3622228"/>
            <a:ext cx="912744" cy="211259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fontAlgn="base" latinLnBrk="0">
              <a:spcAft>
                <a:spcPts val="240"/>
              </a:spcAft>
              <a:defRPr/>
            </a:pPr>
            <a:r>
              <a:rPr lang="en-US" altLang="ko-KR" sz="1000" b="1" kern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+mn-ea"/>
                <a:sym typeface="Monotype Sorts" pitchFamily="2" charset="2"/>
              </a:rPr>
              <a:t>192.168.56.32</a:t>
            </a:r>
            <a:endParaRPr lang="ko-KR" altLang="en-US" sz="1000" b="1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+mn-ea"/>
              <a:sym typeface="Monotype Sorts" pitchFamily="2" charset="2"/>
            </a:endParaRPr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id="{D79B773B-C3E5-4A4B-96B4-0F3A759E76F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998" y="3517787"/>
            <a:ext cx="409190" cy="40919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3D58DAB-D788-4770-94C9-F94DC85B8FEC}"/>
              </a:ext>
            </a:extLst>
          </p:cNvPr>
          <p:cNvCxnSpPr>
            <a:cxnSpLocks/>
          </p:cNvCxnSpPr>
          <p:nvPr/>
        </p:nvCxnSpPr>
        <p:spPr>
          <a:xfrm>
            <a:off x="4377819" y="3998515"/>
            <a:ext cx="1258016" cy="547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B2AD6D4D-3B0A-4642-AB87-9838783D176A}"/>
              </a:ext>
            </a:extLst>
          </p:cNvPr>
          <p:cNvCxnSpPr>
            <a:cxnSpLocks/>
          </p:cNvCxnSpPr>
          <p:nvPr/>
        </p:nvCxnSpPr>
        <p:spPr>
          <a:xfrm>
            <a:off x="2223987" y="3998515"/>
            <a:ext cx="1071187" cy="547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F1B56348-2128-47EF-8D9D-75E5EDC77919}"/>
              </a:ext>
            </a:extLst>
          </p:cNvPr>
          <p:cNvCxnSpPr>
            <a:cxnSpLocks/>
          </p:cNvCxnSpPr>
          <p:nvPr/>
        </p:nvCxnSpPr>
        <p:spPr>
          <a:xfrm>
            <a:off x="4662682" y="3722119"/>
            <a:ext cx="897888" cy="564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517D3040-CE9A-46DA-A09B-0939828EC301}"/>
              </a:ext>
            </a:extLst>
          </p:cNvPr>
          <p:cNvCxnSpPr>
            <a:cxnSpLocks/>
          </p:cNvCxnSpPr>
          <p:nvPr/>
        </p:nvCxnSpPr>
        <p:spPr>
          <a:xfrm>
            <a:off x="2495880" y="3722119"/>
            <a:ext cx="897888" cy="564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41" name="Picture 12" descr="XShell Free Download for Your Windows PC | Soft Gudam">
            <a:extLst>
              <a:ext uri="{FF2B5EF4-FFF2-40B4-BE49-F238E27FC236}">
                <a16:creationId xmlns:a16="http://schemas.microsoft.com/office/drawing/2014/main" id="{28678C4B-7F7A-4FE6-A85B-731DE7A963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3" t="16132" r="18041" b="20639"/>
          <a:stretch/>
        </p:blipFill>
        <p:spPr bwMode="auto">
          <a:xfrm>
            <a:off x="1628959" y="4680335"/>
            <a:ext cx="571313" cy="54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4" name="연결선: 구부러짐 143">
            <a:extLst>
              <a:ext uri="{FF2B5EF4-FFF2-40B4-BE49-F238E27FC236}">
                <a16:creationId xmlns:a16="http://schemas.microsoft.com/office/drawing/2014/main" id="{4AAC4A95-FE32-45FE-AC1B-AAD068AEC2B5}"/>
              </a:ext>
            </a:extLst>
          </p:cNvPr>
          <p:cNvCxnSpPr>
            <a:cxnSpLocks/>
          </p:cNvCxnSpPr>
          <p:nvPr/>
        </p:nvCxnSpPr>
        <p:spPr>
          <a:xfrm flipV="1">
            <a:off x="2194607" y="4728283"/>
            <a:ext cx="465811" cy="225409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5" name="Rectangle 39">
            <a:extLst>
              <a:ext uri="{FF2B5EF4-FFF2-40B4-BE49-F238E27FC236}">
                <a16:creationId xmlns:a16="http://schemas.microsoft.com/office/drawing/2014/main" id="{15D42055-D948-4629-AD8A-1EB84900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508" y="4720703"/>
            <a:ext cx="1636546" cy="26334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6"/>
            </a:solidFill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100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CIDR : 192.168.56.1/24</a:t>
            </a:r>
          </a:p>
        </p:txBody>
      </p:sp>
      <p:sp>
        <p:nvSpPr>
          <p:cNvPr id="64" name="제목 1">
            <a:extLst>
              <a:ext uri="{FF2B5EF4-FFF2-40B4-BE49-F238E27FC236}">
                <a16:creationId xmlns:a16="http://schemas.microsoft.com/office/drawing/2014/main" id="{09D6AF88-85F6-429A-9892-760419531879}"/>
              </a:ext>
            </a:extLst>
          </p:cNvPr>
          <p:cNvSpPr txBox="1">
            <a:spLocks/>
          </p:cNvSpPr>
          <p:nvPr/>
        </p:nvSpPr>
        <p:spPr>
          <a:xfrm>
            <a:off x="403192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Kubernetes Installation v1. 22 - </a:t>
            </a:r>
            <a:r>
              <a:rPr lang="ko-KR" altLang="en-US" sz="1600" b="0">
                <a:latin typeface="+mn-ea"/>
                <a:ea typeface="+mn-ea"/>
              </a:rPr>
              <a:t>참고</a:t>
            </a:r>
            <a:r>
              <a:rPr lang="en-US" altLang="ko-KR" sz="1600" b="0">
                <a:latin typeface="+mn-ea"/>
                <a:ea typeface="+mn-ea"/>
              </a:rPr>
              <a:t>(Network)</a:t>
            </a:r>
            <a:endParaRPr lang="ko-KR" altLang="en-US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2956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40504</TotalTime>
  <Words>176</Words>
  <Application>Microsoft Office PowerPoint</Application>
  <PresentationFormat>와이드스크린</PresentationFormat>
  <Paragraphs>74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휴먼매직체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Kim Taemin</cp:lastModifiedBy>
  <cp:revision>1289</cp:revision>
  <dcterms:created xsi:type="dcterms:W3CDTF">2019-05-11T08:49:29Z</dcterms:created>
  <dcterms:modified xsi:type="dcterms:W3CDTF">2021-09-09T08:02:07Z</dcterms:modified>
</cp:coreProperties>
</file>