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1" r:id="rId3"/>
    <p:sldId id="263" r:id="rId4"/>
    <p:sldId id="264" r:id="rId5"/>
    <p:sldId id="287" r:id="rId6"/>
    <p:sldId id="289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FBE"/>
    <a:srgbClr val="C6D9F1"/>
    <a:srgbClr val="326DE6"/>
    <a:srgbClr val="292979"/>
    <a:srgbClr val="262577"/>
    <a:srgbClr val="63639D"/>
    <a:srgbClr val="1853CA"/>
    <a:srgbClr val="DCE6F2"/>
    <a:srgbClr val="5BA1B4"/>
    <a:srgbClr val="EE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576" autoAdjust="0"/>
  </p:normalViewPr>
  <p:slideViewPr>
    <p:cSldViewPr>
      <p:cViewPr varScale="1">
        <p:scale>
          <a:sx n="97" d="100"/>
          <a:sy n="97" d="100"/>
        </p:scale>
        <p:origin x="10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329C-4DED-4F5E-865C-164A052CE949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3D9A-AF12-4815-9FFA-A39DC9A01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B657C-1700-4FF6-8FD4-CF2A5A1149D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89E3-C9D4-4864-B698-A1D65528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2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Container</a:t>
            </a:r>
            <a:r>
              <a:rPr lang="en-US" altLang="ko-KR" baseline="0" dirty="0"/>
              <a:t> :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+mn-ea"/>
              </a:rPr>
              <a:t>유일한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IP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+mn-ea"/>
              </a:rPr>
              <a:t>주소</a:t>
            </a:r>
            <a:r>
              <a:rPr lang="en-US" altLang="ko-KR" sz="1200" baseline="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+mn-ea"/>
              </a:rPr>
              <a:t>재생성시 변경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+mn-ea"/>
              </a:rPr>
              <a:t>, Port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+mn-ea"/>
              </a:rPr>
              <a:t>충돌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+mn-ea"/>
            </a:endParaRPr>
          </a:p>
          <a:p>
            <a:r>
              <a:rPr lang="en-US" altLang="ko-KR" dirty="0"/>
              <a:t>Label</a:t>
            </a:r>
            <a:r>
              <a:rPr lang="ko-KR" altLang="en-US"/>
              <a:t>별</a:t>
            </a:r>
            <a:endParaRPr lang="en-US" altLang="ko-KR" dirty="0"/>
          </a:p>
          <a:p>
            <a:r>
              <a:rPr lang="en-US" altLang="ko-KR" dirty="0" err="1"/>
              <a:t>Cpu</a:t>
            </a:r>
            <a:r>
              <a:rPr lang="ko-KR" altLang="en-US"/>
              <a:t>와 </a:t>
            </a:r>
            <a:r>
              <a:rPr lang="en-US" altLang="ko-KR" dirty="0"/>
              <a:t>memory </a:t>
            </a:r>
            <a:r>
              <a:rPr lang="ko-KR" altLang="en-US"/>
              <a:t>차이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6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8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2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9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5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Mount </a:t>
            </a:r>
            <a:r>
              <a:rPr lang="ko-KR" altLang="en-US"/>
              <a:t>특징 확인 </a:t>
            </a:r>
            <a:r>
              <a:rPr lang="en-US" altLang="ko-KR" dirty="0"/>
              <a:t>: </a:t>
            </a:r>
            <a:r>
              <a:rPr lang="ko-KR" altLang="en-US"/>
              <a:t>변경되면 </a:t>
            </a:r>
            <a:r>
              <a:rPr lang="en-US" altLang="ko-KR" dirty="0"/>
              <a:t>Pod</a:t>
            </a:r>
            <a:r>
              <a:rPr lang="ko-KR" altLang="en-US"/>
              <a:t>내용도 변경됨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1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8E92A-FDD3-4656-A10D-A13A4025A47D}"/>
              </a:ext>
            </a:extLst>
          </p:cNvPr>
          <p:cNvSpPr/>
          <p:nvPr userDrawn="1"/>
        </p:nvSpPr>
        <p:spPr>
          <a:xfrm>
            <a:off x="-64" y="0"/>
            <a:ext cx="12192064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E7B7FA-8E67-4E65-9FB0-03D5E002C0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675588" y="1171698"/>
            <a:ext cx="6840760" cy="18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96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Kubernetes</a:t>
            </a:r>
            <a:endParaRPr lang="en-US" altLang="ko-KR" sz="9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5687-D90B-4110-918F-E7EA1D533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185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8344-38C6-4A68-A385-1B313A9E41F6}"/>
              </a:ext>
            </a:extLst>
          </p:cNvPr>
          <p:cNvSpPr txBox="1"/>
          <p:nvPr userDrawn="1"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A6C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Beginner</a:t>
            </a:r>
            <a:endParaRPr lang="ko-KR" altLang="en-US" sz="2400">
              <a:solidFill>
                <a:srgbClr val="A6C7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3C35E-C5EA-47D7-BAEB-4785764BF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4" y="1412776"/>
            <a:ext cx="1135394" cy="1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8FC7D-B0A5-43AE-89F9-6004876B5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b="11324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 bwMode="gray">
          <a:xfrm rot="5400000">
            <a:off x="4196936" y="1104787"/>
            <a:ext cx="554813" cy="349196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4396317" y="0"/>
            <a:ext cx="7795682" cy="6858000"/>
          </a:xfrm>
          <a:prstGeom prst="rect">
            <a:avLst/>
          </a:prstGeom>
          <a:gradFill flip="none" rotWithShape="1">
            <a:gsLst>
              <a:gs pos="36000">
                <a:srgbClr val="467FE8"/>
              </a:gs>
              <a:gs pos="23000">
                <a:srgbClr val="6D9DEB"/>
              </a:gs>
              <a:gs pos="78000">
                <a:srgbClr val="326DE6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009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466"/>
          <a:stretch>
            <a:fillRect/>
          </a:stretch>
        </p:blipFill>
        <p:spPr bwMode="auto">
          <a:xfrm>
            <a:off x="0" y="404814"/>
            <a:ext cx="1219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0" y="1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326DE6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867" y="6525344"/>
            <a:ext cx="114727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9480376" y="6604346"/>
            <a:ext cx="2368838" cy="1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latinLnBrk="0" hangingPunct="0">
              <a:lnSpc>
                <a:spcPct val="90000"/>
              </a:lnSpc>
              <a:tabLst>
                <a:tab pos="5648325" algn="l"/>
              </a:tabLst>
              <a:defRPr/>
            </a:pP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Copyright </a:t>
            </a:r>
            <a:r>
              <a:rPr lang="ko-KR" altLang="en-US" sz="750" b="0" i="1" spc="0" baseline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ⓒ 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2019 by </a:t>
            </a:r>
            <a:r>
              <a:rPr lang="en-US" altLang="ko-KR" sz="750" b="0" i="1" spc="0" baseline="0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Kimtaemin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 All rights reserved.</a:t>
            </a:r>
            <a:endParaRPr lang="ko-KR" altLang="en-US" sz="750" b="0" i="1" spc="0" baseline="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  <p:sldLayoutId id="214748365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F491AA-04D0-4D1E-98E0-658C976DF5A7}"/>
              </a:ext>
            </a:extLst>
          </p:cNvPr>
          <p:cNvGrpSpPr/>
          <p:nvPr/>
        </p:nvGrpSpPr>
        <p:grpSpPr>
          <a:xfrm>
            <a:off x="665242" y="1606229"/>
            <a:ext cx="3263440" cy="1694628"/>
            <a:chOff x="665242" y="1606229"/>
            <a:chExt cx="3263440" cy="1694628"/>
          </a:xfrm>
        </p:grpSpPr>
        <p:sp>
          <p:nvSpPr>
            <p:cNvPr id="160" name="모서리가 둥근 직사각형 265">
              <a:extLst>
                <a:ext uri="{FF2B5EF4-FFF2-40B4-BE49-F238E27FC236}">
                  <a16:creationId xmlns:a16="http://schemas.microsoft.com/office/drawing/2014/main" id="{2C984C6C-E814-4957-82A3-AADEADE7F75C}"/>
                </a:ext>
              </a:extLst>
            </p:cNvPr>
            <p:cNvSpPr/>
            <p:nvPr/>
          </p:nvSpPr>
          <p:spPr>
            <a:xfrm>
              <a:off x="665242" y="1616035"/>
              <a:ext cx="3263440" cy="168482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7" name="화이트투명사각판">
              <a:extLst>
                <a:ext uri="{FF2B5EF4-FFF2-40B4-BE49-F238E27FC236}">
                  <a16:creationId xmlns:a16="http://schemas.microsoft.com/office/drawing/2014/main" id="{6B3039BF-F8F1-405F-8C18-978C625176B3}"/>
                </a:ext>
              </a:extLst>
            </p:cNvPr>
            <p:cNvSpPr/>
            <p:nvPr/>
          </p:nvSpPr>
          <p:spPr bwMode="auto">
            <a:xfrm>
              <a:off x="1085399" y="1606229"/>
              <a:ext cx="25293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kern="0" dirty="0">
                  <a:latin typeface="+mn-ea"/>
                </a:rPr>
                <a:t>Kubernetes Cluster</a:t>
              </a:r>
              <a:endParaRPr lang="ko-KR" altLang="en-US" sz="1400" kern="0" dirty="0">
                <a:latin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6BC8C4A-2FBB-4533-90D6-F20C3079C063}"/>
              </a:ext>
            </a:extLst>
          </p:cNvPr>
          <p:cNvGrpSpPr/>
          <p:nvPr/>
        </p:nvGrpSpPr>
        <p:grpSpPr>
          <a:xfrm>
            <a:off x="8212158" y="1558845"/>
            <a:ext cx="3336632" cy="800903"/>
            <a:chOff x="8212158" y="1558845"/>
            <a:chExt cx="3336632" cy="800903"/>
          </a:xfrm>
        </p:grpSpPr>
        <p:sp>
          <p:nvSpPr>
            <p:cNvPr id="219" name="직사각형 218"/>
            <p:cNvSpPr/>
            <p:nvPr/>
          </p:nvSpPr>
          <p:spPr bwMode="ltGray">
            <a:xfrm>
              <a:off x="8212158" y="1988841"/>
              <a:ext cx="1600156" cy="370907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 bwMode="ltGray">
            <a:xfrm>
              <a:off x="9228072" y="1579535"/>
              <a:ext cx="1179344" cy="22795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4" name="직사각형 223"/>
            <p:cNvSpPr/>
            <p:nvPr/>
          </p:nvSpPr>
          <p:spPr bwMode="ltGray">
            <a:xfrm>
              <a:off x="9948634" y="1988841"/>
              <a:ext cx="1600156" cy="370907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6" name="구부러진 연결선 225"/>
            <p:cNvCxnSpPr>
              <a:stCxn id="220" idx="2"/>
              <a:endCxn id="219" idx="0"/>
            </p:cNvCxnSpPr>
            <p:nvPr/>
          </p:nvCxnSpPr>
          <p:spPr>
            <a:xfrm rot="5400000">
              <a:off x="9324315" y="1495409"/>
              <a:ext cx="181353" cy="80550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모서리가 둥근 사각형 설명선 109"/>
            <p:cNvSpPr/>
            <p:nvPr/>
          </p:nvSpPr>
          <p:spPr bwMode="ltGray">
            <a:xfrm>
              <a:off x="8318119" y="1558845"/>
              <a:ext cx="733361" cy="243114"/>
            </a:xfrm>
            <a:prstGeom prst="wedgeRoundRectCallout">
              <a:avLst>
                <a:gd name="adj1" fmla="val 54588"/>
                <a:gd name="adj2" fmla="val 10306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직접선택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5. Object - Pod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화이트투명사각판"/>
          <p:cNvSpPr/>
          <p:nvPr/>
        </p:nvSpPr>
        <p:spPr bwMode="auto">
          <a:xfrm>
            <a:off x="407382" y="1483731"/>
            <a:ext cx="3642020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99230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132550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40"/>
          <p:cNvGrpSpPr/>
          <p:nvPr/>
        </p:nvGrpSpPr>
        <p:grpSpPr>
          <a:xfrm>
            <a:off x="407382" y="980728"/>
            <a:ext cx="3642020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Container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화이트투명사각판"/>
          <p:cNvSpPr/>
          <p:nvPr/>
        </p:nvSpPr>
        <p:spPr bwMode="auto">
          <a:xfrm>
            <a:off x="4241088" y="1483731"/>
            <a:ext cx="3642020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032936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5966256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0" name="그룹 40"/>
          <p:cNvGrpSpPr/>
          <p:nvPr/>
        </p:nvGrpSpPr>
        <p:grpSpPr>
          <a:xfrm>
            <a:off x="4241088" y="980728"/>
            <a:ext cx="3642020" cy="288000"/>
            <a:chOff x="2208148" y="4963764"/>
            <a:chExt cx="1852608" cy="288000"/>
          </a:xfrm>
        </p:grpSpPr>
        <p:sp>
          <p:nvSpPr>
            <p:cNvPr id="12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Label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화이트투명사각판"/>
          <p:cNvSpPr/>
          <p:nvPr/>
        </p:nvSpPr>
        <p:spPr bwMode="auto">
          <a:xfrm>
            <a:off x="8074794" y="1483731"/>
            <a:ext cx="3642020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866642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979996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5" name="그룹 40"/>
          <p:cNvGrpSpPr/>
          <p:nvPr/>
        </p:nvGrpSpPr>
        <p:grpSpPr>
          <a:xfrm>
            <a:off x="8074794" y="980728"/>
            <a:ext cx="3642020" cy="288000"/>
            <a:chOff x="2208148" y="4963764"/>
            <a:chExt cx="1852608" cy="288000"/>
          </a:xfrm>
        </p:grpSpPr>
        <p:sp>
          <p:nvSpPr>
            <p:cNvPr id="136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Node Schedule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8B689C-A0BF-4BEA-8DA4-3685E6F73D83}"/>
              </a:ext>
            </a:extLst>
          </p:cNvPr>
          <p:cNvGrpSpPr/>
          <p:nvPr/>
        </p:nvGrpSpPr>
        <p:grpSpPr>
          <a:xfrm>
            <a:off x="5446321" y="3725520"/>
            <a:ext cx="1796697" cy="1787250"/>
            <a:chOff x="5446321" y="3725520"/>
            <a:chExt cx="1796697" cy="1787250"/>
          </a:xfrm>
        </p:grpSpPr>
        <p:grpSp>
          <p:nvGrpSpPr>
            <p:cNvPr id="5" name="그룹 4"/>
            <p:cNvGrpSpPr/>
            <p:nvPr/>
          </p:nvGrpSpPr>
          <p:grpSpPr>
            <a:xfrm>
              <a:off x="5446321" y="3725520"/>
              <a:ext cx="1796697" cy="1787250"/>
              <a:chOff x="5939953" y="3779142"/>
              <a:chExt cx="2195823" cy="1787250"/>
            </a:xfrm>
          </p:grpSpPr>
          <p:pic>
            <p:nvPicPr>
              <p:cNvPr id="14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151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5573007" y="3786320"/>
              <a:ext cx="1543327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pod-2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labels:</a:t>
              </a:r>
            </a:p>
            <a:p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    type: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web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  lo: dev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ADC343-32FA-48D1-9AD1-68C08C680FDB}"/>
              </a:ext>
            </a:extLst>
          </p:cNvPr>
          <p:cNvGrpSpPr/>
          <p:nvPr/>
        </p:nvGrpSpPr>
        <p:grpSpPr>
          <a:xfrm>
            <a:off x="4218486" y="3731270"/>
            <a:ext cx="1227531" cy="1541314"/>
            <a:chOff x="4218486" y="3731270"/>
            <a:chExt cx="1227531" cy="1541314"/>
          </a:xfrm>
        </p:grpSpPr>
        <p:grpSp>
          <p:nvGrpSpPr>
            <p:cNvPr id="214" name="그룹 213"/>
            <p:cNvGrpSpPr/>
            <p:nvPr/>
          </p:nvGrpSpPr>
          <p:grpSpPr>
            <a:xfrm>
              <a:off x="4218486" y="3731270"/>
              <a:ext cx="1178429" cy="1541314"/>
              <a:chOff x="6508404" y="3779142"/>
              <a:chExt cx="2195823" cy="2548868"/>
            </a:xfrm>
          </p:grpSpPr>
          <p:pic>
            <p:nvPicPr>
              <p:cNvPr id="215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6508404" y="3779142"/>
                <a:ext cx="2195823" cy="2548868"/>
              </a:xfrm>
              <a:prstGeom prst="rect">
                <a:avLst/>
              </a:prstGeom>
              <a:noFill/>
            </p:spPr>
          </p:pic>
          <p:pic>
            <p:nvPicPr>
              <p:cNvPr id="216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925669" y="3840230"/>
                <a:ext cx="1103700" cy="1672557"/>
              </a:xfrm>
              <a:prstGeom prst="rect">
                <a:avLst/>
              </a:prstGeom>
              <a:noFill/>
            </p:spPr>
          </p:pic>
        </p:grpSp>
        <p:sp>
          <p:nvSpPr>
            <p:cNvPr id="218" name="TextBox 217"/>
            <p:cNvSpPr txBox="1"/>
            <p:nvPr/>
          </p:nvSpPr>
          <p:spPr>
            <a:xfrm>
              <a:off x="4310974" y="3789040"/>
              <a:ext cx="1135043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>
                  <a:latin typeface="맑은 고딕" pitchFamily="50" charset="-127"/>
                </a:rPr>
                <a:t>apiVersion: v1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kind: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Service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name: svc-1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selector:</a:t>
              </a:r>
            </a:p>
            <a:p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    type: web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ports:</a:t>
              </a:r>
            </a:p>
            <a:p>
              <a:r>
                <a:rPr lang="en-US" altLang="ko-KR" sz="1000">
                  <a:solidFill>
                    <a:srgbClr val="CC00FF"/>
                  </a:solidFill>
                  <a:latin typeface="맑은 고딕" pitchFamily="50" charset="-127"/>
                </a:rPr>
                <a:t>    </a:t>
              </a:r>
              <a:r>
                <a:rPr lang="en-US" altLang="ko-KR" sz="1000">
                  <a:latin typeface="맑은 고딕" pitchFamily="50" charset="-127"/>
                </a:rPr>
                <a:t>- port: 8080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FE33939-FC6E-4FBB-A52E-2B184E09D9D1}"/>
              </a:ext>
            </a:extLst>
          </p:cNvPr>
          <p:cNvGrpSpPr/>
          <p:nvPr/>
        </p:nvGrpSpPr>
        <p:grpSpPr>
          <a:xfrm>
            <a:off x="8331774" y="2186590"/>
            <a:ext cx="3104636" cy="149353"/>
            <a:chOff x="8331774" y="2186590"/>
            <a:chExt cx="3104636" cy="149353"/>
          </a:xfrm>
        </p:grpSpPr>
        <p:sp>
          <p:nvSpPr>
            <p:cNvPr id="223" name="직사각형 222"/>
            <p:cNvSpPr/>
            <p:nvPr/>
          </p:nvSpPr>
          <p:spPr bwMode="ltGray">
            <a:xfrm>
              <a:off x="8331774" y="2186590"/>
              <a:ext cx="1399110" cy="1493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hostname:node1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 bwMode="ltGray">
            <a:xfrm>
              <a:off x="10037300" y="2186590"/>
              <a:ext cx="1399110" cy="1493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hostname:node2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CD854F8-F232-4081-9CAF-2B1C96B1ED07}"/>
              </a:ext>
            </a:extLst>
          </p:cNvPr>
          <p:cNvGrpSpPr/>
          <p:nvPr/>
        </p:nvGrpSpPr>
        <p:grpSpPr>
          <a:xfrm>
            <a:off x="9854910" y="3726080"/>
            <a:ext cx="1803746" cy="2141497"/>
            <a:chOff x="9854910" y="3726080"/>
            <a:chExt cx="1803746" cy="2109665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854910" y="3726080"/>
              <a:ext cx="1803746" cy="2109665"/>
              <a:chOff x="5939953" y="3779142"/>
              <a:chExt cx="2195823" cy="1787250"/>
            </a:xfrm>
          </p:grpSpPr>
          <p:pic>
            <p:nvPicPr>
              <p:cNvPr id="250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51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52" name="TextBox 251"/>
            <p:cNvSpPr txBox="1"/>
            <p:nvPr/>
          </p:nvSpPr>
          <p:spPr>
            <a:xfrm>
              <a:off x="10046859" y="3804716"/>
              <a:ext cx="1611797" cy="200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pod-4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resources: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    requests: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      memory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: 2Gi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 limits: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memory</a:t>
              </a:r>
              <a:r>
                <a:rPr lang="en-US" altLang="ko-KR" sz="1000">
                  <a:latin typeface="맑은 고딕" pitchFamily="50" charset="-127"/>
                </a:rPr>
                <a:t>: 3Gi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40AC82-09FD-4787-A542-0C6FBD934FC5}"/>
              </a:ext>
            </a:extLst>
          </p:cNvPr>
          <p:cNvGrpSpPr/>
          <p:nvPr/>
        </p:nvGrpSpPr>
        <p:grpSpPr>
          <a:xfrm>
            <a:off x="7787002" y="3733699"/>
            <a:ext cx="1795597" cy="1745389"/>
            <a:chOff x="7787002" y="3733700"/>
            <a:chExt cx="1795597" cy="1628648"/>
          </a:xfrm>
        </p:grpSpPr>
        <p:grpSp>
          <p:nvGrpSpPr>
            <p:cNvPr id="253" name="그룹 252"/>
            <p:cNvGrpSpPr/>
            <p:nvPr/>
          </p:nvGrpSpPr>
          <p:grpSpPr>
            <a:xfrm>
              <a:off x="7787002" y="3733700"/>
              <a:ext cx="1795597" cy="1628648"/>
              <a:chOff x="5939953" y="3779142"/>
              <a:chExt cx="2195823" cy="1787250"/>
            </a:xfrm>
          </p:grpSpPr>
          <p:pic>
            <p:nvPicPr>
              <p:cNvPr id="25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55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56" name="TextBox 255"/>
            <p:cNvSpPr txBox="1"/>
            <p:nvPr/>
          </p:nvSpPr>
          <p:spPr>
            <a:xfrm>
              <a:off x="7978951" y="3784903"/>
              <a:ext cx="1555033" cy="153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name: pod-3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</a:t>
              </a:r>
              <a:r>
                <a:rPr lang="en-US" altLang="ko-KR" sz="1000" dirty="0" err="1">
                  <a:solidFill>
                    <a:srgbClr val="00B050"/>
                  </a:solidFill>
                  <a:latin typeface="맑은 고딕" pitchFamily="50" charset="-127"/>
                </a:rPr>
                <a:t>nodeSelector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hostname: node1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8F210AE-A9A8-42E4-8C68-A6D00C61300A}"/>
              </a:ext>
            </a:extLst>
          </p:cNvPr>
          <p:cNvGrpSpPr/>
          <p:nvPr/>
        </p:nvGrpSpPr>
        <p:grpSpPr>
          <a:xfrm>
            <a:off x="395820" y="3716029"/>
            <a:ext cx="1870092" cy="2399292"/>
            <a:chOff x="395820" y="3716028"/>
            <a:chExt cx="1870092" cy="2593275"/>
          </a:xfrm>
        </p:grpSpPr>
        <p:grpSp>
          <p:nvGrpSpPr>
            <p:cNvPr id="287" name="그룹 286"/>
            <p:cNvGrpSpPr/>
            <p:nvPr/>
          </p:nvGrpSpPr>
          <p:grpSpPr>
            <a:xfrm>
              <a:off x="395820" y="3716028"/>
              <a:ext cx="1870092" cy="2593275"/>
              <a:chOff x="5939953" y="3779142"/>
              <a:chExt cx="2195823" cy="1787250"/>
            </a:xfrm>
          </p:grpSpPr>
          <p:pic>
            <p:nvPicPr>
              <p:cNvPr id="288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89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88" name="TextBox 87"/>
            <p:cNvSpPr txBox="1"/>
            <p:nvPr/>
          </p:nvSpPr>
          <p:spPr>
            <a:xfrm>
              <a:off x="575410" y="3806997"/>
              <a:ext cx="1557140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  <a:endParaRPr lang="en-US" altLang="ko-KR" sz="1000" dirty="0">
                <a:solidFill>
                  <a:srgbClr val="080808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solidFill>
                    <a:srgbClr val="080808"/>
                  </a:solidFill>
                  <a:latin typeface="맑은 고딕" pitchFamily="50" charset="-127"/>
                </a:rPr>
                <a:t> name: pod-1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spec: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</a:rPr>
                <a:t>containers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- name: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container1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image</a:t>
              </a:r>
              <a:r>
                <a:rPr lang="en-US" altLang="ko-KR" sz="1000">
                  <a:latin typeface="맑은 고딕" pitchFamily="50" charset="-127"/>
                </a:rPr>
                <a:t>: tmkube/p8000</a:t>
              </a:r>
              <a:endParaRPr lang="en-US" altLang="ko-KR" sz="1000" dirty="0">
                <a:solidFill>
                  <a:srgbClr val="0070C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b="1" dirty="0">
                  <a:latin typeface="맑은 고딕" pitchFamily="50" charset="-127"/>
                </a:rPr>
                <a:t>ports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- </a:t>
              </a:r>
              <a:r>
                <a:rPr lang="en-US" altLang="ko-KR" sz="1000" dirty="0" err="1">
                  <a:latin typeface="맑은 고딕" pitchFamily="50" charset="-127"/>
                </a:rPr>
                <a:t>containerPort</a:t>
              </a:r>
              <a:r>
                <a:rPr lang="en-US" altLang="ko-KR" sz="1000">
                  <a:latin typeface="맑은 고딕" pitchFamily="50" charset="-127"/>
                </a:rPr>
                <a:t>: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8000</a:t>
              </a:r>
              <a:endParaRPr lang="en-US" altLang="ko-KR" sz="100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</a:t>
              </a:r>
              <a:r>
                <a:rPr lang="en-US" altLang="ko-KR" sz="1000" dirty="0">
                  <a:latin typeface="맑은 고딕" pitchFamily="50" charset="-127"/>
                </a:rPr>
                <a:t>- name: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container2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/p8080</a:t>
              </a:r>
              <a:endParaRPr lang="en-US" altLang="ko-KR" sz="1000" dirty="0">
                <a:solidFill>
                  <a:srgbClr val="0070C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ports: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- </a:t>
              </a:r>
              <a:r>
                <a:rPr lang="en-US" altLang="ko-KR" sz="1000" dirty="0" err="1">
                  <a:latin typeface="맑은 고딕" pitchFamily="50" charset="-127"/>
                </a:rPr>
                <a:t>containerPort</a:t>
              </a:r>
              <a:r>
                <a:rPr lang="en-US" altLang="ko-KR" sz="1000">
                  <a:latin typeface="맑은 고딕" pitchFamily="50" charset="-127"/>
                </a:rPr>
                <a:t>: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8080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90E0E3-58F9-4FBB-A5BC-358FE3392644}"/>
              </a:ext>
            </a:extLst>
          </p:cNvPr>
          <p:cNvGrpSpPr/>
          <p:nvPr/>
        </p:nvGrpSpPr>
        <p:grpSpPr>
          <a:xfrm>
            <a:off x="736452" y="1916832"/>
            <a:ext cx="3058917" cy="1116482"/>
            <a:chOff x="736452" y="1916832"/>
            <a:chExt cx="3058917" cy="1116482"/>
          </a:xfrm>
        </p:grpSpPr>
        <p:sp>
          <p:nvSpPr>
            <p:cNvPr id="89" name="직사각형 88"/>
            <p:cNvSpPr/>
            <p:nvPr/>
          </p:nvSpPr>
          <p:spPr bwMode="ltGray">
            <a:xfrm>
              <a:off x="736452" y="1916832"/>
              <a:ext cx="3058917" cy="111648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379444" y="2174178"/>
              <a:ext cx="1284363" cy="30077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Container2</a:t>
              </a: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918486" y="2172860"/>
              <a:ext cx="1263898" cy="30209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Container1</a:t>
              </a:r>
              <a:endParaRPr lang="en-US" altLang="ko-KR" sz="1000" kern="0" dirty="0"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1CA7DB-FD07-4869-BC08-FDFC307519C0}"/>
              </a:ext>
            </a:extLst>
          </p:cNvPr>
          <p:cNvGrpSpPr/>
          <p:nvPr/>
        </p:nvGrpSpPr>
        <p:grpSpPr>
          <a:xfrm>
            <a:off x="1298028" y="2429849"/>
            <a:ext cx="1853693" cy="215444"/>
            <a:chOff x="1298028" y="2429849"/>
            <a:chExt cx="1853693" cy="215444"/>
          </a:xfrm>
        </p:grpSpPr>
        <p:sp>
          <p:nvSpPr>
            <p:cNvPr id="92" name="모서리가 둥근 직사각형 91"/>
            <p:cNvSpPr/>
            <p:nvPr/>
          </p:nvSpPr>
          <p:spPr bwMode="ltGray">
            <a:xfrm>
              <a:off x="1342268" y="2460260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298028" y="2429849"/>
              <a:ext cx="6208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 8000</a:t>
              </a:r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 bwMode="ltGray">
            <a:xfrm>
              <a:off x="2571144" y="2460260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530905" y="2429849"/>
              <a:ext cx="6208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 8080</a:t>
              </a:r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9B7018-0F07-40ED-9782-9D05CB375890}"/>
              </a:ext>
            </a:extLst>
          </p:cNvPr>
          <p:cNvGrpSpPr/>
          <p:nvPr/>
        </p:nvGrpSpPr>
        <p:grpSpPr>
          <a:xfrm>
            <a:off x="2182384" y="1870082"/>
            <a:ext cx="1360830" cy="727044"/>
            <a:chOff x="2182384" y="1870082"/>
            <a:chExt cx="1360830" cy="727044"/>
          </a:xfrm>
        </p:grpSpPr>
        <p:cxnSp>
          <p:nvCxnSpPr>
            <p:cNvPr id="101" name="구부러진 연결선 100"/>
            <p:cNvCxnSpPr>
              <a:cxnSpLocks/>
              <a:stCxn id="91" idx="3"/>
              <a:endCxn id="94" idx="2"/>
            </p:cNvCxnSpPr>
            <p:nvPr/>
          </p:nvCxnSpPr>
          <p:spPr>
            <a:xfrm>
              <a:off x="2182384" y="2323908"/>
              <a:ext cx="593799" cy="273218"/>
            </a:xfrm>
            <a:prstGeom prst="curvedConnector4">
              <a:avLst>
                <a:gd name="adj1" fmla="val 32735"/>
                <a:gd name="adj2" fmla="val 183669"/>
              </a:avLst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모서리가 둥근 사각형 설명선 105"/>
            <p:cNvSpPr/>
            <p:nvPr/>
          </p:nvSpPr>
          <p:spPr bwMode="ltGray">
            <a:xfrm>
              <a:off x="2513150" y="1870082"/>
              <a:ext cx="1030064" cy="208386"/>
            </a:xfrm>
            <a:prstGeom prst="wedgeRoundRectCallout">
              <a:avLst>
                <a:gd name="adj1" fmla="val -32580"/>
                <a:gd name="adj2" fmla="val 10678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localhost:8080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F6AD2A-757E-415A-9EFF-7A621B5C6CB9}"/>
              </a:ext>
            </a:extLst>
          </p:cNvPr>
          <p:cNvGrpSpPr/>
          <p:nvPr/>
        </p:nvGrpSpPr>
        <p:grpSpPr>
          <a:xfrm>
            <a:off x="3065012" y="2429849"/>
            <a:ext cx="899189" cy="513563"/>
            <a:chOff x="3065012" y="2429849"/>
            <a:chExt cx="899189" cy="513563"/>
          </a:xfrm>
        </p:grpSpPr>
        <p:sp>
          <p:nvSpPr>
            <p:cNvPr id="96" name="모서리가 둥근 직사각형 95"/>
            <p:cNvSpPr/>
            <p:nvPr/>
          </p:nvSpPr>
          <p:spPr bwMode="ltGray">
            <a:xfrm>
              <a:off x="3105251" y="2460260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065012" y="2429849"/>
              <a:ext cx="6208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 8000</a:t>
              </a:r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3247981" y="2545564"/>
              <a:ext cx="144022" cy="115410"/>
              <a:chOff x="6852745" y="4110361"/>
              <a:chExt cx="410913" cy="115410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0800000" flipH="1"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7" name="모서리가 둥근 사각형 설명선 106"/>
            <p:cNvSpPr/>
            <p:nvPr/>
          </p:nvSpPr>
          <p:spPr bwMode="ltGray">
            <a:xfrm>
              <a:off x="3208451" y="2753736"/>
              <a:ext cx="755750" cy="189676"/>
            </a:xfrm>
            <a:prstGeom prst="wedgeRoundRectCallout">
              <a:avLst>
                <a:gd name="adj1" fmla="val -26742"/>
                <a:gd name="adj2" fmla="val -9251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Port 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충돌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5" name="직사각형 234"/>
          <p:cNvSpPr/>
          <p:nvPr/>
        </p:nvSpPr>
        <p:spPr bwMode="ltGray">
          <a:xfrm>
            <a:off x="8212158" y="3090394"/>
            <a:ext cx="1600156" cy="370907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     Node1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900">
                <a:solidFill>
                  <a:srgbClr val="0070C0"/>
                </a:solidFill>
                <a:latin typeface="맑은 고딕" pitchFamily="50" charset="-127"/>
              </a:rPr>
              <a:t>     memory: 1Gi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직사각형 239"/>
          <p:cNvSpPr/>
          <p:nvPr/>
        </p:nvSpPr>
        <p:spPr bwMode="ltGray">
          <a:xfrm>
            <a:off x="9948634" y="3090394"/>
            <a:ext cx="1600156" cy="370907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Node2</a:t>
            </a:r>
          </a:p>
          <a:p>
            <a:pPr algn="ctr">
              <a:lnSpc>
                <a:spcPct val="90000"/>
              </a:lnSpc>
            </a:pPr>
            <a:r>
              <a:rPr lang="en-US" altLang="ko-KR" sz="900" dirty="0">
                <a:solidFill>
                  <a:srgbClr val="0070C0"/>
                </a:solidFill>
                <a:latin typeface="맑은 고딕" pitchFamily="50" charset="-127"/>
              </a:rPr>
              <a:t>memory</a:t>
            </a:r>
            <a:r>
              <a:rPr lang="en-US" altLang="ko-KR" sz="900">
                <a:solidFill>
                  <a:srgbClr val="0070C0"/>
                </a:solidFill>
                <a:latin typeface="맑은 고딕" pitchFamily="50" charset="-127"/>
              </a:rPr>
              <a:t>: 3.7Gi</a:t>
            </a:r>
            <a:endParaRPr lang="en-US" altLang="ko-KR" sz="900" b="1" dirty="0">
              <a:latin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C8530F4-9D88-433F-A05D-5C24194B0739}"/>
              </a:ext>
            </a:extLst>
          </p:cNvPr>
          <p:cNvSpPr/>
          <p:nvPr/>
        </p:nvSpPr>
        <p:spPr bwMode="ltGray">
          <a:xfrm>
            <a:off x="8271695" y="3159679"/>
            <a:ext cx="375775" cy="120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Pod</a:t>
            </a:r>
            <a:endParaRPr lang="en-US" altLang="ko-KR" sz="500" dirty="0">
              <a:solidFill>
                <a:srgbClr val="0070C0"/>
              </a:solidFill>
              <a:latin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DEA1DBF-A688-4DF8-980B-E7C2ED7B3B0D}"/>
              </a:ext>
            </a:extLst>
          </p:cNvPr>
          <p:cNvSpPr/>
          <p:nvPr/>
        </p:nvSpPr>
        <p:spPr bwMode="ltGray">
          <a:xfrm>
            <a:off x="8271695" y="3300857"/>
            <a:ext cx="375775" cy="120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Pod</a:t>
            </a:r>
            <a:endParaRPr lang="en-US" altLang="ko-KR" sz="500" dirty="0">
              <a:solidFill>
                <a:srgbClr val="0070C0"/>
              </a:solidFill>
              <a:latin typeface="맑은 고딕" pitchFamily="50" charset="-127"/>
            </a:endParaRPr>
          </a:p>
        </p:txBody>
      </p:sp>
      <p:sp>
        <p:nvSpPr>
          <p:cNvPr id="112" name="모서리가 둥근 사각형 설명선 111"/>
          <p:cNvSpPr/>
          <p:nvPr/>
        </p:nvSpPr>
        <p:spPr bwMode="ltGray">
          <a:xfrm>
            <a:off x="8183240" y="5538111"/>
            <a:ext cx="2095936" cy="577210"/>
          </a:xfrm>
          <a:prstGeom prst="wedgeRoundRectCallout">
            <a:avLst>
              <a:gd name="adj1" fmla="val 57593"/>
              <a:gd name="adj2" fmla="val -34308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Memory :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초과시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종료 시킴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000" dirty="0" err="1">
                <a:solidFill>
                  <a:schemeClr val="tx2"/>
                </a:solidFill>
                <a:latin typeface="맑은 고딕" pitchFamily="50" charset="-127"/>
              </a:rPr>
              <a:t>Cpu</a:t>
            </a:r>
            <a:r>
              <a:rPr lang="en-US" altLang="ko-KR" sz="1000" dirty="0">
                <a:solidFill>
                  <a:schemeClr val="tx2"/>
                </a:solidFill>
                <a:latin typeface="맑은 고딕" pitchFamily="50" charset="-127"/>
              </a:rPr>
              <a:t> :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</a:rPr>
              <a:t>초과시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</a:rPr>
              <a:t>request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</a:rPr>
              <a:t>로 낮춤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        Over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</a:rPr>
              <a:t>시 종료되지 않음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8896D-01EF-467F-A275-A264723E3497}"/>
              </a:ext>
            </a:extLst>
          </p:cNvPr>
          <p:cNvGrpSpPr/>
          <p:nvPr/>
        </p:nvGrpSpPr>
        <p:grpSpPr>
          <a:xfrm>
            <a:off x="4488918" y="1734576"/>
            <a:ext cx="3298348" cy="1132875"/>
            <a:chOff x="4488918" y="5131251"/>
            <a:chExt cx="3298348" cy="113287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9846150-2096-495E-9C03-EAF0E8323DFB}"/>
                </a:ext>
              </a:extLst>
            </p:cNvPr>
            <p:cNvSpPr/>
            <p:nvPr/>
          </p:nvSpPr>
          <p:spPr bwMode="ltGray">
            <a:xfrm>
              <a:off x="4488918" y="5131251"/>
              <a:ext cx="1053284" cy="5374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Pod1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22878F3-CC66-4B33-A73C-028BEE282D34}"/>
                </a:ext>
              </a:extLst>
            </p:cNvPr>
            <p:cNvSpPr/>
            <p:nvPr/>
          </p:nvSpPr>
          <p:spPr bwMode="ltGray">
            <a:xfrm>
              <a:off x="4554429" y="5296602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type: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555A777-1651-4355-9D2F-F2D04D5803A8}"/>
                </a:ext>
              </a:extLst>
            </p:cNvPr>
            <p:cNvSpPr/>
            <p:nvPr/>
          </p:nvSpPr>
          <p:spPr bwMode="ltGray">
            <a:xfrm>
              <a:off x="4554429" y="5473378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lo:dev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33AB2CB-5C3D-4DF1-A51A-A7E80B5E4E06}"/>
                </a:ext>
              </a:extLst>
            </p:cNvPr>
            <p:cNvSpPr/>
            <p:nvPr/>
          </p:nvSpPr>
          <p:spPr bwMode="ltGray">
            <a:xfrm>
              <a:off x="5611450" y="5131251"/>
              <a:ext cx="1053284" cy="5374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Pod2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39C07-178A-40D0-9F4F-EEBFA5C73369}"/>
                </a:ext>
              </a:extLst>
            </p:cNvPr>
            <p:cNvSpPr/>
            <p:nvPr/>
          </p:nvSpPr>
          <p:spPr bwMode="ltGray">
            <a:xfrm>
              <a:off x="5676961" y="5296602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type:db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F3DF12E-67D1-4B8A-8628-76D10BAACD7F}"/>
                </a:ext>
              </a:extLst>
            </p:cNvPr>
            <p:cNvSpPr/>
            <p:nvPr/>
          </p:nvSpPr>
          <p:spPr bwMode="ltGray">
            <a:xfrm>
              <a:off x="5676961" y="5473378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lo:dev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7D1EBB-56EA-4C42-BD1E-C16D086054BC}"/>
                </a:ext>
              </a:extLst>
            </p:cNvPr>
            <p:cNvSpPr/>
            <p:nvPr/>
          </p:nvSpPr>
          <p:spPr bwMode="ltGray">
            <a:xfrm>
              <a:off x="6733982" y="5131251"/>
              <a:ext cx="1053284" cy="5374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Pod3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E9371DB-06F8-4393-938F-59CF033E2BF1}"/>
                </a:ext>
              </a:extLst>
            </p:cNvPr>
            <p:cNvSpPr/>
            <p:nvPr/>
          </p:nvSpPr>
          <p:spPr bwMode="ltGray">
            <a:xfrm>
              <a:off x="6799494" y="5296602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type :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server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1AF331B-FC9C-4AE6-87CB-2D20426001B1}"/>
                </a:ext>
              </a:extLst>
            </p:cNvPr>
            <p:cNvSpPr/>
            <p:nvPr/>
          </p:nvSpPr>
          <p:spPr bwMode="ltGray">
            <a:xfrm>
              <a:off x="6799494" y="5473378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lo:dev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897F573-EFEF-4C33-83FD-5874EAECA736}"/>
                </a:ext>
              </a:extLst>
            </p:cNvPr>
            <p:cNvSpPr/>
            <p:nvPr/>
          </p:nvSpPr>
          <p:spPr bwMode="ltGray">
            <a:xfrm>
              <a:off x="4488918" y="5726628"/>
              <a:ext cx="1053284" cy="5374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Pod4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6FB8A9C-1EF4-4834-A82E-C63995BA7422}"/>
                </a:ext>
              </a:extLst>
            </p:cNvPr>
            <p:cNvSpPr/>
            <p:nvPr/>
          </p:nvSpPr>
          <p:spPr bwMode="ltGray">
            <a:xfrm>
              <a:off x="4554429" y="5891979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type:</a:t>
              </a:r>
              <a:r>
                <a:rPr lang="en-US" altLang="ko-KR" sz="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8F37AAF-8809-4E84-8C9D-F698E0A47373}"/>
                </a:ext>
              </a:extLst>
            </p:cNvPr>
            <p:cNvSpPr/>
            <p:nvPr/>
          </p:nvSpPr>
          <p:spPr bwMode="ltGray">
            <a:xfrm>
              <a:off x="4554429" y="6068755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production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DF0AD85-2E87-40AA-8F12-B5AADBE2349B}"/>
                </a:ext>
              </a:extLst>
            </p:cNvPr>
            <p:cNvSpPr/>
            <p:nvPr/>
          </p:nvSpPr>
          <p:spPr bwMode="ltGray">
            <a:xfrm>
              <a:off x="5611450" y="5726628"/>
              <a:ext cx="1053284" cy="5374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Pod5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1DA424-2C7B-440A-9101-73D07E39D8B8}"/>
                </a:ext>
              </a:extLst>
            </p:cNvPr>
            <p:cNvSpPr/>
            <p:nvPr/>
          </p:nvSpPr>
          <p:spPr bwMode="ltGray">
            <a:xfrm>
              <a:off x="5676961" y="5891979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type :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db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F19B8A9-AED9-4F1D-A433-04E274BD0677}"/>
                </a:ext>
              </a:extLst>
            </p:cNvPr>
            <p:cNvSpPr/>
            <p:nvPr/>
          </p:nvSpPr>
          <p:spPr bwMode="ltGray">
            <a:xfrm>
              <a:off x="5676961" y="6068755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lo: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production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6E063A3-6237-4BC4-A9BD-2BF7D6853EEE}"/>
                </a:ext>
              </a:extLst>
            </p:cNvPr>
            <p:cNvSpPr/>
            <p:nvPr/>
          </p:nvSpPr>
          <p:spPr bwMode="ltGray">
            <a:xfrm>
              <a:off x="6733982" y="5726628"/>
              <a:ext cx="1053284" cy="5374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Pod6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16E0B64-BD89-4F48-9D58-018396271F7D}"/>
                </a:ext>
              </a:extLst>
            </p:cNvPr>
            <p:cNvSpPr/>
            <p:nvPr/>
          </p:nvSpPr>
          <p:spPr bwMode="ltGray">
            <a:xfrm>
              <a:off x="6799494" y="5891979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type :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server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BFF296F-A1C0-43A1-932B-D9D9DBA8663C}"/>
                </a:ext>
              </a:extLst>
            </p:cNvPr>
            <p:cNvSpPr/>
            <p:nvPr/>
          </p:nvSpPr>
          <p:spPr bwMode="ltGray">
            <a:xfrm>
              <a:off x="6799494" y="6068755"/>
              <a:ext cx="918322" cy="1357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production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44E21B7-F3FC-4DB1-AB2D-A452840CD7FA}"/>
              </a:ext>
            </a:extLst>
          </p:cNvPr>
          <p:cNvGrpSpPr/>
          <p:nvPr/>
        </p:nvGrpSpPr>
        <p:grpSpPr>
          <a:xfrm>
            <a:off x="4488918" y="1893297"/>
            <a:ext cx="1204445" cy="1439939"/>
            <a:chOff x="4488918" y="1893297"/>
            <a:chExt cx="1204445" cy="1439939"/>
          </a:xfrm>
        </p:grpSpPr>
        <p:sp>
          <p:nvSpPr>
            <p:cNvPr id="207" name="직사각형 206"/>
            <p:cNvSpPr/>
            <p:nvPr/>
          </p:nvSpPr>
          <p:spPr bwMode="ltGray">
            <a:xfrm>
              <a:off x="4702085" y="3131812"/>
              <a:ext cx="991278" cy="20142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cxnSp>
          <p:nvCxnSpPr>
            <p:cNvPr id="209" name="꺾인 연결선 208"/>
            <p:cNvCxnSpPr>
              <a:endCxn id="207" idx="1"/>
            </p:cNvCxnSpPr>
            <p:nvPr/>
          </p:nvCxnSpPr>
          <p:spPr>
            <a:xfrm rot="10800000" flipH="1" flipV="1">
              <a:off x="4488918" y="2014696"/>
              <a:ext cx="213168" cy="1217828"/>
            </a:xfrm>
            <a:prstGeom prst="bentConnector3">
              <a:avLst>
                <a:gd name="adj1" fmla="val -76126"/>
              </a:avLst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0" name="꺾인 연결선 209"/>
            <p:cNvCxnSpPr>
              <a:endCxn id="207" idx="1"/>
            </p:cNvCxnSpPr>
            <p:nvPr/>
          </p:nvCxnSpPr>
          <p:spPr>
            <a:xfrm rot="10800000" flipH="1" flipV="1">
              <a:off x="4488918" y="2610073"/>
              <a:ext cx="213168" cy="622451"/>
            </a:xfrm>
            <a:prstGeom prst="bentConnector3">
              <a:avLst>
                <a:gd name="adj1" fmla="val -76126"/>
              </a:avLst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AA17098-9F0F-44B8-A5FC-B897718B4BDE}"/>
                </a:ext>
              </a:extLst>
            </p:cNvPr>
            <p:cNvSpPr/>
            <p:nvPr/>
          </p:nvSpPr>
          <p:spPr bwMode="ltGray">
            <a:xfrm>
              <a:off x="4554429" y="1893297"/>
              <a:ext cx="918322" cy="135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type:web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D412EAA-6CFC-4174-AAAE-ECEC8343E452}"/>
                </a:ext>
              </a:extLst>
            </p:cNvPr>
            <p:cNvSpPr/>
            <p:nvPr/>
          </p:nvSpPr>
          <p:spPr bwMode="ltGray">
            <a:xfrm>
              <a:off x="4554429" y="2488674"/>
              <a:ext cx="918322" cy="135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type:</a:t>
              </a:r>
              <a:r>
                <a:rPr lang="en-US" altLang="ko-KR" sz="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814333-F493-40B8-982B-C9D31F144F42}"/>
              </a:ext>
            </a:extLst>
          </p:cNvPr>
          <p:cNvGrpSpPr/>
          <p:nvPr/>
        </p:nvGrpSpPr>
        <p:grpSpPr>
          <a:xfrm>
            <a:off x="4554429" y="2674375"/>
            <a:ext cx="3163387" cy="658861"/>
            <a:chOff x="4554429" y="2674375"/>
            <a:chExt cx="3163387" cy="658861"/>
          </a:xfrm>
        </p:grpSpPr>
        <p:sp>
          <p:nvSpPr>
            <p:cNvPr id="208" name="직사각형 207"/>
            <p:cNvSpPr/>
            <p:nvPr/>
          </p:nvSpPr>
          <p:spPr bwMode="ltGray">
            <a:xfrm>
              <a:off x="6543534" y="3121796"/>
              <a:ext cx="1090406" cy="21144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cxnSp>
          <p:nvCxnSpPr>
            <p:cNvPr id="211" name="꺾인 연결선 210"/>
            <p:cNvCxnSpPr>
              <a:endCxn id="208" idx="0"/>
            </p:cNvCxnSpPr>
            <p:nvPr/>
          </p:nvCxnSpPr>
          <p:spPr>
            <a:xfrm rot="16200000" flipH="1">
              <a:off x="5930661" y="1963721"/>
              <a:ext cx="242974" cy="2073177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꺾인 연결선 211"/>
            <p:cNvCxnSpPr>
              <a:endCxn id="208" idx="0"/>
            </p:cNvCxnSpPr>
            <p:nvPr/>
          </p:nvCxnSpPr>
          <p:spPr>
            <a:xfrm rot="16200000" flipH="1">
              <a:off x="6491927" y="2524986"/>
              <a:ext cx="242974" cy="950645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꺾인 연결선 212"/>
            <p:cNvCxnSpPr>
              <a:endCxn id="208" idx="0"/>
            </p:cNvCxnSpPr>
            <p:nvPr/>
          </p:nvCxnSpPr>
          <p:spPr>
            <a:xfrm rot="5400000">
              <a:off x="7053194" y="2914367"/>
              <a:ext cx="242974" cy="171887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1DB0672-DF4D-468A-8FA3-543968EC4A9E}"/>
                </a:ext>
              </a:extLst>
            </p:cNvPr>
            <p:cNvSpPr/>
            <p:nvPr/>
          </p:nvSpPr>
          <p:spPr bwMode="ltGray">
            <a:xfrm>
              <a:off x="4554429" y="2674375"/>
              <a:ext cx="918322" cy="1357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:production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B5A31DB-C1CA-463B-94B6-786E7AECF027}"/>
                </a:ext>
              </a:extLst>
            </p:cNvPr>
            <p:cNvSpPr/>
            <p:nvPr/>
          </p:nvSpPr>
          <p:spPr bwMode="ltGray">
            <a:xfrm>
              <a:off x="5676961" y="2674375"/>
              <a:ext cx="918322" cy="1357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:production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D2317ED-00AE-43E0-9337-71D942DED93F}"/>
                </a:ext>
              </a:extLst>
            </p:cNvPr>
            <p:cNvSpPr/>
            <p:nvPr/>
          </p:nvSpPr>
          <p:spPr bwMode="ltGray">
            <a:xfrm>
              <a:off x="6799494" y="2674375"/>
              <a:ext cx="918322" cy="1357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</a:t>
              </a:r>
              <a:r>
                <a:rPr lang="en-US" altLang="ko-KR" sz="900">
                  <a:solidFill>
                    <a:schemeClr val="tx1"/>
                  </a:solidFill>
                  <a:latin typeface="맑은 고딕" pitchFamily="50" charset="-127"/>
                </a:rPr>
                <a:t>:production</a:t>
              </a:r>
              <a:endPara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7D3536B-892F-4606-8197-084C31E46552}"/>
              </a:ext>
            </a:extLst>
          </p:cNvPr>
          <p:cNvGrpSpPr/>
          <p:nvPr/>
        </p:nvGrpSpPr>
        <p:grpSpPr>
          <a:xfrm>
            <a:off x="4489985" y="2014697"/>
            <a:ext cx="1204445" cy="1318540"/>
            <a:chOff x="4488918" y="2014696"/>
            <a:chExt cx="1204445" cy="131854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AF9B303-664C-4BE0-BCB3-3EF8F0C1CCFB}"/>
                </a:ext>
              </a:extLst>
            </p:cNvPr>
            <p:cNvSpPr/>
            <p:nvPr/>
          </p:nvSpPr>
          <p:spPr bwMode="ltGray">
            <a:xfrm>
              <a:off x="4702085" y="3131812"/>
              <a:ext cx="991278" cy="20142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cxnSp>
          <p:nvCxnSpPr>
            <p:cNvPr id="126" name="꺾인 연결선 208">
              <a:extLst>
                <a:ext uri="{FF2B5EF4-FFF2-40B4-BE49-F238E27FC236}">
                  <a16:creationId xmlns:a16="http://schemas.microsoft.com/office/drawing/2014/main" id="{0EA22565-6451-4ABB-B2E3-C0D5AEEBD85D}"/>
                </a:ext>
              </a:extLst>
            </p:cNvPr>
            <p:cNvCxnSpPr>
              <a:endCxn id="125" idx="1"/>
            </p:cNvCxnSpPr>
            <p:nvPr/>
          </p:nvCxnSpPr>
          <p:spPr>
            <a:xfrm rot="10800000" flipH="1" flipV="1">
              <a:off x="4488918" y="2014696"/>
              <a:ext cx="213168" cy="1217828"/>
            </a:xfrm>
            <a:prstGeom prst="bentConnector3">
              <a:avLst>
                <a:gd name="adj1" fmla="val -76126"/>
              </a:avLst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7" name="꺾인 연결선 209">
              <a:extLst>
                <a:ext uri="{FF2B5EF4-FFF2-40B4-BE49-F238E27FC236}">
                  <a16:creationId xmlns:a16="http://schemas.microsoft.com/office/drawing/2014/main" id="{CA31A3E2-6F06-4307-BFE2-042AB653E6F1}"/>
                </a:ext>
              </a:extLst>
            </p:cNvPr>
            <p:cNvCxnSpPr>
              <a:endCxn id="125" idx="1"/>
            </p:cNvCxnSpPr>
            <p:nvPr/>
          </p:nvCxnSpPr>
          <p:spPr>
            <a:xfrm rot="10800000" flipH="1" flipV="1">
              <a:off x="4488918" y="2610073"/>
              <a:ext cx="213168" cy="622451"/>
            </a:xfrm>
            <a:prstGeom prst="bentConnector3">
              <a:avLst>
                <a:gd name="adj1" fmla="val -76126"/>
              </a:avLst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3" name="모서리가 둥근 사각형 설명선 108">
            <a:extLst>
              <a:ext uri="{FF2B5EF4-FFF2-40B4-BE49-F238E27FC236}">
                <a16:creationId xmlns:a16="http://schemas.microsoft.com/office/drawing/2014/main" id="{3E62D8C8-65A5-4888-AB8C-F482AD8EC1AC}"/>
              </a:ext>
            </a:extLst>
          </p:cNvPr>
          <p:cNvSpPr/>
          <p:nvPr/>
        </p:nvSpPr>
        <p:spPr bwMode="ltGray">
          <a:xfrm>
            <a:off x="3908868" y="1545843"/>
            <a:ext cx="877247" cy="237746"/>
          </a:xfrm>
          <a:prstGeom prst="wedgeRoundRectCallout">
            <a:avLst>
              <a:gd name="adj1" fmla="val 36361"/>
              <a:gd name="adj2" fmla="val 76499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Key : Value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모서리가 둥근 사각형 설명선 108">
            <a:extLst>
              <a:ext uri="{FF2B5EF4-FFF2-40B4-BE49-F238E27FC236}">
                <a16:creationId xmlns:a16="http://schemas.microsoft.com/office/drawing/2014/main" id="{D9F5EB89-AA68-4466-AE4A-E0E6D6648095}"/>
              </a:ext>
            </a:extLst>
          </p:cNvPr>
          <p:cNvSpPr/>
          <p:nvPr/>
        </p:nvSpPr>
        <p:spPr bwMode="ltGray">
          <a:xfrm>
            <a:off x="6419662" y="1071531"/>
            <a:ext cx="1214278" cy="344171"/>
          </a:xfrm>
          <a:prstGeom prst="wedgeRoundRectCallout">
            <a:avLst>
              <a:gd name="adj1" fmla="val -59040"/>
              <a:gd name="adj2" fmla="val -29203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목적에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따라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label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349C8B-1843-48FC-9163-DCAC99451571}"/>
              </a:ext>
            </a:extLst>
          </p:cNvPr>
          <p:cNvGrpSpPr/>
          <p:nvPr/>
        </p:nvGrpSpPr>
        <p:grpSpPr>
          <a:xfrm>
            <a:off x="624130" y="2786236"/>
            <a:ext cx="2054266" cy="787265"/>
            <a:chOff x="624130" y="2786236"/>
            <a:chExt cx="2054266" cy="787265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54D39A0E-6207-48A8-9740-E6595AE17346}"/>
                </a:ext>
              </a:extLst>
            </p:cNvPr>
            <p:cNvGrpSpPr/>
            <p:nvPr/>
          </p:nvGrpSpPr>
          <p:grpSpPr>
            <a:xfrm>
              <a:off x="1388260" y="3006020"/>
              <a:ext cx="144022" cy="115410"/>
              <a:chOff x="6852745" y="4110361"/>
              <a:chExt cx="410913" cy="115410"/>
            </a:xfrm>
          </p:grpSpPr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D21102F-D722-46CE-B1AE-A0149BE9DB5B}"/>
                  </a:ext>
                </a:extLst>
              </p:cNvPr>
              <p:cNvCxnSpPr/>
              <p:nvPr/>
            </p:nvCxnSpPr>
            <p:spPr>
              <a:xfrm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0296546C-5B22-4E83-9032-8CF910F2447F}"/>
                  </a:ext>
                </a:extLst>
              </p:cNvPr>
              <p:cNvCxnSpPr/>
              <p:nvPr/>
            </p:nvCxnSpPr>
            <p:spPr>
              <a:xfrm rot="10800000" flipH="1"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DF0154-B614-4670-9087-27135BEE918F}"/>
                </a:ext>
              </a:extLst>
            </p:cNvPr>
            <p:cNvGrpSpPr/>
            <p:nvPr/>
          </p:nvGrpSpPr>
          <p:grpSpPr>
            <a:xfrm>
              <a:off x="624130" y="2786236"/>
              <a:ext cx="2054266" cy="787265"/>
              <a:chOff x="624130" y="2786236"/>
              <a:chExt cx="2054266" cy="7872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9ADBD6E-A392-4043-A62C-A00DD617D094}"/>
                  </a:ext>
                </a:extLst>
              </p:cNvPr>
              <p:cNvGrpSpPr/>
              <p:nvPr/>
            </p:nvGrpSpPr>
            <p:grpSpPr>
              <a:xfrm>
                <a:off x="962942" y="2786236"/>
                <a:ext cx="1715454" cy="706038"/>
                <a:chOff x="1513290" y="2863742"/>
                <a:chExt cx="1715454" cy="706038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4369A135-C4B2-4E54-8395-A160675039F9}"/>
                    </a:ext>
                  </a:extLst>
                </p:cNvPr>
                <p:cNvGrpSpPr/>
                <p:nvPr/>
              </p:nvGrpSpPr>
              <p:grpSpPr>
                <a:xfrm>
                  <a:off x="1513290" y="2953008"/>
                  <a:ext cx="1715454" cy="616772"/>
                  <a:chOff x="1513290" y="2953008"/>
                  <a:chExt cx="1715454" cy="616772"/>
                </a:xfrm>
              </p:grpSpPr>
              <p:sp>
                <p:nvSpPr>
                  <p:cNvPr id="108" name="모서리가 둥근 사각형 설명선 107"/>
                  <p:cNvSpPr/>
                  <p:nvPr/>
                </p:nvSpPr>
                <p:spPr bwMode="ltGray">
                  <a:xfrm>
                    <a:off x="2156513" y="3178663"/>
                    <a:ext cx="1072231" cy="391117"/>
                  </a:xfrm>
                  <a:prstGeom prst="wedgeRoundRectCallout">
                    <a:avLst>
                      <a:gd name="adj1" fmla="val -23759"/>
                      <a:gd name="adj2" fmla="val -76417"/>
                      <a:gd name="adj3" fmla="val 16667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US" altLang="ko-KR" sz="10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IP </a:t>
                    </a:r>
                    <a:r>
                      <a:rPr lang="ko-KR" altLang="en-US" sz="10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자동할당</a:t>
                    </a:r>
                    <a:endParaRPr lang="en-US" altLang="ko-KR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>
                      <a:lnSpc>
                        <a:spcPct val="90000"/>
                      </a:lnSpc>
                    </a:pPr>
                    <a:r>
                      <a:rPr lang="ko-KR" altLang="en-US" sz="10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재생성시 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변경</a:t>
                    </a:r>
                    <a:endParaRPr lang="en-US" altLang="ko-KR" sz="1000" dirty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cxnSp>
                <p:nvCxnSpPr>
                  <p:cNvPr id="115" name="구부러진 연결선 100">
                    <a:extLst>
                      <a:ext uri="{FF2B5EF4-FFF2-40B4-BE49-F238E27FC236}">
                        <a16:creationId xmlns:a16="http://schemas.microsoft.com/office/drawing/2014/main" id="{A37B7748-5AC2-4F3B-988D-B1D050CBEFF7}"/>
                      </a:ext>
                    </a:extLst>
                  </p:cNvPr>
                  <p:cNvCxnSpPr>
                    <a:cxnSpLocks/>
                    <a:endCxn id="24" idx="1"/>
                  </p:cNvCxnSpPr>
                  <p:nvPr/>
                </p:nvCxnSpPr>
                <p:spPr>
                  <a:xfrm flipV="1">
                    <a:off x="1513290" y="2953008"/>
                    <a:ext cx="344507" cy="298755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구부러진 연결선 100">
                    <a:extLst>
                      <a:ext uri="{FF2B5EF4-FFF2-40B4-BE49-F238E27FC236}">
                        <a16:creationId xmlns:a16="http://schemas.microsoft.com/office/drawing/2014/main" id="{920C9F22-5CDB-4C26-BDED-B933ECECDEED}"/>
                      </a:ext>
                    </a:extLst>
                  </p:cNvPr>
                  <p:cNvCxnSpPr>
                    <a:cxnSpLocks/>
                    <a:stCxn id="172" idx="6"/>
                  </p:cNvCxnSpPr>
                  <p:nvPr/>
                </p:nvCxnSpPr>
                <p:spPr>
                  <a:xfrm flipV="1">
                    <a:off x="1796095" y="3206530"/>
                    <a:ext cx="187633" cy="354936"/>
                  </a:xfrm>
                  <a:prstGeom prst="curvedConnector2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69D92AC4-BD2F-4E19-87D2-8ED1D8059B42}"/>
                    </a:ext>
                  </a:extLst>
                </p:cNvPr>
                <p:cNvSpPr/>
                <p:nvPr/>
              </p:nvSpPr>
              <p:spPr>
                <a:xfrm>
                  <a:off x="1857797" y="2863742"/>
                  <a:ext cx="1015778" cy="178532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/>
                    <a:t>10.16.36.22</a:t>
                  </a:r>
                  <a:endParaRPr lang="ko-KR" altLang="en-US" sz="1100" b="1"/>
                </a:p>
              </p:txBody>
            </p:sp>
          </p:grp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633BF838-C3A4-4724-9EE3-BE4C82404D30}"/>
                  </a:ext>
                </a:extLst>
              </p:cNvPr>
              <p:cNvSpPr/>
              <p:nvPr/>
            </p:nvSpPr>
            <p:spPr>
              <a:xfrm>
                <a:off x="624130" y="3394418"/>
                <a:ext cx="621617" cy="17908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412E135-F201-4AF1-9FB4-93D6F9998325}"/>
                  </a:ext>
                </a:extLst>
              </p:cNvPr>
              <p:cNvSpPr txBox="1"/>
              <p:nvPr/>
            </p:nvSpPr>
            <p:spPr>
              <a:xfrm>
                <a:off x="733473" y="3419819"/>
                <a:ext cx="40203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r>
                  <a:rPr lang="en-US" altLang="ko-KR" sz="800" kern="0" dirty="0">
                    <a:latin typeface="+mn-ea"/>
                  </a:rPr>
                  <a:t>External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A1A9EE-93F6-47F4-9FB8-C4DB022A1745}"/>
              </a:ext>
            </a:extLst>
          </p:cNvPr>
          <p:cNvGrpSpPr/>
          <p:nvPr/>
        </p:nvGrpSpPr>
        <p:grpSpPr>
          <a:xfrm>
            <a:off x="8354641" y="2536311"/>
            <a:ext cx="3618544" cy="554082"/>
            <a:chOff x="8354641" y="2536311"/>
            <a:chExt cx="3618544" cy="554082"/>
          </a:xfrm>
        </p:grpSpPr>
        <p:sp>
          <p:nvSpPr>
            <p:cNvPr id="111" name="모서리가 둥근 사각형 설명선 110"/>
            <p:cNvSpPr/>
            <p:nvPr/>
          </p:nvSpPr>
          <p:spPr bwMode="ltGray">
            <a:xfrm>
              <a:off x="10811270" y="2631721"/>
              <a:ext cx="1161915" cy="268781"/>
            </a:xfrm>
            <a:prstGeom prst="wedgeRoundRectCallout">
              <a:avLst>
                <a:gd name="adj1" fmla="val -59288"/>
                <a:gd name="adj2" fmla="val -244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스케줄러가 판단</a:t>
              </a:r>
              <a:endPara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8BCCF25B-E378-41B6-86BC-2AD76C52FCB6}"/>
                </a:ext>
              </a:extLst>
            </p:cNvPr>
            <p:cNvSpPr/>
            <p:nvPr/>
          </p:nvSpPr>
          <p:spPr bwMode="ltGray">
            <a:xfrm>
              <a:off x="8354641" y="2536311"/>
              <a:ext cx="1179344" cy="31186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800" dirty="0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rgbClr val="0070C0"/>
                  </a:solidFill>
                  <a:latin typeface="맑은 고딕" pitchFamily="50" charset="-127"/>
                </a:rPr>
                <a:t>memory: 3Gi</a:t>
              </a:r>
              <a:endParaRPr lang="en-US" altLang="ko-KR" sz="1000" dirty="0">
                <a:solidFill>
                  <a:srgbClr val="0070C0"/>
                </a:solidFill>
                <a:latin typeface="맑은 고딕" pitchFamily="50" charset="-127"/>
              </a:endParaRPr>
            </a:p>
          </p:txBody>
        </p:sp>
        <p:cxnSp>
          <p:nvCxnSpPr>
            <p:cNvPr id="162" name="구부러진 연결선 240">
              <a:extLst>
                <a:ext uri="{FF2B5EF4-FFF2-40B4-BE49-F238E27FC236}">
                  <a16:creationId xmlns:a16="http://schemas.microsoft.com/office/drawing/2014/main" id="{D7EAB519-BF40-4F47-83B9-EC3AF7F225AC}"/>
                </a:ext>
              </a:extLst>
            </p:cNvPr>
            <p:cNvCxnSpPr>
              <a:cxnSpLocks/>
              <a:stCxn id="161" idx="3"/>
            </p:cNvCxnSpPr>
            <p:nvPr/>
          </p:nvCxnSpPr>
          <p:spPr>
            <a:xfrm>
              <a:off x="9533985" y="2692243"/>
              <a:ext cx="608811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2F8B275-A0AF-482C-BF46-DAA786B606EC}"/>
                </a:ext>
              </a:extLst>
            </p:cNvPr>
            <p:cNvSpPr/>
            <p:nvPr/>
          </p:nvSpPr>
          <p:spPr bwMode="ltGray">
            <a:xfrm>
              <a:off x="9866642" y="2594502"/>
              <a:ext cx="805508" cy="2130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Scheduler</a:t>
              </a:r>
              <a:endParaRPr lang="en-US" altLang="ko-KR" sz="1000" dirty="0">
                <a:solidFill>
                  <a:srgbClr val="0070C0"/>
                </a:solidFill>
                <a:latin typeface="맑은 고딕" pitchFamily="50" charset="-127"/>
              </a:endParaRPr>
            </a:p>
          </p:txBody>
        </p:sp>
        <p:cxnSp>
          <p:nvCxnSpPr>
            <p:cNvPr id="177" name="구부러진 연결선 240">
              <a:extLst>
                <a:ext uri="{FF2B5EF4-FFF2-40B4-BE49-F238E27FC236}">
                  <a16:creationId xmlns:a16="http://schemas.microsoft.com/office/drawing/2014/main" id="{1C032A4B-7AFA-4E27-A93F-B9F37D09AB43}"/>
                </a:ext>
              </a:extLst>
            </p:cNvPr>
            <p:cNvCxnSpPr>
              <a:cxnSpLocks/>
              <a:stCxn id="175" idx="2"/>
              <a:endCxn id="240" idx="0"/>
            </p:cNvCxnSpPr>
            <p:nvPr/>
          </p:nvCxnSpPr>
          <p:spPr>
            <a:xfrm rot="16200000" flipH="1">
              <a:off x="10367612" y="2709293"/>
              <a:ext cx="282885" cy="4793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0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63" grpId="0" animBg="1"/>
      <p:bldP spid="1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08A3DE-3700-45B1-A9FF-EAC9C69653C8}"/>
              </a:ext>
            </a:extLst>
          </p:cNvPr>
          <p:cNvGrpSpPr/>
          <p:nvPr/>
        </p:nvGrpSpPr>
        <p:grpSpPr>
          <a:xfrm>
            <a:off x="4587751" y="1624121"/>
            <a:ext cx="2993638" cy="1314746"/>
            <a:chOff x="4587751" y="1624121"/>
            <a:chExt cx="2993638" cy="1314746"/>
          </a:xfrm>
        </p:grpSpPr>
        <p:sp>
          <p:nvSpPr>
            <p:cNvPr id="153" name="모서리가 둥근 직사각형 265">
              <a:extLst>
                <a:ext uri="{FF2B5EF4-FFF2-40B4-BE49-F238E27FC236}">
                  <a16:creationId xmlns:a16="http://schemas.microsoft.com/office/drawing/2014/main" id="{25B568FE-6684-4FF9-A028-7998ADE49A2C}"/>
                </a:ext>
              </a:extLst>
            </p:cNvPr>
            <p:cNvSpPr/>
            <p:nvPr/>
          </p:nvSpPr>
          <p:spPr>
            <a:xfrm>
              <a:off x="4587751" y="1624121"/>
              <a:ext cx="2993638" cy="131474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5" name="화이트투명사각판">
              <a:extLst>
                <a:ext uri="{FF2B5EF4-FFF2-40B4-BE49-F238E27FC236}">
                  <a16:creationId xmlns:a16="http://schemas.microsoft.com/office/drawing/2014/main" id="{B4074AD9-1FA2-4F60-B082-13C92F0CFAA8}"/>
                </a:ext>
              </a:extLst>
            </p:cNvPr>
            <p:cNvSpPr/>
            <p:nvPr/>
          </p:nvSpPr>
          <p:spPr bwMode="auto">
            <a:xfrm>
              <a:off x="4788086" y="1628800"/>
              <a:ext cx="25293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kern="0">
                  <a:latin typeface="+mn-ea"/>
                </a:rPr>
                <a:t>Cluster</a:t>
              </a:r>
              <a:endParaRPr lang="ko-KR" altLang="en-US" sz="1400" kern="0" dirty="0"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BAA74B-F19A-4FD2-9E92-3F2AF96CF676}"/>
              </a:ext>
            </a:extLst>
          </p:cNvPr>
          <p:cNvGrpSpPr/>
          <p:nvPr/>
        </p:nvGrpSpPr>
        <p:grpSpPr>
          <a:xfrm>
            <a:off x="8222119" y="1622349"/>
            <a:ext cx="3327364" cy="2018714"/>
            <a:chOff x="8222119" y="1622349"/>
            <a:chExt cx="3327364" cy="2018714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8222119" y="1624121"/>
              <a:ext cx="3327364" cy="98027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D2A155C-55B1-4083-8B64-A898D240EF95}"/>
                </a:ext>
              </a:extLst>
            </p:cNvPr>
            <p:cNvGrpSpPr/>
            <p:nvPr/>
          </p:nvGrpSpPr>
          <p:grpSpPr>
            <a:xfrm>
              <a:off x="8608200" y="1622349"/>
              <a:ext cx="2529370" cy="2018714"/>
              <a:chOff x="8608200" y="1622349"/>
              <a:chExt cx="2529370" cy="2018714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1B82149-F3E4-47EB-B063-DFD88D7941DD}"/>
                  </a:ext>
                </a:extLst>
              </p:cNvPr>
              <p:cNvGrpSpPr/>
              <p:nvPr/>
            </p:nvGrpSpPr>
            <p:grpSpPr>
              <a:xfrm>
                <a:off x="8608200" y="1622349"/>
                <a:ext cx="2529370" cy="2018714"/>
                <a:chOff x="8608200" y="1622349"/>
                <a:chExt cx="2529370" cy="2018714"/>
              </a:xfrm>
            </p:grpSpPr>
            <p:cxnSp>
              <p:nvCxnSpPr>
                <p:cNvPr id="85" name="구부러진 연결선 84"/>
                <p:cNvCxnSpPr>
                  <a:endCxn id="94" idx="2"/>
                </p:cNvCxnSpPr>
                <p:nvPr/>
              </p:nvCxnSpPr>
              <p:spPr>
                <a:xfrm flipV="1">
                  <a:off x="10157518" y="2876198"/>
                  <a:ext cx="470699" cy="198883"/>
                </a:xfrm>
                <a:prstGeom prst="curvedConnector2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구부러진 연결선 85"/>
                <p:cNvCxnSpPr>
                  <a:endCxn id="92" idx="2"/>
                </p:cNvCxnSpPr>
                <p:nvPr/>
              </p:nvCxnSpPr>
              <p:spPr>
                <a:xfrm rot="10800000">
                  <a:off x="9140496" y="2876197"/>
                  <a:ext cx="447771" cy="194922"/>
                </a:xfrm>
                <a:prstGeom prst="curvedConnector2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화이트투명사각판"/>
                <p:cNvSpPr/>
                <p:nvPr/>
              </p:nvSpPr>
              <p:spPr bwMode="auto">
                <a:xfrm>
                  <a:off x="8608200" y="1622349"/>
                  <a:ext cx="2529370" cy="271108"/>
                </a:xfrm>
                <a:prstGeom prst="roundRect">
                  <a:avLst>
                    <a:gd name="adj" fmla="val 2877"/>
                  </a:avLst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algn="ctr" latinLnBrk="0">
                    <a:buClr>
                      <a:prstClr val="black"/>
                    </a:buClr>
                    <a:defRPr/>
                  </a:pPr>
                  <a:r>
                    <a:rPr lang="en-US" altLang="ko-KR" sz="1400" kern="0">
                      <a:latin typeface="+mn-ea"/>
                    </a:rPr>
                    <a:t>Cluster</a:t>
                  </a:r>
                  <a:endParaRPr lang="ko-KR" altLang="en-US" sz="1400" kern="0">
                    <a:latin typeface="+mn-ea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 bwMode="ltGray">
                <a:xfrm>
                  <a:off x="9155133" y="3068960"/>
                  <a:ext cx="1451330" cy="333537"/>
                </a:xfrm>
                <a:prstGeom prst="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ko-KR" sz="1000" b="1" dirty="0">
                      <a:latin typeface="맑은 고딕" pitchFamily="50" charset="-127"/>
                      <a:ea typeface="맑은 고딕" pitchFamily="50" charset="-127"/>
                    </a:rPr>
                    <a:t>Load Balancer</a:t>
                  </a:r>
                </a:p>
              </p:txBody>
            </p:sp>
            <p:cxnSp>
              <p:nvCxnSpPr>
                <p:cNvPr id="108" name="구부러진 연결선 107"/>
                <p:cNvCxnSpPr>
                  <a:endCxn id="102" idx="2"/>
                </p:cNvCxnSpPr>
                <p:nvPr/>
              </p:nvCxnSpPr>
              <p:spPr>
                <a:xfrm flipV="1">
                  <a:off x="9079507" y="3506122"/>
                  <a:ext cx="865403" cy="134941"/>
                </a:xfrm>
                <a:prstGeom prst="curvedConnector2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 bwMode="ltGray">
                <a:xfrm>
                  <a:off x="9545348" y="3369256"/>
                  <a:ext cx="799124" cy="136866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ko-KR" altLang="en-US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7" name="직사각형 106"/>
              <p:cNvSpPr/>
              <p:nvPr/>
            </p:nvSpPr>
            <p:spPr>
              <a:xfrm>
                <a:off x="9624392" y="3316019"/>
                <a:ext cx="682898" cy="184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10.2.2.1</a:t>
                </a:r>
                <a:endParaRPr lang="ko-KR" altLang="en-US" sz="10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22" name="제목 1"/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5. Object - Service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77393" y="1624120"/>
            <a:ext cx="2869046" cy="187688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  <a:defRPr/>
            </a:pPr>
            <a:endParaRPr lang="ko-KR" altLang="en-US" sz="1000" kern="0" dirty="0" err="1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화이트투명사각판"/>
          <p:cNvSpPr/>
          <p:nvPr/>
        </p:nvSpPr>
        <p:spPr bwMode="auto">
          <a:xfrm>
            <a:off x="403192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95040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128359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40"/>
          <p:cNvGrpSpPr/>
          <p:nvPr/>
        </p:nvGrpSpPr>
        <p:grpSpPr>
          <a:xfrm>
            <a:off x="403192" y="980728"/>
            <a:ext cx="3642021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ClusterIP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화이트투명사각판"/>
          <p:cNvSpPr/>
          <p:nvPr/>
        </p:nvSpPr>
        <p:spPr bwMode="auto">
          <a:xfrm>
            <a:off x="4236897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028746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5962065" y="1412776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0" name="그룹 40"/>
          <p:cNvGrpSpPr/>
          <p:nvPr/>
        </p:nvGrpSpPr>
        <p:grpSpPr>
          <a:xfrm>
            <a:off x="4236897" y="980728"/>
            <a:ext cx="3642021" cy="288000"/>
            <a:chOff x="2208148" y="4963764"/>
            <a:chExt cx="1852608" cy="288000"/>
          </a:xfrm>
        </p:grpSpPr>
        <p:sp>
          <p:nvSpPr>
            <p:cNvPr id="12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NodePort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화이트투명사각판"/>
          <p:cNvSpPr/>
          <p:nvPr/>
        </p:nvSpPr>
        <p:spPr bwMode="auto">
          <a:xfrm>
            <a:off x="8070603" y="1483731"/>
            <a:ext cx="3642021" cy="2545535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862451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979577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5" name="그룹 40"/>
          <p:cNvGrpSpPr/>
          <p:nvPr/>
        </p:nvGrpSpPr>
        <p:grpSpPr>
          <a:xfrm>
            <a:off x="8070603" y="980728"/>
            <a:ext cx="3642021" cy="288000"/>
            <a:chOff x="2208148" y="4963764"/>
            <a:chExt cx="1852608" cy="288000"/>
          </a:xfrm>
        </p:grpSpPr>
        <p:sp>
          <p:nvSpPr>
            <p:cNvPr id="136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Load</a:t>
              </a:r>
              <a:r>
                <a:rPr lang="ko-KR" altLang="en-US" sz="1200" b="1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Balancer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3B38C0-DB31-4BA1-A498-F4FEB724DA51}"/>
              </a:ext>
            </a:extLst>
          </p:cNvPr>
          <p:cNvGrpSpPr/>
          <p:nvPr/>
        </p:nvGrpSpPr>
        <p:grpSpPr>
          <a:xfrm>
            <a:off x="8072452" y="4228709"/>
            <a:ext cx="1723319" cy="1792580"/>
            <a:chOff x="8072452" y="4228709"/>
            <a:chExt cx="1723319" cy="1792580"/>
          </a:xfrm>
        </p:grpSpPr>
        <p:grpSp>
          <p:nvGrpSpPr>
            <p:cNvPr id="253" name="그룹 252"/>
            <p:cNvGrpSpPr/>
            <p:nvPr/>
          </p:nvGrpSpPr>
          <p:grpSpPr>
            <a:xfrm>
              <a:off x="8072452" y="4228709"/>
              <a:ext cx="1723319" cy="1792580"/>
              <a:chOff x="5939953" y="3779142"/>
              <a:chExt cx="2195823" cy="1787250"/>
            </a:xfrm>
          </p:grpSpPr>
          <p:pic>
            <p:nvPicPr>
              <p:cNvPr id="25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55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56" name="TextBox 255"/>
            <p:cNvSpPr txBox="1"/>
            <p:nvPr/>
          </p:nvSpPr>
          <p:spPr>
            <a:xfrm>
              <a:off x="8264402" y="4228710"/>
              <a:ext cx="1421293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Service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svc-3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  <a:endParaRPr lang="en-US" altLang="ko-KR" sz="1000" dirty="0">
                <a:solidFill>
                  <a:srgbClr val="080808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solidFill>
                    <a:srgbClr val="080808"/>
                  </a:solidFill>
                  <a:latin typeface="맑은 고딕" pitchFamily="50" charset="-127"/>
                </a:rPr>
                <a:t>  selector:</a:t>
              </a:r>
            </a:p>
            <a:p>
              <a:r>
                <a:rPr lang="en-US" altLang="ko-KR" sz="1000" dirty="0">
                  <a:solidFill>
                    <a:srgbClr val="080808"/>
                  </a:solidFill>
                  <a:latin typeface="맑은 고딕" pitchFamily="50" charset="-127"/>
                </a:rPr>
                <a:t>    app: pod</a:t>
              </a:r>
            </a:p>
            <a:p>
              <a:r>
                <a:rPr lang="en-US" altLang="ko-KR" sz="1000" dirty="0">
                  <a:solidFill>
                    <a:srgbClr val="080808"/>
                  </a:solidFill>
                  <a:latin typeface="맑은 고딕" pitchFamily="50" charset="-127"/>
                </a:rPr>
                <a:t>  ports: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port</a:t>
              </a:r>
              <a:r>
                <a:rPr lang="en-US" altLang="ko-KR" sz="1000">
                  <a:latin typeface="맑은 고딕" pitchFamily="50" charset="-127"/>
                </a:rPr>
                <a:t>: 9000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targetPort</a:t>
              </a:r>
              <a:r>
                <a:rPr lang="en-US" altLang="ko-KR" sz="1000" dirty="0">
                  <a:latin typeface="맑은 고딕" pitchFamily="50" charset="-127"/>
                </a:rPr>
                <a:t>: 8080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type: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LoadBalancer</a:t>
              </a:r>
              <a:endParaRPr lang="en-US" altLang="ko-KR" sz="1000" dirty="0">
                <a:solidFill>
                  <a:schemeClr val="accent6"/>
                </a:solidFill>
                <a:latin typeface="맑은 고딕" pitchFamily="50" charset="-127"/>
              </a:endParaRPr>
            </a:p>
          </p:txBody>
        </p:sp>
      </p:grpSp>
      <p:sp>
        <p:nvSpPr>
          <p:cNvPr id="258" name="직사각형 257"/>
          <p:cNvSpPr/>
          <p:nvPr/>
        </p:nvSpPr>
        <p:spPr bwMode="ltGray">
          <a:xfrm>
            <a:off x="1362452" y="2278426"/>
            <a:ext cx="1451330" cy="4453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직사각형 258"/>
          <p:cNvSpPr/>
          <p:nvPr/>
        </p:nvSpPr>
        <p:spPr bwMode="ltGray">
          <a:xfrm>
            <a:off x="1273966" y="3071632"/>
            <a:ext cx="1005610" cy="3710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 bwMode="ltGray">
          <a:xfrm>
            <a:off x="1881500" y="2201115"/>
            <a:ext cx="410077" cy="136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870496" y="2170704"/>
            <a:ext cx="6208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4" name="구부러진 연결선 273"/>
          <p:cNvCxnSpPr>
            <a:cxnSpLocks/>
            <a:stCxn id="258" idx="2"/>
            <a:endCxn id="115" idx="0"/>
          </p:cNvCxnSpPr>
          <p:nvPr/>
        </p:nvCxnSpPr>
        <p:spPr>
          <a:xfrm rot="5400000">
            <a:off x="1834929" y="2719800"/>
            <a:ext cx="249191" cy="257186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B13738E-D6DA-4091-AD11-E78F498038CE}"/>
              </a:ext>
            </a:extLst>
          </p:cNvPr>
          <p:cNvGrpSpPr/>
          <p:nvPr/>
        </p:nvGrpSpPr>
        <p:grpSpPr>
          <a:xfrm>
            <a:off x="396647" y="3716028"/>
            <a:ext cx="3297069" cy="1937462"/>
            <a:chOff x="396647" y="3716028"/>
            <a:chExt cx="3297069" cy="1937462"/>
          </a:xfrm>
        </p:grpSpPr>
        <p:grpSp>
          <p:nvGrpSpPr>
            <p:cNvPr id="5" name="그룹 4"/>
            <p:cNvGrpSpPr/>
            <p:nvPr/>
          </p:nvGrpSpPr>
          <p:grpSpPr>
            <a:xfrm>
              <a:off x="1899993" y="3716028"/>
              <a:ext cx="1793723" cy="1937462"/>
              <a:chOff x="5939953" y="3779142"/>
              <a:chExt cx="2195823" cy="1787250"/>
            </a:xfrm>
          </p:grpSpPr>
          <p:pic>
            <p:nvPicPr>
              <p:cNvPr id="14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151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2091944" y="3716030"/>
              <a:ext cx="1528025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pod-1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labels: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  app: 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/app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ports: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</a:t>
              </a:r>
              <a:r>
                <a:rPr lang="en-US" altLang="ko-KR" sz="1000" dirty="0" err="1">
                  <a:latin typeface="맑은 고딕" pitchFamily="50" charset="-127"/>
                </a:rPr>
                <a:t>containerPort</a:t>
              </a:r>
              <a:r>
                <a:rPr lang="en-US" altLang="ko-KR" sz="1000" dirty="0">
                  <a:latin typeface="맑은 고딕" pitchFamily="50" charset="-127"/>
                </a:rPr>
                <a:t>: 8080</a:t>
              </a:r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396647" y="3716029"/>
              <a:ext cx="1494925" cy="1772640"/>
              <a:chOff x="5939953" y="3779142"/>
              <a:chExt cx="2195823" cy="1787250"/>
            </a:xfrm>
          </p:grpSpPr>
          <p:pic>
            <p:nvPicPr>
              <p:cNvPr id="277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78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79" name="TextBox 278"/>
            <p:cNvSpPr txBox="1"/>
            <p:nvPr/>
          </p:nvSpPr>
          <p:spPr>
            <a:xfrm>
              <a:off x="588597" y="3716030"/>
              <a:ext cx="1302976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Service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svc-1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selector: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  app: 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ports:</a:t>
              </a:r>
            </a:p>
            <a:p>
              <a:r>
                <a:rPr lang="en-US" altLang="ko-KR" sz="1000" dirty="0">
                  <a:solidFill>
                    <a:srgbClr val="CC00FF"/>
                  </a:solidFill>
                  <a:latin typeface="맑은 고딕" pitchFamily="50" charset="-127"/>
                </a:rPr>
                <a:t>    </a:t>
              </a:r>
              <a:r>
                <a:rPr lang="en-US" altLang="ko-KR" sz="1000" dirty="0">
                  <a:latin typeface="맑은 고딕" pitchFamily="50" charset="-127"/>
                </a:rPr>
                <a:t>- port</a:t>
              </a:r>
              <a:r>
                <a:rPr lang="en-US" altLang="ko-KR" sz="1000">
                  <a:latin typeface="맑은 고딕" pitchFamily="50" charset="-127"/>
                </a:rPr>
                <a:t>: 9000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targetPort</a:t>
              </a:r>
              <a:r>
                <a:rPr lang="en-US" altLang="ko-KR" sz="1000">
                  <a:latin typeface="맑은 고딕" pitchFamily="50" charset="-127"/>
                </a:rPr>
                <a:t>: 8080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type: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ClusterIP</a:t>
              </a:r>
              <a:endParaRPr lang="en-US" altLang="ko-KR" sz="1000" dirty="0">
                <a:solidFill>
                  <a:schemeClr val="accent6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42A678-E060-49E8-AB29-6E0F30D1F8BC}"/>
              </a:ext>
            </a:extLst>
          </p:cNvPr>
          <p:cNvGrpSpPr/>
          <p:nvPr/>
        </p:nvGrpSpPr>
        <p:grpSpPr>
          <a:xfrm>
            <a:off x="4791782" y="2008990"/>
            <a:ext cx="2556561" cy="1184406"/>
            <a:chOff x="4791782" y="1772816"/>
            <a:chExt cx="2556561" cy="1184406"/>
          </a:xfrm>
        </p:grpSpPr>
        <p:sp>
          <p:nvSpPr>
            <p:cNvPr id="285" name="직사각형 284"/>
            <p:cNvSpPr/>
            <p:nvPr/>
          </p:nvSpPr>
          <p:spPr bwMode="ltGray">
            <a:xfrm>
              <a:off x="5507569" y="1772816"/>
              <a:ext cx="1090406" cy="32439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6" name="직사각형 285"/>
            <p:cNvSpPr/>
            <p:nvPr/>
          </p:nvSpPr>
          <p:spPr bwMode="ltGray">
            <a:xfrm>
              <a:off x="6337004" y="2361754"/>
              <a:ext cx="1011339" cy="59546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latin typeface="맑은 고딕" pitchFamily="50" charset="-127"/>
                  <a:ea typeface="맑은 고딕" pitchFamily="50" charset="-127"/>
                </a:rPr>
                <a:t>Node2</a:t>
              </a:r>
              <a:endParaRPr lang="en-US" altLang="ko-KR" sz="8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192.168.0.12</a:t>
              </a:r>
              <a:endParaRPr lang="ko-KR" altLang="en-US" sz="10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0" name="직사각형 289"/>
            <p:cNvSpPr/>
            <p:nvPr/>
          </p:nvSpPr>
          <p:spPr bwMode="ltGray">
            <a:xfrm>
              <a:off x="4791782" y="2356352"/>
              <a:ext cx="1018738" cy="59546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  <a:endParaRPr lang="en-US" altLang="ko-KR" sz="8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192.168.0.11  </a:t>
              </a:r>
              <a:endParaRPr lang="ko-KR" altLang="en-US" sz="8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" name="직사각형 308"/>
            <p:cNvSpPr/>
            <p:nvPr/>
          </p:nvSpPr>
          <p:spPr bwMode="ltGray">
            <a:xfrm>
              <a:off x="6366454" y="2394672"/>
              <a:ext cx="516038" cy="20659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3" name="구부러진 연결선 332"/>
            <p:cNvCxnSpPr>
              <a:stCxn id="285" idx="2"/>
              <a:endCxn id="309" idx="0"/>
            </p:cNvCxnSpPr>
            <p:nvPr/>
          </p:nvCxnSpPr>
          <p:spPr>
            <a:xfrm rot="16200000" flipH="1">
              <a:off x="6189892" y="1960091"/>
              <a:ext cx="297460" cy="571701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06F85-A830-453A-B546-1454B590ECE0}"/>
              </a:ext>
            </a:extLst>
          </p:cNvPr>
          <p:cNvGrpSpPr/>
          <p:nvPr/>
        </p:nvGrpSpPr>
        <p:grpSpPr>
          <a:xfrm>
            <a:off x="8448295" y="1844824"/>
            <a:ext cx="2895450" cy="1079540"/>
            <a:chOff x="8448295" y="1844824"/>
            <a:chExt cx="2895450" cy="1079540"/>
          </a:xfrm>
        </p:grpSpPr>
        <p:sp>
          <p:nvSpPr>
            <p:cNvPr id="83" name="직사각형 82"/>
            <p:cNvSpPr/>
            <p:nvPr/>
          </p:nvSpPr>
          <p:spPr bwMode="ltGray">
            <a:xfrm>
              <a:off x="9335595" y="1844824"/>
              <a:ext cx="1090406" cy="20142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sp>
          <p:nvSpPr>
            <p:cNvPr id="84" name="직사각형 83"/>
            <p:cNvSpPr/>
            <p:nvPr/>
          </p:nvSpPr>
          <p:spPr bwMode="ltGray">
            <a:xfrm>
              <a:off x="9997653" y="2185002"/>
              <a:ext cx="1346092" cy="54133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latin typeface="맑은 고딕" pitchFamily="50" charset="-127"/>
                  <a:ea typeface="맑은 고딕" pitchFamily="50" charset="-127"/>
                </a:rPr>
                <a:t>Node2</a:t>
              </a:r>
              <a:endParaRPr lang="en-US" altLang="ko-KR" sz="8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192.168.0.12</a:t>
              </a:r>
              <a:endParaRPr lang="ko-KR" altLang="en-US" sz="10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ltGray">
            <a:xfrm>
              <a:off x="8448295" y="2179600"/>
              <a:ext cx="1355940" cy="54133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  <a:endParaRPr lang="en-US" altLang="ko-KR" sz="8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192.168.0.11  </a:t>
              </a:r>
              <a:endParaRPr lang="ko-KR" altLang="en-US" sz="800" b="1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8" name="구부러진 연결선 87"/>
            <p:cNvCxnSpPr>
              <a:stCxn id="87" idx="1"/>
              <a:endCxn id="83" idx="1"/>
            </p:cNvCxnSpPr>
            <p:nvPr/>
          </p:nvCxnSpPr>
          <p:spPr>
            <a:xfrm rot="10800000" flipH="1">
              <a:off x="8448295" y="1945538"/>
              <a:ext cx="887301" cy="504731"/>
            </a:xfrm>
            <a:prstGeom prst="curvedConnector3">
              <a:avLst>
                <a:gd name="adj1" fmla="val -3429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 bwMode="ltGray">
            <a:xfrm>
              <a:off x="8901418" y="2245444"/>
              <a:ext cx="686847" cy="20659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90" name="구부러진 연결선 89"/>
            <p:cNvCxnSpPr>
              <a:stCxn id="84" idx="3"/>
              <a:endCxn id="83" idx="3"/>
            </p:cNvCxnSpPr>
            <p:nvPr/>
          </p:nvCxnSpPr>
          <p:spPr>
            <a:xfrm flipH="1" flipV="1">
              <a:off x="10426001" y="1945537"/>
              <a:ext cx="917743" cy="510133"/>
            </a:xfrm>
            <a:prstGeom prst="curvedConnector3">
              <a:avLst>
                <a:gd name="adj1" fmla="val -3315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 bwMode="ltGray">
            <a:xfrm>
              <a:off x="10157514" y="2245444"/>
              <a:ext cx="686847" cy="20659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 bwMode="ltGray">
            <a:xfrm>
              <a:off x="8935455" y="2739331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896316" y="2708920"/>
              <a:ext cx="6208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30000</a:t>
              </a:r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 bwMode="ltGray">
            <a:xfrm>
              <a:off x="10423178" y="2739331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384038" y="2708920"/>
              <a:ext cx="6208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30000</a:t>
              </a:r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구부러진 연결선 95"/>
            <p:cNvCxnSpPr>
              <a:stCxn id="83" idx="2"/>
              <a:endCxn id="89" idx="0"/>
            </p:cNvCxnSpPr>
            <p:nvPr/>
          </p:nvCxnSpPr>
          <p:spPr>
            <a:xfrm rot="5400000">
              <a:off x="9463221" y="1827867"/>
              <a:ext cx="199196" cy="635957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구부러진 연결선 96"/>
            <p:cNvCxnSpPr>
              <a:stCxn id="83" idx="2"/>
              <a:endCxn id="91" idx="0"/>
            </p:cNvCxnSpPr>
            <p:nvPr/>
          </p:nvCxnSpPr>
          <p:spPr>
            <a:xfrm rot="16200000" flipH="1">
              <a:off x="10091270" y="1835776"/>
              <a:ext cx="199196" cy="62014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9" name="모서리가 둥근 사각형 설명선 98"/>
          <p:cNvSpPr/>
          <p:nvPr/>
        </p:nvSpPr>
        <p:spPr bwMode="ltGray">
          <a:xfrm>
            <a:off x="5714263" y="493716"/>
            <a:ext cx="1446420" cy="339907"/>
          </a:xfrm>
          <a:prstGeom prst="wedgeRoundRectCallout">
            <a:avLst>
              <a:gd name="adj1" fmla="val -24334"/>
              <a:gd name="adj2" fmla="val 65397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데모나 임시 연결용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프로덕션 환경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(X)</a:t>
            </a:r>
          </a:p>
        </p:txBody>
      </p:sp>
      <p:sp>
        <p:nvSpPr>
          <p:cNvPr id="100" name="모서리가 둥근 사각형 설명선 99"/>
          <p:cNvSpPr/>
          <p:nvPr/>
        </p:nvSpPr>
        <p:spPr bwMode="ltGray">
          <a:xfrm>
            <a:off x="1752423" y="352689"/>
            <a:ext cx="1969508" cy="510866"/>
          </a:xfrm>
          <a:prstGeom prst="wedgeRoundRectCallout">
            <a:avLst>
              <a:gd name="adj1" fmla="val -23573"/>
              <a:gd name="adj2" fmla="val 64824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디버깅 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내부 트래픽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대쉬보드 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</a:rPr>
              <a:t>인증된 사용자 연결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1" name="모서리가 둥근 사각형 설명선 100"/>
          <p:cNvSpPr/>
          <p:nvPr/>
        </p:nvSpPr>
        <p:spPr bwMode="ltGray">
          <a:xfrm>
            <a:off x="9345532" y="639218"/>
            <a:ext cx="1479721" cy="192449"/>
          </a:xfrm>
          <a:prstGeom prst="wedgeRoundRectCallout">
            <a:avLst>
              <a:gd name="adj1" fmla="val -23045"/>
              <a:gd name="adj2" fmla="val 105504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 시스템 노출용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사각형 설명선 108"/>
          <p:cNvSpPr/>
          <p:nvPr/>
        </p:nvSpPr>
        <p:spPr bwMode="ltGray">
          <a:xfrm>
            <a:off x="10413051" y="3596153"/>
            <a:ext cx="1554407" cy="552450"/>
          </a:xfrm>
          <a:prstGeom prst="wedgeRoundRectCallout">
            <a:avLst>
              <a:gd name="adj1" fmla="val -60418"/>
              <a:gd name="adj2" fmla="val -53367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Load Balancer </a:t>
            </a:r>
          </a:p>
          <a:p>
            <a:pPr>
              <a:lnSpc>
                <a:spcPct val="9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External IP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지원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Plugin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US" altLang="ko-KR" sz="1000" dirty="0">
                <a:solidFill>
                  <a:srgbClr val="0070C0"/>
                </a:solidFill>
                <a:latin typeface="맑은 고딕" pitchFamily="50" charset="-127"/>
              </a:rPr>
              <a:t>GCP, AWS, Azure, OpenStack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34C079-BBAB-4D9E-A57C-BDA31AB94DCE}"/>
              </a:ext>
            </a:extLst>
          </p:cNvPr>
          <p:cNvGrpSpPr/>
          <p:nvPr/>
        </p:nvGrpSpPr>
        <p:grpSpPr>
          <a:xfrm>
            <a:off x="899360" y="1628800"/>
            <a:ext cx="2927618" cy="572315"/>
            <a:chOff x="1006282" y="1628800"/>
            <a:chExt cx="2927618" cy="572315"/>
          </a:xfrm>
        </p:grpSpPr>
        <p:sp>
          <p:nvSpPr>
            <p:cNvPr id="267" name="화이트투명사각판"/>
            <p:cNvSpPr/>
            <p:nvPr/>
          </p:nvSpPr>
          <p:spPr bwMode="auto">
            <a:xfrm>
              <a:off x="1006282" y="1628800"/>
              <a:ext cx="25293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kern="0">
                  <a:latin typeface="+mn-ea"/>
                </a:rPr>
                <a:t>Cluster</a:t>
              </a:r>
              <a:endParaRPr lang="ko-KR" altLang="en-US" sz="1400" kern="0" dirty="0">
                <a:latin typeface="+mn-ea"/>
              </a:endParaRPr>
            </a:p>
          </p:txBody>
        </p:sp>
        <p:cxnSp>
          <p:nvCxnSpPr>
            <p:cNvPr id="283" name="구부러진 연결선 282"/>
            <p:cNvCxnSpPr>
              <a:endCxn id="270" idx="0"/>
            </p:cNvCxnSpPr>
            <p:nvPr/>
          </p:nvCxnSpPr>
          <p:spPr>
            <a:xfrm rot="10800000" flipV="1">
              <a:off x="2086538" y="1961951"/>
              <a:ext cx="990509" cy="239164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1" name="모서리가 둥근 사각형 설명선 110"/>
            <p:cNvSpPr/>
            <p:nvPr/>
          </p:nvSpPr>
          <p:spPr bwMode="ltGray">
            <a:xfrm>
              <a:off x="3158836" y="1800794"/>
              <a:ext cx="775064" cy="371007"/>
            </a:xfrm>
            <a:prstGeom prst="wedgeRoundRectCallout">
              <a:avLst>
                <a:gd name="adj1" fmla="val -62590"/>
                <a:gd name="adj2" fmla="val -8891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Cluster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접근가능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FC2ECCA-98A8-4659-B39B-357C79C0FBB6}"/>
              </a:ext>
            </a:extLst>
          </p:cNvPr>
          <p:cNvSpPr/>
          <p:nvPr/>
        </p:nvSpPr>
        <p:spPr>
          <a:xfrm>
            <a:off x="1539873" y="2502491"/>
            <a:ext cx="1117356" cy="1785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171.96.10.17</a:t>
            </a:r>
            <a:endParaRPr lang="ko-KR" altLang="en-US" sz="1100" b="1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F7AB712-A645-4CED-8E6F-7A2D6AFE809E}"/>
              </a:ext>
            </a:extLst>
          </p:cNvPr>
          <p:cNvSpPr/>
          <p:nvPr/>
        </p:nvSpPr>
        <p:spPr>
          <a:xfrm>
            <a:off x="1374572" y="3274851"/>
            <a:ext cx="798743" cy="1785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10.16.1.2</a:t>
            </a:r>
            <a:endParaRPr lang="ko-KR" altLang="en-US" sz="1100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3F7BF3-4ABC-4FAF-ABC6-4888626FF8AA}"/>
              </a:ext>
            </a:extLst>
          </p:cNvPr>
          <p:cNvGrpSpPr/>
          <p:nvPr/>
        </p:nvGrpSpPr>
        <p:grpSpPr>
          <a:xfrm>
            <a:off x="1586752" y="2942578"/>
            <a:ext cx="620816" cy="215444"/>
            <a:chOff x="1529027" y="5701420"/>
            <a:chExt cx="620816" cy="215444"/>
          </a:xfrm>
        </p:grpSpPr>
        <p:sp>
          <p:nvSpPr>
            <p:cNvPr id="115" name="모서리가 둥근 직사각형 269">
              <a:extLst>
                <a:ext uri="{FF2B5EF4-FFF2-40B4-BE49-F238E27FC236}">
                  <a16:creationId xmlns:a16="http://schemas.microsoft.com/office/drawing/2014/main" id="{916D42B3-2761-4B95-9C22-6E8058685734}"/>
                </a:ext>
              </a:extLst>
            </p:cNvPr>
            <p:cNvSpPr/>
            <p:nvPr/>
          </p:nvSpPr>
          <p:spPr bwMode="ltGray">
            <a:xfrm>
              <a:off x="1568167" y="5731831"/>
              <a:ext cx="410077" cy="13686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4899084-202E-4A74-AD41-7A5DC9466017}"/>
                </a:ext>
              </a:extLst>
            </p:cNvPr>
            <p:cNvSpPr/>
            <p:nvPr/>
          </p:nvSpPr>
          <p:spPr>
            <a:xfrm>
              <a:off x="1529027" y="5701420"/>
              <a:ext cx="6208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 8080</a:t>
              </a:r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0FF48B-480E-4A98-97A8-AB74DF715215}"/>
              </a:ext>
            </a:extLst>
          </p:cNvPr>
          <p:cNvGrpSpPr/>
          <p:nvPr/>
        </p:nvGrpSpPr>
        <p:grpSpPr>
          <a:xfrm>
            <a:off x="2088117" y="2723797"/>
            <a:ext cx="1286434" cy="729586"/>
            <a:chOff x="2088117" y="2723797"/>
            <a:chExt cx="1286434" cy="729586"/>
          </a:xfrm>
        </p:grpSpPr>
        <p:sp>
          <p:nvSpPr>
            <p:cNvPr id="273" name="직사각형 272"/>
            <p:cNvSpPr/>
            <p:nvPr/>
          </p:nvSpPr>
          <p:spPr bwMode="ltGray">
            <a:xfrm>
              <a:off x="2368941" y="3068960"/>
              <a:ext cx="1005610" cy="3710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5" name="구부러진 연결선 274"/>
            <p:cNvCxnSpPr>
              <a:cxnSpLocks/>
              <a:stCxn id="258" idx="2"/>
              <a:endCxn id="125" idx="0"/>
            </p:cNvCxnSpPr>
            <p:nvPr/>
          </p:nvCxnSpPr>
          <p:spPr>
            <a:xfrm rot="16200000" flipH="1">
              <a:off x="2363355" y="2448559"/>
              <a:ext cx="249191" cy="79966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E51BE950-5308-4944-BE6A-1FD60CC559C9}"/>
                </a:ext>
              </a:extLst>
            </p:cNvPr>
            <p:cNvSpPr/>
            <p:nvPr/>
          </p:nvSpPr>
          <p:spPr>
            <a:xfrm>
              <a:off x="2466017" y="3274851"/>
              <a:ext cx="798743" cy="1785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/>
                <a:t>10.16.1.3</a:t>
              </a:r>
              <a:endParaRPr lang="ko-KR" altLang="en-US" sz="1100" b="1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74BC4054-EE60-424D-AD83-7D56CBD751F2}"/>
                </a:ext>
              </a:extLst>
            </p:cNvPr>
            <p:cNvGrpSpPr/>
            <p:nvPr/>
          </p:nvGrpSpPr>
          <p:grpSpPr>
            <a:xfrm>
              <a:off x="2645100" y="2942578"/>
              <a:ext cx="620816" cy="215444"/>
              <a:chOff x="1364734" y="5701420"/>
              <a:chExt cx="620816" cy="215444"/>
            </a:xfrm>
          </p:grpSpPr>
          <p:sp>
            <p:nvSpPr>
              <p:cNvPr id="125" name="모서리가 둥근 직사각형 269">
                <a:extLst>
                  <a:ext uri="{FF2B5EF4-FFF2-40B4-BE49-F238E27FC236}">
                    <a16:creationId xmlns:a16="http://schemas.microsoft.com/office/drawing/2014/main" id="{E4D5D97E-7BA2-4227-82FC-9C599306ADC8}"/>
                  </a:ext>
                </a:extLst>
              </p:cNvPr>
              <p:cNvSpPr/>
              <p:nvPr/>
            </p:nvSpPr>
            <p:spPr bwMode="ltGray">
              <a:xfrm>
                <a:off x="1402379" y="5731831"/>
                <a:ext cx="410077" cy="1368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0A74E45-5CDB-4C7A-9792-C153CC8BBD6B}"/>
                  </a:ext>
                </a:extLst>
              </p:cNvPr>
              <p:cNvSpPr/>
              <p:nvPr/>
            </p:nvSpPr>
            <p:spPr>
              <a:xfrm>
                <a:off x="1364734" y="5701420"/>
                <a:ext cx="620816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>
                    <a:latin typeface="맑은 고딕" pitchFamily="50" charset="-127"/>
                    <a:ea typeface="맑은 고딕" pitchFamily="50" charset="-127"/>
                  </a:rPr>
                  <a:t> 8080</a:t>
                </a:r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B3D9DEF-7E0E-400D-837C-73D416BC8DC3}"/>
              </a:ext>
            </a:extLst>
          </p:cNvPr>
          <p:cNvGrpSpPr/>
          <p:nvPr/>
        </p:nvGrpSpPr>
        <p:grpSpPr>
          <a:xfrm>
            <a:off x="4813956" y="3716028"/>
            <a:ext cx="2486725" cy="1937462"/>
            <a:chOff x="4813956" y="3716028"/>
            <a:chExt cx="2486725" cy="193746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C200174-7FBE-47A7-B3CF-28DC24F821E0}"/>
                </a:ext>
              </a:extLst>
            </p:cNvPr>
            <p:cNvGrpSpPr/>
            <p:nvPr/>
          </p:nvGrpSpPr>
          <p:grpSpPr>
            <a:xfrm>
              <a:off x="4813956" y="3716028"/>
              <a:ext cx="1986235" cy="1937462"/>
              <a:chOff x="4813956" y="3716028"/>
              <a:chExt cx="1986235" cy="1937462"/>
            </a:xfrm>
          </p:grpSpPr>
          <p:grpSp>
            <p:nvGrpSpPr>
              <p:cNvPr id="334" name="그룹 333"/>
              <p:cNvGrpSpPr/>
              <p:nvPr/>
            </p:nvGrpSpPr>
            <p:grpSpPr>
              <a:xfrm>
                <a:off x="4813956" y="3716028"/>
                <a:ext cx="1986235" cy="1937462"/>
                <a:chOff x="5939953" y="3779142"/>
                <a:chExt cx="2195823" cy="1787250"/>
              </a:xfrm>
            </p:grpSpPr>
            <p:pic>
              <p:nvPicPr>
                <p:cNvPr id="335" name="Picture 2" descr="I:\Users\Administrator\Desktop\Group 1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5939953" y="3779142"/>
                  <a:ext cx="2195823" cy="17872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6" name="Picture 2" descr="I:\Users\Administrator\Desktop\Group 1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grayscl/>
                </a:blip>
                <a:srcRect l="35628" t="5891" r="39614" b="6095"/>
                <a:stretch/>
              </p:blipFill>
              <p:spPr bwMode="auto">
                <a:xfrm>
                  <a:off x="6516216" y="3840230"/>
                  <a:ext cx="964292" cy="1631684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37" name="TextBox 336"/>
              <p:cNvSpPr txBox="1"/>
              <p:nvPr/>
            </p:nvSpPr>
            <p:spPr>
              <a:xfrm>
                <a:off x="5005907" y="3716030"/>
                <a:ext cx="1650232" cy="1846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r>
                  <a:rPr lang="en-US" altLang="ko-KR" sz="1000" dirty="0" err="1">
                    <a:latin typeface="맑은 고딕" pitchFamily="50" charset="-127"/>
                  </a:rPr>
                  <a:t>apiVersion</a:t>
                </a:r>
                <a:r>
                  <a:rPr lang="en-US" altLang="ko-KR" sz="1000" dirty="0">
                    <a:latin typeface="맑은 고딕" pitchFamily="50" charset="-127"/>
                  </a:rPr>
                  <a:t>: v1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kind: </a:t>
                </a:r>
                <a:r>
                  <a:rPr lang="en-US" altLang="ko-KR" sz="1000" b="1" dirty="0">
                    <a:solidFill>
                      <a:schemeClr val="tx2"/>
                    </a:solidFill>
                    <a:latin typeface="맑은 고딕" pitchFamily="50" charset="-127"/>
                  </a:rPr>
                  <a:t>Service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metadata: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name: svc-2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spec: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selector: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app: pod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ports: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- port</a:t>
                </a:r>
                <a:r>
                  <a:rPr lang="en-US" altLang="ko-KR" sz="1000">
                    <a:latin typeface="맑은 고딕" pitchFamily="50" charset="-127"/>
                  </a:rPr>
                  <a:t>: 9000</a:t>
                </a:r>
                <a:endParaRPr lang="en-US" altLang="ko-KR" sz="1000" dirty="0">
                  <a:latin typeface="맑은 고딕" pitchFamily="50" charset="-127"/>
                </a:endParaRP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    </a:t>
                </a:r>
                <a:r>
                  <a:rPr lang="en-US" altLang="ko-KR" sz="1000" dirty="0" err="1">
                    <a:latin typeface="맑은 고딕" pitchFamily="50" charset="-127"/>
                  </a:rPr>
                  <a:t>targetPort</a:t>
                </a:r>
                <a:r>
                  <a:rPr lang="en-US" altLang="ko-KR" sz="1000" dirty="0">
                    <a:latin typeface="맑은 고딕" pitchFamily="50" charset="-127"/>
                  </a:rPr>
                  <a:t>: 8080</a:t>
                </a:r>
              </a:p>
              <a:p>
                <a:r>
                  <a:rPr lang="en-US" altLang="ko-KR" sz="1000" dirty="0">
                    <a:solidFill>
                      <a:srgbClr val="0070C0"/>
                    </a:solidFill>
                    <a:latin typeface="맑은 고딕" pitchFamily="50" charset="-127"/>
                  </a:rPr>
                  <a:t>     </a:t>
                </a:r>
                <a:r>
                  <a:rPr lang="en-US" altLang="ko-KR" sz="1000" dirty="0" err="1">
                    <a:solidFill>
                      <a:schemeClr val="accent6"/>
                    </a:solidFill>
                    <a:latin typeface="맑은 고딕" pitchFamily="50" charset="-127"/>
                  </a:rPr>
                  <a:t>nodePort</a:t>
                </a:r>
                <a:r>
                  <a:rPr lang="en-US" altLang="ko-KR" sz="1000" dirty="0">
                    <a:latin typeface="맑은 고딕" pitchFamily="50" charset="-127"/>
                  </a:rPr>
                  <a:t>: 30000</a:t>
                </a:r>
              </a:p>
              <a:p>
                <a:r>
                  <a:rPr lang="en-US" altLang="ko-KR" sz="1000" dirty="0">
                    <a:latin typeface="맑은 고딕" pitchFamily="50" charset="-127"/>
                  </a:rPr>
                  <a:t> type: </a:t>
                </a:r>
                <a:r>
                  <a:rPr lang="en-US" altLang="ko-KR" sz="1000" dirty="0" err="1">
                    <a:solidFill>
                      <a:schemeClr val="accent6"/>
                    </a:solidFill>
                    <a:latin typeface="맑은 고딕" pitchFamily="50" charset="-127"/>
                  </a:rPr>
                  <a:t>NodePort</a:t>
                </a:r>
                <a:endParaRPr lang="en-US" altLang="ko-KR" sz="1000" dirty="0">
                  <a:solidFill>
                    <a:schemeClr val="accent6"/>
                  </a:solidFill>
                  <a:latin typeface="맑은 고딕" pitchFamily="50" charset="-127"/>
                </a:endParaRPr>
              </a:p>
            </p:txBody>
          </p:sp>
        </p:grpSp>
        <p:sp>
          <p:nvSpPr>
            <p:cNvPr id="127" name="Google Shape;473;p6">
              <a:extLst>
                <a:ext uri="{FF2B5EF4-FFF2-40B4-BE49-F238E27FC236}">
                  <a16:creationId xmlns:a16="http://schemas.microsoft.com/office/drawing/2014/main" id="{5AA536B1-F51A-4186-B189-44A1F9D78E35}"/>
                </a:ext>
              </a:extLst>
            </p:cNvPr>
            <p:cNvSpPr/>
            <p:nvPr/>
          </p:nvSpPr>
          <p:spPr>
            <a:xfrm>
              <a:off x="6297118" y="5141428"/>
              <a:ext cx="1003563" cy="211055"/>
            </a:xfrm>
            <a:prstGeom prst="wedgeRoundRectCallout">
              <a:avLst>
                <a:gd name="adj1" fmla="val -56727"/>
                <a:gd name="adj2" fmla="val 3521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dk1"/>
                  </a:solidFill>
                  <a:latin typeface="맑은 고딕" pitchFamily="50" charset="-127"/>
                  <a:sym typeface="Malgun Gothic"/>
                </a:rPr>
                <a:t>30000~32767</a:t>
              </a:r>
              <a:endParaRPr sz="1000">
                <a:solidFill>
                  <a:schemeClr val="dk1"/>
                </a:solidFill>
                <a:latin typeface="맑은 고딕" pitchFamily="50" charset="-127"/>
                <a:sym typeface="Malgun Gothic"/>
              </a:endParaRPr>
            </a:p>
          </p:txBody>
        </p:sp>
      </p:grpSp>
      <p:sp>
        <p:nvSpPr>
          <p:cNvPr id="113" name="모서리가 둥근 사각형 설명선 112"/>
          <p:cNvSpPr/>
          <p:nvPr/>
        </p:nvSpPr>
        <p:spPr bwMode="ltGray">
          <a:xfrm>
            <a:off x="4879120" y="5709962"/>
            <a:ext cx="1866291" cy="257723"/>
          </a:xfrm>
          <a:prstGeom prst="wedgeRoundRectCallout">
            <a:avLst>
              <a:gd name="adj1" fmla="val -31384"/>
              <a:gd name="adj2" fmla="val -82934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>
                <a:latin typeface="맑은 고딕" pitchFamily="50" charset="-127"/>
              </a:rPr>
              <a:t>externalTrafficPolicy</a:t>
            </a:r>
            <a:r>
              <a:rPr lang="en-US" altLang="ko-KR" sz="1000" dirty="0">
                <a:latin typeface="맑은 고딕" pitchFamily="50" charset="-127"/>
              </a:rPr>
              <a:t>: </a:t>
            </a:r>
            <a:r>
              <a:rPr lang="en-US" altLang="ko-KR" sz="1000" dirty="0">
                <a:solidFill>
                  <a:srgbClr val="FF6600"/>
                </a:solidFill>
                <a:latin typeface="맑은 고딕" pitchFamily="50" charset="-127"/>
              </a:rPr>
              <a:t>Local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2DCD87-7317-4367-9973-9F9C0FF56CBA}"/>
              </a:ext>
            </a:extLst>
          </p:cNvPr>
          <p:cNvGrpSpPr/>
          <p:nvPr/>
        </p:nvGrpSpPr>
        <p:grpSpPr>
          <a:xfrm>
            <a:off x="5068289" y="1855868"/>
            <a:ext cx="2649592" cy="2025330"/>
            <a:chOff x="5068289" y="1619694"/>
            <a:chExt cx="2649592" cy="202533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87AE6BF-93CD-483C-A760-245B281EDF0E}"/>
                </a:ext>
              </a:extLst>
            </p:cNvPr>
            <p:cNvGrpSpPr/>
            <p:nvPr/>
          </p:nvGrpSpPr>
          <p:grpSpPr>
            <a:xfrm>
              <a:off x="5068289" y="1727416"/>
              <a:ext cx="2649592" cy="1917608"/>
              <a:chOff x="5068289" y="1727416"/>
              <a:chExt cx="2649592" cy="1917608"/>
            </a:xfrm>
          </p:grpSpPr>
          <p:cxnSp>
            <p:nvCxnSpPr>
              <p:cNvPr id="288" name="구부러진 연결선 287"/>
              <p:cNvCxnSpPr>
                <a:endCxn id="330" idx="2"/>
              </p:cNvCxnSpPr>
              <p:nvPr/>
            </p:nvCxnSpPr>
            <p:spPr>
              <a:xfrm flipV="1">
                <a:off x="6329492" y="3101073"/>
                <a:ext cx="470699" cy="198883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구부러진 연결선 288"/>
              <p:cNvCxnSpPr>
                <a:endCxn id="328" idx="2"/>
              </p:cNvCxnSpPr>
              <p:nvPr/>
            </p:nvCxnSpPr>
            <p:spPr>
              <a:xfrm rot="10800000">
                <a:off x="5312469" y="3101072"/>
                <a:ext cx="447771" cy="194922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구부러진 연결선 290"/>
              <p:cNvCxnSpPr>
                <a:cxnSpLocks/>
                <a:stCxn id="290" idx="0"/>
                <a:endCxn id="132" idx="1"/>
              </p:cNvCxnSpPr>
              <p:nvPr/>
            </p:nvCxnSpPr>
            <p:spPr>
              <a:xfrm rot="5400000" flipH="1" flipV="1">
                <a:off x="5256630" y="1771937"/>
                <a:ext cx="628936" cy="539894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구부러진 연결선 298"/>
              <p:cNvCxnSpPr>
                <a:cxnSpLocks/>
                <a:stCxn id="286" idx="0"/>
                <a:endCxn id="131" idx="3"/>
              </p:cNvCxnSpPr>
              <p:nvPr/>
            </p:nvCxnSpPr>
            <p:spPr>
              <a:xfrm rot="16200000" flipV="1">
                <a:off x="6236615" y="1755695"/>
                <a:ext cx="634338" cy="577780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8" name="모서리가 둥근 직사각형 327"/>
              <p:cNvSpPr/>
              <p:nvPr/>
            </p:nvSpPr>
            <p:spPr bwMode="ltGray">
              <a:xfrm>
                <a:off x="5107429" y="2964206"/>
                <a:ext cx="410077" cy="1368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>
                <a:off x="5068289" y="2933795"/>
                <a:ext cx="620816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30000</a:t>
                </a:r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0" name="모서리가 둥근 직사각형 329"/>
              <p:cNvSpPr/>
              <p:nvPr/>
            </p:nvSpPr>
            <p:spPr bwMode="ltGray">
              <a:xfrm>
                <a:off x="6595151" y="2964206"/>
                <a:ext cx="410077" cy="1368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>
                <a:off x="6556012" y="2933795"/>
                <a:ext cx="620816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30000</a:t>
                </a:r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모서리가 둥근 사각형 설명선 109"/>
              <p:cNvSpPr/>
              <p:nvPr/>
            </p:nvSpPr>
            <p:spPr bwMode="ltGray">
              <a:xfrm>
                <a:off x="6744072" y="3251318"/>
                <a:ext cx="973809" cy="393706"/>
              </a:xfrm>
              <a:prstGeom prst="wedgeRoundRectCallout">
                <a:avLst>
                  <a:gd name="adj1" fmla="val -31622"/>
                  <a:gd name="adj2" fmla="val -7637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ko-KR" altLang="en-US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모든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Node</a:t>
                </a:r>
                <a:r>
                  <a:rPr lang="ko-KR" altLang="en-US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에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Port</a:t>
                </a:r>
                <a:r>
                  <a:rPr lang="ko-KR" altLang="en-US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할당</a:t>
                </a:r>
                <a:endPara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9ADB32A-2DA0-4612-A354-23CB585E23DB}"/>
                </a:ext>
              </a:extLst>
            </p:cNvPr>
            <p:cNvGrpSpPr/>
            <p:nvPr/>
          </p:nvGrpSpPr>
          <p:grpSpPr>
            <a:xfrm>
              <a:off x="5841045" y="1619694"/>
              <a:ext cx="564378" cy="215444"/>
              <a:chOff x="5123875" y="1581933"/>
              <a:chExt cx="564378" cy="215444"/>
            </a:xfrm>
          </p:grpSpPr>
          <p:sp>
            <p:nvSpPr>
              <p:cNvPr id="131" name="모서리가 둥근 직사각형 269">
                <a:extLst>
                  <a:ext uri="{FF2B5EF4-FFF2-40B4-BE49-F238E27FC236}">
                    <a16:creationId xmlns:a16="http://schemas.microsoft.com/office/drawing/2014/main" id="{B3BAFEE5-1311-4C88-BA0F-E57FCD36C5B6}"/>
                  </a:ext>
                </a:extLst>
              </p:cNvPr>
              <p:cNvSpPr/>
              <p:nvPr/>
            </p:nvSpPr>
            <p:spPr bwMode="ltGray">
              <a:xfrm>
                <a:off x="5137647" y="1621222"/>
                <a:ext cx="410077" cy="13686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B86E577-3CC7-4885-9086-476074A3E6CB}"/>
                  </a:ext>
                </a:extLst>
              </p:cNvPr>
              <p:cNvSpPr/>
              <p:nvPr/>
            </p:nvSpPr>
            <p:spPr>
              <a:xfrm>
                <a:off x="5123875" y="1581933"/>
                <a:ext cx="564378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800">
                    <a:latin typeface="맑은 고딕" pitchFamily="50" charset="-127"/>
                    <a:ea typeface="맑은 고딕" pitchFamily="50" charset="-127"/>
                  </a:rPr>
                  <a:t>9000</a:t>
                </a:r>
                <a:endParaRPr lang="ko-KR" altLang="en-US" sz="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B355156-A64D-4B54-9C40-917A17496E1B}"/>
              </a:ext>
            </a:extLst>
          </p:cNvPr>
          <p:cNvGrpSpPr/>
          <p:nvPr/>
        </p:nvGrpSpPr>
        <p:grpSpPr>
          <a:xfrm>
            <a:off x="419291" y="1920136"/>
            <a:ext cx="1487099" cy="267008"/>
            <a:chOff x="527743" y="3242728"/>
            <a:chExt cx="1487099" cy="2670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7CF0D554-662A-4ECD-9C48-FB9239A9AF5A}"/>
                </a:ext>
              </a:extLst>
            </p:cNvPr>
            <p:cNvGrpSpPr/>
            <p:nvPr/>
          </p:nvGrpSpPr>
          <p:grpSpPr>
            <a:xfrm>
              <a:off x="1866380" y="3386269"/>
              <a:ext cx="148462" cy="123467"/>
              <a:chOff x="8216884" y="4490610"/>
              <a:chExt cx="423581" cy="123467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248BADEE-CF33-4D8E-81D6-18A14E2D921C}"/>
                  </a:ext>
                </a:extLst>
              </p:cNvPr>
              <p:cNvCxnSpPr/>
              <p:nvPr/>
            </p:nvCxnSpPr>
            <p:spPr>
              <a:xfrm>
                <a:off x="8216884" y="4490610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B4DED584-8151-49AB-8884-CEDB74DBC18B}"/>
                  </a:ext>
                </a:extLst>
              </p:cNvPr>
              <p:cNvCxnSpPr/>
              <p:nvPr/>
            </p:nvCxnSpPr>
            <p:spPr>
              <a:xfrm rot="10800000" flipH="1">
                <a:off x="8229552" y="4498667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6937B1D-74A6-4DB8-AE1D-E3EE0EE1B5FD}"/>
                </a:ext>
              </a:extLst>
            </p:cNvPr>
            <p:cNvGrpSpPr/>
            <p:nvPr/>
          </p:nvGrpSpPr>
          <p:grpSpPr>
            <a:xfrm>
              <a:off x="527743" y="3242728"/>
              <a:ext cx="1327921" cy="204763"/>
              <a:chOff x="527743" y="3242728"/>
              <a:chExt cx="1327921" cy="204763"/>
            </a:xfrm>
          </p:grpSpPr>
          <p:cxnSp>
            <p:nvCxnSpPr>
              <p:cNvPr id="148" name="구부러진 연결선 100">
                <a:extLst>
                  <a:ext uri="{FF2B5EF4-FFF2-40B4-BE49-F238E27FC236}">
                    <a16:creationId xmlns:a16="http://schemas.microsoft.com/office/drawing/2014/main" id="{B6B2105D-CDB9-4891-A0ED-417E1122B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588" y="3354042"/>
                <a:ext cx="728076" cy="93449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3700DF51-EAA2-4B2A-9E6E-1468D816E194}"/>
                  </a:ext>
                </a:extLst>
              </p:cNvPr>
              <p:cNvSpPr/>
              <p:nvPr/>
            </p:nvSpPr>
            <p:spPr>
              <a:xfrm>
                <a:off x="527743" y="3242728"/>
                <a:ext cx="621617" cy="17908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9A907FA-4B3C-4385-8A29-6427CB2F33FF}"/>
                  </a:ext>
                </a:extLst>
              </p:cNvPr>
              <p:cNvSpPr txBox="1"/>
              <p:nvPr/>
            </p:nvSpPr>
            <p:spPr>
              <a:xfrm>
                <a:off x="637086" y="3268129"/>
                <a:ext cx="40203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r>
                  <a:rPr lang="en-US" altLang="ko-KR" sz="800" kern="0" dirty="0">
                    <a:latin typeface="+mn-ea"/>
                  </a:rPr>
                  <a:t>External</a:t>
                </a:r>
              </a:p>
            </p:txBody>
          </p:sp>
        </p:grp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779E404-0D45-4AAB-A639-3DD5A503B2FF}"/>
              </a:ext>
            </a:extLst>
          </p:cNvPr>
          <p:cNvGrpSpPr/>
          <p:nvPr/>
        </p:nvGrpSpPr>
        <p:grpSpPr>
          <a:xfrm>
            <a:off x="5749046" y="3385413"/>
            <a:ext cx="621617" cy="179083"/>
            <a:chOff x="527743" y="3242728"/>
            <a:chExt cx="621617" cy="179083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E5C188E-59FF-47DD-8698-B45B21AD0F12}"/>
                </a:ext>
              </a:extLst>
            </p:cNvPr>
            <p:cNvSpPr/>
            <p:nvPr/>
          </p:nvSpPr>
          <p:spPr>
            <a:xfrm>
              <a:off x="527743" y="3242728"/>
              <a:ext cx="621617" cy="1790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20CB989-2AD2-483B-921C-C2CAABEA64C3}"/>
                </a:ext>
              </a:extLst>
            </p:cNvPr>
            <p:cNvSpPr txBox="1"/>
            <p:nvPr/>
          </p:nvSpPr>
          <p:spPr>
            <a:xfrm>
              <a:off x="637086" y="3268129"/>
              <a:ext cx="40203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r>
                <a:rPr lang="en-US" altLang="ko-KR" sz="800" kern="0" dirty="0">
                  <a:latin typeface="+mn-ea"/>
                </a:rPr>
                <a:t>External</a:t>
              </a: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EAD501F-27AE-46DF-9210-504E59F12880}"/>
              </a:ext>
            </a:extLst>
          </p:cNvPr>
          <p:cNvGrpSpPr/>
          <p:nvPr/>
        </p:nvGrpSpPr>
        <p:grpSpPr>
          <a:xfrm>
            <a:off x="8457890" y="3581197"/>
            <a:ext cx="621617" cy="179083"/>
            <a:chOff x="527743" y="3242728"/>
            <a:chExt cx="621617" cy="179083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4AD52D-CAAE-40ED-B332-5E51990A49EC}"/>
                </a:ext>
              </a:extLst>
            </p:cNvPr>
            <p:cNvSpPr/>
            <p:nvPr/>
          </p:nvSpPr>
          <p:spPr>
            <a:xfrm>
              <a:off x="527743" y="3242728"/>
              <a:ext cx="621617" cy="1790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E9E795-4BFB-4464-A634-A6754A51D210}"/>
                </a:ext>
              </a:extLst>
            </p:cNvPr>
            <p:cNvSpPr txBox="1"/>
            <p:nvPr/>
          </p:nvSpPr>
          <p:spPr>
            <a:xfrm>
              <a:off x="637086" y="3268129"/>
              <a:ext cx="40203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fontAlgn="base" latinLnBrk="0">
                <a:spcAft>
                  <a:spcPts val="240"/>
                </a:spcAft>
                <a:defRPr/>
              </a:pPr>
              <a:r>
                <a:rPr lang="en-US" altLang="ko-KR" sz="800" kern="0" dirty="0">
                  <a:latin typeface="+mn-ea"/>
                </a:rPr>
                <a:t>External</a:t>
              </a:r>
            </a:p>
          </p:txBody>
        </p:sp>
      </p:grp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4FC1A730-8377-44B0-B4D4-BE3972E03557}"/>
              </a:ext>
            </a:extLst>
          </p:cNvPr>
          <p:cNvSpPr/>
          <p:nvPr/>
        </p:nvSpPr>
        <p:spPr>
          <a:xfrm>
            <a:off x="5587431" y="2185814"/>
            <a:ext cx="923435" cy="1219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171.96.10.17</a:t>
            </a:r>
            <a:endParaRPr lang="ko-KR" altLang="en-US" sz="10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1F4EB8-E4CC-48E2-87AE-780E49577866}"/>
              </a:ext>
            </a:extLst>
          </p:cNvPr>
          <p:cNvGrpSpPr/>
          <p:nvPr/>
        </p:nvGrpSpPr>
        <p:grpSpPr>
          <a:xfrm>
            <a:off x="5244202" y="2307753"/>
            <a:ext cx="804948" cy="520932"/>
            <a:chOff x="5244202" y="2307753"/>
            <a:chExt cx="804948" cy="520932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309F029-531A-4F8B-B67C-473AD9CDFDEE}"/>
                </a:ext>
              </a:extLst>
            </p:cNvPr>
            <p:cNvSpPr/>
            <p:nvPr/>
          </p:nvSpPr>
          <p:spPr bwMode="ltGray">
            <a:xfrm>
              <a:off x="5244202" y="2622089"/>
              <a:ext cx="516038" cy="20659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9" name="구부러진 연결선 332">
              <a:extLst>
                <a:ext uri="{FF2B5EF4-FFF2-40B4-BE49-F238E27FC236}">
                  <a16:creationId xmlns:a16="http://schemas.microsoft.com/office/drawing/2014/main" id="{1C580968-BCC5-477E-B41E-70F2C5239843}"/>
                </a:ext>
              </a:extLst>
            </p:cNvPr>
            <p:cNvCxnSpPr>
              <a:cxnSpLocks/>
              <a:stCxn id="167" idx="2"/>
              <a:endCxn id="168" idx="0"/>
            </p:cNvCxnSpPr>
            <p:nvPr/>
          </p:nvCxnSpPr>
          <p:spPr>
            <a:xfrm rot="5400000">
              <a:off x="5618518" y="2191457"/>
              <a:ext cx="314335" cy="546928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7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9" grpId="0" animBg="1"/>
      <p:bldP spid="113" grpId="0" animBg="1"/>
      <p:bldP spid="1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C58FE5-0104-40E4-8385-23E70508D402}"/>
              </a:ext>
            </a:extLst>
          </p:cNvPr>
          <p:cNvGrpSpPr/>
          <p:nvPr/>
        </p:nvGrpSpPr>
        <p:grpSpPr>
          <a:xfrm>
            <a:off x="6673694" y="1624120"/>
            <a:ext cx="4974055" cy="1819151"/>
            <a:chOff x="6673694" y="1624120"/>
            <a:chExt cx="4974055" cy="1819151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9030814" y="1624120"/>
              <a:ext cx="2616935" cy="181915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6673694" y="1624120"/>
              <a:ext cx="2236393" cy="181915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4" name="화이트투명사각판"/>
            <p:cNvSpPr/>
            <p:nvPr/>
          </p:nvSpPr>
          <p:spPr bwMode="auto">
            <a:xfrm>
              <a:off x="7410904" y="1628800"/>
              <a:ext cx="1072699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kern="0" dirty="0">
                  <a:latin typeface="+mn-ea"/>
                </a:rPr>
                <a:t>User</a:t>
              </a:r>
              <a:endParaRPr lang="ko-KR" altLang="en-US" sz="1400" kern="0" dirty="0">
                <a:latin typeface="+mn-ea"/>
              </a:endParaRPr>
            </a:p>
          </p:txBody>
        </p:sp>
        <p:sp>
          <p:nvSpPr>
            <p:cNvPr id="130" name="화이트투명사각판"/>
            <p:cNvSpPr/>
            <p:nvPr/>
          </p:nvSpPr>
          <p:spPr bwMode="auto">
            <a:xfrm>
              <a:off x="9727584" y="1628800"/>
              <a:ext cx="1072699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400" kern="0" dirty="0">
                  <a:latin typeface="+mn-ea"/>
                </a:rPr>
                <a:t>Admin</a:t>
              </a:r>
              <a:endParaRPr lang="ko-KR" altLang="en-US" sz="1400" kern="0" dirty="0">
                <a:latin typeface="+mn-ea"/>
              </a:endParaRP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5. Object - Volume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화이트투명사각판"/>
          <p:cNvSpPr/>
          <p:nvPr/>
        </p:nvSpPr>
        <p:spPr bwMode="auto">
          <a:xfrm>
            <a:off x="414390" y="1483731"/>
            <a:ext cx="2779437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843295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776615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40"/>
          <p:cNvGrpSpPr/>
          <p:nvPr/>
        </p:nvGrpSpPr>
        <p:grpSpPr>
          <a:xfrm>
            <a:off x="414390" y="980728"/>
            <a:ext cx="2779437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emptyDir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화이트투명사각판"/>
          <p:cNvSpPr/>
          <p:nvPr/>
        </p:nvSpPr>
        <p:spPr bwMode="auto">
          <a:xfrm>
            <a:off x="3406439" y="1483731"/>
            <a:ext cx="2971122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4889832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482315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0" name="그룹 40"/>
          <p:cNvGrpSpPr/>
          <p:nvPr/>
        </p:nvGrpSpPr>
        <p:grpSpPr>
          <a:xfrm>
            <a:off x="3406439" y="980728"/>
            <a:ext cx="2971122" cy="288000"/>
            <a:chOff x="2208148" y="4963764"/>
            <a:chExt cx="1852608" cy="288000"/>
          </a:xfrm>
        </p:grpSpPr>
        <p:sp>
          <p:nvSpPr>
            <p:cNvPr id="12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hostPath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화이트투명사각판"/>
          <p:cNvSpPr/>
          <p:nvPr/>
        </p:nvSpPr>
        <p:spPr bwMode="auto">
          <a:xfrm>
            <a:off x="6590174" y="1483731"/>
            <a:ext cx="5133648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202751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913607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5" name="그룹 40"/>
          <p:cNvGrpSpPr/>
          <p:nvPr/>
        </p:nvGrpSpPr>
        <p:grpSpPr>
          <a:xfrm>
            <a:off x="6590174" y="980728"/>
            <a:ext cx="5133648" cy="288000"/>
            <a:chOff x="2208148" y="4963764"/>
            <a:chExt cx="1852608" cy="288000"/>
          </a:xfrm>
        </p:grpSpPr>
        <p:sp>
          <p:nvSpPr>
            <p:cNvPr id="136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PVC / PV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그룹 247"/>
          <p:cNvGrpSpPr/>
          <p:nvPr/>
        </p:nvGrpSpPr>
        <p:grpSpPr>
          <a:xfrm>
            <a:off x="9867425" y="3726079"/>
            <a:ext cx="1951075" cy="2716954"/>
            <a:chOff x="5939953" y="3779142"/>
            <a:chExt cx="2195823" cy="1787250"/>
          </a:xfrm>
        </p:grpSpPr>
        <p:pic>
          <p:nvPicPr>
            <p:cNvPr id="250" name="Picture 2" descr="I:\Users\Administrator\Desktop\Group 1.png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5939953" y="3779142"/>
              <a:ext cx="2195823" cy="1787250"/>
            </a:xfrm>
            <a:prstGeom prst="rect">
              <a:avLst/>
            </a:prstGeom>
            <a:noFill/>
          </p:spPr>
        </p:pic>
        <p:pic>
          <p:nvPicPr>
            <p:cNvPr id="251" name="Picture 2" descr="I:\Users\Administrator\Desktop\Group 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grayscl/>
            </a:blip>
            <a:srcRect l="35628" t="5891" r="39614" b="6095"/>
            <a:stretch/>
          </p:blipFill>
          <p:spPr bwMode="auto">
            <a:xfrm>
              <a:off x="6516216" y="3840229"/>
              <a:ext cx="964292" cy="1633723"/>
            </a:xfrm>
            <a:prstGeom prst="rect">
              <a:avLst/>
            </a:prstGeom>
            <a:noFill/>
          </p:spPr>
        </p:pic>
      </p:grpSp>
      <p:sp>
        <p:nvSpPr>
          <p:cNvPr id="252" name="TextBox 251"/>
          <p:cNvSpPr txBox="1"/>
          <p:nvPr/>
        </p:nvSpPr>
        <p:spPr>
          <a:xfrm>
            <a:off x="10058647" y="3726080"/>
            <a:ext cx="171436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en-US" altLang="ko-KR" sz="1000" dirty="0" err="1">
                <a:latin typeface="맑은 고딕" pitchFamily="50" charset="-127"/>
              </a:rPr>
              <a:t>apiVersion</a:t>
            </a:r>
            <a:r>
              <a:rPr lang="en-US" altLang="ko-KR" sz="1000" dirty="0">
                <a:latin typeface="맑은 고딕" pitchFamily="50" charset="-127"/>
              </a:rPr>
              <a:t>: v1</a:t>
            </a:r>
          </a:p>
          <a:p>
            <a:r>
              <a:rPr lang="en-US" altLang="ko-KR" sz="1000" dirty="0">
                <a:latin typeface="맑은 고딕" pitchFamily="50" charset="-127"/>
              </a:rPr>
              <a:t>kind: </a:t>
            </a:r>
            <a:r>
              <a:rPr lang="en-US" altLang="ko-KR" sz="1000" b="1" dirty="0" err="1">
                <a:solidFill>
                  <a:schemeClr val="tx2"/>
                </a:solidFill>
                <a:latin typeface="맑은 고딕" pitchFamily="50" charset="-127"/>
              </a:rPr>
              <a:t>PersistentVolume</a:t>
            </a:r>
            <a:endParaRPr lang="en-US" altLang="ko-KR" sz="1000" b="1" dirty="0">
              <a:solidFill>
                <a:schemeClr val="tx2"/>
              </a:solidFill>
              <a:latin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</a:rPr>
              <a:t>metadata:</a:t>
            </a:r>
          </a:p>
          <a:p>
            <a:r>
              <a:rPr lang="en-US" altLang="ko-KR" sz="1000" dirty="0">
                <a:latin typeface="맑은 고딕" pitchFamily="50" charset="-127"/>
              </a:rPr>
              <a:t>  name: pv-01</a:t>
            </a:r>
          </a:p>
          <a:p>
            <a:r>
              <a:rPr lang="en-US" altLang="ko-KR" sz="1000" dirty="0">
                <a:latin typeface="맑은 고딕" pitchFamily="50" charset="-127"/>
              </a:rPr>
              <a:t>spec:</a:t>
            </a:r>
          </a:p>
          <a:p>
            <a:r>
              <a:rPr lang="en-US" altLang="ko-KR" sz="1000" dirty="0">
                <a:latin typeface="맑은 고딕" pitchFamily="50" charset="-127"/>
              </a:rPr>
              <a:t>  capacity:</a:t>
            </a:r>
          </a:p>
          <a:p>
            <a:r>
              <a:rPr lang="en-US" altLang="ko-KR" sz="1000" dirty="0">
                <a:latin typeface="맑은 고딕" pitchFamily="50" charset="-127"/>
              </a:rPr>
              <a:t>    storage: </a:t>
            </a:r>
            <a:r>
              <a:rPr lang="en-US" altLang="ko-KR" sz="1000" dirty="0">
                <a:solidFill>
                  <a:srgbClr val="00B050"/>
                </a:solidFill>
                <a:latin typeface="맑은 고딕" pitchFamily="50" charset="-127"/>
              </a:rPr>
              <a:t>1G</a:t>
            </a:r>
          </a:p>
          <a:p>
            <a:r>
              <a:rPr lang="en-US" altLang="ko-KR" sz="1000" dirty="0">
                <a:latin typeface="맑은 고딕" pitchFamily="50" charset="-127"/>
              </a:rPr>
              <a:t>  </a:t>
            </a:r>
            <a:r>
              <a:rPr lang="en-US" altLang="ko-KR" sz="1000" dirty="0" err="1">
                <a:latin typeface="맑은 고딕" pitchFamily="50" charset="-127"/>
              </a:rPr>
              <a:t>accessModes</a:t>
            </a:r>
            <a:r>
              <a:rPr lang="en-US" altLang="ko-KR" sz="1000" dirty="0">
                <a:latin typeface="맑은 고딕" pitchFamily="50" charset="-127"/>
              </a:rPr>
              <a:t>:</a:t>
            </a:r>
          </a:p>
          <a:p>
            <a:r>
              <a:rPr lang="en-US" altLang="ko-KR" sz="1000" dirty="0">
                <a:latin typeface="맑은 고딕" pitchFamily="50" charset="-127"/>
              </a:rPr>
              <a:t>    - </a:t>
            </a:r>
            <a:r>
              <a:rPr lang="en-US" altLang="ko-KR" sz="1000" dirty="0" err="1">
                <a:solidFill>
                  <a:srgbClr val="00B050"/>
                </a:solidFill>
                <a:latin typeface="맑은 고딕" pitchFamily="50" charset="-127"/>
              </a:rPr>
              <a:t>ReadWriteOnce</a:t>
            </a:r>
            <a:endParaRPr lang="en-US" altLang="ko-KR" sz="1000" dirty="0">
              <a:solidFill>
                <a:srgbClr val="00B050"/>
              </a:solidFill>
              <a:latin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</a:rPr>
              <a:t>  </a:t>
            </a:r>
            <a:r>
              <a:rPr lang="en-US" altLang="ko-KR" sz="1000" dirty="0">
                <a:solidFill>
                  <a:schemeClr val="accent6"/>
                </a:solidFill>
                <a:latin typeface="맑은 고딕" pitchFamily="50" charset="-127"/>
              </a:rPr>
              <a:t>local</a:t>
            </a:r>
            <a:r>
              <a:rPr lang="en-US" altLang="ko-KR" sz="1000" dirty="0">
                <a:latin typeface="맑은 고딕" pitchFamily="50" charset="-127"/>
              </a:rPr>
              <a:t>:</a:t>
            </a:r>
          </a:p>
          <a:p>
            <a:r>
              <a:rPr lang="en-US" altLang="ko-KR" sz="1000" dirty="0">
                <a:latin typeface="맑은 고딕" pitchFamily="50" charset="-127"/>
              </a:rPr>
              <a:t>    path</a:t>
            </a:r>
            <a:r>
              <a:rPr lang="en-US" altLang="ko-KR" sz="1000">
                <a:latin typeface="맑은 고딕" pitchFamily="50" charset="-127"/>
              </a:rPr>
              <a:t>: /node-v</a:t>
            </a:r>
            <a:endParaRPr lang="en-US" altLang="ko-KR" sz="1000" dirty="0">
              <a:latin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</a:rPr>
              <a:t>  </a:t>
            </a:r>
            <a:r>
              <a:rPr lang="en-US" altLang="ko-KR" sz="1000" dirty="0" err="1">
                <a:latin typeface="맑은 고딕" pitchFamily="50" charset="-127"/>
              </a:rPr>
              <a:t>nodeAffinity</a:t>
            </a:r>
            <a:r>
              <a:rPr lang="en-US" altLang="ko-KR" sz="1000" dirty="0">
                <a:latin typeface="맑은 고딕" pitchFamily="50" charset="-127"/>
              </a:rPr>
              <a:t>:</a:t>
            </a:r>
          </a:p>
          <a:p>
            <a:r>
              <a:rPr lang="en-US" altLang="ko-KR" sz="1000" dirty="0">
                <a:latin typeface="맑은 고딕" pitchFamily="50" charset="-127"/>
              </a:rPr>
              <a:t>    required:</a:t>
            </a:r>
          </a:p>
          <a:p>
            <a:r>
              <a:rPr lang="en-US" altLang="ko-KR" sz="1000" dirty="0">
                <a:latin typeface="맑은 고딕" pitchFamily="50" charset="-127"/>
              </a:rPr>
              <a:t>      </a:t>
            </a:r>
            <a:r>
              <a:rPr lang="en-US" altLang="ko-KR" sz="1000" dirty="0" err="1">
                <a:latin typeface="맑은 고딕" pitchFamily="50" charset="-127"/>
              </a:rPr>
              <a:t>nodeSelectorTerms</a:t>
            </a:r>
            <a:r>
              <a:rPr lang="en-US" altLang="ko-KR" sz="1000" dirty="0">
                <a:latin typeface="맑은 고딕" pitchFamily="50" charset="-127"/>
              </a:rPr>
              <a:t>:</a:t>
            </a:r>
          </a:p>
          <a:p>
            <a:r>
              <a:rPr lang="en-US" altLang="ko-KR" sz="1000" dirty="0">
                <a:latin typeface="맑은 고딕" pitchFamily="50" charset="-127"/>
              </a:rPr>
              <a:t>      - </a:t>
            </a:r>
            <a:r>
              <a:rPr lang="en-US" altLang="ko-KR" sz="1000" dirty="0" err="1">
                <a:latin typeface="맑은 고딕" pitchFamily="50" charset="-127"/>
              </a:rPr>
              <a:t>matchExpressions</a:t>
            </a:r>
            <a:r>
              <a:rPr lang="en-US" altLang="ko-KR" sz="1000" dirty="0">
                <a:latin typeface="맑은 고딕" pitchFamily="50" charset="-127"/>
              </a:rPr>
              <a:t>:</a:t>
            </a:r>
          </a:p>
          <a:p>
            <a:r>
              <a:rPr lang="en-US" altLang="ko-KR" sz="1000" dirty="0">
                <a:latin typeface="맑은 고딕" pitchFamily="50" charset="-127"/>
              </a:rPr>
              <a:t>        - {key: node, operator: In, values: [</a:t>
            </a:r>
            <a:r>
              <a:rPr lang="en-US" altLang="ko-KR" sz="1000" dirty="0">
                <a:solidFill>
                  <a:schemeClr val="accent6"/>
                </a:solidFill>
                <a:latin typeface="맑은 고딕" pitchFamily="50" charset="-127"/>
              </a:rPr>
              <a:t>node1</a:t>
            </a:r>
            <a:r>
              <a:rPr lang="en-US" altLang="ko-KR" sz="1000" dirty="0">
                <a:latin typeface="맑은 고딕" pitchFamily="50" charset="-127"/>
              </a:rPr>
              <a:t>]}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679926-2BBA-47CA-B9E6-500B5A1ECC9E}"/>
              </a:ext>
            </a:extLst>
          </p:cNvPr>
          <p:cNvGrpSpPr/>
          <p:nvPr/>
        </p:nvGrpSpPr>
        <p:grpSpPr>
          <a:xfrm>
            <a:off x="8134293" y="3717032"/>
            <a:ext cx="1751690" cy="1872208"/>
            <a:chOff x="8134293" y="3717032"/>
            <a:chExt cx="1751690" cy="1872208"/>
          </a:xfrm>
        </p:grpSpPr>
        <p:grpSp>
          <p:nvGrpSpPr>
            <p:cNvPr id="253" name="그룹 252"/>
            <p:cNvGrpSpPr/>
            <p:nvPr/>
          </p:nvGrpSpPr>
          <p:grpSpPr>
            <a:xfrm>
              <a:off x="8134293" y="3733699"/>
              <a:ext cx="1697958" cy="1855541"/>
              <a:chOff x="5939953" y="3779142"/>
              <a:chExt cx="2195823" cy="1787250"/>
            </a:xfrm>
          </p:grpSpPr>
          <p:pic>
            <p:nvPicPr>
              <p:cNvPr id="25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55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56" name="TextBox 255"/>
            <p:cNvSpPr txBox="1"/>
            <p:nvPr/>
          </p:nvSpPr>
          <p:spPr>
            <a:xfrm>
              <a:off x="8143388" y="3717032"/>
              <a:ext cx="1742595" cy="171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 err="1">
                  <a:solidFill>
                    <a:schemeClr val="tx2"/>
                  </a:solidFill>
                  <a:latin typeface="맑은 고딕" pitchFamily="50" charset="-127"/>
                </a:rPr>
                <a:t>PersistentVolumeClaim</a:t>
              </a:r>
              <a:endParaRPr lang="en-US" altLang="ko-KR" sz="1000" b="1" dirty="0">
                <a:solidFill>
                  <a:schemeClr val="tx2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</a:t>
              </a:r>
              <a:r>
                <a:rPr lang="en-US" altLang="ko-KR" sz="1000" dirty="0">
                  <a:latin typeface="맑은 고딕" pitchFamily="50" charset="-127"/>
                </a:rPr>
                <a:t>name: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pvc-01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dirty="0" err="1">
                  <a:latin typeface="맑은 고딕" pitchFamily="50" charset="-127"/>
                </a:rPr>
                <a:t>accessModes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- </a:t>
              </a:r>
              <a:r>
                <a:rPr lang="en-US" altLang="ko-KR" sz="1000" dirty="0" err="1">
                  <a:solidFill>
                    <a:srgbClr val="00B050"/>
                  </a:solidFill>
                  <a:latin typeface="맑은 고딕" pitchFamily="50" charset="-127"/>
                </a:rPr>
                <a:t>ReadWriteOnce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resources: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requests: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storage</a:t>
              </a:r>
              <a:r>
                <a:rPr lang="en-US" altLang="ko-KR" sz="1000">
                  <a:latin typeface="맑은 고딕" pitchFamily="50" charset="-127"/>
                </a:rPr>
                <a:t>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1G</a:t>
              </a:r>
            </a:p>
            <a:p>
              <a:r>
                <a:rPr lang="en-US" altLang="ko-KR" sz="1000">
                  <a:solidFill>
                    <a:srgbClr val="080808"/>
                  </a:solidFill>
                  <a:latin typeface="맑은 고딕" pitchFamily="50" charset="-127"/>
                </a:rPr>
                <a:t> </a:t>
              </a:r>
              <a:r>
                <a:rPr lang="en-US" altLang="ko-KR" sz="1000" dirty="0" err="1">
                  <a:solidFill>
                    <a:srgbClr val="080808"/>
                  </a:solidFill>
                  <a:latin typeface="맑은 고딕" pitchFamily="50" charset="-127"/>
                </a:rPr>
                <a:t>storageClassName</a:t>
              </a:r>
              <a:r>
                <a:rPr lang="en-US" altLang="ko-KR" sz="1000" dirty="0">
                  <a:solidFill>
                    <a:srgbClr val="080808"/>
                  </a:solidFill>
                  <a:latin typeface="맑은 고딕" pitchFamily="50" charset="-127"/>
                </a:rPr>
                <a:t>: ""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0662B-2EE8-4888-8E5F-FDB33945C075}"/>
              </a:ext>
            </a:extLst>
          </p:cNvPr>
          <p:cNvGrpSpPr/>
          <p:nvPr/>
        </p:nvGrpSpPr>
        <p:grpSpPr>
          <a:xfrm>
            <a:off x="407844" y="3716029"/>
            <a:ext cx="2375787" cy="3014680"/>
            <a:chOff x="407844" y="3716029"/>
            <a:chExt cx="2375787" cy="3014680"/>
          </a:xfrm>
        </p:grpSpPr>
        <p:grpSp>
          <p:nvGrpSpPr>
            <p:cNvPr id="276" name="그룹 275"/>
            <p:cNvGrpSpPr/>
            <p:nvPr/>
          </p:nvGrpSpPr>
          <p:grpSpPr>
            <a:xfrm>
              <a:off x="407844" y="3716029"/>
              <a:ext cx="2375787" cy="3014680"/>
              <a:chOff x="5939953" y="3779142"/>
              <a:chExt cx="2195823" cy="1787250"/>
            </a:xfrm>
          </p:grpSpPr>
          <p:pic>
            <p:nvPicPr>
              <p:cNvPr id="277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78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79" name="TextBox 278"/>
            <p:cNvSpPr txBox="1"/>
            <p:nvPr/>
          </p:nvSpPr>
          <p:spPr>
            <a:xfrm>
              <a:off x="599795" y="3716030"/>
              <a:ext cx="2030406" cy="2923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name: pod-volume-1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</a:rPr>
                <a:t>containers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- name: container1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b="1" dirty="0" err="1">
                  <a:latin typeface="맑은 고딕" pitchFamily="50" charset="-127"/>
                </a:rPr>
                <a:t>volumeMounts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- name: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empty-</a:t>
              </a:r>
              <a:r>
                <a:rPr lang="en-US" altLang="ko-KR" sz="1000" dirty="0" err="1">
                  <a:solidFill>
                    <a:srgbClr val="00B050"/>
                  </a:solidFill>
                  <a:latin typeface="맑은 고딕" pitchFamily="50" charset="-127"/>
                </a:rPr>
                <a:t>dir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mountPath</a:t>
              </a:r>
              <a:r>
                <a:rPr lang="en-US" altLang="ko-KR" sz="1000">
                  <a:latin typeface="맑은 고딕" pitchFamily="50" charset="-127"/>
                </a:rPr>
                <a:t>: /mount1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- name: container2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b="1" dirty="0" err="1">
                  <a:latin typeface="맑은 고딕" pitchFamily="50" charset="-127"/>
                </a:rPr>
                <a:t>volumeMounts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- name: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empty-</a:t>
              </a:r>
              <a:r>
                <a:rPr lang="en-US" altLang="ko-KR" sz="1000" dirty="0" err="1">
                  <a:solidFill>
                    <a:srgbClr val="00B050"/>
                  </a:solidFill>
                  <a:latin typeface="맑은 고딕" pitchFamily="50" charset="-127"/>
                </a:rPr>
                <a:t>dir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mountPath</a:t>
              </a:r>
              <a:r>
                <a:rPr lang="en-US" altLang="ko-KR" sz="1000">
                  <a:latin typeface="맑은 고딕" pitchFamily="50" charset="-127"/>
                </a:rPr>
                <a:t>: /mount2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</a:rPr>
                <a:t>volumes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- name 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empty-</a:t>
              </a:r>
              <a:r>
                <a:rPr lang="en-US" altLang="ko-KR" sz="1000" dirty="0" err="1">
                  <a:solidFill>
                    <a:srgbClr val="00B050"/>
                  </a:solidFill>
                  <a:latin typeface="맑은 고딕" pitchFamily="50" charset="-127"/>
                </a:rPr>
                <a:t>dir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emptyDir</a:t>
              </a:r>
              <a:r>
                <a:rPr lang="en-US" altLang="ko-KR" sz="1000" dirty="0">
                  <a:solidFill>
                    <a:schemeClr val="accent6"/>
                  </a:solidFill>
                  <a:latin typeface="맑은 고딕" pitchFamily="50" charset="-127"/>
                </a:rPr>
                <a:t>: {}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FABD9B-3157-439A-B45B-D40FCD1C3A79}"/>
              </a:ext>
            </a:extLst>
          </p:cNvPr>
          <p:cNvGrpSpPr/>
          <p:nvPr/>
        </p:nvGrpSpPr>
        <p:grpSpPr>
          <a:xfrm>
            <a:off x="3458742" y="3716028"/>
            <a:ext cx="2297836" cy="2521284"/>
            <a:chOff x="3458742" y="3716028"/>
            <a:chExt cx="2297836" cy="2521284"/>
          </a:xfrm>
        </p:grpSpPr>
        <p:grpSp>
          <p:nvGrpSpPr>
            <p:cNvPr id="334" name="그룹 333"/>
            <p:cNvGrpSpPr/>
            <p:nvPr/>
          </p:nvGrpSpPr>
          <p:grpSpPr>
            <a:xfrm>
              <a:off x="3458742" y="3716028"/>
              <a:ext cx="2297836" cy="2521284"/>
              <a:chOff x="5939953" y="3779142"/>
              <a:chExt cx="2195823" cy="1787250"/>
            </a:xfrm>
          </p:grpSpPr>
          <p:pic>
            <p:nvPicPr>
              <p:cNvPr id="335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336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337" name="TextBox 336"/>
            <p:cNvSpPr txBox="1"/>
            <p:nvPr/>
          </p:nvSpPr>
          <p:spPr>
            <a:xfrm>
              <a:off x="3650693" y="3716030"/>
              <a:ext cx="1956980" cy="246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name: pod-volume-2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</a:rPr>
                <a:t>containers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dirty="0" err="1">
                  <a:latin typeface="맑은 고딕" pitchFamily="50" charset="-127"/>
                </a:rPr>
                <a:t>volumeMounts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  </a:t>
              </a:r>
              <a:r>
                <a:rPr lang="en-US" altLang="ko-KR" sz="1000" dirty="0">
                  <a:latin typeface="맑은 고딕" pitchFamily="50" charset="-127"/>
                </a:rPr>
                <a:t>- name: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host-path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mountPath</a:t>
              </a:r>
              <a:r>
                <a:rPr lang="en-US" altLang="ko-KR" sz="1000">
                  <a:latin typeface="맑은 고딕" pitchFamily="50" charset="-127"/>
                </a:rPr>
                <a:t>: /mount1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</a:rPr>
                <a:t>volumes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 </a:t>
              </a:r>
              <a:r>
                <a:rPr lang="en-US" altLang="ko-KR" sz="1000" dirty="0">
                  <a:latin typeface="맑은 고딕" pitchFamily="50" charset="-127"/>
                </a:rPr>
                <a:t>- name 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host-path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hostPath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path</a:t>
              </a:r>
              <a:r>
                <a:rPr lang="en-US" altLang="ko-KR" sz="1000">
                  <a:latin typeface="맑은 고딕" pitchFamily="50" charset="-127"/>
                </a:rPr>
                <a:t>: /node-v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type: Directory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64FE7A-B66E-41EA-AB02-BC2C7D5B479A}"/>
              </a:ext>
            </a:extLst>
          </p:cNvPr>
          <p:cNvGrpSpPr/>
          <p:nvPr/>
        </p:nvGrpSpPr>
        <p:grpSpPr>
          <a:xfrm>
            <a:off x="540997" y="1957202"/>
            <a:ext cx="2542628" cy="1070353"/>
            <a:chOff x="540997" y="1957202"/>
            <a:chExt cx="2542628" cy="1070353"/>
          </a:xfrm>
        </p:grpSpPr>
        <p:sp>
          <p:nvSpPr>
            <p:cNvPr id="81" name="직사각형 80"/>
            <p:cNvSpPr/>
            <p:nvPr/>
          </p:nvSpPr>
          <p:spPr bwMode="ltGray">
            <a:xfrm>
              <a:off x="540997" y="1957202"/>
              <a:ext cx="2542628" cy="1070353"/>
            </a:xfrm>
            <a:prstGeom prst="rect">
              <a:avLst/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ltGray">
            <a:xfrm>
              <a:off x="632100" y="2482743"/>
              <a:ext cx="955063" cy="335019"/>
            </a:xfrm>
            <a:prstGeom prst="rect">
              <a:avLst/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Volume</a:t>
              </a:r>
            </a:p>
          </p:txBody>
        </p:sp>
        <p:sp>
          <p:nvSpPr>
            <p:cNvPr id="83" name="직사각형 82"/>
            <p:cNvSpPr/>
            <p:nvPr/>
          </p:nvSpPr>
          <p:spPr bwMode="ltGray">
            <a:xfrm>
              <a:off x="1909976" y="2311807"/>
              <a:ext cx="1093850" cy="29104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/>
              <a:r>
                <a:rPr lang="en-US" altLang="ko-KR" sz="1000" kern="0" dirty="0">
                  <a:latin typeface="+mn-ea"/>
                </a:rPr>
                <a:t>Container1</a:t>
              </a:r>
            </a:p>
            <a:p>
              <a:pPr indent="-180975" algn="ctr" latinLnBrk="0"/>
              <a:r>
                <a:rPr lang="en-US" altLang="ko-KR" sz="1000" kern="0" dirty="0">
                  <a:solidFill>
                    <a:schemeClr val="tx2"/>
                  </a:solidFill>
                  <a:latin typeface="+mn-ea"/>
                </a:rPr>
                <a:t>/mount1</a:t>
              </a:r>
              <a:endParaRPr lang="ko-KR" altLang="en-US" sz="1000" kern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 bwMode="ltGray">
            <a:xfrm>
              <a:off x="1909976" y="2644015"/>
              <a:ext cx="1093850" cy="291048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/>
              <a:r>
                <a:rPr lang="en-US" altLang="ko-KR" sz="1000" kern="0" dirty="0">
                  <a:latin typeface="+mn-ea"/>
                </a:rPr>
                <a:t>Container2</a:t>
              </a:r>
            </a:p>
            <a:p>
              <a:pPr indent="-180975" algn="ctr" latinLnBrk="0"/>
              <a:r>
                <a:rPr lang="en-US" altLang="ko-KR" sz="1000" kern="0">
                  <a:solidFill>
                    <a:schemeClr val="tx2"/>
                  </a:solidFill>
                  <a:latin typeface="+mn-ea"/>
                </a:rPr>
                <a:t>/mount2</a:t>
              </a:r>
              <a:endParaRPr lang="ko-KR" altLang="en-US" sz="1000" kern="0">
                <a:solidFill>
                  <a:schemeClr val="tx2"/>
                </a:solidFill>
                <a:latin typeface="+mn-ea"/>
              </a:endParaRPr>
            </a:p>
          </p:txBody>
        </p:sp>
        <p:cxnSp>
          <p:nvCxnSpPr>
            <p:cNvPr id="85" name="직선 연결선 84"/>
            <p:cNvCxnSpPr>
              <a:stCxn id="82" idx="3"/>
              <a:endCxn id="83" idx="1"/>
            </p:cNvCxnSpPr>
            <p:nvPr/>
          </p:nvCxnSpPr>
          <p:spPr>
            <a:xfrm flipV="1">
              <a:off x="1587163" y="2457332"/>
              <a:ext cx="322814" cy="19292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82" idx="3"/>
              <a:endCxn id="84" idx="1"/>
            </p:cNvCxnSpPr>
            <p:nvPr/>
          </p:nvCxnSpPr>
          <p:spPr>
            <a:xfrm>
              <a:off x="1587163" y="2650253"/>
              <a:ext cx="322814" cy="1392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03DA17D-3210-4219-B532-EC841F4C157D}"/>
              </a:ext>
            </a:extLst>
          </p:cNvPr>
          <p:cNvGrpSpPr/>
          <p:nvPr/>
        </p:nvGrpSpPr>
        <p:grpSpPr>
          <a:xfrm>
            <a:off x="6835847" y="2228481"/>
            <a:ext cx="2351117" cy="894814"/>
            <a:chOff x="6835847" y="2228481"/>
            <a:chExt cx="2351117" cy="894814"/>
          </a:xfrm>
        </p:grpSpPr>
        <p:sp>
          <p:nvSpPr>
            <p:cNvPr id="104" name="직사각형 103"/>
            <p:cNvSpPr/>
            <p:nvPr/>
          </p:nvSpPr>
          <p:spPr bwMode="ltGray">
            <a:xfrm>
              <a:off x="6835847" y="2231526"/>
              <a:ext cx="575918" cy="88862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108" name="직사각형 107"/>
            <p:cNvSpPr/>
            <p:nvPr/>
          </p:nvSpPr>
          <p:spPr bwMode="ltGray">
            <a:xfrm>
              <a:off x="7692147" y="2228481"/>
              <a:ext cx="1058287" cy="89481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Persistent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Volume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Claim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0" name="직선 연결선 109"/>
            <p:cNvCxnSpPr>
              <a:stCxn id="108" idx="1"/>
              <a:endCxn id="104" idx="3"/>
            </p:cNvCxnSpPr>
            <p:nvPr/>
          </p:nvCxnSpPr>
          <p:spPr>
            <a:xfrm flipH="1" flipV="1">
              <a:off x="7411765" y="2675838"/>
              <a:ext cx="280380" cy="51"/>
            </a:xfrm>
            <a:prstGeom prst="line">
              <a:avLst/>
            </a:prstGeom>
            <a:ln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109" idx="1"/>
              <a:endCxn id="108" idx="3"/>
            </p:cNvCxnSpPr>
            <p:nvPr/>
          </p:nvCxnSpPr>
          <p:spPr>
            <a:xfrm flipH="1" flipV="1">
              <a:off x="8750433" y="2675888"/>
              <a:ext cx="436531" cy="41828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12" idx="1"/>
              <a:endCxn id="108" idx="3"/>
            </p:cNvCxnSpPr>
            <p:nvPr/>
          </p:nvCxnSpPr>
          <p:spPr>
            <a:xfrm flipH="1">
              <a:off x="8750433" y="2390052"/>
              <a:ext cx="436531" cy="28583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CEDB2F-542C-4704-86D9-1837975A4C14}"/>
              </a:ext>
            </a:extLst>
          </p:cNvPr>
          <p:cNvGrpSpPr/>
          <p:nvPr/>
        </p:nvGrpSpPr>
        <p:grpSpPr>
          <a:xfrm>
            <a:off x="10477869" y="1898160"/>
            <a:ext cx="1147137" cy="1458832"/>
            <a:chOff x="10477869" y="1898160"/>
            <a:chExt cx="1147137" cy="1458832"/>
          </a:xfrm>
        </p:grpSpPr>
        <p:sp>
          <p:nvSpPr>
            <p:cNvPr id="163" name="직사각형 162"/>
            <p:cNvSpPr/>
            <p:nvPr/>
          </p:nvSpPr>
          <p:spPr bwMode="ltGray">
            <a:xfrm>
              <a:off x="10497041" y="1898160"/>
              <a:ext cx="1092365" cy="1458832"/>
            </a:xfrm>
            <a:prstGeom prst="rect">
              <a:avLst/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Volume</a:t>
              </a:r>
            </a:p>
            <a:p>
              <a:pPr algn="ctr">
                <a:lnSpc>
                  <a:spcPct val="90000"/>
                </a:lnSpc>
              </a:pPr>
              <a:endParaRPr lang="en-US" altLang="ko-KR" sz="4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Local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Picture 2" descr="C:\Users\kbh\Desktop\03간장소스\아이콘_2\그림3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34050" y="2259889"/>
              <a:ext cx="1012489" cy="241941"/>
            </a:xfrm>
            <a:prstGeom prst="rect">
              <a:avLst/>
            </a:prstGeom>
            <a:noFill/>
          </p:spPr>
        </p:pic>
        <p:grpSp>
          <p:nvGrpSpPr>
            <p:cNvPr id="33" name="그룹 32"/>
            <p:cNvGrpSpPr/>
            <p:nvPr/>
          </p:nvGrpSpPr>
          <p:grpSpPr>
            <a:xfrm>
              <a:off x="10477869" y="2542747"/>
              <a:ext cx="1147137" cy="767931"/>
              <a:chOff x="8949071" y="2190672"/>
              <a:chExt cx="948047" cy="767931"/>
            </a:xfrm>
          </p:grpSpPr>
          <p:sp>
            <p:nvSpPr>
              <p:cNvPr id="148" name="모서리가 둥근 직사각형 147"/>
              <p:cNvSpPr/>
              <p:nvPr/>
            </p:nvSpPr>
            <p:spPr>
              <a:xfrm>
                <a:off x="8995503" y="2190672"/>
                <a:ext cx="836768" cy="767931"/>
              </a:xfrm>
              <a:prstGeom prst="roundRect">
                <a:avLst>
                  <a:gd name="adj" fmla="val 8511"/>
                </a:avLst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innerShdw dist="38100" dir="2700000">
                  <a:prstClr val="black">
                    <a:alpha val="10000"/>
                  </a:prstClr>
                </a:innerShdw>
              </a:effectLst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algn="ctr" fontAlgn="base" latinLnBrk="0">
                  <a:spcAft>
                    <a:spcPts val="240"/>
                  </a:spcAft>
                  <a:defRPr/>
                </a:pPr>
                <a:endParaRPr lang="ko-KR" altLang="en-US" sz="9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웹윤고딕130" pitchFamily="18" charset="-127"/>
                  <a:ea typeface="-웹윤고딕130" pitchFamily="18" charset="-127"/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1274" y="2249125"/>
                <a:ext cx="368511" cy="374843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5104" y="2243013"/>
                <a:ext cx="343287" cy="263321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4828" y="2602855"/>
                <a:ext cx="659848" cy="299641"/>
              </a:xfrm>
              <a:prstGeom prst="rect">
                <a:avLst/>
              </a:prstGeom>
            </p:spPr>
          </p:pic>
          <p:sp>
            <p:nvSpPr>
              <p:cNvPr id="145" name="화이트투명사각판"/>
              <p:cNvSpPr/>
              <p:nvPr/>
            </p:nvSpPr>
            <p:spPr bwMode="auto">
              <a:xfrm>
                <a:off x="9396695" y="2463955"/>
                <a:ext cx="500423" cy="224056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kern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ea"/>
                  </a:rPr>
                  <a:t>NFS</a:t>
                </a:r>
                <a:endParaRPr lang="ko-KR" altLang="en-US" sz="1000" kern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43" name="화이트투명사각판"/>
              <p:cNvSpPr/>
              <p:nvPr/>
            </p:nvSpPr>
            <p:spPr bwMode="auto">
              <a:xfrm>
                <a:off x="8949071" y="2607147"/>
                <a:ext cx="500423" cy="224056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800" b="1" kern="0" dirty="0">
                    <a:latin typeface="+mn-ea"/>
                  </a:rPr>
                  <a:t>ISCSI</a:t>
                </a:r>
                <a:endParaRPr lang="ko-KR" altLang="en-US" sz="800" b="1" kern="0" dirty="0">
                  <a:latin typeface="+mn-ea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7CECD4-5AE9-40BD-B99F-A07535F85023}"/>
              </a:ext>
            </a:extLst>
          </p:cNvPr>
          <p:cNvGrpSpPr/>
          <p:nvPr/>
        </p:nvGrpSpPr>
        <p:grpSpPr>
          <a:xfrm>
            <a:off x="9186964" y="2229975"/>
            <a:ext cx="1347086" cy="1024272"/>
            <a:chOff x="9186964" y="2229975"/>
            <a:chExt cx="1347086" cy="1024272"/>
          </a:xfrm>
        </p:grpSpPr>
        <p:sp>
          <p:nvSpPr>
            <p:cNvPr id="109" name="직사각형 108"/>
            <p:cNvSpPr/>
            <p:nvPr/>
          </p:nvSpPr>
          <p:spPr bwMode="ltGray">
            <a:xfrm>
              <a:off x="9186964" y="2934094"/>
              <a:ext cx="1035816" cy="32015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Persistent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Volume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ltGray">
            <a:xfrm>
              <a:off x="9186964" y="2229975"/>
              <a:ext cx="1035816" cy="32015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Persistent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Volume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1" name="직선 연결선 140"/>
            <p:cNvCxnSpPr>
              <a:stCxn id="148" idx="1"/>
              <a:endCxn id="109" idx="3"/>
            </p:cNvCxnSpPr>
            <p:nvPr/>
          </p:nvCxnSpPr>
          <p:spPr>
            <a:xfrm flipH="1">
              <a:off x="10222780" y="2926712"/>
              <a:ext cx="311270" cy="167458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stCxn id="139" idx="1"/>
              <a:endCxn id="112" idx="3"/>
            </p:cNvCxnSpPr>
            <p:nvPr/>
          </p:nvCxnSpPr>
          <p:spPr>
            <a:xfrm flipH="1">
              <a:off x="10222780" y="2380859"/>
              <a:ext cx="311270" cy="919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모서리가 둥근 사각형 설명선 87"/>
          <p:cNvSpPr/>
          <p:nvPr/>
        </p:nvSpPr>
        <p:spPr bwMode="ltGray">
          <a:xfrm>
            <a:off x="540997" y="3063346"/>
            <a:ext cx="1604883" cy="369991"/>
          </a:xfrm>
          <a:prstGeom prst="wedgeRoundRectCallout">
            <a:avLst>
              <a:gd name="adj1" fmla="val -23917"/>
              <a:gd name="adj2" fmla="val -112622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생성시 만들어지고 삭제시 없어짐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002AB6-5240-4EE4-A300-8B24E27693AD}"/>
              </a:ext>
            </a:extLst>
          </p:cNvPr>
          <p:cNvGrpSpPr/>
          <p:nvPr/>
        </p:nvGrpSpPr>
        <p:grpSpPr>
          <a:xfrm>
            <a:off x="3557653" y="1574430"/>
            <a:ext cx="2586983" cy="1028425"/>
            <a:chOff x="3545447" y="1574430"/>
            <a:chExt cx="2586983" cy="1028425"/>
          </a:xfrm>
        </p:grpSpPr>
        <p:sp>
          <p:nvSpPr>
            <p:cNvPr id="91" name="직사각형 90"/>
            <p:cNvSpPr/>
            <p:nvPr/>
          </p:nvSpPr>
          <p:spPr bwMode="ltGray">
            <a:xfrm>
              <a:off x="3604399" y="1737209"/>
              <a:ext cx="2528031" cy="865646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BD13BD4-469B-4AA0-AAB2-918F813EDAF5}"/>
                </a:ext>
              </a:extLst>
            </p:cNvPr>
            <p:cNvSpPr/>
            <p:nvPr/>
          </p:nvSpPr>
          <p:spPr bwMode="ltGray">
            <a:xfrm>
              <a:off x="4912593" y="2292908"/>
              <a:ext cx="1093850" cy="264589"/>
            </a:xfrm>
            <a:prstGeom prst="rect">
              <a:avLst/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Pod2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accent3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/data</a:t>
              </a:r>
              <a:endPara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ltGray">
            <a:xfrm>
              <a:off x="3733923" y="2074348"/>
              <a:ext cx="955063" cy="445910"/>
            </a:xfrm>
            <a:prstGeom prst="rect">
              <a:avLst/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Volume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/node-v1</a:t>
              </a:r>
              <a:endParaRPr lang="ko-KR" altLang="en-US" sz="105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ltGray">
            <a:xfrm>
              <a:off x="4912593" y="2002227"/>
              <a:ext cx="1093850" cy="264589"/>
            </a:xfrm>
            <a:prstGeom prst="rect">
              <a:avLst/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accent3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/data</a:t>
              </a:r>
              <a:endPara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4" name="직선 연결선 93"/>
            <p:cNvCxnSpPr>
              <a:stCxn id="92" idx="3"/>
              <a:endCxn id="93" idx="1"/>
            </p:cNvCxnSpPr>
            <p:nvPr/>
          </p:nvCxnSpPr>
          <p:spPr>
            <a:xfrm flipV="1">
              <a:off x="4688985" y="2134521"/>
              <a:ext cx="223608" cy="16278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92" idx="3"/>
              <a:endCxn id="97" idx="1"/>
            </p:cNvCxnSpPr>
            <p:nvPr/>
          </p:nvCxnSpPr>
          <p:spPr>
            <a:xfrm>
              <a:off x="4688985" y="2297303"/>
              <a:ext cx="223608" cy="12053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모서리가 둥근 사각형 설명선 88"/>
            <p:cNvSpPr/>
            <p:nvPr/>
          </p:nvSpPr>
          <p:spPr bwMode="ltGray">
            <a:xfrm>
              <a:off x="3545447" y="1574430"/>
              <a:ext cx="905915" cy="277979"/>
            </a:xfrm>
            <a:prstGeom prst="wedgeRoundRectCallout">
              <a:avLst>
                <a:gd name="adj1" fmla="val 11223"/>
                <a:gd name="adj2" fmla="val 12713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path</a:t>
              </a:r>
              <a:r>
                <a:rPr lang="ko-KR" altLang="en-US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사용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0" name="모서리가 둥근 사각형 설명선 89"/>
          <p:cNvSpPr/>
          <p:nvPr/>
        </p:nvSpPr>
        <p:spPr bwMode="ltGray">
          <a:xfrm>
            <a:off x="9423241" y="3352375"/>
            <a:ext cx="1107461" cy="234015"/>
          </a:xfrm>
          <a:prstGeom prst="wedgeRoundRectCallout">
            <a:avLst>
              <a:gd name="adj1" fmla="val -23699"/>
              <a:gd name="adj2" fmla="val -83215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PV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정의 생성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사각형 설명선 95"/>
          <p:cNvSpPr/>
          <p:nvPr/>
        </p:nvSpPr>
        <p:spPr bwMode="ltGray">
          <a:xfrm>
            <a:off x="8163665" y="3368564"/>
            <a:ext cx="953251" cy="220124"/>
          </a:xfrm>
          <a:prstGeom prst="wedgeRoundRectCallout">
            <a:avLst>
              <a:gd name="adj1" fmla="val -30831"/>
              <a:gd name="adj2" fmla="val -109752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PVC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사각형 설명선 102"/>
          <p:cNvSpPr/>
          <p:nvPr/>
        </p:nvSpPr>
        <p:spPr bwMode="ltGray">
          <a:xfrm>
            <a:off x="6864594" y="3332134"/>
            <a:ext cx="1009852" cy="292985"/>
          </a:xfrm>
          <a:prstGeom prst="wedgeRoundRectCallout">
            <a:avLst>
              <a:gd name="adj1" fmla="val -24683"/>
              <a:gd name="adj2" fmla="val -85275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생성시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PVC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마운팅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DFA4-634C-4B1F-AD42-129C9FE65807}"/>
              </a:ext>
            </a:extLst>
          </p:cNvPr>
          <p:cNvGrpSpPr/>
          <p:nvPr/>
        </p:nvGrpSpPr>
        <p:grpSpPr>
          <a:xfrm>
            <a:off x="3604399" y="2285539"/>
            <a:ext cx="2853200" cy="1092955"/>
            <a:chOff x="3604399" y="2285539"/>
            <a:chExt cx="2853200" cy="1092955"/>
          </a:xfrm>
        </p:grpSpPr>
        <p:sp>
          <p:nvSpPr>
            <p:cNvPr id="97" name="직사각형 96"/>
            <p:cNvSpPr/>
            <p:nvPr/>
          </p:nvSpPr>
          <p:spPr bwMode="ltGray">
            <a:xfrm>
              <a:off x="4912593" y="2285539"/>
              <a:ext cx="1093850" cy="264589"/>
            </a:xfrm>
            <a:prstGeom prst="rect">
              <a:avLst/>
            </a:prstGeom>
            <a:solidFill>
              <a:schemeClr val="bg1"/>
            </a:solidFill>
            <a:ln w="3175"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accent3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/data</a:t>
              </a:r>
              <a:endPara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ltGray">
            <a:xfrm>
              <a:off x="3604399" y="2773460"/>
              <a:ext cx="2528031" cy="605034"/>
            </a:xfrm>
            <a:prstGeom prst="rect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ltGray">
            <a:xfrm>
              <a:off x="4912593" y="3022904"/>
              <a:ext cx="1093850" cy="264589"/>
            </a:xfrm>
            <a:prstGeom prst="rect">
              <a:avLst/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800" dirty="0">
                  <a:solidFill>
                    <a:schemeClr val="accent3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/data</a:t>
              </a:r>
              <a:endParaRPr lang="ko-KR" altLang="en-US" sz="1000" dirty="0" err="1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2" name="구부러진 연결선 101"/>
            <p:cNvCxnSpPr>
              <a:stCxn id="97" idx="3"/>
              <a:endCxn id="101" idx="3"/>
            </p:cNvCxnSpPr>
            <p:nvPr/>
          </p:nvCxnSpPr>
          <p:spPr>
            <a:xfrm>
              <a:off x="6006444" y="2417834"/>
              <a:ext cx="16904" cy="737365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화이트투명사각판"/>
            <p:cNvSpPr/>
            <p:nvPr/>
          </p:nvSpPr>
          <p:spPr bwMode="auto">
            <a:xfrm>
              <a:off x="5277629" y="2548459"/>
              <a:ext cx="117997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900" kern="0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ReCreation</a:t>
              </a:r>
              <a:endParaRPr lang="ko-KR" altLang="en-US" sz="900" kern="0" dirty="0">
                <a:solidFill>
                  <a:schemeClr val="accent6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6" name="모서리가 둥근 사각형 설명선 105"/>
          <p:cNvSpPr/>
          <p:nvPr/>
        </p:nvSpPr>
        <p:spPr bwMode="ltGray">
          <a:xfrm>
            <a:off x="4480204" y="6202767"/>
            <a:ext cx="1388174" cy="369991"/>
          </a:xfrm>
          <a:prstGeom prst="wedgeRoundRectCallout">
            <a:avLst>
              <a:gd name="adj1" fmla="val -19800"/>
              <a:gd name="adj2" fmla="val -93129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사전에 해당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경로가 있어야함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5A3AB1-FC2A-4EB6-9BBD-9FE834B8AEDC}"/>
              </a:ext>
            </a:extLst>
          </p:cNvPr>
          <p:cNvGrpSpPr/>
          <p:nvPr/>
        </p:nvGrpSpPr>
        <p:grpSpPr>
          <a:xfrm>
            <a:off x="6374138" y="3716028"/>
            <a:ext cx="1794302" cy="2593292"/>
            <a:chOff x="6374138" y="3716028"/>
            <a:chExt cx="1794302" cy="259329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6374138" y="3716028"/>
              <a:ext cx="1733050" cy="2593292"/>
              <a:chOff x="5939953" y="3779142"/>
              <a:chExt cx="2195823" cy="1787250"/>
            </a:xfrm>
          </p:grpSpPr>
          <p:pic>
            <p:nvPicPr>
              <p:cNvPr id="11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454036" y="3716030"/>
              <a:ext cx="1714404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name: pod-volume-3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</a:rPr>
                <a:t>containers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dirty="0" err="1">
                  <a:latin typeface="맑은 고딕" pitchFamily="50" charset="-127"/>
                </a:rPr>
                <a:t>volumeMounts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- name: </a:t>
              </a:r>
              <a:r>
                <a:rPr lang="en-US" altLang="ko-KR" sz="1000" dirty="0" err="1">
                  <a:solidFill>
                    <a:srgbClr val="00B050"/>
                  </a:solidFill>
                  <a:latin typeface="맑은 고딕" pitchFamily="50" charset="-127"/>
                </a:rPr>
                <a:t>pvc-pv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</a:t>
              </a:r>
              <a:r>
                <a:rPr lang="en-US" altLang="ko-KR" sz="1000" dirty="0" err="1">
                  <a:latin typeface="맑은 고딕" pitchFamily="50" charset="-127"/>
                </a:rPr>
                <a:t>mountPath</a:t>
              </a:r>
              <a:r>
                <a:rPr lang="en-US" altLang="ko-KR" sz="1000" dirty="0">
                  <a:latin typeface="맑은 고딕" pitchFamily="50" charset="-127"/>
                </a:rPr>
                <a:t>: /volume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</a:t>
              </a:r>
              <a:r>
                <a:rPr lang="en-US" altLang="ko-KR" sz="1000" b="1" dirty="0">
                  <a:latin typeface="맑은 고딕" pitchFamily="50" charset="-127"/>
                </a:rPr>
                <a:t>volumes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- name : </a:t>
              </a:r>
              <a:r>
                <a:rPr lang="en-US" altLang="ko-KR" sz="1000" dirty="0" err="1">
                  <a:solidFill>
                    <a:srgbClr val="00B050"/>
                  </a:solidFill>
                  <a:latin typeface="맑은 고딕" pitchFamily="50" charset="-127"/>
                </a:rPr>
                <a:t>pvc-pv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</a:t>
              </a:r>
              <a:r>
                <a:rPr lang="en-US" altLang="ko-KR" sz="1000" dirty="0" err="1">
                  <a:solidFill>
                    <a:schemeClr val="accent6"/>
                  </a:solidFill>
                  <a:latin typeface="맑은 고딕" pitchFamily="50" charset="-127"/>
                </a:rPr>
                <a:t>persistentVolumeClaim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</a:t>
              </a:r>
              <a:r>
                <a:rPr lang="en-US" altLang="ko-KR" sz="1000" dirty="0" err="1">
                  <a:latin typeface="맑은 고딕" pitchFamily="50" charset="-127"/>
                </a:rPr>
                <a:t>claimName</a:t>
              </a:r>
              <a:r>
                <a:rPr lang="en-US" altLang="ko-KR" sz="1000" dirty="0">
                  <a:latin typeface="맑은 고딕" pitchFamily="50" charset="-127"/>
                </a:rPr>
                <a:t>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pvc-01</a:t>
              </a:r>
            </a:p>
          </p:txBody>
        </p:sp>
      </p:grpSp>
      <p:sp>
        <p:nvSpPr>
          <p:cNvPr id="126" name="모서리가 둥근 사각형 설명선 125"/>
          <p:cNvSpPr/>
          <p:nvPr/>
        </p:nvSpPr>
        <p:spPr bwMode="ltGray">
          <a:xfrm>
            <a:off x="9991884" y="6397770"/>
            <a:ext cx="1218207" cy="341042"/>
          </a:xfrm>
          <a:prstGeom prst="wedgeRoundRectCallout">
            <a:avLst>
              <a:gd name="adj1" fmla="val 24219"/>
              <a:gd name="adj2" fmla="val -74396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해당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만들어짐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08E5DD-D0F5-4DA3-97C6-2EC606A27130}"/>
              </a:ext>
            </a:extLst>
          </p:cNvPr>
          <p:cNvGrpSpPr/>
          <p:nvPr/>
        </p:nvGrpSpPr>
        <p:grpSpPr>
          <a:xfrm>
            <a:off x="3195473" y="2297303"/>
            <a:ext cx="1717120" cy="1450925"/>
            <a:chOff x="3195473" y="2297303"/>
            <a:chExt cx="1717120" cy="14509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EAF0050-9A22-4C1B-8666-17F517DD8898}"/>
                </a:ext>
              </a:extLst>
            </p:cNvPr>
            <p:cNvGrpSpPr/>
            <p:nvPr/>
          </p:nvGrpSpPr>
          <p:grpSpPr>
            <a:xfrm>
              <a:off x="3195473" y="2297303"/>
              <a:ext cx="1505719" cy="1450925"/>
              <a:chOff x="3195473" y="2297303"/>
              <a:chExt cx="1505719" cy="145092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71BEB84D-DC74-42C1-ADFA-47F6C2E82D6B}"/>
                  </a:ext>
                </a:extLst>
              </p:cNvPr>
              <p:cNvSpPr/>
              <p:nvPr/>
            </p:nvSpPr>
            <p:spPr bwMode="ltGray">
              <a:xfrm>
                <a:off x="3746129" y="2996952"/>
                <a:ext cx="955063" cy="316658"/>
              </a:xfrm>
              <a:prstGeom prst="rect">
                <a:avLst/>
              </a:prstGeom>
              <a:ln w="3175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Volume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2"/>
                    </a:solidFill>
                    <a:latin typeface="맑은 고딕" pitchFamily="50" charset="-127"/>
                    <a:ea typeface="맑은 고딕" pitchFamily="50" charset="-127"/>
                  </a:rPr>
                  <a:t>/node-v1</a:t>
                </a:r>
                <a:endParaRPr lang="ko-KR" altLang="en-US" sz="1050" dirty="0" err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CDFC432F-13AA-4EC7-9D86-D6E84E0AAACE}"/>
                  </a:ext>
                </a:extLst>
              </p:cNvPr>
              <p:cNvCxnSpPr>
                <a:stCxn id="92" idx="1"/>
                <a:endCxn id="132" idx="1"/>
              </p:cNvCxnSpPr>
              <p:nvPr/>
            </p:nvCxnSpPr>
            <p:spPr>
              <a:xfrm rot="10800000" flipV="1">
                <a:off x="3746129" y="2297303"/>
                <a:ext cx="12700" cy="857978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모서리가 둥근 사각형 설명선 87">
                <a:extLst>
                  <a:ext uri="{FF2B5EF4-FFF2-40B4-BE49-F238E27FC236}">
                    <a16:creationId xmlns:a16="http://schemas.microsoft.com/office/drawing/2014/main" id="{BF3DDCDB-CF4A-4ABE-9B15-1F06F7DD214D}"/>
                  </a:ext>
                </a:extLst>
              </p:cNvPr>
              <p:cNvSpPr/>
              <p:nvPr/>
            </p:nvSpPr>
            <p:spPr bwMode="ltGray">
              <a:xfrm>
                <a:off x="3195473" y="3378237"/>
                <a:ext cx="1205773" cy="369991"/>
              </a:xfrm>
              <a:prstGeom prst="wedgeRoundRectCallout">
                <a:avLst>
                  <a:gd name="adj1" fmla="val -21240"/>
                  <a:gd name="adj2" fmla="val -105838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Node</a:t>
                </a:r>
                <a:r>
                  <a:rPr lang="ko-KR" altLang="en-US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추가시마다 </a:t>
                </a:r>
                <a:endPara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Mount</a:t>
                </a:r>
                <a:r>
                  <a:rPr lang="ko-KR" altLang="en-US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걸어줌</a:t>
                </a:r>
                <a:endPara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DF694666-DAB4-4E9E-A613-D995B40A24C9}"/>
                </a:ext>
              </a:extLst>
            </p:cNvPr>
            <p:cNvCxnSpPr>
              <a:cxnSpLocks/>
              <a:stCxn id="132" idx="3"/>
              <a:endCxn id="101" idx="1"/>
            </p:cNvCxnSpPr>
            <p:nvPr/>
          </p:nvCxnSpPr>
          <p:spPr>
            <a:xfrm flipV="1">
              <a:off x="4701192" y="3155199"/>
              <a:ext cx="211401" cy="82"/>
            </a:xfrm>
            <a:prstGeom prst="line">
              <a:avLst/>
            </a:prstGeom>
            <a:ln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95218FA-0B60-4C8D-85A6-A044C71C1AA1}"/>
              </a:ext>
            </a:extLst>
          </p:cNvPr>
          <p:cNvGrpSpPr/>
          <p:nvPr/>
        </p:nvGrpSpPr>
        <p:grpSpPr>
          <a:xfrm>
            <a:off x="11773013" y="4490647"/>
            <a:ext cx="1555960" cy="1969663"/>
            <a:chOff x="10069046" y="4246256"/>
            <a:chExt cx="1555960" cy="1969663"/>
          </a:xfrm>
        </p:grpSpPr>
        <p:sp>
          <p:nvSpPr>
            <p:cNvPr id="149" name="Google Shape;592;p7">
              <a:extLst>
                <a:ext uri="{FF2B5EF4-FFF2-40B4-BE49-F238E27FC236}">
                  <a16:creationId xmlns:a16="http://schemas.microsoft.com/office/drawing/2014/main" id="{68F4F423-3E6D-4CA7-A7AB-C46E806D483A}"/>
                </a:ext>
              </a:extLst>
            </p:cNvPr>
            <p:cNvSpPr/>
            <p:nvPr/>
          </p:nvSpPr>
          <p:spPr>
            <a:xfrm>
              <a:off x="10069046" y="4666799"/>
              <a:ext cx="1555960" cy="993854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iscsi</a:t>
              </a: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targetPortal: 163.180.11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iqn: iqn.200.qnap:...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lun: 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fsType: ext4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readOnly: no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 chapAuthSession: true</a:t>
              </a:r>
              <a:endParaRPr/>
            </a:p>
          </p:txBody>
        </p:sp>
        <p:sp>
          <p:nvSpPr>
            <p:cNvPr id="150" name="Google Shape;593;p7">
              <a:extLst>
                <a:ext uri="{FF2B5EF4-FFF2-40B4-BE49-F238E27FC236}">
                  <a16:creationId xmlns:a16="http://schemas.microsoft.com/office/drawing/2014/main" id="{B4E79B67-24FA-4208-B773-F0183969FBA8}"/>
                </a:ext>
              </a:extLst>
            </p:cNvPr>
            <p:cNvSpPr/>
            <p:nvPr/>
          </p:nvSpPr>
          <p:spPr>
            <a:xfrm>
              <a:off x="10069046" y="4246256"/>
              <a:ext cx="1555960" cy="428115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nfs</a:t>
              </a: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server: 192.168.0.xxx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path: /sda/data</a:t>
              </a:r>
              <a:endParaRPr/>
            </a:p>
          </p:txBody>
        </p:sp>
        <p:sp>
          <p:nvSpPr>
            <p:cNvPr id="151" name="Google Shape;594;p7">
              <a:extLst>
                <a:ext uri="{FF2B5EF4-FFF2-40B4-BE49-F238E27FC236}">
                  <a16:creationId xmlns:a16="http://schemas.microsoft.com/office/drawing/2014/main" id="{E71915D0-2AFF-4DE9-9903-C7E69A14A9CA}"/>
                </a:ext>
              </a:extLst>
            </p:cNvPr>
            <p:cNvSpPr/>
            <p:nvPr/>
          </p:nvSpPr>
          <p:spPr>
            <a:xfrm>
              <a:off x="10069046" y="5656525"/>
              <a:ext cx="1555960" cy="559394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gitRepo</a:t>
              </a:r>
              <a:r>
                <a:rPr lang="en-US" sz="9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repository: github.com...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revision: master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directory: .</a:t>
              </a:r>
              <a:endParaRPr/>
            </a:p>
          </p:txBody>
        </p:sp>
      </p:grpSp>
      <p:sp>
        <p:nvSpPr>
          <p:cNvPr id="153" name="모서리가 둥근 사각형 설명선 89">
            <a:extLst>
              <a:ext uri="{FF2B5EF4-FFF2-40B4-BE49-F238E27FC236}">
                <a16:creationId xmlns:a16="http://schemas.microsoft.com/office/drawing/2014/main" id="{26422DE7-4B5C-45C1-A9B9-4D03F3D3F1AF}"/>
              </a:ext>
            </a:extLst>
          </p:cNvPr>
          <p:cNvSpPr/>
          <p:nvPr/>
        </p:nvSpPr>
        <p:spPr bwMode="ltGray">
          <a:xfrm>
            <a:off x="8735673" y="1847047"/>
            <a:ext cx="871184" cy="255673"/>
          </a:xfrm>
          <a:prstGeom prst="wedgeRoundRectCallout">
            <a:avLst>
              <a:gd name="adj1" fmla="val -23699"/>
              <a:gd name="adj2" fmla="val 112157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PV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6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88" grpId="0" animBg="1"/>
      <p:bldP spid="90" grpId="0" animBg="1"/>
      <p:bldP spid="96" grpId="0" animBg="1"/>
      <p:bldP spid="103" grpId="0" animBg="1"/>
      <p:bldP spid="106" grpId="0" animBg="1"/>
      <p:bldP spid="126" grpId="0" animBg="1"/>
      <p:bldP spid="1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39CD26E-3C9E-4EA0-9349-01816FE01EF9}"/>
              </a:ext>
            </a:extLst>
          </p:cNvPr>
          <p:cNvGrpSpPr/>
          <p:nvPr/>
        </p:nvGrpSpPr>
        <p:grpSpPr>
          <a:xfrm>
            <a:off x="9234453" y="854899"/>
            <a:ext cx="2349954" cy="5382412"/>
            <a:chOff x="9234453" y="854899"/>
            <a:chExt cx="2349954" cy="5382412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0CC6E39A-E9C8-424C-933F-F3D6C04DCA52}"/>
                </a:ext>
              </a:extLst>
            </p:cNvPr>
            <p:cNvSpPr/>
            <p:nvPr/>
          </p:nvSpPr>
          <p:spPr>
            <a:xfrm>
              <a:off x="9273354" y="1268760"/>
              <a:ext cx="2311053" cy="4968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dirty="0">
                <a:latin typeface="+mn-ea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AB0C1B4E-0425-45F9-97E3-45E8449369A0}"/>
                </a:ext>
              </a:extLst>
            </p:cNvPr>
            <p:cNvSpPr txBox="1"/>
            <p:nvPr/>
          </p:nvSpPr>
          <p:spPr>
            <a:xfrm>
              <a:off x="9234453" y="854899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Image</a:t>
              </a:r>
              <a:endPara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394123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5. Object - ConfigMap</a:t>
            </a:r>
            <a:r>
              <a:rPr lang="en-US" altLang="ko-KR" dirty="0">
                <a:latin typeface="+mn-ea"/>
                <a:ea typeface="+mn-ea"/>
              </a:rPr>
              <a:t>, Secret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FD3EF3-03BF-4BB2-8DED-D713FD501B8D}"/>
              </a:ext>
            </a:extLst>
          </p:cNvPr>
          <p:cNvGrpSpPr/>
          <p:nvPr/>
        </p:nvGrpSpPr>
        <p:grpSpPr>
          <a:xfrm>
            <a:off x="541713" y="854899"/>
            <a:ext cx="8392970" cy="5382412"/>
            <a:chOff x="541713" y="854899"/>
            <a:chExt cx="8392970" cy="5382412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037A528-9AAF-431E-B1A6-1E7BC5F03C11}"/>
                </a:ext>
              </a:extLst>
            </p:cNvPr>
            <p:cNvSpPr/>
            <p:nvPr/>
          </p:nvSpPr>
          <p:spPr>
            <a:xfrm>
              <a:off x="551384" y="1268760"/>
              <a:ext cx="4043010" cy="4968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4170A9"/>
              </a:solidFill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dirty="0">
                <a:latin typeface="+mn-ea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93DB0C-FFEA-4A97-9A99-676AB252557E}"/>
                </a:ext>
              </a:extLst>
            </p:cNvPr>
            <p:cNvSpPr txBox="1"/>
            <p:nvPr/>
          </p:nvSpPr>
          <p:spPr>
            <a:xfrm>
              <a:off x="836622" y="854899"/>
              <a:ext cx="654346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Dev</a:t>
              </a:r>
              <a:endPara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D220E5C1-458C-4318-8660-0880BF4BF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13" y="912037"/>
              <a:ext cx="299140" cy="291177"/>
            </a:xfrm>
            <a:prstGeom prst="rect">
              <a:avLst/>
            </a:prstGeom>
          </p:spPr>
        </p:pic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E31E0EDB-AEEF-41A8-B616-E87CCD75C7AC}"/>
                </a:ext>
              </a:extLst>
            </p:cNvPr>
            <p:cNvSpPr/>
            <p:nvPr/>
          </p:nvSpPr>
          <p:spPr>
            <a:xfrm>
              <a:off x="4944148" y="1268760"/>
              <a:ext cx="3990535" cy="4968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4170A9"/>
              </a:solidFill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dirty="0">
                <a:latin typeface="+mn-ea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1AF79D8-3D87-4827-8D98-D40646607534}"/>
                </a:ext>
              </a:extLst>
            </p:cNvPr>
            <p:cNvSpPr txBox="1"/>
            <p:nvPr/>
          </p:nvSpPr>
          <p:spPr>
            <a:xfrm>
              <a:off x="5228818" y="854899"/>
              <a:ext cx="1523494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Production</a:t>
              </a:r>
              <a:endPara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260" name="그림 259">
              <a:extLst>
                <a:ext uri="{FF2B5EF4-FFF2-40B4-BE49-F238E27FC236}">
                  <a16:creationId xmlns:a16="http://schemas.microsoft.com/office/drawing/2014/main" id="{D439DF07-FA0E-422A-8097-D301015B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678" y="912037"/>
              <a:ext cx="299140" cy="291177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FBB444-4F55-41ED-B50C-F08A9655D2E5}"/>
              </a:ext>
            </a:extLst>
          </p:cNvPr>
          <p:cNvGrpSpPr/>
          <p:nvPr/>
        </p:nvGrpSpPr>
        <p:grpSpPr>
          <a:xfrm>
            <a:off x="1534084" y="1664853"/>
            <a:ext cx="1951346" cy="1748016"/>
            <a:chOff x="1534084" y="1664853"/>
            <a:chExt cx="1951346" cy="1748016"/>
          </a:xfrm>
        </p:grpSpPr>
        <p:sp>
          <p:nvSpPr>
            <p:cNvPr id="204" name="Rectangle 39">
              <a:extLst>
                <a:ext uri="{FF2B5EF4-FFF2-40B4-BE49-F238E27FC236}">
                  <a16:creationId xmlns:a16="http://schemas.microsoft.com/office/drawing/2014/main" id="{57294F85-0C89-4295-8324-07C290D8B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084" y="1836665"/>
              <a:ext cx="1951346" cy="15762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C25654F2-90E9-49C3-A165-5B97A5E4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338" y="2142740"/>
              <a:ext cx="1779214" cy="12133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D48605-967C-4C9F-AE55-63611DEB729C}"/>
                </a:ext>
              </a:extLst>
            </p:cNvPr>
            <p:cNvGrpSpPr/>
            <p:nvPr/>
          </p:nvGrpSpPr>
          <p:grpSpPr>
            <a:xfrm>
              <a:off x="2062341" y="1983415"/>
              <a:ext cx="895479" cy="276999"/>
              <a:chOff x="1760082" y="4650699"/>
              <a:chExt cx="814072" cy="251817"/>
            </a:xfrm>
          </p:grpSpPr>
          <p:sp>
            <p:nvSpPr>
              <p:cNvPr id="184" name="모서리가 둥근 직사각형 309">
                <a:extLst>
                  <a:ext uri="{FF2B5EF4-FFF2-40B4-BE49-F238E27FC236}">
                    <a16:creationId xmlns:a16="http://schemas.microsoft.com/office/drawing/2014/main" id="{D29245A0-3291-4BA5-8F44-6DD18626213E}"/>
                  </a:ext>
                </a:extLst>
              </p:cNvPr>
              <p:cNvSpPr/>
              <p:nvPr/>
            </p:nvSpPr>
            <p:spPr>
              <a:xfrm>
                <a:off x="1767523" y="4665089"/>
                <a:ext cx="806631" cy="215256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DF7AF0B-688E-41A9-8548-A1DBD8DF8693}"/>
                  </a:ext>
                </a:extLst>
              </p:cNvPr>
              <p:cNvSpPr txBox="1"/>
              <p:nvPr/>
            </p:nvSpPr>
            <p:spPr>
              <a:xfrm>
                <a:off x="1760082" y="4650699"/>
                <a:ext cx="811994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Container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194" name="모서리가 둥근 직사각형 51">
              <a:extLst>
                <a:ext uri="{FF2B5EF4-FFF2-40B4-BE49-F238E27FC236}">
                  <a16:creationId xmlns:a16="http://schemas.microsoft.com/office/drawing/2014/main" id="{F0EEA64E-1693-41E7-BD1C-1161884D602B}"/>
                </a:ext>
              </a:extLst>
            </p:cNvPr>
            <p:cNvSpPr/>
            <p:nvPr/>
          </p:nvSpPr>
          <p:spPr>
            <a:xfrm>
              <a:off x="1775229" y="2339525"/>
              <a:ext cx="1440248" cy="23678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Rectangle 39">
              <a:extLst>
                <a:ext uri="{FF2B5EF4-FFF2-40B4-BE49-F238E27FC236}">
                  <a16:creationId xmlns:a16="http://schemas.microsoft.com/office/drawing/2014/main" id="{36BE26BE-C7E4-48A0-94A1-BF2ABF501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229" y="2572793"/>
              <a:ext cx="1440248" cy="6572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2B69915-535F-4288-BFFE-427095F40FBE}"/>
                </a:ext>
              </a:extLst>
            </p:cNvPr>
            <p:cNvSpPr txBox="1"/>
            <p:nvPr/>
          </p:nvSpPr>
          <p:spPr>
            <a:xfrm>
              <a:off x="1921094" y="2622498"/>
              <a:ext cx="132290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False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Dev</a:t>
              </a:r>
            </a:p>
            <a:p>
              <a:r>
                <a:rPr lang="en-US" altLang="ko-KR" sz="1100">
                  <a:latin typeface="+mn-ea"/>
                </a:rPr>
                <a:t>Key  : </a:t>
              </a:r>
              <a:r>
                <a:rPr lang="en-US" altLang="ko-KR" sz="1100" b="1">
                  <a:latin typeface="+mn-ea"/>
                </a:rPr>
                <a:t>LS0tLs..</a:t>
              </a:r>
              <a:endParaRPr lang="ko-KR" altLang="en-US" sz="1100" b="1">
                <a:latin typeface="+mn-ea"/>
              </a:endParaRP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33F999DC-CB2C-423B-9670-366B306CE02F}"/>
                </a:ext>
              </a:extLst>
            </p:cNvPr>
            <p:cNvGrpSpPr/>
            <p:nvPr/>
          </p:nvGrpSpPr>
          <p:grpSpPr>
            <a:xfrm>
              <a:off x="2267683" y="1664853"/>
              <a:ext cx="476268" cy="276999"/>
              <a:chOff x="1736849" y="4650699"/>
              <a:chExt cx="432971" cy="251817"/>
            </a:xfrm>
          </p:grpSpPr>
          <p:sp>
            <p:nvSpPr>
              <p:cNvPr id="202" name="모서리가 둥근 직사각형 309">
                <a:extLst>
                  <a:ext uri="{FF2B5EF4-FFF2-40B4-BE49-F238E27FC236}">
                    <a16:creationId xmlns:a16="http://schemas.microsoft.com/office/drawing/2014/main" id="{4558C0E9-5288-4AE5-94EB-CAF9FEFC3A1A}"/>
                  </a:ext>
                </a:extLst>
              </p:cNvPr>
              <p:cNvSpPr/>
              <p:nvPr/>
            </p:nvSpPr>
            <p:spPr>
              <a:xfrm>
                <a:off x="1755890" y="4665089"/>
                <a:ext cx="413930" cy="21525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EB07FD9-B0B6-48E5-B0A2-3259B0FAC7F3}"/>
                  </a:ext>
                </a:extLst>
              </p:cNvPr>
              <p:cNvSpPr txBox="1"/>
              <p:nvPr/>
            </p:nvSpPr>
            <p:spPr>
              <a:xfrm>
                <a:off x="1736849" y="4650699"/>
                <a:ext cx="422610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Pod</a:t>
                </a:r>
                <a:endParaRPr lang="ko-KR" altLang="en-US" sz="1200" b="1">
                  <a:latin typeface="+mn-ea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982568-41F2-4C7C-BB97-B15CF2129ACF}"/>
              </a:ext>
            </a:extLst>
          </p:cNvPr>
          <p:cNvGrpSpPr/>
          <p:nvPr/>
        </p:nvGrpSpPr>
        <p:grpSpPr>
          <a:xfrm>
            <a:off x="836622" y="4099263"/>
            <a:ext cx="1067634" cy="1747139"/>
            <a:chOff x="836622" y="4099263"/>
            <a:chExt cx="1067634" cy="1747139"/>
          </a:xfrm>
        </p:grpSpPr>
        <p:sp>
          <p:nvSpPr>
            <p:cNvPr id="304" name="Rectangle 39">
              <a:extLst>
                <a:ext uri="{FF2B5EF4-FFF2-40B4-BE49-F238E27FC236}">
                  <a16:creationId xmlns:a16="http://schemas.microsoft.com/office/drawing/2014/main" id="{8B0A0C6C-B998-4B1E-9EFE-9C27D5D3D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622" y="4271077"/>
              <a:ext cx="1067634" cy="638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08F57FBC-604D-4254-B353-C8CE4F9323E9}"/>
                </a:ext>
              </a:extLst>
            </p:cNvPr>
            <p:cNvGrpSpPr/>
            <p:nvPr/>
          </p:nvGrpSpPr>
          <p:grpSpPr>
            <a:xfrm>
              <a:off x="877419" y="4099263"/>
              <a:ext cx="994183" cy="276999"/>
              <a:chOff x="1725745" y="4650699"/>
              <a:chExt cx="903802" cy="251817"/>
            </a:xfrm>
          </p:grpSpPr>
          <p:sp>
            <p:nvSpPr>
              <p:cNvPr id="306" name="모서리가 둥근 직사각형 309">
                <a:extLst>
                  <a:ext uri="{FF2B5EF4-FFF2-40B4-BE49-F238E27FC236}">
                    <a16:creationId xmlns:a16="http://schemas.microsoft.com/office/drawing/2014/main" id="{9DC4D4CB-09EC-4D7F-BF30-205AAD3956A8}"/>
                  </a:ext>
                </a:extLst>
              </p:cNvPr>
              <p:cNvSpPr/>
              <p:nvPr/>
            </p:nvSpPr>
            <p:spPr>
              <a:xfrm>
                <a:off x="1755889" y="4665089"/>
                <a:ext cx="822225" cy="2152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287DD2A-0D46-4D77-A643-8FA8BED6BAE7}"/>
                  </a:ext>
                </a:extLst>
              </p:cNvPr>
              <p:cNvSpPr txBox="1"/>
              <p:nvPr/>
            </p:nvSpPr>
            <p:spPr>
              <a:xfrm>
                <a:off x="1725745" y="4650699"/>
                <a:ext cx="903802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ConfigMap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A1CA76B9-F86A-49AA-85E7-34995DE01870}"/>
                </a:ext>
              </a:extLst>
            </p:cNvPr>
            <p:cNvSpPr txBox="1"/>
            <p:nvPr/>
          </p:nvSpPr>
          <p:spPr>
            <a:xfrm>
              <a:off x="887749" y="4378571"/>
              <a:ext cx="9860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False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Dev</a:t>
              </a:r>
            </a:p>
          </p:txBody>
        </p:sp>
        <p:sp>
          <p:nvSpPr>
            <p:cNvPr id="309" name="Rectangle 39">
              <a:extLst>
                <a:ext uri="{FF2B5EF4-FFF2-40B4-BE49-F238E27FC236}">
                  <a16:creationId xmlns:a16="http://schemas.microsoft.com/office/drawing/2014/main" id="{89CD1FF4-C2E2-4A68-992F-2D6F88D69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622" y="5208121"/>
              <a:ext cx="1067634" cy="638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141051C6-B914-4A15-BE17-3FDDE40705BB}"/>
                </a:ext>
              </a:extLst>
            </p:cNvPr>
            <p:cNvGrpSpPr/>
            <p:nvPr/>
          </p:nvGrpSpPr>
          <p:grpSpPr>
            <a:xfrm>
              <a:off x="910577" y="5036307"/>
              <a:ext cx="904447" cy="276999"/>
              <a:chOff x="1755889" y="4650699"/>
              <a:chExt cx="822225" cy="251817"/>
            </a:xfrm>
          </p:grpSpPr>
          <p:sp>
            <p:nvSpPr>
              <p:cNvPr id="311" name="모서리가 둥근 직사각형 309">
                <a:extLst>
                  <a:ext uri="{FF2B5EF4-FFF2-40B4-BE49-F238E27FC236}">
                    <a16:creationId xmlns:a16="http://schemas.microsoft.com/office/drawing/2014/main" id="{EBB75D64-4368-4E5B-9447-A1601304DD4E}"/>
                  </a:ext>
                </a:extLst>
              </p:cNvPr>
              <p:cNvSpPr/>
              <p:nvPr/>
            </p:nvSpPr>
            <p:spPr>
              <a:xfrm>
                <a:off x="1755889" y="4665089"/>
                <a:ext cx="822225" cy="2152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8E1C8CDC-3FC5-4E77-9E24-3F3DE9495CCA}"/>
                  </a:ext>
                </a:extLst>
              </p:cNvPr>
              <p:cNvSpPr txBox="1"/>
              <p:nvPr/>
            </p:nvSpPr>
            <p:spPr>
              <a:xfrm>
                <a:off x="1843171" y="4650699"/>
                <a:ext cx="578130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Secret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21760E6A-C0A3-4553-8103-E277602BFBB2}"/>
                </a:ext>
              </a:extLst>
            </p:cNvPr>
            <p:cNvSpPr txBox="1"/>
            <p:nvPr/>
          </p:nvSpPr>
          <p:spPr>
            <a:xfrm>
              <a:off x="839317" y="5417197"/>
              <a:ext cx="1064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Key : </a:t>
              </a:r>
              <a:r>
                <a:rPr lang="en-US" altLang="ko-KR" sz="1100" b="1">
                  <a:latin typeface="+mn-ea"/>
                </a:rPr>
                <a:t>LS0tLs..</a:t>
              </a:r>
              <a:endParaRPr lang="ko-KR" altLang="en-US" sz="1100" b="1"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F346D1-E3DB-43CC-A4F7-3744FA6F6441}"/>
              </a:ext>
            </a:extLst>
          </p:cNvPr>
          <p:cNvGrpSpPr/>
          <p:nvPr/>
        </p:nvGrpSpPr>
        <p:grpSpPr>
          <a:xfrm>
            <a:off x="1904256" y="4099263"/>
            <a:ext cx="2166717" cy="1748017"/>
            <a:chOff x="1904256" y="4099263"/>
            <a:chExt cx="2166717" cy="1748017"/>
          </a:xfrm>
        </p:grpSpPr>
        <p:sp>
          <p:nvSpPr>
            <p:cNvPr id="314" name="Rectangle 39">
              <a:extLst>
                <a:ext uri="{FF2B5EF4-FFF2-40B4-BE49-F238E27FC236}">
                  <a16:creationId xmlns:a16="http://schemas.microsoft.com/office/drawing/2014/main" id="{ECC6CBA4-02EE-449C-BDD4-FD2CC17E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627" y="4271076"/>
              <a:ext cx="1951346" cy="15762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5" name="Rectangle 39">
              <a:extLst>
                <a:ext uri="{FF2B5EF4-FFF2-40B4-BE49-F238E27FC236}">
                  <a16:creationId xmlns:a16="http://schemas.microsoft.com/office/drawing/2014/main" id="{7F6143F4-FDDF-4998-AAB7-C4614E98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881" y="4577151"/>
              <a:ext cx="1779214" cy="12133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522B2953-56D4-440A-8DD2-5D6CFA19E593}"/>
                </a:ext>
              </a:extLst>
            </p:cNvPr>
            <p:cNvGrpSpPr/>
            <p:nvPr/>
          </p:nvGrpSpPr>
          <p:grpSpPr>
            <a:xfrm>
              <a:off x="2647884" y="4417826"/>
              <a:ext cx="895479" cy="276999"/>
              <a:chOff x="1760082" y="4650699"/>
              <a:chExt cx="814072" cy="251817"/>
            </a:xfrm>
          </p:grpSpPr>
          <p:sp>
            <p:nvSpPr>
              <p:cNvPr id="317" name="모서리가 둥근 직사각형 309">
                <a:extLst>
                  <a:ext uri="{FF2B5EF4-FFF2-40B4-BE49-F238E27FC236}">
                    <a16:creationId xmlns:a16="http://schemas.microsoft.com/office/drawing/2014/main" id="{D5947D6E-E496-4F06-9827-8E5A301777F8}"/>
                  </a:ext>
                </a:extLst>
              </p:cNvPr>
              <p:cNvSpPr/>
              <p:nvPr/>
            </p:nvSpPr>
            <p:spPr>
              <a:xfrm>
                <a:off x="1767523" y="4665089"/>
                <a:ext cx="806631" cy="215256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C90DDBC7-69C8-476A-84B8-19DDF2433683}"/>
                  </a:ext>
                </a:extLst>
              </p:cNvPr>
              <p:cNvSpPr txBox="1"/>
              <p:nvPr/>
            </p:nvSpPr>
            <p:spPr>
              <a:xfrm>
                <a:off x="1760082" y="4650699"/>
                <a:ext cx="811994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Container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19" name="모서리가 둥근 직사각형 51">
              <a:extLst>
                <a:ext uri="{FF2B5EF4-FFF2-40B4-BE49-F238E27FC236}">
                  <a16:creationId xmlns:a16="http://schemas.microsoft.com/office/drawing/2014/main" id="{F1F2199F-E387-47F5-8FA1-F63E9AC41678}"/>
                </a:ext>
              </a:extLst>
            </p:cNvPr>
            <p:cNvSpPr/>
            <p:nvPr/>
          </p:nvSpPr>
          <p:spPr>
            <a:xfrm>
              <a:off x="2360772" y="4773935"/>
              <a:ext cx="1440248" cy="23678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3AD6A35C-EDB0-4D65-B140-5C843E92C6F3}"/>
                </a:ext>
              </a:extLst>
            </p:cNvPr>
            <p:cNvGrpSpPr/>
            <p:nvPr/>
          </p:nvGrpSpPr>
          <p:grpSpPr>
            <a:xfrm>
              <a:off x="2853226" y="4099263"/>
              <a:ext cx="476268" cy="276999"/>
              <a:chOff x="1736849" y="4650699"/>
              <a:chExt cx="432971" cy="251817"/>
            </a:xfrm>
          </p:grpSpPr>
          <p:sp>
            <p:nvSpPr>
              <p:cNvPr id="323" name="모서리가 둥근 직사각형 309">
                <a:extLst>
                  <a:ext uri="{FF2B5EF4-FFF2-40B4-BE49-F238E27FC236}">
                    <a16:creationId xmlns:a16="http://schemas.microsoft.com/office/drawing/2014/main" id="{89F99917-3901-4F5C-9EF6-120AFBE70633}"/>
                  </a:ext>
                </a:extLst>
              </p:cNvPr>
              <p:cNvSpPr/>
              <p:nvPr/>
            </p:nvSpPr>
            <p:spPr>
              <a:xfrm>
                <a:off x="1755890" y="4665089"/>
                <a:ext cx="413930" cy="21525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05E24BBA-DDE5-487F-B7F5-6BDE48577C35}"/>
                  </a:ext>
                </a:extLst>
              </p:cNvPr>
              <p:cNvSpPr txBox="1"/>
              <p:nvPr/>
            </p:nvSpPr>
            <p:spPr>
              <a:xfrm>
                <a:off x="1736849" y="4650699"/>
                <a:ext cx="422610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Pod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143DE3A-C75D-49AC-9739-39F840818C7A}"/>
                </a:ext>
              </a:extLst>
            </p:cNvPr>
            <p:cNvSpPr txBox="1"/>
            <p:nvPr/>
          </p:nvSpPr>
          <p:spPr>
            <a:xfrm>
              <a:off x="2332039" y="5043466"/>
              <a:ext cx="132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>
                  <a:solidFill>
                    <a:srgbClr val="00B0F0"/>
                  </a:solidFill>
                  <a:latin typeface="+mn-ea"/>
                </a:rPr>
                <a:t>Env</a:t>
              </a:r>
            </a:p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False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Dev</a:t>
              </a:r>
            </a:p>
            <a:p>
              <a:r>
                <a:rPr lang="en-US" altLang="ko-KR" sz="1100">
                  <a:latin typeface="+mn-ea"/>
                </a:rPr>
                <a:t>Key  : </a:t>
              </a:r>
              <a:r>
                <a:rPr lang="en-US" altLang="ko-KR" sz="1100" b="1">
                  <a:latin typeface="+mn-ea"/>
                </a:rPr>
                <a:t>LS0tLs..</a:t>
              </a:r>
              <a:endParaRPr lang="ko-KR" altLang="en-US" sz="1100" b="1">
                <a:latin typeface="+mn-ea"/>
              </a:endParaRPr>
            </a:p>
          </p:txBody>
        </p: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F1164EE7-3365-4F71-9071-4207F89A2073}"/>
                </a:ext>
              </a:extLst>
            </p:cNvPr>
            <p:cNvCxnSpPr>
              <a:cxnSpLocks/>
              <a:stCxn id="304" idx="3"/>
              <a:endCxn id="314" idx="1"/>
            </p:cNvCxnSpPr>
            <p:nvPr/>
          </p:nvCxnSpPr>
          <p:spPr>
            <a:xfrm>
              <a:off x="1904256" y="4590218"/>
              <a:ext cx="215371" cy="46896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연결선: 구부러짐 326">
              <a:extLst>
                <a:ext uri="{FF2B5EF4-FFF2-40B4-BE49-F238E27FC236}">
                  <a16:creationId xmlns:a16="http://schemas.microsoft.com/office/drawing/2014/main" id="{F3B14349-2970-4E41-9216-3C9F2EFCC692}"/>
                </a:ext>
              </a:extLst>
            </p:cNvPr>
            <p:cNvCxnSpPr>
              <a:cxnSpLocks/>
              <a:stCxn id="313" idx="3"/>
              <a:endCxn id="314" idx="1"/>
            </p:cNvCxnSpPr>
            <p:nvPr/>
          </p:nvCxnSpPr>
          <p:spPr>
            <a:xfrm flipV="1">
              <a:off x="1904256" y="5059179"/>
              <a:ext cx="215371" cy="48882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8" name="연결선: 구부러짐 327">
              <a:extLst>
                <a:ext uri="{FF2B5EF4-FFF2-40B4-BE49-F238E27FC236}">
                  <a16:creationId xmlns:a16="http://schemas.microsoft.com/office/drawing/2014/main" id="{D8B27BF2-427B-4976-B3EE-A8F85F519060}"/>
                </a:ext>
              </a:extLst>
            </p:cNvPr>
            <p:cNvCxnSpPr>
              <a:cxnSpLocks/>
              <a:stCxn id="319" idx="2"/>
            </p:cNvCxnSpPr>
            <p:nvPr/>
          </p:nvCxnSpPr>
          <p:spPr>
            <a:xfrm rot="5400000">
              <a:off x="2827321" y="4891828"/>
              <a:ext cx="134686" cy="37246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71A3FF-B87F-4766-9925-5DE72D07A20A}"/>
              </a:ext>
            </a:extLst>
          </p:cNvPr>
          <p:cNvGrpSpPr/>
          <p:nvPr/>
        </p:nvGrpSpPr>
        <p:grpSpPr>
          <a:xfrm>
            <a:off x="5360620" y="4092980"/>
            <a:ext cx="3222345" cy="1748017"/>
            <a:chOff x="5360620" y="4092980"/>
            <a:chExt cx="3222345" cy="1748017"/>
          </a:xfrm>
        </p:grpSpPr>
        <p:sp>
          <p:nvSpPr>
            <p:cNvPr id="265" name="Rectangle 39">
              <a:extLst>
                <a:ext uri="{FF2B5EF4-FFF2-40B4-BE49-F238E27FC236}">
                  <a16:creationId xmlns:a16="http://schemas.microsoft.com/office/drawing/2014/main" id="{1E735438-7A11-415A-A886-A5CB71873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619" y="4264793"/>
              <a:ext cx="1951346" cy="15762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27EF8791-B6D6-4460-8999-D40F1612C9B1}"/>
                </a:ext>
              </a:extLst>
            </p:cNvPr>
            <p:cNvGrpSpPr/>
            <p:nvPr/>
          </p:nvGrpSpPr>
          <p:grpSpPr>
            <a:xfrm>
              <a:off x="7365218" y="4092980"/>
              <a:ext cx="476268" cy="276999"/>
              <a:chOff x="1736849" y="4650699"/>
              <a:chExt cx="432971" cy="251817"/>
            </a:xfrm>
          </p:grpSpPr>
          <p:sp>
            <p:nvSpPr>
              <p:cNvPr id="274" name="모서리가 둥근 직사각형 309">
                <a:extLst>
                  <a:ext uri="{FF2B5EF4-FFF2-40B4-BE49-F238E27FC236}">
                    <a16:creationId xmlns:a16="http://schemas.microsoft.com/office/drawing/2014/main" id="{F7B0FB14-4FCB-44D6-AE7A-9077B0B2A881}"/>
                  </a:ext>
                </a:extLst>
              </p:cNvPr>
              <p:cNvSpPr/>
              <p:nvPr/>
            </p:nvSpPr>
            <p:spPr>
              <a:xfrm>
                <a:off x="1755890" y="4665089"/>
                <a:ext cx="413930" cy="21525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63FB9984-A4A7-407A-A197-A0087DFA8FE5}"/>
                  </a:ext>
                </a:extLst>
              </p:cNvPr>
              <p:cNvSpPr txBox="1"/>
              <p:nvPr/>
            </p:nvSpPr>
            <p:spPr>
              <a:xfrm>
                <a:off x="1736849" y="4650699"/>
                <a:ext cx="422610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Pod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29" name="Rectangle 39">
              <a:extLst>
                <a:ext uri="{FF2B5EF4-FFF2-40B4-BE49-F238E27FC236}">
                  <a16:creationId xmlns:a16="http://schemas.microsoft.com/office/drawing/2014/main" id="{28242A55-C840-42CE-B218-2506AB8D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753" y="4549530"/>
              <a:ext cx="1779214" cy="12346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ACC44367-0B3B-4F27-9FB0-F29BBDC2B133}"/>
                </a:ext>
              </a:extLst>
            </p:cNvPr>
            <p:cNvGrpSpPr/>
            <p:nvPr/>
          </p:nvGrpSpPr>
          <p:grpSpPr>
            <a:xfrm>
              <a:off x="7188756" y="4390205"/>
              <a:ext cx="895479" cy="276999"/>
              <a:chOff x="1760082" y="4650699"/>
              <a:chExt cx="814072" cy="251817"/>
            </a:xfrm>
          </p:grpSpPr>
          <p:sp>
            <p:nvSpPr>
              <p:cNvPr id="331" name="모서리가 둥근 직사각형 309">
                <a:extLst>
                  <a:ext uri="{FF2B5EF4-FFF2-40B4-BE49-F238E27FC236}">
                    <a16:creationId xmlns:a16="http://schemas.microsoft.com/office/drawing/2014/main" id="{AAEF0FC1-9B9A-4B16-AB91-24231AF22491}"/>
                  </a:ext>
                </a:extLst>
              </p:cNvPr>
              <p:cNvSpPr/>
              <p:nvPr/>
            </p:nvSpPr>
            <p:spPr>
              <a:xfrm>
                <a:off x="1767523" y="4665089"/>
                <a:ext cx="806631" cy="215256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9857CED-9D34-46EA-BF93-61F437561293}"/>
                  </a:ext>
                </a:extLst>
              </p:cNvPr>
              <p:cNvSpPr txBox="1"/>
              <p:nvPr/>
            </p:nvSpPr>
            <p:spPr>
              <a:xfrm>
                <a:off x="1760082" y="4650699"/>
                <a:ext cx="811994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Container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33" name="모서리가 둥근 직사각형 51">
              <a:extLst>
                <a:ext uri="{FF2B5EF4-FFF2-40B4-BE49-F238E27FC236}">
                  <a16:creationId xmlns:a16="http://schemas.microsoft.com/office/drawing/2014/main" id="{FF22F2EF-C29B-46C2-8482-8086C8306F60}"/>
                </a:ext>
              </a:extLst>
            </p:cNvPr>
            <p:cNvSpPr/>
            <p:nvPr/>
          </p:nvSpPr>
          <p:spPr>
            <a:xfrm>
              <a:off x="6901644" y="4746314"/>
              <a:ext cx="1440248" cy="23678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0" name="Rectangle 39">
              <a:extLst>
                <a:ext uri="{FF2B5EF4-FFF2-40B4-BE49-F238E27FC236}">
                  <a16:creationId xmlns:a16="http://schemas.microsoft.com/office/drawing/2014/main" id="{41F25222-E650-4A89-A655-AA37F781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620" y="4264794"/>
              <a:ext cx="1067634" cy="638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9860D26D-21D4-4C09-A9EE-4B7A674B4D1C}"/>
                </a:ext>
              </a:extLst>
            </p:cNvPr>
            <p:cNvGrpSpPr/>
            <p:nvPr/>
          </p:nvGrpSpPr>
          <p:grpSpPr>
            <a:xfrm>
              <a:off x="5401417" y="4092980"/>
              <a:ext cx="994183" cy="276999"/>
              <a:chOff x="1725745" y="4650699"/>
              <a:chExt cx="903802" cy="251817"/>
            </a:xfrm>
          </p:grpSpPr>
          <p:sp>
            <p:nvSpPr>
              <p:cNvPr id="342" name="모서리가 둥근 직사각형 309">
                <a:extLst>
                  <a:ext uri="{FF2B5EF4-FFF2-40B4-BE49-F238E27FC236}">
                    <a16:creationId xmlns:a16="http://schemas.microsoft.com/office/drawing/2014/main" id="{218258CE-8540-4573-B866-22E5515EC21D}"/>
                  </a:ext>
                </a:extLst>
              </p:cNvPr>
              <p:cNvSpPr/>
              <p:nvPr/>
            </p:nvSpPr>
            <p:spPr>
              <a:xfrm>
                <a:off x="1755889" y="4665089"/>
                <a:ext cx="822225" cy="2152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22681FA-6471-477A-A73B-57DA6AA387C6}"/>
                  </a:ext>
                </a:extLst>
              </p:cNvPr>
              <p:cNvSpPr txBox="1"/>
              <p:nvPr/>
            </p:nvSpPr>
            <p:spPr>
              <a:xfrm>
                <a:off x="1725745" y="4650699"/>
                <a:ext cx="903802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ConfigMap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427D3C8F-E73B-44C7-9916-662ECD301D8A}"/>
                </a:ext>
              </a:extLst>
            </p:cNvPr>
            <p:cNvSpPr txBox="1"/>
            <p:nvPr/>
          </p:nvSpPr>
          <p:spPr>
            <a:xfrm>
              <a:off x="5411747" y="4372288"/>
              <a:ext cx="9860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True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Prod</a:t>
              </a:r>
            </a:p>
          </p:txBody>
        </p:sp>
        <p:sp>
          <p:nvSpPr>
            <p:cNvPr id="345" name="Rectangle 39">
              <a:extLst>
                <a:ext uri="{FF2B5EF4-FFF2-40B4-BE49-F238E27FC236}">
                  <a16:creationId xmlns:a16="http://schemas.microsoft.com/office/drawing/2014/main" id="{55CDA244-BC32-4E18-9CFC-51F37316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620" y="5201838"/>
              <a:ext cx="1067634" cy="638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46" name="그룹 345">
              <a:extLst>
                <a:ext uri="{FF2B5EF4-FFF2-40B4-BE49-F238E27FC236}">
                  <a16:creationId xmlns:a16="http://schemas.microsoft.com/office/drawing/2014/main" id="{0E9044C1-259E-4DE7-BDE1-D218628F5BE7}"/>
                </a:ext>
              </a:extLst>
            </p:cNvPr>
            <p:cNvGrpSpPr/>
            <p:nvPr/>
          </p:nvGrpSpPr>
          <p:grpSpPr>
            <a:xfrm>
              <a:off x="5434576" y="5030024"/>
              <a:ext cx="904447" cy="276999"/>
              <a:chOff x="1755889" y="4650699"/>
              <a:chExt cx="822225" cy="251817"/>
            </a:xfrm>
          </p:grpSpPr>
          <p:sp>
            <p:nvSpPr>
              <p:cNvPr id="347" name="모서리가 둥근 직사각형 309">
                <a:extLst>
                  <a:ext uri="{FF2B5EF4-FFF2-40B4-BE49-F238E27FC236}">
                    <a16:creationId xmlns:a16="http://schemas.microsoft.com/office/drawing/2014/main" id="{3FFCA733-563B-4B30-8F0B-F3C1D0517955}"/>
                  </a:ext>
                </a:extLst>
              </p:cNvPr>
              <p:cNvSpPr/>
              <p:nvPr/>
            </p:nvSpPr>
            <p:spPr>
              <a:xfrm>
                <a:off x="1755889" y="4665089"/>
                <a:ext cx="822225" cy="2152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3D2426E3-5665-4948-8456-ADD07D892F10}"/>
                  </a:ext>
                </a:extLst>
              </p:cNvPr>
              <p:cNvSpPr txBox="1"/>
              <p:nvPr/>
            </p:nvSpPr>
            <p:spPr>
              <a:xfrm>
                <a:off x="1843171" y="4650699"/>
                <a:ext cx="578130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Secret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DBEE616F-E76C-43C9-9FB2-593C765AF5D9}"/>
                </a:ext>
              </a:extLst>
            </p:cNvPr>
            <p:cNvSpPr txBox="1"/>
            <p:nvPr/>
          </p:nvSpPr>
          <p:spPr>
            <a:xfrm>
              <a:off x="5363315" y="5410913"/>
              <a:ext cx="1064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Key : </a:t>
              </a:r>
              <a:r>
                <a:rPr lang="en-US" altLang="ko-KR" sz="1100" b="1">
                  <a:latin typeface="+mn-ea"/>
                </a:rPr>
                <a:t>MII3Ld..</a:t>
              </a:r>
              <a:endParaRPr lang="ko-KR" altLang="en-US" sz="1100" b="1">
                <a:latin typeface="+mn-ea"/>
              </a:endParaRPr>
            </a:p>
          </p:txBody>
        </p:sp>
        <p:cxnSp>
          <p:nvCxnSpPr>
            <p:cNvPr id="350" name="연결선: 구부러짐 349">
              <a:extLst>
                <a:ext uri="{FF2B5EF4-FFF2-40B4-BE49-F238E27FC236}">
                  <a16:creationId xmlns:a16="http://schemas.microsoft.com/office/drawing/2014/main" id="{1739EA55-F70B-48E7-8FFC-19C8167447FD}"/>
                </a:ext>
              </a:extLst>
            </p:cNvPr>
            <p:cNvCxnSpPr>
              <a:cxnSpLocks/>
              <a:stCxn id="340" idx="3"/>
            </p:cNvCxnSpPr>
            <p:nvPr/>
          </p:nvCxnSpPr>
          <p:spPr>
            <a:xfrm>
              <a:off x="6428254" y="4583934"/>
              <a:ext cx="215371" cy="46896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연결선: 구부러짐 350">
              <a:extLst>
                <a:ext uri="{FF2B5EF4-FFF2-40B4-BE49-F238E27FC236}">
                  <a16:creationId xmlns:a16="http://schemas.microsoft.com/office/drawing/2014/main" id="{8194272E-2C7A-4E38-B0DE-BDC0813E7A35}"/>
                </a:ext>
              </a:extLst>
            </p:cNvPr>
            <p:cNvCxnSpPr>
              <a:cxnSpLocks/>
              <a:stCxn id="349" idx="3"/>
            </p:cNvCxnSpPr>
            <p:nvPr/>
          </p:nvCxnSpPr>
          <p:spPr>
            <a:xfrm flipV="1">
              <a:off x="6428254" y="5052895"/>
              <a:ext cx="215371" cy="4888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8C42380E-7F77-42E6-BE47-D67459CE7437}"/>
                </a:ext>
              </a:extLst>
            </p:cNvPr>
            <p:cNvSpPr txBox="1"/>
            <p:nvPr/>
          </p:nvSpPr>
          <p:spPr>
            <a:xfrm>
              <a:off x="6897596" y="5037183"/>
              <a:ext cx="132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>
                  <a:solidFill>
                    <a:srgbClr val="00B0F0"/>
                  </a:solidFill>
                  <a:latin typeface="+mn-ea"/>
                </a:rPr>
                <a:t>Env</a:t>
              </a:r>
            </a:p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True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Prod</a:t>
              </a:r>
            </a:p>
            <a:p>
              <a:r>
                <a:rPr lang="en-US" altLang="ko-KR" sz="1100">
                  <a:latin typeface="+mn-ea"/>
                </a:rPr>
                <a:t>Key  : </a:t>
              </a:r>
              <a:r>
                <a:rPr lang="en-US" altLang="ko-KR" sz="1100" b="1">
                  <a:latin typeface="+mn-ea"/>
                </a:rPr>
                <a:t>MII3Ld..</a:t>
              </a:r>
              <a:endParaRPr lang="ko-KR" altLang="en-US" sz="1100" b="1">
                <a:latin typeface="+mn-ea"/>
              </a:endParaRPr>
            </a:p>
          </p:txBody>
        </p:sp>
        <p:cxnSp>
          <p:nvCxnSpPr>
            <p:cNvPr id="353" name="연결선: 구부러짐 352">
              <a:extLst>
                <a:ext uri="{FF2B5EF4-FFF2-40B4-BE49-F238E27FC236}">
                  <a16:creationId xmlns:a16="http://schemas.microsoft.com/office/drawing/2014/main" id="{097254E2-1593-42BB-A157-5AF38502B6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92878" y="4885545"/>
              <a:ext cx="134686" cy="37246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14C740-03F3-4B22-91AE-78A90452E4C1}"/>
              </a:ext>
            </a:extLst>
          </p:cNvPr>
          <p:cNvGrpSpPr/>
          <p:nvPr/>
        </p:nvGrpSpPr>
        <p:grpSpPr>
          <a:xfrm>
            <a:off x="9636433" y="1370591"/>
            <a:ext cx="1779214" cy="2507526"/>
            <a:chOff x="9636433" y="1370591"/>
            <a:chExt cx="1779214" cy="2507526"/>
          </a:xfrm>
        </p:grpSpPr>
        <p:sp>
          <p:nvSpPr>
            <p:cNvPr id="394" name="Rectangle 39">
              <a:extLst>
                <a:ext uri="{FF2B5EF4-FFF2-40B4-BE49-F238E27FC236}">
                  <a16:creationId xmlns:a16="http://schemas.microsoft.com/office/drawing/2014/main" id="{234B7D7F-D373-4CF6-BEEC-5DB9B68F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433" y="1529916"/>
              <a:ext cx="1779214" cy="10681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1BDCFA45-4B2B-4E58-B42B-F06C49430615}"/>
                </a:ext>
              </a:extLst>
            </p:cNvPr>
            <p:cNvGrpSpPr/>
            <p:nvPr/>
          </p:nvGrpSpPr>
          <p:grpSpPr>
            <a:xfrm>
              <a:off x="9717181" y="1370591"/>
              <a:ext cx="1688373" cy="276999"/>
              <a:chOff x="1760082" y="4650699"/>
              <a:chExt cx="880561" cy="251817"/>
            </a:xfrm>
          </p:grpSpPr>
          <p:sp>
            <p:nvSpPr>
              <p:cNvPr id="396" name="모서리가 둥근 직사각형 309">
                <a:extLst>
                  <a:ext uri="{FF2B5EF4-FFF2-40B4-BE49-F238E27FC236}">
                    <a16:creationId xmlns:a16="http://schemas.microsoft.com/office/drawing/2014/main" id="{0C847A50-5135-4C91-8CF0-A63009642123}"/>
                  </a:ext>
                </a:extLst>
              </p:cNvPr>
              <p:cNvSpPr/>
              <p:nvPr/>
            </p:nvSpPr>
            <p:spPr>
              <a:xfrm>
                <a:off x="1767523" y="4665089"/>
                <a:ext cx="806631" cy="215256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4937DFDA-4FE8-4C59-AD52-DC8D510D7B41}"/>
                  </a:ext>
                </a:extLst>
              </p:cNvPr>
              <p:cNvSpPr txBox="1"/>
              <p:nvPr/>
            </p:nvSpPr>
            <p:spPr>
              <a:xfrm>
                <a:off x="1760082" y="4650699"/>
                <a:ext cx="880561" cy="25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Container for Dev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398" name="모서리가 둥근 직사각형 51">
              <a:extLst>
                <a:ext uri="{FF2B5EF4-FFF2-40B4-BE49-F238E27FC236}">
                  <a16:creationId xmlns:a16="http://schemas.microsoft.com/office/drawing/2014/main" id="{2805F63F-8E89-4A6F-8C50-FDBEE7667D28}"/>
                </a:ext>
              </a:extLst>
            </p:cNvPr>
            <p:cNvSpPr/>
            <p:nvPr/>
          </p:nvSpPr>
          <p:spPr>
            <a:xfrm>
              <a:off x="9801324" y="1652989"/>
              <a:ext cx="1440248" cy="23678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9" name="Rectangle 39">
              <a:extLst>
                <a:ext uri="{FF2B5EF4-FFF2-40B4-BE49-F238E27FC236}">
                  <a16:creationId xmlns:a16="http://schemas.microsoft.com/office/drawing/2014/main" id="{9E3E47B6-E35B-4DE7-B64B-70F3FF02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1324" y="1886257"/>
              <a:ext cx="1440248" cy="6572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6E5B95AD-605B-4B23-9421-660064A210F6}"/>
                </a:ext>
              </a:extLst>
            </p:cNvPr>
            <p:cNvSpPr txBox="1"/>
            <p:nvPr/>
          </p:nvSpPr>
          <p:spPr>
            <a:xfrm>
              <a:off x="9947189" y="1935961"/>
              <a:ext cx="115002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False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Dev</a:t>
              </a:r>
            </a:p>
            <a:p>
              <a:r>
                <a:rPr lang="en-US" altLang="ko-KR" sz="1100">
                  <a:latin typeface="+mn-ea"/>
                </a:rPr>
                <a:t>Key  : </a:t>
              </a:r>
              <a:r>
                <a:rPr lang="en-US" altLang="ko-KR" sz="1100" b="1">
                  <a:latin typeface="+mn-ea"/>
                </a:rPr>
                <a:t>LS0tLs..</a:t>
              </a:r>
              <a:endParaRPr lang="ko-KR" altLang="en-US" sz="1100" b="1">
                <a:latin typeface="+mn-ea"/>
              </a:endParaRPr>
            </a:p>
          </p:txBody>
        </p:sp>
        <p:sp>
          <p:nvSpPr>
            <p:cNvPr id="401" name="Rectangle 39">
              <a:extLst>
                <a:ext uri="{FF2B5EF4-FFF2-40B4-BE49-F238E27FC236}">
                  <a16:creationId xmlns:a16="http://schemas.microsoft.com/office/drawing/2014/main" id="{30363A7E-8A99-4DBC-B3F2-F3D6A5D0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433" y="2809960"/>
              <a:ext cx="1779214" cy="10681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7C6F4FA6-3EFC-44A6-B4DA-B3FAFEFB905A}"/>
                </a:ext>
              </a:extLst>
            </p:cNvPr>
            <p:cNvGrpSpPr/>
            <p:nvPr/>
          </p:nvGrpSpPr>
          <p:grpSpPr>
            <a:xfrm>
              <a:off x="9717185" y="2650635"/>
              <a:ext cx="1560889" cy="276999"/>
              <a:chOff x="1760082" y="4650699"/>
              <a:chExt cx="814072" cy="251817"/>
            </a:xfrm>
          </p:grpSpPr>
          <p:sp>
            <p:nvSpPr>
              <p:cNvPr id="403" name="모서리가 둥근 직사각형 309">
                <a:extLst>
                  <a:ext uri="{FF2B5EF4-FFF2-40B4-BE49-F238E27FC236}">
                    <a16:creationId xmlns:a16="http://schemas.microsoft.com/office/drawing/2014/main" id="{6212300A-AF42-47F3-B352-8E2C7F8DE3A4}"/>
                  </a:ext>
                </a:extLst>
              </p:cNvPr>
              <p:cNvSpPr/>
              <p:nvPr/>
            </p:nvSpPr>
            <p:spPr>
              <a:xfrm>
                <a:off x="1767523" y="4665089"/>
                <a:ext cx="806631" cy="215256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BE11F68-0105-498F-A896-0E63160670FD}"/>
                  </a:ext>
                </a:extLst>
              </p:cNvPr>
              <p:cNvSpPr txBox="1"/>
              <p:nvPr/>
            </p:nvSpPr>
            <p:spPr>
              <a:xfrm>
                <a:off x="1760082" y="4650699"/>
                <a:ext cx="814066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Container for Prod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405" name="모서리가 둥근 직사각형 51">
              <a:extLst>
                <a:ext uri="{FF2B5EF4-FFF2-40B4-BE49-F238E27FC236}">
                  <a16:creationId xmlns:a16="http://schemas.microsoft.com/office/drawing/2014/main" id="{57871FBC-E118-4D15-A867-140D080A3496}"/>
                </a:ext>
              </a:extLst>
            </p:cNvPr>
            <p:cNvSpPr/>
            <p:nvPr/>
          </p:nvSpPr>
          <p:spPr>
            <a:xfrm>
              <a:off x="9801324" y="2933032"/>
              <a:ext cx="1440248" cy="23678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6" name="Rectangle 39">
              <a:extLst>
                <a:ext uri="{FF2B5EF4-FFF2-40B4-BE49-F238E27FC236}">
                  <a16:creationId xmlns:a16="http://schemas.microsoft.com/office/drawing/2014/main" id="{2EBC3B20-56E2-4652-8047-0039C5A21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1324" y="3166300"/>
              <a:ext cx="1440248" cy="6572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6C1FD1A-6945-4923-8E41-D1C4DA5BAA7F}"/>
                </a:ext>
              </a:extLst>
            </p:cNvPr>
            <p:cNvSpPr txBox="1"/>
            <p:nvPr/>
          </p:nvSpPr>
          <p:spPr>
            <a:xfrm>
              <a:off x="9947189" y="3216005"/>
              <a:ext cx="115002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True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Prod</a:t>
              </a:r>
            </a:p>
            <a:p>
              <a:r>
                <a:rPr lang="en-US" altLang="ko-KR" sz="1100">
                  <a:latin typeface="+mn-ea"/>
                </a:rPr>
                <a:t>Key  : </a:t>
              </a:r>
              <a:r>
                <a:rPr lang="en-US" altLang="ko-KR" sz="1100" b="1">
                  <a:latin typeface="+mn-ea"/>
                </a:rPr>
                <a:t>MII3Ld..</a:t>
              </a:r>
              <a:endParaRPr lang="ko-KR" altLang="en-US" sz="1100" b="1">
                <a:latin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4F73BE-597D-4EE1-860F-766498DF17A8}"/>
              </a:ext>
            </a:extLst>
          </p:cNvPr>
          <p:cNvGrpSpPr/>
          <p:nvPr/>
        </p:nvGrpSpPr>
        <p:grpSpPr>
          <a:xfrm>
            <a:off x="9640104" y="4446148"/>
            <a:ext cx="1779214" cy="1416420"/>
            <a:chOff x="9640104" y="4446148"/>
            <a:chExt cx="1779214" cy="1416420"/>
          </a:xfrm>
        </p:grpSpPr>
        <p:sp>
          <p:nvSpPr>
            <p:cNvPr id="408" name="Rectangle 39">
              <a:extLst>
                <a:ext uri="{FF2B5EF4-FFF2-40B4-BE49-F238E27FC236}">
                  <a16:creationId xmlns:a16="http://schemas.microsoft.com/office/drawing/2014/main" id="{23AD9AE4-9FF8-40AD-9EED-775F01CA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0104" y="4605474"/>
              <a:ext cx="1779214" cy="12346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F7985E92-C17A-4C35-9EED-DA9503B92A37}"/>
                </a:ext>
              </a:extLst>
            </p:cNvPr>
            <p:cNvGrpSpPr/>
            <p:nvPr/>
          </p:nvGrpSpPr>
          <p:grpSpPr>
            <a:xfrm>
              <a:off x="10092107" y="4446148"/>
              <a:ext cx="895479" cy="276999"/>
              <a:chOff x="1760082" y="4650699"/>
              <a:chExt cx="814072" cy="251817"/>
            </a:xfrm>
          </p:grpSpPr>
          <p:sp>
            <p:nvSpPr>
              <p:cNvPr id="410" name="모서리가 둥근 직사각형 309">
                <a:extLst>
                  <a:ext uri="{FF2B5EF4-FFF2-40B4-BE49-F238E27FC236}">
                    <a16:creationId xmlns:a16="http://schemas.microsoft.com/office/drawing/2014/main" id="{BA302475-0B34-4028-A36F-A37DA442A967}"/>
                  </a:ext>
                </a:extLst>
              </p:cNvPr>
              <p:cNvSpPr/>
              <p:nvPr/>
            </p:nvSpPr>
            <p:spPr>
              <a:xfrm>
                <a:off x="1767523" y="4665089"/>
                <a:ext cx="806631" cy="215256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C543E08A-FBA8-448B-9524-14C635A7DDB5}"/>
                  </a:ext>
                </a:extLst>
              </p:cNvPr>
              <p:cNvSpPr txBox="1"/>
              <p:nvPr/>
            </p:nvSpPr>
            <p:spPr>
              <a:xfrm>
                <a:off x="1760082" y="4650699"/>
                <a:ext cx="811994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Container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412" name="모서리가 둥근 직사각형 51">
              <a:extLst>
                <a:ext uri="{FF2B5EF4-FFF2-40B4-BE49-F238E27FC236}">
                  <a16:creationId xmlns:a16="http://schemas.microsoft.com/office/drawing/2014/main" id="{B2142BCF-D2D7-447A-9547-09F9E053B583}"/>
                </a:ext>
              </a:extLst>
            </p:cNvPr>
            <p:cNvSpPr/>
            <p:nvPr/>
          </p:nvSpPr>
          <p:spPr>
            <a:xfrm>
              <a:off x="9804995" y="4802258"/>
              <a:ext cx="1440248" cy="23678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70060743-C95F-4980-B223-B88BCC5EF764}"/>
                </a:ext>
              </a:extLst>
            </p:cNvPr>
            <p:cNvSpPr txBox="1"/>
            <p:nvPr/>
          </p:nvSpPr>
          <p:spPr>
            <a:xfrm>
              <a:off x="9800947" y="5093127"/>
              <a:ext cx="132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>
                  <a:solidFill>
                    <a:srgbClr val="00B0F0"/>
                  </a:solidFill>
                  <a:latin typeface="+mn-ea"/>
                </a:rPr>
                <a:t>Env</a:t>
              </a:r>
            </a:p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[     ]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[     ]</a:t>
              </a:r>
            </a:p>
            <a:p>
              <a:r>
                <a:rPr lang="en-US" altLang="ko-KR" sz="1100">
                  <a:latin typeface="+mn-ea"/>
                </a:rPr>
                <a:t>Key  : </a:t>
              </a:r>
              <a:r>
                <a:rPr lang="en-US" altLang="ko-KR" sz="1100" b="1">
                  <a:latin typeface="+mn-ea"/>
                </a:rPr>
                <a:t>[     ]</a:t>
              </a:r>
              <a:endParaRPr lang="ko-KR" altLang="en-US" sz="1100" b="1">
                <a:latin typeface="+mn-ea"/>
              </a:endParaRPr>
            </a:p>
          </p:txBody>
        </p:sp>
        <p:cxnSp>
          <p:nvCxnSpPr>
            <p:cNvPr id="414" name="연결선: 구부러짐 413">
              <a:extLst>
                <a:ext uri="{FF2B5EF4-FFF2-40B4-BE49-F238E27FC236}">
                  <a16:creationId xmlns:a16="http://schemas.microsoft.com/office/drawing/2014/main" id="{CB1BDB55-F081-4AF2-B033-FA63F83E60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96229" y="4941488"/>
              <a:ext cx="134686" cy="37246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A3896-786D-430B-A4DE-E6DCD1A851F8}"/>
              </a:ext>
            </a:extLst>
          </p:cNvPr>
          <p:cNvGrpSpPr/>
          <p:nvPr/>
        </p:nvGrpSpPr>
        <p:grpSpPr>
          <a:xfrm>
            <a:off x="2506468" y="1658504"/>
            <a:ext cx="5501067" cy="1754365"/>
            <a:chOff x="2506468" y="1658504"/>
            <a:chExt cx="5501067" cy="1754365"/>
          </a:xfrm>
        </p:grpSpPr>
        <p:sp>
          <p:nvSpPr>
            <p:cNvPr id="375" name="Rectangle 39">
              <a:extLst>
                <a:ext uri="{FF2B5EF4-FFF2-40B4-BE49-F238E27FC236}">
                  <a16:creationId xmlns:a16="http://schemas.microsoft.com/office/drawing/2014/main" id="{6015B5DE-D755-449E-A418-510EAE230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189" y="1836665"/>
              <a:ext cx="1951346" cy="15762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383" name="그룹 382">
              <a:extLst>
                <a:ext uri="{FF2B5EF4-FFF2-40B4-BE49-F238E27FC236}">
                  <a16:creationId xmlns:a16="http://schemas.microsoft.com/office/drawing/2014/main" id="{5FE4E0F3-6A09-4535-8402-3BB1C21AA86D}"/>
                </a:ext>
              </a:extLst>
            </p:cNvPr>
            <p:cNvGrpSpPr/>
            <p:nvPr/>
          </p:nvGrpSpPr>
          <p:grpSpPr>
            <a:xfrm>
              <a:off x="6789788" y="1664853"/>
              <a:ext cx="476268" cy="276999"/>
              <a:chOff x="1736849" y="4650699"/>
              <a:chExt cx="432971" cy="251817"/>
            </a:xfrm>
          </p:grpSpPr>
          <p:sp>
            <p:nvSpPr>
              <p:cNvPr id="384" name="모서리가 둥근 직사각형 309">
                <a:extLst>
                  <a:ext uri="{FF2B5EF4-FFF2-40B4-BE49-F238E27FC236}">
                    <a16:creationId xmlns:a16="http://schemas.microsoft.com/office/drawing/2014/main" id="{563082EE-E8BD-4EDE-A783-8A0FDA462ADF}"/>
                  </a:ext>
                </a:extLst>
              </p:cNvPr>
              <p:cNvSpPr/>
              <p:nvPr/>
            </p:nvSpPr>
            <p:spPr>
              <a:xfrm>
                <a:off x="1755890" y="4665089"/>
                <a:ext cx="413930" cy="21525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23174B91-3338-4E96-BDD0-3045C0CEC7A1}"/>
                  </a:ext>
                </a:extLst>
              </p:cNvPr>
              <p:cNvSpPr txBox="1"/>
              <p:nvPr/>
            </p:nvSpPr>
            <p:spPr>
              <a:xfrm>
                <a:off x="1736849" y="4650699"/>
                <a:ext cx="422610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Pod</a:t>
                </a:r>
                <a:endParaRPr lang="ko-KR" altLang="en-US" sz="1200" b="1">
                  <a:latin typeface="+mn-ea"/>
                </a:endParaRPr>
              </a:p>
            </p:txBody>
          </p:sp>
        </p:grpSp>
        <p:cxnSp>
          <p:nvCxnSpPr>
            <p:cNvPr id="386" name="연결선: 구부러짐 385">
              <a:extLst>
                <a:ext uri="{FF2B5EF4-FFF2-40B4-BE49-F238E27FC236}">
                  <a16:creationId xmlns:a16="http://schemas.microsoft.com/office/drawing/2014/main" id="{6434E6ED-B1CB-4671-A724-94CCACF63E49}"/>
                </a:ext>
              </a:extLst>
            </p:cNvPr>
            <p:cNvCxnSpPr>
              <a:cxnSpLocks/>
              <a:stCxn id="203" idx="0"/>
              <a:endCxn id="385" idx="0"/>
            </p:cNvCxnSpPr>
            <p:nvPr/>
          </p:nvCxnSpPr>
          <p:spPr>
            <a:xfrm rot="5400000" flipH="1" flipV="1">
              <a:off x="4761171" y="-596199"/>
              <a:ext cx="12700" cy="452210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5" name="Rectangle 39">
              <a:extLst>
                <a:ext uri="{FF2B5EF4-FFF2-40B4-BE49-F238E27FC236}">
                  <a16:creationId xmlns:a16="http://schemas.microsoft.com/office/drawing/2014/main" id="{AE9FDFDA-0AD1-4E86-8036-CB1E3075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438" y="2142740"/>
              <a:ext cx="1779214" cy="12133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E248A73D-C757-4ACC-BD8D-514330AF2319}"/>
                </a:ext>
              </a:extLst>
            </p:cNvPr>
            <p:cNvGrpSpPr/>
            <p:nvPr/>
          </p:nvGrpSpPr>
          <p:grpSpPr>
            <a:xfrm>
              <a:off x="6606441" y="1983415"/>
              <a:ext cx="895479" cy="276999"/>
              <a:chOff x="1760082" y="4650699"/>
              <a:chExt cx="814072" cy="251817"/>
            </a:xfrm>
          </p:grpSpPr>
          <p:sp>
            <p:nvSpPr>
              <p:cNvPr id="417" name="모서리가 둥근 직사각형 309">
                <a:extLst>
                  <a:ext uri="{FF2B5EF4-FFF2-40B4-BE49-F238E27FC236}">
                    <a16:creationId xmlns:a16="http://schemas.microsoft.com/office/drawing/2014/main" id="{4B4B069B-483C-4791-8B50-1D003F89D79B}"/>
                  </a:ext>
                </a:extLst>
              </p:cNvPr>
              <p:cNvSpPr/>
              <p:nvPr/>
            </p:nvSpPr>
            <p:spPr>
              <a:xfrm>
                <a:off x="1767523" y="4665089"/>
                <a:ext cx="806631" cy="215256"/>
              </a:xfrm>
              <a:prstGeom prst="roundRect">
                <a:avLst/>
              </a:prstGeom>
              <a:solidFill>
                <a:srgbClr val="9DCDED"/>
              </a:solidFill>
              <a:ln w="6350" cap="flat" cmpd="sng" algn="ctr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80975" fontAlgn="base" latinLnBrk="0">
                  <a:spcAft>
                    <a:spcPts val="240"/>
                  </a:spcAft>
                  <a:defRPr/>
                </a:pPr>
                <a:endParaRPr lang="ko-KR" altLang="en-US" sz="11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5413FFC1-1C9E-4271-A50F-63A1E0CE16F9}"/>
                  </a:ext>
                </a:extLst>
              </p:cNvPr>
              <p:cNvSpPr txBox="1"/>
              <p:nvPr/>
            </p:nvSpPr>
            <p:spPr>
              <a:xfrm>
                <a:off x="1760082" y="4650699"/>
                <a:ext cx="811994" cy="25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latin typeface="+mn-ea"/>
                  </a:rPr>
                  <a:t>Container</a:t>
                </a:r>
                <a:endParaRPr lang="ko-KR" altLang="en-US" sz="1200" b="1">
                  <a:latin typeface="+mn-ea"/>
                </a:endParaRPr>
              </a:p>
            </p:txBody>
          </p:sp>
        </p:grpSp>
        <p:sp>
          <p:nvSpPr>
            <p:cNvPr id="419" name="모서리가 둥근 직사각형 51">
              <a:extLst>
                <a:ext uri="{FF2B5EF4-FFF2-40B4-BE49-F238E27FC236}">
                  <a16:creationId xmlns:a16="http://schemas.microsoft.com/office/drawing/2014/main" id="{A139F486-CAA5-4CCF-8DB0-3808EBD71E14}"/>
                </a:ext>
              </a:extLst>
            </p:cNvPr>
            <p:cNvSpPr/>
            <p:nvPr/>
          </p:nvSpPr>
          <p:spPr>
            <a:xfrm>
              <a:off x="6319329" y="2339525"/>
              <a:ext cx="1440248" cy="23678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75B9E7"/>
                </a:gs>
                <a:gs pos="100000">
                  <a:srgbClr val="37A1E9"/>
                </a:gs>
              </a:gsLst>
              <a:lin ang="5400000" scaled="0"/>
            </a:gradFill>
            <a:ln w="6350" cap="flat" cmpd="sng" algn="ctr">
              <a:solidFill>
                <a:srgbClr val="77C3F1"/>
              </a:solidFill>
              <a:prstDash val="solid"/>
            </a:ln>
            <a:effectLst/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solidFill>
                    <a:schemeClr val="bg1"/>
                  </a:solidFill>
                  <a:latin typeface="+mn-ea"/>
                </a:rPr>
                <a:t>A Service</a:t>
              </a:r>
              <a:endParaRPr lang="ko-KR" altLang="en-US" sz="11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0" name="Rectangle 39">
              <a:extLst>
                <a:ext uri="{FF2B5EF4-FFF2-40B4-BE49-F238E27FC236}">
                  <a16:creationId xmlns:a16="http://schemas.microsoft.com/office/drawing/2014/main" id="{2762C229-0ABD-48D9-BE80-ADC4DCAE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329" y="2572793"/>
              <a:ext cx="1440248" cy="6572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4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CD652CFA-8853-43AD-9C24-9AB93EDA25C6}"/>
                </a:ext>
              </a:extLst>
            </p:cNvPr>
            <p:cNvSpPr txBox="1"/>
            <p:nvPr/>
          </p:nvSpPr>
          <p:spPr>
            <a:xfrm>
              <a:off x="6465194" y="2622498"/>
              <a:ext cx="132290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SSH  : </a:t>
              </a:r>
              <a:r>
                <a:rPr lang="en-US" altLang="ko-KR" sz="1100" b="1">
                  <a:latin typeface="+mn-ea"/>
                </a:rPr>
                <a:t>True</a:t>
              </a:r>
            </a:p>
            <a:p>
              <a:r>
                <a:rPr lang="en-US" altLang="ko-KR" sz="1100">
                  <a:latin typeface="+mn-ea"/>
                </a:rPr>
                <a:t>User : </a:t>
              </a:r>
              <a:r>
                <a:rPr lang="en-US" altLang="ko-KR" sz="1100" b="1">
                  <a:latin typeface="+mn-ea"/>
                </a:rPr>
                <a:t>Prod</a:t>
              </a:r>
            </a:p>
            <a:p>
              <a:r>
                <a:rPr lang="en-US" altLang="ko-KR" sz="1100">
                  <a:latin typeface="+mn-ea"/>
                </a:rPr>
                <a:t>Key  : </a:t>
              </a:r>
              <a:r>
                <a:rPr lang="en-US" altLang="ko-KR" sz="1100" b="1">
                  <a:latin typeface="+mn-ea"/>
                </a:rPr>
                <a:t>MII3Ld..</a:t>
              </a:r>
              <a:endParaRPr lang="ko-KR" altLang="en-US" sz="1100" b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0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1"/>
          <p:cNvSpPr txBox="1">
            <a:spLocks/>
          </p:cNvSpPr>
          <p:nvPr/>
        </p:nvSpPr>
        <p:spPr>
          <a:xfrm>
            <a:off x="394123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5. Object - ConfigMap</a:t>
            </a:r>
            <a:r>
              <a:rPr lang="en-US" altLang="ko-KR" dirty="0">
                <a:latin typeface="+mn-ea"/>
                <a:ea typeface="+mn-ea"/>
              </a:rPr>
              <a:t>, Secret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" name="화이트투명사각판"/>
          <p:cNvSpPr/>
          <p:nvPr/>
        </p:nvSpPr>
        <p:spPr bwMode="auto">
          <a:xfrm>
            <a:off x="405154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97002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13032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40"/>
          <p:cNvGrpSpPr/>
          <p:nvPr/>
        </p:nvGrpSpPr>
        <p:grpSpPr>
          <a:xfrm>
            <a:off x="405154" y="980728"/>
            <a:ext cx="3642021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Env (Literal)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화이트투명사각판"/>
          <p:cNvSpPr/>
          <p:nvPr/>
        </p:nvSpPr>
        <p:spPr bwMode="auto">
          <a:xfrm>
            <a:off x="4238859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030708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5964027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0" name="그룹 40"/>
          <p:cNvGrpSpPr/>
          <p:nvPr/>
        </p:nvGrpSpPr>
        <p:grpSpPr>
          <a:xfrm>
            <a:off x="4238859" y="980728"/>
            <a:ext cx="3642021" cy="288000"/>
            <a:chOff x="2208148" y="4963764"/>
            <a:chExt cx="1852608" cy="288000"/>
          </a:xfrm>
        </p:grpSpPr>
        <p:sp>
          <p:nvSpPr>
            <p:cNvPr id="12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Env (File)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화이트투명사각판"/>
          <p:cNvSpPr/>
          <p:nvPr/>
        </p:nvSpPr>
        <p:spPr bwMode="auto">
          <a:xfrm>
            <a:off x="8072565" y="1483731"/>
            <a:ext cx="3642021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864413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9797733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5" name="그룹 40"/>
          <p:cNvGrpSpPr/>
          <p:nvPr/>
        </p:nvGrpSpPr>
        <p:grpSpPr>
          <a:xfrm>
            <a:off x="8072565" y="980728"/>
            <a:ext cx="3642021" cy="288000"/>
            <a:chOff x="2208148" y="4963764"/>
            <a:chExt cx="1852608" cy="288000"/>
          </a:xfrm>
        </p:grpSpPr>
        <p:sp>
          <p:nvSpPr>
            <p:cNvPr id="136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Volume Mount (File)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E49EFE-529B-48AC-9D6C-10073B74D69A}"/>
              </a:ext>
            </a:extLst>
          </p:cNvPr>
          <p:cNvGrpSpPr/>
          <p:nvPr/>
        </p:nvGrpSpPr>
        <p:grpSpPr>
          <a:xfrm>
            <a:off x="673208" y="1674471"/>
            <a:ext cx="2442543" cy="1826537"/>
            <a:chOff x="673208" y="1674471"/>
            <a:chExt cx="2442543" cy="1826537"/>
          </a:xfrm>
        </p:grpSpPr>
        <p:sp>
          <p:nvSpPr>
            <p:cNvPr id="41" name="직사각형 40"/>
            <p:cNvSpPr/>
            <p:nvPr/>
          </p:nvSpPr>
          <p:spPr bwMode="ltGray">
            <a:xfrm>
              <a:off x="673208" y="1674471"/>
              <a:ext cx="1451330" cy="693577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/>
              <a:r>
                <a:rPr lang="en-US" altLang="ko-KR" sz="1100" b="1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ConfigMap</a:t>
              </a:r>
              <a:endParaRPr lang="en-US" altLang="ko-KR" sz="1000" b="1" ker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-180975" algn="ctr" latinLnBrk="0"/>
              <a:endPara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-180975" algn="ctr" latinLnBrk="0"/>
              <a:endPara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-180975" algn="ctr" latinLnBrk="0"/>
              <a:endParaRPr lang="en-US" altLang="ko-KR" sz="1000" b="1" kern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ltGray">
            <a:xfrm>
              <a:off x="1136504" y="2492268"/>
              <a:ext cx="1979247" cy="100874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ltGray">
            <a:xfrm>
              <a:off x="1212006" y="2743386"/>
              <a:ext cx="1815040" cy="680181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/>
              <a:r>
                <a:rPr lang="en-US" altLang="ko-KR" sz="1000" kern="0" dirty="0">
                  <a:latin typeface="+mn-ea"/>
                </a:rPr>
                <a:t>Container</a:t>
              </a:r>
            </a:p>
            <a:p>
              <a:pPr indent="-180975" latinLnBrk="0"/>
              <a:r>
                <a:rPr lang="en-US" altLang="ko-KR" sz="1050" b="1" kern="0">
                  <a:solidFill>
                    <a:schemeClr val="accent1"/>
                  </a:solidFill>
                  <a:latin typeface="+mn-ea"/>
                </a:rPr>
                <a:t>   </a:t>
              </a:r>
              <a:r>
                <a:rPr lang="en-US" altLang="ko-KR" sz="1200" b="1" kern="0">
                  <a:solidFill>
                    <a:schemeClr val="accent1"/>
                  </a:solidFill>
                  <a:latin typeface="+mn-ea"/>
                </a:rPr>
                <a:t>env</a:t>
              </a:r>
            </a:p>
            <a:p>
              <a:pPr indent="-180975" latinLnBrk="0"/>
              <a:endParaRPr lang="en-US" altLang="ko-KR" sz="900" kern="0" dirty="0">
                <a:latin typeface="+mn-ea"/>
              </a:endParaRPr>
            </a:p>
            <a:p>
              <a:pPr indent="-180975" algn="ctr" latinLnBrk="0"/>
              <a:endParaRPr lang="en-US" altLang="ko-KR" sz="900" kern="0" dirty="0"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 bwMode="ltGray">
            <a:xfrm>
              <a:off x="851148" y="1932244"/>
              <a:ext cx="1051884" cy="393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Key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: Value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SSH : False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user : dev</a:t>
              </a:r>
            </a:p>
          </p:txBody>
        </p:sp>
        <p:cxnSp>
          <p:nvCxnSpPr>
            <p:cNvPr id="64" name="구부러진 연결선 63"/>
            <p:cNvCxnSpPr>
              <a:cxnSpLocks/>
              <a:stCxn id="41" idx="2"/>
              <a:endCxn id="131" idx="1"/>
            </p:cNvCxnSpPr>
            <p:nvPr/>
          </p:nvCxnSpPr>
          <p:spPr>
            <a:xfrm rot="5400000">
              <a:off x="918085" y="2779406"/>
              <a:ext cx="892146" cy="69430"/>
            </a:xfrm>
            <a:prstGeom prst="curvedConnector4">
              <a:avLst>
                <a:gd name="adj1" fmla="val 42848"/>
                <a:gd name="adj2" fmla="val 429252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FADCD35-954E-474D-B383-95A77FCA6B46}"/>
                </a:ext>
              </a:extLst>
            </p:cNvPr>
            <p:cNvSpPr/>
            <p:nvPr/>
          </p:nvSpPr>
          <p:spPr bwMode="ltGray">
            <a:xfrm>
              <a:off x="1329443" y="3132580"/>
              <a:ext cx="819287" cy="2552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SSH : False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user : dev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2613974-2C23-4F10-8C07-A40444A96C1F}"/>
              </a:ext>
            </a:extLst>
          </p:cNvPr>
          <p:cNvGrpSpPr/>
          <p:nvPr/>
        </p:nvGrpSpPr>
        <p:grpSpPr>
          <a:xfrm>
            <a:off x="8072565" y="3726078"/>
            <a:ext cx="2303426" cy="2439225"/>
            <a:chOff x="8072565" y="3726078"/>
            <a:chExt cx="2303426" cy="2439225"/>
          </a:xfrm>
        </p:grpSpPr>
        <p:grpSp>
          <p:nvGrpSpPr>
            <p:cNvPr id="248" name="그룹 247"/>
            <p:cNvGrpSpPr/>
            <p:nvPr/>
          </p:nvGrpSpPr>
          <p:grpSpPr>
            <a:xfrm>
              <a:off x="8072565" y="3726078"/>
              <a:ext cx="2108803" cy="2439225"/>
              <a:chOff x="5939953" y="3779142"/>
              <a:chExt cx="2195823" cy="1787250"/>
            </a:xfrm>
          </p:grpSpPr>
          <p:pic>
            <p:nvPicPr>
              <p:cNvPr id="250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51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52" name="TextBox 251"/>
            <p:cNvSpPr txBox="1"/>
            <p:nvPr/>
          </p:nvSpPr>
          <p:spPr>
            <a:xfrm>
              <a:off x="8144110" y="3726080"/>
              <a:ext cx="2231881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mount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volumeMounts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- name: file-volume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</a:t>
              </a:r>
              <a:r>
                <a:rPr lang="en-US" altLang="ko-KR" sz="1000" dirty="0" err="1">
                  <a:latin typeface="맑은 고딕" pitchFamily="50" charset="-127"/>
                </a:rPr>
                <a:t>mountPath</a:t>
              </a:r>
              <a:r>
                <a:rPr lang="en-US" altLang="ko-KR" sz="1000" dirty="0">
                  <a:latin typeface="맑은 고딕" pitchFamily="50" charset="-127"/>
                </a:rPr>
                <a:t>: </a:t>
              </a:r>
              <a:r>
                <a:rPr lang="en-US" altLang="ko-KR" sz="1000" b="1" dirty="0">
                  <a:solidFill>
                    <a:srgbClr val="1853CA"/>
                  </a:solidFill>
                  <a:latin typeface="맑은 고딕" pitchFamily="50" charset="-127"/>
                </a:rPr>
                <a:t>/mount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volumes: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name: file-volume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</a:t>
              </a:r>
              <a:r>
                <a:rPr lang="en-US" altLang="ko-KR" sz="1000" dirty="0" err="1">
                  <a:latin typeface="맑은 고딕" pitchFamily="50" charset="-127"/>
                </a:rPr>
                <a:t>configMap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name: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cm-file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88D858B-A939-46BF-9E7B-03257CAE488A}"/>
              </a:ext>
            </a:extLst>
          </p:cNvPr>
          <p:cNvGrpSpPr/>
          <p:nvPr/>
        </p:nvGrpSpPr>
        <p:grpSpPr>
          <a:xfrm>
            <a:off x="4268495" y="3739943"/>
            <a:ext cx="2297836" cy="374535"/>
            <a:chOff x="4268495" y="3739943"/>
            <a:chExt cx="2297836" cy="374535"/>
          </a:xfrm>
        </p:grpSpPr>
        <p:grpSp>
          <p:nvGrpSpPr>
            <p:cNvPr id="334" name="그룹 333"/>
            <p:cNvGrpSpPr/>
            <p:nvPr/>
          </p:nvGrpSpPr>
          <p:grpSpPr>
            <a:xfrm>
              <a:off x="4268495" y="3739943"/>
              <a:ext cx="2297836" cy="374535"/>
              <a:chOff x="5939953" y="3779142"/>
              <a:chExt cx="2195823" cy="1787250"/>
            </a:xfrm>
          </p:grpSpPr>
          <p:pic>
            <p:nvPicPr>
              <p:cNvPr id="335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336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337" name="TextBox 336"/>
            <p:cNvSpPr txBox="1"/>
            <p:nvPr/>
          </p:nvSpPr>
          <p:spPr>
            <a:xfrm>
              <a:off x="4460446" y="3739945"/>
              <a:ext cx="19569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solidFill>
                    <a:srgbClr val="0070C0"/>
                  </a:solidFill>
                  <a:latin typeface="맑은 고딕" pitchFamily="50" charset="-127"/>
                </a:rPr>
                <a:t>kubectl</a:t>
              </a:r>
              <a:r>
                <a:rPr lang="en-US" altLang="ko-KR" sz="1000" dirty="0">
                  <a:solidFill>
                    <a:srgbClr val="0070C0"/>
                  </a:solidFill>
                  <a:latin typeface="맑은 고딕" pitchFamily="50" charset="-127"/>
                </a:rPr>
                <a:t> create </a:t>
              </a:r>
              <a:r>
                <a:rPr lang="en-US" altLang="ko-KR" sz="1000" dirty="0" err="1">
                  <a:solidFill>
                    <a:srgbClr val="0070C0"/>
                  </a:solidFill>
                  <a:latin typeface="맑은 고딕" pitchFamily="50" charset="-127"/>
                </a:rPr>
                <a:t>configmap</a:t>
              </a:r>
              <a:r>
                <a:rPr lang="en-US" altLang="ko-KR" sz="1000" dirty="0">
                  <a:solidFill>
                    <a:srgbClr val="0070C0"/>
                  </a:solidFill>
                  <a:latin typeface="맑은 고딕" pitchFamily="50" charset="-127"/>
                </a:rPr>
                <a:t>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cm-file</a:t>
              </a:r>
              <a:r>
                <a:rPr lang="en-US" altLang="ko-KR" sz="1000" dirty="0">
                  <a:solidFill>
                    <a:srgbClr val="0070C0"/>
                  </a:solidFill>
                  <a:latin typeface="맑은 고딕" pitchFamily="50" charset="-127"/>
                </a:rPr>
                <a:t> --from-file=./</a:t>
              </a:r>
              <a:r>
                <a:rPr lang="en-US" altLang="ko-KR" sz="1000" err="1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</a:rPr>
                <a:t>file</a:t>
              </a:r>
              <a:r>
                <a:rPr lang="en-US" altLang="ko-KR" sz="100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</a:rPr>
                <a:t>.txt</a:t>
              </a:r>
              <a:endParaRPr lang="ko-KR" altLang="en-US" sz="100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7AF1A7-65B6-486F-B4FF-C31257DE372E}"/>
              </a:ext>
            </a:extLst>
          </p:cNvPr>
          <p:cNvGrpSpPr/>
          <p:nvPr/>
        </p:nvGrpSpPr>
        <p:grpSpPr>
          <a:xfrm>
            <a:off x="398609" y="3716027"/>
            <a:ext cx="3348517" cy="2356501"/>
            <a:chOff x="398609" y="3716027"/>
            <a:chExt cx="3348517" cy="2356501"/>
          </a:xfrm>
        </p:grpSpPr>
        <p:grpSp>
          <p:nvGrpSpPr>
            <p:cNvPr id="5" name="그룹 4"/>
            <p:cNvGrpSpPr/>
            <p:nvPr/>
          </p:nvGrpSpPr>
          <p:grpSpPr>
            <a:xfrm>
              <a:off x="2087509" y="3716027"/>
              <a:ext cx="1648709" cy="2141497"/>
              <a:chOff x="5939953" y="3779142"/>
              <a:chExt cx="2195823" cy="2085723"/>
            </a:xfrm>
          </p:grpSpPr>
          <p:pic>
            <p:nvPicPr>
              <p:cNvPr id="14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2085723"/>
              </a:xfrm>
              <a:prstGeom prst="rect">
                <a:avLst/>
              </a:prstGeom>
              <a:noFill/>
            </p:spPr>
          </p:pic>
          <p:pic>
            <p:nvPicPr>
              <p:cNvPr id="151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7" y="3840230"/>
                <a:ext cx="964292" cy="1948445"/>
              </a:xfrm>
              <a:prstGeom prst="rect">
                <a:avLst/>
              </a:prstGeom>
              <a:noFill/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2279460" y="3787278"/>
              <a:ext cx="1467666" cy="200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pod-1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envFrom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- </a:t>
              </a:r>
              <a:r>
                <a:rPr lang="en-US" altLang="ko-KR" sz="1000" dirty="0" err="1">
                  <a:latin typeface="맑은 고딕" pitchFamily="50" charset="-127"/>
                </a:rPr>
                <a:t>configMapRef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  name</a:t>
              </a:r>
              <a:r>
                <a:rPr lang="en-US" altLang="ko-KR" sz="1000">
                  <a:latin typeface="맑은 고딕" pitchFamily="50" charset="-127"/>
                </a:rPr>
                <a:t>: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cm-dev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- secretRef: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   name: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sec-dev</a:t>
              </a:r>
              <a:endParaRPr lang="en-US" altLang="ko-KR" sz="1000" dirty="0">
                <a:solidFill>
                  <a:srgbClr val="00B050"/>
                </a:solidFill>
                <a:latin typeface="맑은 고딕" pitchFamily="50" charset="-127"/>
              </a:endParaRPr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398609" y="3716028"/>
              <a:ext cx="1614871" cy="1155387"/>
              <a:chOff x="5939953" y="3779141"/>
              <a:chExt cx="2195823" cy="1787250"/>
            </a:xfrm>
          </p:grpSpPr>
          <p:pic>
            <p:nvPicPr>
              <p:cNvPr id="277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1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78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79" name="TextBox 278"/>
            <p:cNvSpPr txBox="1"/>
            <p:nvPr/>
          </p:nvSpPr>
          <p:spPr>
            <a:xfrm>
              <a:off x="590559" y="3716030"/>
              <a:ext cx="142292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/>
                <a:t>apiVersion</a:t>
              </a:r>
              <a:r>
                <a:rPr lang="en-US" altLang="ko-KR" sz="1000" dirty="0"/>
                <a:t>: v1</a:t>
              </a:r>
            </a:p>
            <a:p>
              <a:r>
                <a:rPr lang="en-US" altLang="ko-KR" sz="1000" dirty="0"/>
                <a:t>kind: </a:t>
              </a:r>
              <a:r>
                <a:rPr lang="en-US" altLang="ko-KR" sz="1000" b="1" dirty="0" err="1">
                  <a:solidFill>
                    <a:schemeClr val="tx2"/>
                  </a:solidFill>
                  <a:latin typeface="맑은 고딕" pitchFamily="50" charset="-127"/>
                </a:rPr>
                <a:t>ConfigMap</a:t>
              </a:r>
              <a:endParaRPr lang="en-US" altLang="ko-KR" sz="1000" b="1" dirty="0">
                <a:solidFill>
                  <a:schemeClr val="tx2"/>
                </a:solidFill>
                <a:latin typeface="맑은 고딕" pitchFamily="50" charset="-127"/>
              </a:endParaRPr>
            </a:p>
            <a:p>
              <a:r>
                <a:rPr lang="en-US" altLang="ko-KR" sz="1000" dirty="0"/>
                <a:t>metadata:</a:t>
              </a:r>
            </a:p>
            <a:p>
              <a:r>
                <a:rPr lang="en-US" altLang="ko-KR" sz="1000" dirty="0"/>
                <a:t> name</a:t>
              </a:r>
              <a:r>
                <a:rPr lang="en-US" altLang="ko-KR" sz="1000"/>
                <a:t>: </a:t>
              </a:r>
              <a:r>
                <a:rPr lang="en-US" altLang="ko-KR" sz="1000">
                  <a:solidFill>
                    <a:srgbClr val="00B050"/>
                  </a:solidFill>
                </a:rPr>
                <a:t>cm-dev</a:t>
              </a:r>
              <a:endParaRPr lang="en-US" altLang="ko-KR" sz="1000" dirty="0">
                <a:solidFill>
                  <a:srgbClr val="00B050"/>
                </a:solidFill>
              </a:endParaRPr>
            </a:p>
            <a:p>
              <a:r>
                <a:rPr lang="en-US" altLang="ko-KR" sz="1000" dirty="0"/>
                <a:t>data:</a:t>
              </a:r>
            </a:p>
            <a:p>
              <a:r>
                <a:rPr lang="en-US" altLang="ko-KR" sz="1000">
                  <a:solidFill>
                    <a:schemeClr val="accent5">
                      <a:lumMod val="50000"/>
                    </a:schemeClr>
                  </a:solidFill>
                </a:rPr>
                <a:t> SSH: False</a:t>
              </a:r>
              <a:endParaRPr lang="en-US" altLang="ko-KR" sz="10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en-US" altLang="ko-KR" sz="1000">
                  <a:solidFill>
                    <a:schemeClr val="accent5">
                      <a:lumMod val="50000"/>
                    </a:schemeClr>
                  </a:solidFill>
                </a:rPr>
                <a:t> User: dev</a:t>
              </a:r>
              <a:endParaRPr lang="en-US" altLang="ko-KR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CBE8B20-C970-4B73-AE33-6F55AFC9EAEE}"/>
                </a:ext>
              </a:extLst>
            </p:cNvPr>
            <p:cNvGrpSpPr/>
            <p:nvPr/>
          </p:nvGrpSpPr>
          <p:grpSpPr>
            <a:xfrm>
              <a:off x="398609" y="5045497"/>
              <a:ext cx="1614871" cy="1027031"/>
              <a:chOff x="5939953" y="3779141"/>
              <a:chExt cx="2195823" cy="1588698"/>
            </a:xfrm>
          </p:grpSpPr>
          <p:pic>
            <p:nvPicPr>
              <p:cNvPr id="110" name="Picture 2" descr="I:\Users\Administrator\Desktop\Group 1.png">
                <a:extLst>
                  <a:ext uri="{FF2B5EF4-FFF2-40B4-BE49-F238E27FC236}">
                    <a16:creationId xmlns:a16="http://schemas.microsoft.com/office/drawing/2014/main" id="{2413420B-D5D6-495E-832E-FE7D298825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1"/>
                <a:ext cx="2195823" cy="1588698"/>
              </a:xfrm>
              <a:prstGeom prst="rect">
                <a:avLst/>
              </a:prstGeom>
              <a:noFill/>
            </p:spPr>
          </p:pic>
          <p:pic>
            <p:nvPicPr>
              <p:cNvPr id="111" name="Picture 2" descr="I:\Users\Administrator\Desktop\Group 1.png">
                <a:extLst>
                  <a:ext uri="{FF2B5EF4-FFF2-40B4-BE49-F238E27FC236}">
                    <a16:creationId xmlns:a16="http://schemas.microsoft.com/office/drawing/2014/main" id="{E0CCA92E-93A5-4A4E-8D86-8E6F80EA5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428284"/>
              </a:xfrm>
              <a:prstGeom prst="rect">
                <a:avLst/>
              </a:prstGeom>
              <a:noFill/>
            </p:spPr>
          </p:pic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185FF4E-EB7E-4B93-A415-6A67B48109F6}"/>
                </a:ext>
              </a:extLst>
            </p:cNvPr>
            <p:cNvSpPr txBox="1"/>
            <p:nvPr/>
          </p:nvSpPr>
          <p:spPr>
            <a:xfrm>
              <a:off x="590559" y="5045499"/>
              <a:ext cx="1422922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/>
                <a:t>apiVersion: v1</a:t>
              </a:r>
            </a:p>
            <a:p>
              <a:r>
                <a:rPr lang="en-US" altLang="ko-KR" sz="1000"/>
                <a:t>kind: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Secret</a:t>
              </a:r>
            </a:p>
            <a:p>
              <a:r>
                <a:rPr lang="en-US" altLang="ko-KR" sz="1000"/>
                <a:t>metadata:</a:t>
              </a:r>
            </a:p>
            <a:p>
              <a:r>
                <a:rPr lang="en-US" altLang="ko-KR" sz="1000"/>
                <a:t> name: </a:t>
              </a:r>
              <a:r>
                <a:rPr lang="en-US" altLang="ko-KR" sz="1000">
                  <a:solidFill>
                    <a:srgbClr val="00B050"/>
                  </a:solidFill>
                </a:rPr>
                <a:t>sec-dev</a:t>
              </a:r>
            </a:p>
            <a:p>
              <a:r>
                <a:rPr lang="en-US" altLang="ko-KR" sz="1000"/>
                <a:t>data:</a:t>
              </a:r>
              <a:endParaRPr lang="en-US" altLang="ko-KR" sz="1000">
                <a:solidFill>
                  <a:srgbClr val="FF6600"/>
                </a:solidFill>
              </a:endParaRPr>
            </a:p>
            <a:p>
              <a:r>
                <a:rPr lang="en-US" altLang="ko-KR" sz="1000">
                  <a:solidFill>
                    <a:srgbClr val="FF6600"/>
                  </a:solidFill>
                </a:rPr>
                <a:t> Key: MTIzNA==</a:t>
              </a:r>
              <a:endParaRPr lang="en-US" altLang="ko-KR" sz="1000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A8E868-AC7B-4DAA-BA0D-B8326ECF63E5}"/>
              </a:ext>
            </a:extLst>
          </p:cNvPr>
          <p:cNvGrpSpPr/>
          <p:nvPr/>
        </p:nvGrpSpPr>
        <p:grpSpPr>
          <a:xfrm>
            <a:off x="4390024" y="1541140"/>
            <a:ext cx="3521829" cy="1959868"/>
            <a:chOff x="4390024" y="1541140"/>
            <a:chExt cx="3521829" cy="195986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6F1533F-CF86-4C59-954B-1D19B54E29B5}"/>
                </a:ext>
              </a:extLst>
            </p:cNvPr>
            <p:cNvGrpSpPr/>
            <p:nvPr/>
          </p:nvGrpSpPr>
          <p:grpSpPr>
            <a:xfrm>
              <a:off x="4390024" y="1541140"/>
              <a:ext cx="3521829" cy="1959868"/>
              <a:chOff x="4390024" y="1541140"/>
              <a:chExt cx="3521829" cy="1959868"/>
            </a:xfrm>
          </p:grpSpPr>
          <p:sp>
            <p:nvSpPr>
              <p:cNvPr id="85" name="직사각형 84"/>
              <p:cNvSpPr/>
              <p:nvPr/>
            </p:nvSpPr>
            <p:spPr bwMode="ltGray">
              <a:xfrm>
                <a:off x="4390024" y="1674471"/>
                <a:ext cx="1263649" cy="693576"/>
              </a:xfrm>
              <a:prstGeom prst="rect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/>
                <a:r>
                  <a:rPr lang="en-US" altLang="ko-KR" sz="1000" b="1" ker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ConfigMap</a:t>
                </a: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ltGray">
              <a:xfrm>
                <a:off x="5040893" y="2492268"/>
                <a:ext cx="1781500" cy="100874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Pod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 bwMode="ltGray">
              <a:xfrm>
                <a:off x="5314918" y="2743386"/>
                <a:ext cx="1203236" cy="680181"/>
              </a:xfrm>
              <a:prstGeom prst="rect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/>
                <a:r>
                  <a:rPr lang="en-US" altLang="ko-KR" sz="1000" kern="0" dirty="0">
                    <a:latin typeface="+mn-ea"/>
                  </a:rPr>
                  <a:t>Container</a:t>
                </a:r>
              </a:p>
              <a:p>
                <a:pPr indent="-180975" latinLnBrk="0"/>
                <a:r>
                  <a:rPr lang="en-US" altLang="ko-KR" sz="1050" b="1" kern="0">
                    <a:solidFill>
                      <a:schemeClr val="accent1"/>
                    </a:solidFill>
                    <a:latin typeface="+mn-ea"/>
                  </a:rPr>
                  <a:t>  </a:t>
                </a:r>
                <a:r>
                  <a:rPr lang="en-US" altLang="ko-KR" sz="1200" b="1" kern="0">
                    <a:solidFill>
                      <a:schemeClr val="accent1"/>
                    </a:solidFill>
                    <a:latin typeface="+mn-ea"/>
                  </a:rPr>
                  <a:t>env</a:t>
                </a:r>
                <a:r>
                  <a:rPr lang="en-US" altLang="ko-KR" sz="1050" b="1" kern="0">
                    <a:solidFill>
                      <a:schemeClr val="accent1"/>
                    </a:solidFill>
                    <a:latin typeface="+mn-ea"/>
                  </a:rPr>
                  <a:t>   </a:t>
                </a:r>
              </a:p>
              <a:p>
                <a:pPr indent="-180975" algn="ctr" latinLnBrk="0"/>
                <a:endParaRPr lang="en-US" altLang="ko-KR" sz="900" kern="0" dirty="0">
                  <a:solidFill>
                    <a:schemeClr val="accent1"/>
                  </a:solidFill>
                  <a:latin typeface="+mn-ea"/>
                </a:endParaRPr>
              </a:p>
              <a:p>
                <a:pPr indent="-180975" algn="ctr" latinLnBrk="0"/>
                <a:endParaRPr lang="en-US" altLang="ko-KR" sz="900" kern="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cxnSp>
            <p:nvCxnSpPr>
              <p:cNvPr id="95" name="구부러진 연결선 94"/>
              <p:cNvCxnSpPr>
                <a:cxnSpLocks/>
                <a:stCxn id="85" idx="2"/>
                <a:endCxn id="149" idx="1"/>
              </p:cNvCxnSpPr>
              <p:nvPr/>
            </p:nvCxnSpPr>
            <p:spPr>
              <a:xfrm rot="16200000" flipH="1">
                <a:off x="4745845" y="2644051"/>
                <a:ext cx="916574" cy="364566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직사각형 95"/>
              <p:cNvSpPr/>
              <p:nvPr/>
            </p:nvSpPr>
            <p:spPr bwMode="ltGray">
              <a:xfrm>
                <a:off x="6507057" y="1674471"/>
                <a:ext cx="1199446" cy="693575"/>
              </a:xfrm>
              <a:prstGeom prst="rect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/>
                <a:r>
                  <a:rPr lang="en-US" altLang="ko-KR" sz="1000" b="1" ker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Secret</a:t>
                </a: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0" name="구부러진 연결선 99"/>
              <p:cNvCxnSpPr>
                <a:cxnSpLocks/>
                <a:stCxn id="96" idx="2"/>
                <a:endCxn id="149" idx="3"/>
              </p:cNvCxnSpPr>
              <p:nvPr/>
            </p:nvCxnSpPr>
            <p:spPr>
              <a:xfrm rot="5400000">
                <a:off x="6314253" y="2492093"/>
                <a:ext cx="916575" cy="668481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화이트투명사각판"/>
              <p:cNvSpPr/>
              <p:nvPr/>
            </p:nvSpPr>
            <p:spPr bwMode="auto">
              <a:xfrm>
                <a:off x="6731883" y="2594470"/>
                <a:ext cx="1179970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900" kern="0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Decoding</a:t>
                </a:r>
                <a:endParaRPr lang="ko-KR" altLang="en-US" sz="900" kern="0" dirty="0">
                  <a:solidFill>
                    <a:schemeClr val="accent6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9" name="화이트투명사각판"/>
              <p:cNvSpPr/>
              <p:nvPr/>
            </p:nvSpPr>
            <p:spPr bwMode="auto">
              <a:xfrm>
                <a:off x="5766440" y="1705199"/>
                <a:ext cx="642764" cy="168336"/>
              </a:xfrm>
              <a:prstGeom prst="snip1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900" ker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Content</a:t>
                </a:r>
                <a:endParaRPr lang="ko-KR" altLang="en-US" sz="900" kern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cxnSp>
            <p:nvCxnSpPr>
              <p:cNvPr id="127" name="구부러진 연결선 94">
                <a:extLst>
                  <a:ext uri="{FF2B5EF4-FFF2-40B4-BE49-F238E27FC236}">
                    <a16:creationId xmlns:a16="http://schemas.microsoft.com/office/drawing/2014/main" id="{F3BD3D45-9113-48E6-9D50-1977DDBD8787}"/>
                  </a:ext>
                </a:extLst>
              </p:cNvPr>
              <p:cNvCxnSpPr>
                <a:cxnSpLocks/>
                <a:stCxn id="139" idx="1"/>
                <a:endCxn id="85" idx="3"/>
              </p:cNvCxnSpPr>
              <p:nvPr/>
            </p:nvCxnSpPr>
            <p:spPr>
              <a:xfrm rot="5400000">
                <a:off x="5796886" y="1730323"/>
                <a:ext cx="147724" cy="434149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구부러진 연결선 94">
                <a:extLst>
                  <a:ext uri="{FF2B5EF4-FFF2-40B4-BE49-F238E27FC236}">
                    <a16:creationId xmlns:a16="http://schemas.microsoft.com/office/drawing/2014/main" id="{B2DFA7E5-14C4-4F59-AC1E-F75D2A6A513B}"/>
                  </a:ext>
                </a:extLst>
              </p:cNvPr>
              <p:cNvCxnSpPr>
                <a:cxnSpLocks/>
                <a:stCxn id="139" idx="1"/>
                <a:endCxn id="96" idx="1"/>
              </p:cNvCxnSpPr>
              <p:nvPr/>
            </p:nvCxnSpPr>
            <p:spPr>
              <a:xfrm rot="16200000" flipH="1">
                <a:off x="6223577" y="1737779"/>
                <a:ext cx="147724" cy="419235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화이트투명사각판">
                <a:extLst>
                  <a:ext uri="{FF2B5EF4-FFF2-40B4-BE49-F238E27FC236}">
                    <a16:creationId xmlns:a16="http://schemas.microsoft.com/office/drawing/2014/main" id="{F2A90808-4AEE-4FC3-8B2B-7656B3B74ED7}"/>
                  </a:ext>
                </a:extLst>
              </p:cNvPr>
              <p:cNvSpPr/>
              <p:nvPr/>
            </p:nvSpPr>
            <p:spPr bwMode="auto">
              <a:xfrm>
                <a:off x="5638342" y="1541140"/>
                <a:ext cx="666062" cy="224056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 kern="0">
                    <a:latin typeface="+mn-ea"/>
                  </a:rPr>
                  <a:t>file.txt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F57F511-470A-450D-99E1-EB03E0215B18}"/>
                </a:ext>
              </a:extLst>
            </p:cNvPr>
            <p:cNvSpPr/>
            <p:nvPr/>
          </p:nvSpPr>
          <p:spPr bwMode="ltGray">
            <a:xfrm>
              <a:off x="4438474" y="1941722"/>
              <a:ext cx="1152231" cy="3494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Key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: Value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file.txt : Content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1798FE-7A10-4ADC-A0FD-B1D8F497C122}"/>
                </a:ext>
              </a:extLst>
            </p:cNvPr>
            <p:cNvSpPr/>
            <p:nvPr/>
          </p:nvSpPr>
          <p:spPr bwMode="ltGray">
            <a:xfrm>
              <a:off x="6584374" y="1941722"/>
              <a:ext cx="1057958" cy="3433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Key : Value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file.txt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Base64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495995D-1235-4796-A852-E0F003C94273}"/>
                </a:ext>
              </a:extLst>
            </p:cNvPr>
            <p:cNvSpPr/>
            <p:nvPr/>
          </p:nvSpPr>
          <p:spPr bwMode="ltGray">
            <a:xfrm>
              <a:off x="5386415" y="3176136"/>
              <a:ext cx="1051884" cy="2169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rgbClr val="1853CA"/>
                  </a:solidFill>
                  <a:latin typeface="맑은 고딕" pitchFamily="50" charset="-127"/>
                  <a:ea typeface="맑은 고딕" pitchFamily="50" charset="-127"/>
                </a:rPr>
                <a:t>file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: Content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F4222B8-288D-49E2-86CD-F00D41DDAF63}"/>
              </a:ext>
            </a:extLst>
          </p:cNvPr>
          <p:cNvGrpSpPr/>
          <p:nvPr/>
        </p:nvGrpSpPr>
        <p:grpSpPr>
          <a:xfrm>
            <a:off x="8265017" y="1498132"/>
            <a:ext cx="3521829" cy="2002876"/>
            <a:chOff x="4390024" y="1498132"/>
            <a:chExt cx="3521829" cy="200287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52C550FC-DB33-4B7C-87B4-66652CF6EE4D}"/>
                </a:ext>
              </a:extLst>
            </p:cNvPr>
            <p:cNvGrpSpPr/>
            <p:nvPr/>
          </p:nvGrpSpPr>
          <p:grpSpPr>
            <a:xfrm>
              <a:off x="4390024" y="1498132"/>
              <a:ext cx="3521829" cy="2002876"/>
              <a:chOff x="4390024" y="1498132"/>
              <a:chExt cx="3521829" cy="2002876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9204FAF-5BC0-47E7-87C6-4A5C7CCE4ACD}"/>
                  </a:ext>
                </a:extLst>
              </p:cNvPr>
              <p:cNvSpPr/>
              <p:nvPr/>
            </p:nvSpPr>
            <p:spPr bwMode="ltGray">
              <a:xfrm>
                <a:off x="4390024" y="1674471"/>
                <a:ext cx="1263649" cy="693576"/>
              </a:xfrm>
              <a:prstGeom prst="rect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/>
                <a:r>
                  <a:rPr lang="en-US" altLang="ko-KR" sz="1000" b="1" ker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ConfigMap</a:t>
                </a: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544F5D5-2709-4A27-BC50-E0DEE64F3E8D}"/>
                  </a:ext>
                </a:extLst>
              </p:cNvPr>
              <p:cNvSpPr/>
              <p:nvPr/>
            </p:nvSpPr>
            <p:spPr bwMode="ltGray">
              <a:xfrm>
                <a:off x="5040893" y="2492268"/>
                <a:ext cx="1781500" cy="100874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Pod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3DE8093-E486-4D41-BFF2-7A0F36FD3297}"/>
                  </a:ext>
                </a:extLst>
              </p:cNvPr>
              <p:cNvSpPr/>
              <p:nvPr/>
            </p:nvSpPr>
            <p:spPr bwMode="ltGray">
              <a:xfrm>
                <a:off x="5314918" y="2743386"/>
                <a:ext cx="1203236" cy="680181"/>
              </a:xfrm>
              <a:prstGeom prst="rect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/>
                <a:r>
                  <a:rPr lang="en-US" altLang="ko-KR" sz="1000" kern="0" dirty="0">
                    <a:latin typeface="+mn-ea"/>
                  </a:rPr>
                  <a:t>Container</a:t>
                </a:r>
              </a:p>
              <a:p>
                <a:pPr indent="-180975" latinLnBrk="0"/>
                <a:r>
                  <a:rPr lang="en-US" altLang="ko-KR" sz="1050" b="1" kern="0">
                    <a:solidFill>
                      <a:schemeClr val="accent1"/>
                    </a:solidFill>
                    <a:latin typeface="+mn-ea"/>
                  </a:rPr>
                  <a:t>  </a:t>
                </a:r>
                <a:r>
                  <a:rPr lang="en-US" altLang="ko-KR" sz="1200" b="1" kern="0">
                    <a:solidFill>
                      <a:schemeClr val="accent1"/>
                    </a:solidFill>
                    <a:latin typeface="+mn-ea"/>
                  </a:rPr>
                  <a:t>/mount</a:t>
                </a:r>
                <a:endParaRPr lang="en-US" altLang="ko-KR" sz="1050" b="1" kern="0">
                  <a:solidFill>
                    <a:schemeClr val="accent1"/>
                  </a:solidFill>
                  <a:latin typeface="+mn-ea"/>
                </a:endParaRPr>
              </a:p>
              <a:p>
                <a:pPr indent="-180975" algn="ctr" latinLnBrk="0"/>
                <a:endParaRPr lang="en-US" altLang="ko-KR" sz="900" kern="0" dirty="0">
                  <a:solidFill>
                    <a:schemeClr val="accent1"/>
                  </a:solidFill>
                  <a:latin typeface="+mn-ea"/>
                </a:endParaRPr>
              </a:p>
              <a:p>
                <a:pPr indent="-180975" algn="ctr" latinLnBrk="0"/>
                <a:endParaRPr lang="en-US" altLang="ko-KR" sz="900" kern="0" dirty="0">
                  <a:solidFill>
                    <a:schemeClr val="accent1"/>
                  </a:solidFill>
                  <a:latin typeface="+mn-ea"/>
                </a:endParaRPr>
              </a:p>
            </p:txBody>
          </p:sp>
          <p:cxnSp>
            <p:nvCxnSpPr>
              <p:cNvPr id="171" name="구부러진 연결선 94">
                <a:extLst>
                  <a:ext uri="{FF2B5EF4-FFF2-40B4-BE49-F238E27FC236}">
                    <a16:creationId xmlns:a16="http://schemas.microsoft.com/office/drawing/2014/main" id="{A5D43B8E-C7F3-4FA4-87B2-BC15FB9A08A7}"/>
                  </a:ext>
                </a:extLst>
              </p:cNvPr>
              <p:cNvCxnSpPr>
                <a:cxnSpLocks/>
                <a:stCxn id="168" idx="2"/>
                <a:endCxn id="178" idx="2"/>
              </p:cNvCxnSpPr>
              <p:nvPr/>
            </p:nvCxnSpPr>
            <p:spPr>
              <a:xfrm rot="16200000" flipH="1">
                <a:off x="4768060" y="2621835"/>
                <a:ext cx="958098" cy="450521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F46A23E-2126-4F6D-A458-132D7977A840}"/>
                  </a:ext>
                </a:extLst>
              </p:cNvPr>
              <p:cNvSpPr/>
              <p:nvPr/>
            </p:nvSpPr>
            <p:spPr bwMode="ltGray">
              <a:xfrm>
                <a:off x="6507057" y="1674471"/>
                <a:ext cx="1199446" cy="693575"/>
              </a:xfrm>
              <a:prstGeom prst="rect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/>
                <a:r>
                  <a:rPr lang="en-US" altLang="ko-KR" sz="1000" b="1" ker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Secret</a:t>
                </a: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3" name="구부러진 연결선 99">
                <a:extLst>
                  <a:ext uri="{FF2B5EF4-FFF2-40B4-BE49-F238E27FC236}">
                    <a16:creationId xmlns:a16="http://schemas.microsoft.com/office/drawing/2014/main" id="{5064C8FF-C4E9-4BE9-B56A-B1BDC7CC9910}"/>
                  </a:ext>
                </a:extLst>
              </p:cNvPr>
              <p:cNvCxnSpPr>
                <a:cxnSpLocks/>
                <a:stCxn id="172" idx="2"/>
                <a:endCxn id="178" idx="0"/>
              </p:cNvCxnSpPr>
              <p:nvPr/>
            </p:nvCxnSpPr>
            <p:spPr>
              <a:xfrm rot="5400000">
                <a:off x="6148830" y="2368194"/>
                <a:ext cx="958099" cy="957802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화이트투명사각판">
                <a:extLst>
                  <a:ext uri="{FF2B5EF4-FFF2-40B4-BE49-F238E27FC236}">
                    <a16:creationId xmlns:a16="http://schemas.microsoft.com/office/drawing/2014/main" id="{8D9E882C-56F0-4B2E-ACAA-AD7705D79113}"/>
                  </a:ext>
                </a:extLst>
              </p:cNvPr>
              <p:cNvSpPr/>
              <p:nvPr/>
            </p:nvSpPr>
            <p:spPr bwMode="auto">
              <a:xfrm>
                <a:off x="6731883" y="2594470"/>
                <a:ext cx="1179970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900" kern="0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Decoding</a:t>
                </a:r>
                <a:endParaRPr lang="ko-KR" altLang="en-US" sz="900" kern="0" dirty="0">
                  <a:solidFill>
                    <a:schemeClr val="accent6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화이트투명사각판">
                <a:extLst>
                  <a:ext uri="{FF2B5EF4-FFF2-40B4-BE49-F238E27FC236}">
                    <a16:creationId xmlns:a16="http://schemas.microsoft.com/office/drawing/2014/main" id="{228BEA37-B02E-4AFA-B1E0-C4E6C7F5B855}"/>
                  </a:ext>
                </a:extLst>
              </p:cNvPr>
              <p:cNvSpPr/>
              <p:nvPr/>
            </p:nvSpPr>
            <p:spPr bwMode="auto">
              <a:xfrm>
                <a:off x="5751454" y="1684926"/>
                <a:ext cx="641075" cy="185170"/>
              </a:xfrm>
              <a:prstGeom prst="snip1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900" ker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Content</a:t>
                </a:r>
                <a:endParaRPr lang="ko-KR" altLang="en-US" sz="900" kern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cxnSp>
            <p:nvCxnSpPr>
              <p:cNvPr id="176" name="구부러진 연결선 94">
                <a:extLst>
                  <a:ext uri="{FF2B5EF4-FFF2-40B4-BE49-F238E27FC236}">
                    <a16:creationId xmlns:a16="http://schemas.microsoft.com/office/drawing/2014/main" id="{122B33CD-0C48-4C88-8605-C7FF499B2366}"/>
                  </a:ext>
                </a:extLst>
              </p:cNvPr>
              <p:cNvCxnSpPr>
                <a:cxnSpLocks/>
                <a:stCxn id="175" idx="1"/>
                <a:endCxn id="168" idx="3"/>
              </p:cNvCxnSpPr>
              <p:nvPr/>
            </p:nvCxnSpPr>
            <p:spPr>
              <a:xfrm rot="5400000">
                <a:off x="5787252" y="1736518"/>
                <a:ext cx="151163" cy="418319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구부러진 연결선 94">
                <a:extLst>
                  <a:ext uri="{FF2B5EF4-FFF2-40B4-BE49-F238E27FC236}">
                    <a16:creationId xmlns:a16="http://schemas.microsoft.com/office/drawing/2014/main" id="{50EE492E-7F67-4819-AC20-161A62C8CBBA}"/>
                  </a:ext>
                </a:extLst>
              </p:cNvPr>
              <p:cNvCxnSpPr>
                <a:cxnSpLocks/>
                <a:stCxn id="175" idx="1"/>
                <a:endCxn id="172" idx="1"/>
              </p:cNvCxnSpPr>
              <p:nvPr/>
            </p:nvCxnSpPr>
            <p:spPr>
              <a:xfrm rot="16200000" flipH="1">
                <a:off x="6213943" y="1728144"/>
                <a:ext cx="151163" cy="435065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화이트투명사각판">
                <a:extLst>
                  <a:ext uri="{FF2B5EF4-FFF2-40B4-BE49-F238E27FC236}">
                    <a16:creationId xmlns:a16="http://schemas.microsoft.com/office/drawing/2014/main" id="{A5792999-76DF-4810-BF2B-FE9FD34F8664}"/>
                  </a:ext>
                </a:extLst>
              </p:cNvPr>
              <p:cNvSpPr/>
              <p:nvPr/>
            </p:nvSpPr>
            <p:spPr bwMode="auto">
              <a:xfrm>
                <a:off x="5472370" y="3241977"/>
                <a:ext cx="676608" cy="168336"/>
              </a:xfrm>
              <a:prstGeom prst="snip1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900" ker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Content</a:t>
                </a:r>
                <a:endParaRPr lang="ko-KR" altLang="en-US" sz="900" kern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82" name="화이트투명사각판">
                <a:extLst>
                  <a:ext uri="{FF2B5EF4-FFF2-40B4-BE49-F238E27FC236}">
                    <a16:creationId xmlns:a16="http://schemas.microsoft.com/office/drawing/2014/main" id="{AB1DD51E-36B5-4526-AD8B-B1B0EE5B2FB0}"/>
                  </a:ext>
                </a:extLst>
              </p:cNvPr>
              <p:cNvSpPr/>
              <p:nvPr/>
            </p:nvSpPr>
            <p:spPr bwMode="auto">
              <a:xfrm>
                <a:off x="5361444" y="1498132"/>
                <a:ext cx="1179970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 kern="0">
                    <a:latin typeface="+mn-ea"/>
                  </a:rPr>
                  <a:t>file.txt</a:t>
                </a:r>
                <a:endParaRPr lang="ko-KR" altLang="en-US" sz="1000" b="1" kern="0" dirty="0">
                  <a:latin typeface="+mn-ea"/>
                </a:endParaRPr>
              </a:p>
            </p:txBody>
          </p:sp>
          <p:sp>
            <p:nvSpPr>
              <p:cNvPr id="183" name="화이트투명사각판">
                <a:extLst>
                  <a:ext uri="{FF2B5EF4-FFF2-40B4-BE49-F238E27FC236}">
                    <a16:creationId xmlns:a16="http://schemas.microsoft.com/office/drawing/2014/main" id="{B5FB1B72-DFA7-446E-AE7E-567CAC0FEDF7}"/>
                  </a:ext>
                </a:extLst>
              </p:cNvPr>
              <p:cNvSpPr/>
              <p:nvPr/>
            </p:nvSpPr>
            <p:spPr bwMode="auto">
              <a:xfrm>
                <a:off x="5075560" y="3052792"/>
                <a:ext cx="1179970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 kern="0">
                    <a:latin typeface="+mn-ea"/>
                  </a:rPr>
                  <a:t>file.txt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A006AB4-77CB-49EB-92B5-8EAD43CFF5B1}"/>
                </a:ext>
              </a:extLst>
            </p:cNvPr>
            <p:cNvSpPr/>
            <p:nvPr/>
          </p:nvSpPr>
          <p:spPr bwMode="ltGray">
            <a:xfrm>
              <a:off x="4444178" y="1941722"/>
              <a:ext cx="1140823" cy="3494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Key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: Value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file.txt : Content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7C91986-C7A3-485D-88D6-DF75C5F00E2C}"/>
                </a:ext>
              </a:extLst>
            </p:cNvPr>
            <p:cNvSpPr/>
            <p:nvPr/>
          </p:nvSpPr>
          <p:spPr bwMode="ltGray">
            <a:xfrm>
              <a:off x="6584374" y="1941722"/>
              <a:ext cx="1057958" cy="3433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Key : Value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file.txt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Base64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D1334B7-78DC-4F89-9584-C656CC39FC44}"/>
              </a:ext>
            </a:extLst>
          </p:cNvPr>
          <p:cNvGrpSpPr/>
          <p:nvPr/>
        </p:nvGrpSpPr>
        <p:grpSpPr>
          <a:xfrm>
            <a:off x="2210052" y="1674471"/>
            <a:ext cx="1764284" cy="1713336"/>
            <a:chOff x="2210052" y="1674471"/>
            <a:chExt cx="1764284" cy="17133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B7C189A-5023-488F-83CE-1B89481AE04C}"/>
                </a:ext>
              </a:extLst>
            </p:cNvPr>
            <p:cNvGrpSpPr/>
            <p:nvPr/>
          </p:nvGrpSpPr>
          <p:grpSpPr>
            <a:xfrm>
              <a:off x="2357516" y="1674471"/>
              <a:ext cx="1616820" cy="1585723"/>
              <a:chOff x="2357516" y="1674471"/>
              <a:chExt cx="1616820" cy="1585723"/>
            </a:xfrm>
          </p:grpSpPr>
          <p:sp>
            <p:nvSpPr>
              <p:cNvPr id="72" name="직사각형 71"/>
              <p:cNvSpPr/>
              <p:nvPr/>
            </p:nvSpPr>
            <p:spPr bwMode="ltGray">
              <a:xfrm>
                <a:off x="2357516" y="1674471"/>
                <a:ext cx="1451330" cy="693576"/>
              </a:xfrm>
              <a:prstGeom prst="rect">
                <a:avLst/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/>
                <a:r>
                  <a:rPr lang="en-US" altLang="ko-KR" sz="1100" b="1" ker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Secret</a:t>
                </a:r>
                <a:endParaRPr lang="en-US" altLang="ko-KR" sz="1000" b="1" ker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180975" algn="ctr" latinLnBrk="0"/>
                <a:endParaRPr lang="en-US" altLang="ko-KR" sz="1000" b="1" kern="0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3" name="구부러진 연결선 42"/>
              <p:cNvCxnSpPr>
                <a:cxnSpLocks/>
                <a:stCxn id="72" idx="2"/>
                <a:endCxn id="179" idx="3"/>
              </p:cNvCxnSpPr>
              <p:nvPr/>
            </p:nvCxnSpPr>
            <p:spPr>
              <a:xfrm rot="5400000">
                <a:off x="2589533" y="2766545"/>
                <a:ext cx="892147" cy="95151"/>
              </a:xfrm>
              <a:prstGeom prst="curved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화이트투명사각판"/>
              <p:cNvSpPr/>
              <p:nvPr/>
            </p:nvSpPr>
            <p:spPr bwMode="auto">
              <a:xfrm>
                <a:off x="2794366" y="2659700"/>
                <a:ext cx="1179970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900" kern="0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Decoding</a:t>
                </a:r>
                <a:endParaRPr lang="ko-KR" altLang="en-US" sz="900" kern="0" dirty="0">
                  <a:solidFill>
                    <a:schemeClr val="accent6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ltGray">
              <a:xfrm>
                <a:off x="2567455" y="1932243"/>
                <a:ext cx="1051884" cy="3980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>
                    <a:solidFill>
                      <a:schemeClr val="tx2"/>
                    </a:solidFill>
                    <a:latin typeface="맑은 고딕" pitchFamily="50" charset="-127"/>
                  </a:rPr>
                  <a:t>Key : Value</a:t>
                </a:r>
                <a:endPara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PW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: Base64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0D4114AF-C174-472A-A121-20F474B81254}"/>
                </a:ext>
              </a:extLst>
            </p:cNvPr>
            <p:cNvSpPr/>
            <p:nvPr/>
          </p:nvSpPr>
          <p:spPr bwMode="ltGray">
            <a:xfrm>
              <a:off x="2210052" y="3132580"/>
              <a:ext cx="777978" cy="2552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PW : 1234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0" name="모서리가 둥근 사각형 설명선 111">
            <a:extLst>
              <a:ext uri="{FF2B5EF4-FFF2-40B4-BE49-F238E27FC236}">
                <a16:creationId xmlns:a16="http://schemas.microsoft.com/office/drawing/2014/main" id="{948E117C-6705-4B08-86E7-1F59DB9719C4}"/>
              </a:ext>
            </a:extLst>
          </p:cNvPr>
          <p:cNvSpPr/>
          <p:nvPr/>
        </p:nvSpPr>
        <p:spPr bwMode="ltGray">
          <a:xfrm>
            <a:off x="3347167" y="1412776"/>
            <a:ext cx="804617" cy="343305"/>
          </a:xfrm>
          <a:prstGeom prst="wedgeRoundRectCallout">
            <a:avLst>
              <a:gd name="adj1" fmla="val -61891"/>
              <a:gd name="adj2" fmla="val 40409"/>
              <a:gd name="adj3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Memory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1Mbyte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DDE60DA-D54F-4D70-BEE3-5790CE97918F}"/>
              </a:ext>
            </a:extLst>
          </p:cNvPr>
          <p:cNvGrpSpPr/>
          <p:nvPr/>
        </p:nvGrpSpPr>
        <p:grpSpPr>
          <a:xfrm>
            <a:off x="5663512" y="3960589"/>
            <a:ext cx="2248342" cy="374535"/>
            <a:chOff x="4268496" y="3739943"/>
            <a:chExt cx="2248342" cy="374535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7DE3E809-FB4E-459B-A414-1D4382B9687E}"/>
                </a:ext>
              </a:extLst>
            </p:cNvPr>
            <p:cNvGrpSpPr/>
            <p:nvPr/>
          </p:nvGrpSpPr>
          <p:grpSpPr>
            <a:xfrm>
              <a:off x="4268496" y="3739943"/>
              <a:ext cx="2248342" cy="374535"/>
              <a:chOff x="5939953" y="3779142"/>
              <a:chExt cx="2148526" cy="1787250"/>
            </a:xfrm>
          </p:grpSpPr>
          <p:pic>
            <p:nvPicPr>
              <p:cNvPr id="187" name="Picture 2" descr="I:\Users\Administrator\Desktop\Group 1.png">
                <a:extLst>
                  <a:ext uri="{FF2B5EF4-FFF2-40B4-BE49-F238E27FC236}">
                    <a16:creationId xmlns:a16="http://schemas.microsoft.com/office/drawing/2014/main" id="{16D5EEB8-CBA7-4963-84F7-3A4769EEA4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48526" cy="1787250"/>
              </a:xfrm>
              <a:prstGeom prst="rect">
                <a:avLst/>
              </a:prstGeom>
              <a:noFill/>
            </p:spPr>
          </p:pic>
          <p:pic>
            <p:nvPicPr>
              <p:cNvPr id="188" name="Picture 2" descr="I:\Users\Administrator\Desktop\Group 1.png">
                <a:extLst>
                  <a:ext uri="{FF2B5EF4-FFF2-40B4-BE49-F238E27FC236}">
                    <a16:creationId xmlns:a16="http://schemas.microsoft.com/office/drawing/2014/main" id="{0A4FC855-95F9-49CB-9EDF-14E479DF50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8096744-A563-4E49-82B0-CACEE248CB41}"/>
                </a:ext>
              </a:extLst>
            </p:cNvPr>
            <p:cNvSpPr txBox="1"/>
            <p:nvPr/>
          </p:nvSpPr>
          <p:spPr>
            <a:xfrm>
              <a:off x="4318376" y="3739945"/>
              <a:ext cx="21274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solidFill>
                    <a:srgbClr val="0070C0"/>
                  </a:solidFill>
                  <a:latin typeface="맑은 고딕" pitchFamily="50" charset="-127"/>
                </a:rPr>
                <a:t>kubectl</a:t>
              </a:r>
              <a:r>
                <a:rPr lang="en-US" altLang="ko-KR" sz="1000" dirty="0">
                  <a:solidFill>
                    <a:srgbClr val="0070C0"/>
                  </a:solidFill>
                  <a:latin typeface="맑은 고딕" pitchFamily="50" charset="-127"/>
                </a:rPr>
                <a:t> 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create secret generic </a:t>
              </a:r>
              <a:r>
                <a:rPr lang="en-US" altLang="ko-KR" sz="1000">
                  <a:solidFill>
                    <a:srgbClr val="00B050"/>
                  </a:solidFill>
                  <a:latin typeface="맑은 고딕" pitchFamily="50" charset="-127"/>
                </a:rPr>
                <a:t>sec-file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 </a:t>
              </a:r>
              <a:r>
                <a:rPr lang="en-US" altLang="ko-KR" sz="1000" dirty="0">
                  <a:solidFill>
                    <a:srgbClr val="0070C0"/>
                  </a:solidFill>
                  <a:latin typeface="맑은 고딕" pitchFamily="50" charset="-127"/>
                </a:rPr>
                <a:t>--from-file=./</a:t>
              </a:r>
              <a:r>
                <a:rPr lang="en-US" altLang="ko-KR" sz="1000" err="1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</a:rPr>
                <a:t>file</a:t>
              </a:r>
              <a:r>
                <a:rPr lang="en-US" altLang="ko-KR" sz="100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</a:rPr>
                <a:t>.txt</a:t>
              </a:r>
              <a:endParaRPr lang="ko-KR" altLang="en-US" sz="100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9F191F8-58DC-42CC-9235-E5434D109502}"/>
              </a:ext>
            </a:extLst>
          </p:cNvPr>
          <p:cNvGrpSpPr/>
          <p:nvPr/>
        </p:nvGrpSpPr>
        <p:grpSpPr>
          <a:xfrm>
            <a:off x="4239326" y="4288596"/>
            <a:ext cx="2005277" cy="2236748"/>
            <a:chOff x="4239326" y="4288596"/>
            <a:chExt cx="2005277" cy="2236748"/>
          </a:xfrm>
        </p:grpSpPr>
        <p:grpSp>
          <p:nvGrpSpPr>
            <p:cNvPr id="90" name="그룹 89"/>
            <p:cNvGrpSpPr/>
            <p:nvPr/>
          </p:nvGrpSpPr>
          <p:grpSpPr>
            <a:xfrm>
              <a:off x="4239326" y="4288596"/>
              <a:ext cx="2005277" cy="2236748"/>
              <a:chOff x="5939953" y="3779142"/>
              <a:chExt cx="2195823" cy="1787250"/>
            </a:xfrm>
          </p:grpSpPr>
          <p:pic>
            <p:nvPicPr>
              <p:cNvPr id="93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94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sp>
          <p:nvSpPr>
            <p:cNvPr id="97" name="TextBox 96"/>
            <p:cNvSpPr txBox="1"/>
            <p:nvPr/>
          </p:nvSpPr>
          <p:spPr>
            <a:xfrm>
              <a:off x="4431276" y="4288598"/>
              <a:ext cx="1702109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name: file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image: </a:t>
              </a:r>
              <a:r>
                <a:rPr lang="en-US" altLang="ko-KR" sz="1000" err="1">
                  <a:latin typeface="맑은 고딕" pitchFamily="50" charset="-127"/>
                </a:rPr>
                <a:t>tmkube</a:t>
              </a:r>
              <a:r>
                <a:rPr lang="en-US" altLang="ko-KR" sz="1000">
                  <a:latin typeface="맑은 고딕" pitchFamily="50" charset="-127"/>
                </a:rPr>
                <a:t>/init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 </a:t>
              </a:r>
              <a:r>
                <a:rPr lang="en-US" altLang="ko-KR" sz="1000" dirty="0" err="1">
                  <a:latin typeface="맑은 고딕" pitchFamily="50" charset="-127"/>
                </a:rPr>
                <a:t>env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- name: </a:t>
              </a:r>
              <a:r>
                <a:rPr lang="en-US" altLang="ko-KR" sz="1000" b="1" dirty="0">
                  <a:solidFill>
                    <a:srgbClr val="1853CA"/>
                  </a:solidFill>
                  <a:latin typeface="맑은 고딕" pitchFamily="50" charset="-127"/>
                </a:rPr>
                <a:t>file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  </a:t>
              </a:r>
              <a:r>
                <a:rPr lang="en-US" altLang="ko-KR" sz="1000" dirty="0" err="1">
                  <a:latin typeface="맑은 고딕" pitchFamily="50" charset="-127"/>
                </a:rPr>
                <a:t>valueFrom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    </a:t>
              </a:r>
              <a:r>
                <a:rPr lang="en-US" altLang="ko-KR" sz="1000" dirty="0" err="1">
                  <a:latin typeface="맑은 고딕" pitchFamily="50" charset="-127"/>
                </a:rPr>
                <a:t>configMapKeyRef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      name: </a:t>
              </a:r>
              <a:r>
                <a:rPr lang="en-US" altLang="ko-KR" sz="1000" dirty="0">
                  <a:solidFill>
                    <a:srgbClr val="00B050"/>
                  </a:solidFill>
                  <a:latin typeface="맑은 고딕" pitchFamily="50" charset="-127"/>
                </a:rPr>
                <a:t>cm-file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          key: </a:t>
              </a:r>
              <a:r>
                <a:rPr lang="en-US" altLang="ko-KR" sz="1000" err="1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</a:rPr>
                <a:t>file</a:t>
              </a:r>
              <a:r>
                <a:rPr lang="en-US" altLang="ko-KR" sz="100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</a:rPr>
                <a:t>.txt</a:t>
              </a:r>
              <a:endParaRPr lang="en-US" altLang="ko-KR" sz="10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5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61370B86-E6E6-4727-985A-C638F41CEEF5}"/>
              </a:ext>
            </a:extLst>
          </p:cNvPr>
          <p:cNvGrpSpPr/>
          <p:nvPr/>
        </p:nvGrpSpPr>
        <p:grpSpPr>
          <a:xfrm>
            <a:off x="778806" y="809471"/>
            <a:ext cx="10659835" cy="5321329"/>
            <a:chOff x="778806" y="809471"/>
            <a:chExt cx="10659835" cy="5321329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CB29076-E8D4-47E7-9C0C-37739811F0F1}"/>
                </a:ext>
              </a:extLst>
            </p:cNvPr>
            <p:cNvSpPr/>
            <p:nvPr/>
          </p:nvSpPr>
          <p:spPr>
            <a:xfrm>
              <a:off x="778806" y="1628800"/>
              <a:ext cx="10659835" cy="4502000"/>
            </a:xfrm>
            <a:prstGeom prst="rect">
              <a:avLst/>
            </a:prstGeom>
            <a:noFill/>
            <a:ln w="38100" cap="flat" cmpd="sng" algn="ctr">
              <a:solidFill>
                <a:srgbClr val="90CEF4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>
                <a:spcAft>
                  <a:spcPts val="240"/>
                </a:spcAft>
                <a:buClr>
                  <a:prstClr val="black"/>
                </a:buClr>
                <a:buSzPct val="80000"/>
                <a:defRPr/>
              </a:pPr>
              <a:endParaRPr lang="ko-KR" altLang="en-US" sz="1400" kern="0" dirty="0">
                <a:solidFill>
                  <a:prstClr val="white"/>
                </a:solidFill>
                <a:latin typeface="-웹윤고딕140" pitchFamily="18" charset="-127"/>
                <a:ea typeface="-웹윤고딕140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6254BAF-822F-47E1-A9B7-40D25E87E7A3}"/>
                </a:ext>
              </a:extLst>
            </p:cNvPr>
            <p:cNvSpPr/>
            <p:nvPr/>
          </p:nvSpPr>
          <p:spPr>
            <a:xfrm>
              <a:off x="4352674" y="809471"/>
              <a:ext cx="3551031" cy="89535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320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Kubernetes Cluster</a:t>
              </a:r>
              <a:endParaRPr lang="en-US" altLang="ko-KR" sz="320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B5D9CC58-118D-4AA4-88E9-3B17FFCD262B}"/>
              </a:ext>
            </a:extLst>
          </p:cNvPr>
          <p:cNvGrpSpPr/>
          <p:nvPr/>
        </p:nvGrpSpPr>
        <p:grpSpPr>
          <a:xfrm>
            <a:off x="7029522" y="2984767"/>
            <a:ext cx="2770161" cy="2699295"/>
            <a:chOff x="10191650" y="2985662"/>
            <a:chExt cx="2770161" cy="2699295"/>
          </a:xfrm>
        </p:grpSpPr>
        <p:pic>
          <p:nvPicPr>
            <p:cNvPr id="267" name="Picture 2" descr="C:\Users\hipt3\Desktop\68468464.png">
              <a:extLst>
                <a:ext uri="{FF2B5EF4-FFF2-40B4-BE49-F238E27FC236}">
                  <a16:creationId xmlns:a16="http://schemas.microsoft.com/office/drawing/2014/main" id="{37F571A5-6167-4745-877E-653924137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650" y="3020661"/>
              <a:ext cx="2770161" cy="2664296"/>
            </a:xfrm>
            <a:prstGeom prst="rect">
              <a:avLst/>
            </a:prstGeom>
            <a:noFill/>
          </p:spPr>
        </p:pic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8E7DA053-4780-4844-BEDB-E1C649266CA6}"/>
                </a:ext>
              </a:extLst>
            </p:cNvPr>
            <p:cNvGrpSpPr/>
            <p:nvPr/>
          </p:nvGrpSpPr>
          <p:grpSpPr>
            <a:xfrm>
              <a:off x="11766703" y="2985662"/>
              <a:ext cx="1195108" cy="1259407"/>
              <a:chOff x="9752003" y="2654623"/>
              <a:chExt cx="1195108" cy="1259407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7545B4F-5209-489F-B527-FE30BA8B1CBC}"/>
                  </a:ext>
                </a:extLst>
              </p:cNvPr>
              <p:cNvSpPr/>
              <p:nvPr/>
            </p:nvSpPr>
            <p:spPr>
              <a:xfrm rot="19800000">
                <a:off x="9862993" y="3126705"/>
                <a:ext cx="510923" cy="787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9C95959F-2772-47D4-A844-5D0FB86E999D}"/>
                  </a:ext>
                </a:extLst>
              </p:cNvPr>
              <p:cNvGrpSpPr/>
              <p:nvPr/>
            </p:nvGrpSpPr>
            <p:grpSpPr>
              <a:xfrm>
                <a:off x="9752003" y="2654623"/>
                <a:ext cx="1195108" cy="492443"/>
                <a:chOff x="9293380" y="2792541"/>
                <a:chExt cx="1195108" cy="492443"/>
              </a:xfrm>
            </p:grpSpPr>
            <p:sp>
              <p:nvSpPr>
                <p:cNvPr id="286" name="사각형: 둥근 모서리 285">
                  <a:extLst>
                    <a:ext uri="{FF2B5EF4-FFF2-40B4-BE49-F238E27FC236}">
                      <a16:creationId xmlns:a16="http://schemas.microsoft.com/office/drawing/2014/main" id="{7994DA36-C311-4292-AF43-6F55E7D5ABBF}"/>
                    </a:ext>
                  </a:extLst>
                </p:cNvPr>
                <p:cNvSpPr/>
                <p:nvPr/>
              </p:nvSpPr>
              <p:spPr>
                <a:xfrm>
                  <a:off x="9401640" y="2804689"/>
                  <a:ext cx="1086848" cy="480295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C6361665-9845-41A6-A4B5-E8C3B0BD8947}"/>
                    </a:ext>
                  </a:extLst>
                </p:cNvPr>
                <p:cNvSpPr/>
                <p:nvPr/>
              </p:nvSpPr>
              <p:spPr>
                <a:xfrm>
                  <a:off x="9293380" y="2792541"/>
                  <a:ext cx="100841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marL="0" lvl="1" indent="-180975" algn="ctr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en-US" altLang="ko-KR" sz="1600" b="1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-웹윤고딕140" pitchFamily="18" charset="-127"/>
                      <a:ea typeface="-웹윤고딕140" pitchFamily="18" charset="-127"/>
                      <a:sym typeface="Monotype Sorts" pitchFamily="2" charset="2"/>
                    </a:rPr>
                    <a:t>Limit</a:t>
                  </a:r>
                </a:p>
                <a:p>
                  <a:pPr marL="0" lvl="1" indent="-180975" algn="ctr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en-US" altLang="ko-KR" sz="1600" b="1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latin typeface="-웹윤고딕140" pitchFamily="18" charset="-127"/>
                      <a:ea typeface="-웹윤고딕140" pitchFamily="18" charset="-127"/>
                      <a:sym typeface="Monotype Sorts" pitchFamily="2" charset="2"/>
                    </a:rPr>
                    <a:t>Range</a:t>
                  </a:r>
                  <a:endParaRPr lang="en-US" altLang="ko-KR" sz="1600" b="1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endParaRPr>
                </a:p>
              </p:txBody>
            </p:sp>
            <p:sp>
              <p:nvSpPr>
                <p:cNvPr id="296" name="순서도: 자기 디스크 295">
                  <a:extLst>
                    <a:ext uri="{FF2B5EF4-FFF2-40B4-BE49-F238E27FC236}">
                      <a16:creationId xmlns:a16="http://schemas.microsoft.com/office/drawing/2014/main" id="{DDF16BFC-2DEA-4861-AB0B-EED5BCEAFB7F}"/>
                    </a:ext>
                  </a:extLst>
                </p:cNvPr>
                <p:cNvSpPr/>
                <p:nvPr/>
              </p:nvSpPr>
              <p:spPr>
                <a:xfrm>
                  <a:off x="10197754" y="2987011"/>
                  <a:ext cx="197387" cy="225965"/>
                </a:xfrm>
                <a:prstGeom prst="flowChartMagneticDisk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EE7C568C-85EA-4C8A-8807-8DCAD3606673}"/>
              </a:ext>
            </a:extLst>
          </p:cNvPr>
          <p:cNvGrpSpPr/>
          <p:nvPr/>
        </p:nvGrpSpPr>
        <p:grpSpPr>
          <a:xfrm>
            <a:off x="6441656" y="2933855"/>
            <a:ext cx="3354728" cy="2740608"/>
            <a:chOff x="6473161" y="2933855"/>
            <a:chExt cx="3354728" cy="2740608"/>
          </a:xfrm>
        </p:grpSpPr>
        <p:pic>
          <p:nvPicPr>
            <p:cNvPr id="238" name="Picture 2" descr="C:\Users\hipt3\Desktop\68468464.png">
              <a:extLst>
                <a:ext uri="{FF2B5EF4-FFF2-40B4-BE49-F238E27FC236}">
                  <a16:creationId xmlns:a16="http://schemas.microsoft.com/office/drawing/2014/main" id="{E06E91B7-591E-4FE0-8693-BC79FE0D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alphaModFix amt="35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728" y="3010167"/>
              <a:ext cx="2770161" cy="2664296"/>
            </a:xfrm>
            <a:prstGeom prst="rect">
              <a:avLst/>
            </a:prstGeom>
            <a:noFill/>
          </p:spPr>
        </p:pic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BDE5B41C-F177-41B7-9456-8099C7F9F2B1}"/>
                </a:ext>
              </a:extLst>
            </p:cNvPr>
            <p:cNvGrpSpPr/>
            <p:nvPr/>
          </p:nvGrpSpPr>
          <p:grpSpPr>
            <a:xfrm>
              <a:off x="6473161" y="2933855"/>
              <a:ext cx="1578754" cy="512660"/>
              <a:chOff x="1817365" y="3042185"/>
              <a:chExt cx="1578754" cy="512660"/>
            </a:xfrm>
          </p:grpSpPr>
          <p:sp>
            <p:nvSpPr>
              <p:cNvPr id="249" name="사각형: 위쪽 모서리의 한쪽은 둥글고 다른 한쪽은 잘림 248">
                <a:extLst>
                  <a:ext uri="{FF2B5EF4-FFF2-40B4-BE49-F238E27FC236}">
                    <a16:creationId xmlns:a16="http://schemas.microsoft.com/office/drawing/2014/main" id="{ED0A2B6F-4C96-4CFF-9AAF-82C822E1F76B}"/>
                  </a:ext>
                </a:extLst>
              </p:cNvPr>
              <p:cNvSpPr/>
              <p:nvPr/>
            </p:nvSpPr>
            <p:spPr>
              <a:xfrm>
                <a:off x="1817365" y="3043652"/>
                <a:ext cx="1578754" cy="511193"/>
              </a:xfrm>
              <a:prstGeom prst="snip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221E4377-6056-450C-AAFD-4A3CCBE006B3}"/>
                  </a:ext>
                </a:extLst>
              </p:cNvPr>
              <p:cNvSpPr/>
              <p:nvPr/>
            </p:nvSpPr>
            <p:spPr>
              <a:xfrm>
                <a:off x="1877393" y="3042185"/>
                <a:ext cx="100841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6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rPr>
                  <a:t>Resource</a:t>
                </a:r>
              </a:p>
              <a:p>
                <a:pPr marL="0" lvl="1" indent="-180975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6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rPr>
                  <a:t>Quota</a:t>
                </a:r>
                <a:endParaRPr lang="en-US" altLang="ko-KR" sz="16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  <p:sp>
            <p:nvSpPr>
              <p:cNvPr id="254" name="순서도: 자기 디스크 253">
                <a:extLst>
                  <a:ext uri="{FF2B5EF4-FFF2-40B4-BE49-F238E27FC236}">
                    <a16:creationId xmlns:a16="http://schemas.microsoft.com/office/drawing/2014/main" id="{76179A26-C98C-40E4-B578-0CE8E6BBB797}"/>
                  </a:ext>
                </a:extLst>
              </p:cNvPr>
              <p:cNvSpPr/>
              <p:nvPr/>
            </p:nvSpPr>
            <p:spPr>
              <a:xfrm>
                <a:off x="2804886" y="3158345"/>
                <a:ext cx="197387" cy="33083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순서도: 자기 디스크 254">
                <a:extLst>
                  <a:ext uri="{FF2B5EF4-FFF2-40B4-BE49-F238E27FC236}">
                    <a16:creationId xmlns:a16="http://schemas.microsoft.com/office/drawing/2014/main" id="{E006D39D-7344-4E88-88C7-3BD8453412AA}"/>
                  </a:ext>
                </a:extLst>
              </p:cNvPr>
              <p:cNvSpPr/>
              <p:nvPr/>
            </p:nvSpPr>
            <p:spPr>
              <a:xfrm>
                <a:off x="3061849" y="3158345"/>
                <a:ext cx="197387" cy="33083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1BC4E8F4-0A6F-4448-8120-448D304616B8}"/>
              </a:ext>
            </a:extLst>
          </p:cNvPr>
          <p:cNvGrpSpPr/>
          <p:nvPr/>
        </p:nvGrpSpPr>
        <p:grpSpPr>
          <a:xfrm>
            <a:off x="517594" y="2938261"/>
            <a:ext cx="6161880" cy="2755179"/>
            <a:chOff x="517594" y="2938261"/>
            <a:chExt cx="6161880" cy="2755179"/>
          </a:xfrm>
        </p:grpSpPr>
        <p:pic>
          <p:nvPicPr>
            <p:cNvPr id="140" name="Picture 2" descr="C:\Users\hipt3\Desktop\68468464.png">
              <a:extLst>
                <a:ext uri="{FF2B5EF4-FFF2-40B4-BE49-F238E27FC236}">
                  <a16:creationId xmlns:a16="http://schemas.microsoft.com/office/drawing/2014/main" id="{476802A4-B968-4057-B059-7CCF92608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alphaModFix amt="35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313" y="3029144"/>
              <a:ext cx="2770161" cy="2664296"/>
            </a:xfrm>
            <a:prstGeom prst="rect">
              <a:avLst/>
            </a:prstGeom>
            <a:noFill/>
          </p:spPr>
        </p:pic>
        <p:pic>
          <p:nvPicPr>
            <p:cNvPr id="105" name="Picture 2" descr="C:\Users\hipt3\Desktop\68468464.png">
              <a:extLst>
                <a:ext uri="{FF2B5EF4-FFF2-40B4-BE49-F238E27FC236}">
                  <a16:creationId xmlns:a16="http://schemas.microsoft.com/office/drawing/2014/main" id="{02ACB9A2-4739-44B2-B4D7-AE48DA5A6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00" y="3029144"/>
              <a:ext cx="2770161" cy="2664296"/>
            </a:xfrm>
            <a:prstGeom prst="rect">
              <a:avLst/>
            </a:prstGeom>
            <a:noFill/>
          </p:spPr>
        </p:pic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8C8EA8C-6722-4A40-92B0-5538AED7E6FB}"/>
                </a:ext>
              </a:extLst>
            </p:cNvPr>
            <p:cNvGrpSpPr/>
            <p:nvPr/>
          </p:nvGrpSpPr>
          <p:grpSpPr>
            <a:xfrm>
              <a:off x="517594" y="2938261"/>
              <a:ext cx="1578754" cy="512660"/>
              <a:chOff x="1817365" y="3042185"/>
              <a:chExt cx="1578754" cy="512660"/>
            </a:xfrm>
          </p:grpSpPr>
          <p:sp>
            <p:nvSpPr>
              <p:cNvPr id="75" name="사각형: 위쪽 모서리의 한쪽은 둥글고 다른 한쪽은 잘림 74">
                <a:extLst>
                  <a:ext uri="{FF2B5EF4-FFF2-40B4-BE49-F238E27FC236}">
                    <a16:creationId xmlns:a16="http://schemas.microsoft.com/office/drawing/2014/main" id="{653A3B6C-204B-4BC1-9F75-FA5004B39A14}"/>
                  </a:ext>
                </a:extLst>
              </p:cNvPr>
              <p:cNvSpPr/>
              <p:nvPr/>
            </p:nvSpPr>
            <p:spPr>
              <a:xfrm>
                <a:off x="1817365" y="3043652"/>
                <a:ext cx="1578754" cy="511193"/>
              </a:xfrm>
              <a:prstGeom prst="snip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AF5730C5-CA5A-42C7-9D74-7D705FF37DF0}"/>
                  </a:ext>
                </a:extLst>
              </p:cNvPr>
              <p:cNvSpPr/>
              <p:nvPr/>
            </p:nvSpPr>
            <p:spPr>
              <a:xfrm>
                <a:off x="1877393" y="3042185"/>
                <a:ext cx="100841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6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rPr>
                  <a:t>Resource</a:t>
                </a:r>
              </a:p>
              <a:p>
                <a:pPr marL="0" lvl="1" indent="-180975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6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rPr>
                  <a:t>Quota</a:t>
                </a:r>
                <a:endParaRPr lang="en-US" altLang="ko-KR" sz="16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  <p:sp>
            <p:nvSpPr>
              <p:cNvPr id="218" name="순서도: 자기 디스크 217">
                <a:extLst>
                  <a:ext uri="{FF2B5EF4-FFF2-40B4-BE49-F238E27FC236}">
                    <a16:creationId xmlns:a16="http://schemas.microsoft.com/office/drawing/2014/main" id="{A28C68D9-ED46-4BDF-817F-C5857A341857}"/>
                  </a:ext>
                </a:extLst>
              </p:cNvPr>
              <p:cNvSpPr/>
              <p:nvPr/>
            </p:nvSpPr>
            <p:spPr>
              <a:xfrm>
                <a:off x="2804886" y="3158345"/>
                <a:ext cx="197387" cy="33083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3C20A9C3-4337-44F9-8FF5-2C55DD707384}"/>
                </a:ext>
              </a:extLst>
            </p:cNvPr>
            <p:cNvGrpSpPr/>
            <p:nvPr/>
          </p:nvGrpSpPr>
          <p:grpSpPr>
            <a:xfrm>
              <a:off x="3342790" y="2938261"/>
              <a:ext cx="1578754" cy="512660"/>
              <a:chOff x="1817365" y="3042185"/>
              <a:chExt cx="1578754" cy="512660"/>
            </a:xfrm>
          </p:grpSpPr>
          <p:sp>
            <p:nvSpPr>
              <p:cNvPr id="221" name="사각형: 위쪽 모서리의 한쪽은 둥글고 다른 한쪽은 잘림 220">
                <a:extLst>
                  <a:ext uri="{FF2B5EF4-FFF2-40B4-BE49-F238E27FC236}">
                    <a16:creationId xmlns:a16="http://schemas.microsoft.com/office/drawing/2014/main" id="{A183FB87-04C2-47E7-8F97-6DC55AA2E773}"/>
                  </a:ext>
                </a:extLst>
              </p:cNvPr>
              <p:cNvSpPr/>
              <p:nvPr/>
            </p:nvSpPr>
            <p:spPr>
              <a:xfrm>
                <a:off x="1817365" y="3043652"/>
                <a:ext cx="1578754" cy="511193"/>
              </a:xfrm>
              <a:prstGeom prst="snipRound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A8517810-8456-4EE4-8257-0392B61CDC4D}"/>
                  </a:ext>
                </a:extLst>
              </p:cNvPr>
              <p:cNvSpPr/>
              <p:nvPr/>
            </p:nvSpPr>
            <p:spPr>
              <a:xfrm>
                <a:off x="1877393" y="3042185"/>
                <a:ext cx="100841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6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rPr>
                  <a:t>Resource</a:t>
                </a:r>
              </a:p>
              <a:p>
                <a:pPr marL="0" lvl="1" indent="-180975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6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-웹윤고딕140" pitchFamily="18" charset="-127"/>
                    <a:ea typeface="-웹윤고딕140" pitchFamily="18" charset="-127"/>
                    <a:sym typeface="Monotype Sorts" pitchFamily="2" charset="2"/>
                  </a:rPr>
                  <a:t>Quota</a:t>
                </a:r>
                <a:endParaRPr lang="en-US" altLang="ko-KR" sz="16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endParaRPr>
              </a:p>
            </p:txBody>
          </p:sp>
          <p:sp>
            <p:nvSpPr>
              <p:cNvPr id="223" name="순서도: 자기 디스크 222">
                <a:extLst>
                  <a:ext uri="{FF2B5EF4-FFF2-40B4-BE49-F238E27FC236}">
                    <a16:creationId xmlns:a16="http://schemas.microsoft.com/office/drawing/2014/main" id="{FC456AF4-0A70-45CD-BAF2-CA0F98C2C3F6}"/>
                  </a:ext>
                </a:extLst>
              </p:cNvPr>
              <p:cNvSpPr/>
              <p:nvPr/>
            </p:nvSpPr>
            <p:spPr>
              <a:xfrm>
                <a:off x="2804886" y="3158345"/>
                <a:ext cx="197387" cy="33083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순서도: 자기 디스크 223">
                <a:extLst>
                  <a:ext uri="{FF2B5EF4-FFF2-40B4-BE49-F238E27FC236}">
                    <a16:creationId xmlns:a16="http://schemas.microsoft.com/office/drawing/2014/main" id="{8C85B971-5E7D-46B1-A0D3-0828C7008C8A}"/>
                  </a:ext>
                </a:extLst>
              </p:cNvPr>
              <p:cNvSpPr/>
              <p:nvPr/>
            </p:nvSpPr>
            <p:spPr>
              <a:xfrm>
                <a:off x="3061849" y="3158345"/>
                <a:ext cx="197387" cy="330836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176F3A9-52C7-4EFC-801E-BC85755A3AC6}"/>
              </a:ext>
            </a:extLst>
          </p:cNvPr>
          <p:cNvGrpSpPr/>
          <p:nvPr/>
        </p:nvGrpSpPr>
        <p:grpSpPr>
          <a:xfrm>
            <a:off x="1122445" y="4376427"/>
            <a:ext cx="5382037" cy="1293389"/>
            <a:chOff x="1122445" y="4376427"/>
            <a:chExt cx="5382037" cy="129338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07474F7-014B-47A3-9BA4-2A96602F7FC5}"/>
                </a:ext>
              </a:extLst>
            </p:cNvPr>
            <p:cNvSpPr/>
            <p:nvPr/>
          </p:nvSpPr>
          <p:spPr>
            <a:xfrm>
              <a:off x="1153905" y="4376427"/>
              <a:ext cx="2395326" cy="95266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5BF1FB8-CA5D-428F-A997-EBCD0D02859F}"/>
                </a:ext>
              </a:extLst>
            </p:cNvPr>
            <p:cNvSpPr/>
            <p:nvPr/>
          </p:nvSpPr>
          <p:spPr>
            <a:xfrm>
              <a:off x="4094118" y="4376427"/>
              <a:ext cx="2395326" cy="95266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077D719-A104-4469-8CAF-B23430BEE3D9}"/>
                </a:ext>
              </a:extLst>
            </p:cNvPr>
            <p:cNvSpPr/>
            <p:nvPr/>
          </p:nvSpPr>
          <p:spPr>
            <a:xfrm>
              <a:off x="1122445" y="5392817"/>
              <a:ext cx="2425402" cy="2769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Namespace</a:t>
              </a:r>
              <a:endParaRPr lang="en-US" altLang="ko-KR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F91CA5C-55E6-4D24-846C-FF770F00A447}"/>
                </a:ext>
              </a:extLst>
            </p:cNvPr>
            <p:cNvSpPr/>
            <p:nvPr/>
          </p:nvSpPr>
          <p:spPr>
            <a:xfrm>
              <a:off x="4079080" y="5392817"/>
              <a:ext cx="2425402" cy="2769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Namespace</a:t>
              </a:r>
              <a:endParaRPr lang="en-US" altLang="ko-KR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C688B77A-21C5-4F5E-881B-8F235B7C049F}"/>
              </a:ext>
            </a:extLst>
          </p:cNvPr>
          <p:cNvGrpSpPr/>
          <p:nvPr/>
        </p:nvGrpSpPr>
        <p:grpSpPr>
          <a:xfrm>
            <a:off x="7191435" y="4380246"/>
            <a:ext cx="2425402" cy="1293389"/>
            <a:chOff x="7191435" y="4380246"/>
            <a:chExt cx="2425402" cy="1293389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4FAC0880-C385-448E-99DC-FDA205538E57}"/>
                </a:ext>
              </a:extLst>
            </p:cNvPr>
            <p:cNvSpPr/>
            <p:nvPr/>
          </p:nvSpPr>
          <p:spPr>
            <a:xfrm>
              <a:off x="7206473" y="4380246"/>
              <a:ext cx="2395326" cy="95266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AF2BE70-8D53-4873-BC99-875CF9BC1BC1}"/>
                </a:ext>
              </a:extLst>
            </p:cNvPr>
            <p:cNvSpPr/>
            <p:nvPr/>
          </p:nvSpPr>
          <p:spPr>
            <a:xfrm>
              <a:off x="7191435" y="5396636"/>
              <a:ext cx="2425402" cy="2769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Namespace</a:t>
              </a:r>
              <a:endParaRPr lang="en-US" altLang="ko-KR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467284-C990-488E-82CD-08743CC460E1}"/>
              </a:ext>
            </a:extLst>
          </p:cNvPr>
          <p:cNvGrpSpPr/>
          <p:nvPr/>
        </p:nvGrpSpPr>
        <p:grpSpPr>
          <a:xfrm>
            <a:off x="1331387" y="4309847"/>
            <a:ext cx="4913387" cy="805924"/>
            <a:chOff x="1331387" y="4309847"/>
            <a:chExt cx="4913387" cy="805924"/>
          </a:xfrm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46769E65-B42C-4DC8-84AD-7092BB26A662}"/>
                </a:ext>
              </a:extLst>
            </p:cNvPr>
            <p:cNvSpPr/>
            <p:nvPr/>
          </p:nvSpPr>
          <p:spPr>
            <a:xfrm>
              <a:off x="1331387" y="4383130"/>
              <a:ext cx="877037" cy="553963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Pod</a:t>
              </a:r>
              <a:endParaRPr lang="ko-KR" altLang="en-US" sz="1400" b="1"/>
            </a:p>
          </p:txBody>
        </p:sp>
        <p:sp>
          <p:nvSpPr>
            <p:cNvPr id="156" name="정육면체 155">
              <a:extLst>
                <a:ext uri="{FF2B5EF4-FFF2-40B4-BE49-F238E27FC236}">
                  <a16:creationId xmlns:a16="http://schemas.microsoft.com/office/drawing/2014/main" id="{67DC6F51-0004-4428-BC40-E9BD66EA97DF}"/>
                </a:ext>
              </a:extLst>
            </p:cNvPr>
            <p:cNvSpPr/>
            <p:nvPr/>
          </p:nvSpPr>
          <p:spPr>
            <a:xfrm>
              <a:off x="2389712" y="4518198"/>
              <a:ext cx="877036" cy="553963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Pod</a:t>
              </a:r>
              <a:endParaRPr lang="ko-KR" altLang="en-US" sz="1400" b="1"/>
            </a:p>
          </p:txBody>
        </p:sp>
        <p:sp>
          <p:nvSpPr>
            <p:cNvPr id="200" name="정육면체 199">
              <a:extLst>
                <a:ext uri="{FF2B5EF4-FFF2-40B4-BE49-F238E27FC236}">
                  <a16:creationId xmlns:a16="http://schemas.microsoft.com/office/drawing/2014/main" id="{34376E55-870D-4860-AE18-E1B651F9AB73}"/>
                </a:ext>
              </a:extLst>
            </p:cNvPr>
            <p:cNvSpPr/>
            <p:nvPr/>
          </p:nvSpPr>
          <p:spPr>
            <a:xfrm>
              <a:off x="4413896" y="4309847"/>
              <a:ext cx="877037" cy="553963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Pod</a:t>
              </a:r>
              <a:endParaRPr lang="ko-KR" altLang="en-US" sz="1400" b="1"/>
            </a:p>
          </p:txBody>
        </p:sp>
        <p:sp>
          <p:nvSpPr>
            <p:cNvPr id="201" name="정육면체 200">
              <a:extLst>
                <a:ext uri="{FF2B5EF4-FFF2-40B4-BE49-F238E27FC236}">
                  <a16:creationId xmlns:a16="http://schemas.microsoft.com/office/drawing/2014/main" id="{FF3E09F5-655E-4D32-8EC9-4F919D5BC65B}"/>
                </a:ext>
              </a:extLst>
            </p:cNvPr>
            <p:cNvSpPr/>
            <p:nvPr/>
          </p:nvSpPr>
          <p:spPr>
            <a:xfrm>
              <a:off x="5367738" y="4561808"/>
              <a:ext cx="877036" cy="553963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Pod</a:t>
              </a:r>
              <a:endParaRPr lang="ko-KR" altLang="en-US" sz="1400" b="1"/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394123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맑은 고딕" panose="020B0503020000020004" pitchFamily="50" charset="-127"/>
              </a:rPr>
              <a:t>5. Object - Namespace, ResourceQuota, LimitRange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A097F14-A167-4F72-AE34-81D852053068}"/>
              </a:ext>
            </a:extLst>
          </p:cNvPr>
          <p:cNvGrpSpPr/>
          <p:nvPr/>
        </p:nvGrpSpPr>
        <p:grpSpPr>
          <a:xfrm>
            <a:off x="855379" y="1800469"/>
            <a:ext cx="2884642" cy="517880"/>
            <a:chOff x="855379" y="1800469"/>
            <a:chExt cx="2884642" cy="517880"/>
          </a:xfrm>
        </p:grpSpPr>
        <p:sp>
          <p:nvSpPr>
            <p:cNvPr id="190" name="순서도: 자기 디스크 189">
              <a:extLst>
                <a:ext uri="{FF2B5EF4-FFF2-40B4-BE49-F238E27FC236}">
                  <a16:creationId xmlns:a16="http://schemas.microsoft.com/office/drawing/2014/main" id="{29D610F1-253D-44FF-A2B5-4F7AB6C2CC69}"/>
                </a:ext>
              </a:extLst>
            </p:cNvPr>
            <p:cNvSpPr/>
            <p:nvPr/>
          </p:nvSpPr>
          <p:spPr>
            <a:xfrm>
              <a:off x="2029107" y="1833972"/>
              <a:ext cx="262723" cy="48437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BC4DDADA-A880-4271-8D00-0D08D342B967}"/>
                </a:ext>
              </a:extLst>
            </p:cNvPr>
            <p:cNvSpPr/>
            <p:nvPr/>
          </p:nvSpPr>
          <p:spPr>
            <a:xfrm>
              <a:off x="855379" y="1800469"/>
              <a:ext cx="1244615" cy="24622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Memory</a:t>
              </a:r>
              <a:endParaRPr lang="en-US" altLang="ko-KR" sz="16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DFA5AAA-F9E0-424E-B315-6C5F197477D5}"/>
                </a:ext>
              </a:extLst>
            </p:cNvPr>
            <p:cNvSpPr/>
            <p:nvPr/>
          </p:nvSpPr>
          <p:spPr>
            <a:xfrm>
              <a:off x="855379" y="2038625"/>
              <a:ext cx="1244615" cy="24622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CPU</a:t>
              </a:r>
              <a:endParaRPr lang="en-US" altLang="ko-KR" sz="16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  <p:sp>
          <p:nvSpPr>
            <p:cNvPr id="193" name="순서도: 자기 디스크 192">
              <a:extLst>
                <a:ext uri="{FF2B5EF4-FFF2-40B4-BE49-F238E27FC236}">
                  <a16:creationId xmlns:a16="http://schemas.microsoft.com/office/drawing/2014/main" id="{9DC97357-B95A-4872-BC1D-3D6AA0A65988}"/>
                </a:ext>
              </a:extLst>
            </p:cNvPr>
            <p:cNvSpPr/>
            <p:nvPr/>
          </p:nvSpPr>
          <p:spPr>
            <a:xfrm>
              <a:off x="2393459" y="1833972"/>
              <a:ext cx="262723" cy="48437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순서도: 자기 디스크 193">
              <a:extLst>
                <a:ext uri="{FF2B5EF4-FFF2-40B4-BE49-F238E27FC236}">
                  <a16:creationId xmlns:a16="http://schemas.microsoft.com/office/drawing/2014/main" id="{321442CA-A18E-41A7-8C78-A966405614DD}"/>
                </a:ext>
              </a:extLst>
            </p:cNvPr>
            <p:cNvSpPr/>
            <p:nvPr/>
          </p:nvSpPr>
          <p:spPr>
            <a:xfrm>
              <a:off x="2751787" y="1833972"/>
              <a:ext cx="262723" cy="48437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자기 디스크 194">
              <a:extLst>
                <a:ext uri="{FF2B5EF4-FFF2-40B4-BE49-F238E27FC236}">
                  <a16:creationId xmlns:a16="http://schemas.microsoft.com/office/drawing/2014/main" id="{07AD3EC4-1111-428C-A196-299456867570}"/>
                </a:ext>
              </a:extLst>
            </p:cNvPr>
            <p:cNvSpPr/>
            <p:nvPr/>
          </p:nvSpPr>
          <p:spPr>
            <a:xfrm>
              <a:off x="3112946" y="1833972"/>
              <a:ext cx="262723" cy="48437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순서도: 자기 디스크 195">
              <a:extLst>
                <a:ext uri="{FF2B5EF4-FFF2-40B4-BE49-F238E27FC236}">
                  <a16:creationId xmlns:a16="http://schemas.microsoft.com/office/drawing/2014/main" id="{205CDF6C-3EDE-459D-BBF0-3B2E7CCF7269}"/>
                </a:ext>
              </a:extLst>
            </p:cNvPr>
            <p:cNvSpPr/>
            <p:nvPr/>
          </p:nvSpPr>
          <p:spPr>
            <a:xfrm>
              <a:off x="3477298" y="1833972"/>
              <a:ext cx="262723" cy="484377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1B76F5EE-FA9E-440A-8850-A8163CCF7C17}"/>
              </a:ext>
            </a:extLst>
          </p:cNvPr>
          <p:cNvGrpSpPr/>
          <p:nvPr/>
        </p:nvGrpSpPr>
        <p:grpSpPr>
          <a:xfrm>
            <a:off x="1848116" y="3935332"/>
            <a:ext cx="4216368" cy="732213"/>
            <a:chOff x="1848116" y="3935332"/>
            <a:chExt cx="4216368" cy="732213"/>
          </a:xfrm>
        </p:grpSpPr>
        <p:sp>
          <p:nvSpPr>
            <p:cNvPr id="198" name="순서도: 자기 디스크 197">
              <a:extLst>
                <a:ext uri="{FF2B5EF4-FFF2-40B4-BE49-F238E27FC236}">
                  <a16:creationId xmlns:a16="http://schemas.microsoft.com/office/drawing/2014/main" id="{5AD07F9B-9BED-4629-B07B-31CEE5EBCE00}"/>
                </a:ext>
              </a:extLst>
            </p:cNvPr>
            <p:cNvSpPr/>
            <p:nvPr/>
          </p:nvSpPr>
          <p:spPr>
            <a:xfrm>
              <a:off x="1848116" y="3978288"/>
              <a:ext cx="262723" cy="484377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순서도: 자기 디스크 198">
              <a:extLst>
                <a:ext uri="{FF2B5EF4-FFF2-40B4-BE49-F238E27FC236}">
                  <a16:creationId xmlns:a16="http://schemas.microsoft.com/office/drawing/2014/main" id="{AB21B111-F355-4D3A-B4AF-C730C955E870}"/>
                </a:ext>
              </a:extLst>
            </p:cNvPr>
            <p:cNvSpPr/>
            <p:nvPr/>
          </p:nvSpPr>
          <p:spPr>
            <a:xfrm>
              <a:off x="1855728" y="4293004"/>
              <a:ext cx="247497" cy="16263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순서도: 자기 디스크 201">
              <a:extLst>
                <a:ext uri="{FF2B5EF4-FFF2-40B4-BE49-F238E27FC236}">
                  <a16:creationId xmlns:a16="http://schemas.microsoft.com/office/drawing/2014/main" id="{8DDA5113-7593-4637-8F34-B07A27CFB975}"/>
                </a:ext>
              </a:extLst>
            </p:cNvPr>
            <p:cNvSpPr/>
            <p:nvPr/>
          </p:nvSpPr>
          <p:spPr>
            <a:xfrm>
              <a:off x="2873911" y="4143683"/>
              <a:ext cx="262723" cy="484377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자기 디스크 202">
              <a:extLst>
                <a:ext uri="{FF2B5EF4-FFF2-40B4-BE49-F238E27FC236}">
                  <a16:creationId xmlns:a16="http://schemas.microsoft.com/office/drawing/2014/main" id="{74C2E108-80D8-482F-BA3B-7DE980BD420D}"/>
                </a:ext>
              </a:extLst>
            </p:cNvPr>
            <p:cNvSpPr/>
            <p:nvPr/>
          </p:nvSpPr>
          <p:spPr>
            <a:xfrm>
              <a:off x="2881523" y="4458399"/>
              <a:ext cx="247497" cy="16263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순서도: 자기 디스크 203">
              <a:extLst>
                <a:ext uri="{FF2B5EF4-FFF2-40B4-BE49-F238E27FC236}">
                  <a16:creationId xmlns:a16="http://schemas.microsoft.com/office/drawing/2014/main" id="{8601E7CB-9208-4814-BAA2-59EAC45605A0}"/>
                </a:ext>
              </a:extLst>
            </p:cNvPr>
            <p:cNvSpPr/>
            <p:nvPr/>
          </p:nvSpPr>
          <p:spPr>
            <a:xfrm>
              <a:off x="4885824" y="3935332"/>
              <a:ext cx="262723" cy="484377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순서도: 자기 디스크 204">
              <a:extLst>
                <a:ext uri="{FF2B5EF4-FFF2-40B4-BE49-F238E27FC236}">
                  <a16:creationId xmlns:a16="http://schemas.microsoft.com/office/drawing/2014/main" id="{23B4DDFC-CCAD-4FD4-9C97-21B24B4ACA8A}"/>
                </a:ext>
              </a:extLst>
            </p:cNvPr>
            <p:cNvSpPr/>
            <p:nvPr/>
          </p:nvSpPr>
          <p:spPr>
            <a:xfrm>
              <a:off x="4893436" y="4250048"/>
              <a:ext cx="247497" cy="16263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순서도: 자기 디스크 205">
              <a:extLst>
                <a:ext uri="{FF2B5EF4-FFF2-40B4-BE49-F238E27FC236}">
                  <a16:creationId xmlns:a16="http://schemas.microsoft.com/office/drawing/2014/main" id="{0A556E5E-DEF8-4F06-A4AA-37FF25F99F63}"/>
                </a:ext>
              </a:extLst>
            </p:cNvPr>
            <p:cNvSpPr/>
            <p:nvPr/>
          </p:nvSpPr>
          <p:spPr>
            <a:xfrm>
              <a:off x="5801761" y="4183168"/>
              <a:ext cx="262723" cy="484377"/>
            </a:xfrm>
            <a:prstGeom prst="flowChartMagneticDisk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순서도: 자기 디스크 206">
              <a:extLst>
                <a:ext uri="{FF2B5EF4-FFF2-40B4-BE49-F238E27FC236}">
                  <a16:creationId xmlns:a16="http://schemas.microsoft.com/office/drawing/2014/main" id="{F6419D0E-EC7F-4572-A24D-3D641DCEB661}"/>
                </a:ext>
              </a:extLst>
            </p:cNvPr>
            <p:cNvSpPr/>
            <p:nvPr/>
          </p:nvSpPr>
          <p:spPr>
            <a:xfrm>
              <a:off x="5809373" y="4497884"/>
              <a:ext cx="247497" cy="16263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6F44403E-BF57-4D96-9A45-0A86DE22B5E7}"/>
              </a:ext>
            </a:extLst>
          </p:cNvPr>
          <p:cNvGrpSpPr/>
          <p:nvPr/>
        </p:nvGrpSpPr>
        <p:grpSpPr>
          <a:xfrm>
            <a:off x="2029107" y="1825066"/>
            <a:ext cx="3734838" cy="2271461"/>
            <a:chOff x="2029107" y="1825066"/>
            <a:chExt cx="3734838" cy="2271461"/>
          </a:xfrm>
        </p:grpSpPr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47DD01BF-34E1-431F-BCB2-96459221480C}"/>
                </a:ext>
              </a:extLst>
            </p:cNvPr>
            <p:cNvCxnSpPr>
              <a:cxnSpLocks/>
              <a:stCxn id="329" idx="3"/>
            </p:cNvCxnSpPr>
            <p:nvPr/>
          </p:nvCxnSpPr>
          <p:spPr>
            <a:xfrm flipH="1">
              <a:off x="2103225" y="2325109"/>
              <a:ext cx="61492" cy="155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41445594-81CD-42CC-9BCB-55687A395312}"/>
                </a:ext>
              </a:extLst>
            </p:cNvPr>
            <p:cNvCxnSpPr>
              <a:cxnSpLocks/>
              <a:stCxn id="329" idx="3"/>
            </p:cNvCxnSpPr>
            <p:nvPr/>
          </p:nvCxnSpPr>
          <p:spPr>
            <a:xfrm>
              <a:off x="2164717" y="2325109"/>
              <a:ext cx="807644" cy="165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15E9C843-04BC-49D9-8ED0-7DACDBD516C7}"/>
                </a:ext>
              </a:extLst>
            </p:cNvPr>
            <p:cNvCxnSpPr>
              <a:cxnSpLocks/>
              <a:stCxn id="329" idx="3"/>
            </p:cNvCxnSpPr>
            <p:nvPr/>
          </p:nvCxnSpPr>
          <p:spPr>
            <a:xfrm>
              <a:off x="2164717" y="2325109"/>
              <a:ext cx="2553587" cy="1638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A05906BB-61EB-40A8-A6F1-98721F7511A7}"/>
                </a:ext>
              </a:extLst>
            </p:cNvPr>
            <p:cNvCxnSpPr>
              <a:cxnSpLocks/>
              <a:stCxn id="329" idx="3"/>
            </p:cNvCxnSpPr>
            <p:nvPr/>
          </p:nvCxnSpPr>
          <p:spPr>
            <a:xfrm>
              <a:off x="2164717" y="2325109"/>
              <a:ext cx="3599228" cy="1771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9" name="순서도: 자기 디스크 328">
              <a:extLst>
                <a:ext uri="{FF2B5EF4-FFF2-40B4-BE49-F238E27FC236}">
                  <a16:creationId xmlns:a16="http://schemas.microsoft.com/office/drawing/2014/main" id="{20D411A9-370F-4B67-AC30-260BBB3A6838}"/>
                </a:ext>
              </a:extLst>
            </p:cNvPr>
            <p:cNvSpPr/>
            <p:nvPr/>
          </p:nvSpPr>
          <p:spPr>
            <a:xfrm>
              <a:off x="2029107" y="1825066"/>
              <a:ext cx="271220" cy="500043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정육면체 188">
            <a:extLst>
              <a:ext uri="{FF2B5EF4-FFF2-40B4-BE49-F238E27FC236}">
                <a16:creationId xmlns:a16="http://schemas.microsoft.com/office/drawing/2014/main" id="{2B55C4AF-9E64-45C2-A929-E8C99326A827}"/>
              </a:ext>
            </a:extLst>
          </p:cNvPr>
          <p:cNvSpPr/>
          <p:nvPr/>
        </p:nvSpPr>
        <p:spPr>
          <a:xfrm>
            <a:off x="7611453" y="3934591"/>
            <a:ext cx="1596197" cy="1186603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Pod</a:t>
            </a:r>
            <a:endParaRPr lang="ko-KR" altLang="en-US" sz="1400" b="1"/>
          </a:p>
        </p:txBody>
      </p:sp>
      <p:cxnSp>
        <p:nvCxnSpPr>
          <p:cNvPr id="346" name="직선 화살표 연결선 345">
            <a:extLst>
              <a:ext uri="{FF2B5EF4-FFF2-40B4-BE49-F238E27FC236}">
                <a16:creationId xmlns:a16="http://schemas.microsoft.com/office/drawing/2014/main" id="{DCD95F7B-90E7-4B66-BB02-0B2D309323E6}"/>
              </a:ext>
            </a:extLst>
          </p:cNvPr>
          <p:cNvCxnSpPr>
            <a:cxnSpLocks/>
          </p:cNvCxnSpPr>
          <p:nvPr/>
        </p:nvCxnSpPr>
        <p:spPr>
          <a:xfrm>
            <a:off x="3869816" y="2137727"/>
            <a:ext cx="4166100" cy="156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714E3323-06C0-4746-A927-71ACD9C56BC4}"/>
              </a:ext>
            </a:extLst>
          </p:cNvPr>
          <p:cNvGrpSpPr/>
          <p:nvPr/>
        </p:nvGrpSpPr>
        <p:grpSpPr>
          <a:xfrm>
            <a:off x="1205672" y="4053036"/>
            <a:ext cx="4563125" cy="601662"/>
            <a:chOff x="1205672" y="4053036"/>
            <a:chExt cx="4563125" cy="601662"/>
          </a:xfrm>
        </p:grpSpPr>
        <p:pic>
          <p:nvPicPr>
            <p:cNvPr id="304" name="그래픽 303" descr="경고">
              <a:extLst>
                <a:ext uri="{FF2B5EF4-FFF2-40B4-BE49-F238E27FC236}">
                  <a16:creationId xmlns:a16="http://schemas.microsoft.com/office/drawing/2014/main" id="{81E3A142-1673-4872-88AD-0417FA95E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5672" y="4127370"/>
              <a:ext cx="511814" cy="384067"/>
            </a:xfrm>
            <a:prstGeom prst="rect">
              <a:avLst/>
            </a:prstGeom>
          </p:spPr>
        </p:pic>
        <p:pic>
          <p:nvPicPr>
            <p:cNvPr id="349" name="그래픽 348" descr="경고">
              <a:extLst>
                <a:ext uri="{FF2B5EF4-FFF2-40B4-BE49-F238E27FC236}">
                  <a16:creationId xmlns:a16="http://schemas.microsoft.com/office/drawing/2014/main" id="{291096AC-198E-484F-8100-58B73CC16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27542" y="4053036"/>
              <a:ext cx="511814" cy="384067"/>
            </a:xfrm>
            <a:prstGeom prst="rect">
              <a:avLst/>
            </a:prstGeom>
          </p:spPr>
        </p:pic>
        <p:pic>
          <p:nvPicPr>
            <p:cNvPr id="350" name="그래픽 349" descr="경고">
              <a:extLst>
                <a:ext uri="{FF2B5EF4-FFF2-40B4-BE49-F238E27FC236}">
                  <a16:creationId xmlns:a16="http://schemas.microsoft.com/office/drawing/2014/main" id="{A2495031-C323-4931-80C9-A433306EA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3506" y="4227345"/>
              <a:ext cx="511814" cy="384067"/>
            </a:xfrm>
            <a:prstGeom prst="rect">
              <a:avLst/>
            </a:prstGeom>
          </p:spPr>
        </p:pic>
        <p:pic>
          <p:nvPicPr>
            <p:cNvPr id="351" name="그래픽 350" descr="경고">
              <a:extLst>
                <a:ext uri="{FF2B5EF4-FFF2-40B4-BE49-F238E27FC236}">
                  <a16:creationId xmlns:a16="http://schemas.microsoft.com/office/drawing/2014/main" id="{5412DE00-DA4D-49BD-87C2-B4DBEEA49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56983" y="4270631"/>
              <a:ext cx="511814" cy="384067"/>
            </a:xfrm>
            <a:prstGeom prst="rect">
              <a:avLst/>
            </a:prstGeom>
          </p:spPr>
        </p:pic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BAE16135-CCAB-40AC-8893-E164C7D32547}"/>
              </a:ext>
            </a:extLst>
          </p:cNvPr>
          <p:cNvGrpSpPr/>
          <p:nvPr/>
        </p:nvGrpSpPr>
        <p:grpSpPr>
          <a:xfrm>
            <a:off x="2391143" y="1833972"/>
            <a:ext cx="1348118" cy="500043"/>
            <a:chOff x="2391143" y="1833972"/>
            <a:chExt cx="1348118" cy="500043"/>
          </a:xfrm>
        </p:grpSpPr>
        <p:sp>
          <p:nvSpPr>
            <p:cNvPr id="354" name="순서도: 자기 디스크 353">
              <a:extLst>
                <a:ext uri="{FF2B5EF4-FFF2-40B4-BE49-F238E27FC236}">
                  <a16:creationId xmlns:a16="http://schemas.microsoft.com/office/drawing/2014/main" id="{6773B13E-4E46-43A2-9F1F-C3BD32D0A43F}"/>
                </a:ext>
              </a:extLst>
            </p:cNvPr>
            <p:cNvSpPr/>
            <p:nvPr/>
          </p:nvSpPr>
          <p:spPr>
            <a:xfrm>
              <a:off x="2391143" y="1833972"/>
              <a:ext cx="271220" cy="500043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순서도: 자기 디스크 354">
              <a:extLst>
                <a:ext uri="{FF2B5EF4-FFF2-40B4-BE49-F238E27FC236}">
                  <a16:creationId xmlns:a16="http://schemas.microsoft.com/office/drawing/2014/main" id="{31468B82-4A1A-4A73-BFA3-76BA2C36FF31}"/>
                </a:ext>
              </a:extLst>
            </p:cNvPr>
            <p:cNvSpPr/>
            <p:nvPr/>
          </p:nvSpPr>
          <p:spPr>
            <a:xfrm>
              <a:off x="2752863" y="1833972"/>
              <a:ext cx="271220" cy="500043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순서도: 자기 디스크 355">
              <a:extLst>
                <a:ext uri="{FF2B5EF4-FFF2-40B4-BE49-F238E27FC236}">
                  <a16:creationId xmlns:a16="http://schemas.microsoft.com/office/drawing/2014/main" id="{41943B2A-F414-44AC-A843-10C5C36053A9}"/>
                </a:ext>
              </a:extLst>
            </p:cNvPr>
            <p:cNvSpPr/>
            <p:nvPr/>
          </p:nvSpPr>
          <p:spPr>
            <a:xfrm>
              <a:off x="3107991" y="1833972"/>
              <a:ext cx="271220" cy="500043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순서도: 자기 디스크 356">
              <a:extLst>
                <a:ext uri="{FF2B5EF4-FFF2-40B4-BE49-F238E27FC236}">
                  <a16:creationId xmlns:a16="http://schemas.microsoft.com/office/drawing/2014/main" id="{BBD53BBB-AFA3-4FA5-B5FF-02F0A48BC93E}"/>
                </a:ext>
              </a:extLst>
            </p:cNvPr>
            <p:cNvSpPr/>
            <p:nvPr/>
          </p:nvSpPr>
          <p:spPr>
            <a:xfrm>
              <a:off x="3468041" y="1833972"/>
              <a:ext cx="271220" cy="500043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A03E3C4C-CE4A-4579-A186-0D7C7474EB9D}"/>
              </a:ext>
            </a:extLst>
          </p:cNvPr>
          <p:cNvGrpSpPr/>
          <p:nvPr/>
        </p:nvGrpSpPr>
        <p:grpSpPr>
          <a:xfrm>
            <a:off x="8425417" y="3559064"/>
            <a:ext cx="672995" cy="500043"/>
            <a:chOff x="8425417" y="3559064"/>
            <a:chExt cx="672995" cy="500043"/>
          </a:xfrm>
        </p:grpSpPr>
        <p:sp>
          <p:nvSpPr>
            <p:cNvPr id="210" name="순서도: 자기 디스크 209">
              <a:extLst>
                <a:ext uri="{FF2B5EF4-FFF2-40B4-BE49-F238E27FC236}">
                  <a16:creationId xmlns:a16="http://schemas.microsoft.com/office/drawing/2014/main" id="{FBA84AE5-BE7B-4343-9E69-0A95CBD5C5FA}"/>
                </a:ext>
              </a:extLst>
            </p:cNvPr>
            <p:cNvSpPr/>
            <p:nvPr/>
          </p:nvSpPr>
          <p:spPr>
            <a:xfrm>
              <a:off x="8425417" y="3559064"/>
              <a:ext cx="271220" cy="500043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순서도: 자기 디스크 210">
              <a:extLst>
                <a:ext uri="{FF2B5EF4-FFF2-40B4-BE49-F238E27FC236}">
                  <a16:creationId xmlns:a16="http://schemas.microsoft.com/office/drawing/2014/main" id="{73C84153-DEC7-4EEC-8A37-FE1A3C3F469C}"/>
                </a:ext>
              </a:extLst>
            </p:cNvPr>
            <p:cNvSpPr/>
            <p:nvPr/>
          </p:nvSpPr>
          <p:spPr>
            <a:xfrm>
              <a:off x="8827192" y="3559064"/>
              <a:ext cx="271220" cy="500043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56C948C0-F319-49C1-A9A7-F31248ED7E4E}"/>
              </a:ext>
            </a:extLst>
          </p:cNvPr>
          <p:cNvGrpSpPr/>
          <p:nvPr/>
        </p:nvGrpSpPr>
        <p:grpSpPr>
          <a:xfrm>
            <a:off x="8269880" y="3699970"/>
            <a:ext cx="661592" cy="514830"/>
            <a:chOff x="8269880" y="3699970"/>
            <a:chExt cx="661592" cy="514830"/>
          </a:xfrm>
        </p:grpSpPr>
        <p:sp>
          <p:nvSpPr>
            <p:cNvPr id="212" name="순서도: 자기 디스크 211">
              <a:extLst>
                <a:ext uri="{FF2B5EF4-FFF2-40B4-BE49-F238E27FC236}">
                  <a16:creationId xmlns:a16="http://schemas.microsoft.com/office/drawing/2014/main" id="{2DBA8BA0-D915-4045-B92D-D3D7D32B8C7F}"/>
                </a:ext>
              </a:extLst>
            </p:cNvPr>
            <p:cNvSpPr/>
            <p:nvPr/>
          </p:nvSpPr>
          <p:spPr>
            <a:xfrm>
              <a:off x="8269880" y="3714757"/>
              <a:ext cx="271220" cy="500043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순서도: 자기 디스크 212">
              <a:extLst>
                <a:ext uri="{FF2B5EF4-FFF2-40B4-BE49-F238E27FC236}">
                  <a16:creationId xmlns:a16="http://schemas.microsoft.com/office/drawing/2014/main" id="{C7019815-7781-44B3-BCA5-865F0CFEC50D}"/>
                </a:ext>
              </a:extLst>
            </p:cNvPr>
            <p:cNvSpPr/>
            <p:nvPr/>
          </p:nvSpPr>
          <p:spPr>
            <a:xfrm>
              <a:off x="8660252" y="3699970"/>
              <a:ext cx="271220" cy="500043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48A87354-C1CE-4F22-ACDF-14F94048B68D}"/>
              </a:ext>
            </a:extLst>
          </p:cNvPr>
          <p:cNvGrpSpPr/>
          <p:nvPr/>
        </p:nvGrpSpPr>
        <p:grpSpPr>
          <a:xfrm>
            <a:off x="9098412" y="3073384"/>
            <a:ext cx="2075086" cy="1917682"/>
            <a:chOff x="9098412" y="3073384"/>
            <a:chExt cx="2075086" cy="1917682"/>
          </a:xfrm>
        </p:grpSpPr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6D063B4D-D878-4C4B-BFF0-A83646023A44}"/>
                </a:ext>
              </a:extLst>
            </p:cNvPr>
            <p:cNvGrpSpPr/>
            <p:nvPr/>
          </p:nvGrpSpPr>
          <p:grpSpPr>
            <a:xfrm>
              <a:off x="10254371" y="3073384"/>
              <a:ext cx="919127" cy="1917682"/>
              <a:chOff x="10254371" y="3073384"/>
              <a:chExt cx="919127" cy="1917682"/>
            </a:xfrm>
          </p:grpSpPr>
          <p:sp>
            <p:nvSpPr>
              <p:cNvPr id="297" name="정육면체 296">
                <a:extLst>
                  <a:ext uri="{FF2B5EF4-FFF2-40B4-BE49-F238E27FC236}">
                    <a16:creationId xmlns:a16="http://schemas.microsoft.com/office/drawing/2014/main" id="{426A835E-5D4F-4BEF-914C-970C44599DFA}"/>
                  </a:ext>
                </a:extLst>
              </p:cNvPr>
              <p:cNvSpPr/>
              <p:nvPr/>
            </p:nvSpPr>
            <p:spPr>
              <a:xfrm>
                <a:off x="10296462" y="3130277"/>
                <a:ext cx="877036" cy="553963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Pod</a:t>
                </a:r>
                <a:endParaRPr lang="ko-KR" altLang="en-US" sz="1400" b="1"/>
              </a:p>
            </p:txBody>
          </p:sp>
          <p:sp>
            <p:nvSpPr>
              <p:cNvPr id="299" name="순서도: 자기 디스크 298">
                <a:extLst>
                  <a:ext uri="{FF2B5EF4-FFF2-40B4-BE49-F238E27FC236}">
                    <a16:creationId xmlns:a16="http://schemas.microsoft.com/office/drawing/2014/main" id="{17F18CED-5FA4-40CB-B10A-9E6688F198A1}"/>
                  </a:ext>
                </a:extLst>
              </p:cNvPr>
              <p:cNvSpPr/>
              <p:nvPr/>
            </p:nvSpPr>
            <p:spPr>
              <a:xfrm>
                <a:off x="10745711" y="3073384"/>
                <a:ext cx="247497" cy="162630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정육면체 299">
                <a:extLst>
                  <a:ext uri="{FF2B5EF4-FFF2-40B4-BE49-F238E27FC236}">
                    <a16:creationId xmlns:a16="http://schemas.microsoft.com/office/drawing/2014/main" id="{943860E1-D5B3-4749-A94E-B51A755BA8DF}"/>
                  </a:ext>
                </a:extLst>
              </p:cNvPr>
              <p:cNvSpPr/>
              <p:nvPr/>
            </p:nvSpPr>
            <p:spPr>
              <a:xfrm>
                <a:off x="10254371" y="4437103"/>
                <a:ext cx="877036" cy="553963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/>
                  <a:t>Pod</a:t>
                </a:r>
                <a:endParaRPr lang="ko-KR" altLang="en-US" sz="1400" b="1"/>
              </a:p>
            </p:txBody>
          </p:sp>
          <p:sp>
            <p:nvSpPr>
              <p:cNvPr id="302" name="순서도: 자기 디스크 301">
                <a:extLst>
                  <a:ext uri="{FF2B5EF4-FFF2-40B4-BE49-F238E27FC236}">
                    <a16:creationId xmlns:a16="http://schemas.microsoft.com/office/drawing/2014/main" id="{792B908A-88AD-42F4-B7FC-87CC2FACA88F}"/>
                  </a:ext>
                </a:extLst>
              </p:cNvPr>
              <p:cNvSpPr/>
              <p:nvPr/>
            </p:nvSpPr>
            <p:spPr>
              <a:xfrm>
                <a:off x="10703620" y="4047613"/>
                <a:ext cx="247497" cy="495227"/>
              </a:xfrm>
              <a:prstGeom prst="flowChartMagneticDisk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69" name="직선 화살표 연결선 368">
              <a:extLst>
                <a:ext uri="{FF2B5EF4-FFF2-40B4-BE49-F238E27FC236}">
                  <a16:creationId xmlns:a16="http://schemas.microsoft.com/office/drawing/2014/main" id="{DDEFF99B-79D8-4869-8422-B0CAB48178BB}"/>
                </a:ext>
              </a:extLst>
            </p:cNvPr>
            <p:cNvCxnSpPr>
              <a:stCxn id="297" idx="2"/>
              <a:endCxn id="211" idx="4"/>
            </p:cNvCxnSpPr>
            <p:nvPr/>
          </p:nvCxnSpPr>
          <p:spPr>
            <a:xfrm flipH="1">
              <a:off x="9098412" y="3476504"/>
              <a:ext cx="1198050" cy="33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화살표 연결선 369">
              <a:extLst>
                <a:ext uri="{FF2B5EF4-FFF2-40B4-BE49-F238E27FC236}">
                  <a16:creationId xmlns:a16="http://schemas.microsoft.com/office/drawing/2014/main" id="{5E81DEC5-CBD8-45F8-AC57-1219901456D7}"/>
                </a:ext>
              </a:extLst>
            </p:cNvPr>
            <p:cNvCxnSpPr>
              <a:cxnSpLocks/>
              <a:stCxn id="300" idx="2"/>
              <a:endCxn id="267" idx="3"/>
            </p:cNvCxnSpPr>
            <p:nvPr/>
          </p:nvCxnSpPr>
          <p:spPr>
            <a:xfrm flipH="1" flipV="1">
              <a:off x="9799683" y="4351914"/>
              <a:ext cx="454688" cy="43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3" name="그래픽 372" descr="닫기">
              <a:extLst>
                <a:ext uri="{FF2B5EF4-FFF2-40B4-BE49-F238E27FC236}">
                  <a16:creationId xmlns:a16="http://schemas.microsoft.com/office/drawing/2014/main" id="{84F50DC5-4A26-4107-AE5C-BD9C1ADFC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32243" y="4169612"/>
              <a:ext cx="352541" cy="35254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BEFAD1-073C-4AF8-96ED-28F6C80AC922}"/>
              </a:ext>
            </a:extLst>
          </p:cNvPr>
          <p:cNvGrpSpPr/>
          <p:nvPr/>
        </p:nvGrpSpPr>
        <p:grpSpPr>
          <a:xfrm>
            <a:off x="8165711" y="1766104"/>
            <a:ext cx="2938807" cy="515840"/>
            <a:chOff x="8165711" y="1766104"/>
            <a:chExt cx="2938807" cy="515840"/>
          </a:xfrm>
        </p:grpSpPr>
        <p:sp>
          <p:nvSpPr>
            <p:cNvPr id="108" name="사각형: 위쪽 모서리의 한쪽은 둥글고 다른 한쪽은 잘림 107">
              <a:extLst>
                <a:ext uri="{FF2B5EF4-FFF2-40B4-BE49-F238E27FC236}">
                  <a16:creationId xmlns:a16="http://schemas.microsoft.com/office/drawing/2014/main" id="{56DDC8BC-0F14-4376-BC21-7DA5557B29DB}"/>
                </a:ext>
              </a:extLst>
            </p:cNvPr>
            <p:cNvSpPr/>
            <p:nvPr/>
          </p:nvSpPr>
          <p:spPr>
            <a:xfrm>
              <a:off x="9525764" y="1770751"/>
              <a:ext cx="1578754" cy="511193"/>
            </a:xfrm>
            <a:prstGeom prst="snip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자기 디스크 108">
              <a:extLst>
                <a:ext uri="{FF2B5EF4-FFF2-40B4-BE49-F238E27FC236}">
                  <a16:creationId xmlns:a16="http://schemas.microsoft.com/office/drawing/2014/main" id="{B6C27854-5555-429F-B98B-4678B7E338B9}"/>
                </a:ext>
              </a:extLst>
            </p:cNvPr>
            <p:cNvSpPr/>
            <p:nvPr/>
          </p:nvSpPr>
          <p:spPr>
            <a:xfrm>
              <a:off x="10513285" y="1885444"/>
              <a:ext cx="197387" cy="330836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자기 디스크 109">
              <a:extLst>
                <a:ext uri="{FF2B5EF4-FFF2-40B4-BE49-F238E27FC236}">
                  <a16:creationId xmlns:a16="http://schemas.microsoft.com/office/drawing/2014/main" id="{1C077314-34EE-449C-A136-B84ED4C2F0FE}"/>
                </a:ext>
              </a:extLst>
            </p:cNvPr>
            <p:cNvSpPr/>
            <p:nvPr/>
          </p:nvSpPr>
          <p:spPr>
            <a:xfrm>
              <a:off x="10770248" y="1885444"/>
              <a:ext cx="197387" cy="330836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AFB06BF-8537-408E-B728-73C89921FD9E}"/>
                </a:ext>
              </a:extLst>
            </p:cNvPr>
            <p:cNvSpPr/>
            <p:nvPr/>
          </p:nvSpPr>
          <p:spPr>
            <a:xfrm>
              <a:off x="9612990" y="1771448"/>
              <a:ext cx="1008415" cy="49244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Resource</a:t>
              </a:r>
            </a:p>
            <a:p>
              <a:pPr marL="0" lvl="1" indent="-180975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Quota</a:t>
              </a:r>
              <a:endParaRPr lang="en-US" altLang="ko-KR" sz="16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E3084F3-E279-4245-BDF4-5996E095EB9F}"/>
                </a:ext>
              </a:extLst>
            </p:cNvPr>
            <p:cNvSpPr/>
            <p:nvPr/>
          </p:nvSpPr>
          <p:spPr>
            <a:xfrm>
              <a:off x="8273971" y="1766404"/>
              <a:ext cx="1086848" cy="511193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5D177B2-0FCD-4D4D-960B-2E1E1DBC1EAA}"/>
                </a:ext>
              </a:extLst>
            </p:cNvPr>
            <p:cNvSpPr/>
            <p:nvPr/>
          </p:nvSpPr>
          <p:spPr>
            <a:xfrm>
              <a:off x="8165711" y="1766104"/>
              <a:ext cx="1008415" cy="49244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Limit</a:t>
              </a:r>
            </a:p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-웹윤고딕140" pitchFamily="18" charset="-127"/>
                  <a:ea typeface="-웹윤고딕140" pitchFamily="18" charset="-127"/>
                  <a:sym typeface="Monotype Sorts" pitchFamily="2" charset="2"/>
                </a:rPr>
                <a:t>Range</a:t>
              </a:r>
              <a:endParaRPr lang="en-US" altLang="ko-KR" sz="16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-웹윤고딕140" pitchFamily="18" charset="-127"/>
                <a:ea typeface="-웹윤고딕140" pitchFamily="18" charset="-127"/>
                <a:sym typeface="Monotype Sorts" pitchFamily="2" charset="2"/>
              </a:endParaRPr>
            </a:p>
          </p:txBody>
        </p:sp>
        <p:sp>
          <p:nvSpPr>
            <p:cNvPr id="118" name="순서도: 자기 디스크 117">
              <a:extLst>
                <a:ext uri="{FF2B5EF4-FFF2-40B4-BE49-F238E27FC236}">
                  <a16:creationId xmlns:a16="http://schemas.microsoft.com/office/drawing/2014/main" id="{59D02FFE-7B64-436C-AF25-9C48CA5CB258}"/>
                </a:ext>
              </a:extLst>
            </p:cNvPr>
            <p:cNvSpPr/>
            <p:nvPr/>
          </p:nvSpPr>
          <p:spPr>
            <a:xfrm>
              <a:off x="9064149" y="1885444"/>
              <a:ext cx="197387" cy="330836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2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화살표 연결선 117"/>
          <p:cNvCxnSpPr/>
          <p:nvPr/>
        </p:nvCxnSpPr>
        <p:spPr>
          <a:xfrm>
            <a:off x="4889832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9202751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화이트투명사각판"/>
          <p:cNvSpPr/>
          <p:nvPr/>
        </p:nvSpPr>
        <p:spPr bwMode="auto">
          <a:xfrm>
            <a:off x="3406439" y="1483731"/>
            <a:ext cx="2971122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화이트투명사각판"/>
          <p:cNvSpPr/>
          <p:nvPr/>
        </p:nvSpPr>
        <p:spPr bwMode="auto">
          <a:xfrm>
            <a:off x="6590174" y="1483731"/>
            <a:ext cx="5133648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58205ACE-33F5-45C9-BD17-F5BC6A2C6D7C}"/>
              </a:ext>
            </a:extLst>
          </p:cNvPr>
          <p:cNvSpPr/>
          <p:nvPr/>
        </p:nvSpPr>
        <p:spPr>
          <a:xfrm>
            <a:off x="913607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B26ED82F-4B86-4A5A-ABB9-4271B790CB64}"/>
              </a:ext>
            </a:extLst>
          </p:cNvPr>
          <p:cNvSpPr/>
          <p:nvPr/>
        </p:nvSpPr>
        <p:spPr>
          <a:xfrm>
            <a:off x="4823151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2B48BEE-444D-407D-B7EB-D1F31844C254}"/>
              </a:ext>
            </a:extLst>
          </p:cNvPr>
          <p:cNvGrpSpPr/>
          <p:nvPr/>
        </p:nvGrpSpPr>
        <p:grpSpPr>
          <a:xfrm>
            <a:off x="1055439" y="2578033"/>
            <a:ext cx="2029867" cy="969348"/>
            <a:chOff x="1055439" y="2578033"/>
            <a:chExt cx="2029867" cy="969348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1055439" y="2595641"/>
              <a:ext cx="2029867" cy="95174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042875" y="2578033"/>
              <a:ext cx="1016559" cy="24213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Namespace-2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046116" y="3004123"/>
              <a:ext cx="966866" cy="413784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Service1</a:t>
              </a:r>
            </a:p>
            <a:p>
              <a:pPr indent="-180975" algn="ctr" latinLnBrk="0">
                <a:defRPr/>
              </a:pPr>
              <a:endParaRPr lang="en-US" altLang="ko-KR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5. Object - Namespace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ResourceQuota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LimitRange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이트투명사각판"/>
          <p:cNvSpPr/>
          <p:nvPr/>
        </p:nvSpPr>
        <p:spPr bwMode="auto">
          <a:xfrm>
            <a:off x="414390" y="1483731"/>
            <a:ext cx="2779437" cy="2141497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843295" y="1196752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776615" y="1429730"/>
            <a:ext cx="13336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40"/>
          <p:cNvGrpSpPr/>
          <p:nvPr/>
        </p:nvGrpSpPr>
        <p:grpSpPr>
          <a:xfrm>
            <a:off x="414390" y="980728"/>
            <a:ext cx="2779437" cy="288000"/>
            <a:chOff x="2208148" y="4963764"/>
            <a:chExt cx="1852608" cy="288000"/>
          </a:xfrm>
        </p:grpSpPr>
        <p:sp>
          <p:nvSpPr>
            <p:cNvPr id="7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Namespace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40"/>
          <p:cNvGrpSpPr/>
          <p:nvPr/>
        </p:nvGrpSpPr>
        <p:grpSpPr>
          <a:xfrm>
            <a:off x="3406439" y="980728"/>
            <a:ext cx="2971122" cy="288000"/>
            <a:chOff x="2208148" y="4963764"/>
            <a:chExt cx="1852608" cy="288000"/>
          </a:xfrm>
        </p:grpSpPr>
        <p:sp>
          <p:nvSpPr>
            <p:cNvPr id="121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ResourceQuota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40"/>
          <p:cNvGrpSpPr/>
          <p:nvPr/>
        </p:nvGrpSpPr>
        <p:grpSpPr>
          <a:xfrm>
            <a:off x="6590174" y="980728"/>
            <a:ext cx="5133648" cy="288000"/>
            <a:chOff x="2208148" y="4963764"/>
            <a:chExt cx="1852608" cy="288000"/>
          </a:xfrm>
        </p:grpSpPr>
        <p:sp>
          <p:nvSpPr>
            <p:cNvPr id="136" name="화이트투명사각판"/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LimitRange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5C0E41D-ED16-4867-BDA4-14C6C885645C}"/>
              </a:ext>
            </a:extLst>
          </p:cNvPr>
          <p:cNvGrpSpPr/>
          <p:nvPr/>
        </p:nvGrpSpPr>
        <p:grpSpPr>
          <a:xfrm>
            <a:off x="1055439" y="1611392"/>
            <a:ext cx="2029868" cy="915548"/>
            <a:chOff x="1055439" y="1611392"/>
            <a:chExt cx="2029868" cy="915548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1055439" y="1611392"/>
              <a:ext cx="2029868" cy="915548"/>
            </a:xfrm>
            <a:prstGeom prst="roundRect">
              <a:avLst>
                <a:gd name="adj" fmla="val 0"/>
              </a:avLst>
            </a:prstGeom>
            <a:solidFill>
              <a:srgbClr val="EEDDCA"/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2042875" y="1614504"/>
              <a:ext cx="1016559" cy="24213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Namespace-1</a:t>
              </a: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383068" y="2088575"/>
              <a:ext cx="600348" cy="221484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Pod1</a:t>
              </a: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128132" y="1842144"/>
              <a:ext cx="856138" cy="611499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Pod1</a:t>
              </a:r>
            </a:p>
            <a:p>
              <a:pPr indent="-180975" algn="ctr" latinLnBrk="0">
                <a:defRPr/>
              </a:pPr>
              <a:endParaRPr lang="en-US" altLang="ko-KR" sz="1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-180975" algn="ctr" latinLnBrk="0">
                <a:defRPr/>
              </a:pPr>
              <a:endParaRPr lang="en-US" altLang="ko-KR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648236" y="2034111"/>
              <a:ext cx="144023" cy="115410"/>
              <a:chOff x="7669372" y="4110361"/>
              <a:chExt cx="410916" cy="115410"/>
            </a:xfrm>
          </p:grpSpPr>
          <p:cxnSp>
            <p:nvCxnSpPr>
              <p:cNvPr id="114" name="직선 연결선 113"/>
              <p:cNvCxnSpPr/>
              <p:nvPr/>
            </p:nvCxnSpPr>
            <p:spPr>
              <a:xfrm>
                <a:off x="7669372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rot="10800000" flipH="1">
                <a:off x="766937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9F1D011-8C46-4C9A-9C9D-43B294A90020}"/>
              </a:ext>
            </a:extLst>
          </p:cNvPr>
          <p:cNvGrpSpPr/>
          <p:nvPr/>
        </p:nvGrpSpPr>
        <p:grpSpPr>
          <a:xfrm>
            <a:off x="4836382" y="1666911"/>
            <a:ext cx="1475642" cy="1917888"/>
            <a:chOff x="4836382" y="1666911"/>
            <a:chExt cx="1475642" cy="1917888"/>
          </a:xfrm>
        </p:grpSpPr>
        <p:sp>
          <p:nvSpPr>
            <p:cNvPr id="157" name="모서리가 둥근 직사각형 156"/>
            <p:cNvSpPr/>
            <p:nvPr/>
          </p:nvSpPr>
          <p:spPr>
            <a:xfrm>
              <a:off x="4836382" y="1666911"/>
              <a:ext cx="1475642" cy="191788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5359304" y="1679656"/>
              <a:ext cx="924145" cy="24213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Namespace</a:t>
              </a:r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4913515" y="2088575"/>
              <a:ext cx="1366472" cy="49184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ResourceQuota</a:t>
              </a:r>
              <a:endPara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-180975" algn="ctr" latinLnBrk="0">
                <a:defRPr/>
              </a:pP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</a:rPr>
                <a:t>requests.</a:t>
              </a:r>
              <a:r>
                <a:rPr lang="en-US" altLang="ko-KR" sz="1000">
                  <a:latin typeface="맑은 고딕" pitchFamily="50" charset="-127"/>
                </a:rPr>
                <a:t>memory: </a:t>
              </a:r>
              <a:r>
                <a:rPr lang="en-US" altLang="ko-KR" sz="10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3Gi</a:t>
              </a:r>
            </a:p>
            <a:p>
              <a:pPr indent="-180975" algn="ctr" latinLnBrk="0">
                <a:defRPr/>
              </a:pP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</a:rPr>
                <a:t>limits.</a:t>
              </a:r>
              <a:r>
                <a:rPr lang="en-US" altLang="ko-KR" sz="1000">
                  <a:latin typeface="맑은 고딕" pitchFamily="50" charset="-127"/>
                </a:rPr>
                <a:t>memory</a:t>
              </a:r>
              <a:r>
                <a:rPr lang="en-US" altLang="ko-KR" sz="1000" b="1">
                  <a:latin typeface="맑은 고딕" pitchFamily="50" charset="-127"/>
                </a:rPr>
                <a:t>: </a:t>
              </a:r>
              <a:r>
                <a:rPr lang="en-US" altLang="ko-KR" sz="1000" kern="0">
                  <a:latin typeface="맑은 고딕" panose="020B0503020000020004" pitchFamily="50" charset="-127"/>
                </a:rPr>
                <a:t>6Gi</a:t>
              </a:r>
              <a:endParaRPr lang="en-US" altLang="ko-KR" sz="1050" kern="0">
                <a:latin typeface="맑은 고딕" panose="020B0503020000020004" pitchFamily="50" charset="-127"/>
              </a:endParaRPr>
            </a:p>
          </p:txBody>
        </p:sp>
        <p:cxnSp>
          <p:nvCxnSpPr>
            <p:cNvPr id="153" name="구부러진 연결선 152"/>
            <p:cNvCxnSpPr>
              <a:cxnSpLocks/>
              <a:stCxn id="152" idx="0"/>
              <a:endCxn id="134" idx="2"/>
            </p:cNvCxnSpPr>
            <p:nvPr/>
          </p:nvCxnSpPr>
          <p:spPr>
            <a:xfrm rot="5400000" flipH="1" flipV="1">
              <a:off x="5625673" y="1892871"/>
              <a:ext cx="166782" cy="224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03D4834-465C-42C0-A121-A94F249C74EF}"/>
              </a:ext>
            </a:extLst>
          </p:cNvPr>
          <p:cNvGrpSpPr/>
          <p:nvPr/>
        </p:nvGrpSpPr>
        <p:grpSpPr>
          <a:xfrm>
            <a:off x="3523910" y="2595540"/>
            <a:ext cx="1365972" cy="946321"/>
            <a:chOff x="3523910" y="1978730"/>
            <a:chExt cx="1365972" cy="946321"/>
          </a:xfrm>
        </p:grpSpPr>
        <p:sp>
          <p:nvSpPr>
            <p:cNvPr id="159" name="직사각형 158"/>
            <p:cNvSpPr/>
            <p:nvPr/>
          </p:nvSpPr>
          <p:spPr bwMode="ltGray">
            <a:xfrm>
              <a:off x="3523910" y="1978730"/>
              <a:ext cx="980294" cy="94632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Pod3</a:t>
              </a:r>
            </a:p>
            <a:p>
              <a:pPr indent="-180975" latinLnBrk="0">
                <a:defRPr/>
              </a:pPr>
              <a:r>
                <a:rPr lang="en-US" altLang="ko-KR" sz="1050" b="1">
                  <a:solidFill>
                    <a:srgbClr val="0070C0"/>
                  </a:solidFill>
                  <a:latin typeface="맑은 고딕" pitchFamily="50" charset="-127"/>
                </a:rPr>
                <a:t>requests</a:t>
              </a:r>
              <a:r>
                <a:rPr lang="en-US" altLang="ko-KR" sz="1000" kern="0">
                  <a:solidFill>
                    <a:schemeClr val="tx2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indent="-180975" latinLnBrk="0">
                <a:defRPr/>
              </a:pPr>
              <a:r>
                <a:rPr lang="en-US" altLang="ko-KR" sz="1000" kern="0">
                  <a:solidFill>
                    <a:schemeClr val="tx1"/>
                  </a:solidFill>
                  <a:latin typeface="맑은 고딕" panose="020B0503020000020004" pitchFamily="50" charset="-127"/>
                </a:rPr>
                <a:t>memory: 2Gi</a:t>
              </a:r>
            </a:p>
            <a:p>
              <a:pPr indent="-180975" latinLnBrk="0">
                <a:defRPr/>
              </a:pPr>
              <a:r>
                <a:rPr lang="en-US" altLang="ko-KR" sz="1050" b="1">
                  <a:solidFill>
                    <a:srgbClr val="0070C0"/>
                  </a:solidFill>
                  <a:latin typeface="맑은 고딕" pitchFamily="50" charset="-127"/>
                </a:rPr>
                <a:t>limits</a:t>
              </a:r>
              <a:r>
                <a:rPr lang="en-US" altLang="ko-KR" sz="1000" kern="0">
                  <a:solidFill>
                    <a:schemeClr val="tx2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indent="-180975" latinLnBrk="0">
                <a:defRPr/>
              </a:pPr>
              <a:r>
                <a:rPr lang="en-US" altLang="ko-KR" sz="1000" kern="0">
                  <a:solidFill>
                    <a:schemeClr val="tx1"/>
                  </a:solidFill>
                  <a:latin typeface="맑은 고딕" panose="020B0503020000020004" pitchFamily="50" charset="-127"/>
                </a:rPr>
                <a:t>memory: 2Gi</a:t>
              </a:r>
            </a:p>
          </p:txBody>
        </p:sp>
        <p:cxnSp>
          <p:nvCxnSpPr>
            <p:cNvPr id="160" name="구부러진 연결선 159"/>
            <p:cNvCxnSpPr>
              <a:cxnSpLocks/>
              <a:stCxn id="159" idx="3"/>
            </p:cNvCxnSpPr>
            <p:nvPr/>
          </p:nvCxnSpPr>
          <p:spPr>
            <a:xfrm>
              <a:off x="4504204" y="2451891"/>
              <a:ext cx="285313" cy="137052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1" name="그룹 160"/>
            <p:cNvGrpSpPr/>
            <p:nvPr/>
          </p:nvGrpSpPr>
          <p:grpSpPr>
            <a:xfrm>
              <a:off x="4745860" y="2526940"/>
              <a:ext cx="144022" cy="115410"/>
              <a:chOff x="6852745" y="4110361"/>
              <a:chExt cx="410913" cy="115410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rot="10800000" flipH="1"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A0D3F7E-CA82-47B6-9B19-53C2F8D9932A}"/>
              </a:ext>
            </a:extLst>
          </p:cNvPr>
          <p:cNvGrpSpPr/>
          <p:nvPr/>
        </p:nvGrpSpPr>
        <p:grpSpPr>
          <a:xfrm>
            <a:off x="8229459" y="1556792"/>
            <a:ext cx="3205237" cy="1039355"/>
            <a:chOff x="8229459" y="1556792"/>
            <a:chExt cx="3205237" cy="1039355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8229459" y="1619443"/>
              <a:ext cx="1376094" cy="6778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8393054" y="1658313"/>
              <a:ext cx="1014971" cy="24213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Namespace</a:t>
              </a: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9964725" y="1556792"/>
              <a:ext cx="1469971" cy="103935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LimitRange</a:t>
              </a:r>
              <a:endParaRPr lang="en-US" altLang="ko-KR" sz="800" dirty="0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marL="36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</a:rPr>
                <a:t>min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: </a:t>
              </a:r>
            </a:p>
            <a:p>
              <a:pPr marL="36000">
                <a:lnSpc>
                  <a:spcPct val="90000"/>
                </a:lnSpc>
              </a:pP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  </a:t>
              </a:r>
              <a:r>
                <a:rPr lang="en-US" altLang="ko-KR" sz="1000">
                  <a:latin typeface="맑은 고딕" pitchFamily="50" charset="-127"/>
                </a:rPr>
                <a:t>memory: 1Gi</a:t>
              </a:r>
            </a:p>
            <a:p>
              <a:pPr marL="36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</a:rPr>
                <a:t>max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: </a:t>
              </a:r>
            </a:p>
            <a:p>
              <a:pPr marL="36000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</a:rPr>
                <a:t>  memory: 4Gi</a:t>
              </a:r>
            </a:p>
            <a:p>
              <a:pPr marL="36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</a:rPr>
                <a:t>maxLimitRequestRatio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: </a:t>
              </a:r>
            </a:p>
            <a:p>
              <a:pPr marL="36000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</a:rPr>
                <a:t>  memory: 3</a:t>
              </a:r>
              <a:endParaRPr lang="en-US" altLang="ko-KR" sz="1000" b="1">
                <a:solidFill>
                  <a:srgbClr val="0070C0"/>
                </a:solidFill>
                <a:latin typeface="맑은 고딕" pitchFamily="50" charset="-127"/>
              </a:endParaRPr>
            </a:p>
          </p:txBody>
        </p:sp>
        <p:cxnSp>
          <p:nvCxnSpPr>
            <p:cNvPr id="169" name="구부러진 연결선 168"/>
            <p:cNvCxnSpPr>
              <a:cxnSpLocks/>
              <a:stCxn id="168" idx="1"/>
              <a:endCxn id="167" idx="3"/>
            </p:cNvCxnSpPr>
            <p:nvPr/>
          </p:nvCxnSpPr>
          <p:spPr>
            <a:xfrm rot="10800000">
              <a:off x="9408025" y="1779382"/>
              <a:ext cx="556700" cy="2970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D6C060-A644-48BD-81FE-3D802ECA0BF8}"/>
              </a:ext>
            </a:extLst>
          </p:cNvPr>
          <p:cNvGrpSpPr/>
          <p:nvPr/>
        </p:nvGrpSpPr>
        <p:grpSpPr>
          <a:xfrm>
            <a:off x="8229459" y="2451025"/>
            <a:ext cx="3205236" cy="1148565"/>
            <a:chOff x="8229459" y="2451025"/>
            <a:chExt cx="3205236" cy="1148565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9964724" y="2708113"/>
              <a:ext cx="1469971" cy="81634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36000" indent="-180975" algn="ctr" latinLnBrk="0">
                <a:defRPr/>
              </a:pPr>
              <a:r>
                <a:rPr lang="en-US" altLang="ko-KR" sz="1000" b="1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LimitRange</a:t>
              </a:r>
              <a:endParaRPr lang="en-US" altLang="ko-KR" sz="800" dirty="0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marL="36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</a:rPr>
                <a:t>defautlRequest</a:t>
              </a: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: </a:t>
              </a:r>
            </a:p>
            <a:p>
              <a:pPr marL="36000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</a:rPr>
                <a:t>  memory: 1Gi</a:t>
              </a:r>
              <a:endParaRPr lang="en-US" altLang="ko-KR" sz="100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marL="36000">
                <a:lnSpc>
                  <a:spcPct val="90000"/>
                </a:lnSpc>
              </a:pP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</a:rPr>
                <a:t>default</a:t>
              </a:r>
              <a:r>
                <a:rPr lang="en-US" altLang="ko-KR" sz="1000" dirty="0">
                  <a:solidFill>
                    <a:srgbClr val="0070C0"/>
                  </a:solidFill>
                  <a:latin typeface="맑은 고딕" pitchFamily="50" charset="-127"/>
                </a:rPr>
                <a:t>: </a:t>
              </a:r>
            </a:p>
            <a:p>
              <a:pPr marL="36000">
                <a:lnSpc>
                  <a:spcPct val="90000"/>
                </a:lnSpc>
              </a:pPr>
              <a:r>
                <a:rPr lang="en-US" altLang="ko-KR" sz="1000">
                  <a:solidFill>
                    <a:srgbClr val="0070C0"/>
                  </a:solidFill>
                  <a:latin typeface="맑은 고딕" pitchFamily="50" charset="-127"/>
                </a:rPr>
                <a:t>  </a:t>
              </a:r>
              <a:r>
                <a:rPr lang="en-US" altLang="ko-KR" sz="1000">
                  <a:latin typeface="맑은 고딕" pitchFamily="50" charset="-127"/>
                </a:rPr>
                <a:t>memory: 2Gi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8229459" y="2451025"/>
              <a:ext cx="1376094" cy="114856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000" kern="0" dirty="0" err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8392989" y="2487644"/>
              <a:ext cx="1016559" cy="242137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Namespace</a:t>
              </a:r>
            </a:p>
          </p:txBody>
        </p:sp>
        <p:cxnSp>
          <p:nvCxnSpPr>
            <p:cNvPr id="183" name="구부러진 연결선 182"/>
            <p:cNvCxnSpPr>
              <a:cxnSpLocks/>
              <a:stCxn id="182" idx="1"/>
              <a:endCxn id="196" idx="3"/>
            </p:cNvCxnSpPr>
            <p:nvPr/>
          </p:nvCxnSpPr>
          <p:spPr>
            <a:xfrm rot="10800000">
              <a:off x="9409548" y="2608714"/>
              <a:ext cx="555176" cy="50757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6705328-0F2E-4462-B879-1C60365E4CE2}"/>
              </a:ext>
            </a:extLst>
          </p:cNvPr>
          <p:cNvGrpSpPr/>
          <p:nvPr/>
        </p:nvGrpSpPr>
        <p:grpSpPr>
          <a:xfrm>
            <a:off x="6684665" y="1605904"/>
            <a:ext cx="1500295" cy="1385057"/>
            <a:chOff x="6684665" y="1605904"/>
            <a:chExt cx="1500295" cy="1385057"/>
          </a:xfrm>
        </p:grpSpPr>
        <p:sp>
          <p:nvSpPr>
            <p:cNvPr id="170" name="직사각형 169"/>
            <p:cNvSpPr/>
            <p:nvPr/>
          </p:nvSpPr>
          <p:spPr bwMode="ltGray">
            <a:xfrm>
              <a:off x="6684665" y="1605904"/>
              <a:ext cx="1084076" cy="4997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50" b="1">
                  <a:latin typeface="맑은 고딕" panose="020B0503020000020004" pitchFamily="50" charset="-127"/>
                </a:rPr>
                <a:t>Pod1</a:t>
              </a:r>
              <a:endParaRPr lang="en-US" altLang="ko-KR" sz="1050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r>
                <a:rPr lang="en-US" altLang="ko-KR" sz="1050" b="1">
                  <a:solidFill>
                    <a:srgbClr val="0070C0"/>
                  </a:solidFill>
                  <a:latin typeface="맑은 고딕" pitchFamily="50" charset="-127"/>
                </a:rPr>
                <a:t>limits</a:t>
              </a:r>
              <a:r>
                <a:rPr lang="en-US" altLang="ko-KR" sz="1000" kern="0">
                  <a:solidFill>
                    <a:schemeClr val="tx2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indent="-180975" latinLnBrk="0">
                <a:defRPr/>
              </a:pPr>
              <a:r>
                <a:rPr lang="en-US" altLang="ko-KR" sz="900" kern="0">
                  <a:solidFill>
                    <a:schemeClr val="tx1"/>
                  </a:solidFill>
                  <a:latin typeface="맑은 고딕" panose="020B0503020000020004" pitchFamily="50" charset="-127"/>
                </a:rPr>
                <a:t>memory: 5Gi</a:t>
              </a:r>
            </a:p>
          </p:txBody>
        </p:sp>
        <p:cxnSp>
          <p:nvCxnSpPr>
            <p:cNvPr id="171" name="구부러진 연결선 170"/>
            <p:cNvCxnSpPr>
              <a:cxnSpLocks/>
              <a:stCxn id="170" idx="3"/>
            </p:cNvCxnSpPr>
            <p:nvPr/>
          </p:nvCxnSpPr>
          <p:spPr>
            <a:xfrm>
              <a:off x="7768741" y="1855755"/>
              <a:ext cx="290464" cy="75277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5" name="직사각형 174"/>
            <p:cNvSpPr/>
            <p:nvPr/>
          </p:nvSpPr>
          <p:spPr bwMode="ltGray">
            <a:xfrm>
              <a:off x="6684665" y="2265763"/>
              <a:ext cx="1084076" cy="7251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Pod2</a:t>
              </a:r>
              <a:endParaRPr lang="en-US" altLang="ko-KR" sz="1000">
                <a:solidFill>
                  <a:srgbClr val="0070C0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indent="-180975" latinLnBrk="0">
                <a:defRPr/>
              </a:pPr>
              <a:r>
                <a:rPr lang="en-US" altLang="ko-KR" sz="1050" b="1">
                  <a:solidFill>
                    <a:srgbClr val="0070C0"/>
                  </a:solidFill>
                  <a:latin typeface="맑은 고딕" pitchFamily="50" charset="-127"/>
                </a:rPr>
                <a:t>requests</a:t>
              </a:r>
              <a:r>
                <a:rPr lang="en-US" altLang="ko-KR" sz="1000" kern="0">
                  <a:solidFill>
                    <a:schemeClr val="tx2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indent="-180975" latinLnBrk="0">
                <a:defRPr/>
              </a:pPr>
              <a:r>
                <a:rPr lang="en-US" altLang="ko-KR" sz="900" kern="0">
                  <a:solidFill>
                    <a:schemeClr val="tx1"/>
                  </a:solidFill>
                  <a:latin typeface="맑은 고딕" panose="020B0503020000020004" pitchFamily="50" charset="-127"/>
                </a:rPr>
                <a:t>memory: 1Gi</a:t>
              </a:r>
              <a:endParaRPr lang="en-US" altLang="ko-KR" sz="1000" kern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indent="-180975" latinLnBrk="0">
                <a:defRPr/>
              </a:pPr>
              <a:r>
                <a:rPr lang="en-US" altLang="ko-KR" sz="1050" b="1">
                  <a:solidFill>
                    <a:srgbClr val="0070C0"/>
                  </a:solidFill>
                  <a:latin typeface="맑은 고딕" pitchFamily="50" charset="-127"/>
                </a:rPr>
                <a:t>limits</a:t>
              </a:r>
              <a:r>
                <a:rPr lang="en-US" altLang="ko-KR" sz="1000" kern="0">
                  <a:solidFill>
                    <a:schemeClr val="tx2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indent="-180975" latinLnBrk="0">
                <a:defRPr/>
              </a:pPr>
              <a:r>
                <a:rPr lang="en-US" altLang="ko-KR" sz="900" kern="0">
                  <a:solidFill>
                    <a:schemeClr val="tx1"/>
                  </a:solidFill>
                  <a:latin typeface="맑은 고딕" panose="020B0503020000020004" pitchFamily="50" charset="-127"/>
                </a:rPr>
                <a:t>memory: 4Gi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6" name="구부러진 연결선 175"/>
            <p:cNvCxnSpPr>
              <a:cxnSpLocks/>
            </p:cNvCxnSpPr>
            <p:nvPr/>
          </p:nvCxnSpPr>
          <p:spPr>
            <a:xfrm flipV="1">
              <a:off x="7775044" y="2291617"/>
              <a:ext cx="287711" cy="336745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77" name="그룹 176"/>
            <p:cNvGrpSpPr/>
            <p:nvPr/>
          </p:nvGrpSpPr>
          <p:grpSpPr>
            <a:xfrm>
              <a:off x="8040938" y="1882007"/>
              <a:ext cx="144022" cy="115410"/>
              <a:chOff x="6852745" y="4110361"/>
              <a:chExt cx="410913" cy="115410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10800000" flipH="1"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그룹 171"/>
            <p:cNvGrpSpPr/>
            <p:nvPr/>
          </p:nvGrpSpPr>
          <p:grpSpPr>
            <a:xfrm>
              <a:off x="8029168" y="2241090"/>
              <a:ext cx="144022" cy="115410"/>
              <a:chOff x="6756596" y="4235890"/>
              <a:chExt cx="410913" cy="115410"/>
            </a:xfrm>
          </p:grpSpPr>
          <p:cxnSp>
            <p:nvCxnSpPr>
              <p:cNvPr id="173" name="직선 연결선 172"/>
              <p:cNvCxnSpPr>
                <a:cxnSpLocks/>
              </p:cNvCxnSpPr>
              <p:nvPr/>
            </p:nvCxnSpPr>
            <p:spPr>
              <a:xfrm>
                <a:off x="6756596" y="4235890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>
                <a:cxnSpLocks/>
              </p:cNvCxnSpPr>
              <p:nvPr/>
            </p:nvCxnSpPr>
            <p:spPr>
              <a:xfrm rot="10800000" flipH="1">
                <a:off x="6756596" y="4235890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CE69010-8028-4CF4-BEED-38DB0CA83372}"/>
              </a:ext>
            </a:extLst>
          </p:cNvPr>
          <p:cNvGrpSpPr/>
          <p:nvPr/>
        </p:nvGrpSpPr>
        <p:grpSpPr>
          <a:xfrm>
            <a:off x="7068590" y="2784402"/>
            <a:ext cx="2390954" cy="766038"/>
            <a:chOff x="7068590" y="2784402"/>
            <a:chExt cx="2390954" cy="766038"/>
          </a:xfrm>
        </p:grpSpPr>
        <p:sp>
          <p:nvSpPr>
            <p:cNvPr id="206" name="직사각형 205"/>
            <p:cNvSpPr/>
            <p:nvPr/>
          </p:nvSpPr>
          <p:spPr bwMode="ltGray">
            <a:xfrm>
              <a:off x="7068590" y="3307560"/>
              <a:ext cx="673126" cy="24288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Pod3</a:t>
              </a:r>
              <a:endParaRPr lang="en-US" altLang="ko-KR" sz="1000" dirty="0">
                <a:solidFill>
                  <a:srgbClr val="0070C0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 bwMode="ltGray">
            <a:xfrm>
              <a:off x="8375468" y="2784402"/>
              <a:ext cx="1084076" cy="76226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50" b="1">
                  <a:latin typeface="맑은 고딕" panose="020B0503020000020004" pitchFamily="50" charset="-127"/>
                </a:rPr>
                <a:t>Pod3</a:t>
              </a:r>
              <a:endParaRPr lang="en-US" altLang="ko-KR" sz="1050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r>
                <a:rPr lang="en-US" altLang="ko-KR" sz="1100" b="1">
                  <a:solidFill>
                    <a:srgbClr val="0070C0"/>
                  </a:solidFill>
                  <a:latin typeface="맑은 고딕" pitchFamily="50" charset="-127"/>
                </a:rPr>
                <a:t>requests</a:t>
              </a:r>
              <a:r>
                <a:rPr lang="en-US" altLang="ko-KR" sz="1050" kern="0">
                  <a:solidFill>
                    <a:schemeClr val="tx2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indent="-180975" latinLnBrk="0">
                <a:defRPr/>
              </a:pPr>
              <a:r>
                <a:rPr lang="en-US" altLang="ko-KR" sz="900" kern="0">
                  <a:solidFill>
                    <a:schemeClr val="tx1"/>
                  </a:solidFill>
                  <a:latin typeface="맑은 고딕" panose="020B0503020000020004" pitchFamily="50" charset="-127"/>
                </a:rPr>
                <a:t>memory: 1Gi</a:t>
              </a:r>
              <a:endParaRPr lang="en-US" altLang="ko-KR" sz="1050" kern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indent="-180975" latinLnBrk="0">
                <a:defRPr/>
              </a:pPr>
              <a:r>
                <a:rPr lang="en-US" altLang="ko-KR" sz="1100" b="1">
                  <a:solidFill>
                    <a:srgbClr val="0070C0"/>
                  </a:solidFill>
                  <a:latin typeface="맑은 고딕" pitchFamily="50" charset="-127"/>
                </a:rPr>
                <a:t>limits</a:t>
              </a:r>
              <a:r>
                <a:rPr lang="en-US" altLang="ko-KR" sz="1050" kern="0">
                  <a:solidFill>
                    <a:schemeClr val="tx2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indent="-180975" latinLnBrk="0">
                <a:defRPr/>
              </a:pPr>
              <a:r>
                <a:rPr lang="en-US" altLang="ko-KR" sz="900" kern="0">
                  <a:solidFill>
                    <a:schemeClr val="tx1"/>
                  </a:solidFill>
                  <a:latin typeface="맑은 고딕" panose="020B0503020000020004" pitchFamily="50" charset="-127"/>
                </a:rPr>
                <a:t>memory: 2Gi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cxnSp>
          <p:nvCxnSpPr>
            <p:cNvPr id="211" name="구부러진 연결선 210"/>
            <p:cNvCxnSpPr>
              <a:stCxn id="206" idx="3"/>
              <a:endCxn id="209" idx="1"/>
            </p:cNvCxnSpPr>
            <p:nvPr/>
          </p:nvCxnSpPr>
          <p:spPr>
            <a:xfrm flipV="1">
              <a:off x="7741716" y="3165534"/>
              <a:ext cx="633752" cy="263466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5585C4E-69FC-4DC4-A303-AF26C14176CB}"/>
              </a:ext>
            </a:extLst>
          </p:cNvPr>
          <p:cNvGrpSpPr/>
          <p:nvPr/>
        </p:nvGrpSpPr>
        <p:grpSpPr>
          <a:xfrm>
            <a:off x="6656533" y="3714650"/>
            <a:ext cx="1821275" cy="2769990"/>
            <a:chOff x="6656533" y="3714650"/>
            <a:chExt cx="1821275" cy="2769990"/>
          </a:xfrm>
        </p:grpSpPr>
        <p:grpSp>
          <p:nvGrpSpPr>
            <p:cNvPr id="253" name="그룹 252"/>
            <p:cNvGrpSpPr/>
            <p:nvPr/>
          </p:nvGrpSpPr>
          <p:grpSpPr>
            <a:xfrm>
              <a:off x="6656533" y="3714650"/>
              <a:ext cx="1821275" cy="2769988"/>
              <a:chOff x="5939953" y="3779142"/>
              <a:chExt cx="2195823" cy="2748468"/>
            </a:xfrm>
          </p:grpSpPr>
          <p:pic>
            <p:nvPicPr>
              <p:cNvPr id="25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2748468"/>
              </a:xfrm>
              <a:prstGeom prst="rect">
                <a:avLst/>
              </a:prstGeom>
              <a:noFill/>
            </p:spPr>
          </p:pic>
          <p:pic>
            <p:nvPicPr>
              <p:cNvPr id="255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2488660"/>
              </a:xfrm>
              <a:prstGeom prst="rect">
                <a:avLst/>
              </a:prstGeom>
              <a:noFill/>
            </p:spPr>
          </p:pic>
        </p:grpSp>
        <p:sp>
          <p:nvSpPr>
            <p:cNvPr id="256" name="TextBox 255"/>
            <p:cNvSpPr txBox="1"/>
            <p:nvPr/>
          </p:nvSpPr>
          <p:spPr>
            <a:xfrm>
              <a:off x="6733436" y="3714651"/>
              <a:ext cx="1589383" cy="2769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 err="1">
                  <a:solidFill>
                    <a:schemeClr val="tx2"/>
                  </a:solidFill>
                  <a:latin typeface="맑은 고딕" pitchFamily="50" charset="-127"/>
                </a:rPr>
                <a:t>LimitRange</a:t>
              </a:r>
              <a:endParaRPr lang="en-US" altLang="ko-KR" sz="1000" b="1" dirty="0">
                <a:solidFill>
                  <a:schemeClr val="tx2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</a:t>
              </a:r>
              <a:r>
                <a:rPr lang="en-US" altLang="ko-KR" sz="1000">
                  <a:latin typeface="맑은 고딕" pitchFamily="50" charset="-127"/>
                </a:rPr>
                <a:t>: lr-1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namespace: </a:t>
              </a:r>
              <a:r>
                <a:rPr lang="en-US" altLang="ko-KR" sz="1000" b="1">
                  <a:solidFill>
                    <a:srgbClr val="C00000"/>
                  </a:solidFill>
                  <a:latin typeface="맑은 고딕" pitchFamily="50" charset="-127"/>
                </a:rPr>
                <a:t>nm-1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</a:t>
              </a:r>
              <a:r>
                <a:rPr lang="en-US" altLang="ko-KR" sz="1000" b="1" dirty="0">
                  <a:latin typeface="맑은 고딕" pitchFamily="50" charset="-127"/>
                </a:rPr>
                <a:t>limits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type</a:t>
              </a:r>
              <a:r>
                <a:rPr lang="en-US" altLang="ko-KR" sz="1000">
                  <a:latin typeface="맑은 고딕" pitchFamily="50" charset="-127"/>
                </a:rPr>
                <a:t>: Container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 b="1" dirty="0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min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 memory: 1Gi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 b="1" dirty="0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max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 memory: 4Gi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 b="1" dirty="0" err="1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defaultRequest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 memory: 1Gi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 b="1" dirty="0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default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 memroy: 2Gi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 b="1" dirty="0" err="1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maxLimitRequestRatio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  memory: </a:t>
              </a:r>
              <a:r>
                <a:rPr lang="en-US" altLang="ko-KR" sz="1000" dirty="0">
                  <a:latin typeface="맑은 고딕" pitchFamily="50" charset="-127"/>
                </a:rPr>
                <a:t>3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16A5DAA-50C7-4A73-962C-FD764A247FB6}"/>
              </a:ext>
            </a:extLst>
          </p:cNvPr>
          <p:cNvGrpSpPr/>
          <p:nvPr/>
        </p:nvGrpSpPr>
        <p:grpSpPr>
          <a:xfrm>
            <a:off x="1149783" y="2339287"/>
            <a:ext cx="799063" cy="973202"/>
            <a:chOff x="768637" y="2339287"/>
            <a:chExt cx="799063" cy="973202"/>
          </a:xfrm>
        </p:grpSpPr>
        <p:sp>
          <p:nvSpPr>
            <p:cNvPr id="184" name="모서리가 둥근 직사각형 105">
              <a:extLst>
                <a:ext uri="{FF2B5EF4-FFF2-40B4-BE49-F238E27FC236}">
                  <a16:creationId xmlns:a16="http://schemas.microsoft.com/office/drawing/2014/main" id="{F76B1D64-1DCC-4A91-B487-B4F8A0229182}"/>
                </a:ext>
              </a:extLst>
            </p:cNvPr>
            <p:cNvSpPr/>
            <p:nvPr/>
          </p:nvSpPr>
          <p:spPr>
            <a:xfrm>
              <a:off x="768637" y="3092279"/>
              <a:ext cx="799063" cy="220210"/>
            </a:xfrm>
            <a:prstGeom prst="roundRect">
              <a:avLst>
                <a:gd name="adj" fmla="val 0"/>
              </a:avLst>
            </a:prstGeom>
            <a:ln w="31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Pod1</a:t>
              </a:r>
            </a:p>
          </p:txBody>
        </p:sp>
        <p:cxnSp>
          <p:nvCxnSpPr>
            <p:cNvPr id="185" name="구부러진 연결선 104">
              <a:extLst>
                <a:ext uri="{FF2B5EF4-FFF2-40B4-BE49-F238E27FC236}">
                  <a16:creationId xmlns:a16="http://schemas.microsoft.com/office/drawing/2014/main" id="{F785585E-93A9-4DB6-934F-B9DEB13F73C4}"/>
                </a:ext>
              </a:extLst>
            </p:cNvPr>
            <p:cNvCxnSpPr>
              <a:cxnSpLocks/>
              <a:stCxn id="184" idx="0"/>
              <a:endCxn id="186" idx="2"/>
            </p:cNvCxnSpPr>
            <p:nvPr/>
          </p:nvCxnSpPr>
          <p:spPr>
            <a:xfrm rot="16200000" flipV="1">
              <a:off x="866009" y="2790118"/>
              <a:ext cx="603639" cy="683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그래픽 23" descr="물음표">
              <a:extLst>
                <a:ext uri="{FF2B5EF4-FFF2-40B4-BE49-F238E27FC236}">
                  <a16:creationId xmlns:a16="http://schemas.microsoft.com/office/drawing/2014/main" id="{4BC68301-B725-4F7F-9046-4ADC2359A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700" y="2635620"/>
              <a:ext cx="320492" cy="320492"/>
            </a:xfrm>
            <a:prstGeom prst="rect">
              <a:avLst/>
            </a:prstGeom>
          </p:spPr>
        </p:pic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28B3B65-6255-46C8-9C8C-1577327B8843}"/>
                </a:ext>
              </a:extLst>
            </p:cNvPr>
            <p:cNvSpPr/>
            <p:nvPr/>
          </p:nvSpPr>
          <p:spPr bwMode="ltGray">
            <a:xfrm>
              <a:off x="788014" y="2339287"/>
              <a:ext cx="758944" cy="149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10.2.3.12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C44C422-61DE-49DB-A053-524C957B7C30}"/>
              </a:ext>
            </a:extLst>
          </p:cNvPr>
          <p:cNvGrpSpPr/>
          <p:nvPr/>
        </p:nvGrpSpPr>
        <p:grpSpPr>
          <a:xfrm>
            <a:off x="1170031" y="2127519"/>
            <a:ext cx="1768628" cy="1250398"/>
            <a:chOff x="1170031" y="2127519"/>
            <a:chExt cx="1768628" cy="1250398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A11C925-F2CB-41E6-A366-080415C58655}"/>
                </a:ext>
              </a:extLst>
            </p:cNvPr>
            <p:cNvSpPr/>
            <p:nvPr/>
          </p:nvSpPr>
          <p:spPr bwMode="ltGray">
            <a:xfrm>
              <a:off x="2179715" y="3228564"/>
              <a:ext cx="758944" cy="1493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nm:pod1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1816193" y="2568150"/>
              <a:ext cx="144493" cy="115410"/>
              <a:chOff x="7422067" y="4110361"/>
              <a:chExt cx="412257" cy="115410"/>
            </a:xfrm>
          </p:grpSpPr>
          <p:cxnSp>
            <p:nvCxnSpPr>
              <p:cNvPr id="126" name="직선 연결선 125"/>
              <p:cNvCxnSpPr/>
              <p:nvPr/>
            </p:nvCxnSpPr>
            <p:spPr>
              <a:xfrm>
                <a:off x="7422067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>
                <a:cxnSpLocks/>
              </p:cNvCxnSpPr>
              <p:nvPr/>
            </p:nvCxnSpPr>
            <p:spPr>
              <a:xfrm rot="10800000" flipH="1">
                <a:off x="7423411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9E2D1B5-04E1-4703-8249-81ED94C0FE2A}"/>
                </a:ext>
              </a:extLst>
            </p:cNvPr>
            <p:cNvSpPr/>
            <p:nvPr/>
          </p:nvSpPr>
          <p:spPr bwMode="ltGray">
            <a:xfrm>
              <a:off x="1170031" y="2127519"/>
              <a:ext cx="758944" cy="1493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nm:pod1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5" name="구부러진 연결선 104"/>
            <p:cNvCxnSpPr>
              <a:cxnSpLocks/>
              <a:stCxn id="96" idx="1"/>
            </p:cNvCxnSpPr>
            <p:nvPr/>
          </p:nvCxnSpPr>
          <p:spPr>
            <a:xfrm rot="10800000">
              <a:off x="1913004" y="2675447"/>
              <a:ext cx="133113" cy="535569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7E60394-8E3E-4708-B65A-954D663CC217}"/>
              </a:ext>
            </a:extLst>
          </p:cNvPr>
          <p:cNvGrpSpPr/>
          <p:nvPr/>
        </p:nvGrpSpPr>
        <p:grpSpPr>
          <a:xfrm>
            <a:off x="3396745" y="3696977"/>
            <a:ext cx="3029653" cy="2224285"/>
            <a:chOff x="3396745" y="3696977"/>
            <a:chExt cx="3029653" cy="2224285"/>
          </a:xfrm>
        </p:grpSpPr>
        <p:grpSp>
          <p:nvGrpSpPr>
            <p:cNvPr id="5" name="그룹 4"/>
            <p:cNvGrpSpPr/>
            <p:nvPr/>
          </p:nvGrpSpPr>
          <p:grpSpPr>
            <a:xfrm>
              <a:off x="3396745" y="3716028"/>
              <a:ext cx="1688378" cy="1404049"/>
              <a:chOff x="5939953" y="3779141"/>
              <a:chExt cx="2195823" cy="1957956"/>
            </a:xfrm>
          </p:grpSpPr>
          <p:pic>
            <p:nvPicPr>
              <p:cNvPr id="144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5939953" y="3779141"/>
                <a:ext cx="2195823" cy="1957956"/>
              </a:xfrm>
              <a:prstGeom prst="rect">
                <a:avLst/>
              </a:prstGeom>
              <a:noFill/>
            </p:spPr>
          </p:pic>
          <p:pic>
            <p:nvPicPr>
              <p:cNvPr id="151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516216" y="3840230"/>
                <a:ext cx="964292" cy="1631684"/>
              </a:xfrm>
              <a:prstGeom prst="rect">
                <a:avLst/>
              </a:prstGeom>
              <a:noFill/>
            </p:spPr>
          </p:pic>
        </p:grpSp>
        <p:grpSp>
          <p:nvGrpSpPr>
            <p:cNvPr id="334" name="그룹 333"/>
            <p:cNvGrpSpPr/>
            <p:nvPr/>
          </p:nvGrpSpPr>
          <p:grpSpPr>
            <a:xfrm>
              <a:off x="5087888" y="3696977"/>
              <a:ext cx="1338510" cy="2224285"/>
              <a:chOff x="6064776" y="3779142"/>
              <a:chExt cx="1247079" cy="1589595"/>
            </a:xfrm>
          </p:grpSpPr>
          <p:pic>
            <p:nvPicPr>
              <p:cNvPr id="335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</a:blip>
              <a:srcRect/>
              <a:stretch>
                <a:fillRect/>
              </a:stretch>
            </p:blipFill>
            <p:spPr bwMode="auto">
              <a:xfrm>
                <a:off x="6064776" y="3779142"/>
                <a:ext cx="1247079" cy="1589595"/>
              </a:xfrm>
              <a:prstGeom prst="rect">
                <a:avLst/>
              </a:prstGeom>
              <a:noFill/>
            </p:spPr>
          </p:pic>
          <p:pic>
            <p:nvPicPr>
              <p:cNvPr id="336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</a:blip>
              <a:srcRect l="35628" t="5891" r="39614" b="6095"/>
              <a:stretch/>
            </p:blipFill>
            <p:spPr bwMode="auto">
              <a:xfrm>
                <a:off x="6222901" y="3840231"/>
                <a:ext cx="964292" cy="1466016"/>
              </a:xfrm>
              <a:prstGeom prst="rect">
                <a:avLst/>
              </a:prstGeom>
              <a:noFill/>
            </p:spPr>
          </p:pic>
        </p:grpSp>
        <p:sp>
          <p:nvSpPr>
            <p:cNvPr id="337" name="TextBox 336"/>
            <p:cNvSpPr txBox="1"/>
            <p:nvPr/>
          </p:nvSpPr>
          <p:spPr>
            <a:xfrm>
              <a:off x="5188106" y="3696980"/>
              <a:ext cx="1163047" cy="2154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</a:t>
              </a:r>
              <a:r>
                <a:rPr lang="en-US" altLang="ko-KR" sz="1000">
                  <a:latin typeface="맑은 고딕" pitchFamily="50" charset="-127"/>
                </a:rPr>
                <a:t>: pod-2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containers: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- name: container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image: </a:t>
              </a:r>
              <a:r>
                <a:rPr lang="en-US" altLang="ko-KR" sz="1000" dirty="0" err="1">
                  <a:latin typeface="맑은 고딕" pitchFamily="50" charset="-127"/>
                </a:rPr>
                <a:t>tmkube</a:t>
              </a:r>
              <a:r>
                <a:rPr lang="en-US" altLang="ko-KR" sz="1000" dirty="0">
                  <a:latin typeface="맑은 고딕" pitchFamily="50" charset="-127"/>
                </a:rPr>
                <a:t>/app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  </a:t>
              </a:r>
              <a:r>
                <a:rPr lang="en-US" altLang="ko-KR" sz="1000" b="1" dirty="0">
                  <a:latin typeface="맑은 고딕" pitchFamily="50" charset="-127"/>
                </a:rPr>
                <a:t>resources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</a:t>
              </a: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requests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      memory</a:t>
              </a:r>
              <a:r>
                <a:rPr lang="en-US" altLang="ko-KR" sz="1000">
                  <a:latin typeface="맑은 고딕" pitchFamily="50" charset="-127"/>
                </a:rPr>
                <a:t>: 2Gi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</a:t>
              </a: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limits</a:t>
              </a:r>
              <a:r>
                <a:rPr lang="en-US" altLang="ko-KR" sz="100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    memory: 2Gi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454319" y="3716030"/>
              <a:ext cx="1689997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 err="1">
                  <a:solidFill>
                    <a:schemeClr val="tx2"/>
                  </a:solidFill>
                  <a:latin typeface="맑은 고딕" pitchFamily="50" charset="-127"/>
                </a:rPr>
                <a:t>ResourceQuota</a:t>
              </a:r>
              <a:endParaRPr lang="en-US" altLang="ko-KR" sz="1000" b="1" dirty="0">
                <a:solidFill>
                  <a:schemeClr val="tx2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</a:t>
              </a:r>
              <a:r>
                <a:rPr lang="en-US" altLang="ko-KR" sz="1000">
                  <a:latin typeface="맑은 고딕" pitchFamily="50" charset="-127"/>
                </a:rPr>
                <a:t>: rq-1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namespace: </a:t>
              </a:r>
              <a:r>
                <a:rPr lang="en-US" altLang="ko-KR" sz="1000" b="1">
                  <a:solidFill>
                    <a:srgbClr val="C00000"/>
                  </a:solidFill>
                  <a:latin typeface="맑은 고딕" pitchFamily="50" charset="-127"/>
                </a:rPr>
                <a:t>nm-1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</a:t>
              </a:r>
              <a:r>
                <a:rPr lang="en-US" altLang="ko-KR" sz="1000" b="1" dirty="0">
                  <a:latin typeface="맑은 고딕" pitchFamily="50" charset="-127"/>
                </a:rPr>
                <a:t>hard</a:t>
              </a:r>
              <a:r>
                <a:rPr lang="en-US" altLang="ko-KR" sz="1000" dirty="0">
                  <a:latin typeface="맑은 고딕" pitchFamily="50" charset="-127"/>
                </a:rPr>
                <a:t>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requests</a:t>
              </a:r>
              <a:r>
                <a:rPr lang="en-US" altLang="ko-KR" sz="1000">
                  <a:latin typeface="맑은 고딕" pitchFamily="50" charset="-127"/>
                </a:rPr>
                <a:t>.memory: 3Gi</a:t>
              </a:r>
              <a:endParaRPr lang="en-US" altLang="ko-KR" sz="1000" dirty="0"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  </a:t>
              </a:r>
              <a:r>
                <a:rPr lang="en-US" altLang="ko-KR" sz="1000" b="1">
                  <a:solidFill>
                    <a:srgbClr val="0070C0"/>
                  </a:solidFill>
                  <a:latin typeface="맑은 고딕" pitchFamily="50" charset="-127"/>
                  <a:ea typeface="맑은 고딕" panose="020B0503020000020004" pitchFamily="50" charset="-127"/>
                </a:rPr>
                <a:t>limits</a:t>
              </a:r>
              <a:r>
                <a:rPr lang="en-US" altLang="ko-KR" sz="1000">
                  <a:latin typeface="맑은 고딕" pitchFamily="50" charset="-127"/>
                </a:rPr>
                <a:t>.memory: 6Gi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</p:grpSp>
      <p:sp>
        <p:nvSpPr>
          <p:cNvPr id="165" name="화이트투명사각판"/>
          <p:cNvSpPr/>
          <p:nvPr/>
        </p:nvSpPr>
        <p:spPr bwMode="auto">
          <a:xfrm>
            <a:off x="3244834" y="5925585"/>
            <a:ext cx="3309190" cy="441705"/>
          </a:xfrm>
          <a:prstGeom prst="roundRect">
            <a:avLst>
              <a:gd name="adj" fmla="val 28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100" b="1" kern="0" dirty="0">
                <a:latin typeface="+mn-ea"/>
              </a:rPr>
              <a:t>Compute Resource </a:t>
            </a:r>
            <a:r>
              <a:rPr lang="en-US" altLang="ko-KR" sz="1100" kern="0" dirty="0">
                <a:latin typeface="+mn-ea"/>
              </a:rPr>
              <a:t>: </a:t>
            </a:r>
            <a:r>
              <a:rPr lang="en-US" altLang="ko-KR" sz="1100" kern="0" dirty="0" err="1">
                <a:latin typeface="+mn-ea"/>
              </a:rPr>
              <a:t>cpu</a:t>
            </a:r>
            <a:r>
              <a:rPr lang="en-US" altLang="ko-KR" sz="1100" kern="0">
                <a:latin typeface="+mn-ea"/>
              </a:rPr>
              <a:t>, memory, storage</a:t>
            </a:r>
            <a:endParaRPr lang="en-US" altLang="ko-KR" sz="1100" kern="0" dirty="0">
              <a:latin typeface="+mn-ea"/>
            </a:endParaRPr>
          </a:p>
          <a:p>
            <a:pPr latinLnBrk="0">
              <a:buClr>
                <a:prstClr val="black"/>
              </a:buClr>
              <a:defRPr/>
            </a:pPr>
            <a:r>
              <a:rPr lang="en-US" altLang="ko-KR" sz="1100" b="1" kern="0" dirty="0">
                <a:latin typeface="+mn-ea"/>
              </a:rPr>
              <a:t>Objects Count</a:t>
            </a:r>
            <a:r>
              <a:rPr lang="en-US" altLang="ko-KR" sz="1100" kern="0" dirty="0">
                <a:latin typeface="+mn-ea"/>
              </a:rPr>
              <a:t> : Pod, Service</a:t>
            </a:r>
            <a:r>
              <a:rPr lang="en-US" altLang="ko-KR" sz="1100" kern="0">
                <a:latin typeface="+mn-ea"/>
              </a:rPr>
              <a:t>, ConfigMap, PVC, ...</a:t>
            </a:r>
            <a:endParaRPr lang="ko-KR" altLang="en-US" sz="1100" kern="0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C495B4-7DC1-4681-9156-471AFE8795A4}"/>
              </a:ext>
            </a:extLst>
          </p:cNvPr>
          <p:cNvGrpSpPr/>
          <p:nvPr/>
        </p:nvGrpSpPr>
        <p:grpSpPr>
          <a:xfrm>
            <a:off x="407845" y="3716029"/>
            <a:ext cx="2835127" cy="2297997"/>
            <a:chOff x="407845" y="3716029"/>
            <a:chExt cx="2835127" cy="2297997"/>
          </a:xfrm>
        </p:grpSpPr>
        <p:grpSp>
          <p:nvGrpSpPr>
            <p:cNvPr id="276" name="그룹 275"/>
            <p:cNvGrpSpPr/>
            <p:nvPr/>
          </p:nvGrpSpPr>
          <p:grpSpPr>
            <a:xfrm>
              <a:off x="407845" y="3716029"/>
              <a:ext cx="1271425" cy="706356"/>
              <a:chOff x="5939953" y="3779142"/>
              <a:chExt cx="2195823" cy="1787250"/>
            </a:xfrm>
          </p:grpSpPr>
          <p:pic>
            <p:nvPicPr>
              <p:cNvPr id="277" name="Picture 2" descr="I:\Users\Administrator\Desktop\Group 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noFill/>
            </p:spPr>
          </p:pic>
          <p:pic>
            <p:nvPicPr>
              <p:cNvPr id="278" name="Picture 2" descr="I:\Users\Administrator\Desktop\Group 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noFill/>
            </p:spPr>
          </p:pic>
        </p:grpSp>
        <p:sp>
          <p:nvSpPr>
            <p:cNvPr id="279" name="TextBox 278"/>
            <p:cNvSpPr txBox="1"/>
            <p:nvPr/>
          </p:nvSpPr>
          <p:spPr>
            <a:xfrm>
              <a:off x="498426" y="3716030"/>
              <a:ext cx="121251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Namespace</a:t>
              </a:r>
            </a:p>
            <a:p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  name: nm-1</a:t>
              </a:r>
            </a:p>
          </p:txBody>
        </p:sp>
        <p:pic>
          <p:nvPicPr>
            <p:cNvPr id="198" name="Picture 2" descr="I:\Users\Administrator\Desktop\Group 1.png">
              <a:extLst>
                <a:ext uri="{FF2B5EF4-FFF2-40B4-BE49-F238E27FC236}">
                  <a16:creationId xmlns:a16="http://schemas.microsoft.com/office/drawing/2014/main" id="{4996C4B9-95EF-49C8-8D6B-DF36128C8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 amt="50000"/>
            </a:blip>
            <a:srcRect/>
            <a:stretch>
              <a:fillRect/>
            </a:stretch>
          </p:blipFill>
          <p:spPr bwMode="auto">
            <a:xfrm>
              <a:off x="1921046" y="4475142"/>
              <a:ext cx="1266530" cy="1538883"/>
            </a:xfrm>
            <a:prstGeom prst="rect">
              <a:avLst/>
            </a:prstGeom>
            <a:noFill/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B11D30B-E686-462E-AE6A-02B760AF4D06}"/>
                </a:ext>
              </a:extLst>
            </p:cNvPr>
            <p:cNvSpPr txBox="1"/>
            <p:nvPr/>
          </p:nvSpPr>
          <p:spPr>
            <a:xfrm>
              <a:off x="1996210" y="4475143"/>
              <a:ext cx="1246762" cy="153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Service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</a:t>
              </a:r>
              <a:r>
                <a:rPr lang="en-US" altLang="ko-KR" sz="1000">
                  <a:latin typeface="맑은 고딕" pitchFamily="50" charset="-127"/>
                </a:rPr>
                <a:t>: svc-1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namespace: </a:t>
              </a:r>
              <a:r>
                <a:rPr lang="en-US" altLang="ko-KR" sz="1000" b="1">
                  <a:solidFill>
                    <a:srgbClr val="C00000"/>
                  </a:solidFill>
                  <a:latin typeface="맑은 고딕" pitchFamily="50" charset="-127"/>
                </a:rPr>
                <a:t>nm-2</a:t>
              </a:r>
              <a:endParaRPr lang="en-US" altLang="ko-KR" sz="1000" b="1" dirty="0">
                <a:solidFill>
                  <a:srgbClr val="C0000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</a:t>
              </a:r>
              <a:r>
                <a:rPr lang="en-US" altLang="ko-KR" sz="1000" b="1" dirty="0">
                  <a:solidFill>
                    <a:srgbClr val="00B050"/>
                  </a:solidFill>
                  <a:latin typeface="맑은 고딕" pitchFamily="50" charset="-127"/>
                </a:rPr>
                <a:t>selector:</a:t>
              </a:r>
            </a:p>
            <a:p>
              <a:r>
                <a:rPr lang="en-US" altLang="ko-KR" sz="1000" b="1">
                  <a:solidFill>
                    <a:srgbClr val="00B050"/>
                  </a:solidFill>
                  <a:latin typeface="맑은 고딕" pitchFamily="50" charset="-127"/>
                </a:rPr>
                <a:t>    nm: pod1</a:t>
              </a:r>
              <a:endParaRPr lang="en-US" altLang="ko-KR" sz="1000" b="1" dirty="0">
                <a:solidFill>
                  <a:srgbClr val="00B050"/>
                </a:solidFill>
                <a:latin typeface="맑은 고딕" pitchFamily="50" charset="-127"/>
              </a:endParaRPr>
            </a:p>
            <a:p>
              <a:r>
                <a:rPr lang="en-US" altLang="ko-KR" sz="1000" dirty="0">
                  <a:latin typeface="맑은 고딕" pitchFamily="50" charset="-127"/>
                </a:rPr>
                <a:t>  </a:t>
              </a:r>
              <a:r>
                <a:rPr lang="en-US" altLang="ko-KR" sz="1000">
                  <a:latin typeface="맑은 고딕" pitchFamily="50" charset="-127"/>
                </a:rPr>
                <a:t>ports:</a:t>
              </a:r>
              <a:endParaRPr lang="en-US" altLang="ko-KR" sz="1000" dirty="0">
                <a:solidFill>
                  <a:schemeClr val="accent6"/>
                </a:solidFill>
                <a:latin typeface="맑은 고딕" pitchFamily="50" charset="-127"/>
              </a:endParaRPr>
            </a:p>
            <a:p>
              <a:r>
                <a:rPr lang="en-US" altLang="ko-KR" sz="1000">
                  <a:latin typeface="맑은 고딕" pitchFamily="50" charset="-127"/>
                </a:rPr>
                <a:t>  ....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34C61AC5-EF24-4F2C-95B4-6D5DFC4403B7}"/>
                </a:ext>
              </a:extLst>
            </p:cNvPr>
            <p:cNvGrpSpPr/>
            <p:nvPr/>
          </p:nvGrpSpPr>
          <p:grpSpPr>
            <a:xfrm>
              <a:off x="414903" y="4462533"/>
              <a:ext cx="1271424" cy="1538883"/>
              <a:chOff x="5939954" y="3779142"/>
              <a:chExt cx="1179954" cy="1328810"/>
            </a:xfrm>
          </p:grpSpPr>
          <p:pic>
            <p:nvPicPr>
              <p:cNvPr id="200" name="Picture 2" descr="I:\Users\Administrator\Desktop\Group 1.png">
                <a:extLst>
                  <a:ext uri="{FF2B5EF4-FFF2-40B4-BE49-F238E27FC236}">
                    <a16:creationId xmlns:a16="http://schemas.microsoft.com/office/drawing/2014/main" id="{DF16AD8C-6796-4E24-AFFD-EDA355551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5939954" y="3779142"/>
                <a:ext cx="1179954" cy="1328808"/>
              </a:xfrm>
              <a:prstGeom prst="rect">
                <a:avLst/>
              </a:prstGeom>
              <a:noFill/>
            </p:spPr>
          </p:pic>
          <p:pic>
            <p:nvPicPr>
              <p:cNvPr id="201" name="Picture 2" descr="I:\Users\Administrator\Desktop\Group 1.png">
                <a:extLst>
                  <a:ext uri="{FF2B5EF4-FFF2-40B4-BE49-F238E27FC236}">
                    <a16:creationId xmlns:a16="http://schemas.microsoft.com/office/drawing/2014/main" id="{ADF6E641-ACBF-4185-B68C-568AA4015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 l="35628" t="5891" r="39614" b="6095"/>
              <a:stretch/>
            </p:blipFill>
            <p:spPr bwMode="auto">
              <a:xfrm>
                <a:off x="6169382" y="3840230"/>
                <a:ext cx="767753" cy="1267722"/>
              </a:xfrm>
              <a:prstGeom prst="rect">
                <a:avLst/>
              </a:prstGeom>
              <a:noFill/>
            </p:spPr>
          </p:pic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5BE00F3-9E28-4BE6-A700-4F2C82FDF93E}"/>
                </a:ext>
              </a:extLst>
            </p:cNvPr>
            <p:cNvSpPr txBox="1"/>
            <p:nvPr/>
          </p:nvSpPr>
          <p:spPr>
            <a:xfrm>
              <a:off x="493269" y="4474054"/>
              <a:ext cx="1200848" cy="1538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Pod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</a:rPr>
                <a:t>  name</a:t>
              </a:r>
              <a:r>
                <a:rPr lang="en-US" altLang="ko-KR" sz="1000">
                  <a:latin typeface="맑은 고딕" pitchFamily="50" charset="-127"/>
                </a:rPr>
                <a:t>: pod-1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namespace: </a:t>
              </a:r>
              <a:r>
                <a:rPr lang="en-US" altLang="ko-KR" sz="1000" b="1">
                  <a:solidFill>
                    <a:srgbClr val="C00000"/>
                  </a:solidFill>
                  <a:latin typeface="맑은 고딕" pitchFamily="50" charset="-127"/>
                </a:rPr>
                <a:t>nm-1</a:t>
              </a:r>
              <a:endParaRPr lang="en-US" altLang="ko-KR" sz="1000" b="1" dirty="0">
                <a:solidFill>
                  <a:srgbClr val="C00000"/>
                </a:solidFill>
                <a:latin typeface="맑은 고딕" pitchFamily="50" charset="-127"/>
              </a:endParaRPr>
            </a:p>
            <a:p>
              <a:r>
                <a:rPr lang="en-US" altLang="ko-KR" sz="1000" b="1">
                  <a:solidFill>
                    <a:srgbClr val="00B050"/>
                  </a:solidFill>
                  <a:latin typeface="맑은 고딕" pitchFamily="50" charset="-127"/>
                </a:rPr>
                <a:t>  labels:</a:t>
              </a:r>
            </a:p>
            <a:p>
              <a:r>
                <a:rPr lang="en-US" altLang="ko-KR" sz="1000" b="1">
                  <a:solidFill>
                    <a:srgbClr val="00B050"/>
                  </a:solidFill>
                  <a:latin typeface="맑은 고딕" pitchFamily="50" charset="-127"/>
                </a:rPr>
                <a:t>    nm: pod1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spec: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</a:t>
              </a:r>
              <a:r>
                <a:rPr lang="en-US" altLang="ko-KR" sz="1000" dirty="0">
                  <a:latin typeface="맑은 고딕" pitchFamily="50" charset="-127"/>
                </a:rPr>
                <a:t>containers:</a:t>
              </a:r>
            </a:p>
            <a:p>
              <a:r>
                <a:rPr lang="en-US" altLang="ko-KR" sz="1000">
                  <a:latin typeface="맑은 고딕" pitchFamily="50" charset="-127"/>
                </a:rPr>
                <a:t>  ...</a:t>
              </a:r>
              <a:endParaRPr lang="en-US" altLang="ko-KR" sz="1000" dirty="0">
                <a:latin typeface="맑은 고딕" pitchFamily="50" charset="-127"/>
              </a:endParaRP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7C38E0CE-D98B-491D-B89E-F5BEDECB2BDB}"/>
                </a:ext>
              </a:extLst>
            </p:cNvPr>
            <p:cNvGrpSpPr/>
            <p:nvPr/>
          </p:nvGrpSpPr>
          <p:grpSpPr>
            <a:xfrm>
              <a:off x="1916151" y="3716029"/>
              <a:ext cx="1271425" cy="706356"/>
              <a:chOff x="5939953" y="3779142"/>
              <a:chExt cx="2195823" cy="1787250"/>
            </a:xfrm>
            <a:solidFill>
              <a:srgbClr val="DCE6F2"/>
            </a:solidFill>
          </p:grpSpPr>
          <p:pic>
            <p:nvPicPr>
              <p:cNvPr id="188" name="Picture 2" descr="I:\Users\Administrator\Desktop\Group 1.png">
                <a:extLst>
                  <a:ext uri="{FF2B5EF4-FFF2-40B4-BE49-F238E27FC236}">
                    <a16:creationId xmlns:a16="http://schemas.microsoft.com/office/drawing/2014/main" id="{814D9C42-145B-41A8-97E8-16B22F1AF5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alphaModFix amt="35000"/>
              </a:blip>
              <a:srcRect/>
              <a:stretch>
                <a:fillRect/>
              </a:stretch>
            </p:blipFill>
            <p:spPr bwMode="auto">
              <a:xfrm>
                <a:off x="5939953" y="3779142"/>
                <a:ext cx="2195823" cy="1787250"/>
              </a:xfrm>
              <a:prstGeom prst="rect">
                <a:avLst/>
              </a:prstGeom>
              <a:grpFill/>
            </p:spPr>
          </p:pic>
          <p:pic>
            <p:nvPicPr>
              <p:cNvPr id="189" name="Picture 2" descr="I:\Users\Administrator\Desktop\Group 1.png">
                <a:extLst>
                  <a:ext uri="{FF2B5EF4-FFF2-40B4-BE49-F238E27FC236}">
                    <a16:creationId xmlns:a16="http://schemas.microsoft.com/office/drawing/2014/main" id="{284E3876-7FCD-449E-A1F9-F6B86827FC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alphaModFix amt="35000"/>
              </a:blip>
              <a:srcRect l="35628" t="5891" r="39614" b="6095"/>
              <a:stretch/>
            </p:blipFill>
            <p:spPr bwMode="auto">
              <a:xfrm>
                <a:off x="6516216" y="3840229"/>
                <a:ext cx="964292" cy="1633723"/>
              </a:xfrm>
              <a:prstGeom prst="rect">
                <a:avLst/>
              </a:prstGeom>
              <a:grpFill/>
            </p:spPr>
          </p:pic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514FE45-6226-4BA0-84F4-917049087D23}"/>
                </a:ext>
              </a:extLst>
            </p:cNvPr>
            <p:cNvSpPr txBox="1"/>
            <p:nvPr/>
          </p:nvSpPr>
          <p:spPr>
            <a:xfrm>
              <a:off x="2006732" y="3716030"/>
              <a:ext cx="121251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apiVersion</a:t>
              </a:r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: v1</a:t>
              </a:r>
            </a:p>
            <a:p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kind: </a:t>
              </a:r>
              <a:r>
                <a:rPr lang="en-US" altLang="ko-KR" sz="1000" b="1" dirty="0">
                  <a:solidFill>
                    <a:schemeClr val="tx2"/>
                  </a:solidFill>
                  <a:latin typeface="맑은 고딕" pitchFamily="50" charset="-127"/>
                </a:rPr>
                <a:t>Namespace</a:t>
              </a:r>
            </a:p>
            <a:p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metadata:</a:t>
              </a:r>
            </a:p>
            <a:p>
              <a:r>
                <a:rPr lang="en-US" altLang="ko-KR" sz="1000" dirty="0">
                  <a:latin typeface="맑은 고딕" pitchFamily="50" charset="-127"/>
                  <a:ea typeface="맑은 고딕" panose="020B0503020000020004" pitchFamily="50" charset="-127"/>
                </a:rPr>
                <a:t>  name</a:t>
              </a:r>
              <a:r>
                <a:rPr lang="en-US" altLang="ko-KR" sz="1000">
                  <a:latin typeface="맑은 고딕" pitchFamily="50" charset="-127"/>
                  <a:ea typeface="맑은 고딕" panose="020B0503020000020004" pitchFamily="50" charset="-127"/>
                </a:rPr>
                <a:t>: nm-2</a:t>
              </a:r>
              <a:endParaRPr lang="en-US" altLang="ko-KR" sz="1000" dirty="0">
                <a:latin typeface="맑은 고딕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8F053D4-AD0C-4852-B4A8-A71136839979}"/>
              </a:ext>
            </a:extLst>
          </p:cNvPr>
          <p:cNvGrpSpPr/>
          <p:nvPr/>
        </p:nvGrpSpPr>
        <p:grpSpPr>
          <a:xfrm>
            <a:off x="3548640" y="1931030"/>
            <a:ext cx="1341242" cy="403551"/>
            <a:chOff x="3548640" y="2238799"/>
            <a:chExt cx="1341242" cy="40355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D61AACD-EF87-4628-B316-A2745168666D}"/>
                </a:ext>
              </a:extLst>
            </p:cNvPr>
            <p:cNvSpPr/>
            <p:nvPr/>
          </p:nvSpPr>
          <p:spPr bwMode="ltGray">
            <a:xfrm>
              <a:off x="3548640" y="2238799"/>
              <a:ext cx="891176" cy="31614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Pod2</a:t>
              </a:r>
              <a:endParaRPr lang="en-US" altLang="ko-KR" sz="1000" dirty="0">
                <a:solidFill>
                  <a:srgbClr val="0070C0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구부러진 연결선 159">
              <a:extLst>
                <a:ext uri="{FF2B5EF4-FFF2-40B4-BE49-F238E27FC236}">
                  <a16:creationId xmlns:a16="http://schemas.microsoft.com/office/drawing/2014/main" id="{CEADBCC2-D2B7-421B-B1A1-F966499542E5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4439816" y="2396873"/>
              <a:ext cx="329872" cy="192070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85FB75ED-63A9-4AD3-93A9-69096565ECE8}"/>
                </a:ext>
              </a:extLst>
            </p:cNvPr>
            <p:cNvGrpSpPr/>
            <p:nvPr/>
          </p:nvGrpSpPr>
          <p:grpSpPr>
            <a:xfrm>
              <a:off x="4745860" y="2526940"/>
              <a:ext cx="144022" cy="115410"/>
              <a:chOff x="6852745" y="4110361"/>
              <a:chExt cx="410913" cy="115410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458BB4EA-8806-4951-B851-94A486D86767}"/>
                  </a:ext>
                </a:extLst>
              </p:cNvPr>
              <p:cNvCxnSpPr/>
              <p:nvPr/>
            </p:nvCxnSpPr>
            <p:spPr>
              <a:xfrm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1E221E04-D85B-4043-9F13-41454F0B961A}"/>
                  </a:ext>
                </a:extLst>
              </p:cNvPr>
              <p:cNvCxnSpPr/>
              <p:nvPr/>
            </p:nvCxnSpPr>
            <p:spPr>
              <a:xfrm rot="10800000" flipH="1">
                <a:off x="6852745" y="4110361"/>
                <a:ext cx="410913" cy="1154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46C5CE6-C906-4E63-856B-4252B4AEE40B}"/>
              </a:ext>
            </a:extLst>
          </p:cNvPr>
          <p:cNvSpPr/>
          <p:nvPr/>
        </p:nvSpPr>
        <p:spPr bwMode="ltGray">
          <a:xfrm>
            <a:off x="4974515" y="2636382"/>
            <a:ext cx="1139871" cy="9223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Pod1</a:t>
            </a:r>
          </a:p>
          <a:p>
            <a:pPr indent="-180975" latinLnBrk="0">
              <a:defRPr/>
            </a:pPr>
            <a:r>
              <a:rPr lang="en-US" altLang="ko-KR" sz="1100" b="1">
                <a:solidFill>
                  <a:srgbClr val="0070C0"/>
                </a:solidFill>
                <a:latin typeface="맑은 고딕" pitchFamily="50" charset="-127"/>
              </a:rPr>
              <a:t>requests</a:t>
            </a:r>
            <a:r>
              <a:rPr lang="en-US" altLang="ko-KR" sz="1050" kern="0">
                <a:solidFill>
                  <a:schemeClr val="tx2"/>
                </a:solidFill>
                <a:latin typeface="맑은 고딕" panose="020B0503020000020004" pitchFamily="50" charset="-127"/>
              </a:rPr>
              <a:t>.</a:t>
            </a:r>
          </a:p>
          <a:p>
            <a:pPr indent="-180975" latinLnBrk="0">
              <a:defRPr/>
            </a:pPr>
            <a:r>
              <a:rPr lang="en-US" altLang="ko-KR" sz="1000" kern="0">
                <a:solidFill>
                  <a:schemeClr val="tx1"/>
                </a:solidFill>
                <a:latin typeface="맑은 고딕" panose="020B0503020000020004" pitchFamily="50" charset="-127"/>
              </a:rPr>
              <a:t>memory: 2Gi</a:t>
            </a:r>
          </a:p>
          <a:p>
            <a:pPr indent="-180975" latinLnBrk="0">
              <a:defRPr/>
            </a:pPr>
            <a:r>
              <a:rPr lang="en-US" altLang="ko-KR" sz="1100" b="1">
                <a:solidFill>
                  <a:srgbClr val="0070C0"/>
                </a:solidFill>
                <a:latin typeface="맑은 고딕" pitchFamily="50" charset="-127"/>
              </a:rPr>
              <a:t>limits</a:t>
            </a:r>
            <a:r>
              <a:rPr lang="en-US" altLang="ko-KR" sz="1050" kern="0">
                <a:solidFill>
                  <a:schemeClr val="tx2"/>
                </a:solidFill>
                <a:latin typeface="맑은 고딕" panose="020B0503020000020004" pitchFamily="50" charset="-127"/>
              </a:rPr>
              <a:t>.</a:t>
            </a:r>
          </a:p>
          <a:p>
            <a:pPr indent="-180975" latinLnBrk="0">
              <a:defRPr/>
            </a:pPr>
            <a:r>
              <a:rPr lang="en-US" altLang="ko-KR" sz="1000" kern="0">
                <a:solidFill>
                  <a:schemeClr val="tx1"/>
                </a:solidFill>
                <a:latin typeface="맑은 고딕" panose="020B0503020000020004" pitchFamily="50" charset="-127"/>
              </a:rPr>
              <a:t>memory: 4Gi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D2DCFD-6C78-4ABB-8121-CEFF6AAB465B}"/>
              </a:ext>
            </a:extLst>
          </p:cNvPr>
          <p:cNvGrpSpPr/>
          <p:nvPr/>
        </p:nvGrpSpPr>
        <p:grpSpPr>
          <a:xfrm>
            <a:off x="479376" y="1690619"/>
            <a:ext cx="576063" cy="1380891"/>
            <a:chOff x="479376" y="1690619"/>
            <a:chExt cx="576063" cy="1380891"/>
          </a:xfrm>
        </p:grpSpPr>
        <p:sp>
          <p:nvSpPr>
            <p:cNvPr id="142" name="모서리가 둥근 직사각형 105">
              <a:extLst>
                <a:ext uri="{FF2B5EF4-FFF2-40B4-BE49-F238E27FC236}">
                  <a16:creationId xmlns:a16="http://schemas.microsoft.com/office/drawing/2014/main" id="{A1BFD9D9-BB41-4B44-998E-59E2B0F692A6}"/>
                </a:ext>
              </a:extLst>
            </p:cNvPr>
            <p:cNvSpPr/>
            <p:nvPr/>
          </p:nvSpPr>
          <p:spPr>
            <a:xfrm>
              <a:off x="479376" y="2478778"/>
              <a:ext cx="496155" cy="22021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Node</a:t>
              </a:r>
            </a:p>
          </p:txBody>
        </p:sp>
        <p:sp>
          <p:nvSpPr>
            <p:cNvPr id="143" name="모서리가 둥근 직사각형 105">
              <a:extLst>
                <a:ext uri="{FF2B5EF4-FFF2-40B4-BE49-F238E27FC236}">
                  <a16:creationId xmlns:a16="http://schemas.microsoft.com/office/drawing/2014/main" id="{98FA5818-2DB7-41C9-909B-4CAC164BC92C}"/>
                </a:ext>
              </a:extLst>
            </p:cNvPr>
            <p:cNvSpPr/>
            <p:nvPr/>
          </p:nvSpPr>
          <p:spPr>
            <a:xfrm>
              <a:off x="479376" y="1690619"/>
              <a:ext cx="496155" cy="22021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b="1" ker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PV</a:t>
              </a:r>
            </a:p>
          </p:txBody>
        </p:sp>
        <p:cxnSp>
          <p:nvCxnSpPr>
            <p:cNvPr id="145" name="구부러진 연결선 104">
              <a:extLst>
                <a:ext uri="{FF2B5EF4-FFF2-40B4-BE49-F238E27FC236}">
                  <a16:creationId xmlns:a16="http://schemas.microsoft.com/office/drawing/2014/main" id="{385CA3F4-B849-46F4-9214-348521F4B70C}"/>
                </a:ext>
              </a:extLst>
            </p:cNvPr>
            <p:cNvCxnSpPr>
              <a:cxnSpLocks/>
              <a:stCxn id="142" idx="2"/>
              <a:endCxn id="156" idx="1"/>
            </p:cNvCxnSpPr>
            <p:nvPr/>
          </p:nvCxnSpPr>
          <p:spPr>
            <a:xfrm rot="16200000" flipH="1">
              <a:off x="705185" y="2721256"/>
              <a:ext cx="372523" cy="3279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구부러진 연결선 104">
              <a:extLst>
                <a:ext uri="{FF2B5EF4-FFF2-40B4-BE49-F238E27FC236}">
                  <a16:creationId xmlns:a16="http://schemas.microsoft.com/office/drawing/2014/main" id="{BA08A45E-9281-43B8-B515-B195A94EDD57}"/>
                </a:ext>
              </a:extLst>
            </p:cNvPr>
            <p:cNvCxnSpPr>
              <a:cxnSpLocks/>
              <a:stCxn id="143" idx="2"/>
              <a:endCxn id="154" idx="1"/>
            </p:cNvCxnSpPr>
            <p:nvPr/>
          </p:nvCxnSpPr>
          <p:spPr>
            <a:xfrm rot="16200000" flipH="1">
              <a:off x="812278" y="1826004"/>
              <a:ext cx="158337" cy="327985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구부러진 연결선 104">
              <a:extLst>
                <a:ext uri="{FF2B5EF4-FFF2-40B4-BE49-F238E27FC236}">
                  <a16:creationId xmlns:a16="http://schemas.microsoft.com/office/drawing/2014/main" id="{4F2B56E4-0E2A-4709-828E-6E34CA231B96}"/>
                </a:ext>
              </a:extLst>
            </p:cNvPr>
            <p:cNvCxnSpPr>
              <a:cxnSpLocks/>
              <a:stCxn id="142" idx="0"/>
              <a:endCxn id="154" idx="1"/>
            </p:cNvCxnSpPr>
            <p:nvPr/>
          </p:nvCxnSpPr>
          <p:spPr>
            <a:xfrm rot="5400000" flipH="1" flipV="1">
              <a:off x="686640" y="2109980"/>
              <a:ext cx="409612" cy="3279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5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2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39066</TotalTime>
  <Words>1967</Words>
  <Application>Microsoft Office PowerPoint</Application>
  <PresentationFormat>와이드스크린</PresentationFormat>
  <Paragraphs>737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맑은 고딕</vt:lpstr>
      <vt:lpstr>-웹윤고딕130</vt:lpstr>
      <vt:lpstr>-웹윤고딕140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iu648</cp:lastModifiedBy>
  <cp:revision>1158</cp:revision>
  <dcterms:created xsi:type="dcterms:W3CDTF">2019-05-11T08:49:29Z</dcterms:created>
  <dcterms:modified xsi:type="dcterms:W3CDTF">2023-07-14T00:59:47Z</dcterms:modified>
</cp:coreProperties>
</file>