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44" Type="http://schemas.openxmlformats.org/officeDocument/2006/relationships/font" Target="fonts/MavenPro-bold.fntdata"/><Relationship Id="rId21" Type="http://schemas.openxmlformats.org/officeDocument/2006/relationships/slide" Target="slides/slide16.xml"/><Relationship Id="rId43" Type="http://schemas.openxmlformats.org/officeDocument/2006/relationships/font" Target="fonts/MavenPro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270a5e9c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270a5e9c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16271963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16271963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16271963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16271963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16271963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16271963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16271963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16271963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16271963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16271963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16271963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16271963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16271963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16271963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16271963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e16271963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16271963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16271963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270a5e9c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270a5e9c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16271963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16271963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16271963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16271963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1627196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e1627196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16271963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16271963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16271963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16271963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16271963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e16271963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16271963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16271963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16271963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16271963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16271963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e16271963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16271963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e16271963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1627196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1627196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e16271963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e16271963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16271963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e16271963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16271963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16271963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162719637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16271963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16271963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1627196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1627196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1627196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16271963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16271963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16271963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16271963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16271963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16271963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16271963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16271963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drive/1S_cGroIrrshbRl6Qo0n-cYvw02326UZ3#scrollTo=4Q4wKr3TnMHg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drive/1P8HyG2YVbtVf_MZqJq8ykhAx4qOpx85n#scrollTo=vhX2SDLLlBKT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q5r9yxhcyNn4rhGc0CxY0pfUr65PfCRR#scrollTo=eGJFMweSoo6f&amp;uniqifier=1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lab.research.google.com/drive/11t5b2NxfciiRYc3QNYKGvfBIGwSNolnY#scrollTo=s2ZDsgtUpp4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drive/1rezZf36t-JNSFTSraurq0lXg746E3816" TargetMode="External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colab.research.google.com/drive/1fSvdfOMFJdSYkhBWl7d7GkAwNKKW6pAJ#scrollTo=nIRokZjb7IZ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 Learning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2일차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Architecture</a:t>
            </a:r>
            <a:endParaRPr/>
          </a:p>
        </p:txBody>
      </p:sp>
      <p:pic>
        <p:nvPicPr>
          <p:cNvPr id="366" name="Google Shape;366;p22"/>
          <p:cNvPicPr preferRelativeResize="0"/>
          <p:nvPr/>
        </p:nvPicPr>
        <p:blipFill rotWithShape="1">
          <a:blip r:embed="rId3">
            <a:alphaModFix/>
          </a:blip>
          <a:srcRect b="0" l="0" r="0" t="8130"/>
          <a:stretch/>
        </p:blipFill>
        <p:spPr>
          <a:xfrm>
            <a:off x="1663200" y="1203625"/>
            <a:ext cx="5817601" cy="37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Supervised Learning</a:t>
            </a:r>
            <a:endParaRPr/>
          </a:p>
        </p:txBody>
      </p:sp>
      <p:sp>
        <p:nvSpPr>
          <p:cNvPr id="372" name="Google Shape;372;p23"/>
          <p:cNvSpPr txBox="1"/>
          <p:nvPr>
            <p:ph idx="1" type="body"/>
          </p:nvPr>
        </p:nvSpPr>
        <p:spPr>
          <a:xfrm>
            <a:off x="1303800" y="1685250"/>
            <a:ext cx="765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훈련 데이터에 라벨(Label)이라는 답을 포함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타깃(Target)이란 표현도 사용됨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Supervised Learning</a:t>
            </a:r>
            <a:endParaRPr/>
          </a:p>
        </p:txBody>
      </p:sp>
      <p:sp>
        <p:nvSpPr>
          <p:cNvPr id="378" name="Google Shape;378;p24"/>
          <p:cNvSpPr txBox="1"/>
          <p:nvPr>
            <p:ph idx="1" type="body"/>
          </p:nvPr>
        </p:nvSpPr>
        <p:spPr>
          <a:xfrm>
            <a:off x="1303800" y="3404325"/>
            <a:ext cx="76584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Classification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실습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특성을 사용한 데이터 분류(e.g. 스팸 분류)</a:t>
            </a:r>
            <a:endParaRPr sz="12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79" name="Google Shape;379;p24"/>
          <p:cNvPicPr preferRelativeResize="0"/>
          <p:nvPr/>
        </p:nvPicPr>
        <p:blipFill rotWithShape="1">
          <a:blip r:embed="rId4">
            <a:alphaModFix/>
          </a:blip>
          <a:srcRect b="4698" l="3038" r="2604" t="14701"/>
          <a:stretch/>
        </p:blipFill>
        <p:spPr>
          <a:xfrm>
            <a:off x="1763425" y="1361750"/>
            <a:ext cx="5617150" cy="18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Supervised Learning</a:t>
            </a:r>
            <a:endParaRPr/>
          </a:p>
        </p:txBody>
      </p:sp>
      <p:sp>
        <p:nvSpPr>
          <p:cNvPr id="385" name="Google Shape;385;p25"/>
          <p:cNvSpPr txBox="1"/>
          <p:nvPr>
            <p:ph idx="1" type="body"/>
          </p:nvPr>
        </p:nvSpPr>
        <p:spPr>
          <a:xfrm>
            <a:off x="1303800" y="3404325"/>
            <a:ext cx="76584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Regression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실습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특성을 사용하여 타깃 수치 예측(e.g. 중고차 가격 예측)</a:t>
            </a:r>
            <a:endParaRPr sz="12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86" name="Google Shape;386;p25"/>
          <p:cNvPicPr preferRelativeResize="0"/>
          <p:nvPr/>
        </p:nvPicPr>
        <p:blipFill rotWithShape="1">
          <a:blip r:embed="rId4">
            <a:alphaModFix/>
          </a:blip>
          <a:srcRect b="4914" l="4034" r="3850" t="10931"/>
          <a:stretch/>
        </p:blipFill>
        <p:spPr>
          <a:xfrm>
            <a:off x="1763425" y="1361750"/>
            <a:ext cx="3626917" cy="18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Uns</a:t>
            </a:r>
            <a:r>
              <a:rPr lang="ko"/>
              <a:t>upervised Learning</a:t>
            </a:r>
            <a:endParaRPr/>
          </a:p>
        </p:txBody>
      </p:sp>
      <p:sp>
        <p:nvSpPr>
          <p:cNvPr id="392" name="Google Shape;392;p26"/>
          <p:cNvSpPr txBox="1"/>
          <p:nvPr>
            <p:ph idx="1" type="body"/>
          </p:nvPr>
        </p:nvSpPr>
        <p:spPr>
          <a:xfrm>
            <a:off x="1303800" y="3404325"/>
            <a:ext cx="76584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레이블 없는 훈련 데이터를 이용하여 시스템 스스로 학습</a:t>
            </a:r>
            <a:endParaRPr sz="12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93" name="Google Shape;393;p26"/>
          <p:cNvPicPr preferRelativeResize="0"/>
          <p:nvPr/>
        </p:nvPicPr>
        <p:blipFill rotWithShape="1">
          <a:blip r:embed="rId3">
            <a:alphaModFix/>
          </a:blip>
          <a:srcRect b="4655" l="14967" r="14295" t="14103"/>
          <a:stretch/>
        </p:blipFill>
        <p:spPr>
          <a:xfrm>
            <a:off x="1763425" y="1361750"/>
            <a:ext cx="3828197" cy="18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Unsupervised Learning</a:t>
            </a:r>
            <a:endParaRPr/>
          </a:p>
        </p:txBody>
      </p:sp>
      <p:sp>
        <p:nvSpPr>
          <p:cNvPr id="399" name="Google Shape;399;p27"/>
          <p:cNvSpPr txBox="1"/>
          <p:nvPr>
            <p:ph idx="1" type="body"/>
          </p:nvPr>
        </p:nvSpPr>
        <p:spPr>
          <a:xfrm>
            <a:off x="1303800" y="3404325"/>
            <a:ext cx="76584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Clustering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실습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데이터를 비슷한 특징을 가진 몇 개의 그룹으로 나누는 것(e.g. 블로그 방문자들을 그룹(남/여 등)으로 묶기)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알고리즘 종류</a:t>
            </a:r>
            <a:endParaRPr sz="1200"/>
          </a:p>
          <a:p>
            <a:pPr indent="-234600" lvl="1" marL="8460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K-Means, DBSCAN 등</a:t>
            </a:r>
            <a:endParaRPr sz="1200"/>
          </a:p>
        </p:txBody>
      </p:sp>
      <p:pic>
        <p:nvPicPr>
          <p:cNvPr id="400" name="Google Shape;400;p27"/>
          <p:cNvPicPr preferRelativeResize="0"/>
          <p:nvPr/>
        </p:nvPicPr>
        <p:blipFill rotWithShape="1">
          <a:blip r:embed="rId4">
            <a:alphaModFix/>
          </a:blip>
          <a:srcRect b="4557" l="15840" r="15909" t="12275"/>
          <a:stretch/>
        </p:blipFill>
        <p:spPr>
          <a:xfrm>
            <a:off x="1763425" y="1361750"/>
            <a:ext cx="3865566" cy="20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Unsupervised Learning</a:t>
            </a:r>
            <a:endParaRPr/>
          </a:p>
        </p:txBody>
      </p:sp>
      <p:sp>
        <p:nvSpPr>
          <p:cNvPr id="406" name="Google Shape;406;p28"/>
          <p:cNvSpPr txBox="1"/>
          <p:nvPr>
            <p:ph idx="1" type="body"/>
          </p:nvPr>
        </p:nvSpPr>
        <p:spPr>
          <a:xfrm>
            <a:off x="1303800" y="3404325"/>
            <a:ext cx="76584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Visualization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라벨이 없는 대규모의 고차원 데이터를 넣으면 도식화가 가능한 2D나 3D로 표현하기</a:t>
            </a:r>
            <a:endParaRPr sz="1200"/>
          </a:p>
        </p:txBody>
      </p:sp>
      <p:pic>
        <p:nvPicPr>
          <p:cNvPr id="407" name="Google Shape;407;p28"/>
          <p:cNvPicPr preferRelativeResize="0"/>
          <p:nvPr/>
        </p:nvPicPr>
        <p:blipFill rotWithShape="1">
          <a:blip r:embed="rId3">
            <a:alphaModFix/>
          </a:blip>
          <a:srcRect b="3090" l="2037" r="1864" t="7591"/>
          <a:stretch/>
        </p:blipFill>
        <p:spPr>
          <a:xfrm>
            <a:off x="1763425" y="1361750"/>
            <a:ext cx="3065836" cy="20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Unsupervised Learning</a:t>
            </a:r>
            <a:endParaRPr/>
          </a:p>
        </p:txBody>
      </p:sp>
      <p:sp>
        <p:nvSpPr>
          <p:cNvPr id="413" name="Google Shape;413;p29"/>
          <p:cNvSpPr txBox="1"/>
          <p:nvPr>
            <p:ph idx="1" type="body"/>
          </p:nvPr>
        </p:nvSpPr>
        <p:spPr>
          <a:xfrm>
            <a:off x="1303800" y="1685250"/>
            <a:ext cx="765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Dimensionality Reduction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실습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데이터의 특성 수 줄이기</a:t>
            </a:r>
            <a:endParaRPr sz="1200"/>
          </a:p>
          <a:p>
            <a:pPr indent="-234600" lvl="1" marL="8460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훈련 실행 속도 빨라짐</a:t>
            </a:r>
            <a:endParaRPr sz="1200"/>
          </a:p>
          <a:p>
            <a:pPr indent="-234600" lvl="1" marL="8460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메모리 사용 공간 줄어듬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Unsupervised Learning</a:t>
            </a:r>
            <a:endParaRPr/>
          </a:p>
        </p:txBody>
      </p:sp>
      <p:sp>
        <p:nvSpPr>
          <p:cNvPr id="419" name="Google Shape;419;p30"/>
          <p:cNvSpPr txBox="1"/>
          <p:nvPr>
            <p:ph idx="1" type="body"/>
          </p:nvPr>
        </p:nvSpPr>
        <p:spPr>
          <a:xfrm>
            <a:off x="1303800" y="3404325"/>
            <a:ext cx="76584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Anomaly Detection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실습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정상 샘플을 이용하여 훈련 후 입력 샘플의 정상 여부 판단(e.g. 제조 결함 잡아내기)</a:t>
            </a:r>
            <a:endParaRPr sz="1200"/>
          </a:p>
        </p:txBody>
      </p:sp>
      <p:pic>
        <p:nvPicPr>
          <p:cNvPr id="420" name="Google Shape;420;p30"/>
          <p:cNvPicPr preferRelativeResize="0"/>
          <p:nvPr/>
        </p:nvPicPr>
        <p:blipFill rotWithShape="1">
          <a:blip r:embed="rId4">
            <a:alphaModFix/>
          </a:blip>
          <a:srcRect b="4654" l="15836" r="16284" t="12823"/>
          <a:stretch/>
        </p:blipFill>
        <p:spPr>
          <a:xfrm>
            <a:off x="1763425" y="1361750"/>
            <a:ext cx="3818125" cy="20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Unsupervised Learning</a:t>
            </a:r>
            <a:endParaRPr/>
          </a:p>
        </p:txBody>
      </p:sp>
      <p:sp>
        <p:nvSpPr>
          <p:cNvPr id="426" name="Google Shape;426;p31"/>
          <p:cNvSpPr txBox="1"/>
          <p:nvPr>
            <p:ph idx="1" type="body"/>
          </p:nvPr>
        </p:nvSpPr>
        <p:spPr>
          <a:xfrm>
            <a:off x="1303800" y="1685250"/>
            <a:ext cx="765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Association Rule Learning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데이터 특성 간의 흥미로운 관계 찾기(e.g. 판매 기록에 따른 진열 상품 정리)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 is Machine Learning?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85250"/>
            <a:ext cx="76584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/>
              <a:t>명시적인 프로그래밍 없이 컴퓨터가 학습하는 능력을 갖추게 하는 연구 분야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Semisupervised </a:t>
            </a:r>
            <a:r>
              <a:rPr lang="ko"/>
              <a:t>Learning</a:t>
            </a:r>
            <a:endParaRPr/>
          </a:p>
        </p:txBody>
      </p:sp>
      <p:sp>
        <p:nvSpPr>
          <p:cNvPr id="432" name="Google Shape;432;p32"/>
          <p:cNvSpPr txBox="1"/>
          <p:nvPr>
            <p:ph idx="1" type="body"/>
          </p:nvPr>
        </p:nvSpPr>
        <p:spPr>
          <a:xfrm>
            <a:off x="1303800" y="1685250"/>
            <a:ext cx="765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(특징 1) 적은 수의 샘플에만 라벨 적용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(특징 2) 비지도 학습을 통해 군집을 분류한 후 샘플들을 활용하여 지도 학습을 진행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(특징 3) 대부분 지도 학습과 비지도 학습을 혼합하여 사용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Semisupervised Learning</a:t>
            </a:r>
            <a:endParaRPr/>
          </a:p>
        </p:txBody>
      </p:sp>
      <p:sp>
        <p:nvSpPr>
          <p:cNvPr id="438" name="Google Shape;438;p33"/>
          <p:cNvSpPr txBox="1"/>
          <p:nvPr>
            <p:ph idx="1" type="body"/>
          </p:nvPr>
        </p:nvSpPr>
        <p:spPr>
          <a:xfrm>
            <a:off x="1303800" y="3404325"/>
            <a:ext cx="76584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Deep Belief Network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제한된 볼츠만 머신을 활용한 후에 Supervised Learning 방식으로 세밀하게 조정됨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위 그림에서 새로운 사례 X가 어디에 더 가까운지 판단(e.g. 세모에 더 가까움)</a:t>
            </a:r>
            <a:endParaRPr sz="1200"/>
          </a:p>
        </p:txBody>
      </p:sp>
      <p:pic>
        <p:nvPicPr>
          <p:cNvPr id="439" name="Google Shape;439;p33"/>
          <p:cNvPicPr preferRelativeResize="0"/>
          <p:nvPr/>
        </p:nvPicPr>
        <p:blipFill rotWithShape="1">
          <a:blip r:embed="rId3">
            <a:alphaModFix/>
          </a:blip>
          <a:srcRect b="5700" l="16586" r="15904" t="14017"/>
          <a:stretch/>
        </p:blipFill>
        <p:spPr>
          <a:xfrm>
            <a:off x="1763425" y="1361750"/>
            <a:ext cx="3961148" cy="20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Reinforcement Learning</a:t>
            </a:r>
            <a:endParaRPr/>
          </a:p>
        </p:txBody>
      </p:sp>
      <p:sp>
        <p:nvSpPr>
          <p:cNvPr id="445" name="Google Shape;445;p34"/>
          <p:cNvSpPr txBox="1"/>
          <p:nvPr>
            <p:ph idx="1" type="body"/>
          </p:nvPr>
        </p:nvSpPr>
        <p:spPr>
          <a:xfrm>
            <a:off x="1303800" y="3404325"/>
            <a:ext cx="76584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에이전트가 취한 행동에 대해 보상 또는 벌점을 주어 가장 큰 보상을 받는 방향으로 유도하기(e.g. 알파고)</a:t>
            </a:r>
            <a:endParaRPr sz="1200"/>
          </a:p>
        </p:txBody>
      </p:sp>
      <p:pic>
        <p:nvPicPr>
          <p:cNvPr id="446" name="Google Shape;446;p34"/>
          <p:cNvPicPr preferRelativeResize="0"/>
          <p:nvPr/>
        </p:nvPicPr>
        <p:blipFill rotWithShape="1">
          <a:blip r:embed="rId3">
            <a:alphaModFix/>
          </a:blip>
          <a:srcRect b="4115" l="15098" r="15035" t="9789"/>
          <a:stretch/>
        </p:blipFill>
        <p:spPr>
          <a:xfrm>
            <a:off x="1763425" y="1361750"/>
            <a:ext cx="4159200" cy="30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 Learning Problem?</a:t>
            </a:r>
            <a:endParaRPr/>
          </a:p>
        </p:txBody>
      </p:sp>
      <p:sp>
        <p:nvSpPr>
          <p:cNvPr id="452" name="Google Shape;452;p35"/>
          <p:cNvSpPr txBox="1"/>
          <p:nvPr>
            <p:ph idx="1" type="body"/>
          </p:nvPr>
        </p:nvSpPr>
        <p:spPr>
          <a:xfrm>
            <a:off x="1303800" y="1685250"/>
            <a:ext cx="765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충분하지 않은 양의 훈련 데이터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간단한 문제라도 수천 개의 데이터가 필요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이미지나 음성 인식 같은 문제는 수백만 개가 필요할 수도 있음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데이터가 부족하면 알고리즘 성능 향상이 어려움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 Learning Problem?</a:t>
            </a:r>
            <a:endParaRPr/>
          </a:p>
        </p:txBody>
      </p:sp>
      <p:sp>
        <p:nvSpPr>
          <p:cNvPr id="458" name="Google Shape;458;p36"/>
          <p:cNvSpPr txBox="1"/>
          <p:nvPr>
            <p:ph idx="1" type="body"/>
          </p:nvPr>
        </p:nvSpPr>
        <p:spPr>
          <a:xfrm>
            <a:off x="1303800" y="1685250"/>
            <a:ext cx="765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대표성 없는 훈련 데이터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샘플링 잡음</a:t>
            </a:r>
            <a:endParaRPr sz="1200"/>
          </a:p>
          <a:p>
            <a:pPr indent="-234600" lvl="1" marL="8460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우연에 의해 대표성이 없는 데이터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샘플링 편향</a:t>
            </a:r>
            <a:endParaRPr sz="1200"/>
          </a:p>
          <a:p>
            <a:pPr indent="-234600" lvl="1" marL="8460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표본 추출 방법이 잘못된 대표성이 없는 데이터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 Learning Problem?</a:t>
            </a:r>
            <a:endParaRPr/>
          </a:p>
        </p:txBody>
      </p:sp>
      <p:sp>
        <p:nvSpPr>
          <p:cNvPr id="464" name="Google Shape;464;p37"/>
          <p:cNvSpPr txBox="1"/>
          <p:nvPr>
            <p:ph idx="1" type="body"/>
          </p:nvPr>
        </p:nvSpPr>
        <p:spPr>
          <a:xfrm>
            <a:off x="1303800" y="1685250"/>
            <a:ext cx="765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낮은 품질의 데이터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이상치 샘플이라면 고치거나 무시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특성이 누락되었다면</a:t>
            </a:r>
            <a:endParaRPr sz="1200"/>
          </a:p>
          <a:p>
            <a:pPr indent="-234600" lvl="1" marL="8460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해당 특성 제외</a:t>
            </a:r>
            <a:endParaRPr sz="1200"/>
          </a:p>
          <a:p>
            <a:pPr indent="-234600" lvl="1" marL="8460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해당 샘플 제외</a:t>
            </a:r>
            <a:endParaRPr sz="1200"/>
          </a:p>
          <a:p>
            <a:pPr indent="-234600" lvl="1" marL="8460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누락된 값 추정</a:t>
            </a:r>
            <a:endParaRPr sz="1200"/>
          </a:p>
          <a:p>
            <a:pPr indent="-234600" lvl="1" marL="8460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해당 특성을 넣은 경우와 제외한 경우 각기 모델 훈련 및 비교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 Learning Problem?</a:t>
            </a:r>
            <a:endParaRPr/>
          </a:p>
        </p:txBody>
      </p:sp>
      <p:sp>
        <p:nvSpPr>
          <p:cNvPr id="470" name="Google Shape;470;p38"/>
          <p:cNvSpPr txBox="1"/>
          <p:nvPr>
            <p:ph idx="1" type="body"/>
          </p:nvPr>
        </p:nvSpPr>
        <p:spPr>
          <a:xfrm>
            <a:off x="1303800" y="3404325"/>
            <a:ext cx="76584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Overfitting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모델이 훈련 데이터에 너무 최적화되어 일반성이 떨어진다는 의미</a:t>
            </a:r>
            <a:endParaRPr sz="1200"/>
          </a:p>
          <a:p>
            <a:pPr indent="-234600" lvl="1" marL="8460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훈련 데이터를 정확히 다 거치며 훈련 데이터에 대해 높은 성능을 보여주지만 </a:t>
            </a:r>
            <a:r>
              <a:rPr b="1" lang="ko" sz="1200"/>
              <a:t>테스트 데이터에 대해서는 높은 성능을 보여줄 확률이 낮음</a:t>
            </a:r>
            <a:endParaRPr b="1" sz="1200"/>
          </a:p>
          <a:p>
            <a:pPr indent="-234600" lvl="1" marL="8460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위 그림은 불필요한 잡음을 과도하게 모델링에 반영한 상태를 나타냄</a:t>
            </a:r>
            <a:endParaRPr sz="1200"/>
          </a:p>
        </p:txBody>
      </p:sp>
      <p:pic>
        <p:nvPicPr>
          <p:cNvPr id="471" name="Google Shape;471;p38"/>
          <p:cNvPicPr preferRelativeResize="0"/>
          <p:nvPr/>
        </p:nvPicPr>
        <p:blipFill rotWithShape="1">
          <a:blip r:embed="rId3">
            <a:alphaModFix/>
          </a:blip>
          <a:srcRect b="41030" l="67371" r="1345" t="0"/>
          <a:stretch/>
        </p:blipFill>
        <p:spPr>
          <a:xfrm>
            <a:off x="1763425" y="1361750"/>
            <a:ext cx="2153601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 Learning Problem?</a:t>
            </a:r>
            <a:endParaRPr/>
          </a:p>
        </p:txBody>
      </p:sp>
      <p:sp>
        <p:nvSpPr>
          <p:cNvPr id="477" name="Google Shape;477;p39"/>
          <p:cNvSpPr txBox="1"/>
          <p:nvPr>
            <p:ph idx="1" type="body"/>
          </p:nvPr>
        </p:nvSpPr>
        <p:spPr>
          <a:xfrm>
            <a:off x="1303800" y="1685250"/>
            <a:ext cx="765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Overfitting 해결 방법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훈련 데이터를 더 많이 모음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Regularization, Drop-out, Hyperparameter 등의 다양한 방법을 이용해서 적당한 복잡도를 가지는 모델을 자동적으로 찾아주는 기법 활용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오류 수정과 이상치 제거 등을 통한 훈련 데이터 잡음 줄임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 Learning Problem?</a:t>
            </a:r>
            <a:endParaRPr/>
          </a:p>
        </p:txBody>
      </p:sp>
      <p:sp>
        <p:nvSpPr>
          <p:cNvPr id="483" name="Google Shape;483;p40"/>
          <p:cNvSpPr txBox="1"/>
          <p:nvPr>
            <p:ph idx="1" type="body"/>
          </p:nvPr>
        </p:nvSpPr>
        <p:spPr>
          <a:xfrm>
            <a:off x="1303800" y="3404325"/>
            <a:ext cx="76584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Underfitting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Overfitting의 반대로 모델이 너무 단순해서 데이터의 내재된 구조를 학습하지 못할 때 발생함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위 그림은 </a:t>
            </a:r>
            <a:r>
              <a:rPr lang="ko" sz="1200"/>
              <a:t>데이터를 충분히 반영하지 못해 (샘플 개수가 충분하지 않은 경우) 잡음이 많이 섞여 있음을 나타냄</a:t>
            </a:r>
            <a:endParaRPr sz="1200"/>
          </a:p>
        </p:txBody>
      </p:sp>
      <p:pic>
        <p:nvPicPr>
          <p:cNvPr id="484" name="Google Shape;484;p40"/>
          <p:cNvPicPr preferRelativeResize="0"/>
          <p:nvPr/>
        </p:nvPicPr>
        <p:blipFill rotWithShape="1">
          <a:blip r:embed="rId3">
            <a:alphaModFix/>
          </a:blip>
          <a:srcRect b="41030" l="2543" r="69103" t="0"/>
          <a:stretch/>
        </p:blipFill>
        <p:spPr>
          <a:xfrm>
            <a:off x="1398725" y="1361750"/>
            <a:ext cx="195199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 Learning Problem?</a:t>
            </a:r>
            <a:endParaRPr/>
          </a:p>
        </p:txBody>
      </p:sp>
      <p:sp>
        <p:nvSpPr>
          <p:cNvPr id="490" name="Google Shape;490;p41"/>
          <p:cNvSpPr txBox="1"/>
          <p:nvPr>
            <p:ph idx="1" type="body"/>
          </p:nvPr>
        </p:nvSpPr>
        <p:spPr>
          <a:xfrm>
            <a:off x="1303800" y="1685250"/>
            <a:ext cx="765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Underfitting 해결 방법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Parameter가 더 많고 복잡한 모델 선택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Hyperparameter 모델 제약 줄이기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조기종료 시점(Overfitting 되기 전)까지 충분히 학습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 before </a:t>
            </a:r>
            <a:r>
              <a:rPr lang="ko"/>
              <a:t>Machine Learning?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3590250"/>
            <a:ext cx="7658400" cy="13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전통적인 프로그래밍 접근 방법은 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① 누군가가 문제를 해결하기 위해 해결책을 찾는 </a:t>
            </a:r>
            <a:r>
              <a:rPr b="1" lang="ko" sz="1200"/>
              <a:t>문제 연구</a:t>
            </a:r>
            <a:r>
              <a:rPr lang="ko" sz="1200"/>
              <a:t> ② 개발자가 프로그램을 작성할 때 결정된 규칙을 반영하는 </a:t>
            </a:r>
            <a:r>
              <a:rPr b="1" lang="ko" sz="1200"/>
              <a:t>규칙 작성</a:t>
            </a:r>
            <a:r>
              <a:rPr lang="ko" sz="1200"/>
              <a:t> ③ 만들어진 프로그램을 테스트하는 </a:t>
            </a:r>
            <a:r>
              <a:rPr b="1" lang="ko" sz="1200"/>
              <a:t>평가</a:t>
            </a:r>
            <a:r>
              <a:rPr lang="ko" sz="1200"/>
              <a:t> ④ 문제가 없다면 </a:t>
            </a:r>
            <a:r>
              <a:rPr b="1" lang="ko" sz="1200"/>
              <a:t>론칭</a:t>
            </a:r>
            <a:r>
              <a:rPr lang="ko" sz="1200"/>
              <a:t>하고, 문제가 있다면 </a:t>
            </a:r>
            <a:r>
              <a:rPr b="1" lang="ko" sz="1200"/>
              <a:t>오차를 분석</a:t>
            </a:r>
            <a:r>
              <a:rPr lang="ko" sz="1200"/>
              <a:t>한 후에 처음 과정부터 다시 실시함</a:t>
            </a:r>
            <a:endParaRPr sz="1200"/>
          </a:p>
        </p:txBody>
      </p:sp>
      <p:sp>
        <p:nvSpPr>
          <p:cNvPr id="291" name="Google Shape;291;p15"/>
          <p:cNvSpPr/>
          <p:nvPr/>
        </p:nvSpPr>
        <p:spPr>
          <a:xfrm>
            <a:off x="1635550" y="2245975"/>
            <a:ext cx="9768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문제 연구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3149688" y="2245975"/>
            <a:ext cx="9768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규칙 작성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4663825" y="2112775"/>
            <a:ext cx="1413600" cy="629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평가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3149688" y="2952750"/>
            <a:ext cx="9768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오차 분석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4882213" y="1443675"/>
            <a:ext cx="9768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론칭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6" name="Google Shape;296;p15"/>
          <p:cNvCxnSpPr>
            <a:stCxn id="293" idx="2"/>
            <a:endCxn id="294" idx="3"/>
          </p:cNvCxnSpPr>
          <p:nvPr/>
        </p:nvCxnSpPr>
        <p:spPr>
          <a:xfrm rot="5400000">
            <a:off x="4552525" y="2315875"/>
            <a:ext cx="392100" cy="1244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7" name="Google Shape;297;p15"/>
          <p:cNvCxnSpPr>
            <a:stCxn id="294" idx="1"/>
            <a:endCxn id="291" idx="2"/>
          </p:cNvCxnSpPr>
          <p:nvPr/>
        </p:nvCxnSpPr>
        <p:spPr>
          <a:xfrm rot="10800000">
            <a:off x="2123988" y="2608800"/>
            <a:ext cx="1025700" cy="525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8" name="Google Shape;298;p15"/>
          <p:cNvCxnSpPr>
            <a:endCxn id="292" idx="1"/>
          </p:cNvCxnSpPr>
          <p:nvPr/>
        </p:nvCxnSpPr>
        <p:spPr>
          <a:xfrm>
            <a:off x="2634588" y="2427325"/>
            <a:ext cx="5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9" name="Google Shape;299;p15"/>
          <p:cNvCxnSpPr>
            <a:stCxn id="292" idx="3"/>
            <a:endCxn id="293" idx="1"/>
          </p:cNvCxnSpPr>
          <p:nvPr/>
        </p:nvCxnSpPr>
        <p:spPr>
          <a:xfrm>
            <a:off x="4126488" y="2427325"/>
            <a:ext cx="5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0" name="Google Shape;300;p15"/>
          <p:cNvCxnSpPr>
            <a:stCxn id="293" idx="0"/>
            <a:endCxn id="295" idx="2"/>
          </p:cNvCxnSpPr>
          <p:nvPr/>
        </p:nvCxnSpPr>
        <p:spPr>
          <a:xfrm rot="10800000">
            <a:off x="5370625" y="1806475"/>
            <a:ext cx="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Validation</a:t>
            </a:r>
            <a:endParaRPr/>
          </a:p>
        </p:txBody>
      </p:sp>
      <p:sp>
        <p:nvSpPr>
          <p:cNvPr id="496" name="Google Shape;496;p42"/>
          <p:cNvSpPr txBox="1"/>
          <p:nvPr>
            <p:ph idx="1" type="body"/>
          </p:nvPr>
        </p:nvSpPr>
        <p:spPr>
          <a:xfrm>
            <a:off x="1303800" y="1685250"/>
            <a:ext cx="765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학습 데이터로 모델을 생성한 뒤에 중간 과정 없이 테스트 데이터로 모델을 평가한다면 Overfitting 이나 Underfitting 문제가 발생할 수 있음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모델에게 테스트 데이터 전에 자신을 점검해 볼 수 있는 Validation 과정이 필요함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Validation 종류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Holdout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K-Fold CV(Cross Validation)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Validation</a:t>
            </a:r>
            <a:endParaRPr/>
          </a:p>
        </p:txBody>
      </p:sp>
      <p:sp>
        <p:nvSpPr>
          <p:cNvPr id="502" name="Google Shape;502;p43"/>
          <p:cNvSpPr txBox="1"/>
          <p:nvPr>
            <p:ph idx="1" type="body"/>
          </p:nvPr>
        </p:nvSpPr>
        <p:spPr>
          <a:xfrm>
            <a:off x="1303800" y="3404325"/>
            <a:ext cx="76584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Holdout Validation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전체 Dataset에서 Test Dataset를 분리하고 남은 Training Dataset의 일부를 Validation Dataset로 분리하는 방법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하지만 Training Dataset에 손실이 있기 때문에 데이터가 적은 경우 사용하기 어렵고, Validation을 한 번밖에 진행할 수 없음</a:t>
            </a:r>
            <a:endParaRPr sz="1200"/>
          </a:p>
        </p:txBody>
      </p:sp>
      <p:pic>
        <p:nvPicPr>
          <p:cNvPr id="503" name="Google Shape;503;p43"/>
          <p:cNvPicPr preferRelativeResize="0"/>
          <p:nvPr/>
        </p:nvPicPr>
        <p:blipFill rotWithShape="1">
          <a:blip r:embed="rId3">
            <a:alphaModFix/>
          </a:blip>
          <a:srcRect b="43794" l="0" r="0" t="0"/>
          <a:stretch/>
        </p:blipFill>
        <p:spPr>
          <a:xfrm>
            <a:off x="1398725" y="1361750"/>
            <a:ext cx="5812062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Validation</a:t>
            </a:r>
            <a:endParaRPr/>
          </a:p>
        </p:txBody>
      </p:sp>
      <p:sp>
        <p:nvSpPr>
          <p:cNvPr id="509" name="Google Shape;509;p44"/>
          <p:cNvSpPr txBox="1"/>
          <p:nvPr>
            <p:ph idx="1" type="body"/>
          </p:nvPr>
        </p:nvSpPr>
        <p:spPr>
          <a:xfrm>
            <a:off x="1303800" y="3404325"/>
            <a:ext cx="76584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K-Fold CV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Learning Dataset을 k개로 나눈 뒤 차례대로 하나씩 Validation Dataset으로 활용하여 k번 Validation하는 방식으로 Data에 손실이 있기는 하지만 전체 Dataset을 볼 수 있음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Cross Validation은 최소 2번 이상의 Validation을 진행하기 때문에 각 Validation Result 값의 평균을 사용함</a:t>
            </a:r>
            <a:endParaRPr sz="1200"/>
          </a:p>
        </p:txBody>
      </p:sp>
      <p:pic>
        <p:nvPicPr>
          <p:cNvPr id="510" name="Google Shape;5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725" y="1361750"/>
            <a:ext cx="477947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 Learning Algorithm Etc!</a:t>
            </a:r>
            <a:endParaRPr/>
          </a:p>
        </p:txBody>
      </p:sp>
      <p:sp>
        <p:nvSpPr>
          <p:cNvPr id="516" name="Google Shape;516;p45"/>
          <p:cNvSpPr txBox="1"/>
          <p:nvPr>
            <p:ph idx="1" type="body"/>
          </p:nvPr>
        </p:nvSpPr>
        <p:spPr>
          <a:xfrm>
            <a:off x="1303800" y="1685250"/>
            <a:ext cx="765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/>
              <a:t>Random Forest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실습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What’s the problem?</a:t>
            </a:r>
            <a:endParaRPr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1303800" y="1685250"/>
            <a:ext cx="76584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스팸 메일 분류를 예로 들면,</a:t>
            </a:r>
            <a:endParaRPr sz="1200"/>
          </a:p>
          <a:p>
            <a:pPr indent="-234600" lvl="0" marL="3888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특정 단어가 들어가면 스팸 메일로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프로그램의 론칭 후 새로운 스팸 단어가 생겼을 때 소프트웨어는 이 단어를 자동으로 분류할 수 없음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개발자가 새로운 규칙을 업데이트 시켜줘야 함</a:t>
            </a:r>
            <a:endParaRPr sz="1200"/>
          </a:p>
          <a:p>
            <a:pPr indent="-234600" lvl="0" marL="3888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새로운 규칙이 생겼을 때 사용자가 매번 업데이트를 진행</a:t>
            </a:r>
            <a:r>
              <a:rPr lang="ko" sz="1200"/>
              <a:t>해야 하기 때문에 유지 보수가 어려움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 Learning!</a:t>
            </a:r>
            <a:endParaRPr/>
          </a:p>
        </p:txBody>
      </p:sp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1303800" y="3590250"/>
            <a:ext cx="7658400" cy="13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머신러닝</a:t>
            </a:r>
            <a:r>
              <a:rPr lang="ko" sz="1200"/>
              <a:t> 접근 방법은 ‘데이터로부터 스스로 특정 문제의 특징을 파악’ 하는 것으로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① </a:t>
            </a:r>
            <a:r>
              <a:rPr b="1" lang="ko" sz="1200"/>
              <a:t>문제 연구</a:t>
            </a:r>
            <a:r>
              <a:rPr lang="ko" sz="1200"/>
              <a:t> ② 주어진 데이터를 바탕으로 훈련하는 </a:t>
            </a:r>
            <a:r>
              <a:rPr b="1" lang="ko" sz="1200"/>
              <a:t>머신러닝 알고리즘 훈련</a:t>
            </a:r>
            <a:r>
              <a:rPr lang="ko" sz="1200"/>
              <a:t> ③ 문제가 없다면 </a:t>
            </a:r>
            <a:r>
              <a:rPr b="1" lang="ko" sz="1200"/>
              <a:t>론칭</a:t>
            </a:r>
            <a:r>
              <a:rPr lang="ko" sz="1200"/>
              <a:t>하고, 문제가 있다면 </a:t>
            </a:r>
            <a:r>
              <a:rPr b="1" lang="ko" sz="1200"/>
              <a:t>오차를 분석</a:t>
            </a:r>
            <a:r>
              <a:rPr lang="ko" sz="1200"/>
              <a:t>한 후에 처음 과정부터 다시 실시함</a:t>
            </a:r>
            <a:endParaRPr sz="1200"/>
          </a:p>
        </p:txBody>
      </p:sp>
      <p:sp>
        <p:nvSpPr>
          <p:cNvPr id="313" name="Google Shape;313;p17"/>
          <p:cNvSpPr/>
          <p:nvPr/>
        </p:nvSpPr>
        <p:spPr>
          <a:xfrm>
            <a:off x="1635550" y="2245975"/>
            <a:ext cx="9768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문제 연구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3149688" y="2245975"/>
            <a:ext cx="9768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ML 훈련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4663825" y="2112775"/>
            <a:ext cx="1413600" cy="629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평가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3149688" y="2952750"/>
            <a:ext cx="9768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오차 분석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4882213" y="1443675"/>
            <a:ext cx="9768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론칭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8" name="Google Shape;318;p17"/>
          <p:cNvCxnSpPr>
            <a:stCxn id="315" idx="2"/>
            <a:endCxn id="316" idx="3"/>
          </p:cNvCxnSpPr>
          <p:nvPr/>
        </p:nvCxnSpPr>
        <p:spPr>
          <a:xfrm rot="5400000">
            <a:off x="4552525" y="2315875"/>
            <a:ext cx="392100" cy="1244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9" name="Google Shape;319;p17"/>
          <p:cNvCxnSpPr>
            <a:stCxn id="316" idx="1"/>
            <a:endCxn id="313" idx="2"/>
          </p:cNvCxnSpPr>
          <p:nvPr/>
        </p:nvCxnSpPr>
        <p:spPr>
          <a:xfrm rot="10800000">
            <a:off x="2123988" y="2608800"/>
            <a:ext cx="1025700" cy="525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0" name="Google Shape;320;p17"/>
          <p:cNvCxnSpPr>
            <a:endCxn id="314" idx="1"/>
          </p:cNvCxnSpPr>
          <p:nvPr/>
        </p:nvCxnSpPr>
        <p:spPr>
          <a:xfrm>
            <a:off x="2634588" y="2427325"/>
            <a:ext cx="5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1" name="Google Shape;321;p17"/>
          <p:cNvCxnSpPr>
            <a:stCxn id="314" idx="3"/>
            <a:endCxn id="315" idx="1"/>
          </p:cNvCxnSpPr>
          <p:nvPr/>
        </p:nvCxnSpPr>
        <p:spPr>
          <a:xfrm>
            <a:off x="4126488" y="2427325"/>
            <a:ext cx="5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2" name="Google Shape;322;p17"/>
          <p:cNvCxnSpPr>
            <a:stCxn id="315" idx="0"/>
            <a:endCxn id="317" idx="2"/>
          </p:cNvCxnSpPr>
          <p:nvPr/>
        </p:nvCxnSpPr>
        <p:spPr>
          <a:xfrm rot="10800000">
            <a:off x="5370625" y="1806475"/>
            <a:ext cx="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3" name="Google Shape;323;p17"/>
          <p:cNvSpPr/>
          <p:nvPr/>
        </p:nvSpPr>
        <p:spPr>
          <a:xfrm>
            <a:off x="3149688" y="1443675"/>
            <a:ext cx="9768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데이터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4" name="Google Shape;324;p17"/>
          <p:cNvCxnSpPr>
            <a:stCxn id="323" idx="2"/>
            <a:endCxn id="314" idx="0"/>
          </p:cNvCxnSpPr>
          <p:nvPr/>
        </p:nvCxnSpPr>
        <p:spPr>
          <a:xfrm>
            <a:off x="3638088" y="1806375"/>
            <a:ext cx="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 Learning Automation!</a:t>
            </a:r>
            <a:endParaRPr/>
          </a:p>
        </p:txBody>
      </p:sp>
      <p:sp>
        <p:nvSpPr>
          <p:cNvPr id="330" name="Google Shape;330;p18"/>
          <p:cNvSpPr txBox="1"/>
          <p:nvPr>
            <p:ph idx="1" type="body"/>
          </p:nvPr>
        </p:nvSpPr>
        <p:spPr>
          <a:xfrm>
            <a:off x="1303800" y="3590250"/>
            <a:ext cx="7658400" cy="13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/>
              <a:t>머신러닝 작업 흐름의 전체를 </a:t>
            </a:r>
            <a:r>
              <a:rPr b="1" lang="ko" sz="1200"/>
              <a:t>머신러닝 파이프라인</a:t>
            </a:r>
            <a:r>
              <a:rPr lang="ko" sz="1200"/>
              <a:t> 또는 </a:t>
            </a:r>
            <a:r>
              <a:rPr b="1" lang="ko" sz="1200"/>
              <a:t>MLOps</a:t>
            </a:r>
            <a:r>
              <a:rPr lang="ko" sz="1200"/>
              <a:t>(Machine Learning Operations)라 부르며 자동화가 가능함</a:t>
            </a:r>
            <a:endParaRPr sz="1200"/>
          </a:p>
        </p:txBody>
      </p:sp>
      <p:sp>
        <p:nvSpPr>
          <p:cNvPr id="331" name="Google Shape;331;p18"/>
          <p:cNvSpPr/>
          <p:nvPr/>
        </p:nvSpPr>
        <p:spPr>
          <a:xfrm>
            <a:off x="3549100" y="1393800"/>
            <a:ext cx="1134300" cy="4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데이터 업데이트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8"/>
          <p:cNvSpPr/>
          <p:nvPr/>
        </p:nvSpPr>
        <p:spPr>
          <a:xfrm>
            <a:off x="5421300" y="2816425"/>
            <a:ext cx="1413600" cy="629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평가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3549100" y="2900734"/>
            <a:ext cx="1134300" cy="4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ML 훈련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8"/>
          <p:cNvSpPr/>
          <p:nvPr/>
        </p:nvSpPr>
        <p:spPr>
          <a:xfrm>
            <a:off x="5560948" y="1393800"/>
            <a:ext cx="1134300" cy="4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론칭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5" name="Google Shape;335;p18"/>
          <p:cNvCxnSpPr>
            <a:stCxn id="333" idx="3"/>
            <a:endCxn id="332" idx="1"/>
          </p:cNvCxnSpPr>
          <p:nvPr/>
        </p:nvCxnSpPr>
        <p:spPr>
          <a:xfrm>
            <a:off x="4683400" y="3130984"/>
            <a:ext cx="7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6" name="Google Shape;336;p18"/>
          <p:cNvCxnSpPr>
            <a:stCxn id="334" idx="1"/>
            <a:endCxn id="331" idx="3"/>
          </p:cNvCxnSpPr>
          <p:nvPr/>
        </p:nvCxnSpPr>
        <p:spPr>
          <a:xfrm rot="10800000">
            <a:off x="4683448" y="1624050"/>
            <a:ext cx="87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7" name="Google Shape;337;p18"/>
          <p:cNvCxnSpPr>
            <a:stCxn id="332" idx="0"/>
            <a:endCxn id="334" idx="2"/>
          </p:cNvCxnSpPr>
          <p:nvPr/>
        </p:nvCxnSpPr>
        <p:spPr>
          <a:xfrm rot="10800000">
            <a:off x="6128100" y="1854325"/>
            <a:ext cx="0" cy="9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8" name="Google Shape;338;p18"/>
          <p:cNvCxnSpPr>
            <a:stCxn id="331" idx="2"/>
            <a:endCxn id="333" idx="0"/>
          </p:cNvCxnSpPr>
          <p:nvPr/>
        </p:nvCxnSpPr>
        <p:spPr>
          <a:xfrm>
            <a:off x="4116250" y="1854300"/>
            <a:ext cx="0" cy="10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9" name="Google Shape;339;p18"/>
          <p:cNvSpPr/>
          <p:nvPr/>
        </p:nvSpPr>
        <p:spPr>
          <a:xfrm>
            <a:off x="4268425" y="2022300"/>
            <a:ext cx="17076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자동화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8"/>
          <p:cNvSpPr/>
          <p:nvPr/>
        </p:nvSpPr>
        <p:spPr>
          <a:xfrm>
            <a:off x="1635548" y="2147250"/>
            <a:ext cx="1134300" cy="4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unito"/>
                <a:ea typeface="Nunito"/>
                <a:cs typeface="Nunito"/>
                <a:sym typeface="Nunito"/>
              </a:rPr>
              <a:t>데이터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1" name="Google Shape;341;p18"/>
          <p:cNvCxnSpPr>
            <a:stCxn id="331" idx="1"/>
            <a:endCxn id="340" idx="0"/>
          </p:cNvCxnSpPr>
          <p:nvPr/>
        </p:nvCxnSpPr>
        <p:spPr>
          <a:xfrm flipH="1">
            <a:off x="2202700" y="1624050"/>
            <a:ext cx="1346400" cy="52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42" name="Google Shape;342;p18"/>
          <p:cNvCxnSpPr>
            <a:stCxn id="340" idx="2"/>
            <a:endCxn id="333" idx="1"/>
          </p:cNvCxnSpPr>
          <p:nvPr/>
        </p:nvCxnSpPr>
        <p:spPr>
          <a:xfrm flipH="1" rot="-5400000">
            <a:off x="2614298" y="2196150"/>
            <a:ext cx="523200" cy="134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 Learning Advantage!</a:t>
            </a:r>
            <a:endParaRPr/>
          </a:p>
        </p:txBody>
      </p:sp>
      <p:sp>
        <p:nvSpPr>
          <p:cNvPr id="348" name="Google Shape;348;p19"/>
          <p:cNvSpPr txBox="1"/>
          <p:nvPr>
            <p:ph idx="1" type="body"/>
          </p:nvPr>
        </p:nvSpPr>
        <p:spPr>
          <a:xfrm>
            <a:off x="1303800" y="1685250"/>
            <a:ext cx="76584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(특징 1) 전통적인 방식으로는 해결 방법이 없는 복잡한 문제 해결 가능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(특징 2) </a:t>
            </a:r>
            <a:r>
              <a:rPr lang="ko" sz="1200"/>
              <a:t>머신러닝 시스템은 새로운 데이터에 쉽게 적응 가능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(특징 3) </a:t>
            </a:r>
            <a:r>
              <a:rPr lang="ko" sz="1200"/>
              <a:t>복잡한 문제와 대량의 데이터에서 통찰을 얻기 쉬움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 Learning Case!</a:t>
            </a:r>
            <a:endParaRPr/>
          </a:p>
        </p:txBody>
      </p:sp>
      <p:sp>
        <p:nvSpPr>
          <p:cNvPr id="354" name="Google Shape;354;p20"/>
          <p:cNvSpPr txBox="1"/>
          <p:nvPr>
            <p:ph idx="1" type="body"/>
          </p:nvPr>
        </p:nvSpPr>
        <p:spPr>
          <a:xfrm>
            <a:off x="1303800" y="1685250"/>
            <a:ext cx="76584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(이미지 분류 작업) 생산 라인에서 제품 이미지를 분석해 자동으로 분류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(텍스트 분류) 자동으로 뉴스 기사 분류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(자연어 이해) 챗봇 또는 개인 비서 만들기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(회귀 분석) 회사의 내년도 수익 예측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(음성 인식) 음성 명령에 반응하는 앱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 Learning Case!</a:t>
            </a:r>
            <a:endParaRPr/>
          </a:p>
        </p:txBody>
      </p:sp>
      <p:sp>
        <p:nvSpPr>
          <p:cNvPr id="360" name="Google Shape;360;p21"/>
          <p:cNvSpPr txBox="1"/>
          <p:nvPr>
            <p:ph idx="1" type="body"/>
          </p:nvPr>
        </p:nvSpPr>
        <p:spPr>
          <a:xfrm>
            <a:off x="1303800" y="1685250"/>
            <a:ext cx="76584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(이상치 탐지) 신용 카드 부정 거래 감지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(군집 작업) 구매 이력을 기반 고객 분류 후 다른 마케팅 전략 계획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(데이터 시각화) 고차원의 복잡한 데이터셋을 그래프로 효율적 표현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(추천 시스템) 과거 구매 이력 관심 상품 추천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(강화 학습) 지능형 게임 봇 만들기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