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 id="257" r:id="rId3"/>
    <p:sldId id="266" r:id="rId4"/>
    <p:sldId id="258" r:id="rId5"/>
    <p:sldId id="259" r:id="rId6"/>
    <p:sldId id="260" r:id="rId7"/>
    <p:sldId id="261" r:id="rId8"/>
    <p:sldId id="262" r:id="rId9"/>
    <p:sldId id="268" r:id="rId10"/>
    <p:sldId id="264" r:id="rId11"/>
    <p:sldId id="267"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stbenutzer" initials="Ga" lastIdx="1" clrIdx="0">
    <p:extLst>
      <p:ext uri="{19B8F6BF-5375-455C-9EA6-DF929625EA0E}">
        <p15:presenceInfo xmlns:p15="http://schemas.microsoft.com/office/powerpoint/2012/main" userId="S::urn:spo:anon#3dcced4da657551f99c278dfe3901de46507b5e895b597a48d6fa49c7df060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822045-7411-EB8C-2CD4-36502A5027EE}" v="84" dt="2020-11-29T18:06:12.303"/>
    <p1510:client id="{98FA4FB7-10AC-3AC8-2B61-7CFF16B42097}" v="4" dt="2020-11-29T14:36:33.846"/>
    <p1510:client id="{C161C9AD-3782-5E1B-BA23-7A2AE8D95228}" v="136" dt="2020-11-29T16:50:16.492"/>
    <p1510:client id="{C1F8430B-8CD0-CB2E-B1B1-22D5C65B5134}" v="595" dt="2020-11-28T14:17:21.422"/>
    <p1510:client id="{C7E2C6FC-3A19-F6E9-D5A2-A780AC335D7C}" v="37" dt="2020-11-29T18:07:21.766"/>
    <p1510:client id="{CEDF987A-AFEB-F340-8EA6-AA7D4C63F9F8}" v="60" dt="2020-11-27T21:29:58.6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29T08:35:06.749" idx="1">
    <p:pos x="7593" y="2550"/>
    <p:text>Erläuterung der Abwägung der gewählten Methoden im Vorgehen:
Um unsere Ziele im Entwicklungsprojekt so effizient und genau wie möglich zu erreichen, haben wir uns dazu entschieden besonders in der ersten Orientierungsphase vor allem Grafiken und Modelle, statt textuellen Beschreibungen zu verwenden.
Zu Anfang legten wir Wert darauf, unsere Ideen Stichpunktartig zu sammeln. Dies setzten wir in einem Jamboard anhand von „Post-its“ um. 
Die Zielhierarchie stellen wir in einem Organigramm mittels Figma dar. 
Dies soll es erleichtern, unsere Ziele, Zielgruppen und Spezifische Ziele zu erkennen. 
Ebenfalls können wir hier später Änderungen vornehmen, falls nötig. 
Die Alleinstellungsmerkmale unseres Projekts lassen sich bereits grob aus unserem Exposé unter dem Punkt „Darstellung des Problemraums“ und „Ziele/Vision“ entnehmen.
Da wir allerdings auch hier der Meinung sind das textuelle Beschreibungen keine schnelle Übersicht relevanter Informationen bieten, fertigten wir eine Mindmap an. 
Auf der Mindmap beschreiben wir die aus unserer Konkurrenzanalyse gesammelten Daten anderer vergleichbarer Apps (Corona Warn App, GM erleben).
Dort werden alle Hauptfunktionen dieser Apps als einzelne Punkte dargestellt sowie welche Funktionen wir in unserer Anwendung implementieren wollen —&gt; Übersichtlicher Vergleich der gewählten Methoden/Alleinstellungsmerkmale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3497BB-2CB0-445C-9025-E95FF9074313}"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E86A3CB2-6FC6-4674-AC06-45E2F4ECD023}">
      <dgm:prSet/>
      <dgm:spPr/>
      <dgm:t>
        <a:bodyPr/>
        <a:lstStyle/>
        <a:p>
          <a:r>
            <a:rPr lang="de-DE"/>
            <a:t>Grafiken und Modelle statt Text</a:t>
          </a:r>
          <a:endParaRPr lang="en-US"/>
        </a:p>
      </dgm:t>
    </dgm:pt>
    <dgm:pt modelId="{73788569-BC84-47BE-B31D-97B95F31C145}" type="parTrans" cxnId="{FE659BA8-7698-4A15-8C29-895551F4A341}">
      <dgm:prSet/>
      <dgm:spPr/>
      <dgm:t>
        <a:bodyPr/>
        <a:lstStyle/>
        <a:p>
          <a:endParaRPr lang="en-US"/>
        </a:p>
      </dgm:t>
    </dgm:pt>
    <dgm:pt modelId="{652260F6-BAF1-400A-9845-7369E5C7CB6A}" type="sibTrans" cxnId="{FE659BA8-7698-4A15-8C29-895551F4A341}">
      <dgm:prSet/>
      <dgm:spPr/>
      <dgm:t>
        <a:bodyPr/>
        <a:lstStyle/>
        <a:p>
          <a:endParaRPr lang="en-US"/>
        </a:p>
      </dgm:t>
    </dgm:pt>
    <dgm:pt modelId="{9C7412BB-D0A8-4AFE-B0B2-95A07EB15A7A}">
      <dgm:prSet/>
      <dgm:spPr/>
      <dgm:t>
        <a:bodyPr/>
        <a:lstStyle/>
        <a:p>
          <a:r>
            <a:rPr lang="de-DE"/>
            <a:t>Textliche Beschreibung im Exposé</a:t>
          </a:r>
          <a:endParaRPr lang="en-US"/>
        </a:p>
      </dgm:t>
    </dgm:pt>
    <dgm:pt modelId="{E82EA4E7-8E09-4048-9C57-89DEA99321BB}" type="parTrans" cxnId="{D7E130E5-C27B-4B83-A3D0-5FB96E7C67E3}">
      <dgm:prSet/>
      <dgm:spPr/>
      <dgm:t>
        <a:bodyPr/>
        <a:lstStyle/>
        <a:p>
          <a:endParaRPr lang="en-US"/>
        </a:p>
      </dgm:t>
    </dgm:pt>
    <dgm:pt modelId="{388DA659-6687-4640-83E1-8F4FD8C2A486}" type="sibTrans" cxnId="{D7E130E5-C27B-4B83-A3D0-5FB96E7C67E3}">
      <dgm:prSet/>
      <dgm:spPr/>
      <dgm:t>
        <a:bodyPr/>
        <a:lstStyle/>
        <a:p>
          <a:endParaRPr lang="en-US"/>
        </a:p>
      </dgm:t>
    </dgm:pt>
    <dgm:pt modelId="{EDADFF81-A2E2-4F41-85EE-2440CA38DD2B}">
      <dgm:prSet/>
      <dgm:spPr/>
      <dgm:t>
        <a:bodyPr/>
        <a:lstStyle/>
        <a:p>
          <a:r>
            <a:rPr lang="de-DE"/>
            <a:t>Ideen Stichpunktartig </a:t>
          </a:r>
          <a:r>
            <a:rPr lang="de-DE">
              <a:sym typeface="Wingdings" panose="05000000000000000000" pitchFamily="2" charset="2"/>
            </a:rPr>
            <a:t></a:t>
          </a:r>
          <a:r>
            <a:rPr lang="de-DE"/>
            <a:t> Post-it</a:t>
          </a:r>
          <a:endParaRPr lang="en-US"/>
        </a:p>
      </dgm:t>
    </dgm:pt>
    <dgm:pt modelId="{F40D0944-8E6F-484A-8394-564F36DC1D70}" type="parTrans" cxnId="{02EB81D5-B88F-4815-9DCD-2C4723BF4323}">
      <dgm:prSet/>
      <dgm:spPr/>
      <dgm:t>
        <a:bodyPr/>
        <a:lstStyle/>
        <a:p>
          <a:endParaRPr lang="en-US"/>
        </a:p>
      </dgm:t>
    </dgm:pt>
    <dgm:pt modelId="{AABBC327-D67D-4180-964E-A40324A84180}" type="sibTrans" cxnId="{02EB81D5-B88F-4815-9DCD-2C4723BF4323}">
      <dgm:prSet/>
      <dgm:spPr/>
      <dgm:t>
        <a:bodyPr/>
        <a:lstStyle/>
        <a:p>
          <a:endParaRPr lang="en-US"/>
        </a:p>
      </dgm:t>
    </dgm:pt>
    <dgm:pt modelId="{8D9AE00C-52B9-41DC-B6FD-B3BCFE52D2E8}">
      <dgm:prSet/>
      <dgm:spPr/>
      <dgm:t>
        <a:bodyPr/>
        <a:lstStyle/>
        <a:p>
          <a:r>
            <a:rPr lang="de-DE"/>
            <a:t>Zielhierarchie als Organigramm (Ziele, Zielgruppen &amp; Spezifische Ziele)</a:t>
          </a:r>
          <a:endParaRPr lang="en-US"/>
        </a:p>
      </dgm:t>
    </dgm:pt>
    <dgm:pt modelId="{FA3D59BC-377F-450C-9F06-BB38CBA1F39D}" type="parTrans" cxnId="{E5A32E13-9049-4ABC-859A-AB58E307C122}">
      <dgm:prSet/>
      <dgm:spPr/>
      <dgm:t>
        <a:bodyPr/>
        <a:lstStyle/>
        <a:p>
          <a:endParaRPr lang="en-US"/>
        </a:p>
      </dgm:t>
    </dgm:pt>
    <dgm:pt modelId="{5E5A77F4-697D-4165-88F3-C3C16A7DA7E5}" type="sibTrans" cxnId="{E5A32E13-9049-4ABC-859A-AB58E307C122}">
      <dgm:prSet/>
      <dgm:spPr/>
      <dgm:t>
        <a:bodyPr/>
        <a:lstStyle/>
        <a:p>
          <a:endParaRPr lang="en-US"/>
        </a:p>
      </dgm:t>
    </dgm:pt>
    <dgm:pt modelId="{B7D6BE1C-533C-4CAF-B418-83A536FF2657}">
      <dgm:prSet/>
      <dgm:spPr/>
      <dgm:t>
        <a:bodyPr/>
        <a:lstStyle/>
        <a:p>
          <a:r>
            <a:rPr lang="de-DE"/>
            <a:t>Alleinstellungsmerkmale als MindMap &amp; Text</a:t>
          </a:r>
          <a:endParaRPr lang="en-US"/>
        </a:p>
      </dgm:t>
    </dgm:pt>
    <dgm:pt modelId="{C7C23686-07C4-4F6E-AFF8-53A8C7D7E88D}" type="parTrans" cxnId="{74028571-6DC1-481E-82C3-E65ABB9B583E}">
      <dgm:prSet/>
      <dgm:spPr/>
      <dgm:t>
        <a:bodyPr/>
        <a:lstStyle/>
        <a:p>
          <a:endParaRPr lang="en-US"/>
        </a:p>
      </dgm:t>
    </dgm:pt>
    <dgm:pt modelId="{2D31F315-76A0-4964-8D12-1C380AFD7BA1}" type="sibTrans" cxnId="{74028571-6DC1-481E-82C3-E65ABB9B583E}">
      <dgm:prSet/>
      <dgm:spPr/>
      <dgm:t>
        <a:bodyPr/>
        <a:lstStyle/>
        <a:p>
          <a:endParaRPr lang="en-US"/>
        </a:p>
      </dgm:t>
    </dgm:pt>
    <dgm:pt modelId="{C5895EBE-6E6F-F744-BACB-8100B3A88FEA}" type="pres">
      <dgm:prSet presAssocID="{6D3497BB-2CB0-445C-9025-E95FF9074313}" presName="diagram" presStyleCnt="0">
        <dgm:presLayoutVars>
          <dgm:dir/>
          <dgm:resizeHandles val="exact"/>
        </dgm:presLayoutVars>
      </dgm:prSet>
      <dgm:spPr/>
    </dgm:pt>
    <dgm:pt modelId="{6BB591D2-C3F7-2540-A204-54FD09F80BBC}" type="pres">
      <dgm:prSet presAssocID="{E86A3CB2-6FC6-4674-AC06-45E2F4ECD023}" presName="node" presStyleLbl="node1" presStyleIdx="0" presStyleCnt="5">
        <dgm:presLayoutVars>
          <dgm:bulletEnabled val="1"/>
        </dgm:presLayoutVars>
      </dgm:prSet>
      <dgm:spPr/>
    </dgm:pt>
    <dgm:pt modelId="{B129012A-BE6B-8540-A240-3789DB27574E}" type="pres">
      <dgm:prSet presAssocID="{652260F6-BAF1-400A-9845-7369E5C7CB6A}" presName="sibTrans" presStyleCnt="0"/>
      <dgm:spPr/>
    </dgm:pt>
    <dgm:pt modelId="{7D6F9EAA-3505-BD46-AA01-E71B646F3C79}" type="pres">
      <dgm:prSet presAssocID="{9C7412BB-D0A8-4AFE-B0B2-95A07EB15A7A}" presName="node" presStyleLbl="node1" presStyleIdx="1" presStyleCnt="5">
        <dgm:presLayoutVars>
          <dgm:bulletEnabled val="1"/>
        </dgm:presLayoutVars>
      </dgm:prSet>
      <dgm:spPr/>
    </dgm:pt>
    <dgm:pt modelId="{4E36EF6F-B47A-DB4E-A424-DE116F5436E1}" type="pres">
      <dgm:prSet presAssocID="{388DA659-6687-4640-83E1-8F4FD8C2A486}" presName="sibTrans" presStyleCnt="0"/>
      <dgm:spPr/>
    </dgm:pt>
    <dgm:pt modelId="{65F12397-C4CD-5049-9218-2FC3EF9C2EC8}" type="pres">
      <dgm:prSet presAssocID="{EDADFF81-A2E2-4F41-85EE-2440CA38DD2B}" presName="node" presStyleLbl="node1" presStyleIdx="2" presStyleCnt="5">
        <dgm:presLayoutVars>
          <dgm:bulletEnabled val="1"/>
        </dgm:presLayoutVars>
      </dgm:prSet>
      <dgm:spPr/>
    </dgm:pt>
    <dgm:pt modelId="{19FDDC5C-BE83-DC43-A2F8-00037E6E98CC}" type="pres">
      <dgm:prSet presAssocID="{AABBC327-D67D-4180-964E-A40324A84180}" presName="sibTrans" presStyleCnt="0"/>
      <dgm:spPr/>
    </dgm:pt>
    <dgm:pt modelId="{59569127-F7D7-CE41-8500-583AD0A1C9C4}" type="pres">
      <dgm:prSet presAssocID="{8D9AE00C-52B9-41DC-B6FD-B3BCFE52D2E8}" presName="node" presStyleLbl="node1" presStyleIdx="3" presStyleCnt="5" custLinFactNeighborX="-48297" custLinFactNeighborY="-2322">
        <dgm:presLayoutVars>
          <dgm:bulletEnabled val="1"/>
        </dgm:presLayoutVars>
      </dgm:prSet>
      <dgm:spPr/>
    </dgm:pt>
    <dgm:pt modelId="{51220370-EA80-6547-9594-B9D421DA8F67}" type="pres">
      <dgm:prSet presAssocID="{5E5A77F4-697D-4165-88F3-C3C16A7DA7E5}" presName="sibTrans" presStyleCnt="0"/>
      <dgm:spPr/>
    </dgm:pt>
    <dgm:pt modelId="{E7DB5F76-F97C-3E45-A8BB-662185ED1E28}" type="pres">
      <dgm:prSet presAssocID="{B7D6BE1C-533C-4CAF-B418-83A536FF2657}" presName="node" presStyleLbl="node1" presStyleIdx="4" presStyleCnt="5" custLinFactNeighborX="-42920" custLinFactNeighborY="-774">
        <dgm:presLayoutVars>
          <dgm:bulletEnabled val="1"/>
        </dgm:presLayoutVars>
      </dgm:prSet>
      <dgm:spPr/>
    </dgm:pt>
  </dgm:ptLst>
  <dgm:cxnLst>
    <dgm:cxn modelId="{E5A32E13-9049-4ABC-859A-AB58E307C122}" srcId="{6D3497BB-2CB0-445C-9025-E95FF9074313}" destId="{8D9AE00C-52B9-41DC-B6FD-B3BCFE52D2E8}" srcOrd="3" destOrd="0" parTransId="{FA3D59BC-377F-450C-9F06-BB38CBA1F39D}" sibTransId="{5E5A77F4-697D-4165-88F3-C3C16A7DA7E5}"/>
    <dgm:cxn modelId="{1EEFBD1A-9B6B-E240-A7AD-59F90D20B3F5}" type="presOf" srcId="{E86A3CB2-6FC6-4674-AC06-45E2F4ECD023}" destId="{6BB591D2-C3F7-2540-A204-54FD09F80BBC}" srcOrd="0" destOrd="0" presId="urn:microsoft.com/office/officeart/2005/8/layout/default"/>
    <dgm:cxn modelId="{87C3701B-CCF6-144A-B69F-71114B52FBA3}" type="presOf" srcId="{9C7412BB-D0A8-4AFE-B0B2-95A07EB15A7A}" destId="{7D6F9EAA-3505-BD46-AA01-E71B646F3C79}" srcOrd="0" destOrd="0" presId="urn:microsoft.com/office/officeart/2005/8/layout/default"/>
    <dgm:cxn modelId="{53089A2D-2E01-D84E-9842-B42627E701E1}" type="presOf" srcId="{B7D6BE1C-533C-4CAF-B418-83A536FF2657}" destId="{E7DB5F76-F97C-3E45-A8BB-662185ED1E28}" srcOrd="0" destOrd="0" presId="urn:microsoft.com/office/officeart/2005/8/layout/default"/>
    <dgm:cxn modelId="{74028571-6DC1-481E-82C3-E65ABB9B583E}" srcId="{6D3497BB-2CB0-445C-9025-E95FF9074313}" destId="{B7D6BE1C-533C-4CAF-B418-83A536FF2657}" srcOrd="4" destOrd="0" parTransId="{C7C23686-07C4-4F6E-AFF8-53A8C7D7E88D}" sibTransId="{2D31F315-76A0-4964-8D12-1C380AFD7BA1}"/>
    <dgm:cxn modelId="{10E45E76-0E01-E14B-AF61-E2430EC0AAF7}" type="presOf" srcId="{8D9AE00C-52B9-41DC-B6FD-B3BCFE52D2E8}" destId="{59569127-F7D7-CE41-8500-583AD0A1C9C4}" srcOrd="0" destOrd="0" presId="urn:microsoft.com/office/officeart/2005/8/layout/default"/>
    <dgm:cxn modelId="{E20E1791-E6CA-184B-BC4A-335193D6FC2B}" type="presOf" srcId="{EDADFF81-A2E2-4F41-85EE-2440CA38DD2B}" destId="{65F12397-C4CD-5049-9218-2FC3EF9C2EC8}" srcOrd="0" destOrd="0" presId="urn:microsoft.com/office/officeart/2005/8/layout/default"/>
    <dgm:cxn modelId="{FE659BA8-7698-4A15-8C29-895551F4A341}" srcId="{6D3497BB-2CB0-445C-9025-E95FF9074313}" destId="{E86A3CB2-6FC6-4674-AC06-45E2F4ECD023}" srcOrd="0" destOrd="0" parTransId="{73788569-BC84-47BE-B31D-97B95F31C145}" sibTransId="{652260F6-BAF1-400A-9845-7369E5C7CB6A}"/>
    <dgm:cxn modelId="{02EB81D5-B88F-4815-9DCD-2C4723BF4323}" srcId="{6D3497BB-2CB0-445C-9025-E95FF9074313}" destId="{EDADFF81-A2E2-4F41-85EE-2440CA38DD2B}" srcOrd="2" destOrd="0" parTransId="{F40D0944-8E6F-484A-8394-564F36DC1D70}" sibTransId="{AABBC327-D67D-4180-964E-A40324A84180}"/>
    <dgm:cxn modelId="{F0F4C3D5-15AA-D044-8365-B09CFABEDE6A}" type="presOf" srcId="{6D3497BB-2CB0-445C-9025-E95FF9074313}" destId="{C5895EBE-6E6F-F744-BACB-8100B3A88FEA}" srcOrd="0" destOrd="0" presId="urn:microsoft.com/office/officeart/2005/8/layout/default"/>
    <dgm:cxn modelId="{D7E130E5-C27B-4B83-A3D0-5FB96E7C67E3}" srcId="{6D3497BB-2CB0-445C-9025-E95FF9074313}" destId="{9C7412BB-D0A8-4AFE-B0B2-95A07EB15A7A}" srcOrd="1" destOrd="0" parTransId="{E82EA4E7-8E09-4048-9C57-89DEA99321BB}" sibTransId="{388DA659-6687-4640-83E1-8F4FD8C2A486}"/>
    <dgm:cxn modelId="{2AD6CB8D-AAB3-CF4A-A351-D0FD41932818}" type="presParOf" srcId="{C5895EBE-6E6F-F744-BACB-8100B3A88FEA}" destId="{6BB591D2-C3F7-2540-A204-54FD09F80BBC}" srcOrd="0" destOrd="0" presId="urn:microsoft.com/office/officeart/2005/8/layout/default"/>
    <dgm:cxn modelId="{379BB585-2227-7D41-BC9C-F08E18038780}" type="presParOf" srcId="{C5895EBE-6E6F-F744-BACB-8100B3A88FEA}" destId="{B129012A-BE6B-8540-A240-3789DB27574E}" srcOrd="1" destOrd="0" presId="urn:microsoft.com/office/officeart/2005/8/layout/default"/>
    <dgm:cxn modelId="{4849846C-A9E7-F646-8312-221A941B527B}" type="presParOf" srcId="{C5895EBE-6E6F-F744-BACB-8100B3A88FEA}" destId="{7D6F9EAA-3505-BD46-AA01-E71B646F3C79}" srcOrd="2" destOrd="0" presId="urn:microsoft.com/office/officeart/2005/8/layout/default"/>
    <dgm:cxn modelId="{6D4C0F98-4163-2342-936B-A999F29991E9}" type="presParOf" srcId="{C5895EBE-6E6F-F744-BACB-8100B3A88FEA}" destId="{4E36EF6F-B47A-DB4E-A424-DE116F5436E1}" srcOrd="3" destOrd="0" presId="urn:microsoft.com/office/officeart/2005/8/layout/default"/>
    <dgm:cxn modelId="{9C00758C-D3B5-5240-992E-00880A9846EC}" type="presParOf" srcId="{C5895EBE-6E6F-F744-BACB-8100B3A88FEA}" destId="{65F12397-C4CD-5049-9218-2FC3EF9C2EC8}" srcOrd="4" destOrd="0" presId="urn:microsoft.com/office/officeart/2005/8/layout/default"/>
    <dgm:cxn modelId="{17EF020D-28B8-D646-BAAE-61BDD8052776}" type="presParOf" srcId="{C5895EBE-6E6F-F744-BACB-8100B3A88FEA}" destId="{19FDDC5C-BE83-DC43-A2F8-00037E6E98CC}" srcOrd="5" destOrd="0" presId="urn:microsoft.com/office/officeart/2005/8/layout/default"/>
    <dgm:cxn modelId="{F34EF225-1DB8-3D4A-862B-CD37B3BA8964}" type="presParOf" srcId="{C5895EBE-6E6F-F744-BACB-8100B3A88FEA}" destId="{59569127-F7D7-CE41-8500-583AD0A1C9C4}" srcOrd="6" destOrd="0" presId="urn:microsoft.com/office/officeart/2005/8/layout/default"/>
    <dgm:cxn modelId="{48A4F1F7-D652-E340-A8DA-71C3FFBC10AB}" type="presParOf" srcId="{C5895EBE-6E6F-F744-BACB-8100B3A88FEA}" destId="{51220370-EA80-6547-9594-B9D421DA8F67}" srcOrd="7" destOrd="0" presId="urn:microsoft.com/office/officeart/2005/8/layout/default"/>
    <dgm:cxn modelId="{D8407995-9062-9A4D-8BD2-48603590004F}" type="presParOf" srcId="{C5895EBE-6E6F-F744-BACB-8100B3A88FEA}" destId="{E7DB5F76-F97C-3E45-A8BB-662185ED1E28}"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B591D2-C3F7-2540-A204-54FD09F80BBC}">
      <dsp:nvSpPr>
        <dsp:cNvPr id="0" name=""/>
        <dsp:cNvSpPr/>
      </dsp:nvSpPr>
      <dsp:spPr>
        <a:xfrm>
          <a:off x="0" y="117957"/>
          <a:ext cx="2938860" cy="1763316"/>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a:t>Grafiken und Modelle statt Text</a:t>
          </a:r>
          <a:endParaRPr lang="en-US" sz="1900" kern="1200"/>
        </a:p>
      </dsp:txBody>
      <dsp:txXfrm>
        <a:off x="0" y="117957"/>
        <a:ext cx="2938860" cy="1763316"/>
      </dsp:txXfrm>
    </dsp:sp>
    <dsp:sp modelId="{7D6F9EAA-3505-BD46-AA01-E71B646F3C79}">
      <dsp:nvSpPr>
        <dsp:cNvPr id="0" name=""/>
        <dsp:cNvSpPr/>
      </dsp:nvSpPr>
      <dsp:spPr>
        <a:xfrm>
          <a:off x="3232745" y="117957"/>
          <a:ext cx="2938860" cy="1763316"/>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a:t>Textliche Beschreibung im Exposé</a:t>
          </a:r>
          <a:endParaRPr lang="en-US" sz="1900" kern="1200"/>
        </a:p>
      </dsp:txBody>
      <dsp:txXfrm>
        <a:off x="3232745" y="117957"/>
        <a:ext cx="2938860" cy="1763316"/>
      </dsp:txXfrm>
    </dsp:sp>
    <dsp:sp modelId="{65F12397-C4CD-5049-9218-2FC3EF9C2EC8}">
      <dsp:nvSpPr>
        <dsp:cNvPr id="0" name=""/>
        <dsp:cNvSpPr/>
      </dsp:nvSpPr>
      <dsp:spPr>
        <a:xfrm>
          <a:off x="6465492" y="117957"/>
          <a:ext cx="2938860" cy="1763316"/>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a:t>Ideen Stichpunktartig </a:t>
          </a:r>
          <a:r>
            <a:rPr lang="de-DE" sz="1900" kern="1200">
              <a:sym typeface="Wingdings" panose="05000000000000000000" pitchFamily="2" charset="2"/>
            </a:rPr>
            <a:t></a:t>
          </a:r>
          <a:r>
            <a:rPr lang="de-DE" sz="1900" kern="1200"/>
            <a:t> Post-it</a:t>
          </a:r>
          <a:endParaRPr lang="en-US" sz="1900" kern="1200"/>
        </a:p>
      </dsp:txBody>
      <dsp:txXfrm>
        <a:off x="6465492" y="117957"/>
        <a:ext cx="2938860" cy="1763316"/>
      </dsp:txXfrm>
    </dsp:sp>
    <dsp:sp modelId="{59569127-F7D7-CE41-8500-583AD0A1C9C4}">
      <dsp:nvSpPr>
        <dsp:cNvPr id="0" name=""/>
        <dsp:cNvSpPr/>
      </dsp:nvSpPr>
      <dsp:spPr>
        <a:xfrm>
          <a:off x="196991" y="2134215"/>
          <a:ext cx="2938860" cy="1763316"/>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a:t>Zielhierarchie als Organigramm (Ziele, Zielgruppen &amp; Spezifische Ziele)</a:t>
          </a:r>
          <a:endParaRPr lang="en-US" sz="1900" kern="1200"/>
        </a:p>
      </dsp:txBody>
      <dsp:txXfrm>
        <a:off x="196991" y="2134215"/>
        <a:ext cx="2938860" cy="1763316"/>
      </dsp:txXfrm>
    </dsp:sp>
    <dsp:sp modelId="{E7DB5F76-F97C-3E45-A8BB-662185ED1E28}">
      <dsp:nvSpPr>
        <dsp:cNvPr id="0" name=""/>
        <dsp:cNvSpPr/>
      </dsp:nvSpPr>
      <dsp:spPr>
        <a:xfrm>
          <a:off x="3587760" y="2161511"/>
          <a:ext cx="2938860" cy="1763316"/>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a:t>Alleinstellungsmerkmale als MindMap &amp; Text</a:t>
          </a:r>
          <a:endParaRPr lang="en-US" sz="1900" kern="1200"/>
        </a:p>
      </dsp:txBody>
      <dsp:txXfrm>
        <a:off x="3587760" y="2161511"/>
        <a:ext cx="2938860" cy="176331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Mastertitelformat bearbeiten</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a:p>
        </p:txBody>
      </p:sp>
      <p:sp>
        <p:nvSpPr>
          <p:cNvPr id="4" name="Date Placeholder 3"/>
          <p:cNvSpPr>
            <a:spLocks noGrp="1"/>
          </p:cNvSpPr>
          <p:nvPr>
            <p:ph type="dt" sz="half" idx="10"/>
          </p:nvPr>
        </p:nvSpPr>
        <p:spPr/>
        <p:txBody>
          <a:bodyPr/>
          <a:lstStyle/>
          <a:p>
            <a:fld id="{AE8A5CED-EF16-C941-945E-F30C5C56EF3C}" type="datetimeFigureOut">
              <a:rPr lang="de-DE" smtClean="0"/>
              <a:t>29.11.2020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4DC1920-32F9-8142-A4D8-2B2CB637AEC5}" type="slidenum">
              <a:rPr lang="de-DE" smtClean="0"/>
              <a:t>‹Nr.›</a:t>
            </a:fld>
            <a:endParaRPr lang="de-DE"/>
          </a:p>
        </p:txBody>
      </p:sp>
    </p:spTree>
    <p:extLst>
      <p:ext uri="{BB962C8B-B14F-4D97-AF65-F5344CB8AC3E}">
        <p14:creationId xmlns:p14="http://schemas.microsoft.com/office/powerpoint/2010/main" val="2040068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Mastertitelformat bearbeiten</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AE8A5CED-EF16-C941-945E-F30C5C56EF3C}" type="datetimeFigureOut">
              <a:rPr lang="de-DE" smtClean="0"/>
              <a:t>29.11.2020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4DC1920-32F9-8142-A4D8-2B2CB637AEC5}" type="slidenum">
              <a:rPr lang="de-DE" smtClean="0"/>
              <a:t>‹Nr.›</a:t>
            </a:fld>
            <a:endParaRPr lang="de-DE"/>
          </a:p>
        </p:txBody>
      </p:sp>
    </p:spTree>
    <p:extLst>
      <p:ext uri="{BB962C8B-B14F-4D97-AF65-F5344CB8AC3E}">
        <p14:creationId xmlns:p14="http://schemas.microsoft.com/office/powerpoint/2010/main" val="1652925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Mastertitelformat bearbeiten</a:t>
            </a:r>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AE8A5CED-EF16-C941-945E-F30C5C56EF3C}" type="datetimeFigureOut">
              <a:rPr lang="de-DE" smtClean="0"/>
              <a:t>29.11.2020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4DC1920-32F9-8142-A4D8-2B2CB637AEC5}" type="slidenum">
              <a:rPr lang="de-DE" smtClean="0"/>
              <a:t>‹Nr.›</a:t>
            </a:fld>
            <a:endParaRPr lang="de-DE"/>
          </a:p>
        </p:txBody>
      </p:sp>
    </p:spTree>
    <p:extLst>
      <p:ext uri="{BB962C8B-B14F-4D97-AF65-F5344CB8AC3E}">
        <p14:creationId xmlns:p14="http://schemas.microsoft.com/office/powerpoint/2010/main" val="1316823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a:t>Mastertitelformat bearbeiten</a:t>
            </a:r>
            <a:endParaRPr lang="en-US"/>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AE8A5CED-EF16-C941-945E-F30C5C56EF3C}" type="datetimeFigureOut">
              <a:rPr lang="de-DE" smtClean="0"/>
              <a:t>29.11.2020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4DC1920-32F9-8142-A4D8-2B2CB637AEC5}" type="slidenum">
              <a:rPr lang="de-DE" smtClean="0"/>
              <a:t>‹Nr.›</a:t>
            </a:fld>
            <a:endParaRPr lang="de-DE"/>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extLst>
      <p:ext uri="{BB962C8B-B14F-4D97-AF65-F5344CB8AC3E}">
        <p14:creationId xmlns:p14="http://schemas.microsoft.com/office/powerpoint/2010/main" val="2409672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a:t>Mastertitelformat bearbeiten</a:t>
            </a:r>
            <a:endParaRPr lang="en-US"/>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E8A5CED-EF16-C941-945E-F30C5C56EF3C}" type="datetimeFigureOut">
              <a:rPr lang="de-DE" smtClean="0"/>
              <a:t>29.11.2020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4DC1920-32F9-8142-A4D8-2B2CB637AEC5}" type="slidenum">
              <a:rPr lang="de-DE" smtClean="0"/>
              <a:t>‹Nr.›</a:t>
            </a:fld>
            <a:endParaRPr lang="de-DE"/>
          </a:p>
        </p:txBody>
      </p:sp>
    </p:spTree>
    <p:extLst>
      <p:ext uri="{BB962C8B-B14F-4D97-AF65-F5344CB8AC3E}">
        <p14:creationId xmlns:p14="http://schemas.microsoft.com/office/powerpoint/2010/main" val="3105481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E8A5CED-EF16-C941-945E-F30C5C56EF3C}" type="datetimeFigureOut">
              <a:rPr lang="de-DE" smtClean="0"/>
              <a:t>29.11.2020</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4DC1920-32F9-8142-A4D8-2B2CB637AEC5}" type="slidenum">
              <a:rPr lang="de-DE" smtClean="0"/>
              <a:t>‹Nr.›</a:t>
            </a:fld>
            <a:endParaRPr lang="de-DE"/>
          </a:p>
        </p:txBody>
      </p:sp>
    </p:spTree>
    <p:extLst>
      <p:ext uri="{BB962C8B-B14F-4D97-AF65-F5344CB8AC3E}">
        <p14:creationId xmlns:p14="http://schemas.microsoft.com/office/powerpoint/2010/main" val="1484887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E8A5CED-EF16-C941-945E-F30C5C56EF3C}" type="datetimeFigureOut">
              <a:rPr lang="de-DE" smtClean="0"/>
              <a:t>29.11.2020</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4DC1920-32F9-8142-A4D8-2B2CB637AEC5}" type="slidenum">
              <a:rPr lang="de-DE" smtClean="0"/>
              <a:t>‹Nr.›</a:t>
            </a:fld>
            <a:endParaRPr lang="de-DE"/>
          </a:p>
        </p:txBody>
      </p:sp>
    </p:spTree>
    <p:extLst>
      <p:ext uri="{BB962C8B-B14F-4D97-AF65-F5344CB8AC3E}">
        <p14:creationId xmlns:p14="http://schemas.microsoft.com/office/powerpoint/2010/main" val="985286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AE8A5CED-EF16-C941-945E-F30C5C56EF3C}" type="datetimeFigureOut">
              <a:rPr lang="de-DE" smtClean="0"/>
              <a:t>29.11.2020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4DC1920-32F9-8142-A4D8-2B2CB637AEC5}" type="slidenum">
              <a:rPr lang="de-DE" smtClean="0"/>
              <a:t>‹Nr.›</a:t>
            </a:fld>
            <a:endParaRPr lang="de-DE"/>
          </a:p>
        </p:txBody>
      </p:sp>
    </p:spTree>
    <p:extLst>
      <p:ext uri="{BB962C8B-B14F-4D97-AF65-F5344CB8AC3E}">
        <p14:creationId xmlns:p14="http://schemas.microsoft.com/office/powerpoint/2010/main" val="3647330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Mastertitelformat bearbeiten</a:t>
            </a:r>
            <a:endParaRPr lang="en-US"/>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AE8A5CED-EF16-C941-945E-F30C5C56EF3C}" type="datetimeFigureOut">
              <a:rPr lang="de-DE" smtClean="0"/>
              <a:t>29.11.2020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4DC1920-32F9-8142-A4D8-2B2CB637AEC5}" type="slidenum">
              <a:rPr lang="de-DE" smtClean="0"/>
              <a:t>‹Nr.›</a:t>
            </a:fld>
            <a:endParaRPr lang="de-DE"/>
          </a:p>
        </p:txBody>
      </p:sp>
    </p:spTree>
    <p:extLst>
      <p:ext uri="{BB962C8B-B14F-4D97-AF65-F5344CB8AC3E}">
        <p14:creationId xmlns:p14="http://schemas.microsoft.com/office/powerpoint/2010/main" val="3268540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AE8A5CED-EF16-C941-945E-F30C5C56EF3C}" type="datetimeFigureOut">
              <a:rPr lang="de-DE" smtClean="0"/>
              <a:t>29.11.2020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4DC1920-32F9-8142-A4D8-2B2CB637AEC5}" type="slidenum">
              <a:rPr lang="de-DE" smtClean="0"/>
              <a:t>‹Nr.›</a:t>
            </a:fld>
            <a:endParaRPr lang="de-DE"/>
          </a:p>
        </p:txBody>
      </p:sp>
    </p:spTree>
    <p:extLst>
      <p:ext uri="{BB962C8B-B14F-4D97-AF65-F5344CB8AC3E}">
        <p14:creationId xmlns:p14="http://schemas.microsoft.com/office/powerpoint/2010/main" val="2598612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Mastertitelformat bearbeiten</a:t>
            </a:r>
            <a:endParaRPr lang="en-US"/>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E8A5CED-EF16-C941-945E-F30C5C56EF3C}" type="datetimeFigureOut">
              <a:rPr lang="de-DE" smtClean="0"/>
              <a:t>29.11.2020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4DC1920-32F9-8142-A4D8-2B2CB637AEC5}" type="slidenum">
              <a:rPr lang="de-DE" smtClean="0"/>
              <a:t>‹Nr.›</a:t>
            </a:fld>
            <a:endParaRPr lang="de-DE"/>
          </a:p>
        </p:txBody>
      </p:sp>
    </p:spTree>
    <p:extLst>
      <p:ext uri="{BB962C8B-B14F-4D97-AF65-F5344CB8AC3E}">
        <p14:creationId xmlns:p14="http://schemas.microsoft.com/office/powerpoint/2010/main" val="1645389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e Placeholder 4"/>
          <p:cNvSpPr>
            <a:spLocks noGrp="1"/>
          </p:cNvSpPr>
          <p:nvPr>
            <p:ph type="dt" sz="half" idx="10"/>
          </p:nvPr>
        </p:nvSpPr>
        <p:spPr/>
        <p:txBody>
          <a:bodyPr/>
          <a:lstStyle/>
          <a:p>
            <a:fld id="{AE8A5CED-EF16-C941-945E-F30C5C56EF3C}" type="datetimeFigureOut">
              <a:rPr lang="de-DE" smtClean="0"/>
              <a:t>29.11.2020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4DC1920-32F9-8142-A4D8-2B2CB637AEC5}" type="slidenum">
              <a:rPr lang="de-DE" smtClean="0"/>
              <a:t>‹Nr.›</a:t>
            </a:fld>
            <a:endParaRPr lang="de-DE"/>
          </a:p>
        </p:txBody>
      </p:sp>
    </p:spTree>
    <p:extLst>
      <p:ext uri="{BB962C8B-B14F-4D97-AF65-F5344CB8AC3E}">
        <p14:creationId xmlns:p14="http://schemas.microsoft.com/office/powerpoint/2010/main" val="157867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fld id="{AE8A5CED-EF16-C941-945E-F30C5C56EF3C}" type="datetimeFigureOut">
              <a:rPr lang="de-DE" smtClean="0"/>
              <a:t>29.11.2020</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B4DC1920-32F9-8142-A4D8-2B2CB637AEC5}" type="slidenum">
              <a:rPr lang="de-DE" smtClean="0"/>
              <a:t>‹Nr.›</a:t>
            </a:fld>
            <a:endParaRPr lang="de-DE"/>
          </a:p>
        </p:txBody>
      </p:sp>
    </p:spTree>
    <p:extLst>
      <p:ext uri="{BB962C8B-B14F-4D97-AF65-F5344CB8AC3E}">
        <p14:creationId xmlns:p14="http://schemas.microsoft.com/office/powerpoint/2010/main" val="2660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7" name="Date Placeholder 2"/>
          <p:cNvSpPr>
            <a:spLocks noGrp="1"/>
          </p:cNvSpPr>
          <p:nvPr>
            <p:ph type="dt" sz="half" idx="10"/>
          </p:nvPr>
        </p:nvSpPr>
        <p:spPr/>
        <p:txBody>
          <a:bodyPr/>
          <a:lstStyle/>
          <a:p>
            <a:fld id="{AE8A5CED-EF16-C941-945E-F30C5C56EF3C}" type="datetimeFigureOut">
              <a:rPr lang="de-DE" smtClean="0"/>
              <a:t>29.11.2020</a:t>
            </a:fld>
            <a:endParaRPr lang="de-DE"/>
          </a:p>
        </p:txBody>
      </p:sp>
      <p:sp>
        <p:nvSpPr>
          <p:cNvPr id="5" name="Footer Placeholder 3"/>
          <p:cNvSpPr>
            <a:spLocks noGrp="1"/>
          </p:cNvSpPr>
          <p:nvPr>
            <p:ph type="ftr" sz="quarter" idx="11"/>
          </p:nvPr>
        </p:nvSpPr>
        <p:spPr/>
        <p:txBody>
          <a:bodyPr/>
          <a:lstStyle/>
          <a:p>
            <a:endParaRPr lang="de-DE"/>
          </a:p>
        </p:txBody>
      </p:sp>
      <p:sp>
        <p:nvSpPr>
          <p:cNvPr id="6" name="Slide Number Placeholder 4"/>
          <p:cNvSpPr>
            <a:spLocks noGrp="1"/>
          </p:cNvSpPr>
          <p:nvPr>
            <p:ph type="sldNum" sz="quarter" idx="12"/>
          </p:nvPr>
        </p:nvSpPr>
        <p:spPr/>
        <p:txBody>
          <a:bodyPr/>
          <a:lstStyle/>
          <a:p>
            <a:fld id="{B4DC1920-32F9-8142-A4D8-2B2CB637AEC5}" type="slidenum">
              <a:rPr lang="de-DE" smtClean="0"/>
              <a:t>‹Nr.›</a:t>
            </a:fld>
            <a:endParaRPr lang="de-DE"/>
          </a:p>
        </p:txBody>
      </p:sp>
    </p:spTree>
    <p:extLst>
      <p:ext uri="{BB962C8B-B14F-4D97-AF65-F5344CB8AC3E}">
        <p14:creationId xmlns:p14="http://schemas.microsoft.com/office/powerpoint/2010/main" val="2065616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E8A5CED-EF16-C941-945E-F30C5C56EF3C}" type="datetimeFigureOut">
              <a:rPr lang="de-DE" smtClean="0"/>
              <a:t>29.11.2020</a:t>
            </a:fld>
            <a:endParaRPr lang="de-DE"/>
          </a:p>
        </p:txBody>
      </p:sp>
      <p:sp>
        <p:nvSpPr>
          <p:cNvPr id="5" name="Footer Placeholder 2"/>
          <p:cNvSpPr>
            <a:spLocks noGrp="1"/>
          </p:cNvSpPr>
          <p:nvPr>
            <p:ph type="ftr" sz="quarter" idx="11"/>
          </p:nvPr>
        </p:nvSpPr>
        <p:spPr/>
        <p:txBody>
          <a:bodyPr/>
          <a:lstStyle/>
          <a:p>
            <a:endParaRPr lang="de-DE"/>
          </a:p>
        </p:txBody>
      </p:sp>
      <p:sp>
        <p:nvSpPr>
          <p:cNvPr id="6" name="Slide Number Placeholder 3"/>
          <p:cNvSpPr>
            <a:spLocks noGrp="1"/>
          </p:cNvSpPr>
          <p:nvPr>
            <p:ph type="sldNum" sz="quarter" idx="12"/>
          </p:nvPr>
        </p:nvSpPr>
        <p:spPr/>
        <p:txBody>
          <a:bodyPr/>
          <a:lstStyle/>
          <a:p>
            <a:fld id="{B4DC1920-32F9-8142-A4D8-2B2CB637AEC5}" type="slidenum">
              <a:rPr lang="de-DE" smtClean="0"/>
              <a:t>‹Nr.›</a:t>
            </a:fld>
            <a:endParaRPr lang="de-DE"/>
          </a:p>
        </p:txBody>
      </p:sp>
    </p:spTree>
    <p:extLst>
      <p:ext uri="{BB962C8B-B14F-4D97-AF65-F5344CB8AC3E}">
        <p14:creationId xmlns:p14="http://schemas.microsoft.com/office/powerpoint/2010/main" val="4128062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de-DE"/>
              <a:t>Mastertitelformat bearbeiten</a:t>
            </a:r>
            <a:endParaRPr lang="en-US"/>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Date Placeholder 4"/>
          <p:cNvSpPr>
            <a:spLocks noGrp="1"/>
          </p:cNvSpPr>
          <p:nvPr>
            <p:ph type="dt" sz="half" idx="10"/>
          </p:nvPr>
        </p:nvSpPr>
        <p:spPr/>
        <p:txBody>
          <a:bodyPr/>
          <a:lstStyle/>
          <a:p>
            <a:fld id="{AE8A5CED-EF16-C941-945E-F30C5C56EF3C}" type="datetimeFigureOut">
              <a:rPr lang="de-DE" smtClean="0"/>
              <a:t>29.11.2020</a:t>
            </a:fld>
            <a:endParaRPr lang="de-DE"/>
          </a:p>
        </p:txBody>
      </p:sp>
      <p:sp>
        <p:nvSpPr>
          <p:cNvPr id="5" name="Footer Placeholder 5"/>
          <p:cNvSpPr>
            <a:spLocks noGrp="1"/>
          </p:cNvSpPr>
          <p:nvPr>
            <p:ph type="ftr" sz="quarter" idx="11"/>
          </p:nvPr>
        </p:nvSpPr>
        <p:spPr/>
        <p:txBody>
          <a:bodyPr/>
          <a:lstStyle/>
          <a:p>
            <a:endParaRPr lang="de-DE"/>
          </a:p>
        </p:txBody>
      </p:sp>
      <p:sp>
        <p:nvSpPr>
          <p:cNvPr id="6" name="Slide Number Placeholder 6"/>
          <p:cNvSpPr>
            <a:spLocks noGrp="1"/>
          </p:cNvSpPr>
          <p:nvPr>
            <p:ph type="sldNum" sz="quarter" idx="12"/>
          </p:nvPr>
        </p:nvSpPr>
        <p:spPr/>
        <p:txBody>
          <a:bodyPr/>
          <a:lstStyle/>
          <a:p>
            <a:fld id="{B4DC1920-32F9-8142-A4D8-2B2CB637AEC5}" type="slidenum">
              <a:rPr lang="de-DE" smtClean="0"/>
              <a:t>‹Nr.›</a:t>
            </a:fld>
            <a:endParaRPr lang="de-DE"/>
          </a:p>
        </p:txBody>
      </p:sp>
    </p:spTree>
    <p:extLst>
      <p:ext uri="{BB962C8B-B14F-4D97-AF65-F5344CB8AC3E}">
        <p14:creationId xmlns:p14="http://schemas.microsoft.com/office/powerpoint/2010/main" val="2855700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Mastertitelformat bearbeiten</a:t>
            </a:r>
            <a:endParaRPr lang="en-US"/>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AE8A5CED-EF16-C941-945E-F30C5C56EF3C}" type="datetimeFigureOut">
              <a:rPr lang="de-DE" smtClean="0"/>
              <a:t>29.11.2020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4DC1920-32F9-8142-A4D8-2B2CB637AEC5}" type="slidenum">
              <a:rPr lang="de-DE" smtClean="0"/>
              <a:t>‹Nr.›</a:t>
            </a:fld>
            <a:endParaRPr lang="de-DE"/>
          </a:p>
        </p:txBody>
      </p:sp>
    </p:spTree>
    <p:extLst>
      <p:ext uri="{BB962C8B-B14F-4D97-AF65-F5344CB8AC3E}">
        <p14:creationId xmlns:p14="http://schemas.microsoft.com/office/powerpoint/2010/main" val="120087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Mastertitelformat bearbeiten</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E8A5CED-EF16-C941-945E-F30C5C56EF3C}" type="datetimeFigureOut">
              <a:rPr lang="de-DE" smtClean="0"/>
              <a:t>29.11.2020</a:t>
            </a:fld>
            <a:endParaRPr lang="de-D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DE"/>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4DC1920-32F9-8142-A4D8-2B2CB637AEC5}" type="slidenum">
              <a:rPr lang="de-DE" smtClean="0"/>
              <a:t>‹Nr.›</a:t>
            </a:fld>
            <a:endParaRPr lang="de-DE"/>
          </a:p>
        </p:txBody>
      </p:sp>
    </p:spTree>
    <p:extLst>
      <p:ext uri="{BB962C8B-B14F-4D97-AF65-F5344CB8AC3E}">
        <p14:creationId xmlns:p14="http://schemas.microsoft.com/office/powerpoint/2010/main" val="1061214963"/>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06EA22-6F8D-3A41-937F-910CAB59FBB8}"/>
              </a:ext>
            </a:extLst>
          </p:cNvPr>
          <p:cNvSpPr>
            <a:spLocks noGrp="1"/>
          </p:cNvSpPr>
          <p:nvPr>
            <p:ph type="ctrTitle"/>
          </p:nvPr>
        </p:nvSpPr>
        <p:spPr>
          <a:xfrm>
            <a:off x="1771643" y="1096925"/>
            <a:ext cx="8825658" cy="3329581"/>
          </a:xfrm>
        </p:spPr>
        <p:txBody>
          <a:bodyPr/>
          <a:lstStyle/>
          <a:p>
            <a:pPr algn="ctr"/>
            <a:r>
              <a:rPr lang="de-DE" sz="6600"/>
              <a:t>Entwicklungsprojekt </a:t>
            </a:r>
            <a:br>
              <a:rPr lang="de-DE" sz="6600"/>
            </a:br>
            <a:r>
              <a:rPr lang="de-DE" sz="6600"/>
              <a:t>1. Audit</a:t>
            </a:r>
          </a:p>
        </p:txBody>
      </p:sp>
      <p:sp>
        <p:nvSpPr>
          <p:cNvPr id="3" name="Untertitel 2">
            <a:extLst>
              <a:ext uri="{FF2B5EF4-FFF2-40B4-BE49-F238E27FC236}">
                <a16:creationId xmlns:a16="http://schemas.microsoft.com/office/drawing/2014/main" id="{494F0E11-C84A-B848-BB4B-72ABAFD835BD}"/>
              </a:ext>
            </a:extLst>
          </p:cNvPr>
          <p:cNvSpPr>
            <a:spLocks noGrp="1"/>
          </p:cNvSpPr>
          <p:nvPr>
            <p:ph type="subTitle" idx="1"/>
          </p:nvPr>
        </p:nvSpPr>
        <p:spPr>
          <a:xfrm>
            <a:off x="240555" y="5761075"/>
            <a:ext cx="2725929" cy="861420"/>
          </a:xfrm>
        </p:spPr>
        <p:txBody>
          <a:bodyPr/>
          <a:lstStyle/>
          <a:p>
            <a:r>
              <a:rPr lang="de-DE"/>
              <a:t>Meriam Hachicha</a:t>
            </a:r>
          </a:p>
          <a:p>
            <a:r>
              <a:rPr lang="de-DE"/>
              <a:t>David Grimmeisen</a:t>
            </a:r>
          </a:p>
        </p:txBody>
      </p:sp>
    </p:spTree>
    <p:extLst>
      <p:ext uri="{BB962C8B-B14F-4D97-AF65-F5344CB8AC3E}">
        <p14:creationId xmlns:p14="http://schemas.microsoft.com/office/powerpoint/2010/main" val="540202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5DF0C6-E885-6441-8C76-7027BC140A5E}"/>
              </a:ext>
            </a:extLst>
          </p:cNvPr>
          <p:cNvSpPr>
            <a:spLocks noGrp="1"/>
          </p:cNvSpPr>
          <p:nvPr>
            <p:ph type="title"/>
          </p:nvPr>
        </p:nvSpPr>
        <p:spPr/>
        <p:txBody>
          <a:bodyPr/>
          <a:lstStyle/>
          <a:p>
            <a:r>
              <a:rPr lang="de-DE"/>
              <a:t>Proof of Concept</a:t>
            </a:r>
            <a:br>
              <a:rPr lang="de-DE"/>
            </a:br>
            <a:endParaRPr lang="de-DE"/>
          </a:p>
        </p:txBody>
      </p:sp>
      <p:sp>
        <p:nvSpPr>
          <p:cNvPr id="3" name="Inhaltsplatzhalter 2">
            <a:extLst>
              <a:ext uri="{FF2B5EF4-FFF2-40B4-BE49-F238E27FC236}">
                <a16:creationId xmlns:a16="http://schemas.microsoft.com/office/drawing/2014/main" id="{638800E8-1082-1742-BB87-724857DE010A}"/>
              </a:ext>
            </a:extLst>
          </p:cNvPr>
          <p:cNvSpPr>
            <a:spLocks noGrp="1"/>
          </p:cNvSpPr>
          <p:nvPr>
            <p:ph idx="1"/>
          </p:nvPr>
        </p:nvSpPr>
        <p:spPr/>
        <p:txBody>
          <a:bodyPr vert="horz" lIns="91440" tIns="45720" rIns="91440" bIns="45720" rtlCol="0" anchor="t">
            <a:normAutofit/>
          </a:bodyPr>
          <a:lstStyle/>
          <a:p>
            <a:r>
              <a:rPr lang="de-DE"/>
              <a:t>Schritt 1: Erfolgskriterien/Notwendigkeit der Anwendung</a:t>
            </a:r>
          </a:p>
          <a:p>
            <a:r>
              <a:rPr lang="de-DE"/>
              <a:t>Zielgruppe: jeder Smartphone-Besitzer</a:t>
            </a:r>
          </a:p>
          <a:p>
            <a:r>
              <a:rPr lang="de-DE"/>
              <a:t>Gründe für die Notwendigkeit der Anwendung:</a:t>
            </a:r>
          </a:p>
          <a:p>
            <a:r>
              <a:rPr lang="de-DE"/>
              <a:t>Dauer der Pandemie</a:t>
            </a:r>
          </a:p>
          <a:p>
            <a:r>
              <a:rPr lang="de-DE"/>
              <a:t>Bestehende Apps stellen nur begrenzt Risikobegegnungsdaten, allg. Informationen (z.B. Testzentren, Regelungen,…) zur Verfügung</a:t>
            </a:r>
          </a:p>
          <a:p>
            <a:r>
              <a:rPr lang="de-DE"/>
              <a:t>Simplere Kontaktrückverfolgung, alle relevanten Infos in einer App</a:t>
            </a:r>
          </a:p>
          <a:p>
            <a:r>
              <a:rPr lang="de-DE"/>
              <a:t>Überlastete Gesundheitsämter könnten entlastet werden</a:t>
            </a:r>
          </a:p>
          <a:p>
            <a:r>
              <a:rPr lang="de-DE"/>
              <a:t>Zukunftsorientiert: Digitaler Impfpass, Impferneuerungs-Alarm</a:t>
            </a:r>
          </a:p>
          <a:p>
            <a:endParaRPr lang="de-DE"/>
          </a:p>
          <a:p>
            <a:endParaRPr lang="de-DE"/>
          </a:p>
          <a:p>
            <a:endParaRPr lang="de-DE"/>
          </a:p>
        </p:txBody>
      </p:sp>
    </p:spTree>
    <p:extLst>
      <p:ext uri="{BB962C8B-B14F-4D97-AF65-F5344CB8AC3E}">
        <p14:creationId xmlns:p14="http://schemas.microsoft.com/office/powerpoint/2010/main" val="400173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5DF0C6-E885-6441-8C76-7027BC140A5E}"/>
              </a:ext>
            </a:extLst>
          </p:cNvPr>
          <p:cNvSpPr>
            <a:spLocks noGrp="1"/>
          </p:cNvSpPr>
          <p:nvPr>
            <p:ph type="title"/>
          </p:nvPr>
        </p:nvSpPr>
        <p:spPr/>
        <p:txBody>
          <a:bodyPr/>
          <a:lstStyle/>
          <a:p>
            <a:r>
              <a:rPr lang="de-DE"/>
              <a:t>Proof </a:t>
            </a:r>
            <a:r>
              <a:rPr lang="de-DE" err="1"/>
              <a:t>of</a:t>
            </a:r>
            <a:r>
              <a:rPr lang="de-DE"/>
              <a:t> Concept</a:t>
            </a:r>
            <a:br>
              <a:rPr lang="de-DE"/>
            </a:br>
            <a:r>
              <a:rPr lang="de-DE" sz="1400"/>
              <a:t> Spezifikation des ersten Schrittes</a:t>
            </a:r>
            <a:endParaRPr lang="de-DE"/>
          </a:p>
        </p:txBody>
      </p:sp>
      <p:sp>
        <p:nvSpPr>
          <p:cNvPr id="3" name="Inhaltsplatzhalter 2">
            <a:extLst>
              <a:ext uri="{FF2B5EF4-FFF2-40B4-BE49-F238E27FC236}">
                <a16:creationId xmlns:a16="http://schemas.microsoft.com/office/drawing/2014/main" id="{638800E8-1082-1742-BB87-724857DE010A}"/>
              </a:ext>
            </a:extLst>
          </p:cNvPr>
          <p:cNvSpPr>
            <a:spLocks noGrp="1"/>
          </p:cNvSpPr>
          <p:nvPr>
            <p:ph idx="1"/>
          </p:nvPr>
        </p:nvSpPr>
        <p:spPr>
          <a:xfrm>
            <a:off x="451671" y="1558932"/>
            <a:ext cx="11479533" cy="5015287"/>
          </a:xfrm>
        </p:spPr>
        <p:txBody>
          <a:bodyPr vert="horz" lIns="91440" tIns="45720" rIns="91440" bIns="45720" rtlCol="0" anchor="t">
            <a:normAutofit fontScale="55000" lnSpcReduction="20000"/>
          </a:bodyPr>
          <a:lstStyle/>
          <a:p>
            <a:endParaRPr lang="de-DE">
              <a:ea typeface="+mj-lt"/>
              <a:cs typeface="+mj-lt"/>
            </a:endParaRPr>
          </a:p>
          <a:p>
            <a:endParaRPr lang="de-DE">
              <a:ea typeface="+mj-lt"/>
              <a:cs typeface="+mj-lt"/>
            </a:endParaRPr>
          </a:p>
          <a:p>
            <a:r>
              <a:rPr lang="de-DE">
                <a:ea typeface="+mj-lt"/>
                <a:cs typeface="+mj-lt"/>
              </a:rPr>
              <a:t>Es ist eine Anwendung zu entwickeln, welche eine Erweiterung der Corona-Warn App darstellt.</a:t>
            </a:r>
            <a:br>
              <a:rPr lang="de-DE">
                <a:ea typeface="+mj-lt"/>
                <a:cs typeface="+mj-lt"/>
              </a:rPr>
            </a:br>
            <a:r>
              <a:rPr lang="de-DE">
                <a:ea typeface="+mj-lt"/>
                <a:cs typeface="+mj-lt"/>
              </a:rPr>
              <a:t>Die App-Entwicklung soll vorerst in </a:t>
            </a:r>
            <a:r>
              <a:rPr lang="de-DE" err="1">
                <a:ea typeface="+mj-lt"/>
                <a:cs typeface="+mj-lt"/>
              </a:rPr>
              <a:t>Kotlin</a:t>
            </a:r>
            <a:r>
              <a:rPr lang="de-DE">
                <a:ea typeface="+mj-lt"/>
                <a:cs typeface="+mj-lt"/>
              </a:rPr>
              <a:t> erfolgen.</a:t>
            </a:r>
            <a:br>
              <a:rPr lang="de-DE">
                <a:ea typeface="+mj-lt"/>
                <a:cs typeface="+mj-lt"/>
              </a:rPr>
            </a:br>
            <a:r>
              <a:rPr lang="de-DE">
                <a:ea typeface="+mj-lt"/>
                <a:cs typeface="+mj-lt"/>
              </a:rPr>
              <a:t>Der User soll die Möglichkeit haben, eine „Enge Freunde“ Liste zu erstellen, in denen er seine häufigsten Kontaktpersonen manuell eintragen oder automatisch über seine Telefonkontakte hinzufügen kann. Somit muss er diese nicht jedes Mal neu eintragen. Andere Kontakte können manuell hinzugefügt werden. Das „Einloggen“ bei einer anderen Person/anderen Personen, also wenn der User auf diese Personen trifft, erfolgt über das Einscannen eines QR-Codes oder optional über einen „Einloggen“-Button. Das gleiche gilt hierbei für das Ausloggen.</a:t>
            </a:r>
            <a:br>
              <a:rPr lang="de-DE">
                <a:ea typeface="+mj-lt"/>
                <a:cs typeface="+mj-lt"/>
              </a:rPr>
            </a:br>
            <a:endParaRPr lang="de-DE">
              <a:ea typeface="+mj-lt"/>
              <a:cs typeface="+mj-lt"/>
            </a:endParaRPr>
          </a:p>
          <a:p>
            <a:r>
              <a:rPr lang="de-DE">
                <a:ea typeface="+mj-lt"/>
                <a:cs typeface="+mj-lt"/>
              </a:rPr>
              <a:t>Bei einem positiven Testergebnis, kann der User dies in seinem Profil eintragen und entscheiden ob diese öffentlich (z.B. an die engen Freunde) oder anonym an diese, oder anderen Kontaktpersonen als Benachrichtigung weitergeleitet wird. Dies kann in den Privatsphäre-Einstellungen festgelegt werden.</a:t>
            </a:r>
            <a:br>
              <a:rPr lang="de-DE">
                <a:ea typeface="+mj-lt"/>
                <a:cs typeface="+mj-lt"/>
              </a:rPr>
            </a:br>
            <a:r>
              <a:rPr lang="de-DE">
                <a:ea typeface="+mj-lt"/>
                <a:cs typeface="+mj-lt"/>
              </a:rPr>
              <a:t>Die Benachrichtigung enthält detaillierte Informationen über die Risikobegegnung wie die Uhrzeit, Dauer des Treffens, evtl. mit wem und die Örtlichkeit. Außerdem wird eine Risiko-Einschätzung angezeigt, die dem User eine grobe Idee vermitteln soll, wie hoch das Risiko einer Infektion sei und welche Schritte er als nächstes vornehmen sollte, wie z.B. eventuelle Symptome beobachten oder einen Corona-Test vornehmen und wo sich das nächste Testzentrum befindet. Die Benachrichtigungen erfolgen automatisch bei Risiko oder einem positiven Testergebnis.</a:t>
            </a:r>
            <a:endParaRPr lang="de-DE"/>
          </a:p>
          <a:p>
            <a:r>
              <a:rPr lang="de-DE">
                <a:ea typeface="+mj-lt"/>
                <a:cs typeface="+mj-lt"/>
              </a:rPr>
              <a:t>Der User soll außerdem die Möglichkeit haben über eine Karte Informationen über Risikogebiete, individuelle Regelungen in verschieden Städten und Testzentren in der ausgewählten Umgebung zu erhalten.</a:t>
            </a:r>
            <a:endParaRPr lang="de-DE"/>
          </a:p>
          <a:p>
            <a:r>
              <a:rPr lang="de-DE">
                <a:ea typeface="+mj-lt"/>
                <a:cs typeface="+mj-lt"/>
              </a:rPr>
              <a:t>Nach Einführung des Impfstoffes, soll der Benutzer seinen aktuellen Impfstatus eintragen können. Hierfür soll ein digitaler Impfpass dienen, der eine Übersicht über die vorhandenen Impfungen des Nutzers liefert. Bei aktivem Impfschutz sollen auch die Benachrichtigungen bei Risikobegegnungen angepasst werden. Außerdem soll ein Impferneuerungsalarm in Form einer Push-Benachrichtigung und Meldung im digitalen Impfpass dazu dienen, den User rechtzeitig an eine Auffrischung der Impfung zu erinnern.</a:t>
            </a:r>
            <a:endParaRPr lang="de-DE"/>
          </a:p>
          <a:p>
            <a:r>
              <a:rPr lang="de-DE">
                <a:ea typeface="+mj-lt"/>
                <a:cs typeface="+mj-lt"/>
              </a:rPr>
              <a:t>Auf der Startseite sollen die aktuellsten Informationen über das Pandemiegeschehen, wie z.B. Fallzahlen, neue Regelungen und Einführungsdatum des Impfstoffes zu finden sein. Abgesehen von deutschlandweiten Regelungen, die alle Mitbürger betreffen, sollen die anderen Informationen sich auf den Ort und/oder Kreis beschränken, in dem der Benutzer wohnt. Der Wohnort kann in dem Profil neben den anderen relevanten Daten, die zur Kontaktrückverfolgung nötig sind (Name, Telefonnummer, Adresse), festgehalten werden.</a:t>
            </a:r>
            <a:br>
              <a:rPr lang="de-DE">
                <a:ea typeface="+mj-lt"/>
                <a:cs typeface="+mj-lt"/>
              </a:rPr>
            </a:br>
            <a:br>
              <a:rPr lang="de-DE">
                <a:ea typeface="+mj-lt"/>
                <a:cs typeface="+mj-lt"/>
              </a:rPr>
            </a:br>
            <a:endParaRPr lang="de-DE">
              <a:ea typeface="+mj-lt"/>
              <a:cs typeface="+mj-lt"/>
            </a:endParaRPr>
          </a:p>
        </p:txBody>
      </p:sp>
    </p:spTree>
    <p:extLst>
      <p:ext uri="{BB962C8B-B14F-4D97-AF65-F5344CB8AC3E}">
        <p14:creationId xmlns:p14="http://schemas.microsoft.com/office/powerpoint/2010/main" val="1126447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4F7D06-46E9-DE40-88F4-B5B929FE34F5}"/>
              </a:ext>
            </a:extLst>
          </p:cNvPr>
          <p:cNvSpPr>
            <a:spLocks noGrp="1"/>
          </p:cNvSpPr>
          <p:nvPr>
            <p:ph type="title"/>
          </p:nvPr>
        </p:nvSpPr>
        <p:spPr/>
        <p:txBody>
          <a:bodyPr/>
          <a:lstStyle/>
          <a:p>
            <a:r>
              <a:rPr lang="de-DE"/>
              <a:t>Audit 2 Deliverables</a:t>
            </a:r>
          </a:p>
        </p:txBody>
      </p:sp>
      <p:pic>
        <p:nvPicPr>
          <p:cNvPr id="6" name="Grafik 6">
            <a:extLst>
              <a:ext uri="{FF2B5EF4-FFF2-40B4-BE49-F238E27FC236}">
                <a16:creationId xmlns:a16="http://schemas.microsoft.com/office/drawing/2014/main" id="{C604879D-C5E6-4AD0-B1B9-24D13097B85F}"/>
              </a:ext>
            </a:extLst>
          </p:cNvPr>
          <p:cNvPicPr>
            <a:picLocks noGrp="1" noChangeAspect="1"/>
          </p:cNvPicPr>
          <p:nvPr>
            <p:ph idx="1"/>
          </p:nvPr>
        </p:nvPicPr>
        <p:blipFill>
          <a:blip r:embed="rId2"/>
          <a:stretch>
            <a:fillRect/>
          </a:stretch>
        </p:blipFill>
        <p:spPr>
          <a:xfrm>
            <a:off x="230953" y="1482724"/>
            <a:ext cx="11584637" cy="4841882"/>
          </a:xfrm>
        </p:spPr>
      </p:pic>
    </p:spTree>
    <p:extLst>
      <p:ext uri="{BB962C8B-B14F-4D97-AF65-F5344CB8AC3E}">
        <p14:creationId xmlns:p14="http://schemas.microsoft.com/office/powerpoint/2010/main" val="1432207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5D76EB-2045-934F-ABED-0271CB560F64}"/>
              </a:ext>
            </a:extLst>
          </p:cNvPr>
          <p:cNvSpPr>
            <a:spLocks noGrp="1"/>
          </p:cNvSpPr>
          <p:nvPr>
            <p:ph type="title"/>
          </p:nvPr>
        </p:nvSpPr>
        <p:spPr/>
        <p:txBody>
          <a:bodyPr/>
          <a:lstStyle/>
          <a:p>
            <a:r>
              <a:rPr lang="de-DE"/>
              <a:t>Übersicht</a:t>
            </a:r>
          </a:p>
        </p:txBody>
      </p:sp>
      <p:sp>
        <p:nvSpPr>
          <p:cNvPr id="3" name="Inhaltsplatzhalter 2">
            <a:extLst>
              <a:ext uri="{FF2B5EF4-FFF2-40B4-BE49-F238E27FC236}">
                <a16:creationId xmlns:a16="http://schemas.microsoft.com/office/drawing/2014/main" id="{44D99B2B-6160-5545-BAF0-0AEC09A093A3}"/>
              </a:ext>
            </a:extLst>
          </p:cNvPr>
          <p:cNvSpPr>
            <a:spLocks noGrp="1"/>
          </p:cNvSpPr>
          <p:nvPr>
            <p:ph idx="1"/>
          </p:nvPr>
        </p:nvSpPr>
        <p:spPr/>
        <p:txBody>
          <a:bodyPr vert="horz" lIns="91440" tIns="45720" rIns="91440" bIns="45720" rtlCol="0" anchor="t">
            <a:normAutofit lnSpcReduction="10000"/>
          </a:bodyPr>
          <a:lstStyle/>
          <a:p>
            <a:r>
              <a:rPr lang="de-DE"/>
              <a:t>Ideensammlung</a:t>
            </a:r>
          </a:p>
          <a:p>
            <a:r>
              <a:rPr lang="de-DE"/>
              <a:t>Problemdarstellung und Ziele</a:t>
            </a:r>
          </a:p>
          <a:p>
            <a:r>
              <a:rPr lang="de-DE"/>
              <a:t>Projektplan</a:t>
            </a:r>
          </a:p>
          <a:p>
            <a:r>
              <a:rPr lang="de-DE"/>
              <a:t>Alleinstellungsmerkmale</a:t>
            </a:r>
          </a:p>
          <a:p>
            <a:r>
              <a:rPr lang="de-DE"/>
              <a:t>Mindmap zu den Funktionen</a:t>
            </a:r>
          </a:p>
          <a:p>
            <a:r>
              <a:rPr lang="de-DE"/>
              <a:t>Zielsetzungen &amp; Begründung des Vorgehens zur Erreichung</a:t>
            </a:r>
          </a:p>
          <a:p>
            <a:r>
              <a:rPr lang="de-DE"/>
              <a:t>Zielhierarchie</a:t>
            </a:r>
          </a:p>
          <a:p>
            <a:r>
              <a:rPr lang="de-DE"/>
              <a:t>Domänenmodell</a:t>
            </a:r>
          </a:p>
          <a:p>
            <a:r>
              <a:rPr lang="de-DE"/>
              <a:t>Proof </a:t>
            </a:r>
            <a:r>
              <a:rPr lang="de-DE" err="1"/>
              <a:t>of</a:t>
            </a:r>
            <a:r>
              <a:rPr lang="de-DE"/>
              <a:t> Concept</a:t>
            </a:r>
          </a:p>
          <a:p>
            <a:r>
              <a:rPr lang="de-DE"/>
              <a:t>Audit 2 </a:t>
            </a:r>
            <a:r>
              <a:rPr lang="de-DE" err="1"/>
              <a:t>Deliverables</a:t>
            </a:r>
            <a:endParaRPr lang="de-DE"/>
          </a:p>
          <a:p>
            <a:endParaRPr lang="de-DE"/>
          </a:p>
        </p:txBody>
      </p:sp>
    </p:spTree>
    <p:extLst>
      <p:ext uri="{BB962C8B-B14F-4D97-AF65-F5344CB8AC3E}">
        <p14:creationId xmlns:p14="http://schemas.microsoft.com/office/powerpoint/2010/main" val="2676963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1">
            <a:extLst>
              <a:ext uri="{FF2B5EF4-FFF2-40B4-BE49-F238E27FC236}">
                <a16:creationId xmlns:a16="http://schemas.microsoft.com/office/drawing/2014/main" id="{854AE428-845A-4935-A279-69F80943DCCA}"/>
              </a:ext>
            </a:extLst>
          </p:cNvPr>
          <p:cNvPicPr>
            <a:picLocks noGrp="1" noChangeAspect="1"/>
          </p:cNvPicPr>
          <p:nvPr>
            <p:ph idx="1"/>
          </p:nvPr>
        </p:nvPicPr>
        <p:blipFill>
          <a:blip r:embed="rId2"/>
          <a:stretch>
            <a:fillRect/>
          </a:stretch>
        </p:blipFill>
        <p:spPr>
          <a:xfrm>
            <a:off x="-1192" y="-2101"/>
            <a:ext cx="13152626" cy="7403024"/>
          </a:xfrm>
        </p:spPr>
      </p:pic>
      <p:sp>
        <p:nvSpPr>
          <p:cNvPr id="12" name="TextBox 11">
            <a:extLst>
              <a:ext uri="{FF2B5EF4-FFF2-40B4-BE49-F238E27FC236}">
                <a16:creationId xmlns:a16="http://schemas.microsoft.com/office/drawing/2014/main" id="{901B6B18-FC3E-4ED0-A087-8683DC624DED}"/>
              </a:ext>
            </a:extLst>
          </p:cNvPr>
          <p:cNvSpPr txBox="1"/>
          <p:nvPr/>
        </p:nvSpPr>
        <p:spPr>
          <a:xfrm>
            <a:off x="623082" y="295420"/>
            <a:ext cx="535305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200" err="1"/>
              <a:t>Ideensammlung</a:t>
            </a:r>
            <a:r>
              <a:rPr lang="en-US" sz="4200"/>
              <a:t> </a:t>
            </a:r>
            <a:r>
              <a:rPr lang="en-US" err="1"/>
              <a:t>Projektkonzept</a:t>
            </a:r>
            <a:endParaRPr lang="en-US"/>
          </a:p>
        </p:txBody>
      </p:sp>
    </p:spTree>
    <p:extLst>
      <p:ext uri="{BB962C8B-B14F-4D97-AF65-F5344CB8AC3E}">
        <p14:creationId xmlns:p14="http://schemas.microsoft.com/office/powerpoint/2010/main" val="3948158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338EB2-37B2-E94A-B92D-262C9F2F403A}"/>
              </a:ext>
            </a:extLst>
          </p:cNvPr>
          <p:cNvSpPr>
            <a:spLocks noGrp="1"/>
          </p:cNvSpPr>
          <p:nvPr>
            <p:ph type="title"/>
          </p:nvPr>
        </p:nvSpPr>
        <p:spPr/>
        <p:txBody>
          <a:bodyPr/>
          <a:lstStyle/>
          <a:p>
            <a:r>
              <a:rPr lang="de-DE"/>
              <a:t>Projektplan </a:t>
            </a:r>
            <a:endParaRPr lang="de-DE">
              <a:solidFill>
                <a:srgbClr val="FF0000"/>
              </a:solidFill>
            </a:endParaRPr>
          </a:p>
        </p:txBody>
      </p:sp>
      <p:pic>
        <p:nvPicPr>
          <p:cNvPr id="5" name="Grafik 5" descr="Ein Bild, das Tisch enthält.&#10;&#10;Beschreibung automatisch generiert.">
            <a:extLst>
              <a:ext uri="{FF2B5EF4-FFF2-40B4-BE49-F238E27FC236}">
                <a16:creationId xmlns:a16="http://schemas.microsoft.com/office/drawing/2014/main" id="{CDA993C7-6DDD-4903-8EDD-9025DFD26B5F}"/>
              </a:ext>
            </a:extLst>
          </p:cNvPr>
          <p:cNvPicPr>
            <a:picLocks noGrp="1" noChangeAspect="1"/>
          </p:cNvPicPr>
          <p:nvPr>
            <p:ph idx="1"/>
          </p:nvPr>
        </p:nvPicPr>
        <p:blipFill>
          <a:blip r:embed="rId2"/>
          <a:stretch>
            <a:fillRect/>
          </a:stretch>
        </p:blipFill>
        <p:spPr>
          <a:xfrm>
            <a:off x="181655" y="1643716"/>
            <a:ext cx="11868416" cy="3868005"/>
          </a:xfrm>
        </p:spPr>
      </p:pic>
    </p:spTree>
    <p:extLst>
      <p:ext uri="{BB962C8B-B14F-4D97-AF65-F5344CB8AC3E}">
        <p14:creationId xmlns:p14="http://schemas.microsoft.com/office/powerpoint/2010/main" val="2731251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87A2B17-D3E0-4B38-823F-45312C0B3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592A21B-8E82-4396-A130-C7531DF0A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16">
            <a:extLst>
              <a:ext uri="{FF2B5EF4-FFF2-40B4-BE49-F238E27FC236}">
                <a16:creationId xmlns:a16="http://schemas.microsoft.com/office/drawing/2014/main" id="{ACA9027C-9377-4A86-A639-42BA502AD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28" name="Freeform 5">
            <a:extLst>
              <a:ext uri="{FF2B5EF4-FFF2-40B4-BE49-F238E27FC236}">
                <a16:creationId xmlns:a16="http://schemas.microsoft.com/office/drawing/2014/main" id="{423EDA5B-B414-4C7C-8CBA-3D9D79973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itel 1">
            <a:extLst>
              <a:ext uri="{FF2B5EF4-FFF2-40B4-BE49-F238E27FC236}">
                <a16:creationId xmlns:a16="http://schemas.microsoft.com/office/drawing/2014/main" id="{A8329072-B27A-514F-BB92-710E298A4899}"/>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a:t>Alleinstellungsmerkmale</a:t>
            </a:r>
          </a:p>
        </p:txBody>
      </p:sp>
      <p:pic>
        <p:nvPicPr>
          <p:cNvPr id="5" name="Inhaltsplatzhalter 4" descr="Ein Bild, das Tisch enthält.&#10;&#10;Automatisch generierte Beschreibung">
            <a:extLst>
              <a:ext uri="{FF2B5EF4-FFF2-40B4-BE49-F238E27FC236}">
                <a16:creationId xmlns:a16="http://schemas.microsoft.com/office/drawing/2014/main" id="{91D86BED-0ED6-914E-84F7-9D0130A4D4A9}"/>
              </a:ext>
            </a:extLst>
          </p:cNvPr>
          <p:cNvPicPr>
            <a:picLocks noGrp="1" noChangeAspect="1"/>
          </p:cNvPicPr>
          <p:nvPr>
            <p:ph idx="1"/>
          </p:nvPr>
        </p:nvPicPr>
        <p:blipFill>
          <a:blip r:embed="rId7"/>
          <a:stretch>
            <a:fillRect/>
          </a:stretch>
        </p:blipFill>
        <p:spPr>
          <a:xfrm>
            <a:off x="0" y="251981"/>
            <a:ext cx="12192001" cy="3771470"/>
          </a:xfrm>
          <a:prstGeom prst="rect">
            <a:avLst/>
          </a:prstGeom>
          <a:effectLst/>
        </p:spPr>
      </p:pic>
    </p:spTree>
    <p:extLst>
      <p:ext uri="{BB962C8B-B14F-4D97-AF65-F5344CB8AC3E}">
        <p14:creationId xmlns:p14="http://schemas.microsoft.com/office/powerpoint/2010/main" val="239524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52" name="Rectangle 43">
            <a:extLst>
              <a:ext uri="{FF2B5EF4-FFF2-40B4-BE49-F238E27FC236}">
                <a16:creationId xmlns:a16="http://schemas.microsoft.com/office/drawing/2014/main" id="{20331F6A-DA09-422D-8CED-00C0B4585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45">
            <a:extLst>
              <a:ext uri="{FF2B5EF4-FFF2-40B4-BE49-F238E27FC236}">
                <a16:creationId xmlns:a16="http://schemas.microsoft.com/office/drawing/2014/main" id="{107C2F65-00C4-451C-8BFA-E765DEC17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733" y="0"/>
            <a:ext cx="3215640" cy="6858000"/>
          </a:xfrm>
          <a:prstGeom prst="rect">
            <a:avLst/>
          </a:prstGeom>
          <a:solidFill>
            <a:schemeClr val="bg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8329072-B27A-514F-BB92-710E298A4899}"/>
              </a:ext>
            </a:extLst>
          </p:cNvPr>
          <p:cNvSpPr>
            <a:spLocks noGrp="1"/>
          </p:cNvSpPr>
          <p:nvPr>
            <p:ph type="title"/>
          </p:nvPr>
        </p:nvSpPr>
        <p:spPr>
          <a:xfrm>
            <a:off x="395669" y="4833989"/>
            <a:ext cx="2458368" cy="1755550"/>
          </a:xfrm>
        </p:spPr>
        <p:txBody>
          <a:bodyPr vert="horz" lIns="91440" tIns="45720" rIns="91440" bIns="45720" rtlCol="0" anchor="t">
            <a:noAutofit/>
          </a:bodyPr>
          <a:lstStyle/>
          <a:p>
            <a:r>
              <a:rPr lang="de-DE" sz="800"/>
              <a:t>Begegnungsdaten</a:t>
            </a:r>
            <a:br>
              <a:rPr lang="de-DE" sz="800" dirty="0"/>
            </a:br>
            <a:r>
              <a:rPr lang="de-DE" sz="800"/>
              <a:t>- Ort</a:t>
            </a:r>
            <a:br>
              <a:rPr lang="de-DE" sz="800" dirty="0"/>
            </a:br>
            <a:r>
              <a:rPr lang="de-DE" sz="800"/>
              <a:t>- Zeitpunkt</a:t>
            </a:r>
            <a:br>
              <a:rPr lang="de-DE" sz="800" dirty="0"/>
            </a:br>
            <a:r>
              <a:rPr lang="de-DE" sz="800"/>
              <a:t>- Wer</a:t>
            </a:r>
            <a:br>
              <a:rPr lang="de-DE" sz="800" dirty="0"/>
            </a:br>
            <a:r>
              <a:rPr lang="de-DE" sz="800"/>
              <a:t>- Länge der Begegnung</a:t>
            </a:r>
            <a:br>
              <a:rPr lang="de-DE" sz="800" dirty="0"/>
            </a:br>
            <a:r>
              <a:rPr lang="de-DE" sz="800"/>
              <a:t>- Entfernung</a:t>
            </a:r>
            <a:br>
              <a:rPr lang="de-DE" sz="800" dirty="0"/>
            </a:br>
            <a:br>
              <a:rPr lang="de-DE" sz="800" dirty="0"/>
            </a:br>
            <a:r>
              <a:rPr lang="de-DE" sz="800"/>
              <a:t>Risiko Einschätzung</a:t>
            </a:r>
            <a:br>
              <a:rPr lang="de-DE" sz="800" dirty="0"/>
            </a:br>
            <a:r>
              <a:rPr lang="de-DE" sz="800"/>
              <a:t>- Transparent (Warum ein/kein Risiko?)</a:t>
            </a:r>
            <a:br>
              <a:rPr lang="de-DE" sz="800" dirty="0"/>
            </a:br>
            <a:br>
              <a:rPr lang="de-DE" sz="800" dirty="0"/>
            </a:br>
            <a:r>
              <a:rPr lang="de-DE" sz="800"/>
              <a:t>Enge Kontakte als "Freunde"</a:t>
            </a:r>
            <a:br>
              <a:rPr lang="de-DE" sz="800" dirty="0"/>
            </a:br>
            <a:r>
              <a:rPr lang="de-DE" sz="800"/>
              <a:t>- QR-Code oder Nutzername</a:t>
            </a:r>
            <a:br>
              <a:rPr lang="de-DE" sz="800" dirty="0"/>
            </a:br>
            <a:br>
              <a:rPr lang="de-DE" sz="800" dirty="0"/>
            </a:br>
            <a:r>
              <a:rPr lang="de-DE" sz="800"/>
              <a:t>Testbenachrichtigung</a:t>
            </a:r>
            <a:br>
              <a:rPr lang="de-DE" sz="800" dirty="0"/>
            </a:br>
            <a:r>
              <a:rPr lang="de-DE" sz="800"/>
              <a:t>- Share-Funktion für Kontakte</a:t>
            </a:r>
            <a:br>
              <a:rPr lang="de-DE" sz="800" dirty="0"/>
            </a:br>
            <a:endParaRPr lang="en-US" sz="800"/>
          </a:p>
        </p:txBody>
      </p:sp>
      <p:sp>
        <p:nvSpPr>
          <p:cNvPr id="54" name="Rectangle 47">
            <a:extLst>
              <a:ext uri="{FF2B5EF4-FFF2-40B4-BE49-F238E27FC236}">
                <a16:creationId xmlns:a16="http://schemas.microsoft.com/office/drawing/2014/main" id="{50DDF752-B2A6-49DC-B474-8E1F71AFF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344" y="0"/>
            <a:ext cx="1438656" cy="6858000"/>
          </a:xfrm>
          <a:prstGeom prst="rect">
            <a:avLst/>
          </a:prstGeom>
          <a:solidFill>
            <a:schemeClr val="bg2">
              <a:lumMod val="50000"/>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8" name="Textfeld 7">
            <a:extLst>
              <a:ext uri="{FF2B5EF4-FFF2-40B4-BE49-F238E27FC236}">
                <a16:creationId xmlns:a16="http://schemas.microsoft.com/office/drawing/2014/main" id="{33B25AEE-491E-CD46-8BE9-A7C25BF0830F}"/>
              </a:ext>
            </a:extLst>
          </p:cNvPr>
          <p:cNvSpPr txBox="1"/>
          <p:nvPr/>
        </p:nvSpPr>
        <p:spPr>
          <a:xfrm>
            <a:off x="3512172" y="4913949"/>
            <a:ext cx="1634837" cy="1815882"/>
          </a:xfrm>
          <a:prstGeom prst="rect">
            <a:avLst/>
          </a:prstGeom>
          <a:noFill/>
        </p:spPr>
        <p:txBody>
          <a:bodyPr wrap="square" rtlCol="0">
            <a:spAutoFit/>
          </a:bodyPr>
          <a:lstStyle/>
          <a:p>
            <a:r>
              <a:rPr lang="de-DE" sz="800"/>
              <a:t>Map</a:t>
            </a:r>
            <a:br>
              <a:rPr lang="de-DE" sz="800"/>
            </a:br>
            <a:r>
              <a:rPr lang="de-DE" sz="800"/>
              <a:t>- Testzentren</a:t>
            </a:r>
            <a:br>
              <a:rPr lang="de-DE" sz="800"/>
            </a:br>
            <a:r>
              <a:rPr lang="de-DE" sz="800"/>
              <a:t>- Risikogebiete</a:t>
            </a:r>
            <a:br>
              <a:rPr lang="de-DE" sz="800"/>
            </a:br>
            <a:r>
              <a:rPr lang="de-DE" sz="800"/>
              <a:t>- Infektionsgeschehen</a:t>
            </a:r>
            <a:br>
              <a:rPr lang="de-DE" sz="800"/>
            </a:br>
            <a:r>
              <a:rPr lang="de-DE" sz="800"/>
              <a:t>- Regeln/Neuigkeiten</a:t>
            </a:r>
            <a:br>
              <a:rPr lang="de-DE" sz="800"/>
            </a:br>
            <a:r>
              <a:rPr lang="de-DE" sz="800"/>
              <a:t>- Corona-Ampel</a:t>
            </a:r>
          </a:p>
          <a:p>
            <a:br>
              <a:rPr lang="de-DE" sz="800"/>
            </a:br>
            <a:r>
              <a:rPr lang="de-DE" sz="800"/>
              <a:t>Impfung</a:t>
            </a:r>
            <a:br>
              <a:rPr lang="de-DE" sz="800"/>
            </a:br>
            <a:r>
              <a:rPr lang="de-DE" sz="800"/>
              <a:t>- Benachrichtigungen</a:t>
            </a:r>
          </a:p>
          <a:p>
            <a:r>
              <a:rPr lang="de-DE" sz="800"/>
              <a:t>- Aktualisierungen</a:t>
            </a:r>
            <a:br>
              <a:rPr lang="de-DE" sz="800"/>
            </a:br>
            <a:r>
              <a:rPr lang="de-DE" sz="800"/>
              <a:t>- Verfügbarkeit</a:t>
            </a:r>
            <a:br>
              <a:rPr lang="de-DE" sz="800"/>
            </a:br>
            <a:r>
              <a:rPr lang="de-DE" sz="800"/>
              <a:t>- Elektronischer Impfpass</a:t>
            </a:r>
            <a:br>
              <a:rPr lang="de-DE" sz="800"/>
            </a:br>
            <a:br>
              <a:rPr lang="de-DE" sz="800"/>
            </a:br>
            <a:endParaRPr lang="de-DE" sz="800"/>
          </a:p>
        </p:txBody>
      </p:sp>
      <p:sp>
        <p:nvSpPr>
          <p:cNvPr id="9" name="Textfeld 8">
            <a:extLst>
              <a:ext uri="{FF2B5EF4-FFF2-40B4-BE49-F238E27FC236}">
                <a16:creationId xmlns:a16="http://schemas.microsoft.com/office/drawing/2014/main" id="{43FA0483-0188-8D40-A480-A185E17D5CCA}"/>
              </a:ext>
            </a:extLst>
          </p:cNvPr>
          <p:cNvSpPr txBox="1"/>
          <p:nvPr/>
        </p:nvSpPr>
        <p:spPr>
          <a:xfrm>
            <a:off x="5805144" y="4785781"/>
            <a:ext cx="1438656" cy="707886"/>
          </a:xfrm>
          <a:prstGeom prst="rect">
            <a:avLst/>
          </a:prstGeom>
          <a:noFill/>
        </p:spPr>
        <p:txBody>
          <a:bodyPr wrap="square" rtlCol="0">
            <a:spAutoFit/>
          </a:bodyPr>
          <a:lstStyle/>
          <a:p>
            <a:br>
              <a:rPr lang="de-DE" sz="800"/>
            </a:br>
            <a:r>
              <a:rPr lang="de-DE" sz="800"/>
              <a:t>Übersichtliches Interface</a:t>
            </a:r>
            <a:br>
              <a:rPr lang="de-DE" sz="800"/>
            </a:br>
            <a:r>
              <a:rPr lang="de-DE" sz="800"/>
              <a:t>- Informationen auf einen    Blick</a:t>
            </a:r>
            <a:br>
              <a:rPr lang="de-DE" sz="800"/>
            </a:br>
            <a:endParaRPr lang="de-DE" sz="800"/>
          </a:p>
        </p:txBody>
      </p:sp>
      <p:pic>
        <p:nvPicPr>
          <p:cNvPr id="25" name="Inhaltsplatzhalter 24" descr="Ein Bild, das Text enthält.&#10;&#10;Automatisch generierte Beschreibung">
            <a:extLst>
              <a:ext uri="{FF2B5EF4-FFF2-40B4-BE49-F238E27FC236}">
                <a16:creationId xmlns:a16="http://schemas.microsoft.com/office/drawing/2014/main" id="{C8CBCECA-2E09-6F4A-AE75-E0FEB4488574}"/>
              </a:ext>
            </a:extLst>
          </p:cNvPr>
          <p:cNvPicPr>
            <a:picLocks noGrp="1" noChangeAspect="1"/>
          </p:cNvPicPr>
          <p:nvPr>
            <p:ph idx="1"/>
          </p:nvPr>
        </p:nvPicPr>
        <p:blipFill>
          <a:blip r:embed="rId3"/>
          <a:stretch>
            <a:fillRect/>
          </a:stretch>
        </p:blipFill>
        <p:spPr>
          <a:xfrm>
            <a:off x="157692" y="128168"/>
            <a:ext cx="11390417" cy="4462723"/>
          </a:xfrm>
        </p:spPr>
      </p:pic>
    </p:spTree>
    <p:extLst>
      <p:ext uri="{BB962C8B-B14F-4D97-AF65-F5344CB8AC3E}">
        <p14:creationId xmlns:p14="http://schemas.microsoft.com/office/powerpoint/2010/main" val="2296691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30EAF0-5678-5742-BB7D-4A917E753477}"/>
              </a:ext>
            </a:extLst>
          </p:cNvPr>
          <p:cNvSpPr>
            <a:spLocks noGrp="1"/>
          </p:cNvSpPr>
          <p:nvPr>
            <p:ph type="title"/>
          </p:nvPr>
        </p:nvSpPr>
        <p:spPr>
          <a:xfrm>
            <a:off x="646111" y="452718"/>
            <a:ext cx="9404723" cy="1400530"/>
          </a:xfrm>
        </p:spPr>
        <p:txBody>
          <a:bodyPr>
            <a:normAutofit/>
          </a:bodyPr>
          <a:lstStyle/>
          <a:p>
            <a:pPr>
              <a:lnSpc>
                <a:spcPct val="90000"/>
              </a:lnSpc>
            </a:pPr>
            <a:r>
              <a:rPr lang="de-DE" sz="2900"/>
              <a:t>Zielsetzungen &amp; Begründung des Vorgehens zur Erreichung</a:t>
            </a:r>
            <a:br>
              <a:rPr lang="de-DE" sz="2900"/>
            </a:br>
            <a:endParaRPr lang="de-DE" sz="2900"/>
          </a:p>
        </p:txBody>
      </p:sp>
      <p:graphicFrame>
        <p:nvGraphicFramePr>
          <p:cNvPr id="7" name="Inhaltsplatzhalter 2">
            <a:extLst>
              <a:ext uri="{FF2B5EF4-FFF2-40B4-BE49-F238E27FC236}">
                <a16:creationId xmlns:a16="http://schemas.microsoft.com/office/drawing/2014/main" id="{F95EBAE7-95B3-4659-AE3E-65E26254E504}"/>
              </a:ext>
            </a:extLst>
          </p:cNvPr>
          <p:cNvGraphicFramePr>
            <a:graphicFrameLocks noGrp="1"/>
          </p:cNvGraphicFramePr>
          <p:nvPr>
            <p:ph idx="1"/>
            <p:extLst>
              <p:ext uri="{D42A27DB-BD31-4B8C-83A1-F6EECF244321}">
                <p14:modId xmlns:p14="http://schemas.microsoft.com/office/powerpoint/2010/main" val="3938683059"/>
              </p:ext>
            </p:extLst>
          </p:nvPr>
        </p:nvGraphicFramePr>
        <p:xfrm>
          <a:off x="291270" y="1853248"/>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fik 5">
            <a:extLst>
              <a:ext uri="{FF2B5EF4-FFF2-40B4-BE49-F238E27FC236}">
                <a16:creationId xmlns:a16="http://schemas.microsoft.com/office/drawing/2014/main" id="{9B8090F3-4CB5-674C-A573-78B460999BC3}"/>
              </a:ext>
            </a:extLst>
          </p:cNvPr>
          <p:cNvPicPr>
            <a:picLocks noChangeAspect="1"/>
          </p:cNvPicPr>
          <p:nvPr/>
        </p:nvPicPr>
        <p:blipFill>
          <a:blip r:embed="rId8"/>
          <a:stretch>
            <a:fillRect/>
          </a:stretch>
        </p:blipFill>
        <p:spPr>
          <a:xfrm>
            <a:off x="7035608" y="4050948"/>
            <a:ext cx="5019919" cy="2568216"/>
          </a:xfrm>
          <a:prstGeom prst="rect">
            <a:avLst/>
          </a:prstGeom>
        </p:spPr>
      </p:pic>
    </p:spTree>
    <p:extLst>
      <p:ext uri="{BB962C8B-B14F-4D97-AF65-F5344CB8AC3E}">
        <p14:creationId xmlns:p14="http://schemas.microsoft.com/office/powerpoint/2010/main" val="517907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893B1B-9093-0246-A21C-CD1FDBABD582}"/>
              </a:ext>
            </a:extLst>
          </p:cNvPr>
          <p:cNvSpPr>
            <a:spLocks noGrp="1"/>
          </p:cNvSpPr>
          <p:nvPr>
            <p:ph type="title"/>
          </p:nvPr>
        </p:nvSpPr>
        <p:spPr/>
        <p:txBody>
          <a:bodyPr/>
          <a:lstStyle/>
          <a:p>
            <a:r>
              <a:rPr lang="de-DE"/>
              <a:t>Zielhierarchie </a:t>
            </a:r>
            <a:endParaRPr lang="de-DE">
              <a:solidFill>
                <a:srgbClr val="FF0000"/>
              </a:solidFill>
            </a:endParaRPr>
          </a:p>
        </p:txBody>
      </p:sp>
      <p:pic>
        <p:nvPicPr>
          <p:cNvPr id="6" name="Picture 6">
            <a:extLst>
              <a:ext uri="{FF2B5EF4-FFF2-40B4-BE49-F238E27FC236}">
                <a16:creationId xmlns:a16="http://schemas.microsoft.com/office/drawing/2014/main" id="{17FCAC66-8BC4-42F5-ADBC-C8859824167E}"/>
              </a:ext>
            </a:extLst>
          </p:cNvPr>
          <p:cNvPicPr>
            <a:picLocks noGrp="1" noChangeAspect="1"/>
          </p:cNvPicPr>
          <p:nvPr>
            <p:ph idx="1"/>
          </p:nvPr>
        </p:nvPicPr>
        <p:blipFill>
          <a:blip r:embed="rId2"/>
          <a:stretch>
            <a:fillRect/>
          </a:stretch>
        </p:blipFill>
        <p:spPr>
          <a:xfrm>
            <a:off x="411497" y="1487412"/>
            <a:ext cx="11312751" cy="4634679"/>
          </a:xfrm>
        </p:spPr>
      </p:pic>
    </p:spTree>
    <p:extLst>
      <p:ext uri="{BB962C8B-B14F-4D97-AF65-F5344CB8AC3E}">
        <p14:creationId xmlns:p14="http://schemas.microsoft.com/office/powerpoint/2010/main" val="2907067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1383CE-0B9E-4FA1-BD73-CAF1EA893A33}"/>
              </a:ext>
            </a:extLst>
          </p:cNvPr>
          <p:cNvSpPr>
            <a:spLocks noGrp="1"/>
          </p:cNvSpPr>
          <p:nvPr>
            <p:ph type="title"/>
          </p:nvPr>
        </p:nvSpPr>
        <p:spPr>
          <a:xfrm>
            <a:off x="646111" y="452718"/>
            <a:ext cx="9404723" cy="790930"/>
          </a:xfrm>
        </p:spPr>
        <p:txBody>
          <a:bodyPr/>
          <a:lstStyle/>
          <a:p>
            <a:r>
              <a:rPr lang="de-DE"/>
              <a:t>Domänenmodell</a:t>
            </a:r>
          </a:p>
        </p:txBody>
      </p:sp>
      <p:pic>
        <p:nvPicPr>
          <p:cNvPr id="4" name="Grafik 4">
            <a:extLst>
              <a:ext uri="{FF2B5EF4-FFF2-40B4-BE49-F238E27FC236}">
                <a16:creationId xmlns:a16="http://schemas.microsoft.com/office/drawing/2014/main" id="{5C82EB96-26C7-42BC-823B-870321FE0989}"/>
              </a:ext>
            </a:extLst>
          </p:cNvPr>
          <p:cNvPicPr>
            <a:picLocks noGrp="1" noChangeAspect="1"/>
          </p:cNvPicPr>
          <p:nvPr>
            <p:ph idx="1"/>
          </p:nvPr>
        </p:nvPicPr>
        <p:blipFill>
          <a:blip r:embed="rId2"/>
          <a:stretch>
            <a:fillRect/>
          </a:stretch>
        </p:blipFill>
        <p:spPr>
          <a:xfrm>
            <a:off x="746942" y="1348726"/>
            <a:ext cx="10416025" cy="5236004"/>
          </a:xfrm>
        </p:spPr>
      </p:pic>
    </p:spTree>
    <p:extLst>
      <p:ext uri="{BB962C8B-B14F-4D97-AF65-F5344CB8AC3E}">
        <p14:creationId xmlns:p14="http://schemas.microsoft.com/office/powerpoint/2010/main" val="1558477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Breitbild</PresentationFormat>
  <Slides>12</Slides>
  <Notes>0</Notes>
  <HiddenSlides>0</HiddenSlides>
  <ScaleCrop>false</ScaleCrop>
  <HeadingPairs>
    <vt:vector size="4" baseType="variant">
      <vt:variant>
        <vt:lpstr>Design</vt:lpstr>
      </vt:variant>
      <vt:variant>
        <vt:i4>1</vt:i4>
      </vt:variant>
      <vt:variant>
        <vt:lpstr>Folientitel</vt:lpstr>
      </vt:variant>
      <vt:variant>
        <vt:i4>12</vt:i4>
      </vt:variant>
    </vt:vector>
  </HeadingPairs>
  <TitlesOfParts>
    <vt:vector size="13" baseType="lpstr">
      <vt:lpstr>Ion</vt:lpstr>
      <vt:lpstr>Entwicklungsprojekt  1. Audit</vt:lpstr>
      <vt:lpstr>Übersicht</vt:lpstr>
      <vt:lpstr>PowerPoint-Präsentation</vt:lpstr>
      <vt:lpstr>Projektplan </vt:lpstr>
      <vt:lpstr>Alleinstellungsmerkmale</vt:lpstr>
      <vt:lpstr>Begegnungsdaten - Ort - Zeitpunkt - Wer - Länge der Begegnung - Entfernung  Risiko Einschätzung - Transparent (Warum ein/kein Risiko?)  Enge Kontakte als "Freunde" - QR-Code oder Nutzername  Testbenachrichtigung - Share-Funktion für Kontakte </vt:lpstr>
      <vt:lpstr>Zielsetzungen &amp; Begründung des Vorgehens zur Erreichung </vt:lpstr>
      <vt:lpstr>Zielhierarchie </vt:lpstr>
      <vt:lpstr>Domänenmodell</vt:lpstr>
      <vt:lpstr>Proof of Concept </vt:lpstr>
      <vt:lpstr>Proof of Concept  Spezifikation des ersten Schrittes</vt:lpstr>
      <vt:lpstr>Audit 2 Deliverables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Entwicklungsprojekt  1. Audit</dc:title>
  <dc:creator>David Michael Grimmeisen (dgrimmei)</dc:creator>
  <cp:revision>21</cp:revision>
  <dcterms:created xsi:type="dcterms:W3CDTF">2020-11-27T21:28:39Z</dcterms:created>
  <dcterms:modified xsi:type="dcterms:W3CDTF">2020-11-29T18:07:52Z</dcterms:modified>
</cp:coreProperties>
</file>