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9FA8C7-4908-4CF8-8C81-F1A49DD28C7C}">
  <a:tblStyle styleId="{819FA8C7-4908-4CF8-8C81-F1A49DD28C7C}"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47b1d456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47b1d456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47b1d456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47b1d456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47b1d456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47b1d456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7b1d456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47b1d456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47b1d456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47b1d456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47b1d456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47b1d456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47b1d45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47b1d45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47b1d456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47b1d456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47b1d45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47b1d45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47b1d456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47b1d456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47b1d456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47b1d456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47b1d456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47b1d456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47b1d456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47b1d456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47b1d4564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47b1d4564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FabioCognata/DeckBuilder.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eveloper.clashroyale.com/#/" TargetMode="External"/><Relationship Id="rId4" Type="http://schemas.openxmlformats.org/officeDocument/2006/relationships/hyperlink" Target="https://clashroyale.fandom.com/it/wiki/Clash_Royale_Wiki" TargetMode="External"/><Relationship Id="rId5" Type="http://schemas.openxmlformats.org/officeDocument/2006/relationships/hyperlink" Target="https://royaleapi.github.io/cr-api-data/" TargetMode="External"/><Relationship Id="rId6" Type="http://schemas.openxmlformats.org/officeDocument/2006/relationships/hyperlink" Target="https://www.kaggle.com/bwandowando/clash-royale-season-18-dec-0320-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royaleapi.github.io/cr-api-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None/>
            </a:pPr>
            <a:r>
              <a:rPr b="1" lang="it" sz="3300" u="sng">
                <a:solidFill>
                  <a:srgbClr val="FF0000"/>
                </a:solidFill>
                <a:latin typeface="Arial"/>
                <a:ea typeface="Arial"/>
                <a:cs typeface="Arial"/>
                <a:sym typeface="Arial"/>
                <a:hlinkClick r:id="rId3">
                  <a:extLst>
                    <a:ext uri="{A12FA001-AC4F-418D-AE19-62706E023703}">
                      <ahyp:hlinkClr val="tx"/>
                    </a:ext>
                  </a:extLst>
                </a:hlinkClick>
              </a:rPr>
              <a:t>CLASH ROYALE - DECK BUILDER</a:t>
            </a:r>
            <a:endParaRPr sz="5700">
              <a:solidFill>
                <a:srgbClr val="FF0000"/>
              </a:solidFill>
            </a:endParaRPr>
          </a:p>
        </p:txBody>
      </p:sp>
      <p:sp>
        <p:nvSpPr>
          <p:cNvPr id="68" name="Google Shape;68;p13"/>
          <p:cNvSpPr txBox="1"/>
          <p:nvPr>
            <p:ph idx="1" type="subTitle"/>
          </p:nvPr>
        </p:nvSpPr>
        <p:spPr>
          <a:xfrm>
            <a:off x="390525" y="3181430"/>
            <a:ext cx="8222100" cy="432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b="1" lang="it" sz="2950">
                <a:latin typeface="Arial"/>
                <a:ea typeface="Arial"/>
                <a:cs typeface="Arial"/>
                <a:sym typeface="Arial"/>
              </a:rPr>
              <a:t>Fabio Cognata, Luca Di Giacomo</a:t>
            </a:r>
            <a:endParaRPr b="1" sz="2950">
              <a:latin typeface="Arial"/>
              <a:ea typeface="Arial"/>
              <a:cs typeface="Arial"/>
              <a:sym typeface="Arial"/>
            </a:endParaRPr>
          </a:p>
          <a:p>
            <a:pPr indent="0" lvl="0" marL="0" rtl="0" algn="ctr">
              <a:lnSpc>
                <a:spcPct val="95000"/>
              </a:lnSpc>
              <a:spcBef>
                <a:spcPts val="0"/>
              </a:spcBef>
              <a:spcAft>
                <a:spcPts val="0"/>
              </a:spcAft>
              <a:buSzPts val="275"/>
              <a:buNone/>
            </a:pPr>
            <a:r>
              <a:rPr lang="it" sz="2950">
                <a:latin typeface="Arial"/>
                <a:ea typeface="Arial"/>
                <a:cs typeface="Arial"/>
                <a:sym typeface="Arial"/>
              </a:rPr>
              <a:t>Academic year: 2021/2022</a:t>
            </a:r>
            <a:endParaRPr sz="2950">
              <a:latin typeface="Arial"/>
              <a:ea typeface="Arial"/>
              <a:cs typeface="Arial"/>
              <a:sym typeface="Arial"/>
            </a:endParaRPr>
          </a:p>
          <a:p>
            <a:pPr indent="0" lvl="0" marL="0" rtl="0" algn="l">
              <a:lnSpc>
                <a:spcPct val="80000"/>
              </a:lnSpc>
              <a:spcBef>
                <a:spcPts val="0"/>
              </a:spcBef>
              <a:spcAft>
                <a:spcPts val="0"/>
              </a:spcAft>
              <a:buSzPts val="275"/>
              <a:buNone/>
            </a:pPr>
            <a:r>
              <a:t/>
            </a:r>
            <a:endParaRPr sz="1350"/>
          </a:p>
        </p:txBody>
      </p:sp>
      <p:sp>
        <p:nvSpPr>
          <p:cNvPr id="69" name="Google Shape;69;p13"/>
          <p:cNvSpPr txBox="1"/>
          <p:nvPr/>
        </p:nvSpPr>
        <p:spPr>
          <a:xfrm>
            <a:off x="927225" y="690125"/>
            <a:ext cx="7148700" cy="109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950">
                <a:solidFill>
                  <a:schemeClr val="lt1"/>
                </a:solidFill>
                <a:latin typeface="Roboto"/>
                <a:ea typeface="Roboto"/>
                <a:cs typeface="Roboto"/>
                <a:sym typeface="Roboto"/>
              </a:rPr>
              <a:t>DATA MINING AND MACHINE LEARNING</a:t>
            </a:r>
            <a:endParaRPr b="1" sz="2950">
              <a:solidFill>
                <a:schemeClr val="lt1"/>
              </a:solidFill>
              <a:latin typeface="Roboto"/>
              <a:ea typeface="Roboto"/>
              <a:cs typeface="Roboto"/>
              <a:sym typeface="Roboto"/>
            </a:endParaRPr>
          </a:p>
          <a:p>
            <a:pPr indent="0" lvl="0" marL="0" rtl="0" algn="ctr">
              <a:spcBef>
                <a:spcPts val="0"/>
              </a:spcBef>
              <a:spcAft>
                <a:spcPts val="0"/>
              </a:spcAft>
              <a:buNone/>
            </a:pPr>
            <a:r>
              <a:rPr b="1" lang="it" sz="2950">
                <a:solidFill>
                  <a:schemeClr val="lt1"/>
                </a:solidFill>
                <a:latin typeface="Roboto"/>
                <a:ea typeface="Roboto"/>
                <a:cs typeface="Roboto"/>
                <a:sym typeface="Roboto"/>
              </a:rPr>
              <a:t>University of </a:t>
            </a:r>
            <a:r>
              <a:rPr b="1" lang="it" sz="2950">
                <a:solidFill>
                  <a:schemeClr val="lt1"/>
                </a:solidFill>
                <a:latin typeface="Roboto"/>
                <a:ea typeface="Roboto"/>
                <a:cs typeface="Roboto"/>
                <a:sym typeface="Roboto"/>
              </a:rPr>
              <a:t>Pi</a:t>
            </a:r>
            <a:r>
              <a:rPr b="1" lang="it" sz="2950">
                <a:solidFill>
                  <a:schemeClr val="lt1"/>
                </a:solidFill>
                <a:latin typeface="Roboto"/>
                <a:ea typeface="Roboto"/>
                <a:cs typeface="Roboto"/>
                <a:sym typeface="Roboto"/>
              </a:rPr>
              <a:t>sa</a:t>
            </a:r>
            <a:endParaRPr b="1" sz="295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CLASSIFICATION ANALYSIS</a:t>
            </a:r>
            <a:endParaRPr/>
          </a:p>
        </p:txBody>
      </p:sp>
      <p:sp>
        <p:nvSpPr>
          <p:cNvPr id="134" name="Google Shape;134;p22"/>
          <p:cNvSpPr txBox="1"/>
          <p:nvPr/>
        </p:nvSpPr>
        <p:spPr>
          <a:xfrm>
            <a:off x="119875" y="784600"/>
            <a:ext cx="8826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Roboto"/>
                <a:ea typeface="Roboto"/>
                <a:cs typeface="Roboto"/>
                <a:sym typeface="Roboto"/>
              </a:rPr>
              <a:t>Classification specific pre-processing</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it">
                <a:latin typeface="Roboto"/>
                <a:ea typeface="Roboto"/>
                <a:cs typeface="Roboto"/>
                <a:sym typeface="Roboto"/>
              </a:rPr>
              <a:t>feature extraction: </a:t>
            </a:r>
            <a:r>
              <a:rPr lang="it">
                <a:latin typeface="Roboto"/>
                <a:ea typeface="Roboto"/>
                <a:cs typeface="Roboto"/>
                <a:sym typeface="Roboto"/>
              </a:rPr>
              <a:t>decks from Kaggle’s matches have been analyzed and integrated with card’s characteristics matching with their level(setted to the maximum for the un-leveled analysis).</a:t>
            </a:r>
            <a:br>
              <a:rPr lang="it">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it">
                <a:latin typeface="Roboto"/>
                <a:ea typeface="Roboto"/>
                <a:cs typeface="Roboto"/>
                <a:sym typeface="Roboto"/>
              </a:rPr>
              <a:t>behaviour analysis: </a:t>
            </a:r>
            <a:r>
              <a:rPr lang="it">
                <a:latin typeface="Roboto"/>
                <a:ea typeface="Roboto"/>
                <a:cs typeface="Roboto"/>
                <a:sym typeface="Roboto"/>
              </a:rPr>
              <a:t>to better analyze players’ behaviour in various ranks the confidence sum of the deck have been integrated with others statistics. Also levels of the cards have been splitted by rarity to analyze which cards have been most used in the various ranks.</a:t>
            </a:r>
            <a:endParaRPr>
              <a:latin typeface="Roboto"/>
              <a:ea typeface="Roboto"/>
              <a:cs typeface="Roboto"/>
              <a:sym typeface="Roboto"/>
            </a:endParaRPr>
          </a:p>
        </p:txBody>
      </p:sp>
      <p:pic>
        <p:nvPicPr>
          <p:cNvPr id="135" name="Google Shape;135;p22"/>
          <p:cNvPicPr preferRelativeResize="0"/>
          <p:nvPr/>
        </p:nvPicPr>
        <p:blipFill>
          <a:blip r:embed="rId3">
            <a:alphaModFix/>
          </a:blip>
          <a:stretch>
            <a:fillRect/>
          </a:stretch>
        </p:blipFill>
        <p:spPr>
          <a:xfrm>
            <a:off x="670025" y="2521229"/>
            <a:ext cx="3901975" cy="2511621"/>
          </a:xfrm>
          <a:prstGeom prst="rect">
            <a:avLst/>
          </a:prstGeom>
          <a:noFill/>
          <a:ln>
            <a:noFill/>
          </a:ln>
        </p:spPr>
      </p:pic>
      <p:pic>
        <p:nvPicPr>
          <p:cNvPr id="136" name="Google Shape;136;p22"/>
          <p:cNvPicPr preferRelativeResize="0"/>
          <p:nvPr/>
        </p:nvPicPr>
        <p:blipFill>
          <a:blip r:embed="rId4">
            <a:alphaModFix/>
          </a:blip>
          <a:stretch>
            <a:fillRect/>
          </a:stretch>
        </p:blipFill>
        <p:spPr>
          <a:xfrm>
            <a:off x="4724786" y="2535525"/>
            <a:ext cx="3980239" cy="248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UN-LEVELED ANALYSIS (level setted to maximum for each card)</a:t>
            </a:r>
            <a:endParaRPr/>
          </a:p>
        </p:txBody>
      </p:sp>
      <p:graphicFrame>
        <p:nvGraphicFramePr>
          <p:cNvPr id="142" name="Google Shape;142;p23"/>
          <p:cNvGraphicFramePr/>
          <p:nvPr/>
        </p:nvGraphicFramePr>
        <p:xfrm>
          <a:off x="98250" y="739438"/>
          <a:ext cx="3000000" cy="3000000"/>
        </p:xfrm>
        <a:graphic>
          <a:graphicData uri="http://schemas.openxmlformats.org/drawingml/2006/table">
            <a:tbl>
              <a:tblPr>
                <a:noFill/>
                <a:tableStyleId>{819FA8C7-4908-4CF8-8C81-F1A49DD28C7C}</a:tableStyleId>
              </a:tblPr>
              <a:tblGrid>
                <a:gridCol w="832325"/>
                <a:gridCol w="832325"/>
                <a:gridCol w="832325"/>
                <a:gridCol w="832325"/>
                <a:gridCol w="832325"/>
                <a:gridCol w="832325"/>
                <a:gridCol w="832325"/>
              </a:tblGrid>
              <a:tr h="286150">
                <a:tc gridSpan="7" rowSpan="2">
                  <a:txBody>
                    <a:bodyPr/>
                    <a:lstStyle/>
                    <a:p>
                      <a:pPr indent="0" lvl="0" marL="0" rtl="0" algn="ctr">
                        <a:lnSpc>
                          <a:spcPct val="115000"/>
                        </a:lnSpc>
                        <a:spcBef>
                          <a:spcPts val="0"/>
                        </a:spcBef>
                        <a:spcAft>
                          <a:spcPts val="0"/>
                        </a:spcAft>
                        <a:buNone/>
                      </a:pPr>
                      <a:r>
                        <a:rPr lang="it" sz="1000">
                          <a:solidFill>
                            <a:srgbClr val="FFFFFF"/>
                          </a:solidFill>
                        </a:rPr>
                        <a:t>NO ATTRIBUTE SELECTION</a:t>
                      </a:r>
                      <a:endParaRPr sz="1000">
                        <a:solidFill>
                          <a:srgbClr val="FFFFFF"/>
                        </a:solidFill>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rowSpan="2" hMerge="1"/>
                <a:tc rowSpan="2" hMerge="1"/>
                <a:tc rowSpan="2" hMerge="1"/>
                <a:tc rowSpan="2" hMerge="1"/>
                <a:tc rowSpan="2" hMerge="1"/>
                <a:tc rowSpan="2" hMerge="1"/>
              </a:tr>
              <a:tr h="9075">
                <a:tc gridSpan="7" vMerge="1"/>
                <a:tc hMerge="1" vMerge="1"/>
                <a:tc hMerge="1" vMerge="1"/>
                <a:tc hMerge="1" vMerge="1"/>
                <a:tc hMerge="1" vMerge="1"/>
                <a:tc hMerge="1" vMerge="1"/>
                <a:tc hMerge="1" vMerge="1"/>
              </a:tr>
              <a:tr h="192075">
                <a:tc>
                  <a:txBody>
                    <a:bodyPr/>
                    <a:lstStyle/>
                    <a:p>
                      <a:pPr indent="0" lvl="0" marL="0" rtl="0" algn="l">
                        <a:lnSpc>
                          <a:spcPct val="115000"/>
                        </a:lnSpc>
                        <a:spcBef>
                          <a:spcPts val="0"/>
                        </a:spcBef>
                        <a:spcAft>
                          <a:spcPts val="0"/>
                        </a:spcAft>
                        <a:buNone/>
                      </a:pPr>
                      <a:r>
                        <a:rPr lang="it" sz="1000">
                          <a:solidFill>
                            <a:srgbClr val="FFFFFF"/>
                          </a:solidFill>
                        </a:rPr>
                        <a:t>Algorithm</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F-Measure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fit-time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score-time</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192075">
                <a:tc>
                  <a:txBody>
                    <a:bodyPr/>
                    <a:lstStyle/>
                    <a:p>
                      <a:pPr indent="0" lvl="0" marL="0" rtl="0" algn="l">
                        <a:lnSpc>
                          <a:spcPct val="115000"/>
                        </a:lnSpc>
                        <a:spcBef>
                          <a:spcPts val="0"/>
                        </a:spcBef>
                        <a:spcAft>
                          <a:spcPts val="0"/>
                        </a:spcAft>
                        <a:buNone/>
                      </a:pPr>
                      <a:r>
                        <a:rPr lang="it" sz="1000"/>
                        <a:t>J48</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79,62%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77,20%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77,36%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0,09s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2075">
                <a:tc>
                  <a:txBody>
                    <a:bodyPr/>
                    <a:lstStyle/>
                    <a:p>
                      <a:pPr indent="0" lvl="0" marL="0" rtl="0" algn="l">
                        <a:lnSpc>
                          <a:spcPct val="115000"/>
                        </a:lnSpc>
                        <a:spcBef>
                          <a:spcPts val="0"/>
                        </a:spcBef>
                        <a:spcAft>
                          <a:spcPts val="0"/>
                        </a:spcAft>
                        <a:buNone/>
                      </a:pPr>
                      <a:r>
                        <a:rPr lang="it" sz="1000"/>
                        <a:t>RF</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85,87%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84,92%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82,90%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83,73%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1,19s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0,04s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2075">
                <a:tc>
                  <a:txBody>
                    <a:bodyPr/>
                    <a:lstStyle/>
                    <a:p>
                      <a:pPr indent="0" lvl="0" marL="0" rtl="0" algn="l">
                        <a:lnSpc>
                          <a:spcPct val="115000"/>
                        </a:lnSpc>
                        <a:spcBef>
                          <a:spcPts val="0"/>
                        </a:spcBef>
                        <a:spcAft>
                          <a:spcPts val="0"/>
                        </a:spcAft>
                        <a:buNone/>
                      </a:pPr>
                      <a:r>
                        <a:rPr lang="it" sz="1000"/>
                        <a:t>KNN</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71</a:t>
                      </a:r>
                      <a:r>
                        <a:rPr lang="it" sz="1000"/>
                        <a:t>,5%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68,40%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67,65%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67,92%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0,49s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2075">
                <a:tc>
                  <a:txBody>
                    <a:bodyPr/>
                    <a:lstStyle/>
                    <a:p>
                      <a:pPr indent="0" lvl="0" marL="0" rtl="0" algn="l">
                        <a:lnSpc>
                          <a:spcPct val="115000"/>
                        </a:lnSpc>
                        <a:spcBef>
                          <a:spcPts val="0"/>
                        </a:spcBef>
                        <a:spcAft>
                          <a:spcPts val="0"/>
                        </a:spcAft>
                        <a:buNone/>
                      </a:pPr>
                      <a:r>
                        <a:rPr lang="it" sz="1000"/>
                        <a:t>NB</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53,12%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67,24%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63,59%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53,07%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0,02s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43" name="Google Shape;143;p23"/>
          <p:cNvGraphicFramePr/>
          <p:nvPr/>
        </p:nvGraphicFramePr>
        <p:xfrm>
          <a:off x="98238" y="2145925"/>
          <a:ext cx="3000000" cy="3000000"/>
        </p:xfrm>
        <a:graphic>
          <a:graphicData uri="http://schemas.openxmlformats.org/drawingml/2006/table">
            <a:tbl>
              <a:tblPr>
                <a:noFill/>
                <a:tableStyleId>{819FA8C7-4908-4CF8-8C81-F1A49DD28C7C}</a:tableStyleId>
              </a:tblPr>
              <a:tblGrid>
                <a:gridCol w="832325"/>
                <a:gridCol w="832325"/>
                <a:gridCol w="832325"/>
                <a:gridCol w="832325"/>
                <a:gridCol w="832325"/>
                <a:gridCol w="832325"/>
                <a:gridCol w="832325"/>
              </a:tblGrid>
              <a:tr h="314150">
                <a:tc gridSpan="7" rowSpan="2">
                  <a:txBody>
                    <a:bodyPr/>
                    <a:lstStyle/>
                    <a:p>
                      <a:pPr indent="0" lvl="0" marL="0" rtl="0" algn="ctr">
                        <a:lnSpc>
                          <a:spcPct val="115000"/>
                        </a:lnSpc>
                        <a:spcBef>
                          <a:spcPts val="0"/>
                        </a:spcBef>
                        <a:spcAft>
                          <a:spcPts val="0"/>
                        </a:spcAft>
                        <a:buNone/>
                      </a:pPr>
                      <a:r>
                        <a:rPr lang="it" sz="1000">
                          <a:solidFill>
                            <a:srgbClr val="FFFFFF"/>
                          </a:solidFill>
                        </a:rPr>
                        <a:t>SELECT K-BEST + Chi^2 Test(K=15)</a:t>
                      </a:r>
                      <a:endParaRPr sz="1000">
                        <a:solidFill>
                          <a:srgbClr val="FFFFFF"/>
                        </a:solidFill>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rowSpan="2" hMerge="1"/>
                <a:tc rowSpan="2" hMerge="1"/>
                <a:tc rowSpan="2" hMerge="1"/>
                <a:tc rowSpan="2" hMerge="1"/>
                <a:tc rowSpan="2" hMerge="1"/>
                <a:tc rowSpan="2" hMerge="1"/>
              </a:tr>
              <a:tr h="9975">
                <a:tc gridSpan="7" vMerge="1"/>
                <a:tc hMerge="1" vMerge="1"/>
                <a:tc hMerge="1" vMerge="1"/>
                <a:tc hMerge="1" vMerge="1"/>
                <a:tc hMerge="1" vMerge="1"/>
                <a:tc hMerge="1" vMerge="1"/>
                <a:tc hMerge="1" vMerge="1"/>
              </a:tr>
              <a:tr h="216475">
                <a:tc>
                  <a:txBody>
                    <a:bodyPr/>
                    <a:lstStyle/>
                    <a:p>
                      <a:pPr indent="0" lvl="0" marL="0" rtl="0" algn="l">
                        <a:lnSpc>
                          <a:spcPct val="115000"/>
                        </a:lnSpc>
                        <a:spcBef>
                          <a:spcPts val="0"/>
                        </a:spcBef>
                        <a:spcAft>
                          <a:spcPts val="0"/>
                        </a:spcAft>
                        <a:buNone/>
                      </a:pPr>
                      <a:r>
                        <a:rPr lang="it" sz="1000">
                          <a:solidFill>
                            <a:srgbClr val="FFFFFF"/>
                          </a:solidFill>
                        </a:rPr>
                        <a:t>Algorithm</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F-Measure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fit-time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score-time</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216475">
                <a:tc>
                  <a:txBody>
                    <a:bodyPr/>
                    <a:lstStyle/>
                    <a:p>
                      <a:pPr indent="0" lvl="0" marL="0" rtl="0" algn="l">
                        <a:lnSpc>
                          <a:spcPct val="115000"/>
                        </a:lnSpc>
                        <a:spcBef>
                          <a:spcPts val="0"/>
                        </a:spcBef>
                        <a:spcAft>
                          <a:spcPts val="0"/>
                        </a:spcAft>
                        <a:buNone/>
                      </a:pPr>
                      <a:r>
                        <a:rPr lang="it" sz="1000"/>
                        <a:t>J48</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79,40%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77,26%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77,20%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77,22%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0,13s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0,02s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6475">
                <a:tc>
                  <a:txBody>
                    <a:bodyPr/>
                    <a:lstStyle/>
                    <a:p>
                      <a:pPr indent="0" lvl="0" marL="0" rtl="0" algn="l">
                        <a:lnSpc>
                          <a:spcPct val="115000"/>
                        </a:lnSpc>
                        <a:spcBef>
                          <a:spcPts val="0"/>
                        </a:spcBef>
                        <a:spcAft>
                          <a:spcPts val="0"/>
                        </a:spcAft>
                        <a:buNone/>
                      </a:pPr>
                      <a:r>
                        <a:rPr lang="it" sz="1000"/>
                        <a:t>RF</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85,09%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84,17%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82,38%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83,12%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1,13s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0,05s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6475">
                <a:tc>
                  <a:txBody>
                    <a:bodyPr/>
                    <a:lstStyle/>
                    <a:p>
                      <a:pPr indent="0" lvl="0" marL="0" rtl="0" algn="l">
                        <a:lnSpc>
                          <a:spcPct val="115000"/>
                        </a:lnSpc>
                        <a:spcBef>
                          <a:spcPts val="0"/>
                        </a:spcBef>
                        <a:spcAft>
                          <a:spcPts val="0"/>
                        </a:spcAft>
                        <a:buNone/>
                      </a:pPr>
                      <a:r>
                        <a:rPr lang="it" sz="1000"/>
                        <a:t>KNN</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71,35%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68,22%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67,61%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67,86%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0,07s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0,08s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6475">
                <a:tc>
                  <a:txBody>
                    <a:bodyPr/>
                    <a:lstStyle/>
                    <a:p>
                      <a:pPr indent="0" lvl="0" marL="0" rtl="0" algn="l">
                        <a:lnSpc>
                          <a:spcPct val="115000"/>
                        </a:lnSpc>
                        <a:spcBef>
                          <a:spcPts val="0"/>
                        </a:spcBef>
                        <a:spcAft>
                          <a:spcPts val="0"/>
                        </a:spcAft>
                        <a:buNone/>
                      </a:pPr>
                      <a:r>
                        <a:rPr lang="it" sz="1000"/>
                        <a:t>NB</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52,81%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66,86%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73,73%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52,93%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0,03s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0,02s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44" name="Google Shape;144;p23"/>
          <p:cNvGraphicFramePr/>
          <p:nvPr/>
        </p:nvGraphicFramePr>
        <p:xfrm>
          <a:off x="98250" y="3581300"/>
          <a:ext cx="3000000" cy="3000000"/>
        </p:xfrm>
        <a:graphic>
          <a:graphicData uri="http://schemas.openxmlformats.org/drawingml/2006/table">
            <a:tbl>
              <a:tblPr>
                <a:noFill/>
                <a:tableStyleId>{819FA8C7-4908-4CF8-8C81-F1A49DD28C7C}</a:tableStyleId>
              </a:tblPr>
              <a:tblGrid>
                <a:gridCol w="832325"/>
                <a:gridCol w="832325"/>
                <a:gridCol w="832325"/>
                <a:gridCol w="832325"/>
                <a:gridCol w="832325"/>
                <a:gridCol w="832325"/>
                <a:gridCol w="832325"/>
              </a:tblGrid>
              <a:tr h="369200">
                <a:tc gridSpan="7" rowSpan="2">
                  <a:txBody>
                    <a:bodyPr/>
                    <a:lstStyle/>
                    <a:p>
                      <a:pPr indent="0" lvl="0" marL="0" rtl="0" algn="ctr">
                        <a:lnSpc>
                          <a:spcPct val="115000"/>
                        </a:lnSpc>
                        <a:spcBef>
                          <a:spcPts val="0"/>
                        </a:spcBef>
                        <a:spcAft>
                          <a:spcPts val="0"/>
                        </a:spcAft>
                        <a:buNone/>
                      </a:pPr>
                      <a:r>
                        <a:rPr lang="it" sz="1000">
                          <a:solidFill>
                            <a:srgbClr val="FFFFFF"/>
                          </a:solidFill>
                        </a:rPr>
                        <a:t>VARIANCE THRESHOLD (T=0.7) (17 selected)</a:t>
                      </a:r>
                      <a:endParaRPr sz="1000">
                        <a:solidFill>
                          <a:srgbClr val="FFFFFF"/>
                        </a:solidFill>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rowSpan="2" hMerge="1"/>
                <a:tc rowSpan="2" hMerge="1"/>
                <a:tc rowSpan="2" hMerge="1"/>
                <a:tc rowSpan="2" hMerge="1"/>
                <a:tc rowSpan="2" hMerge="1"/>
                <a:tc rowSpan="2" hMerge="1"/>
              </a:tr>
              <a:tr h="11725">
                <a:tc gridSpan="7" vMerge="1"/>
                <a:tc hMerge="1" vMerge="1"/>
                <a:tc hMerge="1" vMerge="1"/>
                <a:tc hMerge="1" vMerge="1"/>
                <a:tc hMerge="1" vMerge="1"/>
                <a:tc hMerge="1" vMerge="1"/>
                <a:tc hMerge="1" vMerge="1"/>
              </a:tr>
              <a:tr h="205100">
                <a:tc>
                  <a:txBody>
                    <a:bodyPr/>
                    <a:lstStyle/>
                    <a:p>
                      <a:pPr indent="0" lvl="0" marL="0" rtl="0" algn="l">
                        <a:lnSpc>
                          <a:spcPct val="115000"/>
                        </a:lnSpc>
                        <a:spcBef>
                          <a:spcPts val="0"/>
                        </a:spcBef>
                        <a:spcAft>
                          <a:spcPts val="0"/>
                        </a:spcAft>
                        <a:buNone/>
                      </a:pPr>
                      <a:r>
                        <a:rPr lang="it" sz="1000">
                          <a:solidFill>
                            <a:srgbClr val="FFFFFF"/>
                          </a:solidFill>
                        </a:rPr>
                        <a:t>Algorithm</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F-Measure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fit-time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score-time</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205100">
                <a:tc>
                  <a:txBody>
                    <a:bodyPr/>
                    <a:lstStyle/>
                    <a:p>
                      <a:pPr indent="0" lvl="0" marL="0" rtl="0" algn="l">
                        <a:lnSpc>
                          <a:spcPct val="115000"/>
                        </a:lnSpc>
                        <a:spcBef>
                          <a:spcPts val="0"/>
                        </a:spcBef>
                        <a:spcAft>
                          <a:spcPts val="0"/>
                        </a:spcAft>
                        <a:buNone/>
                      </a:pPr>
                      <a:r>
                        <a:rPr lang="it" sz="1000"/>
                        <a:t>J48</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79,21</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77,07</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76,99%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77,02</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0,09s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5100">
                <a:tc>
                  <a:txBody>
                    <a:bodyPr/>
                    <a:lstStyle/>
                    <a:p>
                      <a:pPr indent="0" lvl="0" marL="0" rtl="0" algn="l">
                        <a:lnSpc>
                          <a:spcPct val="115000"/>
                        </a:lnSpc>
                        <a:spcBef>
                          <a:spcPts val="0"/>
                        </a:spcBef>
                        <a:spcAft>
                          <a:spcPts val="0"/>
                        </a:spcAft>
                        <a:buNone/>
                      </a:pPr>
                      <a:r>
                        <a:rPr lang="it" sz="1000"/>
                        <a:t>RF</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79,27%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77,14%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76,93%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77,02%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0,08s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5100">
                <a:tc>
                  <a:txBody>
                    <a:bodyPr/>
                    <a:lstStyle/>
                    <a:p>
                      <a:pPr indent="0" lvl="0" marL="0" rtl="0" algn="l">
                        <a:lnSpc>
                          <a:spcPct val="115000"/>
                        </a:lnSpc>
                        <a:spcBef>
                          <a:spcPts val="0"/>
                        </a:spcBef>
                        <a:spcAft>
                          <a:spcPts val="0"/>
                        </a:spcAft>
                        <a:buNone/>
                      </a:pPr>
                      <a:r>
                        <a:rPr lang="it" sz="1000"/>
                        <a:t>KNN</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71,39%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67,50%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67</a:t>
                      </a:r>
                      <a:r>
                        <a:rPr lang="it" sz="1000"/>
                        <a:t>,80%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0,02s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0,4s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5100">
                <a:tc>
                  <a:txBody>
                    <a:bodyPr/>
                    <a:lstStyle/>
                    <a:p>
                      <a:pPr indent="0" lvl="0" marL="0" rtl="0" algn="l">
                        <a:lnSpc>
                          <a:spcPct val="115000"/>
                        </a:lnSpc>
                        <a:spcBef>
                          <a:spcPts val="0"/>
                        </a:spcBef>
                        <a:spcAft>
                          <a:spcPts val="0"/>
                        </a:spcAft>
                        <a:buNone/>
                      </a:pPr>
                      <a:r>
                        <a:rPr lang="it" sz="1000"/>
                        <a:t>NB</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52,95%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66,96%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62,85%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52,07%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0,03s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0,02s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pic>
        <p:nvPicPr>
          <p:cNvPr id="145" name="Google Shape;145;p23"/>
          <p:cNvPicPr preferRelativeResize="0"/>
          <p:nvPr/>
        </p:nvPicPr>
        <p:blipFill>
          <a:blip r:embed="rId3">
            <a:alphaModFix/>
          </a:blip>
          <a:stretch>
            <a:fillRect/>
          </a:stretch>
        </p:blipFill>
        <p:spPr>
          <a:xfrm>
            <a:off x="6512825" y="1339675"/>
            <a:ext cx="2333625" cy="3733800"/>
          </a:xfrm>
          <a:prstGeom prst="rect">
            <a:avLst/>
          </a:prstGeom>
          <a:noFill/>
          <a:ln>
            <a:noFill/>
          </a:ln>
        </p:spPr>
      </p:pic>
      <p:sp>
        <p:nvSpPr>
          <p:cNvPr id="146" name="Google Shape;146;p23"/>
          <p:cNvSpPr txBox="1"/>
          <p:nvPr/>
        </p:nvSpPr>
        <p:spPr>
          <a:xfrm>
            <a:off x="6505650" y="1009075"/>
            <a:ext cx="2333700" cy="3693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1"/>
                </a:solidFill>
                <a:latin typeface="Roboto"/>
                <a:ea typeface="Roboto"/>
                <a:cs typeface="Roboto"/>
                <a:sym typeface="Roboto"/>
              </a:rPr>
              <a:t>KBest+Chi^2 scores</a:t>
            </a:r>
            <a:endParaRPr sz="10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LEVELED ANALYSIS (1/3)</a:t>
            </a:r>
            <a:endParaRPr/>
          </a:p>
        </p:txBody>
      </p:sp>
      <p:graphicFrame>
        <p:nvGraphicFramePr>
          <p:cNvPr id="152" name="Google Shape;152;p24"/>
          <p:cNvGraphicFramePr/>
          <p:nvPr/>
        </p:nvGraphicFramePr>
        <p:xfrm>
          <a:off x="948225" y="770425"/>
          <a:ext cx="3000000" cy="3000000"/>
        </p:xfrm>
        <a:graphic>
          <a:graphicData uri="http://schemas.openxmlformats.org/drawingml/2006/table">
            <a:tbl>
              <a:tblPr>
                <a:noFill/>
                <a:tableStyleId>{819FA8C7-4908-4CF8-8C81-F1A49DD28C7C}</a:tableStyleId>
              </a:tblPr>
              <a:tblGrid>
                <a:gridCol w="1071725"/>
                <a:gridCol w="1071725"/>
                <a:gridCol w="1071725"/>
                <a:gridCol w="1071725"/>
                <a:gridCol w="1071725"/>
                <a:gridCol w="1071725"/>
                <a:gridCol w="1071725"/>
              </a:tblGrid>
              <a:tr h="428200">
                <a:tc gridSpan="7" rowSpan="2">
                  <a:txBody>
                    <a:bodyPr/>
                    <a:lstStyle/>
                    <a:p>
                      <a:pPr indent="0" lvl="0" marL="0" rtl="0" algn="ctr">
                        <a:lnSpc>
                          <a:spcPct val="115000"/>
                        </a:lnSpc>
                        <a:spcBef>
                          <a:spcPts val="0"/>
                        </a:spcBef>
                        <a:spcAft>
                          <a:spcPts val="0"/>
                        </a:spcAft>
                        <a:buNone/>
                      </a:pPr>
                      <a:r>
                        <a:rPr lang="it" sz="1000">
                          <a:solidFill>
                            <a:srgbClr val="FFFFFF"/>
                          </a:solidFill>
                        </a:rPr>
                        <a:t>NO ATTRIBUTE SELECTION</a:t>
                      </a:r>
                      <a:endParaRPr sz="1000">
                        <a:solidFill>
                          <a:srgbClr val="FFFFFF"/>
                        </a:solidFill>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rowSpan="2" hMerge="1"/>
                <a:tc rowSpan="2" hMerge="1"/>
                <a:tc rowSpan="2" hMerge="1"/>
                <a:tc rowSpan="2" hMerge="1"/>
                <a:tc rowSpan="2" hMerge="1"/>
                <a:tc rowSpan="2" hMerge="1"/>
              </a:tr>
              <a:tr h="13575">
                <a:tc gridSpan="7" vMerge="1"/>
                <a:tc hMerge="1" vMerge="1"/>
                <a:tc hMerge="1" vMerge="1"/>
                <a:tc hMerge="1" vMerge="1"/>
                <a:tc hMerge="1" vMerge="1"/>
                <a:tc hMerge="1" vMerge="1"/>
                <a:tc hMerge="1" vMerge="1"/>
              </a:tr>
              <a:tr h="271900">
                <a:tc>
                  <a:txBody>
                    <a:bodyPr/>
                    <a:lstStyle/>
                    <a:p>
                      <a:pPr indent="0" lvl="0" marL="0" rtl="0" algn="l">
                        <a:lnSpc>
                          <a:spcPct val="115000"/>
                        </a:lnSpc>
                        <a:spcBef>
                          <a:spcPts val="0"/>
                        </a:spcBef>
                        <a:spcAft>
                          <a:spcPts val="0"/>
                        </a:spcAft>
                        <a:buNone/>
                      </a:pPr>
                      <a:r>
                        <a:rPr lang="it" sz="1000">
                          <a:solidFill>
                            <a:srgbClr val="FFFFFF"/>
                          </a:solidFill>
                        </a:rPr>
                        <a:t>Algorithm</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F-Measure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fit-time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score-time</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271900">
                <a:tc>
                  <a:txBody>
                    <a:bodyPr/>
                    <a:lstStyle/>
                    <a:p>
                      <a:pPr indent="0" lvl="0" marL="0" rtl="0" algn="l">
                        <a:lnSpc>
                          <a:spcPct val="115000"/>
                        </a:lnSpc>
                        <a:spcBef>
                          <a:spcPts val="0"/>
                        </a:spcBef>
                        <a:spcAft>
                          <a:spcPts val="0"/>
                        </a:spcAft>
                        <a:buNone/>
                      </a:pPr>
                      <a:r>
                        <a:rPr lang="it" sz="1000"/>
                        <a:t>J48</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900"/>
                        <a:t>70,18</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t>69,74</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t>70,18</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900"/>
                        <a:t>69,56</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0,1s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900">
                <a:tc>
                  <a:txBody>
                    <a:bodyPr/>
                    <a:lstStyle/>
                    <a:p>
                      <a:pPr indent="0" lvl="0" marL="0" rtl="0" algn="l">
                        <a:lnSpc>
                          <a:spcPct val="115000"/>
                        </a:lnSpc>
                        <a:spcBef>
                          <a:spcPts val="0"/>
                        </a:spcBef>
                        <a:spcAft>
                          <a:spcPts val="0"/>
                        </a:spcAft>
                        <a:buNone/>
                      </a:pPr>
                      <a:r>
                        <a:rPr lang="it" sz="1000"/>
                        <a:t>RF(100 estims)</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76,14</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77,12</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76,14</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76,40%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3,12s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0,2s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900">
                <a:tc>
                  <a:txBody>
                    <a:bodyPr/>
                    <a:lstStyle/>
                    <a:p>
                      <a:pPr indent="0" lvl="0" marL="0" rtl="0" algn="l">
                        <a:lnSpc>
                          <a:spcPct val="115000"/>
                        </a:lnSpc>
                        <a:spcBef>
                          <a:spcPts val="0"/>
                        </a:spcBef>
                        <a:spcAft>
                          <a:spcPts val="0"/>
                        </a:spcAft>
                        <a:buNone/>
                      </a:pPr>
                      <a:r>
                        <a:rPr lang="it" sz="1000"/>
                        <a:t>KNN(N=4)</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55,48%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54,25%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55,48%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53,88%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1,4s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1900">
                <a:tc>
                  <a:txBody>
                    <a:bodyPr/>
                    <a:lstStyle/>
                    <a:p>
                      <a:pPr indent="0" lvl="0" marL="0" rtl="0" algn="l">
                        <a:lnSpc>
                          <a:spcPct val="115000"/>
                        </a:lnSpc>
                        <a:spcBef>
                          <a:spcPts val="0"/>
                        </a:spcBef>
                        <a:spcAft>
                          <a:spcPts val="0"/>
                        </a:spcAft>
                        <a:buNone/>
                      </a:pPr>
                      <a:r>
                        <a:rPr lang="it" sz="1000"/>
                        <a:t>NB</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50,23</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51,40</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50,23</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50</a:t>
                      </a:r>
                      <a:r>
                        <a:rPr lang="it" sz="1000"/>
                        <a:t>,09%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0,05s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0,06s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53" name="Google Shape;153;p24"/>
          <p:cNvGraphicFramePr/>
          <p:nvPr/>
        </p:nvGraphicFramePr>
        <p:xfrm>
          <a:off x="948213" y="2723075"/>
          <a:ext cx="3000000" cy="3000000"/>
        </p:xfrm>
        <a:graphic>
          <a:graphicData uri="http://schemas.openxmlformats.org/drawingml/2006/table">
            <a:tbl>
              <a:tblPr>
                <a:noFill/>
                <a:tableStyleId>{819FA8C7-4908-4CF8-8C81-F1A49DD28C7C}</a:tableStyleId>
              </a:tblPr>
              <a:tblGrid>
                <a:gridCol w="1071725"/>
                <a:gridCol w="1071725"/>
                <a:gridCol w="1071725"/>
                <a:gridCol w="1071725"/>
                <a:gridCol w="1071725"/>
                <a:gridCol w="1071725"/>
                <a:gridCol w="1071725"/>
              </a:tblGrid>
              <a:tr h="487925">
                <a:tc gridSpan="7" rowSpan="2">
                  <a:txBody>
                    <a:bodyPr/>
                    <a:lstStyle/>
                    <a:p>
                      <a:pPr indent="0" lvl="0" marL="0" rtl="0" algn="ctr">
                        <a:lnSpc>
                          <a:spcPct val="115000"/>
                        </a:lnSpc>
                        <a:spcBef>
                          <a:spcPts val="0"/>
                        </a:spcBef>
                        <a:spcAft>
                          <a:spcPts val="0"/>
                        </a:spcAft>
                        <a:buNone/>
                      </a:pPr>
                      <a:r>
                        <a:rPr lang="it" sz="1000">
                          <a:solidFill>
                            <a:srgbClr val="FFFFFF"/>
                          </a:solidFill>
                        </a:rPr>
                        <a:t>K-BEST with Chi^2 (K=20)</a:t>
                      </a:r>
                      <a:endParaRPr sz="1000">
                        <a:solidFill>
                          <a:srgbClr val="FFFFFF"/>
                        </a:solidFill>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rowSpan="2" hMerge="1"/>
                <a:tc rowSpan="2" hMerge="1"/>
                <a:tc rowSpan="2" hMerge="1"/>
                <a:tc rowSpan="2" hMerge="1"/>
                <a:tc rowSpan="2" hMerge="1"/>
                <a:tc rowSpan="2" hMerge="1"/>
              </a:tr>
              <a:tr h="15475">
                <a:tc gridSpan="7" vMerge="1"/>
                <a:tc hMerge="1" vMerge="1"/>
                <a:tc hMerge="1" vMerge="1"/>
                <a:tc hMerge="1" vMerge="1"/>
                <a:tc hMerge="1" vMerge="1"/>
                <a:tc hMerge="1" vMerge="1"/>
                <a:tc hMerge="1" vMerge="1"/>
              </a:tr>
              <a:tr h="300050">
                <a:tc>
                  <a:txBody>
                    <a:bodyPr/>
                    <a:lstStyle/>
                    <a:p>
                      <a:pPr indent="0" lvl="0" marL="0" rtl="0" algn="l">
                        <a:lnSpc>
                          <a:spcPct val="115000"/>
                        </a:lnSpc>
                        <a:spcBef>
                          <a:spcPts val="0"/>
                        </a:spcBef>
                        <a:spcAft>
                          <a:spcPts val="0"/>
                        </a:spcAft>
                        <a:buNone/>
                      </a:pPr>
                      <a:r>
                        <a:rPr lang="it" sz="1000">
                          <a:solidFill>
                            <a:srgbClr val="FFFFFF"/>
                          </a:solidFill>
                        </a:rPr>
                        <a:t>Algorithm</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F-Measure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fit-time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score-time</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300050">
                <a:tc>
                  <a:txBody>
                    <a:bodyPr/>
                    <a:lstStyle/>
                    <a:p>
                      <a:pPr indent="0" lvl="0" marL="0" rtl="0" algn="l">
                        <a:lnSpc>
                          <a:spcPct val="115000"/>
                        </a:lnSpc>
                        <a:spcBef>
                          <a:spcPts val="0"/>
                        </a:spcBef>
                        <a:spcAft>
                          <a:spcPts val="0"/>
                        </a:spcAft>
                        <a:buNone/>
                      </a:pPr>
                      <a:r>
                        <a:rPr lang="it" sz="1000"/>
                        <a:t>J48</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69,98%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69,45%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69,89%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69,32%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0,12s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50">
                <a:tc>
                  <a:txBody>
                    <a:bodyPr/>
                    <a:lstStyle/>
                    <a:p>
                      <a:pPr indent="0" lvl="0" marL="0" rtl="0" algn="l">
                        <a:lnSpc>
                          <a:spcPct val="115000"/>
                        </a:lnSpc>
                        <a:spcBef>
                          <a:spcPts val="0"/>
                        </a:spcBef>
                        <a:spcAft>
                          <a:spcPts val="0"/>
                        </a:spcAft>
                        <a:buNone/>
                      </a:pPr>
                      <a:r>
                        <a:rPr lang="it" sz="1000"/>
                        <a:t>RF(100 estims)</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76,04</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76,84</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76,04</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76,23</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3,07s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0,32s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50">
                <a:tc>
                  <a:txBody>
                    <a:bodyPr/>
                    <a:lstStyle/>
                    <a:p>
                      <a:pPr indent="0" lvl="0" marL="0" rtl="0" algn="l">
                        <a:lnSpc>
                          <a:spcPct val="115000"/>
                        </a:lnSpc>
                        <a:spcBef>
                          <a:spcPts val="0"/>
                        </a:spcBef>
                        <a:spcAft>
                          <a:spcPts val="0"/>
                        </a:spcAft>
                        <a:buNone/>
                      </a:pPr>
                      <a:r>
                        <a:rPr lang="it" sz="1000"/>
                        <a:t>KNN(N=4)</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55,44%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54,22</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55,44%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53,88%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0,07s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0,09s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0050">
                <a:tc>
                  <a:txBody>
                    <a:bodyPr/>
                    <a:lstStyle/>
                    <a:p>
                      <a:pPr indent="0" lvl="0" marL="0" rtl="0" algn="l">
                        <a:lnSpc>
                          <a:spcPct val="115000"/>
                        </a:lnSpc>
                        <a:spcBef>
                          <a:spcPts val="0"/>
                        </a:spcBef>
                        <a:spcAft>
                          <a:spcPts val="0"/>
                        </a:spcAft>
                        <a:buNone/>
                      </a:pPr>
                      <a:r>
                        <a:rPr lang="it" sz="1000"/>
                        <a:t>NB</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51</a:t>
                      </a:r>
                      <a:r>
                        <a:rPr lang="it" sz="1000"/>
                        <a:t>,07%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51</a:t>
                      </a:r>
                      <a:r>
                        <a:rPr lang="it" sz="1000"/>
                        <a:t>,09%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51</a:t>
                      </a:r>
                      <a:r>
                        <a:rPr lang="it" sz="1000"/>
                        <a:t>,07%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49</a:t>
                      </a:r>
                      <a:r>
                        <a:rPr lang="it" sz="1000"/>
                        <a:t>,86%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0,17s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0,07s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LEVELED ANALYSIS (2/3)</a:t>
            </a:r>
            <a:endParaRPr/>
          </a:p>
        </p:txBody>
      </p:sp>
      <p:graphicFrame>
        <p:nvGraphicFramePr>
          <p:cNvPr id="159" name="Google Shape;159;p25"/>
          <p:cNvGraphicFramePr/>
          <p:nvPr/>
        </p:nvGraphicFramePr>
        <p:xfrm>
          <a:off x="1331963" y="958800"/>
          <a:ext cx="3000000" cy="3000000"/>
        </p:xfrm>
        <a:graphic>
          <a:graphicData uri="http://schemas.openxmlformats.org/drawingml/2006/table">
            <a:tbl>
              <a:tblPr>
                <a:noFill/>
                <a:tableStyleId>{819FA8C7-4908-4CF8-8C81-F1A49DD28C7C}</a:tableStyleId>
              </a:tblPr>
              <a:tblGrid>
                <a:gridCol w="925725"/>
                <a:gridCol w="925725"/>
                <a:gridCol w="925725"/>
                <a:gridCol w="925725"/>
                <a:gridCol w="925725"/>
                <a:gridCol w="925725"/>
                <a:gridCol w="925725"/>
              </a:tblGrid>
              <a:tr h="464400">
                <a:tc gridSpan="7" rowSpan="2">
                  <a:txBody>
                    <a:bodyPr/>
                    <a:lstStyle/>
                    <a:p>
                      <a:pPr indent="0" lvl="0" marL="0" rtl="0" algn="ctr">
                        <a:lnSpc>
                          <a:spcPct val="115000"/>
                        </a:lnSpc>
                        <a:spcBef>
                          <a:spcPts val="0"/>
                        </a:spcBef>
                        <a:spcAft>
                          <a:spcPts val="0"/>
                        </a:spcAft>
                        <a:buNone/>
                      </a:pPr>
                      <a:r>
                        <a:rPr lang="it" sz="1000">
                          <a:solidFill>
                            <a:srgbClr val="FFFFFF"/>
                          </a:solidFill>
                        </a:rPr>
                        <a:t>K-BEST with Mutual Info Gain (K=20)</a:t>
                      </a:r>
                      <a:endParaRPr sz="1000">
                        <a:solidFill>
                          <a:srgbClr val="FFFFFF"/>
                        </a:solidFill>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rowSpan="2" hMerge="1"/>
                <a:tc rowSpan="2" hMerge="1"/>
                <a:tc rowSpan="2" hMerge="1"/>
                <a:tc rowSpan="2" hMerge="1"/>
                <a:tc rowSpan="2" hMerge="1"/>
                <a:tc rowSpan="2" hMerge="1"/>
              </a:tr>
              <a:tr h="14750">
                <a:tc gridSpan="7" vMerge="1"/>
                <a:tc hMerge="1" vMerge="1"/>
                <a:tc hMerge="1" vMerge="1"/>
                <a:tc hMerge="1" vMerge="1"/>
                <a:tc hMerge="1" vMerge="1"/>
                <a:tc hMerge="1" vMerge="1"/>
                <a:tc hMerge="1" vMerge="1"/>
              </a:tr>
              <a:tr h="258000">
                <a:tc>
                  <a:txBody>
                    <a:bodyPr/>
                    <a:lstStyle/>
                    <a:p>
                      <a:pPr indent="0" lvl="0" marL="0" rtl="0" algn="l">
                        <a:lnSpc>
                          <a:spcPct val="115000"/>
                        </a:lnSpc>
                        <a:spcBef>
                          <a:spcPts val="0"/>
                        </a:spcBef>
                        <a:spcAft>
                          <a:spcPts val="0"/>
                        </a:spcAft>
                        <a:buNone/>
                      </a:pPr>
                      <a:r>
                        <a:rPr lang="it" sz="1000">
                          <a:solidFill>
                            <a:srgbClr val="FFFFFF"/>
                          </a:solidFill>
                        </a:rPr>
                        <a:t>Algorithm</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F-Measure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fit-time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score-time</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258000">
                <a:tc>
                  <a:txBody>
                    <a:bodyPr/>
                    <a:lstStyle/>
                    <a:p>
                      <a:pPr indent="0" lvl="0" marL="0" rtl="0" algn="l">
                        <a:lnSpc>
                          <a:spcPct val="115000"/>
                        </a:lnSpc>
                        <a:spcBef>
                          <a:spcPts val="0"/>
                        </a:spcBef>
                        <a:spcAft>
                          <a:spcPts val="0"/>
                        </a:spcAft>
                        <a:buNone/>
                      </a:pPr>
                      <a:r>
                        <a:rPr lang="it" sz="1000"/>
                        <a:t>J48</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69,96%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68,</a:t>
                      </a:r>
                      <a:r>
                        <a:rPr lang="it" sz="1000"/>
                        <a:t>87</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69,96%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a:t>
                      </a:r>
                      <a:r>
                        <a:rPr lang="it" sz="1000"/>
                        <a:t>,34%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0,41s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8000">
                <a:tc>
                  <a:txBody>
                    <a:bodyPr/>
                    <a:lstStyle/>
                    <a:p>
                      <a:pPr indent="0" lvl="0" marL="0" rtl="0" algn="l">
                        <a:lnSpc>
                          <a:spcPct val="115000"/>
                        </a:lnSpc>
                        <a:spcBef>
                          <a:spcPts val="0"/>
                        </a:spcBef>
                        <a:spcAft>
                          <a:spcPts val="0"/>
                        </a:spcAft>
                        <a:buNone/>
                      </a:pPr>
                      <a:r>
                        <a:rPr lang="it" sz="1000"/>
                        <a:t>RF(100 estims)</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76,21</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77,14</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76,21</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76,43</a:t>
                      </a:r>
                      <a:r>
                        <a:rPr lang="it" sz="1000"/>
                        <a: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3,90s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0,15s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8000">
                <a:tc>
                  <a:txBody>
                    <a:bodyPr/>
                    <a:lstStyle/>
                    <a:p>
                      <a:pPr indent="0" lvl="0" marL="0" rtl="0" algn="l">
                        <a:lnSpc>
                          <a:spcPct val="115000"/>
                        </a:lnSpc>
                        <a:spcBef>
                          <a:spcPts val="0"/>
                        </a:spcBef>
                        <a:spcAft>
                          <a:spcPts val="0"/>
                        </a:spcAft>
                        <a:buNone/>
                      </a:pPr>
                      <a:r>
                        <a:rPr lang="it" sz="1000"/>
                        <a:t>KNN(N=4)</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55,47%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54,25%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55,47%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53,91%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3,05s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8000">
                <a:tc>
                  <a:txBody>
                    <a:bodyPr/>
                    <a:lstStyle/>
                    <a:p>
                      <a:pPr indent="0" lvl="0" marL="0" rtl="0" algn="l">
                        <a:lnSpc>
                          <a:spcPct val="115000"/>
                        </a:lnSpc>
                        <a:spcBef>
                          <a:spcPts val="0"/>
                        </a:spcBef>
                        <a:spcAft>
                          <a:spcPts val="0"/>
                        </a:spcAft>
                        <a:buNone/>
                      </a:pPr>
                      <a:r>
                        <a:rPr lang="it" sz="1000"/>
                        <a:t>NB</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50</a:t>
                      </a:r>
                      <a:r>
                        <a:rPr lang="it" sz="1000"/>
                        <a:t>,87%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51</a:t>
                      </a:r>
                      <a:r>
                        <a:rPr lang="it" sz="1000"/>
                        <a:t>,01%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50</a:t>
                      </a:r>
                      <a:r>
                        <a:rPr lang="it" sz="1000"/>
                        <a:t>,87%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49</a:t>
                      </a:r>
                      <a:r>
                        <a:rPr lang="it" sz="1000"/>
                        <a:t>,51%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4,72s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0,03s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160" name="Google Shape;160;p25"/>
          <p:cNvGraphicFramePr/>
          <p:nvPr/>
        </p:nvGraphicFramePr>
        <p:xfrm>
          <a:off x="1331975" y="2898350"/>
          <a:ext cx="3000000" cy="3000000"/>
        </p:xfrm>
        <a:graphic>
          <a:graphicData uri="http://schemas.openxmlformats.org/drawingml/2006/table">
            <a:tbl>
              <a:tblPr>
                <a:noFill/>
                <a:tableStyleId>{819FA8C7-4908-4CF8-8C81-F1A49DD28C7C}</a:tableStyleId>
              </a:tblPr>
              <a:tblGrid>
                <a:gridCol w="925725"/>
                <a:gridCol w="925725"/>
                <a:gridCol w="925725"/>
                <a:gridCol w="925725"/>
                <a:gridCol w="925725"/>
                <a:gridCol w="925725"/>
                <a:gridCol w="925725"/>
              </a:tblGrid>
              <a:tr h="475850">
                <a:tc gridSpan="7" rowSpan="2">
                  <a:txBody>
                    <a:bodyPr/>
                    <a:lstStyle/>
                    <a:p>
                      <a:pPr indent="0" lvl="0" marL="0" rtl="0" algn="ctr">
                        <a:lnSpc>
                          <a:spcPct val="115000"/>
                        </a:lnSpc>
                        <a:spcBef>
                          <a:spcPts val="0"/>
                        </a:spcBef>
                        <a:spcAft>
                          <a:spcPts val="0"/>
                        </a:spcAft>
                        <a:buNone/>
                      </a:pPr>
                      <a:r>
                        <a:rPr lang="it" sz="1000">
                          <a:solidFill>
                            <a:srgbClr val="FFFFFF"/>
                          </a:solidFill>
                        </a:rPr>
                        <a:t>VARIANCE THRESHOLD (T=0.7)</a:t>
                      </a:r>
                      <a:endParaRPr sz="1000">
                        <a:solidFill>
                          <a:srgbClr val="FFFFFF"/>
                        </a:solidFill>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rowSpan="2" hMerge="1"/>
                <a:tc rowSpan="2" hMerge="1"/>
                <a:tc rowSpan="2" hMerge="1"/>
                <a:tc rowSpan="2" hMerge="1"/>
                <a:tc rowSpan="2" hMerge="1"/>
                <a:tc rowSpan="2" hMerge="1"/>
              </a:tr>
              <a:tr h="15100">
                <a:tc gridSpan="7" vMerge="1"/>
                <a:tc hMerge="1" vMerge="1"/>
                <a:tc hMerge="1" vMerge="1"/>
                <a:tc hMerge="1" vMerge="1"/>
                <a:tc hMerge="1" vMerge="1"/>
                <a:tc hMerge="1" vMerge="1"/>
                <a:tc hMerge="1" vMerge="1"/>
              </a:tr>
              <a:tr h="264375">
                <a:tc>
                  <a:txBody>
                    <a:bodyPr/>
                    <a:lstStyle/>
                    <a:p>
                      <a:pPr indent="0" lvl="0" marL="0" rtl="0" algn="l">
                        <a:lnSpc>
                          <a:spcPct val="115000"/>
                        </a:lnSpc>
                        <a:spcBef>
                          <a:spcPts val="0"/>
                        </a:spcBef>
                        <a:spcAft>
                          <a:spcPts val="0"/>
                        </a:spcAft>
                        <a:buNone/>
                      </a:pPr>
                      <a:r>
                        <a:rPr lang="it" sz="1000">
                          <a:solidFill>
                            <a:srgbClr val="FFFFFF"/>
                          </a:solidFill>
                        </a:rPr>
                        <a:t>Algorithm</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F-Measure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fit-time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c>
                  <a:txBody>
                    <a:bodyPr/>
                    <a:lstStyle/>
                    <a:p>
                      <a:pPr indent="0" lvl="0" marL="0" rtl="0" algn="l">
                        <a:lnSpc>
                          <a:spcPct val="115000"/>
                        </a:lnSpc>
                        <a:spcBef>
                          <a:spcPts val="0"/>
                        </a:spcBef>
                        <a:spcAft>
                          <a:spcPts val="0"/>
                        </a:spcAft>
                        <a:buNone/>
                      </a:pPr>
                      <a:r>
                        <a:rPr lang="it" sz="1000">
                          <a:solidFill>
                            <a:srgbClr val="FFFFFF"/>
                          </a:solidFill>
                        </a:rPr>
                        <a:t>score-time</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4285F4"/>
                    </a:solidFill>
                  </a:tcPr>
                </a:tc>
              </a:tr>
              <a:tr h="264375">
                <a:tc>
                  <a:txBody>
                    <a:bodyPr/>
                    <a:lstStyle/>
                    <a:p>
                      <a:pPr indent="0" lvl="0" marL="0" rtl="0" algn="l">
                        <a:lnSpc>
                          <a:spcPct val="115000"/>
                        </a:lnSpc>
                        <a:spcBef>
                          <a:spcPts val="0"/>
                        </a:spcBef>
                        <a:spcAft>
                          <a:spcPts val="0"/>
                        </a:spcAft>
                        <a:buNone/>
                      </a:pPr>
                      <a:r>
                        <a:rPr lang="it" sz="1000"/>
                        <a:t>J48</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69,88%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69,88%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69,24%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0,08s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4375">
                <a:tc>
                  <a:txBody>
                    <a:bodyPr/>
                    <a:lstStyle/>
                    <a:p>
                      <a:pPr indent="0" lvl="0" marL="0" rtl="0" algn="l">
                        <a:lnSpc>
                          <a:spcPct val="115000"/>
                        </a:lnSpc>
                        <a:spcBef>
                          <a:spcPts val="0"/>
                        </a:spcBef>
                        <a:spcAft>
                          <a:spcPts val="0"/>
                        </a:spcAft>
                        <a:buNone/>
                      </a:pPr>
                      <a:r>
                        <a:rPr lang="it" sz="1000"/>
                        <a:t>RF(100 estims)</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75,67%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76,51%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75,67%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75,88%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2,57s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0,14s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4375">
                <a:tc>
                  <a:txBody>
                    <a:bodyPr/>
                    <a:lstStyle/>
                    <a:p>
                      <a:pPr indent="0" lvl="0" marL="0" rtl="0" algn="l">
                        <a:lnSpc>
                          <a:spcPct val="115000"/>
                        </a:lnSpc>
                        <a:spcBef>
                          <a:spcPts val="0"/>
                        </a:spcBef>
                        <a:spcAft>
                          <a:spcPts val="0"/>
                        </a:spcAft>
                        <a:buNone/>
                      </a:pPr>
                      <a:r>
                        <a:rPr lang="it" sz="1000"/>
                        <a:t>KNN(N=4)</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55,38%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54,14%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55,38%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53,78%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0,03s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1,1s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4375">
                <a:tc>
                  <a:txBody>
                    <a:bodyPr/>
                    <a:lstStyle/>
                    <a:p>
                      <a:pPr indent="0" lvl="0" marL="0" rtl="0" algn="l">
                        <a:lnSpc>
                          <a:spcPct val="115000"/>
                        </a:lnSpc>
                        <a:spcBef>
                          <a:spcPts val="0"/>
                        </a:spcBef>
                        <a:spcAft>
                          <a:spcPts val="0"/>
                        </a:spcAft>
                        <a:buNone/>
                      </a:pPr>
                      <a:r>
                        <a:rPr lang="it" sz="1000"/>
                        <a:t>NB</a:t>
                      </a:r>
                      <a:endParaRPr sz="1000"/>
                    </a:p>
                  </a:txBody>
                  <a:tcPr marT="25400" marB="25400" marR="25400" marL="25400" anchor="b">
                    <a:lnL cap="flat" cmpd="sng" w="19050">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solidFill>
                      <a:srgbClr val="FBBC04"/>
                    </a:solidFill>
                  </a:tcPr>
                </a:tc>
                <a:tc>
                  <a:txBody>
                    <a:bodyPr/>
                    <a:lstStyle/>
                    <a:p>
                      <a:pPr indent="0" lvl="0" marL="0" rtl="0" algn="ctr">
                        <a:lnSpc>
                          <a:spcPct val="115000"/>
                        </a:lnSpc>
                        <a:spcBef>
                          <a:spcPts val="0"/>
                        </a:spcBef>
                        <a:spcAft>
                          <a:spcPts val="0"/>
                        </a:spcAft>
                        <a:buNone/>
                      </a:pPr>
                      <a:r>
                        <a:rPr lang="it" sz="1000"/>
                        <a:t>51</a:t>
                      </a:r>
                      <a:r>
                        <a:rPr lang="it" sz="1000"/>
                        <a:t>,31%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51</a:t>
                      </a:r>
                      <a:r>
                        <a:rPr lang="it" sz="1000"/>
                        <a:t>,41%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51</a:t>
                      </a:r>
                      <a:r>
                        <a:rPr lang="it" sz="1000"/>
                        <a:t>,31%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51</a:t>
                      </a:r>
                      <a:r>
                        <a:rPr lang="it" sz="1000"/>
                        <a:t>,07%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0,05s</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it" sz="1000"/>
                        <a:t>0,02s</a:t>
                      </a:r>
                      <a:endParaRPr sz="1000"/>
                    </a:p>
                  </a:txBody>
                  <a:tcPr marT="25400" marB="25400" marR="25400" marL="25400" anchor="b">
                    <a:lnL cap="flat" cmpd="sng" w="9525">
                      <a:solidFill>
                        <a:srgbClr val="CCCCCC"/>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LEVELED ANALYSIS (3/3)</a:t>
            </a:r>
            <a:endParaRPr/>
          </a:p>
        </p:txBody>
      </p:sp>
      <p:pic>
        <p:nvPicPr>
          <p:cNvPr id="166" name="Google Shape;166;p26"/>
          <p:cNvPicPr preferRelativeResize="0"/>
          <p:nvPr/>
        </p:nvPicPr>
        <p:blipFill>
          <a:blip r:embed="rId3">
            <a:alphaModFix/>
          </a:blip>
          <a:stretch>
            <a:fillRect/>
          </a:stretch>
        </p:blipFill>
        <p:spPr>
          <a:xfrm>
            <a:off x="174200" y="1022075"/>
            <a:ext cx="1820000" cy="3937825"/>
          </a:xfrm>
          <a:prstGeom prst="rect">
            <a:avLst/>
          </a:prstGeom>
          <a:noFill/>
          <a:ln>
            <a:noFill/>
          </a:ln>
        </p:spPr>
      </p:pic>
      <p:sp>
        <p:nvSpPr>
          <p:cNvPr id="167" name="Google Shape;167;p26"/>
          <p:cNvSpPr txBox="1"/>
          <p:nvPr/>
        </p:nvSpPr>
        <p:spPr>
          <a:xfrm>
            <a:off x="174200" y="698975"/>
            <a:ext cx="1820100" cy="323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900">
                <a:solidFill>
                  <a:schemeClr val="lt1"/>
                </a:solidFill>
                <a:latin typeface="Roboto"/>
                <a:ea typeface="Roboto"/>
                <a:cs typeface="Roboto"/>
                <a:sym typeface="Roboto"/>
              </a:rPr>
              <a:t>KBest + Chi^2 scores</a:t>
            </a:r>
            <a:endParaRPr sz="900">
              <a:solidFill>
                <a:schemeClr val="lt1"/>
              </a:solidFill>
              <a:latin typeface="Roboto"/>
              <a:ea typeface="Roboto"/>
              <a:cs typeface="Roboto"/>
              <a:sym typeface="Roboto"/>
            </a:endParaRPr>
          </a:p>
        </p:txBody>
      </p:sp>
      <p:pic>
        <p:nvPicPr>
          <p:cNvPr id="168" name="Google Shape;168;p26"/>
          <p:cNvPicPr preferRelativeResize="0"/>
          <p:nvPr/>
        </p:nvPicPr>
        <p:blipFill>
          <a:blip r:embed="rId4">
            <a:alphaModFix/>
          </a:blip>
          <a:stretch>
            <a:fillRect/>
          </a:stretch>
        </p:blipFill>
        <p:spPr>
          <a:xfrm>
            <a:off x="2324086" y="1022075"/>
            <a:ext cx="4573989" cy="3937826"/>
          </a:xfrm>
          <a:prstGeom prst="rect">
            <a:avLst/>
          </a:prstGeom>
          <a:noFill/>
          <a:ln>
            <a:noFill/>
          </a:ln>
        </p:spPr>
      </p:pic>
      <p:sp>
        <p:nvSpPr>
          <p:cNvPr id="169" name="Google Shape;169;p26"/>
          <p:cNvSpPr txBox="1"/>
          <p:nvPr/>
        </p:nvSpPr>
        <p:spPr>
          <a:xfrm>
            <a:off x="2324075" y="698975"/>
            <a:ext cx="4530300" cy="323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900">
                <a:solidFill>
                  <a:schemeClr val="lt1"/>
                </a:solidFill>
                <a:latin typeface="Roboto"/>
                <a:ea typeface="Roboto"/>
                <a:cs typeface="Roboto"/>
                <a:sym typeface="Roboto"/>
              </a:rPr>
              <a:t>KBest + Mutual Info scores</a:t>
            </a:r>
            <a:endParaRPr sz="900">
              <a:solidFill>
                <a:schemeClr val="lt1"/>
              </a:solidFill>
              <a:latin typeface="Roboto"/>
              <a:ea typeface="Roboto"/>
              <a:cs typeface="Roboto"/>
              <a:sym typeface="Roboto"/>
            </a:endParaRPr>
          </a:p>
        </p:txBody>
      </p:sp>
      <p:pic>
        <p:nvPicPr>
          <p:cNvPr id="170" name="Google Shape;170;p26"/>
          <p:cNvPicPr preferRelativeResize="0"/>
          <p:nvPr/>
        </p:nvPicPr>
        <p:blipFill>
          <a:blip r:embed="rId5">
            <a:alphaModFix/>
          </a:blip>
          <a:stretch>
            <a:fillRect/>
          </a:stretch>
        </p:blipFill>
        <p:spPr>
          <a:xfrm>
            <a:off x="7362450" y="992300"/>
            <a:ext cx="1562400" cy="3997351"/>
          </a:xfrm>
          <a:prstGeom prst="rect">
            <a:avLst/>
          </a:prstGeom>
          <a:noFill/>
          <a:ln>
            <a:noFill/>
          </a:ln>
        </p:spPr>
      </p:pic>
      <p:sp>
        <p:nvSpPr>
          <p:cNvPr id="171" name="Google Shape;171;p26"/>
          <p:cNvSpPr txBox="1"/>
          <p:nvPr/>
        </p:nvSpPr>
        <p:spPr>
          <a:xfrm>
            <a:off x="7302450" y="698975"/>
            <a:ext cx="1682400" cy="323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900">
                <a:solidFill>
                  <a:schemeClr val="lt1"/>
                </a:solidFill>
                <a:latin typeface="Roboto"/>
                <a:ea typeface="Roboto"/>
                <a:cs typeface="Roboto"/>
                <a:sym typeface="Roboto"/>
              </a:rPr>
              <a:t>Variance Threshold selection</a:t>
            </a:r>
            <a:endParaRPr sz="9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MODEL SELECTION AND FINAL CONSIDERATIONS</a:t>
            </a:r>
            <a:endParaRPr/>
          </a:p>
        </p:txBody>
      </p:sp>
      <p:sp>
        <p:nvSpPr>
          <p:cNvPr id="177" name="Google Shape;177;p27"/>
          <p:cNvSpPr txBox="1"/>
          <p:nvPr/>
        </p:nvSpPr>
        <p:spPr>
          <a:xfrm>
            <a:off x="54475" y="762800"/>
            <a:ext cx="8935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Roboto"/>
                <a:ea typeface="Roboto"/>
                <a:cs typeface="Roboto"/>
                <a:sym typeface="Roboto"/>
              </a:rPr>
              <a:t>Selection: </a:t>
            </a:r>
            <a:r>
              <a:rPr lang="it">
                <a:latin typeface="Roboto"/>
                <a:ea typeface="Roboto"/>
                <a:cs typeface="Roboto"/>
                <a:sym typeface="Roboto"/>
              </a:rPr>
              <a:t>Since speed is not considered to be as important as in suggestions, the preference for model selection has been the accuracy, thus, selecting the Random Forest classifier for both levelled and unlevelled adding K-Best with mutual information attribute selector and k=15 for the levelled analysis.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it">
                <a:latin typeface="Roboto"/>
                <a:ea typeface="Roboto"/>
                <a:cs typeface="Roboto"/>
                <a:sym typeface="Roboto"/>
              </a:rPr>
              <a:t>Final Considerations</a:t>
            </a:r>
            <a:endParaRPr b="1">
              <a:latin typeface="Roboto"/>
              <a:ea typeface="Roboto"/>
              <a:cs typeface="Roboto"/>
              <a:sym typeface="Roboto"/>
            </a:endParaRPr>
          </a:p>
          <a:p>
            <a:pPr indent="0" lvl="0" marL="0" rtl="0" algn="l">
              <a:spcBef>
                <a:spcPts val="0"/>
              </a:spcBef>
              <a:spcAft>
                <a:spcPts val="0"/>
              </a:spcAft>
              <a:buNone/>
            </a:pPr>
            <a:r>
              <a:rPr lang="it">
                <a:latin typeface="Roboto"/>
                <a:ea typeface="Roboto"/>
                <a:cs typeface="Roboto"/>
                <a:sym typeface="Roboto"/>
              </a:rPr>
              <a:t>It’s noticeable that, from the analysis, all results are highly influenced by players’ skill, especially with the growth of the rank.</a:t>
            </a:r>
            <a:br>
              <a:rPr lang="it">
                <a:latin typeface="Roboto"/>
                <a:ea typeface="Roboto"/>
                <a:cs typeface="Roboto"/>
                <a:sym typeface="Roboto"/>
              </a:rPr>
            </a:br>
            <a:br>
              <a:rPr lang="it">
                <a:latin typeface="Roboto"/>
                <a:ea typeface="Roboto"/>
                <a:cs typeface="Roboto"/>
                <a:sym typeface="Roboto"/>
              </a:rPr>
            </a:br>
            <a:r>
              <a:rPr lang="it">
                <a:latin typeface="Roboto"/>
                <a:ea typeface="Roboto"/>
                <a:cs typeface="Roboto"/>
                <a:sym typeface="Roboto"/>
              </a:rPr>
              <a:t>In Fact in most of the cases players tend to follow the trend of higher level players copying their deck, resulting in few visible differences such as cards level and rarity of the owned cards indicating also the amount of time spent on the game with cards also having minimal properties’ differences for each level resulting in very near classes.</a:t>
            </a:r>
            <a:endParaRPr>
              <a:latin typeface="Roboto"/>
              <a:ea typeface="Roboto"/>
              <a:cs typeface="Roboto"/>
              <a:sym typeface="Roboto"/>
            </a:endParaRPr>
          </a:p>
          <a:p>
            <a:pPr indent="0" lvl="0" marL="0" rtl="0" algn="l">
              <a:spcBef>
                <a:spcPts val="0"/>
              </a:spcBef>
              <a:spcAft>
                <a:spcPts val="0"/>
              </a:spcAft>
              <a:buNone/>
            </a:pPr>
            <a:br>
              <a:rPr lang="it">
                <a:latin typeface="Roboto"/>
                <a:ea typeface="Roboto"/>
                <a:cs typeface="Roboto"/>
                <a:sym typeface="Roboto"/>
              </a:rPr>
            </a:br>
            <a:r>
              <a:rPr lang="it">
                <a:latin typeface="Roboto"/>
                <a:ea typeface="Roboto"/>
                <a:cs typeface="Roboto"/>
                <a:sym typeface="Roboto"/>
              </a:rPr>
              <a:t>Other factor of interest is the high variance of each attribute causing a lot of sparsity in classes due to the possibility to buy cards and upgrades independently from the skill or rank of the players causing decks to be present in minor ranks as well as in the higher ones.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INTRODUCTION</a:t>
            </a:r>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935"/>
              <a:buNone/>
            </a:pPr>
            <a:r>
              <a:rPr lang="it" sz="1290">
                <a:solidFill>
                  <a:srgbClr val="000000"/>
                </a:solidFill>
                <a:latin typeface="Arial"/>
                <a:ea typeface="Arial"/>
                <a:cs typeface="Arial"/>
                <a:sym typeface="Arial"/>
              </a:rPr>
              <a:t>The application is a tool for clash-royale’s game community that allows decks building with the support of data analysis and machine learning algorithms to give an idea of the quality of the final deck analysing cards’ parameters such as Health Points, Damage, and other statistics concerning the game.</a:t>
            </a:r>
            <a:endParaRPr sz="1290">
              <a:solidFill>
                <a:srgbClr val="000000"/>
              </a:solidFill>
              <a:latin typeface="Arial"/>
              <a:ea typeface="Arial"/>
              <a:cs typeface="Arial"/>
              <a:sym typeface="Arial"/>
            </a:endParaRPr>
          </a:p>
          <a:p>
            <a:pPr indent="0" lvl="0" marL="0" rtl="0" algn="l">
              <a:lnSpc>
                <a:spcPct val="140000"/>
              </a:lnSpc>
              <a:spcBef>
                <a:spcPts val="0"/>
              </a:spcBef>
              <a:spcAft>
                <a:spcPts val="0"/>
              </a:spcAft>
              <a:buSzPts val="935"/>
              <a:buNone/>
            </a:pPr>
            <a:r>
              <a:t/>
            </a:r>
            <a:endParaRPr sz="1290">
              <a:solidFill>
                <a:srgbClr val="000000"/>
              </a:solidFill>
              <a:latin typeface="Arial"/>
              <a:ea typeface="Arial"/>
              <a:cs typeface="Arial"/>
              <a:sym typeface="Arial"/>
            </a:endParaRPr>
          </a:p>
          <a:p>
            <a:pPr indent="0" lvl="0" marL="0" rtl="0" algn="l">
              <a:lnSpc>
                <a:spcPct val="140000"/>
              </a:lnSpc>
              <a:spcBef>
                <a:spcPts val="0"/>
              </a:spcBef>
              <a:spcAft>
                <a:spcPts val="0"/>
              </a:spcAft>
              <a:buSzPts val="935"/>
              <a:buNone/>
            </a:pPr>
            <a:r>
              <a:rPr lang="it" sz="1290">
                <a:solidFill>
                  <a:srgbClr val="000000"/>
                </a:solidFill>
                <a:latin typeface="Arial"/>
                <a:ea typeface="Arial"/>
                <a:cs typeface="Arial"/>
                <a:sym typeface="Arial"/>
              </a:rPr>
              <a:t>The application also gives suggestions to build a competitive deck proposing specific combinations adapting to already selected cards.</a:t>
            </a:r>
            <a:br>
              <a:rPr lang="it" sz="1290">
                <a:solidFill>
                  <a:srgbClr val="000000"/>
                </a:solidFill>
                <a:latin typeface="Arial"/>
                <a:ea typeface="Arial"/>
                <a:cs typeface="Arial"/>
                <a:sym typeface="Arial"/>
              </a:rPr>
            </a:br>
            <a:br>
              <a:rPr lang="it" sz="1290">
                <a:solidFill>
                  <a:srgbClr val="000000"/>
                </a:solidFill>
                <a:latin typeface="Arial"/>
                <a:ea typeface="Arial"/>
                <a:cs typeface="Arial"/>
                <a:sym typeface="Arial"/>
              </a:rPr>
            </a:br>
            <a:r>
              <a:rPr lang="it" sz="1290">
                <a:solidFill>
                  <a:srgbClr val="000000"/>
                </a:solidFill>
                <a:latin typeface="Arial"/>
                <a:ea typeface="Arial"/>
                <a:cs typeface="Arial"/>
                <a:sym typeface="Arial"/>
              </a:rPr>
              <a:t>It is thought of as a completely free to use application, without any user registration to make it as open as possible. It also offers information about each card retrieved by official sources such as the game’s wiki.</a:t>
            </a:r>
            <a:endParaRPr sz="1290">
              <a:solidFill>
                <a:srgbClr val="000000"/>
              </a:solidFill>
              <a:latin typeface="Arial"/>
              <a:ea typeface="Arial"/>
              <a:cs typeface="Arial"/>
              <a:sym typeface="Arial"/>
            </a:endParaRPr>
          </a:p>
          <a:p>
            <a:pPr indent="0" lvl="0" marL="0" rtl="0" algn="l">
              <a:lnSpc>
                <a:spcPct val="105000"/>
              </a:lnSpc>
              <a:spcBef>
                <a:spcPts val="0"/>
              </a:spcBef>
              <a:spcAft>
                <a:spcPts val="1200"/>
              </a:spcAft>
              <a:buSzPts val="935"/>
              <a:buNone/>
            </a:pPr>
            <a:r>
              <a:t/>
            </a:r>
            <a:endParaRPr sz="153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5"/>
          <p:cNvSpPr txBox="1"/>
          <p:nvPr>
            <p:ph idx="4294967295"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FUNCTIONAL REQUIREMENTS</a:t>
            </a:r>
            <a:endParaRPr/>
          </a:p>
        </p:txBody>
      </p:sp>
      <p:pic>
        <p:nvPicPr>
          <p:cNvPr id="81" name="Google Shape;81;p15"/>
          <p:cNvPicPr preferRelativeResize="0"/>
          <p:nvPr/>
        </p:nvPicPr>
        <p:blipFill>
          <a:blip r:embed="rId3">
            <a:alphaModFix/>
          </a:blip>
          <a:stretch>
            <a:fillRect/>
          </a:stretch>
        </p:blipFill>
        <p:spPr>
          <a:xfrm>
            <a:off x="507250" y="92313"/>
            <a:ext cx="8129500" cy="4958875"/>
          </a:xfrm>
          <a:prstGeom prst="rect">
            <a:avLst/>
          </a:prstGeom>
          <a:noFill/>
          <a:ln>
            <a:noFill/>
          </a:ln>
        </p:spPr>
      </p:pic>
      <p:sp>
        <p:nvSpPr>
          <p:cNvPr id="82" name="Google Shape;82;p15"/>
          <p:cNvSpPr txBox="1"/>
          <p:nvPr/>
        </p:nvSpPr>
        <p:spPr>
          <a:xfrm>
            <a:off x="5612075" y="588450"/>
            <a:ext cx="33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3" name="Google Shape;83;p15"/>
          <p:cNvSpPr/>
          <p:nvPr/>
        </p:nvSpPr>
        <p:spPr>
          <a:xfrm>
            <a:off x="5219525" y="370500"/>
            <a:ext cx="3596400" cy="1852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5742850" y="479475"/>
            <a:ext cx="248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1"/>
                </a:solidFill>
                <a:latin typeface="Roboto"/>
                <a:ea typeface="Roboto"/>
                <a:cs typeface="Roboto"/>
                <a:sym typeface="Roboto"/>
              </a:rPr>
              <a:t>CLASS DIAGRAM</a:t>
            </a:r>
            <a:endParaRPr>
              <a:solidFill>
                <a:schemeClr val="lt1"/>
              </a:solidFill>
              <a:latin typeface="Roboto"/>
              <a:ea typeface="Roboto"/>
              <a:cs typeface="Roboto"/>
              <a:sym typeface="Roboto"/>
            </a:endParaRPr>
          </a:p>
        </p:txBody>
      </p:sp>
      <p:pic>
        <p:nvPicPr>
          <p:cNvPr id="85" name="Google Shape;85;p15"/>
          <p:cNvPicPr preferRelativeResize="0"/>
          <p:nvPr/>
        </p:nvPicPr>
        <p:blipFill>
          <a:blip r:embed="rId4">
            <a:alphaModFix/>
          </a:blip>
          <a:stretch>
            <a:fillRect/>
          </a:stretch>
        </p:blipFill>
        <p:spPr>
          <a:xfrm>
            <a:off x="5265888" y="1517325"/>
            <a:ext cx="3438525" cy="39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REQUIREMENTS</a:t>
            </a:r>
            <a:endParaRPr/>
          </a:p>
        </p:txBody>
      </p:sp>
      <p:sp>
        <p:nvSpPr>
          <p:cNvPr id="91" name="Google Shape;91;p16"/>
          <p:cNvSpPr txBox="1"/>
          <p:nvPr/>
        </p:nvSpPr>
        <p:spPr>
          <a:xfrm>
            <a:off x="152550" y="860875"/>
            <a:ext cx="8881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Roboto"/>
                <a:ea typeface="Roboto"/>
                <a:cs typeface="Roboto"/>
                <a:sym typeface="Roboto"/>
              </a:rPr>
              <a:t>FUNCTIONAL</a:t>
            </a:r>
            <a:endParaRPr b="1">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lnSpc>
                <a:spcPct val="150000"/>
              </a:lnSpc>
              <a:spcBef>
                <a:spcPts val="0"/>
              </a:spcBef>
              <a:spcAft>
                <a:spcPts val="0"/>
              </a:spcAft>
              <a:buSzPts val="1400"/>
              <a:buChar char="●"/>
            </a:pPr>
            <a:r>
              <a:rPr lang="it"/>
              <a:t>Explore the cards viewing informations about them</a:t>
            </a:r>
            <a:endParaRPr/>
          </a:p>
          <a:p>
            <a:pPr indent="-317500" lvl="0" marL="457200" rtl="0" algn="l">
              <a:lnSpc>
                <a:spcPct val="150000"/>
              </a:lnSpc>
              <a:spcBef>
                <a:spcPts val="0"/>
              </a:spcBef>
              <a:spcAft>
                <a:spcPts val="0"/>
              </a:spcAft>
              <a:buSzPts val="1400"/>
              <a:buChar char="●"/>
            </a:pPr>
            <a:r>
              <a:rPr lang="it"/>
              <a:t>Build decks by adding/removing specific cards.</a:t>
            </a:r>
            <a:endParaRPr/>
          </a:p>
          <a:p>
            <a:pPr indent="-317500" lvl="0" marL="457200" rtl="0" algn="l">
              <a:lnSpc>
                <a:spcPct val="150000"/>
              </a:lnSpc>
              <a:spcBef>
                <a:spcPts val="0"/>
              </a:spcBef>
              <a:spcAft>
                <a:spcPts val="0"/>
              </a:spcAft>
              <a:buSzPts val="1400"/>
              <a:buChar char="●"/>
            </a:pPr>
            <a:r>
              <a:rPr lang="it"/>
              <a:t> View suggestions based on the actual state of the deck during the building phase</a:t>
            </a:r>
            <a:endParaRPr/>
          </a:p>
          <a:p>
            <a:pPr indent="-317500" lvl="0" marL="457200" rtl="0" algn="l">
              <a:lnSpc>
                <a:spcPct val="150000"/>
              </a:lnSpc>
              <a:spcBef>
                <a:spcPts val="0"/>
              </a:spcBef>
              <a:spcAft>
                <a:spcPts val="0"/>
              </a:spcAft>
              <a:buSzPts val="1400"/>
              <a:buChar char="●"/>
            </a:pPr>
            <a:r>
              <a:rPr lang="it"/>
              <a:t>Receive a preview of the quality of the deck, once it is completely built</a:t>
            </a:r>
            <a:endParaRPr/>
          </a:p>
          <a:p>
            <a:pPr indent="-317500" lvl="0" marL="457200" rtl="0" algn="l">
              <a:lnSpc>
                <a:spcPct val="150000"/>
              </a:lnSpc>
              <a:spcBef>
                <a:spcPts val="0"/>
              </a:spcBef>
              <a:spcAft>
                <a:spcPts val="0"/>
              </a:spcAft>
              <a:buSzPts val="1400"/>
              <a:buChar char="●"/>
            </a:pPr>
            <a:r>
              <a:rPr lang="it"/>
              <a:t>Receive a ranking of the deck, once levels for each card are selected</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b="1" lang="it"/>
              <a:t>NON-FUNCTIONAL</a:t>
            </a:r>
            <a:endParaRPr b="1"/>
          </a:p>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Char char="●"/>
            </a:pPr>
            <a:r>
              <a:rPr lang="it"/>
              <a:t>The application should be easy to use.</a:t>
            </a:r>
            <a:endParaRPr/>
          </a:p>
          <a:p>
            <a:pPr indent="-317500" lvl="0" marL="457200" rtl="0" algn="l">
              <a:lnSpc>
                <a:spcPct val="150000"/>
              </a:lnSpc>
              <a:spcBef>
                <a:spcPts val="0"/>
              </a:spcBef>
              <a:spcAft>
                <a:spcPts val="0"/>
              </a:spcAft>
              <a:buSzPts val="1400"/>
              <a:buChar char="●"/>
            </a:pPr>
            <a:r>
              <a:rPr lang="it"/>
              <a:t>The GUI should be intuitive and easy to use</a:t>
            </a:r>
            <a:endParaRPr/>
          </a:p>
          <a:p>
            <a:pPr indent="-317500" lvl="0" marL="457200" rtl="0" algn="l">
              <a:lnSpc>
                <a:spcPct val="150000"/>
              </a:lnSpc>
              <a:spcBef>
                <a:spcPts val="0"/>
              </a:spcBef>
              <a:spcAft>
                <a:spcPts val="0"/>
              </a:spcAft>
              <a:buSzPts val="1400"/>
              <a:buChar char="●"/>
            </a:pPr>
            <a:r>
              <a:rPr lang="it"/>
              <a:t>The application should be responsive to changes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ARCHITECTURE</a:t>
            </a:r>
            <a:endParaRPr/>
          </a:p>
        </p:txBody>
      </p:sp>
      <p:pic>
        <p:nvPicPr>
          <p:cNvPr id="97" name="Google Shape;97;p17"/>
          <p:cNvPicPr preferRelativeResize="0"/>
          <p:nvPr/>
        </p:nvPicPr>
        <p:blipFill>
          <a:blip r:embed="rId3">
            <a:alphaModFix/>
          </a:blip>
          <a:stretch>
            <a:fillRect/>
          </a:stretch>
        </p:blipFill>
        <p:spPr>
          <a:xfrm>
            <a:off x="3397288" y="738750"/>
            <a:ext cx="2228527" cy="421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DATASET DESCRIPTION</a:t>
            </a:r>
            <a:endParaRPr/>
          </a:p>
        </p:txBody>
      </p:sp>
      <p:sp>
        <p:nvSpPr>
          <p:cNvPr id="103" name="Google Shape;103;p18"/>
          <p:cNvSpPr txBox="1"/>
          <p:nvPr/>
        </p:nvSpPr>
        <p:spPr>
          <a:xfrm>
            <a:off x="130775" y="806400"/>
            <a:ext cx="8903100" cy="2801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it"/>
              <a:t>The cards dataset has been built by official clash royale APIs at: </a:t>
            </a:r>
            <a:r>
              <a:rPr lang="it" u="sng">
                <a:solidFill>
                  <a:srgbClr val="1155CC"/>
                </a:solidFill>
                <a:hlinkClick r:id="rId3">
                  <a:extLst>
                    <a:ext uri="{A12FA001-AC4F-418D-AE19-62706E023703}">
                      <ahyp:hlinkClr val="tx"/>
                    </a:ext>
                  </a:extLst>
                </a:hlinkClick>
              </a:rPr>
              <a:t>https://developer.clashroyale.com/#/</a:t>
            </a:r>
            <a:endParaRPr/>
          </a:p>
          <a:p>
            <a:pPr indent="0" lvl="0" marL="0" rtl="0" algn="l">
              <a:lnSpc>
                <a:spcPct val="150000"/>
              </a:lnSpc>
              <a:spcBef>
                <a:spcPts val="0"/>
              </a:spcBef>
              <a:spcAft>
                <a:spcPts val="0"/>
              </a:spcAft>
              <a:buNone/>
            </a:pPr>
            <a:r>
              <a:rPr lang="it"/>
              <a:t>Retrieving 106 cards, then integrated with informations retrieved from both the official wiki at:</a:t>
            </a:r>
            <a:endParaRPr/>
          </a:p>
          <a:p>
            <a:pPr indent="0" lvl="0" marL="0" rtl="0" algn="l">
              <a:lnSpc>
                <a:spcPct val="150000"/>
              </a:lnSpc>
              <a:spcBef>
                <a:spcPts val="0"/>
              </a:spcBef>
              <a:spcAft>
                <a:spcPts val="0"/>
              </a:spcAft>
              <a:buNone/>
            </a:pPr>
            <a:r>
              <a:rPr lang="it" u="sng">
                <a:solidFill>
                  <a:srgbClr val="1155CC"/>
                </a:solidFill>
                <a:hlinkClick r:id="rId4">
                  <a:extLst>
                    <a:ext uri="{A12FA001-AC4F-418D-AE19-62706E023703}">
                      <ahyp:hlinkClr val="tx"/>
                    </a:ext>
                  </a:extLst>
                </a:hlinkClick>
              </a:rPr>
              <a:t>https://clashroyale.fandom.com/it/wiki/Clash_Royale_Wiki</a:t>
            </a:r>
            <a:endParaRPr/>
          </a:p>
          <a:p>
            <a:pPr indent="0" lvl="0" marL="0" rtl="0" algn="l">
              <a:lnSpc>
                <a:spcPct val="150000"/>
              </a:lnSpc>
              <a:spcBef>
                <a:spcPts val="0"/>
              </a:spcBef>
              <a:spcAft>
                <a:spcPts val="0"/>
              </a:spcAft>
              <a:buNone/>
            </a:pPr>
            <a:r>
              <a:rPr lang="it"/>
              <a:t>And the statistics of the updated APIs from github: </a:t>
            </a:r>
            <a:r>
              <a:rPr lang="it" u="sng">
                <a:solidFill>
                  <a:srgbClr val="1155CC"/>
                </a:solidFill>
                <a:hlinkClick r:id="rId5">
                  <a:extLst>
                    <a:ext uri="{A12FA001-AC4F-418D-AE19-62706E023703}">
                      <ahyp:hlinkClr val="tx"/>
                    </a:ext>
                  </a:extLst>
                </a:hlinkClick>
              </a:rPr>
              <a:t>https://royaleapi.github.io/cr-api-data/</a:t>
            </a:r>
            <a:endParaRPr/>
          </a:p>
          <a:p>
            <a:pPr indent="0" lvl="0" marL="0" rtl="0" algn="l">
              <a:lnSpc>
                <a:spcPct val="150000"/>
              </a:lnSpc>
              <a:spcBef>
                <a:spcPts val="0"/>
              </a:spcBef>
              <a:spcAft>
                <a:spcPts val="0"/>
              </a:spcAft>
              <a:buNone/>
            </a:pPr>
            <a:r>
              <a:rPr lang="it"/>
              <a:t>For the decks dataset has been used a .csv file from kaggle, containing the full list of matches played during season 18 (2021) of Clash Royale:</a:t>
            </a:r>
            <a:endParaRPr/>
          </a:p>
          <a:p>
            <a:pPr indent="0" lvl="0" marL="0" rtl="0" algn="l">
              <a:spcBef>
                <a:spcPts val="0"/>
              </a:spcBef>
              <a:spcAft>
                <a:spcPts val="0"/>
              </a:spcAft>
              <a:buNone/>
            </a:pPr>
            <a:r>
              <a:rPr lang="it" u="sng">
                <a:solidFill>
                  <a:srgbClr val="0000FF"/>
                </a:solidFill>
                <a:latin typeface="Calibri"/>
                <a:ea typeface="Calibri"/>
                <a:cs typeface="Calibri"/>
                <a:sym typeface="Calibri"/>
                <a:hlinkClick r:id="rId6">
                  <a:extLst>
                    <a:ext uri="{A12FA001-AC4F-418D-AE19-62706E023703}">
                      <ahyp:hlinkClr val="tx"/>
                    </a:ext>
                  </a:extLst>
                </a:hlinkClick>
              </a:rPr>
              <a:t>https://www.kaggle.com/bwandowando/clash-royale-season-18-dec-0320-dataset</a:t>
            </a:r>
            <a:r>
              <a:rPr lang="it" sz="1600">
                <a:latin typeface="Calibri"/>
                <a:ea typeface="Calibri"/>
                <a:cs typeface="Calibri"/>
                <a:sym typeface="Calibri"/>
              </a:rPr>
              <a:t> </a:t>
            </a:r>
            <a:endParaRPr sz="1700">
              <a:latin typeface="Calibri"/>
              <a:ea typeface="Calibri"/>
              <a:cs typeface="Calibri"/>
              <a:sym typeface="Calibri"/>
            </a:endParaRPr>
          </a:p>
          <a:p>
            <a:pPr indent="0" lvl="0" marL="0" rtl="0" algn="l">
              <a:spcBef>
                <a:spcPts val="0"/>
              </a:spcBef>
              <a:spcAft>
                <a:spcPts val="0"/>
              </a:spcAft>
              <a:buNone/>
            </a:pPr>
            <a:r>
              <a:rPr lang="it">
                <a:latin typeface="Calibri"/>
                <a:ea typeface="Calibri"/>
                <a:cs typeface="Calibri"/>
                <a:sym typeface="Calibri"/>
              </a:rPr>
              <a:t>The final dataset resulted in a 1.05GB database containing both the cards and decks collection formatted as descripted above.</a:t>
            </a:r>
            <a:endParaRPr sz="1300">
              <a:latin typeface="Roboto"/>
              <a:ea typeface="Roboto"/>
              <a:cs typeface="Roboto"/>
              <a:sym typeface="Roboto"/>
            </a:endParaRPr>
          </a:p>
        </p:txBody>
      </p:sp>
      <p:sp>
        <p:nvSpPr>
          <p:cNvPr id="104" name="Google Shape;104;p18"/>
          <p:cNvSpPr txBox="1"/>
          <p:nvPr/>
        </p:nvSpPr>
        <p:spPr>
          <a:xfrm>
            <a:off x="130775" y="3552500"/>
            <a:ext cx="868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alibri"/>
                <a:ea typeface="Calibri"/>
                <a:cs typeface="Calibri"/>
                <a:sym typeface="Calibri"/>
              </a:rPr>
              <a:t>Volume: </a:t>
            </a:r>
            <a:r>
              <a:rPr lang="it">
                <a:latin typeface="Calibri"/>
                <a:ea typeface="Calibri"/>
                <a:cs typeface="Calibri"/>
                <a:sym typeface="Calibri"/>
              </a:rPr>
              <a:t>~1GB</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it">
                <a:latin typeface="Calibri"/>
                <a:ea typeface="Calibri"/>
                <a:cs typeface="Calibri"/>
                <a:sym typeface="Calibri"/>
              </a:rPr>
              <a:t>Variety: </a:t>
            </a:r>
            <a:r>
              <a:rPr lang="it">
                <a:latin typeface="Calibri"/>
                <a:ea typeface="Calibri"/>
                <a:cs typeface="Calibri"/>
                <a:sym typeface="Calibri"/>
              </a:rPr>
              <a:t>Multiple sources combined together in order to obtain the most possible informations about each deck and its performances in games</a:t>
            </a:r>
            <a:endParaRPr sz="13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PRE-PROCESSING</a:t>
            </a:r>
            <a:endParaRPr/>
          </a:p>
        </p:txBody>
      </p:sp>
      <p:sp>
        <p:nvSpPr>
          <p:cNvPr id="110" name="Google Shape;110;p19"/>
          <p:cNvSpPr txBox="1"/>
          <p:nvPr/>
        </p:nvSpPr>
        <p:spPr>
          <a:xfrm>
            <a:off x="163450" y="839100"/>
            <a:ext cx="8761500" cy="3047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it">
                <a:latin typeface="Roboto"/>
                <a:ea typeface="Roboto"/>
                <a:cs typeface="Roboto"/>
                <a:sym typeface="Roboto"/>
              </a:rPr>
              <a:t>Data Cleaning: </a:t>
            </a:r>
            <a:r>
              <a:rPr lang="it">
                <a:latin typeface="Roboto"/>
                <a:ea typeface="Roboto"/>
                <a:cs typeface="Roboto"/>
                <a:sym typeface="Roboto"/>
              </a:rPr>
              <a:t>necessity to remove unnecessary informations not concerning the decks and to fill missing values such as arrays of damage based on the level of the card</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it">
                <a:latin typeface="Roboto"/>
                <a:ea typeface="Roboto"/>
                <a:cs typeface="Roboto"/>
                <a:sym typeface="Roboto"/>
              </a:rPr>
              <a:t>Data Integration: </a:t>
            </a:r>
            <a:r>
              <a:rPr lang="it">
                <a:latin typeface="Roboto"/>
                <a:ea typeface="Roboto"/>
                <a:cs typeface="Roboto"/>
                <a:sym typeface="Roboto"/>
              </a:rPr>
              <a:t>additional fields have been added, obtained by examining the existent features</a:t>
            </a:r>
            <a:br>
              <a:rPr lang="it">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it">
                <a:latin typeface="Roboto"/>
                <a:ea typeface="Roboto"/>
                <a:cs typeface="Roboto"/>
                <a:sym typeface="Roboto"/>
              </a:rPr>
              <a:t>Numerosity Reduction: </a:t>
            </a:r>
            <a:r>
              <a:rPr lang="it">
                <a:latin typeface="Roboto"/>
                <a:ea typeface="Roboto"/>
                <a:cs typeface="Roboto"/>
                <a:sym typeface="Roboto"/>
              </a:rPr>
              <a:t>Most of the games retrieved by Kaggle’s dataset were outdated, thus, games have been selected by removing the ones older then the last relevant patch of the game</a:t>
            </a:r>
            <a:br>
              <a:rPr lang="it">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it">
                <a:latin typeface="Roboto"/>
                <a:ea typeface="Roboto"/>
                <a:cs typeface="Roboto"/>
                <a:sym typeface="Roboto"/>
              </a:rPr>
              <a:t>Data Validation: </a:t>
            </a:r>
            <a:r>
              <a:rPr lang="it">
                <a:latin typeface="Roboto"/>
                <a:ea typeface="Roboto"/>
                <a:cs typeface="Roboto"/>
                <a:sym typeface="Roboto"/>
              </a:rPr>
              <a:t>An ulterior step has been added to validate informations and update older ones basing on the official github’s APIs at: </a:t>
            </a:r>
            <a:r>
              <a:rPr lang="it" sz="1500" u="sng">
                <a:solidFill>
                  <a:srgbClr val="1155CC"/>
                </a:solidFill>
                <a:hlinkClick r:id="rId3">
                  <a:extLst>
                    <a:ext uri="{A12FA001-AC4F-418D-AE19-62706E023703}">
                      <ahyp:hlinkClr val="tx"/>
                    </a:ext>
                  </a:extLst>
                </a:hlinkClick>
              </a:rPr>
              <a:t>https://royaleapi.github.io/cr-api-data/</a:t>
            </a:r>
            <a:r>
              <a:rPr lang="it" sz="1500">
                <a:latin typeface="Calibri"/>
                <a:ea typeface="Calibri"/>
                <a:cs typeface="Calibri"/>
                <a:sym typeface="Calibri"/>
              </a:rPr>
              <a:t>.</a:t>
            </a:r>
            <a:br>
              <a:rPr lang="it" sz="1500">
                <a:latin typeface="Calibri"/>
                <a:ea typeface="Calibri"/>
                <a:cs typeface="Calibri"/>
                <a:sym typeface="Calibri"/>
              </a:rPr>
            </a:b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b="1" lang="it" sz="1500">
                <a:latin typeface="Calibri"/>
                <a:ea typeface="Calibri"/>
                <a:cs typeface="Calibri"/>
                <a:sym typeface="Calibri"/>
              </a:rPr>
              <a:t>Decks Extraction: </a:t>
            </a:r>
            <a:r>
              <a:rPr lang="it" sz="1500">
                <a:latin typeface="Calibri"/>
                <a:ea typeface="Calibri"/>
                <a:cs typeface="Calibri"/>
                <a:sym typeface="Calibri"/>
              </a:rPr>
              <a:t>For decks building has been used the kaggle’s dataset combined with the cleaned and validated information about cards, using the Card ID parameter as identifier for the updates.</a:t>
            </a:r>
            <a:endParaRPr sz="15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FREQUENT PATTERN ANALYSIS</a:t>
            </a:r>
            <a:endParaRPr/>
          </a:p>
        </p:txBody>
      </p:sp>
      <p:sp>
        <p:nvSpPr>
          <p:cNvPr id="116" name="Google Shape;116;p20"/>
          <p:cNvSpPr txBox="1"/>
          <p:nvPr/>
        </p:nvSpPr>
        <p:spPr>
          <a:xfrm>
            <a:off x="108975" y="784600"/>
            <a:ext cx="891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Roboto"/>
                <a:ea typeface="Roboto"/>
                <a:cs typeface="Roboto"/>
                <a:sym typeface="Roboto"/>
              </a:rPr>
              <a:t>FPA-Specific Pre-processing</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163300" y="1258375"/>
            <a:ext cx="6477000" cy="828675"/>
          </a:xfrm>
          <a:prstGeom prst="rect">
            <a:avLst/>
          </a:prstGeom>
          <a:noFill/>
          <a:ln>
            <a:noFill/>
          </a:ln>
        </p:spPr>
      </p:pic>
      <p:pic>
        <p:nvPicPr>
          <p:cNvPr id="118" name="Google Shape;118;p20"/>
          <p:cNvPicPr preferRelativeResize="0"/>
          <p:nvPr/>
        </p:nvPicPr>
        <p:blipFill>
          <a:blip r:embed="rId4">
            <a:alphaModFix/>
          </a:blip>
          <a:stretch>
            <a:fillRect/>
          </a:stretch>
        </p:blipFill>
        <p:spPr>
          <a:xfrm>
            <a:off x="163300" y="2087050"/>
            <a:ext cx="6477000" cy="333375"/>
          </a:xfrm>
          <a:prstGeom prst="rect">
            <a:avLst/>
          </a:prstGeom>
          <a:noFill/>
          <a:ln>
            <a:noFill/>
          </a:ln>
        </p:spPr>
      </p:pic>
      <p:pic>
        <p:nvPicPr>
          <p:cNvPr id="119" name="Google Shape;119;p20"/>
          <p:cNvPicPr preferRelativeResize="0"/>
          <p:nvPr/>
        </p:nvPicPr>
        <p:blipFill>
          <a:blip r:embed="rId5">
            <a:alphaModFix/>
          </a:blip>
          <a:stretch>
            <a:fillRect/>
          </a:stretch>
        </p:blipFill>
        <p:spPr>
          <a:xfrm>
            <a:off x="163300" y="2420425"/>
            <a:ext cx="5691889" cy="241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PATTERNS EVALUATION</a:t>
            </a:r>
            <a:endParaRPr/>
          </a:p>
        </p:txBody>
      </p:sp>
      <p:sp>
        <p:nvSpPr>
          <p:cNvPr id="125" name="Google Shape;125;p21"/>
          <p:cNvSpPr txBox="1"/>
          <p:nvPr/>
        </p:nvSpPr>
        <p:spPr>
          <a:xfrm>
            <a:off x="54475" y="751900"/>
            <a:ext cx="887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Roboto"/>
                <a:ea typeface="Roboto"/>
                <a:cs typeface="Roboto"/>
                <a:sym typeface="Roboto"/>
              </a:rPr>
              <a:t>metric: </a:t>
            </a:r>
            <a:r>
              <a:rPr lang="it">
                <a:latin typeface="Roboto"/>
                <a:ea typeface="Roboto"/>
                <a:cs typeface="Roboto"/>
                <a:sym typeface="Roboto"/>
              </a:rPr>
              <a:t>confidence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it">
                <a:latin typeface="Roboto"/>
                <a:ea typeface="Roboto"/>
                <a:cs typeface="Roboto"/>
                <a:sym typeface="Roboto"/>
              </a:rPr>
              <a:t>min_support: </a:t>
            </a:r>
            <a:r>
              <a:rPr lang="it">
                <a:latin typeface="Roboto"/>
                <a:ea typeface="Roboto"/>
                <a:cs typeface="Roboto"/>
                <a:sym typeface="Roboto"/>
              </a:rPr>
              <a:t>0.01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it">
                <a:latin typeface="Roboto"/>
                <a:ea typeface="Roboto"/>
                <a:cs typeface="Roboto"/>
                <a:sym typeface="Roboto"/>
              </a:rPr>
              <a:t>suggestions: </a:t>
            </a:r>
            <a:r>
              <a:rPr lang="it">
                <a:latin typeface="Roboto"/>
                <a:ea typeface="Roboto"/>
                <a:cs typeface="Roboto"/>
                <a:sym typeface="Roboto"/>
              </a:rPr>
              <a:t>taken cards in antecedents, consequents with high confidence are suggested to the user.</a:t>
            </a:r>
            <a:endParaRPr>
              <a:latin typeface="Roboto"/>
              <a:ea typeface="Roboto"/>
              <a:cs typeface="Roboto"/>
              <a:sym typeface="Roboto"/>
            </a:endParaRPr>
          </a:p>
        </p:txBody>
      </p:sp>
      <p:pic>
        <p:nvPicPr>
          <p:cNvPr id="126" name="Google Shape;126;p21"/>
          <p:cNvPicPr preferRelativeResize="0"/>
          <p:nvPr/>
        </p:nvPicPr>
        <p:blipFill>
          <a:blip r:embed="rId3">
            <a:alphaModFix/>
          </a:blip>
          <a:stretch>
            <a:fillRect/>
          </a:stretch>
        </p:blipFill>
        <p:spPr>
          <a:xfrm>
            <a:off x="98250" y="2054301"/>
            <a:ext cx="4278350" cy="2587949"/>
          </a:xfrm>
          <a:prstGeom prst="rect">
            <a:avLst/>
          </a:prstGeom>
          <a:noFill/>
          <a:ln>
            <a:noFill/>
          </a:ln>
        </p:spPr>
      </p:pic>
      <p:pic>
        <p:nvPicPr>
          <p:cNvPr id="127" name="Google Shape;127;p21"/>
          <p:cNvPicPr preferRelativeResize="0"/>
          <p:nvPr/>
        </p:nvPicPr>
        <p:blipFill>
          <a:blip r:embed="rId4">
            <a:alphaModFix/>
          </a:blip>
          <a:stretch>
            <a:fillRect/>
          </a:stretch>
        </p:blipFill>
        <p:spPr>
          <a:xfrm>
            <a:off x="4376600" y="2033150"/>
            <a:ext cx="4424482" cy="2609100"/>
          </a:xfrm>
          <a:prstGeom prst="rect">
            <a:avLst/>
          </a:prstGeom>
          <a:noFill/>
          <a:ln>
            <a:noFill/>
          </a:ln>
        </p:spPr>
      </p:pic>
      <p:sp>
        <p:nvSpPr>
          <p:cNvPr id="128" name="Google Shape;128;p21"/>
          <p:cNvSpPr txBox="1"/>
          <p:nvPr/>
        </p:nvSpPr>
        <p:spPr>
          <a:xfrm>
            <a:off x="165475" y="4587750"/>
            <a:ext cx="86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Roboto"/>
                <a:ea typeface="Roboto"/>
                <a:cs typeface="Roboto"/>
                <a:sym typeface="Roboto"/>
              </a:rPr>
              <a:t>Algorithm preference: </a:t>
            </a:r>
            <a:r>
              <a:rPr lang="it">
                <a:latin typeface="Roboto"/>
                <a:ea typeface="Roboto"/>
                <a:cs typeface="Roboto"/>
                <a:sym typeface="Roboto"/>
              </a:rPr>
              <a:t>Since performances between Apriori and FP-Growth have been almost the same, the chosen algorithm has been FP-Growth for his gain in speed</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