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Metadata/LabelInfo.xml" ContentType="application/vnd.ms-office.classificationlabel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authors.xml" ContentType="application/vnd.ms-powerpoint.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6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4"/>
  </p:sldMasterIdLst>
  <p:notesMasterIdLst>
    <p:notesMasterId r:id="rId10"/>
  </p:notesMasterIdLst>
  <p:sldIdLst>
    <p:sldId id="256" r:id="rId9"/>
    <p:sldId id="257" r:id="rId8"/>
    <p:sldId id="258" r:id="rId7"/>
    <p:sldId id="259" r:id="rId6"/>
    <p:sldId id="260" r:id="rId5"/>
    <p:sldId id="261" r:id="rId16"/>
    <p:sldId id="262" r:id="rId17"/>
    <p:sldId id="263" r:id="rId18"/>
    <p:sldId id="264" r:id="rId19"/>
  </p:sldIdLst>
  <p:sldSz cx="12188952" cy="6858000"/>
  <p:notesSz cx="7010400" cy="9296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544F0CA-393E-957A-E989-AD8D8FE93BD1}" name="BRYANT, JACOB F Capt USAF AFPC AFPC/DSYA" initials="BA" userId="S::jacob.bryant.6@us.af.mil::42805d1b-1273-417c-b17d-184bc3aba260" providerId="AD"/>
  <p188:author id="{6FD21AFD-9F60-58AE-85B5-FA7D6E6652DD}" name="KUMMER, MACKENZIE J 2d Lt USAF AFPC AFPC/DSYA" initials="KA" userId="S::mackenzie.kummer.1@us.af.mil::5ad04d3e-a5d8-4562-96ae-07e8a6afdfa0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76"/>
  </p:normalViewPr>
  <p:slideViewPr>
    <p:cSldViewPr snapToGrid="0">
      <p:cViewPr varScale="1">
        <p:scale>
          <a:sx n="110" d="100"/>
          <a:sy n="110" d="100"/>
        </p:scale>
        <p:origin x="776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10" Type="http://schemas.openxmlformats.org/officeDocument/2006/relationships/notesMaster" Target="notesMasters/notesMaster1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5" Type="http://schemas.microsoft.com/office/2018/10/relationships/authors" Target="authors.xml"/><Relationship Id="rId16" Type="http://schemas.openxmlformats.org/officeDocument/2006/relationships/slide" Target="slides/slide6.xml"/><Relationship Id="rId17" Type="http://schemas.openxmlformats.org/officeDocument/2006/relationships/slide" Target="slides/slide7.xml"/><Relationship Id="rId18" Type="http://schemas.openxmlformats.org/officeDocument/2006/relationships/slide" Target="slides/slide8.xml"/><Relationship Id="rId19" Type="http://schemas.openxmlformats.org/officeDocument/2006/relationships/slide" Target="slides/slide9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slide" Target="slides/slide5.xml"/><Relationship Id="rId6" Type="http://schemas.openxmlformats.org/officeDocument/2006/relationships/slide" Target="slides/slide4.xml"/><Relationship Id="rId7" Type="http://schemas.openxmlformats.org/officeDocument/2006/relationships/slide" Target="slides/slide3.xml"/><Relationship Id="rId8" Type="http://schemas.openxmlformats.org/officeDocument/2006/relationships/slide" Target="slides/slide2.xml"/><Relationship Id="rId9" Type="http://schemas.openxmlformats.org/officeDocument/2006/relationships/slide" Target="slides/slide1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F1FB89E9-A828-4633-A683-FD5E2772D2C2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7A4C0291-A1E1-4357-AC55-40FD262AF7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1349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png"/><Relationship Id="rId3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Line 5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Text Box 14"/>
          <p:cNvSpPr txBox="1">
            <a:spLocks noChangeArrowheads="1"/>
          </p:cNvSpPr>
          <p:nvPr/>
        </p:nvSpPr>
        <p:spPr bwMode="auto">
          <a:xfrm>
            <a:off x="2454688" y="500067"/>
            <a:ext cx="74689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3600" b="1" i="1">
                <a:solidFill>
                  <a:srgbClr val="000000"/>
                </a:solidFill>
              </a:rPr>
              <a:t>The Air Force’s Personnel Center</a:t>
            </a:r>
          </a:p>
        </p:txBody>
      </p:sp>
      <p:sp>
        <p:nvSpPr>
          <p:cNvPr id="50191" name="Rectangle 15"/>
          <p:cNvSpPr>
            <a:spLocks noGrp="1" noChangeArrowheads="1"/>
          </p:cNvSpPr>
          <p:nvPr>
            <p:ph type="ctrTitle"/>
          </p:nvPr>
        </p:nvSpPr>
        <p:spPr>
          <a:xfrm>
            <a:off x="368303" y="1962150"/>
            <a:ext cx="11315700" cy="1600200"/>
          </a:xfrm>
        </p:spPr>
        <p:txBody>
          <a:bodyPr/>
          <a:lstStyle>
            <a:lvl1pPr>
              <a:defRPr sz="4400" i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C66FCF7-3BCD-4695-880A-2DA6BCE66B8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99122" y="2512002"/>
            <a:ext cx="2023161" cy="2033758"/>
          </a:xfrm>
          <a:prstGeom prst="rect">
            <a:avLst/>
          </a:prstGeom>
          <a:effectLst>
            <a:glow rad="431800">
              <a:srgbClr val="FFFFFF">
                <a:alpha val="72000"/>
              </a:srgbClr>
            </a:glow>
          </a:effectLst>
        </p:spPr>
      </p:pic>
      <p:pic>
        <p:nvPicPr>
          <p:cNvPr id="4" name="Picture 33" descr="USAF_BLUE_CHROME_WINGS">
            <a:extLst>
              <a:ext uri="{FF2B5EF4-FFF2-40B4-BE49-F238E27FC236}">
                <a16:creationId xmlns:a16="http://schemas.microsoft.com/office/drawing/2014/main" id="{D90A3D6A-4E1A-0227-1F85-AC09FC7FD5F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516" y="247785"/>
            <a:ext cx="909680" cy="84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33">
            <a:extLst>
              <a:ext uri="{FF2B5EF4-FFF2-40B4-BE49-F238E27FC236}">
                <a16:creationId xmlns:a16="http://schemas.microsoft.com/office/drawing/2014/main" id="{D3B95154-29AC-BC99-C5DD-56E1213BBA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03"/>
          <a:stretch/>
        </p:blipFill>
        <p:spPr bwMode="auto">
          <a:xfrm>
            <a:off x="10660430" y="142225"/>
            <a:ext cx="1023570" cy="97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Line 2">
            <a:extLst>
              <a:ext uri="{FF2B5EF4-FFF2-40B4-BE49-F238E27FC236}">
                <a16:creationId xmlns:a16="http://schemas.microsoft.com/office/drawing/2014/main" id="{669F6DE3-8052-6B0E-1C31-6A8622DB5B8E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1" name="Text Box 1029">
            <a:extLst>
              <a:ext uri="{FF2B5EF4-FFF2-40B4-BE49-F238E27FC236}">
                <a16:creationId xmlns:a16="http://schemas.microsoft.com/office/drawing/2014/main" id="{75C95275-8902-48DF-486D-F84F31416E8A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27200" y="6491289"/>
            <a:ext cx="873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800" b="1" i="1">
                <a:solidFill>
                  <a:srgbClr val="000000"/>
                </a:solidFill>
                <a:latin typeface="+mj-lt"/>
              </a:rPr>
              <a:t>Care </a:t>
            </a:r>
            <a:r>
              <a:rPr lang="en-US" altLang="en-US" sz="1800" b="1" i="0">
                <a:solidFill>
                  <a:srgbClr val="000000"/>
                </a:solidFill>
                <a:latin typeface="+mj-lt"/>
              </a:rPr>
              <a:t>that Connects</a:t>
            </a:r>
            <a:r>
              <a:rPr lang="en-US" altLang="en-US" sz="1800" b="1" i="1">
                <a:solidFill>
                  <a:srgbClr val="000000"/>
                </a:solidFill>
                <a:latin typeface="+mj-lt"/>
              </a:rPr>
              <a:t>…Talent </a:t>
            </a:r>
            <a:r>
              <a:rPr lang="en-US" altLang="en-US" sz="1800" b="1" i="0">
                <a:solidFill>
                  <a:srgbClr val="000000"/>
                </a:solidFill>
                <a:latin typeface="+mj-lt"/>
              </a:rPr>
              <a:t>that Transforms</a:t>
            </a:r>
          </a:p>
        </p:txBody>
      </p:sp>
    </p:spTree>
    <p:extLst>
      <p:ext uri="{BB962C8B-B14F-4D97-AF65-F5344CB8AC3E}">
        <p14:creationId xmlns:p14="http://schemas.microsoft.com/office/powerpoint/2010/main" val="78301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04950"/>
            <a:ext cx="11286067" cy="4743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02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5" name="Rectangle 1028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742E453-760C-45C9-8C05-6ED692EDA49B}" type="slidenum">
              <a:rPr lang="en-US" smtClean="0"/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20411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Placehol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35F87-8101-CE4B-A69E-AECBE0120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E7E149-C674-A5A1-A192-D219B4521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66DEDE-4A7E-B3E7-E05D-56C6EE6769F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4DC7D754-4B67-3BFE-02C7-3C7F150345C3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496510" y="1349830"/>
            <a:ext cx="11198981" cy="50292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8389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Black Pictur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D709E95D-7A6D-EDF8-FC7A-AFBD0C42E3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83886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Line 2"/>
          <p:cNvSpPr>
            <a:spLocks noChangeShapeType="1"/>
          </p:cNvSpPr>
          <p:nvPr userDrawn="1"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6" name="Line 5"/>
          <p:cNvSpPr>
            <a:spLocks noChangeShapeType="1"/>
          </p:cNvSpPr>
          <p:nvPr userDrawn="1"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7" name="Text Box 14"/>
          <p:cNvSpPr txBox="1">
            <a:spLocks noChangeArrowheads="1"/>
          </p:cNvSpPr>
          <p:nvPr userDrawn="1"/>
        </p:nvSpPr>
        <p:spPr bwMode="auto">
          <a:xfrm>
            <a:off x="2454688" y="500067"/>
            <a:ext cx="7468904" cy="6463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defRPr/>
            </a:pPr>
            <a:r>
              <a:rPr lang="en-US" altLang="en-US" sz="3600" b="1" i="1">
                <a:solidFill>
                  <a:srgbClr val="000000"/>
                </a:solidFill>
              </a:rPr>
              <a:t>The Air Force’s Personnel Center</a:t>
            </a:r>
          </a:p>
        </p:txBody>
      </p:sp>
      <p:sp>
        <p:nvSpPr>
          <p:cNvPr id="8" name="Text Box 1029"/>
          <p:cNvSpPr txBox="1">
            <a:spLocks noChangeArrowheads="1"/>
          </p:cNvSpPr>
          <p:nvPr userDrawn="1"/>
        </p:nvSpPr>
        <p:spPr bwMode="auto">
          <a:xfrm>
            <a:off x="1727200" y="6491289"/>
            <a:ext cx="873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800" b="1" i="1">
                <a:solidFill>
                  <a:srgbClr val="000000"/>
                </a:solidFill>
                <a:latin typeface="+mj-lt"/>
              </a:rPr>
              <a:t>Care </a:t>
            </a:r>
            <a:r>
              <a:rPr lang="en-US" altLang="en-US" sz="1800" b="1" i="0">
                <a:solidFill>
                  <a:srgbClr val="000000"/>
                </a:solidFill>
                <a:latin typeface="+mj-lt"/>
              </a:rPr>
              <a:t>that Connects</a:t>
            </a:r>
            <a:r>
              <a:rPr lang="en-US" altLang="en-US" sz="1800" b="1" i="1">
                <a:solidFill>
                  <a:srgbClr val="000000"/>
                </a:solidFill>
                <a:latin typeface="+mj-lt"/>
              </a:rPr>
              <a:t>…Talent </a:t>
            </a:r>
            <a:r>
              <a:rPr lang="en-US" altLang="en-US" sz="1800" b="1" i="0">
                <a:solidFill>
                  <a:srgbClr val="000000"/>
                </a:solidFill>
                <a:latin typeface="+mj-lt"/>
              </a:rPr>
              <a:t>that Transforms</a:t>
            </a:r>
          </a:p>
        </p:txBody>
      </p:sp>
      <p:pic>
        <p:nvPicPr>
          <p:cNvPr id="9" name="Picture 8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084320" y="1965960"/>
            <a:ext cx="4039009" cy="3940674"/>
          </a:xfrm>
          <a:prstGeom prst="rect">
            <a:avLst/>
          </a:prstGeom>
        </p:spPr>
      </p:pic>
      <p:pic>
        <p:nvPicPr>
          <p:cNvPr id="10" name="Picture 33" descr="USAF_BLUE_CHROME_WINGS">
            <a:extLst>
              <a:ext uri="{FF2B5EF4-FFF2-40B4-BE49-F238E27FC236}">
                <a16:creationId xmlns:a16="http://schemas.microsoft.com/office/drawing/2014/main" id="{DC2298B6-1956-E833-0856-6CAE79F1E2E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3516" y="247785"/>
            <a:ext cx="909680" cy="8469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33">
            <a:extLst>
              <a:ext uri="{FF2B5EF4-FFF2-40B4-BE49-F238E27FC236}">
                <a16:creationId xmlns:a16="http://schemas.microsoft.com/office/drawing/2014/main" id="{10038945-F876-F310-FC56-E8D5D7700A59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5103"/>
          <a:stretch/>
        </p:blipFill>
        <p:spPr bwMode="auto">
          <a:xfrm>
            <a:off x="10660430" y="142225"/>
            <a:ext cx="1023570" cy="9757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026816982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102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0" y="6524625"/>
            <a:ext cx="16256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 eaLnBrk="0" hangingPunct="0">
              <a:defRPr sz="1000">
                <a:solidFill>
                  <a:srgbClr val="969696"/>
                </a:solidFill>
              </a:defRPr>
            </a:lvl1pPr>
          </a:lstStyle>
          <a:p>
            <a:pPr>
              <a:defRPr/>
            </a:pPr>
            <a:r>
              <a:rPr lang="en-US"/>
              <a:t>As of: </a:t>
            </a:r>
          </a:p>
        </p:txBody>
      </p:sp>
      <p:sp>
        <p:nvSpPr>
          <p:cNvPr id="49156" name="Rectangle 102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651067" y="6524625"/>
            <a:ext cx="1524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800" b="1" i="1">
                <a:solidFill>
                  <a:schemeClr val="tx1"/>
                </a:solidFill>
              </a:defRPr>
            </a:lvl1pPr>
          </a:lstStyle>
          <a:p>
            <a:pPr>
              <a:defRPr/>
            </a:pPr>
            <a:fld id="{F4524FF1-59DA-4E30-B21E-DD2136E2174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29" name="Rectangle 1030"/>
          <p:cNvSpPr>
            <a:spLocks noGrp="1" noChangeArrowheads="1"/>
          </p:cNvSpPr>
          <p:nvPr>
            <p:ph type="title"/>
          </p:nvPr>
        </p:nvSpPr>
        <p:spPr bwMode="auto">
          <a:xfrm>
            <a:off x="2218267" y="76200"/>
            <a:ext cx="95250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31" name="Line 1036"/>
          <p:cNvSpPr>
            <a:spLocks noChangeShapeType="1"/>
          </p:cNvSpPr>
          <p:nvPr/>
        </p:nvSpPr>
        <p:spPr bwMode="auto">
          <a:xfrm>
            <a:off x="508000" y="12319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1032" name="Rectangle 1040"/>
          <p:cNvSpPr>
            <a:spLocks noGrp="1" noChangeArrowheads="1"/>
          </p:cNvSpPr>
          <p:nvPr>
            <p:ph type="body" idx="1"/>
          </p:nvPr>
        </p:nvSpPr>
        <p:spPr bwMode="auto">
          <a:xfrm>
            <a:off x="368303" y="1504950"/>
            <a:ext cx="11197167" cy="4743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0"/>
            <a:r>
              <a:rPr lang="en-US" altLang="en-US"/>
              <a:t>2nd Bullet</a:t>
            </a: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866" y="90489"/>
            <a:ext cx="1113734" cy="1119568"/>
          </a:xfrm>
          <a:prstGeom prst="rect">
            <a:avLst/>
          </a:prstGeom>
          <a:effectLst/>
        </p:spPr>
      </p:pic>
      <p:sp>
        <p:nvSpPr>
          <p:cNvPr id="4" name="Line 2">
            <a:extLst>
              <a:ext uri="{FF2B5EF4-FFF2-40B4-BE49-F238E27FC236}">
                <a16:creationId xmlns:a16="http://schemas.microsoft.com/office/drawing/2014/main" id="{E4D5C857-F2C1-4DBA-9999-E2C9E30D3BC8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508000" y="6451600"/>
            <a:ext cx="11176000" cy="0"/>
          </a:xfrm>
          <a:prstGeom prst="line">
            <a:avLst/>
          </a:prstGeom>
          <a:noFill/>
          <a:ln w="57150">
            <a:solidFill>
              <a:srgbClr val="151C77"/>
            </a:solidFill>
            <a:round/>
            <a:headEnd/>
            <a:tailEnd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 sz="1800"/>
          </a:p>
        </p:txBody>
      </p:sp>
      <p:sp>
        <p:nvSpPr>
          <p:cNvPr id="5" name="Text Box 1029">
            <a:extLst>
              <a:ext uri="{FF2B5EF4-FFF2-40B4-BE49-F238E27FC236}">
                <a16:creationId xmlns:a16="http://schemas.microsoft.com/office/drawing/2014/main" id="{229A6C66-8CBF-B98F-C2C1-46A7C0D37ED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727200" y="6491289"/>
            <a:ext cx="87376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400"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en-US" altLang="en-US" sz="1800" b="1" i="1">
                <a:solidFill>
                  <a:srgbClr val="000000"/>
                </a:solidFill>
                <a:latin typeface="+mj-lt"/>
              </a:rPr>
              <a:t>Care </a:t>
            </a:r>
            <a:r>
              <a:rPr lang="en-US" altLang="en-US" sz="1800" b="1" i="0">
                <a:solidFill>
                  <a:srgbClr val="000000"/>
                </a:solidFill>
                <a:latin typeface="+mj-lt"/>
              </a:rPr>
              <a:t>that Connects</a:t>
            </a:r>
            <a:r>
              <a:rPr lang="en-US" altLang="en-US" sz="1800" b="1" i="1">
                <a:solidFill>
                  <a:srgbClr val="000000"/>
                </a:solidFill>
                <a:latin typeface="+mj-lt"/>
              </a:rPr>
              <a:t>…Talent </a:t>
            </a:r>
            <a:r>
              <a:rPr lang="en-US" altLang="en-US" sz="1800" b="1" i="0">
                <a:solidFill>
                  <a:srgbClr val="000000"/>
                </a:solidFill>
                <a:latin typeface="+mj-lt"/>
              </a:rPr>
              <a:t>that Transforms</a:t>
            </a:r>
          </a:p>
        </p:txBody>
      </p:sp>
    </p:spTree>
    <p:extLst>
      <p:ext uri="{BB962C8B-B14F-4D97-AF65-F5344CB8AC3E}">
        <p14:creationId xmlns:p14="http://schemas.microsoft.com/office/powerpoint/2010/main" val="38685956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71" r:id="rId3"/>
    <p:sldLayoutId id="2147483670" r:id="rId4"/>
    <p:sldLayoutId id="2147483668" r:id="rId5"/>
  </p:sldLayoutIdLst>
  <p:hf hdr="0" ftr="0" dt="0"/>
  <p:txStyles>
    <p:titleStyle>
      <a:lvl1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+mj-lt"/>
          <a:ea typeface="+mj-ea"/>
          <a:cs typeface="+mj-cs"/>
        </a:defRPr>
      </a:lvl1pPr>
      <a:lvl2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2pPr>
      <a:lvl3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3pPr>
      <a:lvl4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4pPr>
      <a:lvl5pPr algn="r" rtl="0" eaLnBrk="0" fontAlgn="base" hangingPunct="0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5pPr>
      <a:lvl6pPr marL="457189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6pPr>
      <a:lvl7pPr marL="914377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7pPr>
      <a:lvl8pPr marL="1371566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8pPr>
      <a:lvl9pPr marL="1828754" algn="r" rtl="0" eaLnBrk="1" fontAlgn="base" hangingPunct="1">
        <a:spcBef>
          <a:spcPct val="0"/>
        </a:spcBef>
        <a:spcAft>
          <a:spcPct val="0"/>
        </a:spcAft>
        <a:defRPr sz="3600" b="1" i="1">
          <a:solidFill>
            <a:srgbClr val="151C77"/>
          </a:solidFill>
          <a:latin typeface="Arial" charset="0"/>
        </a:defRPr>
      </a:lvl9pPr>
    </p:titleStyle>
    <p:bodyStyle>
      <a:lvl1pPr marL="284163" indent="-284163" algn="l" rtl="0" eaLnBrk="0" fontAlgn="base" hangingPunct="0">
        <a:spcBef>
          <a:spcPct val="50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  <a:ea typeface="+mn-ea"/>
          <a:cs typeface="+mn-cs"/>
        </a:defRPr>
      </a:lvl1pPr>
      <a:lvl2pPr marL="688957" indent="-282568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2pPr>
      <a:lvl3pPr marL="1027088" indent="-223833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3pPr>
      <a:lvl4pPr marL="1600160" indent="-228594" algn="l" rtl="0" eaLnBrk="0" fontAlgn="base" hangingPunct="0">
        <a:spcBef>
          <a:spcPct val="25000"/>
        </a:spcBef>
        <a:spcAft>
          <a:spcPct val="0"/>
        </a:spcAft>
        <a:buClr>
          <a:srgbClr val="151C77"/>
        </a:buClr>
        <a:buSzPct val="80000"/>
        <a:buFont typeface="Wingdings" pitchFamily="2" charset="2"/>
        <a:buChar char="n"/>
        <a:defRPr sz="2000" b="1">
          <a:solidFill>
            <a:schemeClr val="tx1"/>
          </a:solidFill>
          <a:latin typeface="+mn-lt"/>
        </a:defRPr>
      </a:lvl4pPr>
      <a:lvl5pPr marL="2057349" indent="-228594" algn="l" rtl="0" eaLnBrk="0" fontAlgn="base" hangingPunct="0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537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726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8914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103" indent="-228594" algn="l" rtl="0" eaLnBrk="1" fontAlgn="base" hangingPunct="1">
        <a:spcBef>
          <a:spcPct val="20000"/>
        </a:spcBef>
        <a:spcAft>
          <a:spcPct val="0"/>
        </a:spcAft>
        <a:buClr>
          <a:srgbClr val="003399"/>
        </a:buClr>
        <a:buSzPct val="8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9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Random_1 Classification Results (GUO)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Here's where the overview goes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PGL</a:t>
            </a:r>
          </a:p>
        </p:txBody>
      </p:sp>
      <p:pic>
        <p:nvPicPr>
          <p:cNvPr id="3" name="Picture Placeholder 2" descr="Random_1 (Default) GUO Combined Quota Measure [quantity_bar] (Results).png"/>
          <p:cNvPicPr>
            <a:picLocks noGrp="1" noChangeAspect="1"/>
          </p:cNvPicPr>
          <p:nvPr>
            <p:ph type="pic" idx="12" sz="quarter"/>
          </p:nvPr>
        </p:nvPicPr>
        <p:blipFill>
          <a:blip r:embed="rId2"/>
          <a:srcRect l="11" r="11"/>
          <a:stretch>
            <a:fillRect/>
          </a:stretch>
        </p:blipFill>
        <p:spPr/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Placeholder 1" descr="GUO Cadet Choice.png"/>
          <p:cNvPicPr>
            <a:picLocks noGrp="1" noChangeAspect="1"/>
          </p:cNvPicPr>
          <p:nvPr>
            <p:ph type="pic" idx="10" sz="quarter"/>
          </p:nvPr>
        </p:nvPicPr>
        <p:blipFill>
          <a:blip r:embed="rId2"/>
          <a:srcRect t="12" b="12"/>
          <a:stretch>
            <a:fillRect/>
          </a:stretch>
        </p:blipFill>
        <p:spPr/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 by Accessions Group</a:t>
            </a:r>
          </a:p>
        </p:txBody>
      </p:sp>
      <p:pic>
        <p:nvPicPr>
          <p:cNvPr id="3" name="Picture Placeholder 2" descr="Random_1 (Default) GUO Accessions Group [SOC Chart] (Results).png"/>
          <p:cNvPicPr>
            <a:picLocks noGrp="1" noChangeAspect="1"/>
          </p:cNvPicPr>
          <p:nvPr>
            <p:ph type="pic" idx="12" sz="quarter"/>
          </p:nvPr>
        </p:nvPicPr>
        <p:blipFill>
          <a:blip r:embed="rId2"/>
          <a:srcRect l="11" r="11"/>
          <a:stretch>
            <a:fillRect/>
          </a:stretch>
        </p:blipFill>
        <p:spPr/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SOC by AFSC</a:t>
            </a:r>
          </a:p>
        </p:txBody>
      </p:sp>
      <p:pic>
        <p:nvPicPr>
          <p:cNvPr id="3" name="Picture Placeholder 2" descr="Random_1 (Default) GUO Extra Measure [SOC Chart_proportion] (Results).png"/>
          <p:cNvPicPr>
            <a:picLocks noGrp="1" noChangeAspect="1"/>
          </p:cNvPicPr>
          <p:nvPr>
            <p:ph type="pic" idx="12" sz="quarter"/>
          </p:nvPr>
        </p:nvPicPr>
        <p:blipFill>
          <a:blip r:embed="rId2"/>
          <a:srcRect l="11" r="11"/>
          <a:stretch>
            <a:fillRect/>
          </a:stretch>
        </p:blipFill>
        <p:spPr/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Cadet Preference by AFSC</a:t>
            </a:r>
          </a:p>
        </p:txBody>
      </p:sp>
      <p:pic>
        <p:nvPicPr>
          <p:cNvPr id="3" name="Picture Placeholder 2" descr="Random_1 (Default) GUO Utility Measure [quantity_bar_choice] (Results).png"/>
          <p:cNvPicPr>
            <a:picLocks noGrp="1" noChangeAspect="1"/>
          </p:cNvPicPr>
          <p:nvPr>
            <p:ph type="pic" idx="12" sz="quarter"/>
          </p:nvPr>
        </p:nvPicPr>
        <p:blipFill>
          <a:blip r:embed="rId2"/>
          <a:srcRect l="11" r="11"/>
          <a:stretch>
            <a:fillRect/>
          </a:stretch>
        </p:blipFill>
        <p:spPr/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AFSC Preference</a:t>
            </a:r>
          </a:p>
        </p:txBody>
      </p:sp>
      <p:pic>
        <p:nvPicPr>
          <p:cNvPr id="3" name="Picture Placeholder 2" descr="Random_1 (Default) GUO Norm Score Measure [quantity_bar_choice] (Results).png"/>
          <p:cNvPicPr>
            <a:picLocks noGrp="1" noChangeAspect="1"/>
          </p:cNvPicPr>
          <p:nvPr>
            <p:ph type="pic" idx="12" sz="quarter"/>
          </p:nvPr>
        </p:nvPicPr>
        <p:blipFill>
          <a:blip r:embed="rId2"/>
          <a:srcRect l="11" r="11"/>
          <a:stretch>
            <a:fillRect/>
          </a:stretch>
        </p:blipFill>
        <p:spPr/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4_USAF(Unclas)">
  <a:themeElements>
    <a:clrScheme name="USAF(Unclas)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USAF(Unclas)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9525">
          <a:noFill/>
          <a:miter lim="800000"/>
          <a:headEnd/>
          <a:tailEnd/>
        </a:ln>
      </a:spPr>
      <a:bodyPr wrap="square" lIns="91440" rIns="91440" anchor="ctr">
        <a:spAutoFit/>
      </a:bodyPr>
      <a:lstStyle>
        <a:defPPr indent="457200">
          <a:tabLst>
            <a:tab pos="2057400" algn="l"/>
          </a:tabLst>
          <a:defRPr sz="1200" b="1" u="sng" dirty="0">
            <a:cs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USAF(Unclas)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USAF(Unclas)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USAF(Unclas)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B8007EF56209341AB6C2B13A6FE027B" ma:contentTypeVersion="6" ma:contentTypeDescription="Create a new document." ma:contentTypeScope="" ma:versionID="b22d9e08d33ca08643843c5f141e68d5">
  <xsd:schema xmlns:xsd="http://www.w3.org/2001/XMLSchema" xmlns:xs="http://www.w3.org/2001/XMLSchema" xmlns:p="http://schemas.microsoft.com/office/2006/metadata/properties" xmlns:ns2="531bccbd-292c-49ab-9a0b-b4c770216460" xmlns:ns3="0e9d41ae-4249-446b-8316-88e9fdc24f25" targetNamespace="http://schemas.microsoft.com/office/2006/metadata/properties" ma:root="true" ma:fieldsID="1c13f5d751eac189b4ea056eaab342b0" ns2:_="" ns3:_="">
    <xsd:import namespace="531bccbd-292c-49ab-9a0b-b4c770216460"/>
    <xsd:import namespace="0e9d41ae-4249-446b-8316-88e9fdc24f25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31bccbd-292c-49ab-9a0b-b4c7702164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e9d41ae-4249-446b-8316-88e9fdc24f25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0210A9E-FB7A-4395-8F34-1716D0AD47A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18EDA23-B0B4-4354-B462-6C424B3AB55D}">
  <ds:schemaRefs>
    <ds:schemaRef ds:uri="0e9d41ae-4249-446b-8316-88e9fdc24f25"/>
    <ds:schemaRef ds:uri="531bccbd-292c-49ab-9a0b-b4c7702164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F4FCE405-1005-4980-8098-E51D3FB2D57F}">
  <ds:schemaRefs>
    <ds:schemaRef ds:uri="0e9d41ae-4249-446b-8316-88e9fdc24f25"/>
    <ds:schemaRef ds:uri="531bccbd-292c-49ab-9a0b-b4c77021646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Metadata/LabelInfo.xml><?xml version="1.0" encoding="utf-8"?>
<clbl:labelList xmlns:clbl="http://schemas.microsoft.com/office/2020/mipLabelMetadata">
  <clbl:label id="{8331b18d-2d87-48ef-a35f-ac8818ebf9b4}" enabled="0" method="" siteId="{8331b18d-2d87-48ef-a35f-ac8818ebf9b4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33</Words>
  <Application>Microsoft Macintosh PowerPoint</Application>
  <PresentationFormat>Widescreen</PresentationFormat>
  <Paragraphs>17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Arial</vt:lpstr>
      <vt:lpstr>Wingdings</vt:lpstr>
      <vt:lpstr>4_USAF(Unclas)</vt:lpstr>
      <vt:lpstr>PowerPoint Presentation</vt:lpstr>
      <vt:lpstr>Overview</vt:lpstr>
      <vt:lpstr>PowerPoint Presentation</vt:lpstr>
      <vt:lpstr>Questions?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KUMMER, MACKENZIE J 2d Lt USAF AFPC AFPC/DSYA</dc:creator>
  <cp:lastModifiedBy>LAIRD, DANIEL G 2d Lt USAF AETC AFIT/ENS</cp:lastModifiedBy>
  <cp:revision>4</cp:revision>
  <cp:lastPrinted>2024-08-21T19:51:27Z</cp:lastPrinted>
  <dcterms:created xsi:type="dcterms:W3CDTF">2024-08-20T13:40:40Z</dcterms:created>
  <dcterms:modified xsi:type="dcterms:W3CDTF">2025-04-16T13:05:09Z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0x0101001B8007EF56209341AB6C2B13A6FE027B</vt:lpwstr>
  </property>
</Properties>
</file>