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0"/>
  </p:notesMasterIdLst>
  <p:sldIdLst>
    <p:sldId id="485" r:id="rId5"/>
    <p:sldId id="603" r:id="rId6"/>
    <p:sldId id="617" r:id="rId7"/>
    <p:sldId id="608" r:id="rId8"/>
    <p:sldId id="618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44F0CA-393E-957A-E989-AD8D8FE93BD1}" name="BRYANT, JACOB F Capt USAF AFPC AFPC/DSYA" initials="BA" userId="S::jacob.bryant.6@us.af.mil::42805d1b-1273-417c-b17d-184bc3aba260" providerId="AD"/>
  <p188:author id="{6FD21AFD-9F60-58AE-85B5-FA7D6E6652DD}" name="KUMMER, MACKENZIE J 2d Lt USAF AFPC AFPC/DSYA" initials="KA" userId="S::mackenzie.kummer.1@us.af.mil::5ad04d3e-a5d8-4562-96ae-07e8a6afdf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10" d="100"/>
          <a:sy n="110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FB89E9-A828-4633-A683-FD5E2772D2C2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4C0291-A1E1-4357-AC55-40FD262A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1774">
              <a:defRPr/>
            </a:pPr>
            <a:fld id="{E3FB7272-D954-4397-B612-A34B18275158}" type="slidenum">
              <a:rPr lang="en-US">
                <a:solidFill>
                  <a:srgbClr val="000000"/>
                </a:solidFill>
                <a:latin typeface="Arial" pitchFamily="34" charset="0"/>
              </a:rPr>
              <a:pPr defTabSz="931774">
                <a:defRPr/>
              </a:pPr>
              <a:t>1</a:t>
            </a:fld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706438"/>
            <a:ext cx="6292850" cy="3540125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680" y="4483909"/>
            <a:ext cx="6323868" cy="4246979"/>
          </a:xfrm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09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414680" y="4483909"/>
            <a:ext cx="6323868" cy="424697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0C90A-46E3-4F6E-95A0-391D41793F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6FCF7-3BCD-4695-880A-2DA6BCE66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22" y="2512002"/>
            <a:ext cx="2023161" cy="2033758"/>
          </a:xfrm>
          <a:prstGeom prst="rect">
            <a:avLst/>
          </a:prstGeom>
          <a:effectLst>
            <a:glow rad="431800">
              <a:srgbClr val="FFFFFF">
                <a:alpha val="72000"/>
              </a:srgbClr>
            </a:glow>
          </a:effectLst>
        </p:spPr>
      </p:pic>
      <p:pic>
        <p:nvPicPr>
          <p:cNvPr id="4" name="Picture 33" descr="USAF_BLUE_CHROME_WINGS">
            <a:extLst>
              <a:ext uri="{FF2B5EF4-FFF2-40B4-BE49-F238E27FC236}">
                <a16:creationId xmlns:a16="http://schemas.microsoft.com/office/drawing/2014/main" id="{D90A3D6A-4E1A-0227-1F85-AC09FC7F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16" y="247785"/>
            <a:ext cx="909680" cy="84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D3B95154-29AC-BC99-C5DD-56E1213BBA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3"/>
          <a:stretch/>
        </p:blipFill>
        <p:spPr bwMode="auto">
          <a:xfrm>
            <a:off x="10660430" y="142225"/>
            <a:ext cx="1023570" cy="9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2">
            <a:extLst>
              <a:ext uri="{FF2B5EF4-FFF2-40B4-BE49-F238E27FC236}">
                <a16:creationId xmlns:a16="http://schemas.microsoft.com/office/drawing/2014/main" id="{669F6DE3-8052-6B0E-1C31-6A8622DB5B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" name="Text Box 1029">
            <a:extLst>
              <a:ext uri="{FF2B5EF4-FFF2-40B4-BE49-F238E27FC236}">
                <a16:creationId xmlns:a16="http://schemas.microsoft.com/office/drawing/2014/main" id="{75C95275-8902-48DF-486D-F84F31416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</p:spTree>
    <p:extLst>
      <p:ext uri="{BB962C8B-B14F-4D97-AF65-F5344CB8AC3E}">
        <p14:creationId xmlns:p14="http://schemas.microsoft.com/office/powerpoint/2010/main" val="783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11286067" cy="4743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4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5F87-8101-CE4B-A69E-AECBE01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7E149-C674-A5A1-A192-D219B452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6DEDE-4A7E-B3E7-E05D-56C6EE676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C7D754-4B67-3BFE-02C7-3C7F150345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6510" y="1349830"/>
            <a:ext cx="11198981" cy="5029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c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E95D-7A6D-EDF8-FC7A-AFBD0C42E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8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8" name="Text Box 1029"/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320" y="1965960"/>
            <a:ext cx="4039009" cy="3940674"/>
          </a:xfrm>
          <a:prstGeom prst="rect">
            <a:avLst/>
          </a:prstGeom>
        </p:spPr>
      </p:pic>
      <p:pic>
        <p:nvPicPr>
          <p:cNvPr id="10" name="Picture 33" descr="USAF_BLUE_CHROME_WINGS">
            <a:extLst>
              <a:ext uri="{FF2B5EF4-FFF2-40B4-BE49-F238E27FC236}">
                <a16:creationId xmlns:a16="http://schemas.microsoft.com/office/drawing/2014/main" id="{DC2298B6-1956-E833-0856-6CAE79F1E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16" y="247785"/>
            <a:ext cx="909680" cy="84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3">
            <a:extLst>
              <a:ext uri="{FF2B5EF4-FFF2-40B4-BE49-F238E27FC236}">
                <a16:creationId xmlns:a16="http://schemas.microsoft.com/office/drawing/2014/main" id="{10038945-F876-F310-FC56-E8D5D7700A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3"/>
          <a:stretch/>
        </p:blipFill>
        <p:spPr bwMode="auto">
          <a:xfrm>
            <a:off x="10660430" y="142225"/>
            <a:ext cx="1023570" cy="9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8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8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66" y="90489"/>
            <a:ext cx="1113734" cy="1119568"/>
          </a:xfrm>
          <a:prstGeom prst="rect">
            <a:avLst/>
          </a:prstGeom>
          <a:effectLst/>
        </p:spPr>
      </p:pic>
      <p:sp>
        <p:nvSpPr>
          <p:cNvPr id="4" name="Line 2">
            <a:extLst>
              <a:ext uri="{FF2B5EF4-FFF2-40B4-BE49-F238E27FC236}">
                <a16:creationId xmlns:a16="http://schemas.microsoft.com/office/drawing/2014/main" id="{E4D5C857-F2C1-4DBA-9999-E2C9E30D3B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id="{229A6C66-8CBF-B98F-C2C1-46A7C0D37E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</p:spTree>
    <p:extLst>
      <p:ext uri="{BB962C8B-B14F-4D97-AF65-F5344CB8AC3E}">
        <p14:creationId xmlns:p14="http://schemas.microsoft.com/office/powerpoint/2010/main" val="38685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1" r:id="rId3"/>
    <p:sldLayoutId id="2147483670" r:id="rId4"/>
    <p:sldLayoutId id="2147483668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43015" y="1905000"/>
            <a:ext cx="8508240" cy="4423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151C77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algn="r" eaLnBrk="0" hangingPunct="0">
              <a:defRPr/>
            </a:pPr>
            <a:r>
              <a:rPr lang="en-US" sz="4400" b="1">
                <a:solidFill>
                  <a:srgbClr val="151C77"/>
                </a:solidFill>
                <a:latin typeface="Arial"/>
                <a:cs typeface="Arial"/>
              </a:rPr>
              <a:t>FY2026 Officer Classification:</a:t>
            </a:r>
          </a:p>
          <a:p>
            <a:pPr algn="r">
              <a:defRPr/>
            </a:pPr>
            <a:r>
              <a:rPr lang="en-US" sz="4400" b="1">
                <a:solidFill>
                  <a:srgbClr val="151C77"/>
                </a:solidFill>
                <a:latin typeface="Arial"/>
                <a:cs typeface="Arial"/>
              </a:rPr>
              <a:t>Decision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151C77"/>
                </a:solidFill>
                <a:effectLst/>
                <a:uLnTx/>
                <a:uFillTx/>
                <a:latin typeface="Arial"/>
                <a:cs typeface="Arial"/>
              </a:rPr>
              <a:t> Briefing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E8C4CF4F-2ECB-4C54-9552-FB58A436033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1135909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44" indent="-285744" algn="l" rtl="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8957" indent="-282568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2pPr>
            <a:lvl3pPr marL="1027088" indent="-22383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3pPr>
            <a:lvl4pPr marL="1600160" indent="-228594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rgbClr val="151C77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</a:defRPr>
            </a:lvl4pPr>
            <a:lvl5pPr marL="2057349" indent="-228594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537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726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8914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103" indent="-228594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85115" indent="-285115"/>
            <a:r>
              <a:rPr lang="en-US" altLang="en-US" kern="0" dirty="0"/>
              <a:t>Model Overview</a:t>
            </a:r>
            <a:endParaRPr lang="en-US" dirty="0"/>
          </a:p>
          <a:p>
            <a:pPr marL="285115" indent="-285115"/>
            <a:r>
              <a:rPr lang="en-US" altLang="en-US" kern="0" dirty="0"/>
              <a:t>FY26 Results – CASTLE Method</a:t>
            </a:r>
            <a:endParaRPr lang="en-US" altLang="en-US" kern="0" dirty="0">
              <a:cs typeface="Arial"/>
            </a:endParaRPr>
          </a:p>
          <a:p>
            <a:pPr marL="688340" lvl="1" indent="-281940"/>
            <a:r>
              <a:rPr lang="en-US" altLang="en-US" kern="0" dirty="0"/>
              <a:t>Key Pacing Metrics</a:t>
            </a:r>
            <a:endParaRPr lang="en-US" altLang="en-US" kern="0" dirty="0">
              <a:cs typeface="Arial"/>
            </a:endParaRPr>
          </a:p>
          <a:p>
            <a:pPr marL="285115" indent="-285115"/>
            <a:r>
              <a:rPr lang="en-US" altLang="en-US" kern="0" dirty="0"/>
              <a:t>Surplus Allocation</a:t>
            </a:r>
            <a:endParaRPr lang="en-US" altLang="en-US" kern="0" dirty="0">
              <a:cs typeface="Arial"/>
            </a:endParaRPr>
          </a:p>
          <a:p>
            <a:pPr marL="285115" indent="-285115"/>
            <a:r>
              <a:rPr lang="en-US" kern="0" dirty="0">
                <a:cs typeface="Arial"/>
              </a:rPr>
              <a:t>62EXE Shortage</a:t>
            </a:r>
          </a:p>
          <a:p>
            <a:pPr marL="285115" indent="-285115"/>
            <a:endParaRPr lang="en-US" kern="0" dirty="0">
              <a:cs typeface="Arial"/>
            </a:endParaRPr>
          </a:p>
          <a:p>
            <a:pPr marL="285115" indent="-285115"/>
            <a:r>
              <a:rPr lang="en-US" altLang="en-US" kern="0" dirty="0">
                <a:cs typeface="Arial"/>
              </a:rPr>
              <a:t>AFSC Satisfaction Breakdown</a:t>
            </a:r>
            <a:endParaRPr lang="en-US" altLang="en-US" kern="0" dirty="0"/>
          </a:p>
          <a:p>
            <a:pPr marL="285115" indent="-285115"/>
            <a:r>
              <a:rPr lang="en-US" altLang="en-US" kern="0" dirty="0"/>
              <a:t>Cadet Preference Breakdown</a:t>
            </a:r>
            <a:endParaRPr lang="en-US" altLang="en-US" kern="0" dirty="0">
              <a:cs typeface="Arial"/>
            </a:endParaRPr>
          </a:p>
          <a:p>
            <a:pPr marL="285115" indent="-285115"/>
            <a:endParaRPr lang="en-US" altLang="en-US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89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91EBF-1F30-D99B-3EB3-78A297997D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97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A683-082D-C537-DB9B-973EA1F3B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3859" y="2413706"/>
            <a:ext cx="4965700" cy="1600200"/>
          </a:xfrm>
        </p:spPr>
        <p:txBody>
          <a:bodyPr/>
          <a:lstStyle/>
          <a:p>
            <a:pPr algn="ctr"/>
            <a:r>
              <a:rPr lang="en-US" dirty="0">
                <a:cs typeface="Arial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567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991AE-C5E2-41BD-5CDE-FA6A931FC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5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99312"/>
      </p:ext>
    </p:extLst>
  </p:cSld>
  <p:clrMapOvr>
    <a:masterClrMapping/>
  </p:clrMapOvr>
</p:sld>
</file>

<file path=ppt/theme/theme1.xml><?xml version="1.0" encoding="utf-8"?>
<a:theme xmlns:a="http://schemas.openxmlformats.org/drawingml/2006/main" name="4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007EF56209341AB6C2B13A6FE027B" ma:contentTypeVersion="6" ma:contentTypeDescription="Create a new document." ma:contentTypeScope="" ma:versionID="b22d9e08d33ca08643843c5f141e68d5">
  <xsd:schema xmlns:xsd="http://www.w3.org/2001/XMLSchema" xmlns:xs="http://www.w3.org/2001/XMLSchema" xmlns:p="http://schemas.microsoft.com/office/2006/metadata/properties" xmlns:ns2="531bccbd-292c-49ab-9a0b-b4c770216460" xmlns:ns3="0e9d41ae-4249-446b-8316-88e9fdc24f25" targetNamespace="http://schemas.microsoft.com/office/2006/metadata/properties" ma:root="true" ma:fieldsID="1c13f5d751eac189b4ea056eaab342b0" ns2:_="" ns3:_="">
    <xsd:import namespace="531bccbd-292c-49ab-9a0b-b4c770216460"/>
    <xsd:import namespace="0e9d41ae-4249-446b-8316-88e9fdc24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bccbd-292c-49ab-9a0b-b4c770216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d41ae-4249-446b-8316-88e9fdc24f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10A9E-FB7A-4395-8F34-1716D0AD47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EDA23-B0B4-4354-B462-6C424B3AB55D}">
  <ds:schemaRefs>
    <ds:schemaRef ds:uri="0e9d41ae-4249-446b-8316-88e9fdc24f25"/>
    <ds:schemaRef ds:uri="531bccbd-292c-49ab-9a0b-b4c7702164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FCE405-1005-4980-8098-E51D3FB2D57F}">
  <ds:schemaRefs>
    <ds:schemaRef ds:uri="0e9d41ae-4249-446b-8316-88e9fdc24f25"/>
    <ds:schemaRef ds:uri="531bccbd-292c-49ab-9a0b-b4c7702164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Macintosh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Wingdings</vt:lpstr>
      <vt:lpstr>4_USAF(Unclas)</vt:lpstr>
      <vt:lpstr>PowerPoint Presentation</vt:lpstr>
      <vt:lpstr>Overview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KUMMER, MACKENZIE J 2d Lt USAF AFPC AFPC/DSYA</dc:creator>
  <cp:lastModifiedBy>LAIRD, DANIEL G 2d Lt USAF AETC AFIT/ENS</cp:lastModifiedBy>
  <cp:revision>4</cp:revision>
  <cp:lastPrinted>2024-08-21T19:51:27Z</cp:lastPrinted>
  <dcterms:created xsi:type="dcterms:W3CDTF">2024-08-20T13:40:40Z</dcterms:created>
  <dcterms:modified xsi:type="dcterms:W3CDTF">2025-04-16T13:05:09Z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0x0101001B8007EF56209341AB6C2B13A6FE027B</vt:lpwstr>
  </property>
</Properties>
</file>