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79" r:id="rId2"/>
    <p:sldId id="342" r:id="rId3"/>
    <p:sldId id="357" r:id="rId4"/>
    <p:sldId id="345" r:id="rId5"/>
    <p:sldId id="347" r:id="rId6"/>
    <p:sldId id="360" r:id="rId7"/>
    <p:sldId id="361" r:id="rId8"/>
    <p:sldId id="362" r:id="rId9"/>
    <p:sldId id="363" r:id="rId10"/>
    <p:sldId id="264" r:id="rId11"/>
    <p:sldId id="279" r:id="rId12"/>
    <p:sldId id="378" r:id="rId13"/>
    <p:sldId id="367" r:id="rId14"/>
    <p:sldId id="351" r:id="rId15"/>
    <p:sldId id="348" r:id="rId16"/>
    <p:sldId id="359" r:id="rId17"/>
    <p:sldId id="358" r:id="rId18"/>
    <p:sldId id="365" r:id="rId19"/>
    <p:sldId id="356" r:id="rId20"/>
    <p:sldId id="364" r:id="rId21"/>
    <p:sldId id="374" r:id="rId22"/>
    <p:sldId id="368" r:id="rId23"/>
    <p:sldId id="353" r:id="rId24"/>
    <p:sldId id="369" r:id="rId25"/>
    <p:sldId id="371" r:id="rId26"/>
    <p:sldId id="372" r:id="rId27"/>
    <p:sldId id="373" r:id="rId28"/>
    <p:sldId id="377" r:id="rId29"/>
  </p:sldIdLst>
  <p:sldSz cx="9144000" cy="6858000" type="screen4x3"/>
  <p:notesSz cx="9236075" cy="70104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67" autoAdjust="0"/>
  </p:normalViewPr>
  <p:slideViewPr>
    <p:cSldViewPr showGuides="1">
      <p:cViewPr>
        <p:scale>
          <a:sx n="75" d="100"/>
          <a:sy n="75" d="100"/>
        </p:scale>
        <p:origin x="-2608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0B2AD11-CA4E-43D5-B2D7-34553798D24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1030863-EA26-481F-8E6D-F5521E24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61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0A7C646-41EB-49CE-B95A-529F62925B60}" type="datetimeFigureOut">
              <a:rPr lang="en-US" smtClean="0"/>
              <a:t>8/18/11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EC86A21-D29E-471A-902F-6027339B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6A21-D29E-471A-902F-6027339B9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6A21-D29E-471A-902F-6027339B96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point I’d like to make is that networks</a:t>
            </a:r>
            <a:r>
              <a:rPr lang="en-US" baseline="0" dirty="0" smtClean="0"/>
              <a:t> are everywhere. I’m guessing that this isn’t a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6A21-D29E-471A-902F-6027339B96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point I’d like to make is that networks</a:t>
            </a:r>
            <a:r>
              <a:rPr lang="en-US" baseline="0" dirty="0" smtClean="0"/>
              <a:t> are everywhere. I’m guessing that this isn’t a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6A21-D29E-471A-902F-6027339B96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point I’d like to make is that networks</a:t>
            </a:r>
            <a:r>
              <a:rPr lang="en-US" baseline="0" dirty="0" smtClean="0"/>
              <a:t> are everywhere. I’m guessing that this isn’t a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6A21-D29E-471A-902F-6027339B96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48B8-0291-4D1F-B747-0F0D68B60FA6}" type="datetimeFigureOut">
              <a:rPr lang="en-US" smtClean="0"/>
              <a:t>8/18/11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1C67-D88D-4E2B-B3BE-901F937FB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hyperlink" Target="http://www.ultimatebeachviews.com/wallpaper/Tropical-01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gif"/><Relationship Id="rId3" Type="http://schemas.openxmlformats.org/officeDocument/2006/relationships/hyperlink" Target="http://www.cmth.bnl.gov/~maslov/citerank/HowItWorks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7543800" cy="3048000"/>
          </a:xfrm>
        </p:spPr>
        <p:txBody>
          <a:bodyPr>
            <a:normAutofit/>
          </a:bodyPr>
          <a:lstStyle/>
          <a:p>
            <a:pPr algn="l"/>
            <a:r>
              <a:rPr lang="en-US" b="1" spc="-300" dirty="0" smtClean="0">
                <a:solidFill>
                  <a:schemeClr val="accent1"/>
                </a:solidFill>
                <a:latin typeface="Lato" pitchFamily="34" charset="0"/>
              </a:rPr>
              <a:t>NETWORKS</a:t>
            </a:r>
            <a:r>
              <a:rPr lang="en-US" b="1" i="1" dirty="0" smtClean="0">
                <a:solidFill>
                  <a:schemeClr val="accent1"/>
                </a:solidFill>
                <a:latin typeface="Lato" pitchFamily="34" charset="0"/>
              </a:rPr>
              <a:t> </a:t>
            </a:r>
            <a:r>
              <a:rPr lang="en-US" i="1" dirty="0" smtClean="0">
                <a:solidFill>
                  <a:schemeClr val="accent1"/>
                </a:solidFill>
                <a:latin typeface="Lato" pitchFamily="34" charset="0"/>
              </a:rPr>
              <a:t>and </a:t>
            </a:r>
            <a:r>
              <a:rPr lang="en-US" b="1" spc="-300" dirty="0" smtClean="0">
                <a:solidFill>
                  <a:schemeClr val="accent1"/>
                </a:solidFill>
                <a:latin typeface="Lato" pitchFamily="34" charset="0"/>
              </a:rPr>
              <a:t>MATRIX</a:t>
            </a:r>
            <a:r>
              <a:rPr lang="en-US" dirty="0" smtClean="0">
                <a:solidFill>
                  <a:schemeClr val="accent1"/>
                </a:solidFill>
                <a:latin typeface="Lato" pitchFamily="34" charset="0"/>
              </a:rPr>
              <a:t> </a:t>
            </a:r>
            <a:r>
              <a:rPr lang="en-US" b="1" spc="1060" dirty="0" smtClean="0">
                <a:solidFill>
                  <a:schemeClr val="accent1"/>
                </a:solidFill>
                <a:latin typeface="Lato" pitchFamily="34" charset="0"/>
              </a:rPr>
              <a:t>COMPUTATIONS</a:t>
            </a:r>
            <a:endParaRPr lang="en-US" b="1" spc="1060" dirty="0">
              <a:solidFill>
                <a:schemeClr val="accent1"/>
              </a:solidFill>
              <a:latin typeface="Lato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042" y="3124200"/>
            <a:ext cx="4038600" cy="36766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CS 59000-NMC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David F.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Gleich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latin typeface="Lato" pitchFamily="34" charset="0"/>
            </a:endParaRP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T-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Th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 10:30-11: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45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CIVL 2123 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 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latin typeface="Lato" pitchFamily="34" charset="0"/>
            </a:endParaRPr>
          </a:p>
          <a:p>
            <a:pPr algn="r"/>
            <a:endParaRPr lang="en-US" i="1" dirty="0">
              <a:solidFill>
                <a:schemeClr val="bg1">
                  <a:lumMod val="50000"/>
                </a:schemeClr>
              </a:solidFill>
              <a:latin typeface="Lato" pitchFamily="34" charset="0"/>
            </a:endParaRP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Course Teaser</a:t>
            </a:r>
          </a:p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17 August 2011</a:t>
            </a:r>
          </a:p>
        </p:txBody>
      </p:sp>
    </p:spTree>
    <p:extLst>
      <p:ext uri="{BB962C8B-B14F-4D97-AF65-F5344CB8AC3E}">
        <p14:creationId xmlns:p14="http://schemas.microsoft.com/office/powerpoint/2010/main" val="384457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050" y="23671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/>
                </a:solidFill>
                <a:latin typeface="Lato" pitchFamily="34" charset="0"/>
              </a:rPr>
              <a:t>TOPICS</a:t>
            </a:r>
            <a:endParaRPr lang="en-US" sz="6000" dirty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1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7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BASICS</a:t>
            </a:r>
            <a:endParaRPr lang="en-US" sz="6000" i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286000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state network problems as matrix problems.</a:t>
            </a:r>
          </a:p>
          <a:p>
            <a:pPr marL="236538"/>
            <a:r>
              <a:rPr lang="en-US" sz="2800" i="1" dirty="0" smtClean="0">
                <a:latin typeface="Lato" pitchFamily="34" charset="0"/>
              </a:rPr>
              <a:t>Matrices over a semi-ring and how this yields instant parallel algorithms!</a:t>
            </a:r>
          </a:p>
          <a:p>
            <a:endParaRPr lang="en-US" sz="2800" dirty="0"/>
          </a:p>
          <a:p>
            <a:r>
              <a:rPr lang="en-US" sz="2800" dirty="0" smtClean="0"/>
              <a:t>Relationships with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computations.</a:t>
            </a:r>
          </a:p>
        </p:txBody>
      </p:sp>
    </p:spTree>
    <p:extLst>
      <p:ext uri="{BB962C8B-B14F-4D97-AF65-F5344CB8AC3E}">
        <p14:creationId xmlns:p14="http://schemas.microsoft.com/office/powerpoint/2010/main" val="34203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839200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3276600"/>
            <a:ext cx="19812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ropical 0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692377"/>
            <a:ext cx="635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57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TROPICAL </a:t>
            </a:r>
            <a:r>
              <a:rPr lang="en-US" sz="7200" i="1" dirty="0" smtClean="0">
                <a:latin typeface="+mj-lt"/>
              </a:rPr>
              <a:t>semi-rings</a:t>
            </a:r>
            <a:endParaRPr lang="en-US" sz="6000" i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48866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http://www.ultimatebeachviews.com/wallpaper/Tropical-010/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0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7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MARKOV CHAIN </a:t>
            </a:r>
            <a:r>
              <a:rPr lang="en-US" sz="7200" i="1" dirty="0" smtClean="0">
                <a:latin typeface="+mj-lt"/>
              </a:rPr>
              <a:t>theory</a:t>
            </a:r>
            <a:endParaRPr lang="en-US" sz="6000" i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981200"/>
            <a:ext cx="510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Random walks on networks</a:t>
            </a:r>
          </a:p>
          <a:p>
            <a:r>
              <a:rPr lang="en-US" sz="2800" dirty="0" err="1" smtClean="0"/>
              <a:t>Perron</a:t>
            </a:r>
            <a:r>
              <a:rPr lang="en-US" sz="2800" dirty="0" smtClean="0"/>
              <a:t> </a:t>
            </a:r>
            <a:r>
              <a:rPr lang="en-US" sz="2800" dirty="0" err="1" smtClean="0"/>
              <a:t>Frobenius</a:t>
            </a:r>
            <a:r>
              <a:rPr lang="en-US" sz="2800" dirty="0" smtClean="0"/>
              <a:t> theory</a:t>
            </a:r>
          </a:p>
          <a:p>
            <a:r>
              <a:rPr lang="en-US" sz="2800" dirty="0" smtClean="0"/>
              <a:t>State space classification</a:t>
            </a:r>
          </a:p>
          <a:p>
            <a:endParaRPr lang="en-US" sz="2800" dirty="0"/>
          </a:p>
          <a:p>
            <a:pPr marL="457200" indent="-457200"/>
            <a:r>
              <a:rPr lang="en-US" sz="2800" dirty="0" smtClean="0"/>
              <a:t>How to “solve” a large linear system with a random walk</a:t>
            </a:r>
            <a:r>
              <a:rPr lang="en-US" sz="2800" dirty="0" smtClean="0"/>
              <a:t>.</a:t>
            </a:r>
          </a:p>
          <a:p>
            <a:pPr marL="457200" indent="-457200"/>
            <a:endParaRPr lang="en-US" sz="2800" dirty="0"/>
          </a:p>
          <a:p>
            <a:pPr marL="457200" indent="-457200"/>
            <a:r>
              <a:rPr lang="en-US" sz="2800" dirty="0" smtClean="0"/>
              <a:t>How to “solve” Markov chain problems on compressed graphs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650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7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PAGERANK</a:t>
            </a:r>
            <a:endParaRPr lang="en-US" sz="6000" i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5029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Deep dive into one particular application.  Is it a Markov chain or a linear system?</a:t>
            </a:r>
          </a:p>
          <a:p>
            <a:endParaRPr lang="en-US" sz="2800" dirty="0"/>
          </a:p>
          <a:p>
            <a:r>
              <a:rPr lang="en-US" sz="2800" dirty="0" smtClean="0"/>
              <a:t>How to compute it, FAST.</a:t>
            </a:r>
          </a:p>
          <a:p>
            <a:endParaRPr lang="en-US" sz="2800" dirty="0"/>
          </a:p>
          <a:p>
            <a:r>
              <a:rPr lang="en-US" sz="2800" dirty="0" smtClean="0"/>
              <a:t>How to manipulate PageRank.</a:t>
            </a:r>
          </a:p>
        </p:txBody>
      </p:sp>
    </p:spTree>
    <p:extLst>
      <p:ext uri="{BB962C8B-B14F-4D97-AF65-F5344CB8AC3E}">
        <p14:creationId xmlns:p14="http://schemas.microsoft.com/office/powerpoint/2010/main" val="94969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319816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Just PageRank?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94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1179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err="1"/>
              <a:t>SimRank</a:t>
            </a:r>
            <a:endParaRPr lang="en-US" sz="2800" dirty="0"/>
          </a:p>
          <a:p>
            <a:pPr algn="ctr"/>
            <a:r>
              <a:rPr lang="en-US" sz="2800" dirty="0" err="1" smtClean="0"/>
              <a:t>BlockRank</a:t>
            </a:r>
            <a:endParaRPr lang="en-US" sz="2800" dirty="0"/>
          </a:p>
          <a:p>
            <a:pPr algn="ctr"/>
            <a:r>
              <a:rPr lang="en-US" sz="2800" dirty="0" err="1" smtClean="0"/>
              <a:t>TrustRank</a:t>
            </a:r>
            <a:endParaRPr lang="en-US" sz="2800" dirty="0"/>
          </a:p>
          <a:p>
            <a:pPr algn="ctr"/>
            <a:r>
              <a:rPr lang="en-US" sz="2800" dirty="0" err="1" smtClean="0"/>
              <a:t>ObjectRank</a:t>
            </a:r>
            <a:endParaRPr lang="en-US" sz="2800" dirty="0"/>
          </a:p>
          <a:p>
            <a:pPr algn="ctr"/>
            <a:r>
              <a:rPr lang="en-US" sz="2800" dirty="0" err="1" smtClean="0"/>
              <a:t>HostRank</a:t>
            </a:r>
            <a:endParaRPr lang="en-US" sz="2800" dirty="0"/>
          </a:p>
          <a:p>
            <a:pPr algn="ctr"/>
            <a:r>
              <a:rPr lang="en-US" sz="2800" dirty="0" smtClean="0"/>
              <a:t>Random </a:t>
            </a:r>
            <a:r>
              <a:rPr lang="en-US" sz="2800" dirty="0"/>
              <a:t>walk with restart</a:t>
            </a:r>
          </a:p>
          <a:p>
            <a:pPr algn="ctr"/>
            <a:r>
              <a:rPr lang="en-US" sz="2800" dirty="0" err="1" smtClean="0"/>
              <a:t>GeneRank</a:t>
            </a:r>
            <a:endParaRPr lang="en-US" sz="2800" dirty="0"/>
          </a:p>
          <a:p>
            <a:pPr algn="ctr"/>
            <a:r>
              <a:rPr lang="en-US" sz="2800" dirty="0" err="1" smtClean="0"/>
              <a:t>DiffusionRank</a:t>
            </a:r>
            <a:endParaRPr lang="en-US" sz="2800" dirty="0"/>
          </a:p>
          <a:p>
            <a:pPr algn="ctr"/>
            <a:r>
              <a:rPr lang="en-US" sz="2800" dirty="0" err="1" smtClean="0"/>
              <a:t>IsoRank</a:t>
            </a:r>
            <a:endParaRPr lang="en-US" sz="2800" dirty="0"/>
          </a:p>
          <a:p>
            <a:pPr algn="ctr"/>
            <a:r>
              <a:rPr lang="en-US" sz="2800" dirty="0" err="1" smtClean="0"/>
              <a:t>ItemRank</a:t>
            </a:r>
            <a:endParaRPr lang="en-US" sz="2800" dirty="0"/>
          </a:p>
          <a:p>
            <a:pPr algn="ctr"/>
            <a:r>
              <a:rPr lang="en-US" sz="2800" dirty="0" err="1" smtClean="0"/>
              <a:t>ProteinRank</a:t>
            </a:r>
            <a:endParaRPr lang="en-US" sz="2800" dirty="0"/>
          </a:p>
          <a:p>
            <a:pPr algn="ctr"/>
            <a:r>
              <a:rPr lang="en-US" sz="2800" dirty="0" err="1" smtClean="0"/>
              <a:t>SocialPageRank</a:t>
            </a:r>
            <a:endParaRPr lang="en-US" sz="2800" dirty="0"/>
          </a:p>
          <a:p>
            <a:pPr algn="ctr"/>
            <a:r>
              <a:rPr lang="en-US" sz="2800" dirty="0" err="1" smtClean="0"/>
              <a:t>FoodRank</a:t>
            </a:r>
            <a:endParaRPr lang="en-US" sz="2800" dirty="0"/>
          </a:p>
          <a:p>
            <a:pPr algn="ctr"/>
            <a:r>
              <a:rPr lang="en-US" sz="2800" dirty="0" err="1" smtClean="0"/>
              <a:t>FutureRank</a:t>
            </a:r>
            <a:endParaRPr lang="en-US" sz="2800" dirty="0"/>
          </a:p>
          <a:p>
            <a:pPr algn="ctr"/>
            <a:r>
              <a:rPr lang="en-US" sz="2800" dirty="0" err="1" smtClean="0"/>
              <a:t>TwitterRank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5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39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27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981200"/>
            <a:ext cx="487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Fiedler vector, the </a:t>
            </a:r>
            <a:r>
              <a:rPr lang="en-US" sz="2800" dirty="0" err="1" smtClean="0"/>
              <a:t>Laplacian</a:t>
            </a:r>
            <a:r>
              <a:rPr lang="en-US" sz="2800" dirty="0" smtClean="0"/>
              <a:t> matrix and </a:t>
            </a:r>
            <a:br>
              <a:rPr lang="en-US" sz="2800" dirty="0" smtClean="0"/>
            </a:br>
            <a:r>
              <a:rPr lang="en-US" sz="2800" dirty="0" smtClean="0"/>
              <a:t>graph cuts</a:t>
            </a:r>
          </a:p>
          <a:p>
            <a:pPr marL="236538" indent="-236538"/>
            <a:endParaRPr lang="en-US" sz="2800" dirty="0" smtClean="0"/>
          </a:p>
          <a:p>
            <a:pPr marL="236538" indent="-236538"/>
            <a:r>
              <a:rPr lang="en-US" sz="2800" dirty="0" smtClean="0"/>
              <a:t>Semi-definite approximation problems and properties</a:t>
            </a:r>
          </a:p>
          <a:p>
            <a:pPr marL="236538" indent="-236538"/>
            <a:endParaRPr lang="en-US" sz="2800" dirty="0" smtClean="0"/>
          </a:p>
          <a:p>
            <a:pPr marL="236538" indent="-236538"/>
            <a:r>
              <a:rPr lang="en-US" sz="2800" dirty="0" smtClean="0"/>
              <a:t>Local partitioning</a:t>
            </a:r>
          </a:p>
          <a:p>
            <a:pPr marL="236538" indent="-236538"/>
            <a:r>
              <a:rPr lang="en-US" sz="2800" i="1" dirty="0">
                <a:latin typeface="Lato" pitchFamily="34" charset="0"/>
              </a:rPr>
              <a:t> </a:t>
            </a:r>
            <a:r>
              <a:rPr lang="en-US" sz="2800" i="1" dirty="0" smtClean="0">
                <a:latin typeface="Lato" pitchFamily="34" charset="0"/>
              </a:rPr>
              <a:t>  How to split a graph without even seeing it all!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072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SPECTRAL GRAPH </a:t>
            </a:r>
            <a:r>
              <a:rPr lang="en-US" sz="7200" i="1" dirty="0" smtClean="0">
                <a:latin typeface="+mj-lt"/>
              </a:rPr>
              <a:t>theory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785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hats-all-folks.com/wp-content/uploads/2011/01/the-social-network-movi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/>
          <a:stretch/>
        </p:blipFill>
        <p:spPr bwMode="auto">
          <a:xfrm>
            <a:off x="152400" y="1752601"/>
            <a:ext cx="433898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Matrix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66" y="609600"/>
            <a:ext cx="3806634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8289" y="6459794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copyright by their respective owners.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7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QUITE A BIT MORE</a:t>
            </a:r>
            <a:endParaRPr lang="en-US" sz="6000" i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981200"/>
            <a:ext cx="5181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Higher order graph analysis with tensors.</a:t>
            </a:r>
          </a:p>
          <a:p>
            <a:endParaRPr lang="en-US" sz="2800" dirty="0"/>
          </a:p>
          <a:p>
            <a:r>
              <a:rPr lang="en-US" sz="2800" dirty="0" smtClean="0"/>
              <a:t>Network alignment</a:t>
            </a:r>
          </a:p>
          <a:p>
            <a:endParaRPr lang="en-US" sz="2800" dirty="0"/>
          </a:p>
          <a:p>
            <a:r>
              <a:rPr lang="en-US" sz="2800" dirty="0" smtClean="0"/>
              <a:t>Affine eigenvectors and centrality</a:t>
            </a:r>
          </a:p>
          <a:p>
            <a:endParaRPr lang="en-US" sz="2800" dirty="0"/>
          </a:p>
          <a:p>
            <a:r>
              <a:rPr lang="en-US" sz="2800" dirty="0" smtClean="0"/>
              <a:t>SVD graph analysis.</a:t>
            </a:r>
          </a:p>
          <a:p>
            <a:endParaRPr lang="en-US" sz="2800" dirty="0"/>
          </a:p>
          <a:p>
            <a:r>
              <a:rPr lang="en-US" sz="2800" dirty="0" smtClean="0"/>
              <a:t>Matrix based graph models.</a:t>
            </a:r>
          </a:p>
        </p:txBody>
      </p:sp>
    </p:spTree>
    <p:extLst>
      <p:ext uri="{BB962C8B-B14F-4D97-AF65-F5344CB8AC3E}">
        <p14:creationId xmlns:p14="http://schemas.microsoft.com/office/powerpoint/2010/main" val="250793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"/>
          <a:stretch/>
        </p:blipFill>
        <p:spPr bwMode="auto">
          <a:xfrm>
            <a:off x="0" y="975360"/>
            <a:ext cx="9136734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5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838271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&lt;Insert your favorite application/topic/area here&gt;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699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050" y="23671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/>
                </a:solidFill>
                <a:latin typeface="Lato" pitchFamily="34" charset="0"/>
              </a:rPr>
              <a:t>THE WORK</a:t>
            </a:r>
            <a:endParaRPr lang="en-US" sz="6000" dirty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3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603718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project.</a:t>
            </a:r>
          </a:p>
          <a:p>
            <a:r>
              <a:rPr lang="en-US" sz="2800" i="1" dirty="0">
                <a:latin typeface="Lato" pitchFamily="34" charset="0"/>
              </a:rPr>
              <a:t> </a:t>
            </a:r>
            <a:r>
              <a:rPr lang="en-US" sz="2800" i="1" dirty="0" smtClean="0">
                <a:latin typeface="Lato" pitchFamily="34" charset="0"/>
              </a:rPr>
              <a:t> A proposal</a:t>
            </a:r>
          </a:p>
          <a:p>
            <a:r>
              <a:rPr lang="en-US" sz="2800" i="1" dirty="0">
                <a:latin typeface="Lato" pitchFamily="34" charset="0"/>
              </a:rPr>
              <a:t> </a:t>
            </a:r>
            <a:r>
              <a:rPr lang="en-US" sz="2800" i="1" dirty="0" smtClean="0">
                <a:latin typeface="Lato" pitchFamily="34" charset="0"/>
              </a:rPr>
              <a:t> A paper</a:t>
            </a:r>
          </a:p>
          <a:p>
            <a:r>
              <a:rPr lang="en-US" sz="2800" i="1" dirty="0">
                <a:latin typeface="Lato" pitchFamily="34" charset="0"/>
              </a:rPr>
              <a:t> </a:t>
            </a:r>
            <a:r>
              <a:rPr lang="en-US" sz="2800" i="1" dirty="0" smtClean="0">
                <a:latin typeface="Lato" pitchFamily="34" charset="0"/>
              </a:rPr>
              <a:t> A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072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BIG ITEM </a:t>
            </a:r>
            <a:r>
              <a:rPr lang="en-US" sz="7200" i="1" dirty="0" smtClean="0">
                <a:latin typeface="+mj-lt"/>
              </a:rPr>
              <a:t>one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43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1336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lecture.</a:t>
            </a:r>
          </a:p>
          <a:p>
            <a:pPr marL="236538"/>
            <a:r>
              <a:rPr lang="en-US" sz="2800" i="1" dirty="0" smtClean="0">
                <a:latin typeface="Lato" pitchFamily="34" charset="0"/>
              </a:rPr>
              <a:t>Take a paper and present it to the class using the matrix paradigm.</a:t>
            </a:r>
          </a:p>
          <a:p>
            <a:pPr marL="236538"/>
            <a:r>
              <a:rPr lang="en-US" sz="2800" i="1" dirty="0" smtClean="0">
                <a:latin typeface="Lato" pitchFamily="34" charset="0"/>
              </a:rPr>
              <a:t>OR</a:t>
            </a:r>
          </a:p>
          <a:p>
            <a:pPr marL="236538"/>
            <a:r>
              <a:rPr lang="en-US" sz="2800" i="1" dirty="0" smtClean="0">
                <a:latin typeface="Lato" pitchFamily="34" charset="0"/>
              </a:rPr>
              <a:t>Present a paper that uses the matrix paradigm.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072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BIG ITEM </a:t>
            </a:r>
            <a:r>
              <a:rPr lang="en-US" sz="7200" i="1" dirty="0" smtClean="0">
                <a:latin typeface="+mj-lt"/>
              </a:rPr>
              <a:t>two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89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133600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 smtClean="0">
              <a:latin typeface="Lato" pitchFamily="34" charset="0"/>
            </a:endParaRPr>
          </a:p>
          <a:p>
            <a:r>
              <a:rPr lang="en-US" sz="2800" dirty="0" smtClean="0">
                <a:latin typeface="Lato" pitchFamily="34" charset="0"/>
              </a:rPr>
              <a:t>Survey</a:t>
            </a:r>
          </a:p>
          <a:p>
            <a:r>
              <a:rPr lang="en-US" sz="2800" dirty="0" smtClean="0">
                <a:latin typeface="Lato" pitchFamily="34" charset="0"/>
              </a:rPr>
              <a:t>Homework (2-4?)</a:t>
            </a:r>
          </a:p>
          <a:p>
            <a:r>
              <a:rPr lang="en-US" sz="2800" dirty="0" smtClean="0">
                <a:latin typeface="Lato" pitchFamily="34" charset="0"/>
              </a:rPr>
              <a:t>Quizzes</a:t>
            </a:r>
          </a:p>
          <a:p>
            <a:r>
              <a:rPr lang="en-US" sz="2800" dirty="0" smtClean="0">
                <a:latin typeface="Lato" pitchFamily="34" charset="0"/>
              </a:rPr>
              <a:t>Writing</a:t>
            </a:r>
          </a:p>
          <a:p>
            <a:endParaRPr lang="en-US" sz="2800" i="1" dirty="0">
              <a:latin typeface="Lato" pitchFamily="34" charset="0"/>
            </a:endParaRPr>
          </a:p>
          <a:p>
            <a:endParaRPr lang="en-US" sz="2800" i="1" dirty="0" smtClean="0">
              <a:latin typeface="Lato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9072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dirty="0" smtClean="0">
                <a:solidFill>
                  <a:schemeClr val="accent1"/>
                </a:solidFill>
                <a:latin typeface="+mj-lt"/>
              </a:rPr>
              <a:t>OTHER WORK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103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590800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Quizzes?</a:t>
            </a:r>
          </a:p>
          <a:p>
            <a:pPr algn="ctr"/>
            <a:endParaRPr lang="en-US" sz="3600" dirty="0"/>
          </a:p>
          <a:p>
            <a:pPr algn="ctr"/>
            <a:r>
              <a:rPr lang="en-US" sz="2800" i="1" dirty="0" smtClean="0">
                <a:latin typeface="Lato" pitchFamily="34" charset="0"/>
              </a:rPr>
              <a:t>Taken/Missed</a:t>
            </a:r>
            <a:br>
              <a:rPr lang="en-US" sz="2800" i="1" dirty="0" smtClean="0">
                <a:latin typeface="Lato" pitchFamily="34" charset="0"/>
              </a:rPr>
            </a:br>
            <a:r>
              <a:rPr lang="en-US" sz="2800" i="1" dirty="0" smtClean="0">
                <a:latin typeface="Lato" pitchFamily="34" charset="0"/>
              </a:rPr>
              <a:t>These are for me, not you.</a:t>
            </a:r>
            <a:endParaRPr lang="en-US" sz="2800" i="1" dirty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6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5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1"/>
                </a:solidFill>
                <a:latin typeface="Lato" pitchFamily="34" charset="0"/>
              </a:rPr>
              <a:t>QUESTIONS?</a:t>
            </a:r>
            <a:endParaRPr lang="en-US" sz="6000" dirty="0">
              <a:latin typeface="Lato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03860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www.cs.purdue.edu/homes/dgleich/nmcomp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5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3124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 like books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698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\School\Grad School\CME Students\matrix-computations\matrix-comp-1 copy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399"/>
            <a:ext cx="3657601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4572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H. </a:t>
            </a:r>
            <a:r>
              <a:rPr lang="en-US" dirty="0" err="1" smtClean="0"/>
              <a:t>Golub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1221" y="46488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Charles van Loan</a:t>
            </a:r>
            <a:endParaRPr lang="en-US" dirty="0"/>
          </a:p>
        </p:txBody>
      </p:sp>
      <p:pic>
        <p:nvPicPr>
          <p:cNvPr id="2054" name="Picture 6" descr="http://images.borders.com.au/images/bau/97801992/9780199206650/0/0/plain/net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399"/>
            <a:ext cx="38100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64626" y="6488668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Networks cover copyright by Oxford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4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7543800" cy="3400426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1"/>
                </a:solidFill>
                <a:latin typeface="Lato" pitchFamily="34" charset="0"/>
              </a:rPr>
              <a:t/>
            </a:r>
            <a:br>
              <a:rPr lang="en-US" i="1" dirty="0" smtClean="0">
                <a:solidFill>
                  <a:schemeClr val="accent1"/>
                </a:solidFill>
                <a:latin typeface="Lato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Lato" pitchFamily="34" charset="0"/>
              </a:rPr>
              <a:t>NETWORKS</a:t>
            </a:r>
            <a:r>
              <a:rPr lang="en-US" b="1" i="1" dirty="0" smtClean="0">
                <a:solidFill>
                  <a:schemeClr val="accent1"/>
                </a:solidFill>
                <a:latin typeface="Lato" pitchFamily="34" charset="0"/>
              </a:rPr>
              <a:t> </a:t>
            </a:r>
            <a:r>
              <a:rPr lang="en-US" i="1" dirty="0" smtClean="0">
                <a:solidFill>
                  <a:schemeClr val="accent1"/>
                </a:solidFill>
                <a:latin typeface="Lato" pitchFamily="34" charset="0"/>
              </a:rPr>
              <a:t>and </a:t>
            </a:r>
            <a:br>
              <a:rPr lang="en-US" i="1" dirty="0" smtClean="0">
                <a:solidFill>
                  <a:schemeClr val="accent1"/>
                </a:solidFill>
                <a:latin typeface="Lato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Lato" pitchFamily="34" charset="0"/>
              </a:rPr>
              <a:t>MATRIX</a:t>
            </a:r>
            <a:r>
              <a:rPr lang="en-US" dirty="0" smtClean="0">
                <a:solidFill>
                  <a:schemeClr val="accent1"/>
                </a:solidFill>
                <a:latin typeface="Lato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Lato" pitchFamily="34" charset="0"/>
              </a:rPr>
              <a:t>COMPUTATIONS</a:t>
            </a:r>
            <a:endParaRPr lang="en-US" b="1" dirty="0">
              <a:solidFill>
                <a:schemeClr val="accent1"/>
              </a:solidFill>
              <a:latin typeface="Lato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429000"/>
            <a:ext cx="8070642" cy="3371850"/>
          </a:xfrm>
        </p:spPr>
        <p:txBody>
          <a:bodyPr/>
          <a:lstStyle/>
          <a:p>
            <a:pPr algn="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Why looking at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networks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 of data as 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matrix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is a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powerful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 and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successful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Lato" pitchFamily="34" charset="0"/>
              </a:rPr>
              <a:t> paradigm.</a:t>
            </a:r>
          </a:p>
        </p:txBody>
      </p:sp>
    </p:spTree>
    <p:extLst>
      <p:ext uri="{BB962C8B-B14F-4D97-AF65-F5344CB8AC3E}">
        <p14:creationId xmlns:p14="http://schemas.microsoft.com/office/powerpoint/2010/main" val="10912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\School\Grad School\Thesis\final\figures\gleich-syndrome-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" y="762000"/>
            <a:ext cx="827748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43434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latin typeface="Lato" pitchFamily="34" charset="0"/>
              </a:rPr>
              <a:t>Web </a:t>
            </a:r>
            <a:br>
              <a:rPr lang="en-US" sz="7200" dirty="0" smtClean="0">
                <a:latin typeface="Lato" pitchFamily="34" charset="0"/>
              </a:rPr>
            </a:br>
            <a:r>
              <a:rPr lang="en-US" sz="7200" dirty="0" smtClean="0">
                <a:latin typeface="Lato" pitchFamily="34" charset="0"/>
              </a:rPr>
              <a:t>graph</a:t>
            </a:r>
            <a:endParaRPr lang="en-US" sz="7200" dirty="0" smtClean="0">
              <a:solidFill>
                <a:schemeClr val="accent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4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onnectedprincipals.com/wp-content/uploads/2011/01/social-net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47400" cy="82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musicrooms.net/files/movies/Social_Network_2759438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5" t="39387" r="9434" b="35330"/>
          <a:stretch/>
        </p:blipFill>
        <p:spPr bwMode="auto">
          <a:xfrm>
            <a:off x="-381000" y="-114300"/>
            <a:ext cx="84963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musicrooms.net/files/movies/Social_Network_27594381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63400" y="1276350"/>
            <a:ext cx="10096500" cy="100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1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mth.bnl.gov/~maslov/citerank/images/CitationNetworkDiagram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7119781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" y="47724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Lato" pitchFamily="34" charset="0"/>
              </a:rPr>
              <a:t>Citation </a:t>
            </a:r>
            <a:br>
              <a:rPr lang="en-US" sz="7200" dirty="0" smtClean="0">
                <a:latin typeface="Lato" pitchFamily="34" charset="0"/>
              </a:rPr>
            </a:br>
            <a:r>
              <a:rPr lang="en-US" sz="7200" dirty="0" smtClean="0">
                <a:latin typeface="Lato" pitchFamily="34" charset="0"/>
              </a:rPr>
              <a:t>network</a:t>
            </a:r>
            <a:endParaRPr lang="en-US" sz="7200" dirty="0" smtClean="0">
              <a:solidFill>
                <a:schemeClr val="accent1"/>
              </a:solidFill>
              <a:latin typeface="Lato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6488668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http://www.cmth.bnl.gov/~maslov/citerank/HowItWorks.php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83827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&lt;Insert your favorite network here&gt;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179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LATEX_MIKTEXPREAMBLE" val="\usepackage{amsmath}&#10;\usepackage{amsthm}&#10;\usepackage{amssymb}"/>
  <p:tag name="POWERPOINTLATEX_CACHECONTENT#2428492D5C616C7068612050292078203D2028312D5C616C70686129207624" val="iVBORw0KGgoAAAANSUhEUgAACwwAAAEsCAIAAABb7UJ2AAAgAElEQVR4AeydvZoVu3auD+vsZGfAJQDZzmjCHa4mc9ZN6JDmChrC7QzInAGXAH0F9HJmZw2ZHa0mdQZkDtf5vMtPnemaJZV+hlRS1dtBPzWr9DP0SlWShoaG7vzxxx//hz83gR8/fty7d8/9nCcQgAAEIAABCEAAAhCAQBECDMWLYCVRCEAAAhCAAARaIsCAp6XaQBYIQAACEIAABIIIMIAJwkSgtgn80rZ4q0mn1/vi4uLOnTv3798/PT3Vz9VEIWMIQAACEIAABCAAAQjsjICG3ycnJxqKa0D+8uVLRuM7q3+KCwEIQAACENg+AXSP269jSggBCEAAAhDYIgE0Nlus1Z2W6Q6eJI5r/v379y9evDi8//z5c908vMM1BCAAAQhAAAIQgAAEIFCIgMyUf/vttzHxu3fvfvjw4fz8fLzDBQQgAAEIQAACEOiXALrHfusOySEAAQhAAAI7J4DGZucNYEvFx0jif9WmDKCePXt2qJAdHj9+/PjLly//Kyg/IAABCEAAAhCAAAQgAIEyBORA4jhhDJePmXAHAhCAAAQgAIG+CKB77Ku+kBYCEIAABCAAgQkBNDYTIPzslwDHbfz/uru+vn7w4MGxhcT/D8EVBCAAAQhAAAIQgAAEIFCegFxHHGciZxIPHz68vb09fsQdCEAAAhCAAAQg0D4BdI/t1xESQgACEIAABCDgJ4DGxs+Hpx0RwEjifypLbu6ePn368+fP2cp7/fr17H1uQgACEIAABCAAAQhAAALmBGQPMZvmt2/fHj169OnTp9mn3IQABCAAAQhAAALNEkD32GzVIBgEIAABCEAAAuEE0NiEsyJk4wT+79/+9rfGRawg3sXFxT/90z+5MpKFxD/+4z+6nnIfAhCAAAQgAAEIQAACELAl8Je//OW//uu//u3f/m02WRlJ/PnPf/7rX/86+5SbEIAABCAAAQhAoDUC6B5bqxHkgQAEIAABCEAgjQAamzRuxGqQwJ0//vijQbFqinR6euo5YkMWEi9fvqwpD3lBAAIQgAAEIAABCEAAAiJwfn5+dXXlQvH8+XPtyHQ95T4EIAABCEAAAhBohAC6x0YqAjEgAAEIQAACELAigMbGiiTprEhg10YSP378ePLkiXz2uioACwkXGe5DAAIQgAAEIAABCECgAgH/rPvXX3/V2d4VxCALCEAAAhCAAAQgkEAA3WMCNKJAAAIQgAAEINAFATQ2XVQTQnoI/OJ5tu1Ht7e3Dx48wEJi27VM6SAAAQhAAAIQgAAEuiagkzXkMcJVBDmEOzk50fKDKwD3IQABCEAAAhCAwFoE0D2uRZ58IQABCEAAAhCoQACNTQXIZFGUwE49SWiWIh8SP3/+dMG9vLx88+aN6yn3IQABCEAAAhCAAAQgAIFqBHSM94cPH1zZyfT55ubm3r17rgDchwAEIAABCEAAApUJoHusDJzsIAABCEAAAhBYhQAam1Wwk6kJgT16kvjy5YvfQkKb1bCQMGleJAIBCEAAAhCAAAQgAIF8Au/fv/f4k5BzOA3vtRSRnxEpQAACEIAABCAAgXwC6B7zGZICBCAAAQhAAAJdEEBj00U1IeQsgd15khhmKbMshptnZ2dyEeMJwCMIQAACEIAABCAAAQhAoD4B/2mXd+/elT+Jhw8f1heMHCEAAQhAAAIQgMBIAN3jiIILCEAAAhCAAAR2QgCNzU4qemPF3JeRxOIs5fHjxwqzsTqmOBCAAAQgAAEIQAACENgGAWbd26hHSgEBCEAAAhDYKgF0j1utWcoFAQhAAAIQgICfABobPx+eNkhgR0YSzFIabH+IBAEIQAACEIAABCAAgSgCJycnX79+dUXBn4SLDPchAAEIQAACEChNAN1jacKkDwEIQAACEIBAywTQ2LRcO8h2TOCX41ubvKNZyq+//uop2oMHD3777TdPAB5BAAIQgAAEIAABCEAAAqsT0KBdQ3eXGD9//nz69OmPHz9cAbgPAQhAAAIQgAAEShBA91iCKmlCAAIQgAAEINARATQ2HVUWoorALjxJ3N7ePnnyRApTV5Wz4cxFhvsQgAAEIAABCEAAAhBojYBsIGQn4Rne6+nNzc29e/dakxx5IAABCEAAAhDYJAF0j5usVgoFAQhAAAIQgEAsATQ2scQIvyKB7XuS0AupzWQeFarof/z48eHDhytWA1lDAAIQgAAEIAABCEAAAoEEZP3gdwL37ds3vxu5wIwIBgEIQAACEIAABBYJoHtcREQACEAAAhCAAAR2QgCNzU4qehvF3L6RhHxISEnqqa3Xr1+fnp56AvAIAhCAAAQgAAEIQAACEGiKgM65lKGzR6SvX78yyPfw4REEIAABCEAAAlYE0D1akSQdCEAAAhCAAAQ2QACNzQYqcSdF+L9/+9vfNlxUvYr/8R//4Sng2dnZP//zP3sC8AgCEIAABCAAAQhAAAIQaJDAX/7ylz//+c8elxIylf7P//zPf/iHf2hQeESCAAQgAAEIQGAbBNA9bqMeKQUEIAABCEAAAoYE0NgYwiSpcgS2bCRxfn7+L//yLx52Oqv4X//1Xz0BeAQBCEAAAhCAAAQgAAEINEvgr3/967//+797rKK/fPkiQwoFa7YICAYBCEAAAhCAQL8E0D32W3dIDgEIQAACEIBAUQJobIriJXETAnf++OMPk4RaS+TNmzevXr3ySHX37t2bm5uHDx96wvAIAhCAAAQgAAEIQCCfgM5p/vDhg3b8a/T18+fP/AR3lYJGrSrv/fv39V/XupClry70f/jTHZ34uCsmk8JqSO8/X08Hc2gNYxKLnxCAAAQgAAEIQCCHALrHHHrEhQAEIAABCEBgDwTQ2Oyhlvst4zaNJD59+vTs2TN/rXz+/JlTio8RaQ3j9evXV1dXfkXzccRt3NF6g1qOCOx8pWEbtUkpIAABCECgEQK3t7c6pxnbiKLVoTGMID9+/Hj4vzc7YLWxR48e+QnLQEfesP1heAoBCEAAAhCAAAQCCaB7DARFMAhAAAIQgAAE9kwAjc2ea7/9sm/QSEI+daUd9qPXKvjLly/9YXb4VBYSQrdP84jD6tamTH24D+9wDQEIQAACEIBAMgGtTH/9+jU5OhHTCPz697+zs7OdGEwsLlTIjkSjXAxh05oTsSAAAQhAAAIQOCSA7vGQBtcQgAAEIAABCEDAQwCNjQcOj9YlsDUjCS3za4Xbv1VRGuPr6+t1ubeZ+8XFhVxhtylbZalwNFIZONlBAAIQgMBWCYQYjG+17I2Ua3CUpQHw5s+bWBzKytOGljQaqRfEgAAEIAABCECgUwLoHjutOMSGAAQgAAEIQGAtAmhs1iJPvn4CWzOSWNyqyB4yT4PQ1jq/fYkn7sYevXv3Tl/tjRWK4kAAAhCAAATqE1i0Fq8v0p5zfP73vw2fOrF41KVca6hN7rkNUHYIQAACEIAABDIJoHvMBJgTXRbYOiNYKUjBe//+fZnA7sRrWg404kIAAhCAAARaIIDGpoVaQIYJgV8mv7v+qVXtRWfO8pSAl93ZWpYhPBYSIxlNtMZrLiAAAQhAAAIQSCbw/fv35LhENCegkbDOVtO89M2bNxr7mae/eoJyBuaXQVr19+/f+8PwFAIQgAAEIAABCLgIoHt0kalwfzjl5NXf/168ePHs2bNHjx5t3llaBbBkAQEIQAACEKhAAI1NBchkEUtgO0YS2hO2eFSEto4xdHY1EdYwDsno0JbDn1xDAAIQgAAEIJBGALvDNG5FY3379k26ZVXNy5cvN2YqIfsP+QPz05NKnUM3/Ih4CgEIQAACEIDALAF0j7NY6twcLCSO93fJBBY/YXWqgFwgAAEIQAACOQTQ2OTQI24hAhs5bmMYKPsZyQ/bxrTA/vLGPhUcljEGaLKQkPu+WICEhwAEIAABCEDgmIC6VG3wOr7PnXYI6AiO169fb8nX2unp6W+//eYhzAF8Hjg8ggAEIAABCEBglgC6x1ksdW5eX18/ffrUlZdGs7gKc8HhPgQgAAEIQKApAmhsmqoOhNmIJwk5WFusS7+qdDH65gNIMy79+OaLuVhAWUgsuv1ZTIQAEIAABCAAAQgMBELsxGG1LgE5Yxu8SqwrhmHuHz9+9KemPYgh0wd/IjyFAAQgAAEIQGBXBEIGD+geSzQJGUB4LCSUo9yklciXNCEAAQhAAAIQMCeAxsYcKQnmENiCJwkdB7h40Mbl5aWOXs4htZO42u6pGZ1mF9Idew7gGL3bKcwQcrzTFChtE5TSX/8l1egnY/h5KOfwSOYRjx8/liHb4SOuIQABCEAAAhAwIaDtX1+/fh1GF/5hwxhmlWGGBgNPnjzRqGAYRajsxyMHEyCTRAYmh0XWtYZkw6hsErjQT5VUk9VtjIWkTNexGn5Qsg/WgSP+MDyFAAQgAAEIQAACIoDuca1mEEJeA3gOU1urgsgXAhCAAAQgEEsAjU0sMcKXI9C9kYSOnVs05eb0hHIN6DBlHdhxc3Oj9Q+ZWejv8FGF619//VWTItW1Fjak4te+1QqZkgUEIAABCEAAAhUIDGMMjS505LCMBkrkqCGElszPz89LJJ6fpsxYVXCNsoaxViEIg5xnZ2eyP97A6RuLLhxVXvE8OTnJryBSgAAEIAABCEBgwwTQPa5SuZoCSNenAfBi7hhJLCIiAAQgAAEIQKApAmhsmqqOPQvTt5FE4CnXaD/rN3HNZLTS8Pbt26JZyxhC5w7KSgbtdlHOJA4BCEAAAhBoh4C2/psPMGQWIN13O2VclEQDrb+bpP4mxw9+txyLSc0G2IZLiZCZgkoqi5MNWITM1iM3IQABCEAAAhDIJxAyolAu6B7zUR+mEGKYMobHSGJEwQUEIAABCECgCwIh4ys0Nl1UZe9C/tJ1ARZ9SKh0WkRnBb1+LUvXrPNNPn/+XC5rGWFohUC5UL/lIJMyBCAAAQhAoDUC6vq1pcxQKvmQ6MtCQmXXQEtOL+SfUGMhaeQ13NXU0ZCJDC908HPvR1HIr5iGi34sKqno+cPwFAIQgAAEIACBPRNA91i59jW+1e7SEOyVBSM7CEAAAhCAAASsCKCxsSJJOpkEOjaSkIp80eWa9MWLutFMgkT3ENCspoTeWdX6+++/966493DjEQQgAAEIQAACHgJy/OB5Gvvo3bt3sVGaCi9r0cFaQl4ltIvOUDZ57NBYTnpqwzQrJ6Xhooxg/JnqDJfurGT8JeIpBCAAAQhAAAJWBNA9WpEMTEfDWg3e6p/hGygewSAAAQhAAAIQsCKAxsaKJOnkEOjVSELOWF69erVYcllI4D53kVLRALZ7PQdRtWNShmZFxSZxCEAAAhCAAASaJXD//n0r2WRVIDsAq9TWTUe+Jb58+SI/XotmAeFySkP95MmTru0kZDuyWF4Z9XZdxsUCEgACEIAABCAAgQQC6B4ToCVHub6+lu3vixcvSpwllywVESEAAQhAAAIQKEcAjU05tqQcSKBXI4kQr2vSel9cXASCIFghAoZq+kFCbffEQqJQZZEsBCAAAQhAoAsC379/t5KzhMsrK9nS0pHNhxT6Gi9ZHcDx7ds3DeeUZpo8q8eStn2xljl0Y/VqQgAIQAACEIBAgwTQPdapFI0zZeyrs94WHQbXkYdcIAABCEAAAhCoQwCNTR3O5OIh0KWRRIizO5X5w4cPnpLzqEcC0tFj+NJjxSEzBCAAAQhAwJCAlu2tUgvRfVvlVTMdjZdEycqhl2wI5E+iXzuJkNP3OHSjZvskLwhAAAIQgED7BNA9VqgjeUGTecSjR480EquQHVlAAAIQgAAEINAaATQ2rdXI3uTpz0hC+tmQgza0Y0xWSHurzgbLa7iModJdXl42WEZEggAEIAABCECgJgGrU4rldWzD57KpaPJaHDLbDKm7ru0khCKEgyxmOHQjpDEQBgIQgAAEILB5AugeS1exhqnyfyYzXMwjSqMmfQhAAAIQgEDLBNDYtFw7e5CtPyOJkA1/ci/8/v37PdRf+2W0NZIIqf32mSAhBCAAAQhAAALJBLSMbeWJ18rRQnJZKkR8+fJlyBGPIZLITkJukDs1IxCHkDPgFg/mCAFFGAhAAAIQgAAEeicQon1C95hQy7I+0ahMyyEaVVrZPSeIQRQIQAACEIAABNohgMamnbrYoSSdGUkEOrsL2Su2w8pepciGcx6tZGgetUopyBQCEIAABCAAgUYI3NzcWEmyByMJsZITYys7CRm/hqwZWFWQbTohEwTtZdS+Rtt8SQ0CEIAABCAAgb4IoHs0ry9Z2Wozmzz+6mSNt2/fyvTWPAsShAAEIAABCECgXwJobPqtu94lv/PHH3/0UgYNqe/fv78orXaJ9Xtk8mLpugsgswaryc+7d+90wHZ3BBAYAhCAAAQgAAFDAjIwl2rVJMGOhsH55ZVi+sWLF/npKAW5W+jUZ5tU84tuSJhKmDQSEoEABCAAAQh0SgDdo2HFffnyRVunZK27OADLzFSH6CmvzESIDgEIQAACEIDAigTQ2KwIf89Z9+RJItD/bYjN0Z6rvGbZZa1iZSEhsXey3bNmBZEXBCAAAQhAoDsCVk6qpEvtruw5AsvSNHAsvZjLhw8fPn36tBiswQAh0wR5y5AhToPCIxIEIAABCEAAAhUIBI6XQgYVFaRtMAs55ZIrjtPT0zt37jx58uTVq1elLSQahIBIEIAABCAAAQjEEggZXKGxiaVK+EUC3XiS0CBb59Utloe9X4uIagYw3LOosx47PQO7JnDyggAEIAABCGybQODevhAIl5eXUuCGhNxSmIcPH2pKmV8iDcyUTo/noEllH2Jn8/vvv4tVPihSgAAEIAABCECgIwLoHqMqSyNzDQj1p+Pw9F/GEPoflYJVYDxJWJEkHQhAAAIQgMCKBNDYrAh/t1n/qZeSB/oH1okMvZRoD3KG6KADOeBGIhAUwSAAAQhAAAIbJiANrFXp9jm00FA5xOx4EbJchT179kwLCYshWwugrQna1LgolUqH0+ZFSgSAAAQgAAEIbIwAukfZPRyOtwfvsN+/f9fF4f//toxYyR5iY02O4kAAAhCAAAQgMBJAYzOi4KIagT6MJLTPL2TwLcNhmRpVY0dGiwQwklhERAAIQAACEIAABMIJGA4t9jloVKnPzs6urq7CmbtCqi506Mb5+bkrQJv3dcil7GMWG5K2QvZYujaZIxUEIAABCECgCwLoHlVNHz9+DLQU6aJOERICEIAABCAAgY4IoLHpqLI2I+ov7ZdEVsw6wS5ETh2QHBKMMHUI3N7eDibnJtntc7unCToSgQAEIAABCGyGwOLadmBJZVkbGHJ7wQLH1SEFDzy0OySpmmFCzrmUPJ2WriZJ8oIABCAAAQhshgC6x7WqUsNyBl1rwSdfCEAAAhCAQGsE0Ni0ViObl6cDI4lATa4W0WVntPkK66iAVssYKrLOveZY6I6qHlEhAAEIQAACJQhIea39/SYp79n4UgNmKxsRmcO+f//epEZqJjJsTVjMUaXTjtLFYASAAAQgAAEIQGADBNA91q9EDcg/f/6sA872PDKvj50cIQABCEAAAi0TQGPTcu1sUrbWjSTkjSDQP0SghdEma7HNQhkaSTBfarOKkQoCEIAABCBQk8DhAcmZ+e58aBG4DBAC2TCpkOyswgROHFQ6meZYZUo6EIAABCAAAQi0SQDdY8160T6oy8vL79+/X19f7/P8u5q0yQsCEIAABCDQHQE0Nt1VWdcCt24kEXgSnvbD4UaitYaIkURrNYI8EIAABCAAga4JGA4tdq6QPT8/t2oJnbpbCHen0akViFX9kg4EIAABCEBgDwTQPVaoZdlG6FgNuY6QBaqcdd27d69CpmQBAQhAAAIQgEB3BNDYdFdlXQvctJGEXK4FasMDbYu6rqq+hJcZvpTmVjLvfLunFUbSgQAEIAABCHRNIHBYuFhGq8MmFjNqOYDh4KrTcXig2PJppylJy1WJbBCAAAQgAAEI5BBA95hDbzHugwcP5DdCDuFkG6Fj2nZuqbyIiwAQgAAEIAABCIgAGhuaQTUCTRtJyMQ4BIQG3AyyQ0DVDGO1jCGZZWz+8OHDmsKTFwQgAAEIQAACrRGQXvXr168mUhnaB5jIs0oihhBkFytvyauUIidTTR8CzWVwJpHDmbgQgAAEIACBxgmgezSvIA2xRPXjx486U0N7qOQ3Au+/5pBJEAIQgAAEILBhAmhsNly5rRXtT60JNMrz6dOnQFW4TJLHWFw0QsDQSMJQid8IHMSAAAQgAAEIQCCWgPafxUZxhWdoITKB9gEuhpP7crfQo8myrB+ePXs2KcvxTw1rtccU5f4xGe5AAAIQgAAEeieA7jG/BrW16cmTJ9rApuGlLhgy5SMlBQhAAAIQgAAE0NjQBuoQaNdIInDPlsbiFxcXdWCRSzgBjCTCWRESAhCAAAQgAIFFAoZDix6X8xf5xAaQCjs2iif81dWVXH10d7b0+fm5phIhJ8RpYtKjtwxPlfEIAhCAAAQgAAERQPe42Aw0WLp///7kv0wihj88vy4CJAAEIAABCEAAAgkE0NgkQCNKAoFGjSRkyv3t27eQ8gTOZ0KSIowVATnTC1E3B2bHds9AUASDAAQgAAEIbJiAlZGErQeFfoGbGzSogjSD7Q6IphIhswmVDmcS3VUuAkMAAhCAAAT8BNA9HvPRPjS2oh1j4Q4EIAABCEAAAvUJoLGpz3yHOf7SZplfv34dKFjg2YGBqRHMhIDVMoaEka06ZukmlUIiEIAABCAAgX4JyEtB4Clsi2XE+HJEZGsvomOnx5Q7ugifSoSH7Kj4iAoBCEAAAhDYMwF0j3uufcoOAQhAAAIQgEDjBML1MOEhGy8y4tUn0KKRhJzZBurB1fTNt8HVr4Pt5WhoJMFKxvaaByWCAAQgAAEIxBK4ubmJjeIKz9DCRSbzvuHwL1OSqOiaSpydnYVE0fSEEzdCQBEGAhCAAAQg0AUBdI9dVBNCQgACEIAABCCwWwJobHZb9TUL3qKRRIjP24HR5eVlTVjkFUjAUEvOSkYgc4JBAAIQgAAENkzAcGhxenq6YVBRRdPx0lHh/YF11JoOXPOHafNp+NQjPGSbJUUqCEAAAhCAAARGAuHdOrrHERoXEIAABCAAAQhAoCaB8AFbeMia8pNX+wSaM5IIN+WWi2AOYmiwhUk/Li25lWAYSViRJB0IQAACEIBAvwSsjCRsD5jol+cguQ41sy1CoCs420zzUzs5OXnw4EFIOirgly9fQkISBgIQgAAEIACBlgmge2y5dpANAhCAAAQgAAEIDATQ2NASShNozkgi3N6HY2ZKN4609K2WMZS7FNbYwaTVArEgAAEIQAACWyJgtfqO8WXRVmF4KkpROY8TD98hGj5VOc6FOxCAAAQgAAEINEIgvENH99hIlSEGBCAAAQhAAAL7JIDGZp/1Xq3UbRlJaG9WuBL84uKiGiYyCidgaCTBSkY4dkJCAAIQgAAEtkpAW/2sisbQworkbDrfvn2bvd/+zWfPngUKqYFup6eKBBaQYBCAAAQgAIHNE0D3uPkqpoAQgAAEIAABCGyGABqbzVRlmwVpy0ji9evXgZgw5Q4EVT8YRhL1mZMjBCAAAQhAYMMEDIcWp6enGwYVWzTD89GGrMNtnWNFLR3+3r17Z2dngbm8ffs2MCTBIAABCEAAAhBokAC6xwYrBZEgAAEIQAACEIDALAE0NrNYuGlFoCEjiR8/flxdXQUWDCOJQFCVg2lrnaHCne2elauP7CAAAQhAAAINErAyknj8+HGDpVtRpO/fv9vm3q8nCXEIn1x8+PBB0xZbdKQGAQhAAAIQgEAdAuge63AmFwhAAAIQgAAEIGBFAI2NFUnSOSbQkJFEuCn3gwcPTk5OjgvDndUJWC1jqCCqZdmIrV4iBIAABCAAAQhAYF0CVv4JML6c1KOhYesk5R5/ysvI3bt3AyUPn7YEJkgwCEAAAhCAAATqEAjvxNE91qkRcoEABCAAAQhAAAJ+Amhs/Hx4mkOgISMJ7coKLMnl5WVgSIJVJmBoJMFKRuW6IzsIQAACEIBAgwSur6+tpGJoMSHZteOHSVlMfkZtTTDJkUQgAAEIQAACEKhMAN1jZeBkBwEIQAACEIAABPIJoLHJZ0gKswRaMZJ4//59+G62Z8+ezRaGm6sTwEhi9SpAAAhAAAIQgMCWCBgOLWR4viUymWUpdGBEoWQzCxsYPXzKrWnLp0+fApMlGAQgAAEIQAACjRBA99hIRSAGBCAAAQhAAAIQiCKAxiYKF4HDCbRiJBFuyq1dgJzCEF7BNUPe3t6GW7osCsZ2z0VEBIAABCAAAQhsnoCVkcTjx483zyqqgIXcSHz//j1KjKYCP3z4UI61A0UKd9YdmCDBIAABCEAAAhAoTQDdY2nCpA8BCEAAAhCAAARKEEBjU4IqaYpAE0YSX758CT9t+uzsjJprk4DVMoZKJw01pjBt1jJSQQACEIAABGoSCB8i+qXC+HLCp5CRxP379ycZ9fUzfGuCWqbsg/sqHdJCAAIQgAAE9kwA3eOea5+yQwACEIAABCDQOwE0Nr3XYJvyN2EkEW7KLYictdFmS5JUhkYSrGQ0W8sIBgEIQAACEKhG4Pr62iovhhYTkjc3N5M7Jj97N3KNssZ++/atCTQSgQAEIAABCECgAgF0jxUgkwUEIAABCEAAAhAoRACNTSGwO0+2MyMJKbh7171uuMFhJLHhyqVoEIAABCAAgfoEDIcWp6en9eVvOcdCniRaLnKIbPLfGH4yS9RaS0juhIEABCAAAQhAoByB8I4b3WO5WiBlCEAAAhCAAAQgkEYAjU0aN2L5CaxvJPH+/Xu/iIdPwx2qHMbiugIBORz++fOnVUZs97QiSToQgAAEIACBfglYGUmEL3v3yypWcqtzTA7zvXv37uHPTq+jvNZFTWQ6BYLYEIAABCAAgQ0QiOqy0T1uoMYpAgQgAAEIQAAC233ZTlAAACAASURBVCOAxmZ7dbp6idY3kgg35RYs1s5XbzEuAayWMZT+gwcP8Bfi4sx9CEAAAhCAwH4IWC3kM4A8bjMlPEloCHecUXd3ovw3Xl1ddVdABIYABCAAAQjskAC6xx1WOkWGAAQgAAEIQGBjBNDYbKxCWyjOykYScj8Qrv7G310LLcYlg6GRBCsZLsjchwAEIAABCOyHwPX1tVVhGVpMSH758mVyx+TnNowk5L8xvCAaAP/48cOEHolAAAIQgAAEIFCIALrHQmBJFgIQgAAEIAABCNQkgMamJu2d5LWykUSUKTf+7lpulBhJtFw7yAYBCEAAAhDojoDh0OL09LS74hcV2JDtoZxPnjw5/NnvddTWhKjpTL9MkBwCEIAABCDQL4GozhrdY78VjeQQgAAEIAABCGyeABqbzVdx5QL2ZCTBLsDKjSM8O1nl//z5Mzy8PyQV7efDUwhAAAIQgMAeCFgt5D9+/HgPuKLKeHNzExU+MPBmUEcdchm17hJIkmAQgAAEIAABCBgSiOqsUUkZkicpCEAAAhCAAAQgYEsAjY0tT1Jb00hCnn7DV9aldb137x4V1iYBq2UMlU7+janoNmsZqSAAAQhAAAI1CYSfyOaXCk33MR/Dkdth4pvxJHFycnL37t3Donmuv337Vuj4Ek+mPIIABCAAAQhAIJAAusdAUASDAAQgAAEIQAAC7RNAY9N+HfUl4ZpGElGm3FH2QX3VwQakNVS1s5KxgfZAESAAAQhAAAKZBK6vrzNTGKMztBhRDBe2DsDGxDdm5xrVbKImNSMxLiAAAQhAAAIQqEAgqptG91ihRsgCAhCAAAQgAAEI5BBAY5NDj7gTAmsaSXz8+HEijednVLv3pMOjEgQwkihBlTQhAAEIQAACuyVgOLQ4PT3dLcbZghuyPUw/6lTIw4htXketkURNatosL1JBAAIQgAAEtkogqptG97jVZkC5IAABCEAAAhDYDAE0NpupyhYKspqRhDYIhp+1IYe3cqLSAi9kOCZgux+RGekxYe5AAAIQgAAE9kbAaiFf57XtDd1iea3YTjLa2BAuqjia1HDixqQ98BMCEIAABCDQAgF0jy3UAjJAAAIQgAAEIAABQwJobAxhktRqRhJXV1fh9KMafXiyhDQhYKhq35ijZhO8JAIBCEAAAhDYIYGvX7+alJox5DFGw5HbmLgMmjfmsePevXtRFjZRu1RHblxAAAIQgAAEIFCUALrHonhJHAIQgAAEIAABCNQngMamPvMN57iakUSUJjHKfcqGa6vNohmq2lnJaLOKkQoCEIAABCBQk4D2/Fllx9BiQlIOD8J9uU3ien5ucqwe1Xiizjv3kOQRBCAAAQhAAAKGBNA9GsIkKQhAAAIQgAAEINAIATQ2jVTEBsRYx0giyt+dKEe1+A3USl9FwEiir/pCWghAAAIQgEDjBAyHFhtzb5BfcVFLBeHZnZ2dhQfuJWSU5QcnbvRSrcgJAQhAAAL7IYDucT91TUkhAAEIQAACENgVATQ2u6ruooVdx0giyt+dXN3KfUpRCiSeTOD29tZwPyLWMMkVQUQIQAACEIDAZghYGUlEHZewGXr+glixPcxFx6Vt0hjl5OTksJiL14UMUBbzJQAEIAABCEAAArME0D3OYuEmBCAAAQhAAAIQ6J0AGpvea7Ad+dcxkojSIbJw3k5zOZYkas55HP3wjjTsWMMcAuEaAhCAAAQgsE8CX79+NSk4Y8gJxh8/flixPUz5+fPnhz+3dB3VhAxHxVtiSFkgAAEIQAACaxFA97gWefKFAAQgAAEIQAACpQmgsSlNeCfpr2AkEXsWclRb30m1tVNMw/2IVHQ71YokEIAABCAAgbUIyDGyVdYMLSYkP3z4MLlj8hMjiQHjt2/f5GLNBCmJQAACEIAABCCQSQDdYyZAokMAAhCAAAQgAIGWCUQp/dDYtFyV68q2gpFE7LL6kydP1mVE7h4CNzc3nqdRj6I+alEpExgCEIAABCAAgV4IxA4UPeXa5BkQnvIuPoraT7mY2hBAFhIb9gQWOzo1bL2B/AkGAQhAAAIQgMAsgdhOGd3jLEZuQgACEIAABCAAgTYJoLFps166k2oFI4ko/SxHMLTcpGIN8/1lif2o+VPjKQQgAAEIQAACPRKI1Wi7yvj48WPXo33el5ODEmdtvH79esM8Yw+55MSNDTcGigYBCEAAAn0RQPfYV30hLQQgAAEIQAACEIgigMYmCheBXQRqG0nEnoXMwrmr5lq4b7WMobJgDdNChSIDBCAAAQhAYHUCVgv5jCEnVVnirI1tu5EYAEZZ2xiOjSfVx08IQAACEIAABMIJoHsMZ0VICEAAAhCAAAQg0CkBNDadVlxTYtc2kohVHaLgbqq5TISJrc1J9MOfVPQhDa4hAAEIQAAC+yRwfX1tVXCGFhOSJYwktu1GYgAY25AM2/CkBvkJAQhAAAIQgEAggVhtVWx3HygGwSAAAQhAAAIQgAAEyhGIHcKhsSlXF/2mXNtIIsrfnbBGmQL1Ww2dSn5zc2MleeznzCpf0oEABCAAAQhAoB0CsRptj+Snp6eep3t7pHngz58/bUstC4l79+7ZptlgarFjVMM23CANRIIABCAAAQh0QQDdYxfVhJAQgAAEIAABCEAghwAamxx6xB0I1DaSiNIb3r179+HDh1RVmwS+fPliqG2P/Zy1yQSpIAABCEAAAhDIIRA1UPRkhJXtBI65GwmN0l++fDnJZZM/nzx5ElUuqzYclSmBIQABCEAAAhA4JBDVHaN7PETHNQQgAAEIQAACEOiFABqbXmqqZTmrGknc3t5GLauzcN5y04mac/oL8uDBgz3sRPRD4CkEIAABCEAAAl+/fjWBwBjyEKOO5b66ujq8k38du0EzP8e1UtAYVSPV8NzVhgU8PDwhIQABCEAAAhCwJYDu0ZYnqUEAAhCAAAQgAIE2CaCxabNe+pKqqpFE7LJ6rB1QX+h7lza2Nj3lZSXDA4dHEIAABCAAgZ0QMDwakKHFYZvRuRiHP/Ovz87OdnWaSaxjEsNBcn5lkQIEIAABCEBgbwRiO2J0j3trIZQXAhCAAAQgAIHNEEBjs5mqXKsgf6qZcexEBQV3zdqJzevm5iY2iis8Fe0iw30IQAAC2yCg7Vzfvn3TBmv9//79u/7Ls5QuVLrRxZT83Orn/fv3tWl7/NNIl4O3ttEGQkoRO1D0pLmrJXwPh+HR27dvF8OEB9Cran54R3juq4TU2kmUKw615PPz81VEbT9TdQfqC4RIXcDQEQw9wiC5WtfYC+j7L/InJydNFUpuQjQJUhGG/0MpRgkl/9B/qRRtyj+KygUEIACBDROIHVKiktpwY6BoEIAABCCwVQJoGrdas7HlQmPjIib1hUbF0l1I6zIoXvRfgQcN/KC7ED2NhFtTvLhKtHj/y5cvcnyrUg/lVXhpZlTA58+fe9YX7vzxxx+LSVsFkPOTcS0kJM2asoXIQ5iRgFqb3p/xZ+aF1Isct5HJkOgQgAAEmiIwjsM0LtFiUqZsGs0MYxpWvjNJNh5dg/L81qIyqrVooNJ4YauJ9+bNm1evXhlm9/nz5729ifJx8vTp03CGmmpKXxMefvMhRUNWJpqZq0eImgwOZPRGP3v2TP5LPHPa0gzVqck2SJPthG/U0H+pI9vbi1O6UkgfAhCAgIsAukcXmWbvf/r0SX19jniM/3PoERcCEIBAFwTQNHZRTfWFRGMzYT5oYGLVF1K5yJKgX62FBpNSfg5WIBMgw0/pZN69ezerVqpnJKG6efTo0ax8szdRL85iaeSmocKdim6kThEDAhCAQD4BDUy1BqbFMM+gJDMXDdqkQdPIBuu6TJINRr9z546JVJeXlxqomCS1gURi1wn8RdaU6f379/4wm3wa2zixAB6agaapsi1Qv2DSKjRr0NutLqDm918WVzqwJsqViKeweoP0t5ldGp6S8ggCEIDAWgTQPa5FPidfjCRy6BEXAhCAwLYJoGncdv2alA6NzYBR6gsZCuRoYORkQim8fPnSpF7qJCLzKamJAkst25Fjz6+/1BFUuQRKOcojK+DxmovWCMTWpkd+LXR5nvIIAhCAAATaJ6AZi0YYGpJqs7Uc+5ezkBAKrVRp6CNP5soRbwHtt41wCdWKwgP7QzK0GPnIWCRh4/4YfXKhwfk+LSTEQcvzExr+n/Ka4A+w7adaoLq4uFCnED5TDQGizuXFixf6/mvGrmlwSJScMOpitIsi1nWnP0eZjChBGUloNcgfkqcQgAAEIJBGIFZbhe4xjTOxIAABCEAAAkUJoGksindjiaOxGdUXsSPhSUuQClFGEtqX0ovKQh8K1X54qaWkOi5au0YShqc5TGqan/kEDDW/rGTkVwcpQAACEFiFgEZgwzKYbCOsdtmGF0Q5stQUjqv9kOEj2sWy9OsdbrFoUQG0iqy5TVQUT2CZkxvWkSejNh/FrqDslpVanfoFuQ+UNUC5qpQ1nkwlijqMUSnUxRSqR53ZoZm53DwaGoeVo03KEIAABPoiEPvpRvfYV/0iLQQgAAEIbJsAmsZt12+h0u1cY6NthLbqC5lKSGUh5WqF3Sk5TULmDlqSiN0bpqJNVDH1jCRiD3CNbdk5NIkbRUB9VWzL86SPkYQHDo8gAAEItElAu8m1EVYjsKLLYCFlZ6kphFIXYWI12q5CMYAcyRhaSChNVVDNMw7GUjRyEbuCEjvxaaSYmWLIakG2C9X6BbVw2RloYpIp9iS6Zstq6hVKIccYms8fe3qcyMNPCEAAAhCIIhDbBTN0jMJLYAhAAAIQgEAhAmgaC4HdQ7K71dhIHyKtSKGNi1IDykmDucrFqkFKdSNzh7TUFPHQ/uNPaanExlKWsc63Y1t2rEiETyZgtYwhAfSa7VnhnlwFRIQABCCwCgH15lo30uns+aZy+v7rT3vTtaKmsmiQ8P37dyUbO1oYOAxLTVJxSjzOel+lbeRnGqvRduWI8eVARtMYw1VeHdq38zcrdgXFcLTsaupN3R9mp1Fdg77/Q0cw9AJjFxDVCyiw5oyXl5dWXiV0kIfcVISwHfqvw44srQhSZ0ip8fnzZ/0PyZcwEIAABCDgIYDu0QOHRxCAAAQgAIEGCaBpbLBSuhNpnxqbcPWFFBdCNOpepEgJ1MFKySOVi04VaE0lqDNeky0k1LxVLu26GQ8UrmQkEXs6g7ROrJ03+zEyVPuenZ01W0wEgwAEIACBkYAmLbKNCFw6GmMdXmhAptVr/WlY5l8KUl7qaPSnddmoJTeN8DR0e/78+TjKORSA65YJTByd5YiqNpYTfTNxc2YLEwh699nsnmC9rTmb/1s34dzvz6iZ+d/7gf/+55rrDV2ATHzUCwQyUd+k73/+Z0TOJBcz1eRlKIK/clX7/92N/f1vsSMbTD0UtjW9QyB/gkEAAhBohwC6x3bqAkkgAAEIQAACfgJoGv18eBpOYIcaG6np/A4ktMIuxaA0GLNHEuvtk5VA4N6qBu0kVLRFTYu//ajs2m/zP4qdP6r8KT+/TJOn0j1VkYtMUghMKivnp3ZNpUhAHAhAAAIQqEggthM/7BdkEvHu3Tvtr02T9/fff0/IXQYZ0pCm5UisVQgk1PJhMzu8XkX+1jI15Cmro9ZKt5Y8h80s5FqfvrVErZavPtH63i7S0ORcbVKBowRT+ChzakmS3Ncoor8gKoKshdLSV3+k92iRkgLQc0W1EAJDAAIQOCYQOwRC93jMcJU7Mo4P6Sg9YTTrXEVyMoUABCAAgTQCsV32YReApjGN+bZjHbaQkOuuNTYawXrKKOVGYOmk5fCkc/hIKpFYlU659pY/bhyKNio8fzksarnrQPcdowB+LdUYjIv6BGwPoUkw8qpfZHKEAAQgsFsCcsmgzb5pDiSGJTH1GhcXF64dw4tgZdEpJ+palwpcYRoSHHblWnlfXxSSAPkEtIU6PxGloKmySTpdJ6KXLu2dPS61lqjxyzJiiW1dsdOfMaNeLj59+vTo0SN9bz0Ca06n6av2KOiD7He9cJyIwisLWVRrNn789PjO8OVXXseP/Hfk9UFTEk9BpDhQsnKYkdaXyT+E3iN1ZIt6QGk6EuT3l46nEIAABHZFILbzRfe4q+ZBYSEAAQhAoAUCaBpbqIXtybATjY00BtIweJSoUl9IxSFVfEgVS8vht7cYE5HbBkOHtWOyaRfygZEWcRJrdKRRyUgi1uVdbJueFI+f5Qh43sDYTFXLaarG2IwIDwEIQAACsQS0zqoFqhcvXsR6rxq228pcNGFJzCWkOgtNomSyGjU80Jhp1qWYKxfur0ggVqPtEjVwcO+KvoH7mi9ZQZCFhJaoN8DEqgix6yix0x8rOeukoy+8f4Y8mEdocp55Vos+4yIZCD/BTsJvIaG3SV2PFAf5VNWRydrPv1GjKb1DfpFJAQIQgEB9ArGdb9Tkon5xyBECEIAABCCwJQJoGrdUm62VJVBpMIodO2gcI657IR2FS4OqYW2C+mJxL8dYXuVrohsZE0y70EGrni0usWkOas8aRhJS18YuscS26djCEz6ZgKGRhJUSP7ksRIQABCAAgWMC6rW1puXfVnsca7gzbrd1Bci5L6MNTaiiXEqoz5KBrUqUky9xSxPQANcqC4YWIhA76p6Fj4XEMZZY/2euietxyt3dUR/ht9wf9i5kmkeMWPTxl/4i3J9E+HdAvcPTp09dr4yUBfo6KfdRkuQL2fkpHTne8HNT+uq2DD+JyQITEQIQgECPBNA99lhryAwBCEAAAnsggKZxD7W8bhn3oLHRHhKXokna8sEIKbYWlGagskUpy22t9pnEZmEb/urqyjDBYbG7hpFEwrJ6bJs25EJSfgIJtelKMFyD6UqB+xCAAAQgYEtAFpSyU0wYcGhJVb7EK5iUaqkp6uwxDR81qFh9DGdbTRtLzXBosXPfIVqTds2XotqMJlf4kDgmlrDZdJNfHr1lnj5Cw/sSfYHcMIR/KPQWBPqWlLSuLQjqaEzObBp8ycotkyuj45amwMc3uQMBCEAAAosEwnuKMSl0jyMKLiAAAQhAAAKFCKBpLASWZA8JbF5jIy2Ha6yrbSrSPBzSiLqOGg+vrq9wQYgq8hh4SK2GkUSC6xJOYRjrqakLmSMZyhP1+hnmS1IQgAAEIHBMYDDrlvt0157a4yjDHRlV6Mx4zXmq9d1aCVaOLnmO7w8O2De5Wnlc2B7vWA1wE2ZEPeJyyaz3wrN07Yp1fF+753MmV8cJbuZOgqM7E5uVpgDKQsLzwmpmLi8IhfoCuQUK9ySkoyUXDX08RkXqYvQ0k7w6HcmccGqV+izbOVdmQYgOAQhAoBcC6B57qSnkhAAEIACBnRBA07iTim6hmNvW2GgLh7Qcs5zfvXuXuWUxSpsqjdC6Cvbw/SezuCY3lZo+UzWMJGL1gwkNelI2fhYi4NGKxuaod6+QCjVWEsJDAAIQgICWtdT5JqywaslKY6P62/eVo0aB4RUnyw9Z5mncEx6ldEhx0xqe/lgMix0ouqpmzx6qrCwk9FqZ7J531VHX9xOOXTAcObeAzmMhIfeMWprKnJkvllHmO+F+INU9eb75aueuLk8+JPI7NX3Y1ekkf9xc6o9FRASAAAQgsGcCsV9ddI97bi2UHQIQgAAEShNA01ia8HH6e9Y0blhjI/WC6+BOKfEC/Wget5bxTuyQ2CXMmGBfF7KTqGEkEWvNHWW60hfx3qU1VPXueSWj92aA/BCAwMYIaFnLcyi7p7BaSVpxx7lGgdry7hFv8qgpOwlx0+H08tuhPy2k5S/ITQrb0U9Nm62k3efQQsvA2q3uWu6NYqvd8/mTq6gcuwscO3W0tXBfF5fHQkJzN5VU7bCChOHOJPTN1wd2ViR9dlyzeqkY8n1IKH192GPdMh2KajjnOkyWawhAAALbJoDucdv1S+kgAAEIQKAjAmga61cWmsZNamyk9HNpO6UVX0WJZ6KBrP+CuHLUDKKGkUSshii2NbuKx31zAoYKO9e7bS4zCUIAAhCAgIvAsLz69u1bVwDXffXUv//+e/5Kkiv9wPvaChzVm2gZLyp8oBgJwSZHuKl7Lb0DO0HIOlEMhxY7tDXJ3K0+VvHwRu8Q4Egg8CJ2khK7WhMoRv1g+tq7XlV9VNUOq/mHcxk3zDKRzMdmWOr4XMYTssDIVzGIhuwOZ+UJv6neSnKGhyckBCAAAQiIALpHmgEEIAABCEBgdQJoGteqAjSNm9TYSE0xO8SVKsbKEez9+/djG638IsdGsQofW8uL+Ur9UtxIQnqiRTkmAczLOUmfn2kEEqrSkxGKeA8cHkEAAhCoQEBfdXW4sW5pJZjGYVr5S/BjVqJQ8mYRlazKu7ptx+xQMqEiogrebGDXymuswDv0Q6ZdAtqtrtF8LKtJeL3RcsnYyBs9ka21n7GTlNmpbGuFWpTHczKFGs+xFcJigjkBZI0R9bJP9ETK2qViULL5vpGkEBSTnAKOcfNf7TEpLiAAAQjsgUCCwiq2W98DRsoIAQhAAAIQyCGApjGHXk5cNI2iFzu0a19jIx3FrNsGlTRWH+5pXd+/f/c8nX1kmPts+p6bZ2dnnqcJj9QMihtJJOygksI3oTBEKU3AahlDckYpN0uXi/QhAAEI7JDAsLyaMBzUWERLYtU2DS9WjSSRd/TFYIcBNL6cnTwchil6PTuUjB3KF5WwZuJW1iFWC5M1y56clxZiZetzvPqbkODr168rL3InCNlOlIT3NGHNpp3yShJ9LV3OG+pbSAxkXH4gZrnJ1ODwg6/rWRWD4s5+mWfT9Nx0WWB4orgeJegpXElxHwIQgMAeCKB73EMtU0YIQAACEGiZAJrGFWtndj6boMFYsQj5WSeUt2WNjVR/Lr2fqttQM5+wOmC4Uhxb79K6xEbxh5fupbiRRMImmITW7C8nT00IGDb9Xa1kmMAnEQhAAAKGBHSyg2uY5c9Fp50drjb5A1d7Ku/osbZ3WmPT1vlqEk4ymu1P99kzGi7P7weg3kENlV0LvZPG5vmpRLScsNtzXjxkPI8SJikJazYeASo/kr7AZZGwloWECMS+7IdGHq7ptKyF8p2pCFf+izlWcYKeYozLBQQgAIEdEkD3uMNKp8gQgAAEINAOATSNaBpXb40b09h41BcnJyeGtBN2aEhfIRsOQxnCk5LqRssT4eEXQ6osxY0kEjYIGlrBLCIgQDiB2UWd8OiHIWOVm4dxuYYABCAAgRwC2oD+9u3bhBS0hmR12llC7v4oHz588Ac4fupa+TsOaXtHq2izS1+xdh62Uq2VmuHQYg/HeA0OJNR0Z5tQVCVqriU7IdtpVZQAnQZOmHInrNk0AkftzTViFwdDC6fY8sa2W1XBIK3UdrPvjj6/JtZCh9YYsYUiPAQgAAEIZBJA95gJkOgQgAAEIACBZAJoGgd0aBqTm5BJxC1pbKTEmN2DoTKaqC8OgaeprdJiHeabfK3lCVstenEjiVhYd+/eTaZDxHIEbD3P7GElo1xdkDIEIACBZAL6/M6OsRYTlJGm+SBsMdPwAFozix0eSZG6SolmPeBp8JO/iTkcVzshrYwkYmu/HQLhkmgOcP/+/bT39zAXNbbPnz/LDebhTa4DCSRMuRPWbAKFKR1MljSzJgVqQqu7x4itCJkGyirIZSCYYGZ3DF/pW33QhsSZFB9D5g4EIAABDwF0jx44PIIABCAAAQiUI4CmcWSLpnFEscpFrKJAQjarsXF5gJ7VKmfSToOwrl5I6peE6naBas5IwrBsrjJzP4GAodZvDysZCYSJAgEIQKAoAe0JliVB2sdcFhLN+pAYoSVs4dWCWX3nYLNV4NquPZZuqxdpA/FjGtsGKIMGeVlLaOHHoLTsrSUEbFWPyQTeSXB3F7tmEyhJ6WBqdS6LHH3EEjjYChw7YZTMrj09Z2dnsa4pZsviwjUbOORmbBlD0iTMIQEdXaQdb6p9tec7/EEggICaikxa1WwwNDx8ldq5ju1w+cy2U3dIAgEIQAACnRJA03hccWgaj5lUu5OgqYgdQNYpi5Tws4JJp2eivpiUYjavSZjjn7Obao6DFbqjupaVhsneEiVS1kgi4cBvJiqF2k1msrOLOmlpbnslI40JsSAAAQgUJaB5y5MnT9IWpDUCa99CQvSks04YQqh0RclPEldFzNbCPntGQydVWwU4mEfIfjx/7qG3Q/OHIcFJs+RnFIHY70zabDNKJPPAmsG5di28e/euxJw8tgixtaD0Z7+9uq+TpGJznw1vvp9jn+6FZtma35TnUqlUZDcj0xY1jPwPrLmEJNgmATUVfdLVbPSFVBOSnU2bcu5TKnSP+6x3Sg0BCEAAAisSQNPogo+m0UWmwv1YXUGDGhu9WS41het+Dthk3ez3799z8s2Pa2UnIa+9ZY0kEhqZZMoHRArmBDCSMEdKghCAAATqEBjmLQk9ssTT2nNHu+Xk8SIWqTTdycPB2LwU3rWK5trinJBFR1EMhxYbc42gd1ZnwWi4b2IeIZtoLWxr8aCFte2O2qdL1Ngpt9JRhbpSa/O+64ukHuHi4qJNmdOkkvbKyhbBZYSRJhiO99K4hcSShcTTp08xjAhhRRgPATUhfSrVnDxheFSTQMJMB91jzQoiLwhAAAIQ2BgBNI2eCkXT6IFT+tEGNDayhJidruq+9ITmANc9NSOzONLn5PuTKO5JImGiktCOM1ESfZGA7QLSxlYyFukRAAIQgMCKBHLmLeqRXYv6K5bIk7VrYc8TRY9qmnhrpnQsjDiXGOYeZ9TaHSsjiS2tJmpbqoZJ0trLQ+PspCi2EmU5pNH4xha2YyHYhk/w5pcwIbKVOSo1GcbNrver4O30CAm1MAshwbRuNh3zm2ndmbkYm0zQ5OiiTZKhUAkEXE53EpIiSiaBhK4W3WMmc6JDAAIQgMBuCaBpXKx6NI2LiAoFSNAVJAwjCwmvZPVySR94nL7Kpc1Ux/fz71jpA1dNcgAAIABJREFUZvMlSUsh306iRU8STFTSWkPRWIavypZWMooyJ3EIQAAC+QQ0tNLG37TRnoZfnz9/7mvxXtImHLug5cA6DpNVHbP96dnZWX5d95jCLI2EgiRUekIuRaOoBeq8GJ2HrpVRKyxqV7///rvOyunrLS7K2STxhKlKR4b5+ky51vxkIdFOWzLZ/qt3xMqNhLiZtK4xkd32CyOBQheqqVkboELZkezmCWiMnXDKw+axrFLAhPlOQoe+StHIFAIQgAAEINAUAY2o0TQu1giaxkVEhQIkDPCa0ti4DtQoZ+ufrIQ0UcuYNAMpdnK29KjNNHfcRkI7NkFJIh4Cya/KcZobWMk4LhR3IAABCLRJQJ/c5MUADS+sVo9qwklbWHKNQW0ld3Wm+9wxbOikqtOhhQjIgkF+IwbbiFkvI2ktcDCPkOFFj69wWpFrxkqYB5o4BalTRtd+FzWqplzBmRx+WU7LkFlZ+qbx8mYydEVPWEZ1JcV9CAwEaFSNtISEikD32EjdIQYEIAABCPRFAE1jYH2haQwEZRusa42NLJAqu5GQwXeywirBaYdtXR+mJoVV8hvXopFEU3APQe/52rWuk8Ck05WMhJISBQIQgMC6BLQxPdlCQh7Im1oPCyeZZnAgUIZr9i5pZ81aNew5OTlxRdnwfcOhRS9tVXMPGS7IP55qXIYRT5480RqtIQe1Fq1wy3sE5hFFX5yENZWElZuiRXAlfn197TLW+fDhgyvWKveTp/GjtKpHw2+vfGwYzmGT5/Zj6biAAASqEUjQw1aTbVcZJXS1ht/tXaGmsBCAAAQgsGcCaBrDax9NYzgrw5Bda2xcipdyGzxcKqCQGklAHZJschipW9OWnlWQPyXnGhIxYaLCJDMEbM0wtutGvaxk1CRMXhCAAATMCVxcXCQPdHQukja4m4tUJ8HhxI2EhWctSmlpuaiQszWSNoArKmedxBPqaFawdo7xGvzta4O7lm/1X2NgXej/+Dcrv8lNafllHqFZUzunIZiUq81EEtZU1AbaLMtEKtdBG/o8tta08j1JyBZwUvzMnzJ7Mvms6V02tN7ILNT2oremx9ke4R2WKKFT2CGlCkVO6GrRPVaoF7KAAAQgAIEtEUDTGFubaBpjieWHTxicJwwj8+WcTcG1X8Ll8nM2kaibs9v5AlNocHKt4iSM8KXvKmskkbDLpzUdXGCb2HAwE33fwKedlYwN1xdFgwAEIPD+/XuX8ekiHI0mDT/7i9mVCCCzg4QiyIJBi9zlBiEuC4w01xcluFVOM6GOZiWUbb68Msw+2sNNjaxkG6HNHHsobCNlTJgHtjPl9jBUxzErp8ore3xPxFUeJcwxJ3Kaf3ultsj/rIm2KmIiKj8NCaiX12cz2c+WoSQktQ0Cemc5HKeRqkzoF8oN+xthghgQgAAEIAABQwJoGhOme2gaDVtgYFL9amz0is0OaKVqKDRqlRo8eWqs5YMG50ECJUOTKMcbQ4P5JbB5JQQbdtRFRUyw9IlKn8AJBBI6AFcuu90v6wLCfQhAAALmBOQv3bUbOCQvWVcUGnuF5G4SJrmvSbYsCRHblfg+l7dtnVSF8N9YGA2YtQ9eJ2uI5D6b0IoVmmCWPmt8sGIRZrN2TSNdWxlmE6l2MxPp2dmZeU+nNzFBHXNITO/158+fD+9wXYJAm026RElJswKBd+/eVciFLBYJoHtcREQACEAAAhCAQA4BNI1oGnPaT824/WpsXHrjNt1IyJVmzWoNz0ubfKJsDIobSSRorxIacTggQqYRwEgijRuxIAABCNQncHt7m7M7VutGG1hwTXZU7hqP5tejVLeznamA5yfeYwqzNHosSGWZNdBXm9EyqlqUzsRp0Gq7MpBVsjNfXF+lFJNM1Zxmtyxouthmp5AwzTwsck5HeZjO5DpnuVRv983NDS/1BGmJnzr8UV/RKL1JCTFIs3cCakJqSJwl2kg9JnQK6B4bqTvEgAAEIACB9gmgaVQdoWlsv6EOEnaqsdEOqFmnDvKDmNz2FqssRw2ebDa0KFV+gKh9EcWNJBIOi0Vbkd8IbFOw3euJEsG2dkgNAhCAwITA06dPZxe6JsFmf6oLzhkezaa51s20052kYNXcr4TMrjPeypkDlyiFYZoYSUTB1LuppjLYRujcFkZTUfRKBE6YsBT6tliVzjWHzFn1t5LtOJ2EHcOTRApZfujddJGcCDD5qT5LHRAWEhMs5X6qptSK1DXr0yr4eqMTXupy4pFyswTUTtRg1GzUeNSE6I7bqSl0j+3UBZJAAAIQgMD2CKBpHOoUTWMvbTthcre6xsalSXC5/MyvCxV51iwjMOWWd/1dXFyEt4Hhvf5TYLETgmHNnQCttSiGyxhpHUlrQJAHAhCAQLMEtOqT0POOxZGFRKf2tmMRxgsZtKYN9XReoBxzjelYXbisT3arXjccXVjVUYPpqBnrTxMPlk5bqx1tP401R4sNX7PIrpMvNXRv8xsljws5fIpO5oceJEqRIW1IiX4nB9FO4mrUpL+dFJZiQmDbBBJmQHiS2HaToHQQgAAEIGBFQAPmhH52zB1No1CgaRzbQ52LHjU2aiSzcMrNWF2a6lkxJjflfaFxRaV0MoFqmeKeJBK0gYNME+j8XJGA4TKGFP0rFoSsIQABCGybgFa5XCOqkIJrMazcwCtEANswyUejuVw+5IjnMs7drRsJWydVOVXTWlxZOmv5ViumWgP+448/dOqnlk4bn3i0xrCOPOE26aM8OXqlMZFCF66po+t+ITHCk82EWeisjVF+vbZ6hRetw9WKLi8vtfsZC4kRHRcQgAAE0gige0zjRiwIQAACEICAnwCaxkM+aBoPabR83Z3GRi/aLM+iGzxyFhHaV2iHSzi81215kkhowbMNiJtWBDCSsCJJOhCAAATKEdAy/IsXL3LSzzEgzcm3UNzF1SlXvvI/IZi2y9IutuEjNpe0nd43HFp0SmAQW4NeGQdrOK7/arG62Iwrl67rJUT4hO2nCZ7AQyTJD6MDXGbXltQ+m7WcS3MUNLKqYLetQ0NlDabeRHoHffFk1TEYdgxv/X+7iPn11za9dIyUuIAABCDQEYHhGxslMLrHKFwEhgAEIACBHRJA0zipdDSNEyDN/uxOY+OyVyinN9amrITx81jj5QQbs8i8kH5VL+yi7kgzgkETW9BIIkEbmNCCM3kR3UPAdq8nqkAPah5BAAIQyCGQuS9Wpqla0ckRoLW4OVYOWtDKiX6MYtZIQuviG2N+XHDXHUMjCWFsVsc9jmkloa7H/5JZf7ZtzIWa+4UIJLS6nPlnoVIMyc5+oPSoWTcSki3nuA3Nk6tZI+k1l5cIHEUUbcAkDgEIQEAE0D3SDCAAAQhAAALmBNA0TpDmqHHQNE5gFv3Zl8bmx48fs2pSlaLccqpLERRSL9ryUU2pEiKPK4y+YItGElLPDtELGknMbktyCT3cT2jB/gR5mkNg9v1MSzDZ1C4tO2JBAAIQ2A8BLcAs9vp+GnLv7w/Q41MNdNJWJWXAe3FxYVVk1y7t9q1urQgcp2M4unj37l25OcOx5NyBwEBgtIAJB5IwLQpPPDmk9ga53seWv1E5XZ7m88m4iAgBCEAAAm0SSOhk0T22WZVIBQEIQAACjRBA0zhbEWgaZ7G0drMvjY3r3OdMKyV/pbh8V/hjDU91bGhIsNXDhCh/xjN0fiknLtbc5djWSdmlNk3IPaRRJiRLFAhAAAI7JyCXP2/fvs2BIDcSOdbQOVkXjZtsnGfY96mALuPcogfLFQWbmThOqjIBEr0FAgkrKwnTogoldX2gZCHR7M4AGXbkkGFKkkOPuBCAAATaJJDQySZoz9ssO1JBAAIQgAAEzAmgaXQhRdPoItPU/b40Ni57hXJ64/fv3yfXl9j2slctxH/z+EYXNJJI28GZXENENCdguFCERtK8dkgQAhCAgAjkG5Zu0o2EyIwusxLaSeYi3Jija5e2+sRNGqaMBfdcGA4txrGsJzseQaAEgYSVlYRNriUkn6Tpmo1v1Y2Eit/LfH5SU/yEAAQgAAEPAXSPHjg8ggAEIAABCMQSQNPoIoam0UWmqfsdaWxcZ22IZzndhWu3TEgltqwsOpZ/UW9cw5NEgjYwwcznuPDcMSHAXk8TjCQCAQhAoByBN2/eZOoEt+pGQsxzpi45vtwPq9s17uzFNdlhWayuDY0ksL+0qhTSiSWQMGFJ2OQaK1VseA31Z3sQfTxDLO5js7MKn/MNWZwhWwlJOhCAAAQgUJMAuseatMkLAhCAAAS2TQBNo6d+0TR64LTzqCONjUu/Uc6NhLbz5Si9+zKSGG0gXI1z1H0V9CThyttzP8HMx5Maj3IIuF7RhDTRSCZAIwoEIAABPwENa169euUPs/g0P4XFLNYKkDN1seoBZ40kOnJNVqLurNhKNowkSlQQaRYikLB+U0iSMVnXy9j4pPfm5mYsQuwFH41YYoSHAAQgsFUC6B63WrOUCwIQgAAEcgigafTTQ9Po59Pv07U0Nh8/fpyFlu/NZTZZ3ZzVVLsCT+5rkbcvv8j+F/bwaSkjCbkKmUDkZ18EXJrThFKgkUyARhQIQAACfgIvXrzwB1h8qsHNaDK5GLi7AIdjnVjhcxbhxrx0xtvsIHvDhilj2V0Xtk6qFi2CXWJwHwKZBBJWVhr0JOEa6pfbspCJfYies+mBKYlJFZAIBCAAgaYIoHtsqjoQBgIQgAAEuiaAptFffWga/XwaedqRxsalljk/Py8EM8dIovEdNcfE/C/s4cb+UkYSxzKF3EnwhRKSLGESCLhe0YSk0EgmQCMKBCAAAQ+B6+vr/K/0tlfrc4xbcxbhxlp7+/bteH140d2Y8lD4zOv8RjsKoLHsvXv3xp9cQKAmgYQJy6zJVE2Zj/OatQZrfGdApqFVuUM9j/FyBwIQgAAEWiaQ0JW3XBxkgwAEIAABCOQTQNO4yBBN4yKiFgIkDPNW0djI0nc233JrqXrHZ3MMrLVy/i0CBYgN5jeSOORcykgibb9UgplPLBrChxDIVEFOskAjOQHCTwhAAAKZBPKNuzVkLGeXmlm6FqJn9oMad3779u24INqiveelfUMjicOx7DFn7kAAAosEZufGjVtxzRp2LJZ0CHC4SyAwCsEgAAEIQKB9Auge268jJIQABCAAgS4IoGksXU1oGksT7it9l36jnHfPHDcSPSq0/eYyh/6JSxlJzOrdFpvpnlcOFuHUDGC4jIFGsmbFkRcEILAHAjrHYXYBPqrsja+ERZXFFdg/GHLFGu5nEna5kdi29w4/Uj01HF1gJLFImwDlCGzYqrvxNyvnG9J40co1V1KGAAQgsG0C6B63Xb+UDgIQgAAE6hBA0xjIGU1jIKgVg/Wusbm4uChE7+rqKjnl7a0jHB5BXspIIs2aO7mSiGhLIEcFOZEEjeQECD8hAAEIZBIwWWjf3uDmmKrfrdZx+MM7OUYSt7e3s92orAYPR2CH2e3hOtNkfoLo0OB38oifEGiTQGuHph/vTtCgPcd9aAXss5/WwHyZkgSCIhgEIACBvgige+yrvpAWAhCAAATaJICmMbBe0DQGguouWH2NjbzvH9vcXF5eFkInQ6jklCVnj2cFeMxlJhv7SxlJJBMnYgsEclSQE/m7O6tmIj8/IQABCDRF4M2bN2n7pQ5LoaFA4ythh9ImX3sGQ4tp5uhbcSMxi9dwaKFJKb7HZiFzsw6B43lsSL45X5WQ9GPDfPr06fXr1+oOVBy9U7Kc+/jxY2wiNcO7DuwMlAHLqkBQBIMABCAAAQhAAAIQgAAEdkUATWN4daNpDGe1VsiONDbaoSdVjBQyg1pGFhJ6GQtxyzlro9Odlh4t3ERB9KdC0POXcAoJRrKLBGz3eu551+wiagJAAAIQiCWgNa3YKMfhOx3cHBfEfydtWDykmexJQst4s+NODXnPz8/9Am/7qaGRBDvCt91UKF01Ai///lctu8yMcr4hsgXBsiqTP9EhAAEItEkA3WOb9YJUEIAABCDQEQE0jeGVhaYxnBUhFwlITZHj4GEx/TGAfB5//fp1/Bl70ek2eM80YaJYxpNEbJPYfvgcFeSEzqS1TZ7yEwIQgAAEogiYGHcrx3LHm0UVp3TgHPvuZCMJ19yynMO00hit0md0YUWSdFYnkPNtWV34fgXI+YYwJem33pEcAhCAAAQgAAEIQAACEChHAE1jFNscbQCaxijUyYFz6ig508YjXl1dJUuoXX+dboP3eJKY6IhKeZJIhk7E1QnkqCAnwk9a2+QpP7dEQPZo+tqqs9ff+AHymGttqew7L8toQqshiHpN/enF77TvbL8qXQvwUZIfn0MfFb2jwGPjTJBZn7KEWHIjMXvWhiTZiWGKC5qtkypGFy7O3G+ZAIOizNrJmaHw0ciET3QIQAACEIAABCBQnwCaxvrMG8lxVOagaaxQI2gaoyCPjTMq1hAYTWMCtGpRtq2xmfV5HMi2X3fULucZeosnrkZLGUmMq6SBrAnWDoEcFeSkFGgkJ0A2+VOTFrnccX10NllkCrVIQH6tdbT5w4cPF0MSIJyAHHCZjNj6HdyEsxpC5tgOp6F2zS1fvXoVK/zGwhsOLWSJNRnLbowVxYEABI4JyAQtTaM0JDU5b/I4fe5AAAIQgECnBNA9dlpxiA0BPwE0jX4++3yKprFEvaNpjKWKpjGWGOFXJ6B9aznqlH7XEVylPl6zbui4jRw7rNWb2mYEsN3ryW7yzTQMV0E0b5HeGQsJF5/d3leTePTokZrHbgmUKPisi4KEjE5PTxNi9Rglc1yhNbmoUnvcSLx8+TIqqe0FNjSSOB7Lbg8XJdokAVZxcqr15uYmObrUqVhWJdMjIgQgAIHtEcicI2wPCCWCQGsE0DS2ViONyIOmsURFoGmMpZo5ikDTGAu8WvgNa2xy3EhIB9uvOsWlRzpWLDdkJFGtxZORhwDLGB44PDomoO3Rafutj5PizvYIvHjxYnuFWqtE19fXLvvHKJH2c9ZGFJbZwLHjY9xIzGIcbjK68MDhEQQgsEgg5xtyPAFezI4AEIAABCAAAQhAAAJrEUDTuBb5LvJF02hYTWgaDWEGJoWmMRAUwQwJyNt3cmr9upFQkV0rKcc6IowkklvINiPmqCAnRI5b2yQAPzdA4OrqagOloAiFCBh+TwpJ2FGyVsbdXQ9uYusrxwme8oqyAMONhKd2bJ1UMbrwoOZRHQL92tHX4VMil5wRBR+NEjVCmhCAAAQgAAEIQKAQATSNhcBuI9mcecE2CBiWAk1jAkw0jQnQKkdBY3MIXLZQUfrtw7i6Pj8/n9zp5acU9bMFlzOY4wPiMZLopVoryWk41EAjWanO1suGwxTWY99NzjQSk6oSRquP837O2jAhH54IbiQ8rKxar7J48OABsx0Pah5BYKsEck5208FwW8VCuSAAAQhAAAIQgMDGCKBE2liFligOjcSEKppGE4xFE0HTWBTvThLPOWuja3fULl307Jp1KSOJWTONnbS8fotpu9fz5OSkXxRIDgEImBCgLzDBmDOgORSg68HNYUECrzNPCgx3gocbCX+NuAam/lizT2fHsrMhuQkBCGyGgLY+JJfl8ePHWFYl0yMiBCAAgfYJMN9sv46QEAIQgIAtAb78JjzRNKZhRNOYxo1YaxHIcc7UtTvqm5ubWeaziuVSRhKZ34vZAnCzNAGWMUoT3lj6mQ6mNkaD4swS0Lbv2fvcjCJgNXV59uxZVL4EDiSgM1NnQ7qMvmcDb/gmo4sNVy5Fg0AFAjnfENxIVKggsoAABCCwIgF0jyvCJ2sIlCCAprEE1Y2liabRpELRNJpgLJcImsZybPeT8qdPn5ILqzF21+6oXe5IqxpJJNMn4ooEclSQE7FnW9skDD97J6CdeQxMe6/EovLjGN8Er3z8WJnJ7+3LnKleCcQuF4Wzc0u1/4uLC5M20HUitk6q9taGu676DQsv5zEbLl2DRcuZofDRaLBCEQkCEIAABCAAAQi4CKBpdJHh/kAATaNJS0DTmIwRTWMyumoR0diMqGf11eNT/0XvOy1n9Uiy/Hj48OFxwUt5kjjOiTvtE5htOmlio5FM49ZdLPZJd1dlNQWmeZjQzhnQHAqgzzIuxw+BLF4HHrfx4sWL2aRo/wMWw6EF2pDZlsZNCGyegGsHQEjBmZKEUCIMBCAAAQhAAAIQaIcAU+l26qJBSWgeJpWCptEEY0IiaBoToBEljYCMRXJUsl2fteHasOey/MBIIq2NbTCWq+mkFfXk5CQtIrH6InB+fv7u3bu+ZEbaOgQ0b1HzqJPXtnP5+PGjSQFZKDLBOEnk+vp6dsSp5Xza/8Bqls8EY+BP2nAgKIJBYEsE9JlNLg6WVcnoiAgBCEAAAhCAAATWIoCmcS3y7eeLptGqjtA0WpEskQ6axhJUd5hmzmsujwtdL++6dNEuxTJGEjt8QeaL7Go686G9d12tzRuJh70SkD95WUFeXl4+fvyYA0F7rUU7udUM1Bh+//33ly9f2qW635QMPeCdnZ3tl2OxkrvcSGA9NiJndDGi4GLnBDLdcu6WXs43hCnJbpsNBYcABCAAAQhAoGsCaBq7rj5z4dE02iJF02jL0zw1NI3mSEMS3J7G5urqKqTgs2G6diOhErn0SC4d0Z9mKeTfTGhVgYd/58tGCrMEXE1nNrD/pqu1+WPxtF8C8uH/5s2bUX458wl0HjVG4aJ3Avrmc5RDiUrMsfo8lMd15tZhGK5jCbx///7bt2/HsWSPcnp6enx/h3dsnVQxuthhE6LIEMiZofDRoP1AAAIQ2DwBdI+br2IKuFsCaBp3W/VjwdE0jihsL9A02vK0TQ1Noy3P3aaWedaG61iKXnjO6pFkb+davSplJNELL+QcCcw2nfFp1AUayShc2wusz43ri7O9wlIiCBQlkGP1eShY74Obw7KEXxf1baPhpsu4mzMyxzoyHFrgNn+kysXqBLAErVkFX79+Tc6OKUkyOiJCAAIQgAAEIACBpgigaWyqOhCmawJoGnOqD01jDr06cdHYiHOOLZQUsF2fteHasOdZHCl13EbR70Wd12lXubiaThqErt+itCITCwIQgIA5gdvb21lHBQkZsVCUAM0f5dWrV7MBdNzMw4cPZx/t8KahkQRteIftZ2NFZnKUUKE6jTUh1hAFy6pkdESEAAQg0BEButeOKgtRIQABCEBgdQJoGlevAo8AaBo9cEo/2tiQMscWqvcDu126aI9iuZSRROlWS/q2BFxNJyEXT2tLSI0oEIAABHZLgC9zs1Uvy8IPHz4ci6ch9eHZQ8cB9naHNry3Gqe8ELAlkPMNYUpiWxekBgEIQAACEIAABCAAAQj0TiBnhjUpOxOuCZDMn2gaMwESfSSw87M2Zr1oSGPv2dhfykgi4VzAsRa5qE+ADrI+c3KEAAQg4Cdg9WVmN62fc8JTl4euWcuJhPS3EcXWSRXT7220im2U4ufPnwkFYXKUAC2nH+SjkQCcKBCAAAS6I0D32l2VITAEIAABCKxIIGeGdSg2msZDGibXaBpNMCoRNDazVgKBeHs/a0MGIrNntrrerwFLKSOJQOiTYCrD5A4/6xCw6iAlLRrJOlVGLhCAwOYJzHbqCaXms5wAzRNFviJmj0F5/Pjx+fm5J+LeHhkOLZh+763xbLK8Okd5k+UqWqicfpC+r2jVkDgEIACBrgmge+y6+hAeAhCAAASSCeTMsA4zZbZ1SCP/Gk1jPsPMFLakseGsjePG4D9DpJSRxMYOcTnGuqU7tns9PX5LtgSNskAAAhAoSkCau9mV+IRMmbokQHNF0fGNrjMCcwx1Xdl1fd/QSII23HVL2J7w379/316hGizR9fV1slRYViWjIyIEIACBvgige+yrvpAWAhCAAARWJICmcUX4nqzRNHrgJDxCY5Ojj/V7XEiojspRXMr509NTjySljCTSXN7Rgj1VVe5RzmszkYpljAkQfkIAAhBII3Bzc5MW8TgWX+ZjJsl3XIPFy8vLhw8fJie7yYiMLjZZrRRKBNKcN4IulkDON4SOL5Y24SEAAQh0SgDdY6cVh9gQgAAEIFCfAJrG+sxDckTTGEIpPMzONTafPn0KZzUJKePj3jfAz3rR8LuREIRSRhJb8k8yaSvb+5mjgpzQQCM5AcJPCEAAAmkErDzgsZs2jf9sLLm/m60XQdaj2Si7vWnrpIrRxW4b0mYKzj7XhKrMmaHw0UgAThQIQAACPRJA99hjrSEzBCAAAQisQmBWo5UgCZrGBGiuKGgaXWRq3t+SxsblSiGEp8teJyRuC2Fc7kgXy1XKSCINys7NfNKg5cfKUUFOckcjOQHCTwhAAAJpBKzsux8/fpwmALEmBHB/NwHi/2k4tNBcBfW3nzZPKxNIcH2Xts+1crmayk6eYHNUeExJmqpNhIEABCDQGgF0j63VCPJAAAIQgEAFAmgaK0COygJNYxSuwMA719jk6GMXPS4EVsFawWbdSEiY8/Nzv0gFjSQSDHASWrC/eDxdJGC717N3fyyLuAgAAQhAoA6BnMWhQwlZKDqkkXPtMjt9/vw5fd8x2JxB+SQ12vAECD9XJ5CwspIwLVq9mOsKkPMNYWPTunVH7hCAAAQqE0joZNE9Vq4jsoMABCAAgRYIoGlsoRYOZUDTeEjD6nrPGhst9SYUfyR/eno6Xvd4MetFI8Tyo6CRRMKWqZwq7LHaWpA5RwU5kZ9ljAkQfkIAAhBIJvDt27fkuIcR+TIf0ki+fvny5exkUjrZ169fJye74YiMLjZcuRQtgUDCtCghly1FyfmG0PFtqSVQFghAAAKLBBI6WXSPi1QJAAEIQAAC2yOAprGpOkXT2E51JAwm2xH+UJJZK4HDAJ7rEGMCT/TVH+msjdkRvssU6VDggkYSWHMfgm72OkcFOSkUGskJEH5CAAIQSCMgf2tpEY9jPXz48Pgmd6IIaJj19u3b2SgafXIVIj6cAAAgAElEQVQSxDEZWydVjC6OCXNnXQIJ208TpkXrlnH13HNmKHw0Vq8+BIAABCBQk0BCJ5vQldcsEXlBAAIQgAAEzAmgaTRHmpMgmsYcev64CcO8hMGkX4a1nrrOmwiRp3dFiqvsi2dtCE5BI4kEA5xZW4+QKiRMMoEcFeQk095fpElx+AkBCEBgLQJWxt2PHz9eqwibyffHjx8um1MdtNG7I7JC1WQ4tNBEBUOfQtVEsskEEiYsCdOiZPE2EFEf3px+kCnJBtoARYAABCAQTiChk03oysPlISQEIAABCECgQQI5M6zD4qBpPKSRdo2mMY1bYKyEYV7CYDJQmJrBMhUpLu13zSLk5DXrRSPQPUZBI4kEA5wEM58ccMS13evJoey0KAhAAAImBBLGc7P5PnnyZPY+N8MJaIw4Wx068/79+/fh6ewqpKGRBIudu2o5vRQ2YcKSMC3qhUYJOXO+Ifo44+CnRKWQJgQgAIFmCSR0sgldebPFRzAIQAACEIBACIFZ1VZIxEkYNI0TIAk/0TQmQAuPkjDMSxhMhstTLeSeFSmusza0vzGEf0EjCamoQiQ4DGP1sT5Mk2sPgZw3Z5IsyxgTIPyEAAQgkEwA++5kdLYRdUCgq6OcNVC1zb3f1FzQEkrE6CIBGlFKE0iYsCRMi0qXouX0cz6wfDRarllkgwAEIFCCQEInm9CVl5CcNCEAAQhAAALVCKBprIbanxGaRj+f/KcJw7yEwWS+nOYp5ChjAz0umMtsleCHDx+Ok5LtS6AH6D8dR7a6k+ClJMHMx0rafaaT8+ZMiKGRnADhJwQgAIFkAla9IfbdyVWgiDrMzNVLvn79GudJLra2TqoYXbg4c39FAgmf6IRp0YoFXD1r17c3RDA+GiGUCAMBCEBgSwQSOtmErnxLxCgLBCAAAQjskIBV34emMafxoGnMoRcYN6GpJwwmA4WpGWzPihS9Wceoww8QKWgkkeClJMHM57jw3AknkPPmTHJBIzkBwk8IQAACyQSsekMW8pOrQBFdXaTOX5Tdd07K247r4pZQao0kHz58mBCRKBAoSiDhE72NfQlFqY6J397eJhAeozMlGVFw4Sfw6dMndVg3NzfDprqcVufPiKfbIDBot/Qx18KAvjPn5+fbKNc2SoHucRv1SCkgAAEIQKAoAavhLprGnGpyaczQNOZQncRNaOob0Nj8+PEjx1tMoMeFCepGfrqOw768vAyUsKCRRELbSjDzCSwnwY4J2O71pIM8JswdCEAAAmkETHrDhF44Tdq9xcrxA78HVq4pX0LZWexMgEaUCgQSZp4J6zcVCtJmFjnfEHV89+7da7NcSNUOAZ1X6joGuB0hkaQ1AoOy9evf/+TNVV91DQi7Via2RjhHnoRZj8lsK0dm4kIAAhCAAAQqEzDp+xL63MrF7DQ7NI2GFbdPjU2OIkU2Oob86yc1e9aGChW+7+6XckIneClJMPMpJ//mU855cyZwWMaYAOEnBCAAgRwCJr1h70OcHIDl4mreEj7GKidGyykzumi5dpBtLQJ8N8LJ53xDmJKEc95tSO0TePr0qclAa7cMKbgIqAmpIcngBhotEED32EItIAMEIAABCDROwGQAjKaxRC2jaSxBNSrNDWhsdqtIkS9S2bEfV/fz58+Pb7ruFDSSSLAsSzDzcRWM+4sEct6cSeJoJCdA+AkBCEBgdQIJvfDqMjcugPx04V3ZX0e2TqoYXfhp83QVAvJhuEq++8k0Z4bCR2M/7SS5pFG6kuRciLgTAi9evNhJSRsvZsKsB91j43WKeBCAAAQg0CaBhD63zYK0IxWaRtu62K3GRudIJpPsWpHy9u3b2YLLeeTs/dmbBY0kcHY6S7ydmzkqyEkpun6RJmXhJwQgAIFtENCRydsoSCOlkL38mzdvGhGmWTEMhxZyZL0BU+5mawrBkgkkOClFkRROW4ZWOTucmJKEo95nSKnMZneZ7JMGpc4noIX23eph8+kZpoDu0RAmSUEAAhCAAAQ8BNA0euAkPELTmADNH2W3GpuceW7XZwjOHlVzdnYWNUEoaCSh9pqgE5R/DH9D56kJAcO9nlrGODk5MZGKRCAAAQhAwIpAQhdslfX20lFPZ7j8vz0+Y4kMKbHYOVLloikCCUv4fI3DazDnGyLOUdPgcKkIuRkC7B3fTFW2UxAaVSN1kdDVontspO4QAwIQgAAEOiKQ0OF2VLrKoqJpLAF8nxqbnGFt12fofPr0abbGX716FdW6mjOSmC1VVJEIHEIgRwU5SR8TwgkQfkIAAhDIJKCBcmYKis7UJeF8Yhd22aWy9uaCc3g/x73bYTq6xkhiAoSfjRBIWA/jaxxedzkzlPY/GnJHJMty+cjR38uXL8OxEBICEGiWQMJmtWbL0rVgCV0tuseuaxzhIQABCEAglgCaxlhis+HRNM5iaefmPjU2OW4kul7bff369XHb07wgdkt/WSOJhI9vQjs+BsGdRQI5KshJ4u1rJCcC8xMCEIDAHgiwqG9VyzogsGvPY1YcFtPJ9JM/SZ/RxQQIPxshkDBVSVi5aaSw9cXImaE0/tG4uLjQbgYpL9SE9KeDM+lZ6jcwXsb6zDefI42qkSpG99hIRSAGBCAAAQhsmwCaRqv6RdNoRXKSjubakzuLPzcwns/ZsdavJwlpoWetQ/RyLVb6JEBZI4mEFoYl/qSGCv3MUUFORGpcIzmRlp8QgAAE2ieQb5ic0P+2j2UVCdXHae/vKll3l6nh0EKabu207o4AAu+BQMJUhQ9yYMO4vr4ODDkbrOUpyY8fPz58+DAR2/CbOUmZny4C0ur2qwNyFYr7KxLQ553hyor8D7NO6GoTOvTDHLmGAAQgAAEI9EUATWM79YWmsVxdJAzwEoaR5eRPS3nWViAwqZYVKf4izLqRUBRtUPFHPH7anJFEgrHPcam44ycgKxt/gPCnWsaI9V4SnjghIQABCOyTQMJeqAmoDYzwJiVa5acqQgdtrJJ1j5kaLvj1O0bvseKQOYpAwlSFD3Ig4ZxviCC3vKvJ1ZXIeCIQDsGsCLg0KVbpk86uCLx7925X5W25sAldbUKH3jIBZIMABCAAAQj4CaBp9POp9hRNY1HUCQO8hGFk0SIkJJ5Q6jGXTm2+b29vr66uxlKMFwluJBS3rJFEwokmOTU6suDCTyBHBTlJmWWMCRB+QgACEMgnkG/fnT/5yS/FBlLQxt+WV91aI5zj3m1SFkYXEyD8bIdAwlRlA1PuOvxzZiiNfzRmZ++iShdTp2kd5qJTTmSzwjDpkAnXCQQG7TaH5iSgKxQF3WMhsCQLAQhAAAKbIYCmsZGqRNNYtCL2qbFJKPVQC/1qq3SA6WxD0iGns/f9N//kf5z5NIHyz58/MzMl+iKBHBXkJPHGNZITafkJAQhAoAsCCb3npFz5KUwS7PFn5uKT1N/n5+c9FnwVmeWkynAIx+hilUok0xACCe0881sUItU2wmzVRaTcRcxOvvjQrdVu1bnr7/3796oXqZP0l/BeryU8+a5IQCNDrS7oxBa9vAlOXFeUfA9ZJ8x9ePH30DAoIwQgAAEIjAQS+sox7nCRn8IkwR5/Zs7u0TSWrvSEAV5mnZYu0WL6Of4pOz2McvY8U4E6OztLq82yRhIJMklJsVjxBMgkMKunS0sT7V4aN2JBAAIQ8BDIn3jkW4h7xNvJIzq4qIo2HFpo0tipt7coYgTulEDsVCX/e94pqFixr6+vY6Mchm/5i+06a6NlmQ/ZbvVai9ysc2+1cinXDgmge9xhpVNkCEAAAhCIIpA/M0XTGAV8NjBzwFkshjd3qLGJLfIh7QRnbIfR17qWO5bZrNPcSCipssdtKIPY729Opc6i4eaEgPZ6Tu4k/2QZIxkdESEAAQh4CMR2ncdJ6ft8fJM7UQTyayEqu94DGxpJMGnsvTFsWP4EC/1ODfPrV6LrQIoQSfS5TlgeC0nZJIxrAs+3zgQviUAAAhAYCMQO3dE90nIgAAEIQGBXBGI7ymM4aBqPmcTeya+F2Bx3FX6fGpvv378n13KnDfL169fHRZaC5eTk5Ph+yJ3iRhIJmsGE1hxSVMIMBFjGoCVAAAIQaJxAy4s9jaMzFA8b+SiYNzc3UeE9gVk49MDh0boEEhZUOp1z1uecM0Np+aNxe3s7e4yINIzJE/j6tUOOEIAABNongO6x/TpCQghAAAIQWJEAmsYV4Y9Zo2kcUZS42KfGJuGEkRF+jwqrN2/ezBb58vJyLFfsRXEjiQTQCa05tth7Dp+jgpxwa1kjORGVnxCAAAT6IpCg5jssIMPuQxpclyYgJ1WzI9S0fBldpHEjVgUCCRb6nXovrADzMAuZyOdMADN7zENJzK9dbiSeP39unhcJQgACENgzAXSPe659yg4BCEAAAiEEMudNaBpDIBNmRQJobGLhJ4yfY7OwDS/d0awbCX3cTk9Pk/MqbiSRoBnM0ZElg9hPRIwk9lPXlBQCEOiXAOvEJnWX4wwwJ66J8B0lYuhGQtgfPnzYUdkRdVcEZl0C+Al0N+f0F6fQ08zpScs9JkYShdoMyUIAAhCYEED3OAHCTwhAAAIQgMCEQMvzpomoLf/M0RbmxG2ZSSOy7VNjk2AaMtZXdw5mZCExu0lv1nJiLObiRXEjiQTNIEYSi9WWHEB7PZPjTiKyjDEBwk8IQAAChgQS1HyHueeMkA7T4RoCIQQyFzgPs8hs+YdJcQ0BcwIJkxSOVAiphY8fP4YEc4Vp1rLq06dPsxN47XJoVmYXZO5DAAIQaJwAusfGKwjxIAABCEBgdQKZ+hY0javXIAL4CaCx8fOZPO3OZEduJN6+fTsphX5mupFQCsWNJBI0gwmt+RgNd2YJGC5jYHs4S5ibEIAABEwIZDrBM5FhA4ngDLBOJTK6qMOZXFYnEDtJSViwqVzG6+vrly9fyi2hNhDc+fufLvRTNw1NqxcLlfMNaXlK4trN8OrVq0UmBIAABCAAgSgC6B6jcBEYAhCAAAR2SABNo0mlo2k0wVgike1pbEpQGtPsriW7FCyu+2NJFy+KG0lIglj9oKHT5sXy7y1AjgpywqpljeREVH5CAAIQ6I6A9pjmWHTObl3tDkK+wDkM83PfSQq3t7eG7Y3RxU6aTafFjJ2kxE6CamJ58+aN7CGePn0qS3xNEMa3WBf6qZvaZqQFJ1lRlJZK1hhj7gl5NavpU7lmvX2qYzo/P08oKVEgAAEIQMBPILbbje3W/bnzFAIQgAAEINA4ATSNJhWEptEEY4lEYod2sUPHEjKvmGZfxXe5kZAaWft8MjG2aCQRa/KTiWBX0TGS2FV1U1gIQKBrAjmrxTjBG6q+O6vYHlus4dBCxU/YBdgjNGTulEDsWn6b6/c6A0LmEXJmsFgcrfHLiuLi4qJofWV+QzJ9xpYrmms3A24kyjEnZQhAYOcEYlW96B533mAoPgQgAIEdEkDTmF/paBrzGRZKYVHFMcm3TY3NRMjFnztpkM+fP59F4VK8zAZ23axhJBH78VVrlmGIS2LuJxMw9JorizlO0k2uCCJCAAIQCCHw7NmzkGCzYVD5DVhy7Ltjx9azFbGHm5kLnIeIYkeMh3G5hkBpAnKaEptFg+v38mGgziXq+/bhw4eing8+fvwYC/YwfJt6DbWWq6urQzmHa/VKOsrk+D53IAABCEAgn0DsSBLdYz5zUoAABCAAgb4IoGnMry80jfkMS6SwDY1NApnkBpkcMUHIzChycTqrYDk7OzPZa1fDSCJBdcXqTma7mY2eqYI8TDN28nkYl2sIQAACEAghkLMoFbUAFiJMj2FkcDnr6rzHsrQsM0YSLdcOshkSSPieJEyCDAWeJKVPomaPsxPLScjjn4ql4zmO7+ffkSIjAexhvm3abbvcRbjuH5aIawhAAAIQSCOQ0O2ie0xDTSwIQAACEOiUAJrGzIpD05gJsFz0BMVCwtCxnPzJKe/Bk8SLFy9m+Zi4kVDKNYwkEjZRxZ4fM8uImxMCLGNMgPATAhCAQOMEki3S0PfJeZI87sKhdAvXAqehRU5ygy9dTNKHgAgkfE+aWr/X+5WgNRirXqv7JVz9pRltjFLFelYfIxa9UAc0Wy7cSBTFTuIQgAAE0D3SBiAAAQhAAAKLBJIVLwkz4kVh+gqAprHl+kpon01pbJLZduQQIq2M2rEzW7mXl5dWNVjDSEKn3sZW1Wyx0yASaySQoxgdExkuknvTSTr8hAAEIAABDwHXgVueKMOjnXejnz59kpI0c/H++/fvi5wJYGh/KZgmTtKoFAgUIhD7XW1qtKwNQ/kTAZ27Yc42M802jSRc7iKsdjmY1wIJQgACENgGAXSP26hHSgEBCEAAAkUJoGlMw4umMY1btVhda2xyKCUbCmSqzXNkDo+rvTqzChbZGxi6O61hJKEyxxp052vxwkHvJKQObrEqqZpg8rtnJQPpQAACENgDAS1rxVoZjlhk4Dxe7+pCx73nHLK4K1b5hTU0kmhqRTmfDClsj0Cso7t2PDe+f/9+1rFBbB0Zntw3ZK1+KlaRMZE5uYucpGP4U3Ou2Q+j7DkuLi4MMyIpCEAAAhA4JoDu8ZgJdyAAAQhAAAKHBNA0HtIIvEbTGAhqxWD9amzyoaXtHulic6DLqCtzv82EeSUjiVgtYaa+bFJIforArLYujQzLGGnciAUBCEAggYBrNLCYVOzocDHB9gPIvFSTvbdv35qI2oVFrUlJcxJhdJFDj7h9EYi14Y5dpylEw2V3n5BdLIHFLPKntQ2evln6sMxFqgSAAAQgsGcC6B73XPuUHQIQgAAEAgmgaQwEpWBoGsNZrRsyVl/RiMbGBFqakUT7em+5b5nd8KPlaen/TdANiVQykohtcxhJGNbxkBTLGOZISRACEIBABQLJUxfDz36FYuZnoR3JGmzMDp7SEu/CojataFaxbm9vDYfUmGBa1QvplCCg1h6bbCNNWkc8GL6n0hDFcnCFV1L5RhKteZJwHZZpPod3UeU+BCAAgZ0TQPe48wZA8SEAAQhAIIQAmsYQSgqDpjEQ1OrB+tXYmKCLtRIeMm1c7y2VketL9e7dOxNuYyKVjCQStIS79RM+1o3tRawtlSf3hNr0pMYjCEAAAhDwENDxRmlf3V0ZSciZvFSithaWhsuKnvrt+pFtGzs5OemaBsJvm0DsQFqL9zoZvQUmVs51zMuSbyFhLlJmgtLLzB6WqWTN5/CZohIdAhCAwFYJJMyb0D1utTFQLghAAAIQcBFA0+gic3gfTeMhjcav+9XYmICNtRIeMm1c762jtGcl1EYgfcFMuI2JVDKSkJYw1unHDv2Ej7VifqHDca3SlM7XvBVayUY6EIAABDZJQN1/Qrk0kkgwpE3IaPUocrHlcm+eI1vjFrU5RbOKa2gkkaDRtioF6UAghEDsxKSRJi3nhCGlCw9jaPmR1rWFi1o/pObws5mWmMPPZsRNCEAAAhBA90gbgAAEIAABCIQQSJuOoWkMYesJg6bRAyfnUacam5wiH8ZNVkA1ayssJ52zOmf5zHj58uVh2U2uKxlJSNZYpx+x5j8mOLaayGyTSits8iuXlh2xIAABCEBAO+zPzs4SOBiePZGQe4UoGszJbs9TTI09Pn78mCaJrV+KUQa5C9uM8Qqji7Faudg8gdiJSZohvznG5A/grCSGZ1toU87snoDZfLu4qYn6bCPRPoESc/gumCAkBCAAgVUIoHtcBTuZQgACEIBAXwTQNLrqC02ji0zL92cn4x6BG9HYeCSMepRgJTykX0j1HSX8cWC9gy4nnbY6rjHrekYSsYvrseY/Y5G4OCbAMsYxE+5AAAIQ6IhAmon39pyZH1aZlp38R2zo6DKNq+Rn4jBW+LX5Ap5sIzQLvX///qNHj+7cuXNxcREuTIMhxdYQUewosUEgiLRtArETk0aatOEUQPUb6xfQ0yRcM15PlNlHjUzp9T10HWvy+fPnWcm5CQEIQAAChQjEdsGxXXwhsXeebP7OWsOJyc7rguJDAAL7IYCm8biu0TQeM+niTuxwLna42D6EtN2VtiojK0r1nXTWM5KINc+JNf+xqoNNpmMIc3tfkE3WOIWCAAQ2RkD+ErTkH1sorR5p5SY2VvvhVSgBca1IDfLrAHjtVB6u00aKiiuvD4Y0nj59etgdy4Sl6+3FtiNpmY8YoiYpCNgS0KcgVvPeQpNOENvPzWoWIMeJLp6xzipc6fgLYvtUnF1k1BNxTKEtbVKDAAQgsEgA3eMiogYD5Hfo+WYWDWJBJAhAAAJFCaBpPMSLpvGQRl/XCaqPFjQ2tpBdhgX+XGxVu/68Ap9qr+PsZhhpXcpp0esZSSS0vE0u7QS2BsNghqcRS3GJps+wakgKAhCAQDgBmXjHrh4p8TTD8HCp6odcNOvWXmdZEB/6aUgbKapos8OytCJrUfA4Nc9BIWm51Ixl6OIs1ityzWKSFwREoNNNCcffnMzaTP6WHuYrnzouNxLqsGLNAWOr5lASq2vN1WeXdnT/sCeyyo50IAABCEDATwDdo59Pm0/zBy2zfXGbhUUqCEAAAu0QQNM41AWaxnbaZIIksWoB1yaHhKzbiaIBcMKqgQZgMjFppxRSocyqylU0Qy30cXnrGUko79j2F9u+j4vHHREwbECxJvnwhwAEIAABKwI6YCzh+AyNLZoa7uTQuL6+XnQgoQW24VSLw4yST9zI19aNYszWXcL4dUxw3Qs1qkOvGJnCxI4PM7MjOgRiCcS29kaatO2WStmfJSw7HaN+8eLF8U3dUfrSTMUaSay+IqL+ZbZ5lJ7DzzLkJgQgAAEIDARiO2J0j6u3HJMqYKPd6vWIABCAQHcE0DSiaeyu0R4LPDslPw423okdKI4RG79wbUfxi224duzPaPGpthfOKs8VUR4v9LFaTCE5QNNGErHtO5nChiNqGWPW+iatyIZHEacJQCwIQAACeyagxZiEkyPSBklNcVZfprLruAqP1cKwIjUesTGRP4GbUjDR1ikdTbpmJe/X9NDWQ8lW5yeTRsjPfgnEfgoaadK2BgQmb73827ncOepkCrUQWcLF0tMHdq2mJasO1zyr9Bx+rSKTLwQgAIEuCMR2Jege161WK/Nr1xhj3dKROwQgAIHGCaBpnNXXDbWGprHx1juI16nGxpytFBQJabrsEhKSyokiZZFr/ULKKJMdOx7xmjaSYIDrqbnARyYKzTEvjCRGFFxAAAIQWIWAxi6x7gcURc4VVpHWJFNZkt6/f9+1EDVkIU2oZjWa2rlyjN2dPKRjpTB9+/btrGBpphuzSVW+aTuGZnRRufrILpZA7JSk9PwtUP7YzsKTrF5SzwfWE/HwkZZAXJ9ifQxPT0+HwLGTl9jaORQp51p9k+vbLoOPRtpATgGJCwEIQKBfArFGEmt1Jf0StpXcamZhlY5t6UgNAhCAQPsE9P2MnTwqCppG1/TWX+NoGv18Ep7GDuQ2PFu/vLyMBagGubovLm19cZ3uKmVRmvFHFIeqRhJqf1EfXI8ZV1QhdxtYfZVLebdbJhQcAhCAQNcE5F0qdvCn8rqGGo2jkFsIlddlSToKr+UoDaf8fre0/JawEh9rjDyKdHihseZslWlENC4KHoZv/1rDU9sd6jKCab/USLhbAlraj2rwsQsz5cAavlmfP3/Ol1M90SxJfQwPVzU0YYxi6Dehyxd7NgVZSLj6JmkldI7mbCxuQgACEIBAHQLoHutwNslFA61Y+0hXvtIhu9wKuqJwHwIQgAAERABN43EzQNN4zKTNO/1qbErwdKkp/HlZjcT8ubieSm0u19GzTx8/fiwPE7OPbG9WNZKQ6FE6L4Vf0YGqLej6qekD4WpeycLYnm2cLAYRIQABCOyZgLR+g1vycAgyC9WKTnj41UOq95fTdR1dP7uiNoqnQYU6psDlqARzWuWuznTMLu3CZVqeNnJNk8EwlqrG3P6S0YVhBZGUOYFZIydPLrGTHU9SmY/UWWSmMETXEZX6IGcmJeMqF0mlP7Fyi+rjtCJSed+DyuL6gKv2++ptM6uV6BCAAASaJRDbHaN7XKUqNdVSTflnfFGCaf5IVUYRIzAEIACBgQCaxrElqGNC0zjSaP/CpWdwSR47RHSl0+Z9qVYSLB6082QtxzAatrmOotZex9jKTa6U1o0krPzPJAPqNKKatZqXuSuOau2yU+yIDQEIQKAOAZkFuJbeXQJoRafyMpJLEv99mYhqbiYjP38Xpp3HWlfTWGqytOZJXNCi3FkNSWV2fNrMNDuSkSSxNegpWrVHAm5ufynhDzeRVysLGUEgkEDsR6CpY3QSPOhMsGiCnX/Qhj7sLuMqma8d+9SRTUaUWVuCFmBSzPCfouEqi3Y5sDATTpKQEIAABIoSiNWAz47Yi0pI4hoeaKBiTl6zFQwWaV0QgAAEEgigaUTTmNBsVo/StcamBD1t6pBqIjZlmZnGRskPL525S8msl1EOTcN1/rnC/FH3L3azoCY2dQXsPjcRjtIqxjYgbe3qnhEFgAAEILAJArG6P40wfv/992aLLqOHwPU8dXNppYjanTz0j1rvTMtLsdQji/lsP6slveRkV4mollPUqkO1v0q5yBQCiwQCv0vDm67AiwnWDJA5KTAZ9nuO6tDU3UMjinyF3k2fdI+uwV8WTzF5BAEIQAACJQigeyxB1SRNVY0GGFG9/Ox8yn9TszCNgioMD0yYkAgEIACBdgigaYytCzSNscRsw0eNKFrT2NiiGFNLOzy6sqbao2Suv35xR+z8I0vzp9ob5N8eOsmxvoQTAbr4KdcRsr/WGkOFc3nVWaoR6389W54u6gAhIQABCFQnoC2tUZ99DQc1VGrq6y0nq3IkoKFYiJ9VdT2afuQ4fo8dhGhklnzihlxizG6NUi2s5ccstoVKThllq43FmmbHZqTwqlypMo/3lCckRRQIGBK4c+dOeGoaITd1GLZe4UePHoXLP4bUZ0rTivwDOzzuZ/FUgJMAACAASURBVPR11ZTQ0x/J+5HL7+Io53ghG4Wi3pJUkGfPnrn6KeWuj6SnLKOcXEAAAhCAQDUCscN+dI+FqkaTKfX4moRqZqTuMkohnC+ShjTqpjXR0IXGFXTW+UhJAQIQ2DwBNI2xVRw75Ni5pjEWrz981xobf9FynkoxleAcQqO1fC1QiNjS/br0zHo7JEaO5j9EgEmYFYwk5PHD5aR0Itzws1rdzObezs1hkUY211LP6b/mFboYZhrDdX1RNccY/tR2dXH//n3917UumHjUrw5yhAAE9kkgdvayymhjtmq0oCXzCP3NPp3cVP8i84j8FfSoVbdBBq0UCvJEnsWfclToKlo7A5vJ0OJwgCEhVxldqH1KfSlV5jDA0IhiGFcIOEOLxVZHAHMCnjX+2bzkNSH/MzWbcvJNz+TTlabMlUz8VMuNtgwLXLmEfAklhs6KcqUwuS9jO00zJzdNfnq+50ofCwkTyCQCAQhAwJwAusccpJo0qacOTGEwIhy8dwwTisNpRWAi1YJpcjEoMIdZhv4ra0069H+4DpREw4PAkASDAAQg0B0BNI1RVYamMQqXYeANaGwMaUyS8usxJoGHnxoIafhX1EBBVSbrDSmcXQLIeKKOocb/EmD0wlHtInycPQha2dFHNQ5DRtKlas/ZsBgQNRz/X7XY2w+VVHMSlVplx/1d5SZHdhCAwPYI6EiI2H5gxdMNpD5Tz65eIFBmdRkyjzCsNXU9gVkPwbTxKDZ3j4v7aqMaQRu2TEUVtt/Aw9BC74JGVrH1RXgIuAh43uXZl8WVzor3w2deeon0gdIn2kRaP7rw9zTqix2ebGAZ1VcKy2xdDzcTOojArAkGAQhAAAKZBMJ7wOGTXm2UnlmuOtETJpie7nKTj6yGTHUqlFwgAAEIxBJI6AjQNIb3dwkTSc8Ue7djGA+T2bqIfQt6D69mNsvBc1MKEA2hSxRcAyf/V0UrBWutFP+fEgVeTNNTDcePEj4ZiwI0EiBK63dMZjN3Cr14jdQyYkAAAhCoQEAD4thOQUOTmpod5SUhZR4XLuewYleCXriJxiBtVD/lGfNVG9JEcQ6vkV5C2lrVlGiBpNkLgahXqdoLHktvccahr5bhXFRfez+3WN1Z1MTeyk5Cn31/KfQ9FNjYuiA8BCAAAQjUJBA1dm22H69JbMzLM6OJorrhwDWn0mO9cAEBCECgJgE0jVG0N69pjKJRJ/DinP1wHLLPkV6UOmXEZa5WVYL+/SeqyhVHVusYScSOtuu8VJVzkQpvbHY7v1B7qAyf7CAAAQhsj4C6Ff+A47ivKWeFMOLVOpMMe6OGrZKztGBaDoxipanOWCLPhZL1lDQwEU/6gY9iLamPG0bvd1QLgawIBgE/gah3wXwa6Zct6qnn0zSU0cpOYlGPlmbEEDWxz6wISRiSnUoaVQUEhgAE/l97d48VN7I2APgwdwPAEsAr6Ca8ISabDLwE8Aow4YTgFRiWAA5vZEgnM6zAdDrZQDYh3/sdndu3D9BSqX8klfQQ2I30tlT1VNMqvSqVCBBoXkDucWHzunS1ukz9CG4xlb9ws3ojAQIE6grINKaL9TvTmO7QZGStHsWSiYIm67XafS3WqYusyErupYnvkJR81GqrXHdr7QySiPuHan2Ca93BWZegrfjKm7pqEWUdHH9ybbWC/RIgQKBPAtF9Sbm08+qQEcMF4rL6Sro+BWZ0gOLq0QIliYLFSIJmuq1RyFcO5b9Gn7LkoxI5svKhCVGvxvJosa/yuvR+bWPjUUo+Elb1QKDuCUtjf+ML2EbZUr4Z4nu77jQP08LE137l4LP44p3G131R68Q+TsLrnj8GUVQhRSmquUxF6lZcPAECBAgsLFD3UF732LFwwbr/xlqH3d6fXLxbwS53/Lr/AVNCAgQyEpBpTG+sHmca0xEai6zbzRvygbs8Zf1uP6dYGB3CxbrH8a64/F2ZI4q9dOH+k3YGScSfSgn921XRio39dTW2o8oRNG8d+rqk/MpTYy1iRwQIEOiHQAwySOmFvD2mxMWhOOBGnz694xiR0e+Jjmm8Mb7MUy4vvd1vsSQOiwtfnFus4eqevcTlw7dDSYpu37xKFcujOdJJF6vL7LvKCzOEtdFSsyBeE1hMoNaA5u5/6uLrK/0rOqoTh5LKk+H4Zovv7ZTrKLHrt9+fddul7ol9HFaiFuVfv3EgiM2mn5dFZcs3WLdS4gkQIEBgrQK1ur5xRFhrYTLaeMrBvZZt/4L1BzL6PCsqAQLLC8g0Jhr2NdOYWP0mw3qWsVk3XXwyF7tYEF246fWC8kJGzif2knjzSbHZyqRT+R5XtXYjNtRKV/Xo6Oj79++Ju4681f39fWJwLmG7u7uTySSX0q61nHEienFxsdZd2DgBAgQGJfD09BSdxfTj7Fuc6DlFH2h7eztexL/TgEgGPT8/F/+u5CgW2//06VMcCOKwON1LYy9ub28PDg5q7S76JHt7e/GWqP7d3V3leyM+wra2tiojVxWwsbGxqk1luh39ikwbrmvFrtVXj5zRyclJ16rwqjxxaIjv25Qvrtk3xrEgfmaPBcUhIM5m43AwGznvdQy5iLEUK/kavLm5iaNb4n6n5YnCx/f2tArTQ1jdo1jUIs5hp5v1ggABAgS6LyD3uFgb1XJbbBe5vyu6Eyvp2+TuoPwECAxHQKYxsa17mWlMrHuTYf3L2Kxbb/k/4Shh5FWKHFFxsSC6Q5FXiZ+6WZpI7FxeXq67yonbb22QRGS4IkmXWMoI61/v8+PHj3VzlOlceUVGjnU8HudVZqUlQIBA9wVifOHZ2VlnjzVx2Sy6RK1fcAqlKEndzlxi68eW4+woMXhVYZGtW1N1VlXCdW9Hv2LdwkPY/uPj44cPH9JrmtGpSgxNjkNDetWWjFz58JHFhnosWYs4WsX9EK6FLMno7QQIEGheQO5xMXODJCrdMur7VdZFAAECBNIFZBpTrPqXaUypdZMxPc7YrJsxPpyR33h4eFj3juZtP24mvLq66tTl4N/mlXXdy+teFOnsNZ6FoeKzuPB7+/TGcOjUn0SfbNWFAIGBC8S3a1yhjwvGcam+OxTRGSrmP4+y1e0MrKMWoRQjXtcxo2xUs/kREkEUV/LWAZXLNmMaCf2KXBqry+WsdeoRX2sZXT7/8uVLzILYwHEhdhE7WvkEG0EdX60xqUPcwdDARyiODlGLuMUhoyZugMUuCBAgkItA3dONWh2AXBCUkwABAgQIrEpApjFFsn+ZxpRaNxlTq8OWV8Zm3Yzx4YxxEpFRCZZ17+vV9iOHE/uNvXctbdvaTBIBVGsqhchPxQDwV6y5/xoJvq9fv9b6k869yrPlj7/DGCGx8szp7C68JkCAAIFCIMbYxjjN+GlrjoE4jscMUnHNrLPXmRabxf3dD1hUM0ZItPIAkaI8UZdo6/TJ8N+tRV4Lo6sd0+lHv6JuKjyvaiptYwK1zlNWPllCM9WMU9M1zTYUsy/GaK0G/hhj7EJUYU3HtThsxca7dvbezGfDXggQINAngVrH9F7mHhdozRhSGY9uLJ63FW+ffQhjMUixmGN5OmBx+nzG6ZLiXW933fzJYMxB9aoYMQnEdMm0FzFdWCwpfp2+nn0Rq+LXONVqvi7TYntBgACBLgjINFa2Qp8yjZWVbTKgVu8u04xNA56RFIrUzTJP604sZFwIjuxKAzmixPK8CmtzkER8R6Q/cSP62W/7ta8q41cCBAgQIECgXCA6QHH5PEZuFome8uAl18ZYgeIno4tMMRF9dBAXxoluX7w9OutL0nk7AQLtCmxsbKQXIHLl+WbJV5vYauXUtxgWtqpx53FBKIZbxU++bZr+0RVJgACBIQjIPQ6hldWRAAECBFoUkGksx5dpLPdZYO1wMjYL4CzwltUmVWYLkMXNJ20OkgisyD2lX4fwhOnZj5fXBAgQIEBgGYG4MBaXlIqf9GNxyR5jOGNcW4q7+eMiWYyNaHEehZJCJq6K3mGMI0kfSxt1j3GfcVEto+EgiRTCCAxQICZ7Ozg4SKx4b245jcRWfO/FQWGBh1PGl384xHdgi9/8MZ6++N6OKiS23WxYHLbi4BXf5L7GZ1m8JkCAQD8E5B770Y5qQYAAAQIdF5BpLGkgmcYSnFqrhpmxqUW0cHDYFkmhZSYnLpLkkSPK5R7ClgdJxKMW4n7WxDaLh0zHqKvEYGEECBAgQIBAokBcW5pMJtEBin+Ln2LYRDGV6OxGoqMznW01rorN/vTyptvoHcb1wqnMdDRJ4RBX1IpBIbl0+2ab0msCBOYJ1DpDiQvznZ0zcF4FK5fHgIniey++AIsDQRwapu8qvgDj+3/6Hdji2IhpqWZfFLm5/x7Q/v//WFt8gU+PYlH+OJzFvzE8wsCIWT2vCRAg0D+BWkd2ucf+fQDUiAABAgSaF5BpnGcu0zhPJnF5rX5dLzM2iVBLhsWfcOSFIilUpFaK1NCrKwWzCZYiQx7/ZneBoOVBEpGAC7XE1oocViS8EoOFESBAgAABAgQIECBAoK5A+v2mcUIY5411ty+eAAECBAgQaFJA7rFJbfsiQIAAAQIECKxPQMZmfbbD3PJv7VY77tqJoQ+JZYgRKwZJJFoJI0CAAAECBAgQIECgrkDc1TGdM6byvfF0hsoYAQQIECBAgEC7AnKP7frbOwECBAgQIEBgJQIyNithtJFZgZYHSURR4uG1swUqf53+dPDy7VhLgAABAgQIECBAgACBVwK1Tjdqnci82pFfCRAgQIAAgcYEah2ya3UGGquCHREgQIAAAQIEBi5Qq5NWq/s3cNghV7/lx20EfUxRG4+DTWwDT9xIhBJGgAABAgQIECBAgEBdgfSZG0ejUUzfXXf74gkQIECAAIHmBeQemze3RwIECBAgQIDAagVkbFbraWsh0P5MEvGx3t/fT2wMT9xIhBJGgAABAgQIECBAgEAtgVozN7opoZatYAIECBAg0KKA3GOL+HZNgAABAgQIEFheQMZmeUNbeCvQ/iCJKNPp6enbks1bUmtClXkbsZwAAQIECBAgQIAAAQKzArVONE5OTmbf6zUBAgQIECDQZQG5xy63jrIRIECAAAECBMoFZGzKfaxdTKD9x20U5d7d3Y1ZIlLq4IkbKUpiCBAgQIAAAQIECBCoJZA+c2NMI3F5eVlr44IJECBAgACBdgXkHtv1t3cCBAgQIECAwMICMjYL03ljiUAnZpKI8qVPVxtjKTz9t6RFrSJAgAABAgQIECBAoK6AmRvrioknQIAAAQJ5Ccg95tVeSkuAAAECBAgQKARkbHwS1iSQ3yCJgLi6uloTh80SIECAAAECBAgQIDBAgfRTjNFoNB6PB0ikygQIECBAIGuB9EESUc30jkHWJgpPgAABAgQIEOi+QHrHTMam+63ZqRJ2ZZBEzJSSfq5yfX3dKUSFIUCAAAECBAgQIEAgX4Gnp6f0x1uenZ3lW1MlJ0CAAAECgxWQexxs06s4AQIECBAgkK+AjE2+bdf9kndlkERInZ6eJno9Pz/H5CqJwcIIECBAgAABAgQIECBQIpB+U8LOzs7R0VHJpqwiQIAAAQIEOisg99jZplEwAgQIECBAgMC7AjI277JYuBKBDg2S2N3d3d/fT6zV169fEyOFESBAgAABAgQIECBAoEQg/ZQ7ffa7kt1ZRYAAAQIECLQiIPfYCrudEiBAgAABAgQWFpCxWZjOGysFNl5eXiqDGgu4v7/f29tL3N3ff/8dE+UlBgsjQIAAAQIECBAgQIDAW4Fa5yCdOnt6WxdLCBAgQIAAgXKBWsd9ucdyTGsJECBAgAABAmsVqNVzk7FZa1v0cuMdmkkifMfj8Wg0SoROHz2UuEFhBAgQIECAAAECBAgMTSD9tCJ9ju6hGaovAQIECBDIRUDuMZeWUk4CBAgQIECAgIyNz8BaBbo1k0RU9ebm5tOnTyl1jucBPz4+pkSKIUCAAAECBAgQIECAwLsCGxsb7y5/u9DtpG9NLCFAgAABAtkJyD1m12QKTIAAAQIECAxTQMZmmO3eWK27NZNEVPvo6ChGP6TUfzKZ3N7epkSKIUCAAAECBAgQIECAwFuBy8vLtwvfXXJ8fOxhf+/KWEiAAAECBPISkHvMq72UlgABAgQIEBimgIzNMNu9yVp3biaJqHz6gO79/X3jJJr8uNgXAQIECBAgQIAAgT4J7O7uxtjrlBqZRiJFSQwBAgQIEMhCQO4xi2ZSSAIECBAgQGDIAjI2Q279ZureuZkkotrpA7rv7u48caOZD4q9ECBAgAABAgQIEOiZQIy3ThwhYRqJnjW96hAgQIDAwAXkHgf+AVB9AgQIECBAoOMCMjYdb6B+FK+LgyRC9vz8PNH36uoqMVIYAQIECBAgQIAAAQIEpgJfv36dvi5/cXp6Wh5gLQECBAgQIJCXgNxjXu2ltAQIECBAgMCgBGRsBtXcbVW2i4/bKCzS51F5eXlpi89+CRAgQIAAAQIECBDIUSBmpPvw4UNKyWMaifQHYaZsUAwBAgQIECDQBQG5xy60gjIQIECAAAECBF4JyNi8AvHrmgQ6OpNE1Pbbt2+Jdb64uEiMFEaAAAECBAgQIECAAIEQODs7S3QwjUQilDACBAgQIJCXgNxjXu2ltAQIECBAgMBABGRsBtLQrVezuzNJBM14PH54eKg02tzcfHp6qgwTQIAAAQIECBAgQIAAgRCI04ft7e0UCtNIpCiJIUCAAAECmQrIPWbacIpNgAABAgQI9FVAxqavLdvBenV3JonASnw64PPz883NTQdxFYkAAQIECBAgQIAAgQ4KJJ5oRMnTIztYTUUiQIAAAQIEygUSD/Ryj+WM1hIgQIAAAQIEViWQ2D2L3aVHrqpsttMzgU7PJBHWHz9+vLu7q0Tf2dmJR9RUhgkgQIAAAQIECBAgQIDAxsZGCkKcb3/58iUlUgwBAgQIECCQqYDcY6YNp9gECBAgQIBALwVkbHrZrN2sVKdnkgiyxKcDTiYTk0l08xOmVAQIECBAgAABAgQ6JXBxcZFSnnionxESKVBiCBAgQIBA1gJyj1k3n8ITIECAAAECfRKQselTa3a/Ll0fJLG7uxuPAU5xNK1KipIYAgQIECBAgAABAgMXSDxxSAwbOKbqEyBAgACB3AXkHnNvQeUnQIAAAQIEeiOQmIpJDOsNi4qsSaDrj9uIaj89PcXTNOLhf5UEP378iCnyKsMEECBAgAABAgQIECAwTIG4KeHs7Kyy7h7nV0kkgAABAgQI9EZA7rE3TakiBAgQIECAQL4CMjb5tl2mJc9gkETIXl5efv78uZJ4NBrd399XhgkgQIAAAQIECBAgQGCAAnEJZHt7O6Xihl+nKIkhQIAAAQK9EZB77E1TqggBAgQIECCQo4CMTY6tlnuZu/64jcL35OQk7uWqtH54eLi5uakME0CAAAECBAgQIECAwAAFEudjPDw8NEHdAD8eqkyAAAECQxaQexxy66s7AQIECBAg0LqAjE3rTTDAAuQxk0Q0zO3t7cHBQWULmRe3kkgAAQIECBAgQIAAgQEKpN+U8Pfff29tbQ2QSJUJECBAgMCQBeQeh9z66k6AAAECBAi0KCBj0yL+kHedx0wS0UJxL9fx8XFlU00mk5gfrzJMAAECBAgQIECAAAECgxI4OztLqe+3b9+MkEiBEkOAAAECBHomIPfYswZVHQIECBAgQCAXARmbXFqqZ+XMZiaJcI+RRDFRxPPzc3kbbG5uRmR5jLUECBAgQIAAAQIECAxH4PHx8cOHD5X1HY1G9/f3lWECCBAgQIAAgV4KyD32sllVigABAgQIEOiygIxNl1un32XLZiaJaIa4o+vq6qqyPWIUxcXFRWWYAAIECBAgQIAAAQIEBiKQeFNCyunGQMRUkwABAgQIDFBA7nGAja7KBAgQIECAQLsCMjbt+g957znNJFG0U8x9d3d3V9lmHiRcSSSAAAECBAgQIECAwBAEYnKIvb29yprG0/08ua9SSQABAgQIEOi9gNxj75tYBQkQIECAAIGOCMjYdKQhhlmM/AZJJM67IsU5zA+0WhMgQIAAAQIECBB4JTAejx8eHl4tfPVrPNcvTjReLfQrAQIECBAgMEABuccBNroqEyBAgAABAq0IyNi0wm6nhUBOj9soSry7u3t+fl7ZfjFTrscJVyoJIECAAAECBAgQINBvgZgconKERAh8+/at3w5qR4AAAQIECCQKyD0mQgkjQIAAAQIECCwjIGOzjJ73Li+Q30wSRZ1TxhaNRiPjJJb/iNgCAQIECBAgQIAAgUwFnp6etre3KwtvFrpKIgEECBAgQGBoAnKPQ2tx9SVAgAABAgSaFJCxaVLbvt4VyG8miaIa19fX79ZndmHcMeahwrMgXhMgQIAAAQIECBAYlECMfqis7+bmprOGSiUBBAgQIEBgaAJyj0NrcfUlQIAAAQIEmhSQsWlS277eFch1kERMfJcyI+7Z2VmMRXq35hYSIECAAAECBAgQINBjgdvb2+/fv1dWMOUSSOVGBBAgQIAAAQI9E5B77FmDqg4BAgQIECDQHQEZm+60xZBLkusgiWizk5OT/f398sZ7fn6OcRLlMdYSIECAAAECBAgQINA/gc+fP1dW6vT09OPHj5VhAggQIECAAIEBCsg9DrDRVZkAAQIECBBoQEDGpgFku6gU2Hh5eakM6mxAzBKxs7MTIyHKS/jjxw+pz3IiawkQIECAAAECBAj0SeDi4qJytPRoNLq/v+9TrdWFAAECBAgQWK2A3ONqPW2NAAECBAgQICBj4zPQEYG8B0kEYkzJcnBwUK4ZAykeHx/LY6wlQIAAAQIECBAgQKAfAtH5//DhQ2Vdfv36FTNpV4YJIECAAAECBIYsIPc45NZXdwIECBAgQGC1AjI2q/W0tWUE/vXHH38s8/7W3xtpzX/++efPP/8sKUkM+v7rr79+//33khirCBAgQIAAAQIECBDoh0BMIxf9//K6XF9f//vf/y6PsZYAAQIECBAgIPfoM0CAAAECBAgQWJWAjM2qJG1neYHsZ5IoCMbj8cPDQznHz58/I6w8xloCBAgQIECAAAECBLIWSJm28fDw8ObmJutqKjwBAgQIECDQpIDcY5Pa9kWAAAECBAj0UkDGppfNmm+lejJIImV6ls3NzZhSIt+mUnICBAgQIECAAAECBMoF7u/v9/b2ymM8jK/cx1oCBAgQIEDgrYDc41sTSwgQIECAAAEC6QIyNulWIpsR+K2Z3ax7LzHx3Y8fP8r38vz8fHR0VB5jLQECBAgQIECAAAEC+Qp8+vSpsvCVJw6VWxBAgAABAgQIDE1A7nFoLa6+BAgQIECAwGoFZGxW62lrywv0ZJBEQMRjbM7Pz8tFvn//blrdciJrCRAgQIAAAQIECGQqcHJyMplMygt/fX0dFznKY6wlQIAAAQIECLwVkHt8a2IJAQIECBAgQCBFQMYmRUlMwwI9edzGVC1OV+7u7qa/vvvi169fEqPvylhIgAABAgQIECBAIFOB29vbg4OD8sKfnp7G8y/LY6wlQIAAAQIECJQIyD2W4FhFgAABAgQIEHgrIGPz1sSSLgj0bZBEmMYAiPIbyEajUTz5pgv6ykCAAAECBAgQIECAwPICT09POzs78Xy9kk3t7+/HaXlJgFUECBAgQIAAgRQBuccUJTEECBAgQIAAgRCQsfEx6KxAfx63MSWufMbww8NDzOsyjfeCAAECBAgQIECAAIGsBeLBluUjJGIIRTxoI+s6KjwBAgQIECDQEQG5x440hGIQIECAAAEC3ReQsel+Gw22hD0cJBGjuSvPVa6urm5ubgbb6ipOgAABAgQIECBAoDcCX758KX/i3ubmZpwgbG1t9abKKkKAAAECBAi0KCD32CK+XRMgQIAAAQIZCcjYZNRYAyxqDx+3UbTi5eXl58+fy1v0169fcVZTHmMtAQIECBAgQIAAAQKdFYihz3FTQnnxYoREPD68PMZaAgQIECBAgEAtAbnHWlyCCRAgQIAAgaEJyNgMrcWzq28PZ5Io2iAeqHF6elreHgcHB/EsnPIYawkQIECAAAECBAgQ6KbA4+Nj5QiJb9++GSHRzeZTKgIECBAgkLWA3GPWzafwBAgQIECAwFoFZGzWymvjKxHo7SCJ0Lm4uDg8PCxhmkwmlUnVkrdbRYAAAQIECBAgQIBAWwIx3DkGPZfvPYZNxwWM8hhrCRAgQIAAAQKLCcg9LubmXQQIECBAgEC/BWRs+t2+valdnwdJRCPFXC6j0aikteLpxfFEnJIAqwgQIECAAAECBAgQ6KBADHeOQc8lBTs+Po5LFyUBVhEgQIAAAQIElhSQe1wS0NsJECBAgACB/gnI2PSvTXtZo54Pkog2u7+/Lx8n8fXr13iIYC9bV6UIECBAgAABAgQI9FIgBjrHcOeSqsWUcjr5JT5WESBAgAABAqsSkHtclaTtECBAgAABAj0QkLHpQSMOpAobLy8vva9qzOuyt7dXfp/Zjx8/PKu4958EFSRAgAABAgQIEOiBQNyyWf7UvBgkHZcrelBTVSBAgAABAgSyEJB7zKKZFJIAAQIECBBYt4CMzbqFbX+FAoMYJBFej4+PMU7i+fm5xO7nz5/j8bgkwCoCBAgQIECAAAECBNoViNEP0bEvKYMREiU4VhEgQIAAAQJrEpB7XBOszRIgQIAAAQK5CMjY5NJSylkI9P9xG0U9d3d3YwzE5uZmScPv7+/H+UxJgFUECBAgQIAAAQIECLQokHK+Xf4YjhYLb9cECBAgQIBAjwXkHnvcuKpGgAABAgQIVArI2FQSCeiawFBmkijcK8d07+zsxFiKra2trrWT8hAgQIAAAQIECBAYuIDO/MA/AKpPgAABAgS6L6C70v02UkICBAgQIEBg5QK6QCsntcEGBIYyk0RBWTmmezKZxOS98RzBBujtggABAgQIECBAgACBRIHooh8cHJQ8Ps9wsG++kQAAA+VJREFU50RJYQQIECBAgMD6BOQe12drywQIECBAgEA3BWRsutkuSlUpMKxBEsHhXKXyMyGAAAECBAgQIECAQKcE4nw7hjLHgOZ5pRqNRiaEm4djOQECBAgQINCkgNxjk9r2RYAAAQIECLQrIGPTrr+9LyMwrMdtTKVi4pe4Ea08zRqPz5nGe0GAAAECBAgQIECAQFsC4/H44eFh3t5jhISu+zwcywkQIECAAIFWBOQeW2G3UwIECBAgQKBhARmbhsHtboUCg5tJorArxnTHlLzzKCMJG3/Y89ZaToAAAQIECBAgQIBAMwIfP34sGSGxv79vhEQzDWEvBAgQIECAQLqA3GO6lUgCBAgQIEAgUwEZm0wbTrELgYEOkojKb21txZS8cdvZvI9CpGLjz3veWssJECBAgAABAgQIEFi3wNHR0d3d3by9HB8f397ezltrOQECBAgQIECgRQG5xxbx7ZoAAQIECBBYt4CMzbqFbX/dAsMdJBGyca4St50dHh7OU46ErHES83AsJ0CAAAECBAgQILBWgeiKf//+fd4uzs/PLy8v5621nAABAgQIECDQuoDcY+tNoAAECBAgQIDAOgRkbNahapsNC/zrjz/+aHiXXdvdp0+f/vnnnz///PPdgk0mk7/++uv3339/d62FBAgQIECAAAECBAisQyDuSPjPf/4zb8vX19cxjcS8tZYTIECAAAECBLojIPfYnbZQEgIECBAgQGB5ARmb5Q1toQsCGy8vL10oR+tluLm5iTOWecWIJGz8zc9bazkBAgQIECBAgAABAisUuLi4ODs7e3eDm5ubMd/beDx+d62FBAgQIECAAIFuCsg9drNdlIoAAQIECBCoJSBjU4tLcJcFDJL4X+s8Pj4eHBzE1BH/W/TfV6PRKB7M8d/f/E+AAAECBAgQIECAwBoFYm7q5+fntzvY39+P4cux9u0qSwgQIECAAAECHReQe+x4AykeAQIECBAgUCkgY1NJJCAXgd9yKWgD5dzd3Y1zlcPDwwb2ZRcECBAgQIAAAQIECNQSOD8/v729NUKiFppgAgQIECBAoDsCco/daQslIUCAAAECBFYoIGOzQkybakzAIInX1DH3XdydFrP4zq6IW9Zmf/WaAAECBAgQIECAAIH1Cbx6EN7Ozs7Pnz+/fPmyvj3aMgECBAgQIECgGQG5x2ac7YUAAQIECBBYh4CMzTpUbbMVAY/bmMseSdirq6uY5vf4+Pjy8nJunBUECBAgQIAAAQIECKxa4OTkJMYub29vn56exutVb972CBAgQIAAAQItC8g9ttwAdk+AAAECBAgsJCBjsxCbN3VO4P8AOgBjLsPtAsIAAAAASUVORK5CYII="/>
  <p:tag name="POWERPOINTLATEX_PIXELSPEREMHEIGHT#2428492D5C616C7068612050292078203D2028312D5C616C70686129207624" val="300"/>
  <p:tag name="POWERPOINTLATEX_BASELINEOFFSET#2428492D5C616C7068612050292078203D2028312D5C616C70686129207624" val="75"/>
  <p:tag name="POWERPOINTLATEX_REFCOUNTER#2428492D5C616C7068612050292078203D2028312D5C616C70686129207624" val="2"/>
</p:tagLst>
</file>

<file path=ppt/theme/theme1.xml><?xml version="1.0" encoding="utf-8"?>
<a:theme xmlns:a="http://schemas.openxmlformats.org/drawingml/2006/main" name="Office Theme">
  <a:themeElements>
    <a:clrScheme name="ICME Open DAY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4F9C"/>
      </a:accent1>
      <a:accent2>
        <a:srgbClr val="FF5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">
      <a:majorFont>
        <a:latin typeface="Gill Sans MT"/>
        <a:ea typeface=""/>
        <a:cs typeface=""/>
      </a:majorFont>
      <a:minorFont>
        <a:latin typeface="Droid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10654</TotalTime>
  <Words>396</Words>
  <Application>Microsoft Macintosh PowerPoint</Application>
  <PresentationFormat>On-screen Show (4:3)</PresentationFormat>
  <Paragraphs>105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Droid Sans</vt:lpstr>
      <vt:lpstr>Gill Sans MT</vt:lpstr>
      <vt:lpstr>Lato</vt:lpstr>
      <vt:lpstr>Calibri</vt:lpstr>
      <vt:lpstr>Office Theme</vt:lpstr>
      <vt:lpstr>NETWORKS and MATRIX COMPUTATIONS</vt:lpstr>
      <vt:lpstr>PowerPoint Presentation</vt:lpstr>
      <vt:lpstr>PowerPoint Presentation</vt:lpstr>
      <vt:lpstr>PowerPoint Presentation</vt:lpstr>
      <vt:lpstr> NETWORKS and  MATRIX COMPUTATIONS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F. Gleich</dc:creator>
  <cp:lastModifiedBy>David Gleich</cp:lastModifiedBy>
  <cp:revision>163</cp:revision>
  <cp:lastPrinted>2011-05-07T02:22:42Z</cp:lastPrinted>
  <dcterms:created xsi:type="dcterms:W3CDTF">2011-04-25T11:11:11Z</dcterms:created>
  <dcterms:modified xsi:type="dcterms:W3CDTF">2011-08-18T19:20:18Z</dcterms:modified>
</cp:coreProperties>
</file>