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72" r:id="rId2"/>
    <p:sldId id="406" r:id="rId3"/>
    <p:sldId id="416" r:id="rId4"/>
    <p:sldId id="417" r:id="rId5"/>
    <p:sldId id="419" r:id="rId6"/>
    <p:sldId id="410" r:id="rId7"/>
    <p:sldId id="411" r:id="rId8"/>
    <p:sldId id="420" r:id="rId9"/>
    <p:sldId id="412" r:id="rId10"/>
    <p:sldId id="413" r:id="rId11"/>
    <p:sldId id="414" r:id="rId12"/>
    <p:sldId id="421" r:id="rId13"/>
    <p:sldId id="422" r:id="rId14"/>
    <p:sldId id="423" r:id="rId15"/>
    <p:sldId id="425" r:id="rId16"/>
    <p:sldId id="424" r:id="rId17"/>
    <p:sldId id="430" r:id="rId18"/>
    <p:sldId id="446" r:id="rId19"/>
    <p:sldId id="431" r:id="rId20"/>
    <p:sldId id="339" r:id="rId21"/>
    <p:sldId id="340" r:id="rId22"/>
    <p:sldId id="432" r:id="rId23"/>
    <p:sldId id="346" r:id="rId24"/>
    <p:sldId id="347" r:id="rId25"/>
    <p:sldId id="433" r:id="rId26"/>
    <p:sldId id="344" r:id="rId27"/>
    <p:sldId id="348" r:id="rId28"/>
    <p:sldId id="353" r:id="rId29"/>
    <p:sldId id="354" r:id="rId30"/>
    <p:sldId id="355" r:id="rId31"/>
    <p:sldId id="356" r:id="rId32"/>
    <p:sldId id="358" r:id="rId33"/>
    <p:sldId id="359" r:id="rId34"/>
    <p:sldId id="357" r:id="rId35"/>
    <p:sldId id="360" r:id="rId36"/>
    <p:sldId id="434" r:id="rId37"/>
    <p:sldId id="436" r:id="rId38"/>
    <p:sldId id="435" r:id="rId39"/>
    <p:sldId id="437" r:id="rId40"/>
    <p:sldId id="375" r:id="rId41"/>
    <p:sldId id="378" r:id="rId42"/>
    <p:sldId id="438" r:id="rId43"/>
    <p:sldId id="318" r:id="rId44"/>
    <p:sldId id="383" r:id="rId45"/>
    <p:sldId id="385" r:id="rId46"/>
    <p:sldId id="386" r:id="rId47"/>
    <p:sldId id="392" r:id="rId48"/>
    <p:sldId id="389" r:id="rId49"/>
    <p:sldId id="390" r:id="rId50"/>
    <p:sldId id="391" r:id="rId51"/>
    <p:sldId id="393" r:id="rId52"/>
    <p:sldId id="394" r:id="rId53"/>
    <p:sldId id="395" r:id="rId54"/>
    <p:sldId id="396" r:id="rId55"/>
    <p:sldId id="261" r:id="rId56"/>
    <p:sldId id="260" r:id="rId57"/>
    <p:sldId id="443" r:id="rId58"/>
    <p:sldId id="444" r:id="rId59"/>
    <p:sldId id="264" r:id="rId60"/>
    <p:sldId id="399" r:id="rId61"/>
    <p:sldId id="400" r:id="rId62"/>
    <p:sldId id="291" r:id="rId63"/>
    <p:sldId id="293" r:id="rId64"/>
    <p:sldId id="309" r:id="rId65"/>
    <p:sldId id="310" r:id="rId66"/>
    <p:sldId id="401" r:id="rId67"/>
    <p:sldId id="405" r:id="rId68"/>
    <p:sldId id="404" r:id="rId69"/>
    <p:sldId id="441" r:id="rId70"/>
    <p:sldId id="311" r:id="rId71"/>
    <p:sldId id="445" r:id="rId72"/>
    <p:sldId id="439" r:id="rId73"/>
    <p:sldId id="265" r:id="rId74"/>
    <p:sldId id="266" r:id="rId75"/>
    <p:sldId id="268" r:id="rId76"/>
    <p:sldId id="269" r:id="rId77"/>
    <p:sldId id="270" r:id="rId78"/>
    <p:sldId id="271" r:id="rId79"/>
    <p:sldId id="263" r:id="rId80"/>
    <p:sldId id="262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2A5AA8"/>
    <a:srgbClr val="3169C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6" autoAdjust="0"/>
    <p:restoredTop sz="94655" autoAdjust="0"/>
  </p:normalViewPr>
  <p:slideViewPr>
    <p:cSldViewPr>
      <p:cViewPr varScale="1">
        <p:scale>
          <a:sx n="65" d="100"/>
          <a:sy n="65" d="100"/>
        </p:scale>
        <p:origin x="-11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153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381000" y="3581400"/>
            <a:ext cx="8382000" cy="0"/>
          </a:xfrm>
          <a:prstGeom prst="line">
            <a:avLst/>
          </a:prstGeom>
          <a:noFill/>
          <a:ln w="25400">
            <a:solidFill>
              <a:srgbClr val="666666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102" name="Picture 30" descr="csa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228600"/>
            <a:ext cx="1143000" cy="779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048" name="Picture 24" descr="csai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2400" y="228600"/>
            <a:ext cx="1143000" cy="779463"/>
          </a:xfrm>
          <a:prstGeom prst="rect">
            <a:avLst/>
          </a:prstGeom>
          <a:noFill/>
        </p:spPr>
      </p:pic>
      <p:sp>
        <p:nvSpPr>
          <p:cNvPr id="1049" name="Line 25"/>
          <p:cNvSpPr>
            <a:spLocks noChangeShapeType="1"/>
          </p:cNvSpPr>
          <p:nvPr/>
        </p:nvSpPr>
        <p:spPr bwMode="auto">
          <a:xfrm>
            <a:off x="381000" y="1219200"/>
            <a:ext cx="8382000" cy="0"/>
          </a:xfrm>
          <a:prstGeom prst="line">
            <a:avLst/>
          </a:prstGeom>
          <a:noFill/>
          <a:ln w="25400">
            <a:solidFill>
              <a:srgbClr val="666666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CC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CC6600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CC6600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CC6600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CC6600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CC6600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CC6600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CC6600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CC6600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Keyword Programming in Java</a:t>
            </a:r>
            <a:endParaRPr lang="en-US" sz="3200" dirty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2416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Greg Little and Robert C. Miller</a:t>
            </a:r>
          </a:p>
          <a:p>
            <a:pPr>
              <a:lnSpc>
                <a:spcPct val="90000"/>
              </a:lnSpc>
            </a:pPr>
            <a:r>
              <a:rPr lang="en-US" dirty="0"/>
              <a:t>MIT CSAIL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1400" dirty="0" smtClean="0"/>
              <a:t>This work was supported in part by the National Science Foundation under award number IIS-0447800,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and by Quanta Computer as part of the </a:t>
            </a:r>
            <a:r>
              <a:rPr lang="en-US" sz="1400" dirty="0" err="1" smtClean="0"/>
              <a:t>TParty</a:t>
            </a:r>
            <a:r>
              <a:rPr lang="en-US" sz="1400" dirty="0" smtClean="0"/>
              <a:t> project.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7325"/>
            <a:ext cx="82883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9"/>
          <p:cNvGrpSpPr/>
          <p:nvPr/>
        </p:nvGrpSpPr>
        <p:grpSpPr>
          <a:xfrm>
            <a:off x="3578356" y="3657600"/>
            <a:ext cx="4803644" cy="2514600"/>
            <a:chOff x="3578356" y="3657600"/>
            <a:chExt cx="4803644" cy="2514600"/>
          </a:xfrm>
        </p:grpSpPr>
        <p:sp>
          <p:nvSpPr>
            <p:cNvPr id="12" name="Cloud 11"/>
            <p:cNvSpPr/>
            <p:nvPr/>
          </p:nvSpPr>
          <p:spPr bwMode="auto">
            <a:xfrm>
              <a:off x="3578356" y="3657600"/>
              <a:ext cx="4803644" cy="198120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06616" y="4122003"/>
              <a:ext cx="3213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read a line from </a:t>
              </a:r>
              <a:r>
                <a:rPr lang="en-US" sz="2400" b="1" dirty="0" err="1" smtClean="0">
                  <a:cs typeface="Courier New" pitchFamily="49" charset="0"/>
                </a:rPr>
                <a:t>src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,</a:t>
              </a:r>
            </a:p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and add it to </a:t>
              </a:r>
              <a:r>
                <a:rPr lang="en-US" sz="2400" b="1" dirty="0" smtClean="0">
                  <a:cs typeface="Courier New" pitchFamily="49" charset="0"/>
                </a:rPr>
                <a:t>array</a:t>
              </a:r>
              <a:endParaRPr lang="en-US" sz="2400" b="1" dirty="0">
                <a:cs typeface="Courier New" pitchFamily="49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737096" y="5479143"/>
              <a:ext cx="400304" cy="3048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086600" y="5812971"/>
              <a:ext cx="250371" cy="203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7293356" y="6096000"/>
              <a:ext cx="98044" cy="76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6361" y="2388734"/>
            <a:ext cx="30670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7325"/>
            <a:ext cx="82883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grpSp>
        <p:nvGrpSpPr>
          <p:cNvPr id="21" name="Group 19"/>
          <p:cNvGrpSpPr/>
          <p:nvPr/>
        </p:nvGrpSpPr>
        <p:grpSpPr>
          <a:xfrm>
            <a:off x="3578356" y="3657600"/>
            <a:ext cx="4803644" cy="2514600"/>
            <a:chOff x="3578356" y="3657600"/>
            <a:chExt cx="4803644" cy="2514600"/>
          </a:xfrm>
        </p:grpSpPr>
        <p:sp>
          <p:nvSpPr>
            <p:cNvPr id="22" name="Cloud 21"/>
            <p:cNvSpPr/>
            <p:nvPr/>
          </p:nvSpPr>
          <p:spPr bwMode="auto">
            <a:xfrm>
              <a:off x="3578356" y="3657600"/>
              <a:ext cx="4803644" cy="198120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06616" y="4122003"/>
              <a:ext cx="3213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read a line from </a:t>
              </a:r>
              <a:r>
                <a:rPr lang="en-US" sz="2400" b="1" dirty="0" err="1" smtClean="0">
                  <a:cs typeface="Courier New" pitchFamily="49" charset="0"/>
                </a:rPr>
                <a:t>src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,</a:t>
              </a:r>
            </a:p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and add it to </a:t>
              </a:r>
              <a:r>
                <a:rPr lang="en-US" sz="2400" b="1" dirty="0" smtClean="0">
                  <a:cs typeface="Courier New" pitchFamily="49" charset="0"/>
                </a:rPr>
                <a:t>array</a:t>
              </a:r>
              <a:endParaRPr lang="en-US" sz="2400" b="1" dirty="0">
                <a:cs typeface="Courier New" pitchFamily="49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737096" y="5479143"/>
              <a:ext cx="400304" cy="3048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7086600" y="5812971"/>
              <a:ext cx="250371" cy="203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293356" y="6096000"/>
              <a:ext cx="98044" cy="76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utocomplete1_tri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6954"/>
            <a:ext cx="8287907" cy="2657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Programming</a:t>
            </a:r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3578356" y="3657600"/>
            <a:ext cx="4803644" cy="2514600"/>
            <a:chOff x="3578356" y="3657600"/>
            <a:chExt cx="4803644" cy="2514600"/>
          </a:xfrm>
        </p:grpSpPr>
        <p:sp>
          <p:nvSpPr>
            <p:cNvPr id="11" name="Cloud 10"/>
            <p:cNvSpPr/>
            <p:nvPr/>
          </p:nvSpPr>
          <p:spPr bwMode="auto">
            <a:xfrm>
              <a:off x="3578356" y="3657600"/>
              <a:ext cx="4803644" cy="198120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06616" y="4122003"/>
              <a:ext cx="3213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cs typeface="Courier New" pitchFamily="49" charset="0"/>
                </a:rPr>
                <a:t>read a line from </a:t>
              </a:r>
              <a:r>
                <a:rPr lang="en-US" sz="2400" b="1" dirty="0" err="1" smtClean="0">
                  <a:cs typeface="Courier New" pitchFamily="49" charset="0"/>
                </a:rPr>
                <a:t>src</a:t>
              </a:r>
              <a:r>
                <a:rPr lang="en-US" sz="2400" b="1" dirty="0" smtClean="0">
                  <a:cs typeface="Courier New" pitchFamily="49" charset="0"/>
                </a:rPr>
                <a:t>,</a:t>
              </a:r>
            </a:p>
            <a:p>
              <a:r>
                <a:rPr lang="en-US" sz="2400" b="1" dirty="0" smtClean="0">
                  <a:cs typeface="Courier New" pitchFamily="49" charset="0"/>
                </a:rPr>
                <a:t>and add it to array</a:t>
              </a:r>
              <a:endParaRPr lang="en-US" sz="2400" b="1" dirty="0">
                <a:cs typeface="Courier New" pitchFamily="49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737096" y="5479143"/>
              <a:ext cx="400304" cy="3048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086600" y="5812971"/>
              <a:ext cx="250371" cy="203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293356" y="6096000"/>
              <a:ext cx="98044" cy="76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743200"/>
            <a:ext cx="1504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 bwMode="auto">
          <a:xfrm rot="5400000">
            <a:off x="5220097" y="3695303"/>
            <a:ext cx="989806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utocomplete1_tri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6954"/>
            <a:ext cx="8287907" cy="2657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Programming</a:t>
            </a:r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3578356" y="3657600"/>
            <a:ext cx="4803644" cy="2514600"/>
            <a:chOff x="3578356" y="3657600"/>
            <a:chExt cx="4803644" cy="2514600"/>
          </a:xfrm>
        </p:grpSpPr>
        <p:sp>
          <p:nvSpPr>
            <p:cNvPr id="11" name="Cloud 10"/>
            <p:cNvSpPr/>
            <p:nvPr/>
          </p:nvSpPr>
          <p:spPr bwMode="auto">
            <a:xfrm>
              <a:off x="3578356" y="3657600"/>
              <a:ext cx="4803644" cy="198120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06616" y="4122003"/>
              <a:ext cx="3213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read a </a:t>
              </a:r>
              <a:r>
                <a:rPr lang="en-US" sz="2400" b="1" dirty="0" smtClean="0">
                  <a:cs typeface="Courier New" pitchFamily="49" charset="0"/>
                </a:rPr>
                <a:t>line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 from </a:t>
              </a:r>
              <a:r>
                <a:rPr lang="en-US" sz="2400" b="1" dirty="0" err="1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src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,</a:t>
              </a:r>
            </a:p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and </a:t>
              </a:r>
              <a:r>
                <a:rPr lang="en-US" sz="2400" b="1" dirty="0" smtClean="0">
                  <a:cs typeface="Courier New" pitchFamily="49" charset="0"/>
                </a:rPr>
                <a:t>add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 it to array</a:t>
              </a:r>
              <a:endParaRPr lang="en-US" sz="2400" b="1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737096" y="5479143"/>
              <a:ext cx="400304" cy="3048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086600" y="5812971"/>
              <a:ext cx="250371" cy="203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293356" y="6096000"/>
              <a:ext cx="98044" cy="76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743200"/>
            <a:ext cx="1504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17"/>
          <p:cNvCxnSpPr/>
          <p:nvPr/>
        </p:nvCxnSpPr>
        <p:spPr bwMode="auto">
          <a:xfrm rot="5400000">
            <a:off x="5220097" y="3695303"/>
            <a:ext cx="989806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7325"/>
            <a:ext cx="82883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Programming</a:t>
            </a:r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3578356" y="3657600"/>
            <a:ext cx="4803644" cy="2514600"/>
            <a:chOff x="3578356" y="3657600"/>
            <a:chExt cx="4803644" cy="2514600"/>
          </a:xfrm>
        </p:grpSpPr>
        <p:sp>
          <p:nvSpPr>
            <p:cNvPr id="11" name="Cloud 10"/>
            <p:cNvSpPr/>
            <p:nvPr/>
          </p:nvSpPr>
          <p:spPr bwMode="auto">
            <a:xfrm>
              <a:off x="3578356" y="3657600"/>
              <a:ext cx="4803644" cy="198120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06616" y="4122003"/>
              <a:ext cx="3213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read a </a:t>
              </a:r>
              <a:r>
                <a:rPr lang="en-US" sz="2400" b="1" dirty="0" smtClean="0">
                  <a:cs typeface="Courier New" pitchFamily="49" charset="0"/>
                </a:rPr>
                <a:t>line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 from </a:t>
              </a:r>
              <a:r>
                <a:rPr lang="en-US" sz="2400" b="1" dirty="0" err="1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src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,</a:t>
              </a:r>
            </a:p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and </a:t>
              </a:r>
              <a:r>
                <a:rPr lang="en-US" sz="2400" b="1" dirty="0" smtClean="0">
                  <a:cs typeface="Courier New" pitchFamily="49" charset="0"/>
                </a:rPr>
                <a:t>add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 it to array</a:t>
              </a:r>
              <a:endParaRPr lang="en-US" sz="2400" b="1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737096" y="5479143"/>
              <a:ext cx="400304" cy="3048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086600" y="5812971"/>
              <a:ext cx="250371" cy="203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293356" y="6096000"/>
              <a:ext cx="98044" cy="76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7325"/>
            <a:ext cx="82883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Programming</a:t>
            </a:r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3578356" y="3657600"/>
            <a:ext cx="4803644" cy="2514600"/>
            <a:chOff x="3578356" y="3657600"/>
            <a:chExt cx="4803644" cy="2514600"/>
          </a:xfrm>
        </p:grpSpPr>
        <p:sp>
          <p:nvSpPr>
            <p:cNvPr id="11" name="Cloud 10"/>
            <p:cNvSpPr/>
            <p:nvPr/>
          </p:nvSpPr>
          <p:spPr bwMode="auto">
            <a:xfrm>
              <a:off x="3578356" y="3657600"/>
              <a:ext cx="4803644" cy="198120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06616" y="4122003"/>
              <a:ext cx="3213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read a </a:t>
              </a:r>
              <a:r>
                <a:rPr lang="en-US" sz="2400" b="1" dirty="0" smtClean="0">
                  <a:cs typeface="Courier New" pitchFamily="49" charset="0"/>
                </a:rPr>
                <a:t>line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 from </a:t>
              </a:r>
              <a:r>
                <a:rPr lang="en-US" sz="2400" b="1" dirty="0" err="1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src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,</a:t>
              </a:r>
            </a:p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and </a:t>
              </a:r>
              <a:r>
                <a:rPr lang="en-US" sz="2400" b="1" dirty="0" smtClean="0">
                  <a:cs typeface="Courier New" pitchFamily="49" charset="0"/>
                </a:rPr>
                <a:t>add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 it to array</a:t>
              </a:r>
              <a:endParaRPr lang="en-US" sz="2400" b="1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737096" y="5479143"/>
              <a:ext cx="400304" cy="3048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086600" y="5812971"/>
              <a:ext cx="250371" cy="203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293356" y="6096000"/>
              <a:ext cx="98044" cy="76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1142" y="2387600"/>
            <a:ext cx="30670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7325"/>
            <a:ext cx="82883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Programming</a:t>
            </a:r>
            <a:endParaRPr lang="en-US" dirty="0"/>
          </a:p>
        </p:txBody>
      </p:sp>
      <p:grpSp>
        <p:nvGrpSpPr>
          <p:cNvPr id="22" name="Group 19"/>
          <p:cNvGrpSpPr/>
          <p:nvPr/>
        </p:nvGrpSpPr>
        <p:grpSpPr>
          <a:xfrm>
            <a:off x="3578356" y="3657600"/>
            <a:ext cx="4803644" cy="2514600"/>
            <a:chOff x="3578356" y="3657600"/>
            <a:chExt cx="4803644" cy="2514600"/>
          </a:xfrm>
        </p:grpSpPr>
        <p:sp>
          <p:nvSpPr>
            <p:cNvPr id="23" name="Cloud 22"/>
            <p:cNvSpPr/>
            <p:nvPr/>
          </p:nvSpPr>
          <p:spPr bwMode="auto">
            <a:xfrm>
              <a:off x="3578356" y="3657600"/>
              <a:ext cx="4803644" cy="198120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06616" y="4122003"/>
              <a:ext cx="3213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read a </a:t>
              </a:r>
              <a:r>
                <a:rPr lang="en-US" sz="2400" b="1" dirty="0" smtClean="0">
                  <a:cs typeface="Courier New" pitchFamily="49" charset="0"/>
                </a:rPr>
                <a:t>line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 from </a:t>
              </a:r>
              <a:r>
                <a:rPr lang="en-US" sz="2400" b="1" dirty="0" err="1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src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,</a:t>
              </a:r>
            </a:p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and </a:t>
              </a:r>
              <a:r>
                <a:rPr lang="en-US" sz="2400" b="1" dirty="0" smtClean="0">
                  <a:cs typeface="Courier New" pitchFamily="49" charset="0"/>
                </a:rPr>
                <a:t>add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 it to array</a:t>
              </a:r>
              <a:endParaRPr lang="en-US" sz="2400" b="1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6737096" y="5479143"/>
              <a:ext cx="400304" cy="3048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86600" y="5812971"/>
              <a:ext cx="250371" cy="203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293356" y="6096000"/>
              <a:ext cx="98044" cy="76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85800" y="1447800"/>
            <a:ext cx="7772400" cy="121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AutoComplete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syntactically valid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cs typeface="+mn-cs"/>
              </a:rPr>
              <a:t>prefix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685800" y="2895600"/>
            <a:ext cx="7772400" cy="1676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Jungloids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Mandelin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al PLDI ’05]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XSnippet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Sahavechaphan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al OOPSLA ’06]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input and output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cs typeface="+mn-cs"/>
              </a:rPr>
              <a:t>types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685800" y="4953000"/>
            <a:ext cx="7772400" cy="121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Keyword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cs typeface="+mn-cs"/>
              </a:rPr>
              <a:t>keywords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from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Keyword Programming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3443514"/>
            <a:ext cx="56769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7325"/>
            <a:ext cx="82883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Connector 13"/>
          <p:cNvCxnSpPr/>
          <p:nvPr/>
        </p:nvCxnSpPr>
        <p:spPr bwMode="auto">
          <a:xfrm rot="16200000" flipV="1">
            <a:off x="3237704" y="3086896"/>
            <a:ext cx="1619142" cy="1735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895600" y="3799344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array.add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src.readLine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rot="10800000">
            <a:off x="2514600" y="2286000"/>
            <a:ext cx="1524000" cy="1588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7325"/>
            <a:ext cx="82883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895600" y="3799344"/>
            <a:ext cx="46089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array.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src.readLine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 rot="5400000" flipH="1" flipV="1">
            <a:off x="3581400" y="4419600"/>
            <a:ext cx="304800" cy="1588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 flipH="1" flipV="1">
            <a:off x="4495800" y="4800600"/>
            <a:ext cx="1066800" cy="1588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 flipH="1" flipV="1">
            <a:off x="5715000" y="4419600"/>
            <a:ext cx="304800" cy="1588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7325"/>
            <a:ext cx="82883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895600" y="3799344"/>
            <a:ext cx="46089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src.readLine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 bwMode="auto">
          <a:xfrm rot="5400000">
            <a:off x="3771901" y="4305300"/>
            <a:ext cx="457201" cy="228599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648200" y="4190999"/>
            <a:ext cx="838200" cy="45720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486400" y="5029199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C6600"/>
                </a:solidFill>
                <a:latin typeface="Calibri" pitchFamily="34" charset="0"/>
              </a:rPr>
              <a:t>BufferedReader</a:t>
            </a:r>
            <a:endParaRPr lang="en-US" dirty="0">
              <a:solidFill>
                <a:srgbClr val="CC6600"/>
              </a:solidFill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600" y="419099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6600"/>
                </a:solidFill>
                <a:latin typeface="Calibri" pitchFamily="34" charset="0"/>
              </a:rPr>
              <a:t>String</a:t>
            </a:r>
            <a:endParaRPr lang="en-US" dirty="0">
              <a:solidFill>
                <a:srgbClr val="CC6600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3200" y="4190999"/>
            <a:ext cx="12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6600"/>
                </a:solidFill>
                <a:latin typeface="Calibri" pitchFamily="34" charset="0"/>
              </a:rPr>
              <a:t>List&lt;String&gt;</a:t>
            </a:r>
            <a:endParaRPr lang="en-US" dirty="0">
              <a:solidFill>
                <a:srgbClr val="CC6600"/>
              </a:solidFill>
              <a:latin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5219699" y="5067300"/>
            <a:ext cx="457201" cy="228599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7325"/>
            <a:ext cx="82883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2" name="Group 31"/>
          <p:cNvGrpSpPr/>
          <p:nvPr/>
        </p:nvGrpSpPr>
        <p:grpSpPr>
          <a:xfrm>
            <a:off x="1905000" y="4267200"/>
            <a:ext cx="2057400" cy="690265"/>
            <a:chOff x="381000" y="2286000"/>
            <a:chExt cx="2057400" cy="690265"/>
          </a:xfrm>
        </p:grpSpPr>
        <p:sp>
          <p:nvSpPr>
            <p:cNvPr id="21" name="TextBox 20"/>
            <p:cNvSpPr txBox="1"/>
            <p:nvPr/>
          </p:nvSpPr>
          <p:spPr>
            <a:xfrm>
              <a:off x="381000" y="25146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1000" y="22860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86400" y="4267200"/>
            <a:ext cx="2057400" cy="949903"/>
            <a:chOff x="6629400" y="3000829"/>
            <a:chExt cx="2057400" cy="949903"/>
          </a:xfrm>
        </p:grpSpPr>
        <p:sp>
          <p:nvSpPr>
            <p:cNvPr id="24" name="TextBox 23"/>
            <p:cNvSpPr txBox="1"/>
            <p:nvPr/>
          </p:nvSpPr>
          <p:spPr>
            <a:xfrm>
              <a:off x="6629400" y="32294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400" y="30008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29400" y="35814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267200" y="5334000"/>
            <a:ext cx="2057400" cy="690265"/>
            <a:chOff x="304800" y="4753429"/>
            <a:chExt cx="2057400" cy="690265"/>
          </a:xfrm>
        </p:grpSpPr>
        <p:sp>
          <p:nvSpPr>
            <p:cNvPr id="27" name="TextBox 26"/>
            <p:cNvSpPr txBox="1"/>
            <p:nvPr/>
          </p:nvSpPr>
          <p:spPr>
            <a:xfrm>
              <a:off x="304800" y="49820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src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4800" y="47534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29000" y="3048000"/>
            <a:ext cx="2057400" cy="949903"/>
            <a:chOff x="6553200" y="1676400"/>
            <a:chExt cx="2057400" cy="949903"/>
          </a:xfrm>
        </p:grpSpPr>
        <p:sp>
          <p:nvSpPr>
            <p:cNvPr id="15" name="TextBox 14"/>
            <p:cNvSpPr txBox="1"/>
            <p:nvPr/>
          </p:nvSpPr>
          <p:spPr>
            <a:xfrm>
              <a:off x="6553200" y="19050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53200" y="16764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boolean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53200" y="22569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 rot="5400000">
            <a:off x="3467101" y="4000501"/>
            <a:ext cx="381001" cy="304799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410200" y="3886200"/>
            <a:ext cx="762000" cy="45720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5867400" y="5181600"/>
            <a:ext cx="228600" cy="22860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7200" y="1457325"/>
            <a:ext cx="82883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31"/>
          <p:cNvGrpSpPr/>
          <p:nvPr/>
        </p:nvGrpSpPr>
        <p:grpSpPr>
          <a:xfrm>
            <a:off x="1905000" y="4267200"/>
            <a:ext cx="2057400" cy="690265"/>
            <a:chOff x="381000" y="2286000"/>
            <a:chExt cx="2057400" cy="690265"/>
          </a:xfrm>
        </p:grpSpPr>
        <p:sp>
          <p:nvSpPr>
            <p:cNvPr id="21" name="TextBox 20"/>
            <p:cNvSpPr txBox="1"/>
            <p:nvPr/>
          </p:nvSpPr>
          <p:spPr>
            <a:xfrm>
              <a:off x="381000" y="25146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1000" y="22860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5486400" y="4267200"/>
            <a:ext cx="2057400" cy="949903"/>
            <a:chOff x="6629400" y="3000829"/>
            <a:chExt cx="2057400" cy="949903"/>
          </a:xfrm>
        </p:grpSpPr>
        <p:sp>
          <p:nvSpPr>
            <p:cNvPr id="24" name="TextBox 23"/>
            <p:cNvSpPr txBox="1"/>
            <p:nvPr/>
          </p:nvSpPr>
          <p:spPr>
            <a:xfrm>
              <a:off x="6629400" y="32294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400" y="30008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29400" y="35814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Group 32"/>
          <p:cNvGrpSpPr/>
          <p:nvPr/>
        </p:nvGrpSpPr>
        <p:grpSpPr>
          <a:xfrm>
            <a:off x="4267200" y="5334000"/>
            <a:ext cx="2057400" cy="690265"/>
            <a:chOff x="304800" y="4753429"/>
            <a:chExt cx="2057400" cy="690265"/>
          </a:xfrm>
        </p:grpSpPr>
        <p:sp>
          <p:nvSpPr>
            <p:cNvPr id="27" name="TextBox 26"/>
            <p:cNvSpPr txBox="1"/>
            <p:nvPr/>
          </p:nvSpPr>
          <p:spPr>
            <a:xfrm>
              <a:off x="304800" y="49820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src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4800" y="47534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Group 29"/>
          <p:cNvGrpSpPr/>
          <p:nvPr/>
        </p:nvGrpSpPr>
        <p:grpSpPr>
          <a:xfrm>
            <a:off x="3429000" y="3048000"/>
            <a:ext cx="2057400" cy="949903"/>
            <a:chOff x="6553200" y="1676400"/>
            <a:chExt cx="2057400" cy="949903"/>
          </a:xfrm>
        </p:grpSpPr>
        <p:sp>
          <p:nvSpPr>
            <p:cNvPr id="15" name="TextBox 14"/>
            <p:cNvSpPr txBox="1"/>
            <p:nvPr/>
          </p:nvSpPr>
          <p:spPr>
            <a:xfrm>
              <a:off x="6553200" y="19050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53200" y="1676400"/>
              <a:ext cx="2057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boolean</a:t>
              </a:r>
              <a:endParaRPr lang="en-US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53200" y="22569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 rot="5400000">
            <a:off x="3467101" y="4000501"/>
            <a:ext cx="381001" cy="304799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410200" y="3886200"/>
            <a:ext cx="762000" cy="45720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5867400" y="5181600"/>
            <a:ext cx="228600" cy="22860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sp>
        <p:nvSpPr>
          <p:cNvPr id="23" name="Rounded Rectangle 22"/>
          <p:cNvSpPr/>
          <p:nvPr/>
        </p:nvSpPr>
        <p:spPr bwMode="auto">
          <a:xfrm>
            <a:off x="2133600" y="4114800"/>
            <a:ext cx="1600200" cy="9906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 rot="5400000" flipH="1" flipV="1">
            <a:off x="2134211" y="3733189"/>
            <a:ext cx="762000" cy="122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447800" y="2895600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  <a:cs typeface="Aharoni" pitchFamily="2" charset="-79"/>
              </a:rPr>
              <a:t>Function</a:t>
            </a:r>
            <a:endParaRPr lang="en-US" sz="5400" dirty="0">
              <a:latin typeface="+mj-lt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47800" y="2895600"/>
            <a:ext cx="3865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  <a:cs typeface="Aharoni" pitchFamily="2" charset="-79"/>
              </a:rPr>
              <a:t>Function Database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47800" y="3591580"/>
            <a:ext cx="3670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  <a:cs typeface="Aharoni" pitchFamily="2" charset="-79"/>
              </a:rPr>
              <a:t>Dynamic Program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47800" y="4277380"/>
            <a:ext cx="2649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  <a:cs typeface="Aharoni" pitchFamily="2" charset="-79"/>
              </a:rPr>
              <a:t>Extract Tree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371600"/>
            <a:ext cx="2189434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124200"/>
            <a:ext cx="2188869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876800"/>
            <a:ext cx="2192851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4" name="Straight Arrow Connector 33"/>
          <p:cNvCxnSpPr/>
          <p:nvPr/>
        </p:nvCxnSpPr>
        <p:spPr bwMode="auto">
          <a:xfrm flipV="1">
            <a:off x="5257800" y="2209800"/>
            <a:ext cx="1219200" cy="8382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181600" y="3886200"/>
            <a:ext cx="1219200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4267200" y="4724400"/>
            <a:ext cx="2209800" cy="9921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Database</a:t>
            </a:r>
            <a:endParaRPr lang="en-US" b="1" dirty="0"/>
          </a:p>
        </p:txBody>
      </p:sp>
      <p:pic>
        <p:nvPicPr>
          <p:cNvPr id="14" name="Picture 13" descr="quackcomplete1.png"/>
          <p:cNvPicPr>
            <a:picLocks noChangeAspect="1"/>
          </p:cNvPicPr>
          <p:nvPr/>
        </p:nvPicPr>
        <p:blipFill>
          <a:blip r:embed="rId2"/>
          <a:srcRect r="7148"/>
          <a:stretch>
            <a:fillRect/>
          </a:stretch>
        </p:blipFill>
        <p:spPr>
          <a:xfrm>
            <a:off x="457200" y="3352800"/>
            <a:ext cx="8305800" cy="26578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2478314" y="3621314"/>
            <a:ext cx="805543" cy="243114"/>
          </a:xfrm>
          <a:prstGeom prst="roundRect">
            <a:avLst/>
          </a:prstGeom>
          <a:noFill/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 bwMode="auto">
          <a:xfrm rot="16200000" flipV="1">
            <a:off x="1496786" y="2237014"/>
            <a:ext cx="1563914" cy="120468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228600" y="1295400"/>
            <a:ext cx="2057400" cy="690265"/>
            <a:chOff x="381000" y="2286000"/>
            <a:chExt cx="2057400" cy="690265"/>
          </a:xfrm>
        </p:grpSpPr>
        <p:sp>
          <p:nvSpPr>
            <p:cNvPr id="17" name="TextBox 16"/>
            <p:cNvSpPr txBox="1"/>
            <p:nvPr/>
          </p:nvSpPr>
          <p:spPr>
            <a:xfrm>
              <a:off x="381000" y="25146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" y="22860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Database</a:t>
            </a:r>
            <a:endParaRPr lang="en-US" dirty="0"/>
          </a:p>
        </p:txBody>
      </p:sp>
      <p:pic>
        <p:nvPicPr>
          <p:cNvPr id="14" name="Picture 13" descr="quackcomplete1.png"/>
          <p:cNvPicPr>
            <a:picLocks noChangeAspect="1"/>
          </p:cNvPicPr>
          <p:nvPr/>
        </p:nvPicPr>
        <p:blipFill>
          <a:blip r:embed="rId2"/>
          <a:srcRect r="7148"/>
          <a:stretch>
            <a:fillRect/>
          </a:stretch>
        </p:blipFill>
        <p:spPr>
          <a:xfrm>
            <a:off x="457200" y="3352800"/>
            <a:ext cx="8305800" cy="2657846"/>
          </a:xfrm>
          <a:prstGeom prst="rect">
            <a:avLst/>
          </a:prstGeom>
        </p:spPr>
      </p:pic>
      <p:grpSp>
        <p:nvGrpSpPr>
          <p:cNvPr id="3" name="Group 15"/>
          <p:cNvGrpSpPr/>
          <p:nvPr/>
        </p:nvGrpSpPr>
        <p:grpSpPr>
          <a:xfrm>
            <a:off x="228600" y="1295400"/>
            <a:ext cx="2057400" cy="690265"/>
            <a:chOff x="381000" y="2286000"/>
            <a:chExt cx="2057400" cy="690265"/>
          </a:xfrm>
        </p:grpSpPr>
        <p:sp>
          <p:nvSpPr>
            <p:cNvPr id="17" name="TextBox 16"/>
            <p:cNvSpPr txBox="1"/>
            <p:nvPr/>
          </p:nvSpPr>
          <p:spPr>
            <a:xfrm>
              <a:off x="381000" y="25146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" y="22860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Group 26"/>
          <p:cNvGrpSpPr/>
          <p:nvPr/>
        </p:nvGrpSpPr>
        <p:grpSpPr>
          <a:xfrm>
            <a:off x="1752600" y="1295400"/>
            <a:ext cx="2057400" cy="949903"/>
            <a:chOff x="6553200" y="1676400"/>
            <a:chExt cx="2057400" cy="949903"/>
          </a:xfrm>
        </p:grpSpPr>
        <p:sp>
          <p:nvSpPr>
            <p:cNvPr id="28" name="TextBox 27"/>
            <p:cNvSpPr txBox="1"/>
            <p:nvPr/>
          </p:nvSpPr>
          <p:spPr>
            <a:xfrm>
              <a:off x="6553200" y="19050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53200" y="16764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boolean</a:t>
              </a:r>
              <a:endParaRPr lang="en-US" dirty="0" smtClean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3200" y="22569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23" name="Rounded Rectangle 22"/>
          <p:cNvSpPr/>
          <p:nvPr/>
        </p:nvSpPr>
        <p:spPr bwMode="auto">
          <a:xfrm>
            <a:off x="914400" y="3581400"/>
            <a:ext cx="1600200" cy="243114"/>
          </a:xfrm>
          <a:prstGeom prst="roundRect">
            <a:avLst/>
          </a:prstGeom>
          <a:noFill/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 bwMode="auto">
          <a:xfrm rot="5400000" flipH="1" flipV="1">
            <a:off x="1504950" y="2495550"/>
            <a:ext cx="1295400" cy="87630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1981200" y="1676400"/>
            <a:ext cx="3352800" cy="190500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6200000" flipV="1">
            <a:off x="266700" y="2552700"/>
            <a:ext cx="1066800" cy="99060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2209800" y="2286000"/>
            <a:ext cx="3352800" cy="129540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Database</a:t>
            </a:r>
            <a:endParaRPr lang="en-US" dirty="0"/>
          </a:p>
        </p:txBody>
      </p:sp>
      <p:pic>
        <p:nvPicPr>
          <p:cNvPr id="14" name="Picture 13" descr="quackcomplete1.png"/>
          <p:cNvPicPr>
            <a:picLocks noChangeAspect="1"/>
          </p:cNvPicPr>
          <p:nvPr/>
        </p:nvPicPr>
        <p:blipFill>
          <a:blip r:embed="rId2"/>
          <a:srcRect r="7148"/>
          <a:stretch>
            <a:fillRect/>
          </a:stretch>
        </p:blipFill>
        <p:spPr>
          <a:xfrm>
            <a:off x="457200" y="3352800"/>
            <a:ext cx="8305800" cy="2657846"/>
          </a:xfrm>
          <a:prstGeom prst="rect">
            <a:avLst/>
          </a:prstGeom>
        </p:spPr>
      </p:pic>
      <p:grpSp>
        <p:nvGrpSpPr>
          <p:cNvPr id="3" name="Group 15"/>
          <p:cNvGrpSpPr/>
          <p:nvPr/>
        </p:nvGrpSpPr>
        <p:grpSpPr>
          <a:xfrm>
            <a:off x="228600" y="1295400"/>
            <a:ext cx="2057400" cy="690265"/>
            <a:chOff x="381000" y="2286000"/>
            <a:chExt cx="2057400" cy="690265"/>
          </a:xfrm>
        </p:grpSpPr>
        <p:sp>
          <p:nvSpPr>
            <p:cNvPr id="17" name="TextBox 16"/>
            <p:cNvSpPr txBox="1"/>
            <p:nvPr/>
          </p:nvSpPr>
          <p:spPr>
            <a:xfrm>
              <a:off x="381000" y="25146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" y="22860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1752600" y="1295400"/>
            <a:ext cx="2057400" cy="949903"/>
            <a:chOff x="6553200" y="1676400"/>
            <a:chExt cx="2057400" cy="949903"/>
          </a:xfrm>
        </p:grpSpPr>
        <p:sp>
          <p:nvSpPr>
            <p:cNvPr id="28" name="TextBox 27"/>
            <p:cNvSpPr txBox="1"/>
            <p:nvPr/>
          </p:nvSpPr>
          <p:spPr>
            <a:xfrm>
              <a:off x="6553200" y="19050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53200" y="1676400"/>
              <a:ext cx="2057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boolean</a:t>
              </a:r>
              <a:endParaRPr lang="en-US" dirty="0" smtClean="0">
                <a:solidFill>
                  <a:srgbClr val="CC6600"/>
                </a:solidFill>
                <a:latin typeface="Calibri" pitchFamily="34" charset="0"/>
              </a:endParaRPr>
            </a:p>
            <a:p>
              <a:pPr algn="ctr"/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3200" y="22569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52800" y="1295400"/>
            <a:ext cx="2057400" cy="690265"/>
            <a:chOff x="304800" y="4753429"/>
            <a:chExt cx="2057400" cy="690265"/>
          </a:xfrm>
        </p:grpSpPr>
        <p:sp>
          <p:nvSpPr>
            <p:cNvPr id="19" name="TextBox 18"/>
            <p:cNvSpPr txBox="1"/>
            <p:nvPr/>
          </p:nvSpPr>
          <p:spPr>
            <a:xfrm>
              <a:off x="304800" y="49820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src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" y="47534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 bwMode="auto">
          <a:xfrm>
            <a:off x="5867400" y="3352800"/>
            <a:ext cx="457200" cy="243114"/>
          </a:xfrm>
          <a:prstGeom prst="roundRect">
            <a:avLst/>
          </a:prstGeom>
          <a:noFill/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V="1">
            <a:off x="4724400" y="1981200"/>
            <a:ext cx="1371600" cy="137160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Functions</a:t>
            </a:r>
            <a:endParaRPr lang="en-US" dirty="0"/>
          </a:p>
        </p:txBody>
      </p:sp>
      <p:pic>
        <p:nvPicPr>
          <p:cNvPr id="14" name="Picture 13" descr="quackcomplete1.png"/>
          <p:cNvPicPr>
            <a:picLocks noChangeAspect="1"/>
          </p:cNvPicPr>
          <p:nvPr/>
        </p:nvPicPr>
        <p:blipFill>
          <a:blip r:embed="rId2"/>
          <a:srcRect r="7148"/>
          <a:stretch>
            <a:fillRect/>
          </a:stretch>
        </p:blipFill>
        <p:spPr>
          <a:xfrm>
            <a:off x="457200" y="3352800"/>
            <a:ext cx="8305800" cy="2657846"/>
          </a:xfrm>
          <a:prstGeom prst="rect">
            <a:avLst/>
          </a:prstGeom>
        </p:spPr>
      </p:pic>
      <p:grpSp>
        <p:nvGrpSpPr>
          <p:cNvPr id="3" name="Group 15"/>
          <p:cNvGrpSpPr/>
          <p:nvPr/>
        </p:nvGrpSpPr>
        <p:grpSpPr>
          <a:xfrm>
            <a:off x="228600" y="1295400"/>
            <a:ext cx="2057400" cy="690265"/>
            <a:chOff x="381000" y="2286000"/>
            <a:chExt cx="2057400" cy="690265"/>
          </a:xfrm>
        </p:grpSpPr>
        <p:sp>
          <p:nvSpPr>
            <p:cNvPr id="17" name="TextBox 16"/>
            <p:cNvSpPr txBox="1"/>
            <p:nvPr/>
          </p:nvSpPr>
          <p:spPr>
            <a:xfrm>
              <a:off x="381000" y="25146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" y="22860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1752600" y="1295400"/>
            <a:ext cx="2057400" cy="949903"/>
            <a:chOff x="6553200" y="1676400"/>
            <a:chExt cx="2057400" cy="949903"/>
          </a:xfrm>
        </p:grpSpPr>
        <p:sp>
          <p:nvSpPr>
            <p:cNvPr id="28" name="TextBox 27"/>
            <p:cNvSpPr txBox="1"/>
            <p:nvPr/>
          </p:nvSpPr>
          <p:spPr>
            <a:xfrm>
              <a:off x="6553200" y="19050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53200" y="1676400"/>
              <a:ext cx="2057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boolean</a:t>
              </a:r>
              <a:endParaRPr lang="en-US" dirty="0" smtClean="0">
                <a:solidFill>
                  <a:srgbClr val="CC6600"/>
                </a:solidFill>
                <a:latin typeface="Calibri" pitchFamily="34" charset="0"/>
              </a:endParaRPr>
            </a:p>
            <a:p>
              <a:pPr algn="ctr"/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3200" y="22569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Group 15"/>
          <p:cNvGrpSpPr/>
          <p:nvPr/>
        </p:nvGrpSpPr>
        <p:grpSpPr>
          <a:xfrm>
            <a:off x="3352800" y="1295400"/>
            <a:ext cx="2057400" cy="690265"/>
            <a:chOff x="304800" y="4753429"/>
            <a:chExt cx="2057400" cy="690265"/>
          </a:xfrm>
        </p:grpSpPr>
        <p:sp>
          <p:nvSpPr>
            <p:cNvPr id="19" name="TextBox 18"/>
            <p:cNvSpPr txBox="1"/>
            <p:nvPr/>
          </p:nvSpPr>
          <p:spPr>
            <a:xfrm>
              <a:off x="304800" y="49820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src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" y="47534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5029200" y="1295400"/>
            <a:ext cx="2057400" cy="949903"/>
            <a:chOff x="6629400" y="3000829"/>
            <a:chExt cx="2057400" cy="949903"/>
          </a:xfrm>
        </p:grpSpPr>
        <p:sp>
          <p:nvSpPr>
            <p:cNvPr id="22" name="TextBox 21"/>
            <p:cNvSpPr txBox="1"/>
            <p:nvPr/>
          </p:nvSpPr>
          <p:spPr>
            <a:xfrm>
              <a:off x="6629400" y="32294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400" y="30008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29400" y="35814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 bwMode="auto">
          <a:xfrm>
            <a:off x="3962400" y="3352800"/>
            <a:ext cx="1905000" cy="243114"/>
          </a:xfrm>
          <a:prstGeom prst="roundRect">
            <a:avLst/>
          </a:prstGeom>
          <a:noFill/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rot="5400000" flipH="1" flipV="1">
            <a:off x="4762500" y="2476500"/>
            <a:ext cx="1066800" cy="68580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13" name="Picture 12" descr="autocomplete1_tri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6954"/>
            <a:ext cx="8287907" cy="2657846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 bwMode="auto">
          <a:xfrm rot="5400000">
            <a:off x="5334794" y="2437606"/>
            <a:ext cx="1523206" cy="7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410200" y="3200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78356" y="3657600"/>
            <a:ext cx="4803644" cy="2514600"/>
            <a:chOff x="3578356" y="3657600"/>
            <a:chExt cx="4803644" cy="2514600"/>
          </a:xfrm>
        </p:grpSpPr>
        <p:sp>
          <p:nvSpPr>
            <p:cNvPr id="24" name="Cloud 23"/>
            <p:cNvSpPr/>
            <p:nvPr/>
          </p:nvSpPr>
          <p:spPr bwMode="auto">
            <a:xfrm>
              <a:off x="3578356" y="3657600"/>
              <a:ext cx="4803644" cy="198120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06616" y="4122003"/>
              <a:ext cx="3213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cs typeface="Courier New" pitchFamily="49" charset="0"/>
                </a:rPr>
                <a:t>read a line from </a:t>
              </a:r>
              <a:r>
                <a:rPr lang="en-US" sz="2400" b="1" dirty="0" err="1" smtClean="0">
                  <a:cs typeface="Courier New" pitchFamily="49" charset="0"/>
                </a:rPr>
                <a:t>src</a:t>
              </a:r>
              <a:r>
                <a:rPr lang="en-US" sz="2400" b="1" dirty="0" smtClean="0">
                  <a:cs typeface="Courier New" pitchFamily="49" charset="0"/>
                </a:rPr>
                <a:t>,</a:t>
              </a:r>
            </a:p>
            <a:p>
              <a:r>
                <a:rPr lang="en-US" sz="2400" b="1" dirty="0" smtClean="0">
                  <a:cs typeface="Courier New" pitchFamily="49" charset="0"/>
                </a:rPr>
                <a:t>and add it to array</a:t>
              </a:r>
              <a:endParaRPr lang="en-US" sz="2400" b="1" dirty="0">
                <a:cs typeface="Courier New" pitchFamily="49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737096" y="5479143"/>
              <a:ext cx="400304" cy="3048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086600" y="5812971"/>
              <a:ext cx="250371" cy="203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293356" y="6096000"/>
              <a:ext cx="98044" cy="76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 bwMode="auto">
          <a:xfrm rot="5400000">
            <a:off x="2058194" y="2666206"/>
            <a:ext cx="1523206" cy="7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133600" y="3429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rot="5400000">
            <a:off x="686594" y="3199606"/>
            <a:ext cx="1523206" cy="7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62000" y="3962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cursor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Database</a:t>
            </a:r>
            <a:endParaRPr lang="en-US" dirty="0"/>
          </a:p>
        </p:txBody>
      </p:sp>
      <p:pic>
        <p:nvPicPr>
          <p:cNvPr id="14" name="Picture 13" descr="quackcomplete1.png"/>
          <p:cNvPicPr>
            <a:picLocks noChangeAspect="1"/>
          </p:cNvPicPr>
          <p:nvPr/>
        </p:nvPicPr>
        <p:blipFill>
          <a:blip r:embed="rId2"/>
          <a:srcRect r="7148"/>
          <a:stretch>
            <a:fillRect/>
          </a:stretch>
        </p:blipFill>
        <p:spPr>
          <a:xfrm>
            <a:off x="457200" y="3352800"/>
            <a:ext cx="8305800" cy="2657846"/>
          </a:xfrm>
          <a:prstGeom prst="rect">
            <a:avLst/>
          </a:prstGeom>
        </p:spPr>
      </p:pic>
      <p:grpSp>
        <p:nvGrpSpPr>
          <p:cNvPr id="3" name="Group 15"/>
          <p:cNvGrpSpPr/>
          <p:nvPr/>
        </p:nvGrpSpPr>
        <p:grpSpPr>
          <a:xfrm>
            <a:off x="228600" y="1295400"/>
            <a:ext cx="2057400" cy="690265"/>
            <a:chOff x="381000" y="2286000"/>
            <a:chExt cx="2057400" cy="690265"/>
          </a:xfrm>
        </p:grpSpPr>
        <p:sp>
          <p:nvSpPr>
            <p:cNvPr id="17" name="TextBox 16"/>
            <p:cNvSpPr txBox="1"/>
            <p:nvPr/>
          </p:nvSpPr>
          <p:spPr>
            <a:xfrm>
              <a:off x="381000" y="25146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" y="22860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1752600" y="1295400"/>
            <a:ext cx="2057400" cy="949903"/>
            <a:chOff x="6553200" y="1676400"/>
            <a:chExt cx="2057400" cy="949903"/>
          </a:xfrm>
        </p:grpSpPr>
        <p:sp>
          <p:nvSpPr>
            <p:cNvPr id="28" name="TextBox 27"/>
            <p:cNvSpPr txBox="1"/>
            <p:nvPr/>
          </p:nvSpPr>
          <p:spPr>
            <a:xfrm>
              <a:off x="6553200" y="19050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53200" y="1676400"/>
              <a:ext cx="2057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boolean</a:t>
              </a:r>
              <a:endParaRPr lang="en-US" dirty="0" smtClean="0">
                <a:solidFill>
                  <a:srgbClr val="CC6600"/>
                </a:solidFill>
                <a:latin typeface="Calibri" pitchFamily="34" charset="0"/>
              </a:endParaRPr>
            </a:p>
            <a:p>
              <a:pPr algn="ctr"/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3200" y="22569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Group 15"/>
          <p:cNvGrpSpPr/>
          <p:nvPr/>
        </p:nvGrpSpPr>
        <p:grpSpPr>
          <a:xfrm>
            <a:off x="3352800" y="1295400"/>
            <a:ext cx="2057400" cy="690265"/>
            <a:chOff x="304800" y="4753429"/>
            <a:chExt cx="2057400" cy="690265"/>
          </a:xfrm>
        </p:grpSpPr>
        <p:sp>
          <p:nvSpPr>
            <p:cNvPr id="19" name="TextBox 18"/>
            <p:cNvSpPr txBox="1"/>
            <p:nvPr/>
          </p:nvSpPr>
          <p:spPr>
            <a:xfrm>
              <a:off x="304800" y="49820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src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" y="47534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5029200" y="1295400"/>
            <a:ext cx="2057400" cy="949903"/>
            <a:chOff x="6629400" y="3000829"/>
            <a:chExt cx="2057400" cy="949903"/>
          </a:xfrm>
        </p:grpSpPr>
        <p:sp>
          <p:nvSpPr>
            <p:cNvPr id="22" name="TextBox 21"/>
            <p:cNvSpPr txBox="1"/>
            <p:nvPr/>
          </p:nvSpPr>
          <p:spPr>
            <a:xfrm>
              <a:off x="6629400" y="32294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400" y="30008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29400" y="35814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 bwMode="auto">
          <a:xfrm>
            <a:off x="5181600" y="3581400"/>
            <a:ext cx="990600" cy="243114"/>
          </a:xfrm>
          <a:prstGeom prst="roundRect">
            <a:avLst/>
          </a:prstGeom>
          <a:noFill/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5715000" y="1905000"/>
            <a:ext cx="1828800" cy="167640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7" name="Group 20"/>
          <p:cNvGrpSpPr/>
          <p:nvPr/>
        </p:nvGrpSpPr>
        <p:grpSpPr>
          <a:xfrm>
            <a:off x="6934200" y="1295400"/>
            <a:ext cx="2057400" cy="597932"/>
            <a:chOff x="6629400" y="3000829"/>
            <a:chExt cx="2057400" cy="597932"/>
          </a:xfrm>
        </p:grpSpPr>
        <p:sp>
          <p:nvSpPr>
            <p:cNvPr id="31" name="TextBox 30"/>
            <p:cNvSpPr txBox="1"/>
            <p:nvPr/>
          </p:nvSpPr>
          <p:spPr>
            <a:xfrm>
              <a:off x="6629400" y="32294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new String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9400" y="30008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Functions</a:t>
            </a:r>
            <a:endParaRPr lang="en-US" dirty="0"/>
          </a:p>
        </p:txBody>
      </p:sp>
      <p:pic>
        <p:nvPicPr>
          <p:cNvPr id="14" name="Picture 13" descr="quackcomplete1.png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r="7148"/>
          <a:stretch>
            <a:fillRect/>
          </a:stretch>
        </p:blipFill>
        <p:spPr>
          <a:xfrm>
            <a:off x="457200" y="3352800"/>
            <a:ext cx="8305800" cy="2657846"/>
          </a:xfrm>
          <a:prstGeom prst="rect">
            <a:avLst/>
          </a:prstGeom>
        </p:spPr>
      </p:pic>
      <p:grpSp>
        <p:nvGrpSpPr>
          <p:cNvPr id="3" name="Group 15"/>
          <p:cNvGrpSpPr/>
          <p:nvPr/>
        </p:nvGrpSpPr>
        <p:grpSpPr>
          <a:xfrm>
            <a:off x="228600" y="1295400"/>
            <a:ext cx="2057400" cy="690265"/>
            <a:chOff x="381000" y="2286000"/>
            <a:chExt cx="2057400" cy="690265"/>
          </a:xfrm>
        </p:grpSpPr>
        <p:sp>
          <p:nvSpPr>
            <p:cNvPr id="17" name="TextBox 16"/>
            <p:cNvSpPr txBox="1"/>
            <p:nvPr/>
          </p:nvSpPr>
          <p:spPr>
            <a:xfrm>
              <a:off x="381000" y="25146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" y="22860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1752600" y="1295400"/>
            <a:ext cx="2057400" cy="949903"/>
            <a:chOff x="6553200" y="1676400"/>
            <a:chExt cx="2057400" cy="949903"/>
          </a:xfrm>
        </p:grpSpPr>
        <p:sp>
          <p:nvSpPr>
            <p:cNvPr id="28" name="TextBox 27"/>
            <p:cNvSpPr txBox="1"/>
            <p:nvPr/>
          </p:nvSpPr>
          <p:spPr>
            <a:xfrm>
              <a:off x="6553200" y="19050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53200" y="1676400"/>
              <a:ext cx="2057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boolean</a:t>
              </a:r>
              <a:endParaRPr lang="en-US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3200" y="22569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Group 15"/>
          <p:cNvGrpSpPr/>
          <p:nvPr/>
        </p:nvGrpSpPr>
        <p:grpSpPr>
          <a:xfrm>
            <a:off x="3352800" y="1295400"/>
            <a:ext cx="2057400" cy="690265"/>
            <a:chOff x="304800" y="4753429"/>
            <a:chExt cx="2057400" cy="690265"/>
          </a:xfrm>
        </p:grpSpPr>
        <p:sp>
          <p:nvSpPr>
            <p:cNvPr id="19" name="TextBox 18"/>
            <p:cNvSpPr txBox="1"/>
            <p:nvPr/>
          </p:nvSpPr>
          <p:spPr>
            <a:xfrm>
              <a:off x="304800" y="49820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src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" y="47534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5029200" y="1295400"/>
            <a:ext cx="2057400" cy="949903"/>
            <a:chOff x="6629400" y="3000829"/>
            <a:chExt cx="2057400" cy="949903"/>
          </a:xfrm>
        </p:grpSpPr>
        <p:sp>
          <p:nvSpPr>
            <p:cNvPr id="22" name="TextBox 21"/>
            <p:cNvSpPr txBox="1"/>
            <p:nvPr/>
          </p:nvSpPr>
          <p:spPr>
            <a:xfrm>
              <a:off x="6629400" y="32294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400" y="30008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29400" y="35814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6934200" y="1295400"/>
            <a:ext cx="2057400" cy="597932"/>
            <a:chOff x="6629400" y="3000829"/>
            <a:chExt cx="2057400" cy="597932"/>
          </a:xfrm>
        </p:grpSpPr>
        <p:sp>
          <p:nvSpPr>
            <p:cNvPr id="31" name="TextBox 30"/>
            <p:cNvSpPr txBox="1"/>
            <p:nvPr/>
          </p:nvSpPr>
          <p:spPr>
            <a:xfrm>
              <a:off x="6629400" y="32294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new String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9400" y="30008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Functions</a:t>
            </a:r>
            <a:endParaRPr lang="en-US" dirty="0"/>
          </a:p>
        </p:txBody>
      </p:sp>
      <p:grpSp>
        <p:nvGrpSpPr>
          <p:cNvPr id="3" name="Group 15"/>
          <p:cNvGrpSpPr/>
          <p:nvPr/>
        </p:nvGrpSpPr>
        <p:grpSpPr>
          <a:xfrm>
            <a:off x="228600" y="1295400"/>
            <a:ext cx="2057400" cy="690265"/>
            <a:chOff x="381000" y="2286000"/>
            <a:chExt cx="2057400" cy="690265"/>
          </a:xfrm>
        </p:grpSpPr>
        <p:sp>
          <p:nvSpPr>
            <p:cNvPr id="17" name="TextBox 16"/>
            <p:cNvSpPr txBox="1"/>
            <p:nvPr/>
          </p:nvSpPr>
          <p:spPr>
            <a:xfrm>
              <a:off x="381000" y="25146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" y="22860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1752600" y="1295400"/>
            <a:ext cx="2057400" cy="949903"/>
            <a:chOff x="6553200" y="1676400"/>
            <a:chExt cx="2057400" cy="949903"/>
          </a:xfrm>
        </p:grpSpPr>
        <p:sp>
          <p:nvSpPr>
            <p:cNvPr id="28" name="TextBox 27"/>
            <p:cNvSpPr txBox="1"/>
            <p:nvPr/>
          </p:nvSpPr>
          <p:spPr>
            <a:xfrm>
              <a:off x="6553200" y="19050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53200" y="1676400"/>
              <a:ext cx="2057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boolean</a:t>
              </a:r>
              <a:endParaRPr lang="en-US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3200" y="22569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Group 15"/>
          <p:cNvGrpSpPr/>
          <p:nvPr/>
        </p:nvGrpSpPr>
        <p:grpSpPr>
          <a:xfrm>
            <a:off x="3352800" y="1295400"/>
            <a:ext cx="2057400" cy="690265"/>
            <a:chOff x="304800" y="4753429"/>
            <a:chExt cx="2057400" cy="690265"/>
          </a:xfrm>
        </p:grpSpPr>
        <p:sp>
          <p:nvSpPr>
            <p:cNvPr id="19" name="TextBox 18"/>
            <p:cNvSpPr txBox="1"/>
            <p:nvPr/>
          </p:nvSpPr>
          <p:spPr>
            <a:xfrm>
              <a:off x="304800" y="49820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src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" y="47534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5029200" y="1295400"/>
            <a:ext cx="2057400" cy="949903"/>
            <a:chOff x="6629400" y="3000829"/>
            <a:chExt cx="2057400" cy="949903"/>
          </a:xfrm>
        </p:grpSpPr>
        <p:sp>
          <p:nvSpPr>
            <p:cNvPr id="22" name="TextBox 21"/>
            <p:cNvSpPr txBox="1"/>
            <p:nvPr/>
          </p:nvSpPr>
          <p:spPr>
            <a:xfrm>
              <a:off x="6629400" y="32294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400" y="30008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29400" y="35814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6934200" y="1295400"/>
            <a:ext cx="2057400" cy="597932"/>
            <a:chOff x="6629400" y="3000829"/>
            <a:chExt cx="2057400" cy="597932"/>
          </a:xfrm>
        </p:grpSpPr>
        <p:sp>
          <p:nvSpPr>
            <p:cNvPr id="31" name="TextBox 30"/>
            <p:cNvSpPr txBox="1"/>
            <p:nvPr/>
          </p:nvSpPr>
          <p:spPr>
            <a:xfrm>
              <a:off x="6629400" y="32294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new String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9400" y="30008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72029" y="3940629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add line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781800" y="1524000"/>
            <a:ext cx="253999" cy="369332"/>
            <a:chOff x="5689601" y="2979055"/>
            <a:chExt cx="253999" cy="369332"/>
          </a:xfrm>
        </p:grpSpPr>
        <p:sp>
          <p:nvSpPr>
            <p:cNvPr id="41" name="Oval 40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Functions</a:t>
            </a:r>
            <a:endParaRPr lang="en-US" dirty="0"/>
          </a:p>
        </p:txBody>
      </p:sp>
      <p:grpSp>
        <p:nvGrpSpPr>
          <p:cNvPr id="3" name="Group 15"/>
          <p:cNvGrpSpPr/>
          <p:nvPr/>
        </p:nvGrpSpPr>
        <p:grpSpPr>
          <a:xfrm>
            <a:off x="228600" y="1295400"/>
            <a:ext cx="2057400" cy="690265"/>
            <a:chOff x="381000" y="2286000"/>
            <a:chExt cx="2057400" cy="690265"/>
          </a:xfrm>
        </p:grpSpPr>
        <p:sp>
          <p:nvSpPr>
            <p:cNvPr id="17" name="TextBox 16"/>
            <p:cNvSpPr txBox="1"/>
            <p:nvPr/>
          </p:nvSpPr>
          <p:spPr>
            <a:xfrm>
              <a:off x="381000" y="25146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" y="22860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1752600" y="1295400"/>
            <a:ext cx="2057400" cy="949903"/>
            <a:chOff x="6553200" y="1676400"/>
            <a:chExt cx="2057400" cy="949903"/>
          </a:xfrm>
        </p:grpSpPr>
        <p:sp>
          <p:nvSpPr>
            <p:cNvPr id="28" name="TextBox 27"/>
            <p:cNvSpPr txBox="1"/>
            <p:nvPr/>
          </p:nvSpPr>
          <p:spPr>
            <a:xfrm>
              <a:off x="6553200" y="19050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53200" y="1676400"/>
              <a:ext cx="2057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boolean</a:t>
              </a:r>
              <a:endParaRPr lang="en-US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3200" y="22569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Group 15"/>
          <p:cNvGrpSpPr/>
          <p:nvPr/>
        </p:nvGrpSpPr>
        <p:grpSpPr>
          <a:xfrm>
            <a:off x="3352800" y="1295400"/>
            <a:ext cx="2057400" cy="690265"/>
            <a:chOff x="304800" y="4753429"/>
            <a:chExt cx="2057400" cy="690265"/>
          </a:xfrm>
        </p:grpSpPr>
        <p:sp>
          <p:nvSpPr>
            <p:cNvPr id="19" name="TextBox 18"/>
            <p:cNvSpPr txBox="1"/>
            <p:nvPr/>
          </p:nvSpPr>
          <p:spPr>
            <a:xfrm>
              <a:off x="304800" y="49820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src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" y="47534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5029200" y="1295400"/>
            <a:ext cx="2057400" cy="949903"/>
            <a:chOff x="6629400" y="3000829"/>
            <a:chExt cx="2057400" cy="949903"/>
          </a:xfrm>
        </p:grpSpPr>
        <p:sp>
          <p:nvSpPr>
            <p:cNvPr id="22" name="TextBox 21"/>
            <p:cNvSpPr txBox="1"/>
            <p:nvPr/>
          </p:nvSpPr>
          <p:spPr>
            <a:xfrm>
              <a:off x="6629400" y="32294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400" y="30008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29400" y="35814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6934200" y="1295400"/>
            <a:ext cx="2057400" cy="597932"/>
            <a:chOff x="6629400" y="3000829"/>
            <a:chExt cx="2057400" cy="597932"/>
          </a:xfrm>
        </p:grpSpPr>
        <p:sp>
          <p:nvSpPr>
            <p:cNvPr id="31" name="TextBox 30"/>
            <p:cNvSpPr txBox="1"/>
            <p:nvPr/>
          </p:nvSpPr>
          <p:spPr>
            <a:xfrm>
              <a:off x="6629400" y="32294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new String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9400" y="30008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72029" y="3940629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add line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181600" y="1295400"/>
            <a:ext cx="1905000" cy="9906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2514600" y="1905000"/>
            <a:ext cx="3810000" cy="20574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Functions</a:t>
            </a:r>
            <a:endParaRPr lang="en-US" dirty="0"/>
          </a:p>
        </p:txBody>
      </p:sp>
      <p:grpSp>
        <p:nvGrpSpPr>
          <p:cNvPr id="3" name="Group 15"/>
          <p:cNvGrpSpPr/>
          <p:nvPr/>
        </p:nvGrpSpPr>
        <p:grpSpPr>
          <a:xfrm>
            <a:off x="228600" y="1295400"/>
            <a:ext cx="2057400" cy="690265"/>
            <a:chOff x="381000" y="2286000"/>
            <a:chExt cx="2057400" cy="690265"/>
          </a:xfrm>
        </p:grpSpPr>
        <p:sp>
          <p:nvSpPr>
            <p:cNvPr id="17" name="TextBox 16"/>
            <p:cNvSpPr txBox="1"/>
            <p:nvPr/>
          </p:nvSpPr>
          <p:spPr>
            <a:xfrm>
              <a:off x="381000" y="25146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" y="22860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1752600" y="1295400"/>
            <a:ext cx="2057400" cy="949903"/>
            <a:chOff x="6553200" y="1676400"/>
            <a:chExt cx="2057400" cy="949903"/>
          </a:xfrm>
        </p:grpSpPr>
        <p:sp>
          <p:nvSpPr>
            <p:cNvPr id="28" name="TextBox 27"/>
            <p:cNvSpPr txBox="1"/>
            <p:nvPr/>
          </p:nvSpPr>
          <p:spPr>
            <a:xfrm>
              <a:off x="6553200" y="19050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53200" y="1676400"/>
              <a:ext cx="2057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boolean</a:t>
              </a:r>
              <a:endParaRPr lang="en-US" dirty="0" smtClean="0">
                <a:solidFill>
                  <a:srgbClr val="CC6600"/>
                </a:solidFill>
                <a:latin typeface="Calibri" pitchFamily="34" charset="0"/>
              </a:endParaRPr>
            </a:p>
            <a:p>
              <a:pPr algn="ctr"/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3200" y="22569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Group 15"/>
          <p:cNvGrpSpPr/>
          <p:nvPr/>
        </p:nvGrpSpPr>
        <p:grpSpPr>
          <a:xfrm>
            <a:off x="3352800" y="1295400"/>
            <a:ext cx="2057400" cy="690265"/>
            <a:chOff x="304800" y="4753429"/>
            <a:chExt cx="2057400" cy="690265"/>
          </a:xfrm>
        </p:grpSpPr>
        <p:sp>
          <p:nvSpPr>
            <p:cNvPr id="19" name="TextBox 18"/>
            <p:cNvSpPr txBox="1"/>
            <p:nvPr/>
          </p:nvSpPr>
          <p:spPr>
            <a:xfrm>
              <a:off x="304800" y="49820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src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" y="47534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5029200" y="1295400"/>
            <a:ext cx="2057400" cy="949903"/>
            <a:chOff x="6629400" y="3000829"/>
            <a:chExt cx="2057400" cy="949903"/>
          </a:xfrm>
        </p:grpSpPr>
        <p:sp>
          <p:nvSpPr>
            <p:cNvPr id="22" name="TextBox 21"/>
            <p:cNvSpPr txBox="1"/>
            <p:nvPr/>
          </p:nvSpPr>
          <p:spPr>
            <a:xfrm>
              <a:off x="6629400" y="32294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400" y="30008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29400" y="35814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6934200" y="1295400"/>
            <a:ext cx="2057400" cy="597932"/>
            <a:chOff x="6629400" y="3000829"/>
            <a:chExt cx="2057400" cy="597932"/>
          </a:xfrm>
        </p:grpSpPr>
        <p:sp>
          <p:nvSpPr>
            <p:cNvPr id="31" name="TextBox 30"/>
            <p:cNvSpPr txBox="1"/>
            <p:nvPr/>
          </p:nvSpPr>
          <p:spPr>
            <a:xfrm>
              <a:off x="6629400" y="32294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new String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9400" y="30008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72029" y="3940629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add line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 flipV="1">
            <a:off x="2514600" y="1905000"/>
            <a:ext cx="3810000" cy="20574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 flipH="1" flipV="1">
            <a:off x="1104900" y="2400300"/>
            <a:ext cx="2057400" cy="10668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oup 55"/>
          <p:cNvGrpSpPr/>
          <p:nvPr/>
        </p:nvGrpSpPr>
        <p:grpSpPr>
          <a:xfrm>
            <a:off x="6781800" y="1524000"/>
            <a:ext cx="253999" cy="369332"/>
            <a:chOff x="5689601" y="2979055"/>
            <a:chExt cx="253999" cy="369332"/>
          </a:xfrm>
        </p:grpSpPr>
        <p:sp>
          <p:nvSpPr>
            <p:cNvPr id="57" name="Oval 56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8000" y="1524000"/>
            <a:ext cx="253999" cy="369332"/>
            <a:chOff x="5689601" y="2979055"/>
            <a:chExt cx="253999" cy="369332"/>
          </a:xfrm>
        </p:grpSpPr>
        <p:sp>
          <p:nvSpPr>
            <p:cNvPr id="60" name="Oval 59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</a:t>
            </a:r>
            <a:endParaRPr lang="en-US" dirty="0"/>
          </a:p>
        </p:txBody>
      </p:sp>
      <p:grpSp>
        <p:nvGrpSpPr>
          <p:cNvPr id="302" name="Group 301"/>
          <p:cNvGrpSpPr/>
          <p:nvPr/>
        </p:nvGrpSpPr>
        <p:grpSpPr>
          <a:xfrm>
            <a:off x="381000" y="4953000"/>
            <a:ext cx="8382000" cy="1143794"/>
            <a:chOff x="381000" y="4953000"/>
            <a:chExt cx="8382000" cy="1143794"/>
          </a:xfrm>
        </p:grpSpPr>
        <p:cxnSp>
          <p:nvCxnSpPr>
            <p:cNvPr id="179" name="Straight Connector 178"/>
            <p:cNvCxnSpPr/>
            <p:nvPr/>
          </p:nvCxnSpPr>
          <p:spPr bwMode="auto">
            <a:xfrm rot="5400000">
              <a:off x="1867694" y="5523706"/>
              <a:ext cx="1143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5400000">
              <a:off x="3923506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1" name="Straight Connector 180"/>
            <p:cNvCxnSpPr/>
            <p:nvPr/>
          </p:nvCxnSpPr>
          <p:spPr bwMode="auto">
            <a:xfrm rot="5400000">
              <a:off x="8039100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2" name="Straight Connector 181"/>
            <p:cNvCxnSpPr/>
            <p:nvPr/>
          </p:nvCxnSpPr>
          <p:spPr bwMode="auto">
            <a:xfrm>
              <a:off x="381000" y="51816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>
              <a:off x="-38100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4" name="Straight Connector 183"/>
            <p:cNvCxnSpPr/>
            <p:nvPr/>
          </p:nvCxnSpPr>
          <p:spPr bwMode="auto">
            <a:xfrm rot="5400000">
              <a:off x="5981700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 bwMode="auto">
            <a:xfrm>
              <a:off x="381000" y="49530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301" name="Group 300"/>
          <p:cNvGrpSpPr/>
          <p:nvPr/>
        </p:nvGrpSpPr>
        <p:grpSpPr>
          <a:xfrm>
            <a:off x="457200" y="4876800"/>
            <a:ext cx="8153400" cy="369332"/>
            <a:chOff x="457200" y="4876800"/>
            <a:chExt cx="8153400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457200" y="4876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495800" y="4876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553200" y="4876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457200" y="3733800"/>
            <a:ext cx="8153400" cy="369332"/>
            <a:chOff x="457200" y="3733800"/>
            <a:chExt cx="8153400" cy="369332"/>
          </a:xfrm>
        </p:grpSpPr>
        <p:sp>
          <p:nvSpPr>
            <p:cNvPr id="204" name="TextBox 203"/>
            <p:cNvSpPr txBox="1"/>
            <p:nvPr/>
          </p:nvSpPr>
          <p:spPr>
            <a:xfrm>
              <a:off x="4572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4384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boolean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4958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5532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381000" y="3810000"/>
            <a:ext cx="8382000" cy="1143794"/>
            <a:chOff x="381000" y="3810000"/>
            <a:chExt cx="8382000" cy="1143794"/>
          </a:xfrm>
        </p:grpSpPr>
        <p:cxnSp>
          <p:nvCxnSpPr>
            <p:cNvPr id="198" name="Straight Connector 197"/>
            <p:cNvCxnSpPr/>
            <p:nvPr/>
          </p:nvCxnSpPr>
          <p:spPr bwMode="auto">
            <a:xfrm rot="5400000">
              <a:off x="1867694" y="4380706"/>
              <a:ext cx="1143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 bwMode="auto">
            <a:xfrm rot="5400000">
              <a:off x="3923506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0" name="Straight Connector 199"/>
            <p:cNvCxnSpPr/>
            <p:nvPr/>
          </p:nvCxnSpPr>
          <p:spPr bwMode="auto">
            <a:xfrm rot="5400000">
              <a:off x="8039100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1" name="Straight Connector 200"/>
            <p:cNvCxnSpPr/>
            <p:nvPr/>
          </p:nvCxnSpPr>
          <p:spPr bwMode="auto">
            <a:xfrm>
              <a:off x="381000" y="40386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2" name="Straight Connector 201"/>
            <p:cNvCxnSpPr/>
            <p:nvPr/>
          </p:nvCxnSpPr>
          <p:spPr bwMode="auto">
            <a:xfrm rot="5400000">
              <a:off x="-38100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3" name="Straight Connector 202"/>
            <p:cNvCxnSpPr/>
            <p:nvPr/>
          </p:nvCxnSpPr>
          <p:spPr bwMode="auto">
            <a:xfrm rot="5400000">
              <a:off x="5981700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9" name="Straight Connector 238"/>
            <p:cNvCxnSpPr/>
            <p:nvPr/>
          </p:nvCxnSpPr>
          <p:spPr bwMode="auto">
            <a:xfrm>
              <a:off x="381000" y="38100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363" name="Group 362"/>
          <p:cNvGrpSpPr/>
          <p:nvPr/>
        </p:nvGrpSpPr>
        <p:grpSpPr>
          <a:xfrm>
            <a:off x="381000" y="2590800"/>
            <a:ext cx="8382000" cy="1219994"/>
            <a:chOff x="381000" y="2590800"/>
            <a:chExt cx="8382000" cy="1219994"/>
          </a:xfrm>
        </p:grpSpPr>
        <p:grpSp>
          <p:nvGrpSpPr>
            <p:cNvPr id="299" name="Group 298"/>
            <p:cNvGrpSpPr/>
            <p:nvPr/>
          </p:nvGrpSpPr>
          <p:grpSpPr>
            <a:xfrm>
              <a:off x="457200" y="2590800"/>
              <a:ext cx="8153400" cy="369332"/>
              <a:chOff x="457200" y="2590800"/>
              <a:chExt cx="8153400" cy="369332"/>
            </a:xfrm>
          </p:grpSpPr>
          <p:sp>
            <p:nvSpPr>
              <p:cNvPr id="235" name="TextBox 234"/>
              <p:cNvSpPr txBox="1"/>
              <p:nvPr/>
            </p:nvSpPr>
            <p:spPr>
              <a:xfrm>
                <a:off x="457200" y="2590800"/>
                <a:ext cx="2057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C6600"/>
                    </a:solidFill>
                    <a:latin typeface="Calibri" pitchFamily="34" charset="0"/>
                  </a:rPr>
                  <a:t>List&lt;String&gt;</a:t>
                </a:r>
                <a:endParaRPr lang="en-US" dirty="0">
                  <a:solidFill>
                    <a:srgbClr val="CC66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2438400" y="2590800"/>
                <a:ext cx="2057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rgbClr val="CC6600"/>
                    </a:solidFill>
                    <a:latin typeface="Calibri" pitchFamily="34" charset="0"/>
                  </a:rPr>
                  <a:t>boolean</a:t>
                </a:r>
                <a:endParaRPr lang="en-US" dirty="0">
                  <a:solidFill>
                    <a:srgbClr val="CC66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4495800" y="2590800"/>
                <a:ext cx="2057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rgbClr val="CC6600"/>
                    </a:solidFill>
                    <a:latin typeface="Calibri" pitchFamily="34" charset="0"/>
                  </a:rPr>
                  <a:t>BufferedReader</a:t>
                </a:r>
                <a:endParaRPr lang="en-US" dirty="0">
                  <a:solidFill>
                    <a:srgbClr val="CC66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553200" y="2590800"/>
                <a:ext cx="2057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C6600"/>
                    </a:solidFill>
                    <a:latin typeface="Calibri" pitchFamily="34" charset="0"/>
                  </a:rPr>
                  <a:t>String</a:t>
                </a:r>
                <a:endParaRPr lang="en-US" dirty="0">
                  <a:solidFill>
                    <a:srgbClr val="CC66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381000" y="2667000"/>
              <a:ext cx="8382000" cy="1143794"/>
              <a:chOff x="381000" y="2667000"/>
              <a:chExt cx="8382000" cy="1143794"/>
            </a:xfrm>
          </p:grpSpPr>
          <p:cxnSp>
            <p:nvCxnSpPr>
              <p:cNvPr id="229" name="Straight Connector 228"/>
              <p:cNvCxnSpPr/>
              <p:nvPr/>
            </p:nvCxnSpPr>
            <p:spPr bwMode="auto">
              <a:xfrm rot="5400000">
                <a:off x="1867694" y="3237706"/>
                <a:ext cx="11430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230" name="Straight Connector 229"/>
              <p:cNvCxnSpPr/>
              <p:nvPr/>
            </p:nvCxnSpPr>
            <p:spPr bwMode="auto">
              <a:xfrm rot="5400000">
                <a:off x="3923506" y="3238500"/>
                <a:ext cx="1143794" cy="794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231" name="Straight Connector 230"/>
              <p:cNvCxnSpPr/>
              <p:nvPr/>
            </p:nvCxnSpPr>
            <p:spPr bwMode="auto">
              <a:xfrm rot="5400000">
                <a:off x="8039100" y="3238500"/>
                <a:ext cx="1143794" cy="794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232" name="Straight Connector 231"/>
              <p:cNvCxnSpPr/>
              <p:nvPr/>
            </p:nvCxnSpPr>
            <p:spPr bwMode="auto">
              <a:xfrm rot="5400000">
                <a:off x="-38100" y="3238500"/>
                <a:ext cx="1143794" cy="794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233" name="Straight Connector 232"/>
              <p:cNvCxnSpPr/>
              <p:nvPr/>
            </p:nvCxnSpPr>
            <p:spPr bwMode="auto">
              <a:xfrm rot="5400000">
                <a:off x="5981700" y="3238500"/>
                <a:ext cx="1143794" cy="794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234" name="Straight Connector 233"/>
              <p:cNvCxnSpPr/>
              <p:nvPr/>
            </p:nvCxnSpPr>
            <p:spPr bwMode="auto">
              <a:xfrm>
                <a:off x="381000" y="2667000"/>
                <a:ext cx="83820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240" name="Straight Connector 239"/>
              <p:cNvCxnSpPr/>
              <p:nvPr/>
            </p:nvCxnSpPr>
            <p:spPr bwMode="auto">
              <a:xfrm>
                <a:off x="381000" y="2895600"/>
                <a:ext cx="83820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</p:grpSp>
      </p:grpSp>
      <p:grpSp>
        <p:nvGrpSpPr>
          <p:cNvPr id="309" name="Group 308"/>
          <p:cNvGrpSpPr/>
          <p:nvPr/>
        </p:nvGrpSpPr>
        <p:grpSpPr>
          <a:xfrm>
            <a:off x="2438400" y="2819400"/>
            <a:ext cx="2057400" cy="721303"/>
            <a:chOff x="2438400" y="2819400"/>
            <a:chExt cx="2057400" cy="721303"/>
          </a:xfrm>
        </p:grpSpPr>
        <p:sp>
          <p:nvSpPr>
            <p:cNvPr id="248" name="TextBox 247"/>
            <p:cNvSpPr txBox="1"/>
            <p:nvPr/>
          </p:nvSpPr>
          <p:spPr>
            <a:xfrm>
              <a:off x="2438400" y="2819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438400" y="3171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4495800" y="2819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2" name="Group 311"/>
          <p:cNvGrpSpPr/>
          <p:nvPr/>
        </p:nvGrpSpPr>
        <p:grpSpPr>
          <a:xfrm>
            <a:off x="6553200" y="2819400"/>
            <a:ext cx="2057400" cy="721303"/>
            <a:chOff x="6553200" y="2819400"/>
            <a:chExt cx="2057400" cy="721303"/>
          </a:xfrm>
        </p:grpSpPr>
        <p:sp>
          <p:nvSpPr>
            <p:cNvPr id="253" name="TextBox 252"/>
            <p:cNvSpPr txBox="1"/>
            <p:nvPr/>
          </p:nvSpPr>
          <p:spPr>
            <a:xfrm>
              <a:off x="6553200" y="2819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553200" y="3171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457200" y="3962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2438400" y="3962400"/>
            <a:ext cx="2057400" cy="721303"/>
            <a:chOff x="2438400" y="3962400"/>
            <a:chExt cx="2057400" cy="721303"/>
          </a:xfrm>
        </p:grpSpPr>
        <p:sp>
          <p:nvSpPr>
            <p:cNvPr id="216" name="TextBox 215"/>
            <p:cNvSpPr txBox="1"/>
            <p:nvPr/>
          </p:nvSpPr>
          <p:spPr>
            <a:xfrm>
              <a:off x="2438400" y="3962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438400" y="4314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6553200" y="3962400"/>
            <a:ext cx="2057400" cy="721303"/>
            <a:chOff x="6553200" y="3962400"/>
            <a:chExt cx="2057400" cy="721303"/>
          </a:xfrm>
        </p:grpSpPr>
        <p:sp>
          <p:nvSpPr>
            <p:cNvPr id="221" name="TextBox 220"/>
            <p:cNvSpPr txBox="1"/>
            <p:nvPr/>
          </p:nvSpPr>
          <p:spPr>
            <a:xfrm>
              <a:off x="6553200" y="3962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553200" y="4314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457200" y="5105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438400" y="48768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CC6600"/>
                </a:solidFill>
                <a:latin typeface="Calibri" pitchFamily="34" charset="0"/>
              </a:rPr>
              <a:t>boolean</a:t>
            </a:r>
            <a:endParaRPr lang="en-US" dirty="0">
              <a:solidFill>
                <a:srgbClr val="CC6600"/>
              </a:solidFill>
              <a:latin typeface="Calibri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457200" y="2819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495800" y="5105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553200" y="51054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 String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495800" y="3962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1219200" y="5105400"/>
            <a:ext cx="6096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Courier New" pitchFamily="49" charset="0"/>
                <a:cs typeface="Courier New" pitchFamily="49" charset="0"/>
              </a:rPr>
              <a:t>?</a:t>
            </a:r>
            <a:endParaRPr lang="en-US" sz="6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3505200" y="2819401"/>
            <a:ext cx="1143000" cy="990596"/>
            <a:chOff x="2667000" y="3962404"/>
            <a:chExt cx="1905000" cy="990596"/>
          </a:xfrm>
        </p:grpSpPr>
        <p:sp>
          <p:nvSpPr>
            <p:cNvPr id="324" name="Oval 323"/>
            <p:cNvSpPr/>
            <p:nvPr/>
          </p:nvSpPr>
          <p:spPr bwMode="auto">
            <a:xfrm>
              <a:off x="2667000" y="4038600"/>
              <a:ext cx="1905000" cy="914400"/>
            </a:xfrm>
            <a:prstGeom prst="ellips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325" name="Straight Arrow Connector 324"/>
            <p:cNvCxnSpPr>
              <a:stCxn id="245" idx="1"/>
            </p:cNvCxnSpPr>
            <p:nvPr/>
          </p:nvCxnSpPr>
          <p:spPr bwMode="auto">
            <a:xfrm rot="10800000">
              <a:off x="4064000" y="3962404"/>
              <a:ext cx="254000" cy="23083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2" name="Group 15"/>
          <p:cNvGrpSpPr/>
          <p:nvPr/>
        </p:nvGrpSpPr>
        <p:grpSpPr>
          <a:xfrm>
            <a:off x="228600" y="1295400"/>
            <a:ext cx="2057400" cy="690265"/>
            <a:chOff x="381000" y="2286000"/>
            <a:chExt cx="2057400" cy="690265"/>
          </a:xfrm>
        </p:grpSpPr>
        <p:sp>
          <p:nvSpPr>
            <p:cNvPr id="214" name="TextBox 213"/>
            <p:cNvSpPr txBox="1"/>
            <p:nvPr/>
          </p:nvSpPr>
          <p:spPr>
            <a:xfrm>
              <a:off x="381000" y="25146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array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81000" y="22860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17" name="Group 26"/>
          <p:cNvGrpSpPr/>
          <p:nvPr/>
        </p:nvGrpSpPr>
        <p:grpSpPr>
          <a:xfrm>
            <a:off x="1752600" y="1295400"/>
            <a:ext cx="2057400" cy="949903"/>
            <a:chOff x="6553200" y="1676400"/>
            <a:chExt cx="2057400" cy="949903"/>
          </a:xfrm>
        </p:grpSpPr>
        <p:sp>
          <p:nvSpPr>
            <p:cNvPr id="220" name="TextBox 219"/>
            <p:cNvSpPr txBox="1"/>
            <p:nvPr/>
          </p:nvSpPr>
          <p:spPr>
            <a:xfrm>
              <a:off x="6553200" y="19050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553200" y="1676400"/>
              <a:ext cx="2057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boolean</a:t>
              </a:r>
              <a:endParaRPr lang="en-US" dirty="0" smtClean="0">
                <a:solidFill>
                  <a:srgbClr val="CC6600"/>
                </a:solidFill>
                <a:latin typeface="Calibri" pitchFamily="34" charset="0"/>
              </a:endParaRPr>
            </a:p>
            <a:p>
              <a:pPr algn="ctr"/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553200" y="22569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43" name="Group 15"/>
          <p:cNvGrpSpPr/>
          <p:nvPr/>
        </p:nvGrpSpPr>
        <p:grpSpPr>
          <a:xfrm>
            <a:off x="3352800" y="1295400"/>
            <a:ext cx="2057400" cy="690265"/>
            <a:chOff x="304800" y="4753429"/>
            <a:chExt cx="2057400" cy="690265"/>
          </a:xfrm>
        </p:grpSpPr>
        <p:sp>
          <p:nvSpPr>
            <p:cNvPr id="244" name="TextBox 243"/>
            <p:cNvSpPr txBox="1"/>
            <p:nvPr/>
          </p:nvSpPr>
          <p:spPr>
            <a:xfrm>
              <a:off x="304800" y="49820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src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304800" y="47534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47" name="Group 20"/>
          <p:cNvGrpSpPr/>
          <p:nvPr/>
        </p:nvGrpSpPr>
        <p:grpSpPr>
          <a:xfrm>
            <a:off x="5029200" y="1295400"/>
            <a:ext cx="2057400" cy="949903"/>
            <a:chOff x="6629400" y="3000829"/>
            <a:chExt cx="2057400" cy="949903"/>
          </a:xfrm>
        </p:grpSpPr>
        <p:sp>
          <p:nvSpPr>
            <p:cNvPr id="249" name="TextBox 248"/>
            <p:cNvSpPr txBox="1"/>
            <p:nvPr/>
          </p:nvSpPr>
          <p:spPr>
            <a:xfrm>
              <a:off x="6629400" y="3229429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629400" y="30008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629400" y="35814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76" name="Group 20"/>
          <p:cNvGrpSpPr/>
          <p:nvPr/>
        </p:nvGrpSpPr>
        <p:grpSpPr>
          <a:xfrm>
            <a:off x="6934200" y="1295400"/>
            <a:ext cx="2057400" cy="597932"/>
            <a:chOff x="6629400" y="3000829"/>
            <a:chExt cx="2057400" cy="597932"/>
          </a:xfrm>
        </p:grpSpPr>
        <p:sp>
          <p:nvSpPr>
            <p:cNvPr id="278" name="TextBox 277"/>
            <p:cNvSpPr txBox="1"/>
            <p:nvPr/>
          </p:nvSpPr>
          <p:spPr>
            <a:xfrm>
              <a:off x="6629400" y="32294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new String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629400" y="3000829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6781800" y="1524000"/>
            <a:ext cx="253999" cy="369332"/>
            <a:chOff x="5689601" y="2979055"/>
            <a:chExt cx="253999" cy="369332"/>
          </a:xfrm>
        </p:grpSpPr>
        <p:sp>
          <p:nvSpPr>
            <p:cNvPr id="297" name="Oval 296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3048000" y="1524000"/>
            <a:ext cx="253999" cy="369332"/>
            <a:chOff x="5689601" y="2979055"/>
            <a:chExt cx="253999" cy="369332"/>
          </a:xfrm>
        </p:grpSpPr>
        <p:sp>
          <p:nvSpPr>
            <p:cNvPr id="304" name="Oval 303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2438400" y="5105400"/>
            <a:ext cx="2057400" cy="721303"/>
            <a:chOff x="2438400" y="5105400"/>
            <a:chExt cx="2057400" cy="721303"/>
          </a:xfrm>
        </p:grpSpPr>
        <p:grpSp>
          <p:nvGrpSpPr>
            <p:cNvPr id="318" name="Group 317"/>
            <p:cNvGrpSpPr/>
            <p:nvPr/>
          </p:nvGrpSpPr>
          <p:grpSpPr>
            <a:xfrm>
              <a:off x="2438400" y="5105400"/>
              <a:ext cx="2057400" cy="721303"/>
              <a:chOff x="2438400" y="5105400"/>
              <a:chExt cx="2057400" cy="721303"/>
            </a:xfrm>
          </p:grpSpPr>
          <p:sp>
            <p:nvSpPr>
              <p:cNvPr id="277" name="TextBox 276"/>
              <p:cNvSpPr txBox="1"/>
              <p:nvPr/>
            </p:nvSpPr>
            <p:spPr>
              <a:xfrm>
                <a:off x="2438400" y="5105400"/>
                <a:ext cx="20574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add</a:t>
                </a:r>
                <a:endParaRPr lang="en-US" sz="2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2438400" y="5457371"/>
                <a:ext cx="2057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C6600"/>
                    </a:solidFill>
                    <a:latin typeface="Calibri" pitchFamily="34" charset="0"/>
                  </a:rPr>
                  <a:t>List&lt;String&gt;, String</a:t>
                </a:r>
                <a:endParaRPr lang="en-US" dirty="0">
                  <a:solidFill>
                    <a:srgbClr val="CC66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3733800" y="5181600"/>
              <a:ext cx="253999" cy="369332"/>
              <a:chOff x="5689601" y="2979055"/>
              <a:chExt cx="253999" cy="369332"/>
            </a:xfrm>
          </p:grpSpPr>
          <p:sp>
            <p:nvSpPr>
              <p:cNvPr id="333" name="Oval 332"/>
              <p:cNvSpPr/>
              <p:nvPr/>
            </p:nvSpPr>
            <p:spPr bwMode="auto">
              <a:xfrm>
                <a:off x="5715000" y="3048000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5689601" y="2979055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Albertus MT Lt" pitchFamily="18" charset="0"/>
                  </a:rPr>
                  <a:t>1</a:t>
                </a:r>
                <a:endParaRPr lang="en-US" sz="2000" b="1" dirty="0">
                  <a:solidFill>
                    <a:schemeClr val="bg1"/>
                  </a:solidFill>
                  <a:latin typeface="Albertus MT Lt" pitchFamily="18" charset="0"/>
                </a:endParaRPr>
              </a:p>
            </p:txBody>
          </p:sp>
        </p:grpSp>
      </p:grpSp>
      <p:grpSp>
        <p:nvGrpSpPr>
          <p:cNvPr id="335" name="Group 334"/>
          <p:cNvGrpSpPr/>
          <p:nvPr/>
        </p:nvGrpSpPr>
        <p:grpSpPr>
          <a:xfrm>
            <a:off x="3733800" y="4038600"/>
            <a:ext cx="253999" cy="369332"/>
            <a:chOff x="5689601" y="2979055"/>
            <a:chExt cx="253999" cy="369332"/>
          </a:xfrm>
        </p:grpSpPr>
        <p:sp>
          <p:nvSpPr>
            <p:cNvPr id="336" name="Oval 335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3733800" y="2895600"/>
            <a:ext cx="253999" cy="369332"/>
            <a:chOff x="5689601" y="2979055"/>
            <a:chExt cx="253999" cy="369332"/>
          </a:xfrm>
        </p:grpSpPr>
        <p:sp>
          <p:nvSpPr>
            <p:cNvPr id="339" name="Oval 338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8305800" y="4038600"/>
            <a:ext cx="253999" cy="369332"/>
            <a:chOff x="5689601" y="2979055"/>
            <a:chExt cx="253999" cy="369332"/>
          </a:xfrm>
        </p:grpSpPr>
        <p:sp>
          <p:nvSpPr>
            <p:cNvPr id="342" name="Oval 341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8305800" y="2895600"/>
            <a:ext cx="253999" cy="369332"/>
            <a:chOff x="5689601" y="2979055"/>
            <a:chExt cx="253999" cy="369332"/>
          </a:xfrm>
        </p:grpSpPr>
        <p:sp>
          <p:nvSpPr>
            <p:cNvPr id="345" name="Oval 344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4114800" y="3733800"/>
            <a:ext cx="253999" cy="369332"/>
            <a:chOff x="5689601" y="2979055"/>
            <a:chExt cx="253999" cy="369332"/>
          </a:xfrm>
        </p:grpSpPr>
        <p:sp>
          <p:nvSpPr>
            <p:cNvPr id="348" name="Oval 347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7924800" y="3733800"/>
            <a:ext cx="253999" cy="369332"/>
            <a:chOff x="5689601" y="2979055"/>
            <a:chExt cx="253999" cy="369332"/>
          </a:xfrm>
        </p:grpSpPr>
        <p:sp>
          <p:nvSpPr>
            <p:cNvPr id="351" name="Oval 350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7899401" y="2590800"/>
            <a:ext cx="253999" cy="369332"/>
            <a:chOff x="5689601" y="2979055"/>
            <a:chExt cx="253999" cy="369332"/>
          </a:xfrm>
        </p:grpSpPr>
        <p:sp>
          <p:nvSpPr>
            <p:cNvPr id="354" name="Oval 353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4114800" y="2590800"/>
            <a:ext cx="312906" cy="400110"/>
            <a:chOff x="5689601" y="2979055"/>
            <a:chExt cx="312906" cy="400110"/>
          </a:xfrm>
        </p:grpSpPr>
        <p:sp>
          <p:nvSpPr>
            <p:cNvPr id="357" name="Oval 356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5689601" y="297905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lbertus MT Lt" pitchFamily="18" charset="0"/>
                </a:rPr>
                <a:t>2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4114800" y="3352800"/>
            <a:ext cx="253999" cy="369332"/>
            <a:chOff x="5689601" y="2979055"/>
            <a:chExt cx="253999" cy="369332"/>
          </a:xfrm>
        </p:grpSpPr>
        <p:sp>
          <p:nvSpPr>
            <p:cNvPr id="360" name="Oval 359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2514600" y="5257800"/>
            <a:ext cx="1905000" cy="609600"/>
            <a:chOff x="2514600" y="5257800"/>
            <a:chExt cx="1905000" cy="609600"/>
          </a:xfrm>
        </p:grpSpPr>
        <p:cxnSp>
          <p:nvCxnSpPr>
            <p:cNvPr id="280" name="Straight Connector 279"/>
            <p:cNvCxnSpPr/>
            <p:nvPr/>
          </p:nvCxnSpPr>
          <p:spPr bwMode="auto">
            <a:xfrm>
              <a:off x="2514600" y="5257800"/>
              <a:ext cx="1905000" cy="6096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V="1">
              <a:off x="2514600" y="5257800"/>
              <a:ext cx="1905000" cy="6096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  <p:bldP spid="209" grpId="0"/>
      <p:bldP spid="190" grpId="0"/>
      <p:bldP spid="282" grpId="0"/>
      <p:bldP spid="282" grpId="1"/>
      <p:bldP spid="242" grpId="0"/>
      <p:bldP spid="193" grpId="0"/>
      <p:bldP spid="196" grpId="0"/>
      <p:bldP spid="213" grpId="0"/>
      <p:bldP spid="322" grpId="0"/>
      <p:bldP spid="32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Tree</a:t>
            </a:r>
            <a:endParaRPr lang="en-US" dirty="0"/>
          </a:p>
        </p:txBody>
      </p:sp>
      <p:grpSp>
        <p:nvGrpSpPr>
          <p:cNvPr id="3" name="Group 301"/>
          <p:cNvGrpSpPr/>
          <p:nvPr/>
        </p:nvGrpSpPr>
        <p:grpSpPr>
          <a:xfrm>
            <a:off x="381000" y="4953000"/>
            <a:ext cx="8382000" cy="1143794"/>
            <a:chOff x="381000" y="4953000"/>
            <a:chExt cx="8382000" cy="1143794"/>
          </a:xfrm>
        </p:grpSpPr>
        <p:cxnSp>
          <p:nvCxnSpPr>
            <p:cNvPr id="179" name="Straight Connector 178"/>
            <p:cNvCxnSpPr/>
            <p:nvPr/>
          </p:nvCxnSpPr>
          <p:spPr bwMode="auto">
            <a:xfrm rot="5400000">
              <a:off x="1867694" y="5523706"/>
              <a:ext cx="1143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5400000">
              <a:off x="3923506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1" name="Straight Connector 180"/>
            <p:cNvCxnSpPr/>
            <p:nvPr/>
          </p:nvCxnSpPr>
          <p:spPr bwMode="auto">
            <a:xfrm rot="5400000">
              <a:off x="8039100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2" name="Straight Connector 181"/>
            <p:cNvCxnSpPr/>
            <p:nvPr/>
          </p:nvCxnSpPr>
          <p:spPr bwMode="auto">
            <a:xfrm>
              <a:off x="381000" y="51816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>
              <a:off x="-38100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4" name="Straight Connector 183"/>
            <p:cNvCxnSpPr/>
            <p:nvPr/>
          </p:nvCxnSpPr>
          <p:spPr bwMode="auto">
            <a:xfrm rot="5400000">
              <a:off x="5981700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 bwMode="auto">
            <a:xfrm>
              <a:off x="381000" y="49530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4" name="Group 300"/>
          <p:cNvGrpSpPr/>
          <p:nvPr/>
        </p:nvGrpSpPr>
        <p:grpSpPr>
          <a:xfrm>
            <a:off x="457200" y="4876800"/>
            <a:ext cx="8153400" cy="369332"/>
            <a:chOff x="457200" y="4876800"/>
            <a:chExt cx="8153400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457200" y="4876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495800" y="4876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553200" y="4876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Group 299"/>
          <p:cNvGrpSpPr/>
          <p:nvPr/>
        </p:nvGrpSpPr>
        <p:grpSpPr>
          <a:xfrm>
            <a:off x="457200" y="3733800"/>
            <a:ext cx="8153400" cy="369332"/>
            <a:chOff x="457200" y="3733800"/>
            <a:chExt cx="8153400" cy="369332"/>
          </a:xfrm>
        </p:grpSpPr>
        <p:sp>
          <p:nvSpPr>
            <p:cNvPr id="204" name="TextBox 203"/>
            <p:cNvSpPr txBox="1"/>
            <p:nvPr/>
          </p:nvSpPr>
          <p:spPr>
            <a:xfrm>
              <a:off x="4572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4384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boolean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4958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5532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Group 298"/>
          <p:cNvGrpSpPr/>
          <p:nvPr/>
        </p:nvGrpSpPr>
        <p:grpSpPr>
          <a:xfrm>
            <a:off x="457200" y="2590800"/>
            <a:ext cx="8153400" cy="369332"/>
            <a:chOff x="457200" y="2590800"/>
            <a:chExt cx="8153400" cy="369332"/>
          </a:xfrm>
        </p:grpSpPr>
        <p:sp>
          <p:nvSpPr>
            <p:cNvPr id="235" name="TextBox 234"/>
            <p:cNvSpPr txBox="1"/>
            <p:nvPr/>
          </p:nvSpPr>
          <p:spPr>
            <a:xfrm>
              <a:off x="4572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4384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boolean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4958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5532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06"/>
          <p:cNvGrpSpPr/>
          <p:nvPr/>
        </p:nvGrpSpPr>
        <p:grpSpPr>
          <a:xfrm>
            <a:off x="381000" y="3810000"/>
            <a:ext cx="8382000" cy="1143794"/>
            <a:chOff x="381000" y="3810000"/>
            <a:chExt cx="8382000" cy="1143794"/>
          </a:xfrm>
        </p:grpSpPr>
        <p:cxnSp>
          <p:nvCxnSpPr>
            <p:cNvPr id="198" name="Straight Connector 197"/>
            <p:cNvCxnSpPr/>
            <p:nvPr/>
          </p:nvCxnSpPr>
          <p:spPr bwMode="auto">
            <a:xfrm rot="5400000">
              <a:off x="1867694" y="4380706"/>
              <a:ext cx="1143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 bwMode="auto">
            <a:xfrm rot="5400000">
              <a:off x="3923506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0" name="Straight Connector 199"/>
            <p:cNvCxnSpPr/>
            <p:nvPr/>
          </p:nvCxnSpPr>
          <p:spPr bwMode="auto">
            <a:xfrm rot="5400000">
              <a:off x="8039100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1" name="Straight Connector 200"/>
            <p:cNvCxnSpPr/>
            <p:nvPr/>
          </p:nvCxnSpPr>
          <p:spPr bwMode="auto">
            <a:xfrm>
              <a:off x="381000" y="40386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2" name="Straight Connector 201"/>
            <p:cNvCxnSpPr/>
            <p:nvPr/>
          </p:nvCxnSpPr>
          <p:spPr bwMode="auto">
            <a:xfrm rot="5400000">
              <a:off x="-38100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3" name="Straight Connector 202"/>
            <p:cNvCxnSpPr/>
            <p:nvPr/>
          </p:nvCxnSpPr>
          <p:spPr bwMode="auto">
            <a:xfrm rot="5400000">
              <a:off x="5981700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9" name="Straight Connector 238"/>
            <p:cNvCxnSpPr/>
            <p:nvPr/>
          </p:nvCxnSpPr>
          <p:spPr bwMode="auto">
            <a:xfrm>
              <a:off x="381000" y="38100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8" name="Group 307"/>
          <p:cNvGrpSpPr/>
          <p:nvPr/>
        </p:nvGrpSpPr>
        <p:grpSpPr>
          <a:xfrm>
            <a:off x="381000" y="2667000"/>
            <a:ext cx="8382000" cy="1143794"/>
            <a:chOff x="381000" y="2667000"/>
            <a:chExt cx="8382000" cy="1143794"/>
          </a:xfrm>
        </p:grpSpPr>
        <p:cxnSp>
          <p:nvCxnSpPr>
            <p:cNvPr id="229" name="Straight Connector 228"/>
            <p:cNvCxnSpPr/>
            <p:nvPr/>
          </p:nvCxnSpPr>
          <p:spPr bwMode="auto">
            <a:xfrm rot="5400000">
              <a:off x="1867694" y="3237706"/>
              <a:ext cx="1143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0" name="Straight Connector 229"/>
            <p:cNvCxnSpPr/>
            <p:nvPr/>
          </p:nvCxnSpPr>
          <p:spPr bwMode="auto">
            <a:xfrm rot="5400000">
              <a:off x="3923506" y="3238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1" name="Straight Connector 230"/>
            <p:cNvCxnSpPr/>
            <p:nvPr/>
          </p:nvCxnSpPr>
          <p:spPr bwMode="auto">
            <a:xfrm rot="5400000">
              <a:off x="8039100" y="3238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2" name="Straight Connector 231"/>
            <p:cNvCxnSpPr/>
            <p:nvPr/>
          </p:nvCxnSpPr>
          <p:spPr bwMode="auto">
            <a:xfrm rot="5400000">
              <a:off x="-38100" y="3238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3" name="Straight Connector 232"/>
            <p:cNvCxnSpPr/>
            <p:nvPr/>
          </p:nvCxnSpPr>
          <p:spPr bwMode="auto">
            <a:xfrm rot="5400000">
              <a:off x="5981700" y="3238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4" name="Straight Connector 233"/>
            <p:cNvCxnSpPr/>
            <p:nvPr/>
          </p:nvCxnSpPr>
          <p:spPr bwMode="auto">
            <a:xfrm>
              <a:off x="381000" y="26670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40" name="Straight Connector 239"/>
            <p:cNvCxnSpPr/>
            <p:nvPr/>
          </p:nvCxnSpPr>
          <p:spPr bwMode="auto">
            <a:xfrm>
              <a:off x="381000" y="28956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9" name="Group 308"/>
          <p:cNvGrpSpPr/>
          <p:nvPr/>
        </p:nvGrpSpPr>
        <p:grpSpPr>
          <a:xfrm>
            <a:off x="2438400" y="2819400"/>
            <a:ext cx="2057400" cy="721303"/>
            <a:chOff x="2438400" y="2819400"/>
            <a:chExt cx="2057400" cy="721303"/>
          </a:xfrm>
        </p:grpSpPr>
        <p:sp>
          <p:nvSpPr>
            <p:cNvPr id="248" name="TextBox 247"/>
            <p:cNvSpPr txBox="1"/>
            <p:nvPr/>
          </p:nvSpPr>
          <p:spPr>
            <a:xfrm>
              <a:off x="2438400" y="2819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438400" y="3171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4495800" y="2819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311"/>
          <p:cNvGrpSpPr/>
          <p:nvPr/>
        </p:nvGrpSpPr>
        <p:grpSpPr>
          <a:xfrm>
            <a:off x="6553200" y="2819400"/>
            <a:ext cx="2057400" cy="721303"/>
            <a:chOff x="6553200" y="2819400"/>
            <a:chExt cx="2057400" cy="721303"/>
          </a:xfrm>
        </p:grpSpPr>
        <p:sp>
          <p:nvSpPr>
            <p:cNvPr id="253" name="TextBox 252"/>
            <p:cNvSpPr txBox="1"/>
            <p:nvPr/>
          </p:nvSpPr>
          <p:spPr>
            <a:xfrm>
              <a:off x="6553200" y="2819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553200" y="3171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457200" y="3962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313"/>
          <p:cNvGrpSpPr/>
          <p:nvPr/>
        </p:nvGrpSpPr>
        <p:grpSpPr>
          <a:xfrm>
            <a:off x="2438400" y="3962400"/>
            <a:ext cx="2057400" cy="721303"/>
            <a:chOff x="2438400" y="3962400"/>
            <a:chExt cx="2057400" cy="721303"/>
          </a:xfrm>
        </p:grpSpPr>
        <p:sp>
          <p:nvSpPr>
            <p:cNvPr id="216" name="TextBox 215"/>
            <p:cNvSpPr txBox="1"/>
            <p:nvPr/>
          </p:nvSpPr>
          <p:spPr>
            <a:xfrm>
              <a:off x="2438400" y="3962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438400" y="4314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12" name="Group 315"/>
          <p:cNvGrpSpPr/>
          <p:nvPr/>
        </p:nvGrpSpPr>
        <p:grpSpPr>
          <a:xfrm>
            <a:off x="6553200" y="3962400"/>
            <a:ext cx="2057400" cy="721303"/>
            <a:chOff x="6553200" y="3962400"/>
            <a:chExt cx="2057400" cy="721303"/>
          </a:xfrm>
        </p:grpSpPr>
        <p:sp>
          <p:nvSpPr>
            <p:cNvPr id="221" name="TextBox 220"/>
            <p:cNvSpPr txBox="1"/>
            <p:nvPr/>
          </p:nvSpPr>
          <p:spPr>
            <a:xfrm>
              <a:off x="6553200" y="3962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553200" y="4314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457200" y="5105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457200" y="2819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495800" y="5105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553200" y="51054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 String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495800" y="3962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352"/>
          <p:cNvGrpSpPr/>
          <p:nvPr/>
        </p:nvGrpSpPr>
        <p:grpSpPr>
          <a:xfrm>
            <a:off x="7899401" y="2590800"/>
            <a:ext cx="253999" cy="369332"/>
            <a:chOff x="5689601" y="2979055"/>
            <a:chExt cx="253999" cy="369332"/>
          </a:xfrm>
        </p:grpSpPr>
        <p:sp>
          <p:nvSpPr>
            <p:cNvPr id="354" name="Oval 353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0" name="Group 355"/>
          <p:cNvGrpSpPr/>
          <p:nvPr/>
        </p:nvGrpSpPr>
        <p:grpSpPr>
          <a:xfrm>
            <a:off x="4114800" y="2590800"/>
            <a:ext cx="312906" cy="400110"/>
            <a:chOff x="5689601" y="2979055"/>
            <a:chExt cx="312906" cy="400110"/>
          </a:xfrm>
        </p:grpSpPr>
        <p:sp>
          <p:nvSpPr>
            <p:cNvPr id="357" name="Oval 356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5689601" y="297905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lbertus MT Lt" pitchFamily="18" charset="0"/>
                </a:rPr>
                <a:t>2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Tree</a:t>
            </a:r>
            <a:endParaRPr lang="en-US" dirty="0"/>
          </a:p>
        </p:txBody>
      </p:sp>
      <p:grpSp>
        <p:nvGrpSpPr>
          <p:cNvPr id="3" name="Group 301"/>
          <p:cNvGrpSpPr/>
          <p:nvPr/>
        </p:nvGrpSpPr>
        <p:grpSpPr>
          <a:xfrm>
            <a:off x="381000" y="4953000"/>
            <a:ext cx="8382000" cy="1143794"/>
            <a:chOff x="381000" y="4953000"/>
            <a:chExt cx="8382000" cy="1143794"/>
          </a:xfrm>
        </p:grpSpPr>
        <p:cxnSp>
          <p:nvCxnSpPr>
            <p:cNvPr id="179" name="Straight Connector 178"/>
            <p:cNvCxnSpPr/>
            <p:nvPr/>
          </p:nvCxnSpPr>
          <p:spPr bwMode="auto">
            <a:xfrm rot="5400000">
              <a:off x="1867694" y="5523706"/>
              <a:ext cx="1143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5400000">
              <a:off x="3923506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1" name="Straight Connector 180"/>
            <p:cNvCxnSpPr/>
            <p:nvPr/>
          </p:nvCxnSpPr>
          <p:spPr bwMode="auto">
            <a:xfrm rot="5400000">
              <a:off x="8039100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2" name="Straight Connector 181"/>
            <p:cNvCxnSpPr/>
            <p:nvPr/>
          </p:nvCxnSpPr>
          <p:spPr bwMode="auto">
            <a:xfrm>
              <a:off x="381000" y="51816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>
              <a:off x="-38100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4" name="Straight Connector 183"/>
            <p:cNvCxnSpPr/>
            <p:nvPr/>
          </p:nvCxnSpPr>
          <p:spPr bwMode="auto">
            <a:xfrm rot="5400000">
              <a:off x="5981700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 bwMode="auto">
            <a:xfrm>
              <a:off x="381000" y="49530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4" name="Group 300"/>
          <p:cNvGrpSpPr/>
          <p:nvPr/>
        </p:nvGrpSpPr>
        <p:grpSpPr>
          <a:xfrm>
            <a:off x="457200" y="4876800"/>
            <a:ext cx="8153400" cy="369332"/>
            <a:chOff x="457200" y="4876800"/>
            <a:chExt cx="8153400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457200" y="4876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495800" y="4876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553200" y="4876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Group 299"/>
          <p:cNvGrpSpPr/>
          <p:nvPr/>
        </p:nvGrpSpPr>
        <p:grpSpPr>
          <a:xfrm>
            <a:off x="457200" y="3733800"/>
            <a:ext cx="8153400" cy="369332"/>
            <a:chOff x="457200" y="3733800"/>
            <a:chExt cx="8153400" cy="369332"/>
          </a:xfrm>
        </p:grpSpPr>
        <p:sp>
          <p:nvSpPr>
            <p:cNvPr id="204" name="TextBox 203"/>
            <p:cNvSpPr txBox="1"/>
            <p:nvPr/>
          </p:nvSpPr>
          <p:spPr>
            <a:xfrm>
              <a:off x="4572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4384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boolean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4958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5532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Group 298"/>
          <p:cNvGrpSpPr/>
          <p:nvPr/>
        </p:nvGrpSpPr>
        <p:grpSpPr>
          <a:xfrm>
            <a:off x="457200" y="2590800"/>
            <a:ext cx="8153400" cy="369332"/>
            <a:chOff x="457200" y="2590800"/>
            <a:chExt cx="8153400" cy="369332"/>
          </a:xfrm>
        </p:grpSpPr>
        <p:sp>
          <p:nvSpPr>
            <p:cNvPr id="235" name="TextBox 234"/>
            <p:cNvSpPr txBox="1"/>
            <p:nvPr/>
          </p:nvSpPr>
          <p:spPr>
            <a:xfrm>
              <a:off x="4572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4384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boolean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4958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5532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06"/>
          <p:cNvGrpSpPr/>
          <p:nvPr/>
        </p:nvGrpSpPr>
        <p:grpSpPr>
          <a:xfrm>
            <a:off x="381000" y="3810000"/>
            <a:ext cx="8382000" cy="1143794"/>
            <a:chOff x="381000" y="3810000"/>
            <a:chExt cx="8382000" cy="1143794"/>
          </a:xfrm>
        </p:grpSpPr>
        <p:cxnSp>
          <p:nvCxnSpPr>
            <p:cNvPr id="198" name="Straight Connector 197"/>
            <p:cNvCxnSpPr/>
            <p:nvPr/>
          </p:nvCxnSpPr>
          <p:spPr bwMode="auto">
            <a:xfrm rot="5400000">
              <a:off x="1867694" y="4380706"/>
              <a:ext cx="1143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 bwMode="auto">
            <a:xfrm rot="5400000">
              <a:off x="3923506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0" name="Straight Connector 199"/>
            <p:cNvCxnSpPr/>
            <p:nvPr/>
          </p:nvCxnSpPr>
          <p:spPr bwMode="auto">
            <a:xfrm rot="5400000">
              <a:off x="8039100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1" name="Straight Connector 200"/>
            <p:cNvCxnSpPr/>
            <p:nvPr/>
          </p:nvCxnSpPr>
          <p:spPr bwMode="auto">
            <a:xfrm>
              <a:off x="381000" y="40386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2" name="Straight Connector 201"/>
            <p:cNvCxnSpPr/>
            <p:nvPr/>
          </p:nvCxnSpPr>
          <p:spPr bwMode="auto">
            <a:xfrm rot="5400000">
              <a:off x="-38100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3" name="Straight Connector 202"/>
            <p:cNvCxnSpPr/>
            <p:nvPr/>
          </p:nvCxnSpPr>
          <p:spPr bwMode="auto">
            <a:xfrm rot="5400000">
              <a:off x="5981700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9" name="Straight Connector 238"/>
            <p:cNvCxnSpPr/>
            <p:nvPr/>
          </p:nvCxnSpPr>
          <p:spPr bwMode="auto">
            <a:xfrm>
              <a:off x="381000" y="38100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8" name="Group 307"/>
          <p:cNvGrpSpPr/>
          <p:nvPr/>
        </p:nvGrpSpPr>
        <p:grpSpPr>
          <a:xfrm>
            <a:off x="381000" y="2667000"/>
            <a:ext cx="8382000" cy="1143794"/>
            <a:chOff x="381000" y="2667000"/>
            <a:chExt cx="8382000" cy="1143794"/>
          </a:xfrm>
        </p:grpSpPr>
        <p:cxnSp>
          <p:nvCxnSpPr>
            <p:cNvPr id="229" name="Straight Connector 228"/>
            <p:cNvCxnSpPr/>
            <p:nvPr/>
          </p:nvCxnSpPr>
          <p:spPr bwMode="auto">
            <a:xfrm rot="5400000">
              <a:off x="1867694" y="3237706"/>
              <a:ext cx="1143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0" name="Straight Connector 229"/>
            <p:cNvCxnSpPr/>
            <p:nvPr/>
          </p:nvCxnSpPr>
          <p:spPr bwMode="auto">
            <a:xfrm rot="5400000">
              <a:off x="3923506" y="3238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1" name="Straight Connector 230"/>
            <p:cNvCxnSpPr/>
            <p:nvPr/>
          </p:nvCxnSpPr>
          <p:spPr bwMode="auto">
            <a:xfrm rot="5400000">
              <a:off x="8039100" y="3238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2" name="Straight Connector 231"/>
            <p:cNvCxnSpPr/>
            <p:nvPr/>
          </p:nvCxnSpPr>
          <p:spPr bwMode="auto">
            <a:xfrm rot="5400000">
              <a:off x="-38100" y="3238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3" name="Straight Connector 232"/>
            <p:cNvCxnSpPr/>
            <p:nvPr/>
          </p:nvCxnSpPr>
          <p:spPr bwMode="auto">
            <a:xfrm rot="5400000">
              <a:off x="5981700" y="3238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4" name="Straight Connector 233"/>
            <p:cNvCxnSpPr/>
            <p:nvPr/>
          </p:nvCxnSpPr>
          <p:spPr bwMode="auto">
            <a:xfrm>
              <a:off x="381000" y="26670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40" name="Straight Connector 239"/>
            <p:cNvCxnSpPr/>
            <p:nvPr/>
          </p:nvCxnSpPr>
          <p:spPr bwMode="auto">
            <a:xfrm>
              <a:off x="381000" y="28956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9" name="Group 308"/>
          <p:cNvGrpSpPr/>
          <p:nvPr/>
        </p:nvGrpSpPr>
        <p:grpSpPr>
          <a:xfrm>
            <a:off x="2438400" y="2819400"/>
            <a:ext cx="2057400" cy="721303"/>
            <a:chOff x="2438400" y="2819400"/>
            <a:chExt cx="2057400" cy="721303"/>
          </a:xfrm>
        </p:grpSpPr>
        <p:sp>
          <p:nvSpPr>
            <p:cNvPr id="248" name="TextBox 247"/>
            <p:cNvSpPr txBox="1"/>
            <p:nvPr/>
          </p:nvSpPr>
          <p:spPr>
            <a:xfrm>
              <a:off x="2438400" y="2819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438400" y="3171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4495800" y="2819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311"/>
          <p:cNvGrpSpPr/>
          <p:nvPr/>
        </p:nvGrpSpPr>
        <p:grpSpPr>
          <a:xfrm>
            <a:off x="6553200" y="2819400"/>
            <a:ext cx="2057400" cy="721303"/>
            <a:chOff x="6553200" y="2819400"/>
            <a:chExt cx="2057400" cy="721303"/>
          </a:xfrm>
        </p:grpSpPr>
        <p:sp>
          <p:nvSpPr>
            <p:cNvPr id="253" name="TextBox 252"/>
            <p:cNvSpPr txBox="1"/>
            <p:nvPr/>
          </p:nvSpPr>
          <p:spPr>
            <a:xfrm>
              <a:off x="6553200" y="2819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553200" y="3171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457200" y="3962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313"/>
          <p:cNvGrpSpPr/>
          <p:nvPr/>
        </p:nvGrpSpPr>
        <p:grpSpPr>
          <a:xfrm>
            <a:off x="2438400" y="3962400"/>
            <a:ext cx="2057400" cy="721303"/>
            <a:chOff x="2438400" y="3962400"/>
            <a:chExt cx="2057400" cy="721303"/>
          </a:xfrm>
        </p:grpSpPr>
        <p:sp>
          <p:nvSpPr>
            <p:cNvPr id="216" name="TextBox 215"/>
            <p:cNvSpPr txBox="1"/>
            <p:nvPr/>
          </p:nvSpPr>
          <p:spPr>
            <a:xfrm>
              <a:off x="2438400" y="3962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438400" y="4314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12" name="Group 315"/>
          <p:cNvGrpSpPr/>
          <p:nvPr/>
        </p:nvGrpSpPr>
        <p:grpSpPr>
          <a:xfrm>
            <a:off x="6553200" y="3962400"/>
            <a:ext cx="2057400" cy="721303"/>
            <a:chOff x="6553200" y="3962400"/>
            <a:chExt cx="2057400" cy="721303"/>
          </a:xfrm>
        </p:grpSpPr>
        <p:sp>
          <p:nvSpPr>
            <p:cNvPr id="221" name="TextBox 220"/>
            <p:cNvSpPr txBox="1"/>
            <p:nvPr/>
          </p:nvSpPr>
          <p:spPr>
            <a:xfrm>
              <a:off x="6553200" y="3962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553200" y="4314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457200" y="5105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457200" y="2819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495800" y="5105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553200" y="51054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new String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495800" y="3962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352"/>
          <p:cNvGrpSpPr/>
          <p:nvPr/>
        </p:nvGrpSpPr>
        <p:grpSpPr>
          <a:xfrm>
            <a:off x="7899401" y="2590800"/>
            <a:ext cx="253999" cy="369332"/>
            <a:chOff x="5689601" y="2979055"/>
            <a:chExt cx="253999" cy="369332"/>
          </a:xfrm>
        </p:grpSpPr>
        <p:sp>
          <p:nvSpPr>
            <p:cNvPr id="354" name="Oval 353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14" name="Group 355"/>
          <p:cNvGrpSpPr/>
          <p:nvPr/>
        </p:nvGrpSpPr>
        <p:grpSpPr>
          <a:xfrm>
            <a:off x="4114800" y="2590800"/>
            <a:ext cx="312906" cy="400110"/>
            <a:chOff x="5689601" y="2979055"/>
            <a:chExt cx="312906" cy="400110"/>
          </a:xfrm>
        </p:grpSpPr>
        <p:sp>
          <p:nvSpPr>
            <p:cNvPr id="357" name="Oval 356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5689601" y="297905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lbertus MT Lt" pitchFamily="18" charset="0"/>
                </a:rPr>
                <a:t>2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15" name="Group 65"/>
          <p:cNvGrpSpPr/>
          <p:nvPr/>
        </p:nvGrpSpPr>
        <p:grpSpPr>
          <a:xfrm>
            <a:off x="2437606" y="2667000"/>
            <a:ext cx="2059782" cy="1145382"/>
            <a:chOff x="2437606" y="2667000"/>
            <a:chExt cx="2059782" cy="1145382"/>
          </a:xfrm>
        </p:grpSpPr>
        <p:grpSp>
          <p:nvGrpSpPr>
            <p:cNvPr id="16" name="Group 109"/>
            <p:cNvGrpSpPr/>
            <p:nvPr/>
          </p:nvGrpSpPr>
          <p:grpSpPr>
            <a:xfrm>
              <a:off x="2437606" y="2667000"/>
              <a:ext cx="2058194" cy="1145382"/>
              <a:chOff x="2437606" y="2667000"/>
              <a:chExt cx="2058194" cy="1145382"/>
            </a:xfrm>
          </p:grpSpPr>
          <p:cxnSp>
            <p:nvCxnSpPr>
              <p:cNvPr id="69" name="Straight Connector 68"/>
              <p:cNvCxnSpPr/>
              <p:nvPr/>
            </p:nvCxnSpPr>
            <p:spPr bwMode="auto">
              <a:xfrm>
                <a:off x="2438400" y="26670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>
                <a:off x="2438400" y="28956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2438400" y="38100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rot="5400000">
                <a:off x="1866106" y="3239294"/>
                <a:ext cx="1144588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</p:grpSp>
        <p:cxnSp>
          <p:nvCxnSpPr>
            <p:cNvPr id="68" name="Straight Connector 67"/>
            <p:cNvCxnSpPr/>
            <p:nvPr/>
          </p:nvCxnSpPr>
          <p:spPr bwMode="auto">
            <a:xfrm rot="5400000">
              <a:off x="3924300" y="3238500"/>
              <a:ext cx="1144588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Tree</a:t>
            </a:r>
            <a:endParaRPr lang="en-US" dirty="0"/>
          </a:p>
        </p:txBody>
      </p:sp>
      <p:grpSp>
        <p:nvGrpSpPr>
          <p:cNvPr id="3" name="Group 301"/>
          <p:cNvGrpSpPr/>
          <p:nvPr/>
        </p:nvGrpSpPr>
        <p:grpSpPr>
          <a:xfrm>
            <a:off x="381000" y="4953000"/>
            <a:ext cx="8382000" cy="1143794"/>
            <a:chOff x="381000" y="4953000"/>
            <a:chExt cx="8382000" cy="1143794"/>
          </a:xfrm>
        </p:grpSpPr>
        <p:cxnSp>
          <p:nvCxnSpPr>
            <p:cNvPr id="179" name="Straight Connector 178"/>
            <p:cNvCxnSpPr/>
            <p:nvPr/>
          </p:nvCxnSpPr>
          <p:spPr bwMode="auto">
            <a:xfrm rot="5400000">
              <a:off x="1867694" y="5523706"/>
              <a:ext cx="1143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5400000">
              <a:off x="3923506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1" name="Straight Connector 180"/>
            <p:cNvCxnSpPr/>
            <p:nvPr/>
          </p:nvCxnSpPr>
          <p:spPr bwMode="auto">
            <a:xfrm rot="5400000">
              <a:off x="8039100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2" name="Straight Connector 181"/>
            <p:cNvCxnSpPr/>
            <p:nvPr/>
          </p:nvCxnSpPr>
          <p:spPr bwMode="auto">
            <a:xfrm>
              <a:off x="381000" y="51816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>
              <a:off x="-38100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4" name="Straight Connector 183"/>
            <p:cNvCxnSpPr/>
            <p:nvPr/>
          </p:nvCxnSpPr>
          <p:spPr bwMode="auto">
            <a:xfrm rot="5400000">
              <a:off x="5981700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 bwMode="auto">
            <a:xfrm>
              <a:off x="381000" y="49530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4" name="Group 300"/>
          <p:cNvGrpSpPr/>
          <p:nvPr/>
        </p:nvGrpSpPr>
        <p:grpSpPr>
          <a:xfrm>
            <a:off x="457200" y="4876800"/>
            <a:ext cx="8153400" cy="369332"/>
            <a:chOff x="457200" y="4876800"/>
            <a:chExt cx="8153400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457200" y="4876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495800" y="4876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553200" y="4876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Group 299"/>
          <p:cNvGrpSpPr/>
          <p:nvPr/>
        </p:nvGrpSpPr>
        <p:grpSpPr>
          <a:xfrm>
            <a:off x="457200" y="3733800"/>
            <a:ext cx="8153400" cy="369332"/>
            <a:chOff x="457200" y="3733800"/>
            <a:chExt cx="8153400" cy="369332"/>
          </a:xfrm>
        </p:grpSpPr>
        <p:sp>
          <p:nvSpPr>
            <p:cNvPr id="204" name="TextBox 203"/>
            <p:cNvSpPr txBox="1"/>
            <p:nvPr/>
          </p:nvSpPr>
          <p:spPr>
            <a:xfrm>
              <a:off x="4572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4384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boolean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4958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5532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Group 298"/>
          <p:cNvGrpSpPr/>
          <p:nvPr/>
        </p:nvGrpSpPr>
        <p:grpSpPr>
          <a:xfrm>
            <a:off x="457200" y="2590800"/>
            <a:ext cx="8153400" cy="369332"/>
            <a:chOff x="457200" y="2590800"/>
            <a:chExt cx="8153400" cy="369332"/>
          </a:xfrm>
        </p:grpSpPr>
        <p:sp>
          <p:nvSpPr>
            <p:cNvPr id="235" name="TextBox 234"/>
            <p:cNvSpPr txBox="1"/>
            <p:nvPr/>
          </p:nvSpPr>
          <p:spPr>
            <a:xfrm>
              <a:off x="4572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4384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boolean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4958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5532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06"/>
          <p:cNvGrpSpPr/>
          <p:nvPr/>
        </p:nvGrpSpPr>
        <p:grpSpPr>
          <a:xfrm>
            <a:off x="381000" y="3810000"/>
            <a:ext cx="8382000" cy="1143794"/>
            <a:chOff x="381000" y="3810000"/>
            <a:chExt cx="8382000" cy="1143794"/>
          </a:xfrm>
        </p:grpSpPr>
        <p:cxnSp>
          <p:nvCxnSpPr>
            <p:cNvPr id="198" name="Straight Connector 197"/>
            <p:cNvCxnSpPr/>
            <p:nvPr/>
          </p:nvCxnSpPr>
          <p:spPr bwMode="auto">
            <a:xfrm rot="5400000">
              <a:off x="1867694" y="4380706"/>
              <a:ext cx="1143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 bwMode="auto">
            <a:xfrm rot="5400000">
              <a:off x="3923506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0" name="Straight Connector 199"/>
            <p:cNvCxnSpPr/>
            <p:nvPr/>
          </p:nvCxnSpPr>
          <p:spPr bwMode="auto">
            <a:xfrm rot="5400000">
              <a:off x="8039100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1" name="Straight Connector 200"/>
            <p:cNvCxnSpPr/>
            <p:nvPr/>
          </p:nvCxnSpPr>
          <p:spPr bwMode="auto">
            <a:xfrm>
              <a:off x="381000" y="40386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2" name="Straight Connector 201"/>
            <p:cNvCxnSpPr/>
            <p:nvPr/>
          </p:nvCxnSpPr>
          <p:spPr bwMode="auto">
            <a:xfrm rot="5400000">
              <a:off x="-38100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3" name="Straight Connector 202"/>
            <p:cNvCxnSpPr/>
            <p:nvPr/>
          </p:nvCxnSpPr>
          <p:spPr bwMode="auto">
            <a:xfrm rot="5400000">
              <a:off x="5981700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9" name="Straight Connector 238"/>
            <p:cNvCxnSpPr/>
            <p:nvPr/>
          </p:nvCxnSpPr>
          <p:spPr bwMode="auto">
            <a:xfrm>
              <a:off x="381000" y="38100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8" name="Group 307"/>
          <p:cNvGrpSpPr/>
          <p:nvPr/>
        </p:nvGrpSpPr>
        <p:grpSpPr>
          <a:xfrm>
            <a:off x="381000" y="2667000"/>
            <a:ext cx="8382000" cy="1143794"/>
            <a:chOff x="381000" y="2667000"/>
            <a:chExt cx="8382000" cy="1143794"/>
          </a:xfrm>
        </p:grpSpPr>
        <p:cxnSp>
          <p:nvCxnSpPr>
            <p:cNvPr id="229" name="Straight Connector 228"/>
            <p:cNvCxnSpPr/>
            <p:nvPr/>
          </p:nvCxnSpPr>
          <p:spPr bwMode="auto">
            <a:xfrm rot="5400000">
              <a:off x="1867694" y="3237706"/>
              <a:ext cx="1143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0" name="Straight Connector 229"/>
            <p:cNvCxnSpPr/>
            <p:nvPr/>
          </p:nvCxnSpPr>
          <p:spPr bwMode="auto">
            <a:xfrm rot="5400000">
              <a:off x="3923506" y="3238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1" name="Straight Connector 230"/>
            <p:cNvCxnSpPr/>
            <p:nvPr/>
          </p:nvCxnSpPr>
          <p:spPr bwMode="auto">
            <a:xfrm rot="5400000">
              <a:off x="8039100" y="3238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2" name="Straight Connector 231"/>
            <p:cNvCxnSpPr/>
            <p:nvPr/>
          </p:nvCxnSpPr>
          <p:spPr bwMode="auto">
            <a:xfrm rot="5400000">
              <a:off x="-38100" y="3238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3" name="Straight Connector 232"/>
            <p:cNvCxnSpPr/>
            <p:nvPr/>
          </p:nvCxnSpPr>
          <p:spPr bwMode="auto">
            <a:xfrm rot="5400000">
              <a:off x="5981700" y="3238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4" name="Straight Connector 233"/>
            <p:cNvCxnSpPr/>
            <p:nvPr/>
          </p:nvCxnSpPr>
          <p:spPr bwMode="auto">
            <a:xfrm>
              <a:off x="381000" y="26670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40" name="Straight Connector 239"/>
            <p:cNvCxnSpPr/>
            <p:nvPr/>
          </p:nvCxnSpPr>
          <p:spPr bwMode="auto">
            <a:xfrm>
              <a:off x="381000" y="28956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9" name="Group 308"/>
          <p:cNvGrpSpPr/>
          <p:nvPr/>
        </p:nvGrpSpPr>
        <p:grpSpPr>
          <a:xfrm>
            <a:off x="2438400" y="2819400"/>
            <a:ext cx="2057400" cy="721303"/>
            <a:chOff x="2438400" y="2819400"/>
            <a:chExt cx="2057400" cy="721303"/>
          </a:xfrm>
        </p:grpSpPr>
        <p:sp>
          <p:nvSpPr>
            <p:cNvPr id="248" name="TextBox 247"/>
            <p:cNvSpPr txBox="1"/>
            <p:nvPr/>
          </p:nvSpPr>
          <p:spPr>
            <a:xfrm>
              <a:off x="2438400" y="2819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438400" y="3171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4495800" y="2819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311"/>
          <p:cNvGrpSpPr/>
          <p:nvPr/>
        </p:nvGrpSpPr>
        <p:grpSpPr>
          <a:xfrm>
            <a:off x="6553200" y="2819400"/>
            <a:ext cx="2057400" cy="721303"/>
            <a:chOff x="6553200" y="2819400"/>
            <a:chExt cx="2057400" cy="721303"/>
          </a:xfrm>
        </p:grpSpPr>
        <p:sp>
          <p:nvSpPr>
            <p:cNvPr id="253" name="TextBox 252"/>
            <p:cNvSpPr txBox="1"/>
            <p:nvPr/>
          </p:nvSpPr>
          <p:spPr>
            <a:xfrm>
              <a:off x="6553200" y="2819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553200" y="3171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457200" y="3962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313"/>
          <p:cNvGrpSpPr/>
          <p:nvPr/>
        </p:nvGrpSpPr>
        <p:grpSpPr>
          <a:xfrm>
            <a:off x="2438400" y="3962400"/>
            <a:ext cx="2057400" cy="721303"/>
            <a:chOff x="2438400" y="3962400"/>
            <a:chExt cx="2057400" cy="721303"/>
          </a:xfrm>
        </p:grpSpPr>
        <p:sp>
          <p:nvSpPr>
            <p:cNvPr id="216" name="TextBox 215"/>
            <p:cNvSpPr txBox="1"/>
            <p:nvPr/>
          </p:nvSpPr>
          <p:spPr>
            <a:xfrm>
              <a:off x="2438400" y="3962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438400" y="4314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12" name="Group 315"/>
          <p:cNvGrpSpPr/>
          <p:nvPr/>
        </p:nvGrpSpPr>
        <p:grpSpPr>
          <a:xfrm>
            <a:off x="6553200" y="3962400"/>
            <a:ext cx="2057400" cy="721303"/>
            <a:chOff x="6553200" y="3962400"/>
            <a:chExt cx="2057400" cy="721303"/>
          </a:xfrm>
        </p:grpSpPr>
        <p:sp>
          <p:nvSpPr>
            <p:cNvPr id="221" name="TextBox 220"/>
            <p:cNvSpPr txBox="1"/>
            <p:nvPr/>
          </p:nvSpPr>
          <p:spPr>
            <a:xfrm>
              <a:off x="6553200" y="3962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553200" y="4314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457200" y="5105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457200" y="2819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495800" y="5105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553200" y="51054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new String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495800" y="3962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352"/>
          <p:cNvGrpSpPr/>
          <p:nvPr/>
        </p:nvGrpSpPr>
        <p:grpSpPr>
          <a:xfrm>
            <a:off x="7899401" y="2590800"/>
            <a:ext cx="253999" cy="369332"/>
            <a:chOff x="5689601" y="2979055"/>
            <a:chExt cx="253999" cy="369332"/>
          </a:xfrm>
        </p:grpSpPr>
        <p:sp>
          <p:nvSpPr>
            <p:cNvPr id="354" name="Oval 353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14" name="Group 355"/>
          <p:cNvGrpSpPr/>
          <p:nvPr/>
        </p:nvGrpSpPr>
        <p:grpSpPr>
          <a:xfrm>
            <a:off x="4114800" y="2590800"/>
            <a:ext cx="312906" cy="400110"/>
            <a:chOff x="5689601" y="2979055"/>
            <a:chExt cx="312906" cy="400110"/>
          </a:xfrm>
        </p:grpSpPr>
        <p:sp>
          <p:nvSpPr>
            <p:cNvPr id="357" name="Oval 356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5689601" y="297905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lbertus MT Lt" pitchFamily="18" charset="0"/>
                </a:rPr>
                <a:t>2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437606" y="2667000"/>
            <a:ext cx="2059782" cy="1145382"/>
            <a:chOff x="2437606" y="2667000"/>
            <a:chExt cx="2059782" cy="1145382"/>
          </a:xfrm>
        </p:grpSpPr>
        <p:grpSp>
          <p:nvGrpSpPr>
            <p:cNvPr id="67" name="Group 109"/>
            <p:cNvGrpSpPr/>
            <p:nvPr/>
          </p:nvGrpSpPr>
          <p:grpSpPr>
            <a:xfrm>
              <a:off x="2437606" y="2667000"/>
              <a:ext cx="2058194" cy="1145382"/>
              <a:chOff x="2437606" y="2667000"/>
              <a:chExt cx="2058194" cy="1145382"/>
            </a:xfrm>
          </p:grpSpPr>
          <p:cxnSp>
            <p:nvCxnSpPr>
              <p:cNvPr id="69" name="Straight Connector 68"/>
              <p:cNvCxnSpPr/>
              <p:nvPr/>
            </p:nvCxnSpPr>
            <p:spPr bwMode="auto">
              <a:xfrm>
                <a:off x="2438400" y="26670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>
                <a:off x="2438400" y="28956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2438400" y="38100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rot="5400000">
                <a:off x="1866106" y="3239294"/>
                <a:ext cx="1144588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</p:grpSp>
        <p:cxnSp>
          <p:nvCxnSpPr>
            <p:cNvPr id="68" name="Straight Connector 67"/>
            <p:cNvCxnSpPr/>
            <p:nvPr/>
          </p:nvCxnSpPr>
          <p:spPr bwMode="auto">
            <a:xfrm rot="5400000">
              <a:off x="3924300" y="3238500"/>
              <a:ext cx="1144588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73" name="Group 72"/>
          <p:cNvGrpSpPr/>
          <p:nvPr/>
        </p:nvGrpSpPr>
        <p:grpSpPr>
          <a:xfrm>
            <a:off x="533400" y="3810000"/>
            <a:ext cx="1905000" cy="1145382"/>
            <a:chOff x="2437606" y="2667000"/>
            <a:chExt cx="2059782" cy="1145382"/>
          </a:xfrm>
        </p:grpSpPr>
        <p:grpSp>
          <p:nvGrpSpPr>
            <p:cNvPr id="74" name="Group 109"/>
            <p:cNvGrpSpPr/>
            <p:nvPr/>
          </p:nvGrpSpPr>
          <p:grpSpPr>
            <a:xfrm>
              <a:off x="2437606" y="2667000"/>
              <a:ext cx="2058194" cy="1145382"/>
              <a:chOff x="2437606" y="2667000"/>
              <a:chExt cx="2058194" cy="1145382"/>
            </a:xfrm>
          </p:grpSpPr>
          <p:cxnSp>
            <p:nvCxnSpPr>
              <p:cNvPr id="76" name="Straight Connector 75"/>
              <p:cNvCxnSpPr/>
              <p:nvPr/>
            </p:nvCxnSpPr>
            <p:spPr bwMode="auto">
              <a:xfrm>
                <a:off x="2438400" y="26670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2438400" y="28956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2438400" y="38100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 rot="5400000">
                <a:off x="1866106" y="3239294"/>
                <a:ext cx="1144588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</p:grpSp>
        <p:cxnSp>
          <p:nvCxnSpPr>
            <p:cNvPr id="75" name="Straight Connector 74"/>
            <p:cNvCxnSpPr/>
            <p:nvPr/>
          </p:nvCxnSpPr>
          <p:spPr bwMode="auto">
            <a:xfrm rot="5400000">
              <a:off x="3924300" y="3238500"/>
              <a:ext cx="1144588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6553200" y="3810000"/>
            <a:ext cx="2059782" cy="1145382"/>
            <a:chOff x="2437606" y="2667000"/>
            <a:chExt cx="2059782" cy="1145382"/>
          </a:xfrm>
        </p:grpSpPr>
        <p:grpSp>
          <p:nvGrpSpPr>
            <p:cNvPr id="81" name="Group 109"/>
            <p:cNvGrpSpPr/>
            <p:nvPr/>
          </p:nvGrpSpPr>
          <p:grpSpPr>
            <a:xfrm>
              <a:off x="2437606" y="2667000"/>
              <a:ext cx="2058194" cy="1145382"/>
              <a:chOff x="2437606" y="2667000"/>
              <a:chExt cx="2058194" cy="1145382"/>
            </a:xfrm>
          </p:grpSpPr>
          <p:cxnSp>
            <p:nvCxnSpPr>
              <p:cNvPr id="83" name="Straight Connector 82"/>
              <p:cNvCxnSpPr/>
              <p:nvPr/>
            </p:nvCxnSpPr>
            <p:spPr bwMode="auto">
              <a:xfrm>
                <a:off x="2438400" y="26670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2438400" y="28956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2438400" y="38100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 rot="5400000">
                <a:off x="1866106" y="3239294"/>
                <a:ext cx="1144588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</p:grpSp>
        <p:cxnSp>
          <p:nvCxnSpPr>
            <p:cNvPr id="82" name="Straight Connector 81"/>
            <p:cNvCxnSpPr/>
            <p:nvPr/>
          </p:nvCxnSpPr>
          <p:spPr bwMode="auto">
            <a:xfrm rot="5400000">
              <a:off x="3924300" y="3238500"/>
              <a:ext cx="1144588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87" name="Straight Connector 86"/>
          <p:cNvCxnSpPr/>
          <p:nvPr/>
        </p:nvCxnSpPr>
        <p:spPr bwMode="auto">
          <a:xfrm rot="10800000" flipV="1">
            <a:off x="1752602" y="3428999"/>
            <a:ext cx="838199" cy="38100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rot="16200000" flipH="1">
            <a:off x="5576649" y="2147649"/>
            <a:ext cx="533400" cy="294370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Tree</a:t>
            </a:r>
            <a:endParaRPr lang="en-US" dirty="0"/>
          </a:p>
        </p:txBody>
      </p:sp>
      <p:grpSp>
        <p:nvGrpSpPr>
          <p:cNvPr id="3" name="Group 301"/>
          <p:cNvGrpSpPr/>
          <p:nvPr/>
        </p:nvGrpSpPr>
        <p:grpSpPr>
          <a:xfrm>
            <a:off x="381000" y="4953000"/>
            <a:ext cx="8382000" cy="1143794"/>
            <a:chOff x="381000" y="4953000"/>
            <a:chExt cx="8382000" cy="1143794"/>
          </a:xfrm>
        </p:grpSpPr>
        <p:cxnSp>
          <p:nvCxnSpPr>
            <p:cNvPr id="179" name="Straight Connector 178"/>
            <p:cNvCxnSpPr/>
            <p:nvPr/>
          </p:nvCxnSpPr>
          <p:spPr bwMode="auto">
            <a:xfrm rot="5400000">
              <a:off x="1867694" y="5523706"/>
              <a:ext cx="1143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5400000">
              <a:off x="3923506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1" name="Straight Connector 180"/>
            <p:cNvCxnSpPr/>
            <p:nvPr/>
          </p:nvCxnSpPr>
          <p:spPr bwMode="auto">
            <a:xfrm rot="5400000">
              <a:off x="8039100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2" name="Straight Connector 181"/>
            <p:cNvCxnSpPr/>
            <p:nvPr/>
          </p:nvCxnSpPr>
          <p:spPr bwMode="auto">
            <a:xfrm>
              <a:off x="381000" y="51816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>
              <a:off x="-38100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4" name="Straight Connector 183"/>
            <p:cNvCxnSpPr/>
            <p:nvPr/>
          </p:nvCxnSpPr>
          <p:spPr bwMode="auto">
            <a:xfrm rot="5400000">
              <a:off x="5981700" y="5524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 bwMode="auto">
            <a:xfrm>
              <a:off x="381000" y="49530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4" name="Group 300"/>
          <p:cNvGrpSpPr/>
          <p:nvPr/>
        </p:nvGrpSpPr>
        <p:grpSpPr>
          <a:xfrm>
            <a:off x="457200" y="4876800"/>
            <a:ext cx="8153400" cy="369332"/>
            <a:chOff x="457200" y="4876800"/>
            <a:chExt cx="8153400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457200" y="4876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495800" y="4876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553200" y="4876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Group 299"/>
          <p:cNvGrpSpPr/>
          <p:nvPr/>
        </p:nvGrpSpPr>
        <p:grpSpPr>
          <a:xfrm>
            <a:off x="457200" y="3733800"/>
            <a:ext cx="8153400" cy="369332"/>
            <a:chOff x="457200" y="3733800"/>
            <a:chExt cx="8153400" cy="369332"/>
          </a:xfrm>
        </p:grpSpPr>
        <p:sp>
          <p:nvSpPr>
            <p:cNvPr id="204" name="TextBox 203"/>
            <p:cNvSpPr txBox="1"/>
            <p:nvPr/>
          </p:nvSpPr>
          <p:spPr>
            <a:xfrm>
              <a:off x="4572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4384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boolean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4958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5532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Group 298"/>
          <p:cNvGrpSpPr/>
          <p:nvPr/>
        </p:nvGrpSpPr>
        <p:grpSpPr>
          <a:xfrm>
            <a:off x="457200" y="2590800"/>
            <a:ext cx="8153400" cy="369332"/>
            <a:chOff x="457200" y="2590800"/>
            <a:chExt cx="8153400" cy="369332"/>
          </a:xfrm>
        </p:grpSpPr>
        <p:sp>
          <p:nvSpPr>
            <p:cNvPr id="235" name="TextBox 234"/>
            <p:cNvSpPr txBox="1"/>
            <p:nvPr/>
          </p:nvSpPr>
          <p:spPr>
            <a:xfrm>
              <a:off x="4572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4384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boolean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4958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553200" y="2590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06"/>
          <p:cNvGrpSpPr/>
          <p:nvPr/>
        </p:nvGrpSpPr>
        <p:grpSpPr>
          <a:xfrm>
            <a:off x="381000" y="3810000"/>
            <a:ext cx="8382000" cy="1143794"/>
            <a:chOff x="381000" y="3810000"/>
            <a:chExt cx="8382000" cy="1143794"/>
          </a:xfrm>
        </p:grpSpPr>
        <p:cxnSp>
          <p:nvCxnSpPr>
            <p:cNvPr id="198" name="Straight Connector 197"/>
            <p:cNvCxnSpPr/>
            <p:nvPr/>
          </p:nvCxnSpPr>
          <p:spPr bwMode="auto">
            <a:xfrm rot="5400000">
              <a:off x="1867694" y="4380706"/>
              <a:ext cx="1143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 bwMode="auto">
            <a:xfrm rot="5400000">
              <a:off x="3923506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0" name="Straight Connector 199"/>
            <p:cNvCxnSpPr/>
            <p:nvPr/>
          </p:nvCxnSpPr>
          <p:spPr bwMode="auto">
            <a:xfrm rot="5400000">
              <a:off x="8039100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1" name="Straight Connector 200"/>
            <p:cNvCxnSpPr/>
            <p:nvPr/>
          </p:nvCxnSpPr>
          <p:spPr bwMode="auto">
            <a:xfrm>
              <a:off x="381000" y="40386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2" name="Straight Connector 201"/>
            <p:cNvCxnSpPr/>
            <p:nvPr/>
          </p:nvCxnSpPr>
          <p:spPr bwMode="auto">
            <a:xfrm rot="5400000">
              <a:off x="-38100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03" name="Straight Connector 202"/>
            <p:cNvCxnSpPr/>
            <p:nvPr/>
          </p:nvCxnSpPr>
          <p:spPr bwMode="auto">
            <a:xfrm rot="5400000">
              <a:off x="5981700" y="4381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9" name="Straight Connector 238"/>
            <p:cNvCxnSpPr/>
            <p:nvPr/>
          </p:nvCxnSpPr>
          <p:spPr bwMode="auto">
            <a:xfrm>
              <a:off x="381000" y="38100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8" name="Group 307"/>
          <p:cNvGrpSpPr/>
          <p:nvPr/>
        </p:nvGrpSpPr>
        <p:grpSpPr>
          <a:xfrm>
            <a:off x="381000" y="2667000"/>
            <a:ext cx="8382000" cy="1143794"/>
            <a:chOff x="381000" y="2667000"/>
            <a:chExt cx="8382000" cy="1143794"/>
          </a:xfrm>
        </p:grpSpPr>
        <p:cxnSp>
          <p:nvCxnSpPr>
            <p:cNvPr id="229" name="Straight Connector 228"/>
            <p:cNvCxnSpPr/>
            <p:nvPr/>
          </p:nvCxnSpPr>
          <p:spPr bwMode="auto">
            <a:xfrm rot="5400000">
              <a:off x="1867694" y="3237706"/>
              <a:ext cx="1143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0" name="Straight Connector 229"/>
            <p:cNvCxnSpPr/>
            <p:nvPr/>
          </p:nvCxnSpPr>
          <p:spPr bwMode="auto">
            <a:xfrm rot="5400000">
              <a:off x="3923506" y="3238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1" name="Straight Connector 230"/>
            <p:cNvCxnSpPr/>
            <p:nvPr/>
          </p:nvCxnSpPr>
          <p:spPr bwMode="auto">
            <a:xfrm rot="5400000">
              <a:off x="8039100" y="3238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2" name="Straight Connector 231"/>
            <p:cNvCxnSpPr/>
            <p:nvPr/>
          </p:nvCxnSpPr>
          <p:spPr bwMode="auto">
            <a:xfrm rot="5400000">
              <a:off x="-38100" y="3238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3" name="Straight Connector 232"/>
            <p:cNvCxnSpPr/>
            <p:nvPr/>
          </p:nvCxnSpPr>
          <p:spPr bwMode="auto">
            <a:xfrm rot="5400000">
              <a:off x="5981700" y="3238500"/>
              <a:ext cx="1143794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34" name="Straight Connector 233"/>
            <p:cNvCxnSpPr/>
            <p:nvPr/>
          </p:nvCxnSpPr>
          <p:spPr bwMode="auto">
            <a:xfrm>
              <a:off x="381000" y="26670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40" name="Straight Connector 239"/>
            <p:cNvCxnSpPr/>
            <p:nvPr/>
          </p:nvCxnSpPr>
          <p:spPr bwMode="auto">
            <a:xfrm>
              <a:off x="381000" y="2895600"/>
              <a:ext cx="8382000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9" name="Group 308"/>
          <p:cNvGrpSpPr/>
          <p:nvPr/>
        </p:nvGrpSpPr>
        <p:grpSpPr>
          <a:xfrm>
            <a:off x="2438400" y="2819400"/>
            <a:ext cx="2057400" cy="721303"/>
            <a:chOff x="2438400" y="2819400"/>
            <a:chExt cx="2057400" cy="721303"/>
          </a:xfrm>
        </p:grpSpPr>
        <p:sp>
          <p:nvSpPr>
            <p:cNvPr id="248" name="TextBox 247"/>
            <p:cNvSpPr txBox="1"/>
            <p:nvPr/>
          </p:nvSpPr>
          <p:spPr>
            <a:xfrm>
              <a:off x="2438400" y="2819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438400" y="3171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4495800" y="2819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311"/>
          <p:cNvGrpSpPr/>
          <p:nvPr/>
        </p:nvGrpSpPr>
        <p:grpSpPr>
          <a:xfrm>
            <a:off x="6553200" y="2819400"/>
            <a:ext cx="2057400" cy="721303"/>
            <a:chOff x="6553200" y="2819400"/>
            <a:chExt cx="2057400" cy="721303"/>
          </a:xfrm>
        </p:grpSpPr>
        <p:sp>
          <p:nvSpPr>
            <p:cNvPr id="253" name="TextBox 252"/>
            <p:cNvSpPr txBox="1"/>
            <p:nvPr/>
          </p:nvSpPr>
          <p:spPr>
            <a:xfrm>
              <a:off x="6553200" y="2819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553200" y="3171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457200" y="3962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313"/>
          <p:cNvGrpSpPr/>
          <p:nvPr/>
        </p:nvGrpSpPr>
        <p:grpSpPr>
          <a:xfrm>
            <a:off x="2438400" y="3962400"/>
            <a:ext cx="2057400" cy="721303"/>
            <a:chOff x="2438400" y="3962400"/>
            <a:chExt cx="2057400" cy="721303"/>
          </a:xfrm>
        </p:grpSpPr>
        <p:sp>
          <p:nvSpPr>
            <p:cNvPr id="216" name="TextBox 215"/>
            <p:cNvSpPr txBox="1"/>
            <p:nvPr/>
          </p:nvSpPr>
          <p:spPr>
            <a:xfrm>
              <a:off x="2438400" y="3962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438400" y="4314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12" name="Group 315"/>
          <p:cNvGrpSpPr/>
          <p:nvPr/>
        </p:nvGrpSpPr>
        <p:grpSpPr>
          <a:xfrm>
            <a:off x="6553200" y="3962400"/>
            <a:ext cx="2057400" cy="721303"/>
            <a:chOff x="6553200" y="3962400"/>
            <a:chExt cx="2057400" cy="721303"/>
          </a:xfrm>
        </p:grpSpPr>
        <p:sp>
          <p:nvSpPr>
            <p:cNvPr id="221" name="TextBox 220"/>
            <p:cNvSpPr txBox="1"/>
            <p:nvPr/>
          </p:nvSpPr>
          <p:spPr>
            <a:xfrm>
              <a:off x="6553200" y="3962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553200" y="4314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457200" y="5105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457200" y="2819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495800" y="5105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553200" y="51054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new String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495800" y="3962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352"/>
          <p:cNvGrpSpPr/>
          <p:nvPr/>
        </p:nvGrpSpPr>
        <p:grpSpPr>
          <a:xfrm>
            <a:off x="7899401" y="2590800"/>
            <a:ext cx="253999" cy="369332"/>
            <a:chOff x="5689601" y="2979055"/>
            <a:chExt cx="253999" cy="369332"/>
          </a:xfrm>
        </p:grpSpPr>
        <p:sp>
          <p:nvSpPr>
            <p:cNvPr id="354" name="Oval 353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14" name="Group 355"/>
          <p:cNvGrpSpPr/>
          <p:nvPr/>
        </p:nvGrpSpPr>
        <p:grpSpPr>
          <a:xfrm>
            <a:off x="4114800" y="2590800"/>
            <a:ext cx="312906" cy="400110"/>
            <a:chOff x="5689601" y="2979055"/>
            <a:chExt cx="312906" cy="400110"/>
          </a:xfrm>
        </p:grpSpPr>
        <p:sp>
          <p:nvSpPr>
            <p:cNvPr id="357" name="Oval 356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5689601" y="297905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lbertus MT Lt" pitchFamily="18" charset="0"/>
                </a:rPr>
                <a:t>2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15" name="Group 65"/>
          <p:cNvGrpSpPr/>
          <p:nvPr/>
        </p:nvGrpSpPr>
        <p:grpSpPr>
          <a:xfrm>
            <a:off x="2437606" y="2667000"/>
            <a:ext cx="2059782" cy="1145382"/>
            <a:chOff x="2437606" y="2667000"/>
            <a:chExt cx="2059782" cy="1145382"/>
          </a:xfrm>
        </p:grpSpPr>
        <p:grpSp>
          <p:nvGrpSpPr>
            <p:cNvPr id="16" name="Group 109"/>
            <p:cNvGrpSpPr/>
            <p:nvPr/>
          </p:nvGrpSpPr>
          <p:grpSpPr>
            <a:xfrm>
              <a:off x="2437606" y="2667000"/>
              <a:ext cx="2058194" cy="1145382"/>
              <a:chOff x="2437606" y="2667000"/>
              <a:chExt cx="2058194" cy="1145382"/>
            </a:xfrm>
          </p:grpSpPr>
          <p:cxnSp>
            <p:nvCxnSpPr>
              <p:cNvPr id="69" name="Straight Connector 68"/>
              <p:cNvCxnSpPr/>
              <p:nvPr/>
            </p:nvCxnSpPr>
            <p:spPr bwMode="auto">
              <a:xfrm>
                <a:off x="2438400" y="26670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>
                <a:off x="2438400" y="28956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2438400" y="38100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rot="5400000">
                <a:off x="1866106" y="3239294"/>
                <a:ext cx="1144588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</p:grpSp>
        <p:cxnSp>
          <p:nvCxnSpPr>
            <p:cNvPr id="68" name="Straight Connector 67"/>
            <p:cNvCxnSpPr/>
            <p:nvPr/>
          </p:nvCxnSpPr>
          <p:spPr bwMode="auto">
            <a:xfrm rot="5400000">
              <a:off x="3924300" y="3238500"/>
              <a:ext cx="1144588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7" name="Group 72"/>
          <p:cNvGrpSpPr/>
          <p:nvPr/>
        </p:nvGrpSpPr>
        <p:grpSpPr>
          <a:xfrm>
            <a:off x="533400" y="3810000"/>
            <a:ext cx="1905000" cy="1145382"/>
            <a:chOff x="2437606" y="2667000"/>
            <a:chExt cx="2059782" cy="1145382"/>
          </a:xfrm>
        </p:grpSpPr>
        <p:grpSp>
          <p:nvGrpSpPr>
            <p:cNvPr id="18" name="Group 109"/>
            <p:cNvGrpSpPr/>
            <p:nvPr/>
          </p:nvGrpSpPr>
          <p:grpSpPr>
            <a:xfrm>
              <a:off x="2437606" y="2667000"/>
              <a:ext cx="2058194" cy="1145382"/>
              <a:chOff x="2437606" y="2667000"/>
              <a:chExt cx="2058194" cy="1145382"/>
            </a:xfrm>
          </p:grpSpPr>
          <p:cxnSp>
            <p:nvCxnSpPr>
              <p:cNvPr id="76" name="Straight Connector 75"/>
              <p:cNvCxnSpPr/>
              <p:nvPr/>
            </p:nvCxnSpPr>
            <p:spPr bwMode="auto">
              <a:xfrm>
                <a:off x="2438400" y="26670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2438400" y="28956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2438400" y="38100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 rot="5400000">
                <a:off x="1866106" y="3239294"/>
                <a:ext cx="1144588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</p:grpSp>
        <p:cxnSp>
          <p:nvCxnSpPr>
            <p:cNvPr id="75" name="Straight Connector 74"/>
            <p:cNvCxnSpPr/>
            <p:nvPr/>
          </p:nvCxnSpPr>
          <p:spPr bwMode="auto">
            <a:xfrm rot="5400000">
              <a:off x="3924300" y="3238500"/>
              <a:ext cx="1144588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9" name="Group 79"/>
          <p:cNvGrpSpPr/>
          <p:nvPr/>
        </p:nvGrpSpPr>
        <p:grpSpPr>
          <a:xfrm>
            <a:off x="6553200" y="3810000"/>
            <a:ext cx="2059782" cy="1145382"/>
            <a:chOff x="2437606" y="2667000"/>
            <a:chExt cx="2059782" cy="1145382"/>
          </a:xfrm>
        </p:grpSpPr>
        <p:grpSp>
          <p:nvGrpSpPr>
            <p:cNvPr id="20" name="Group 109"/>
            <p:cNvGrpSpPr/>
            <p:nvPr/>
          </p:nvGrpSpPr>
          <p:grpSpPr>
            <a:xfrm>
              <a:off x="2437606" y="2667000"/>
              <a:ext cx="2058194" cy="1145382"/>
              <a:chOff x="2437606" y="2667000"/>
              <a:chExt cx="2058194" cy="1145382"/>
            </a:xfrm>
          </p:grpSpPr>
          <p:cxnSp>
            <p:nvCxnSpPr>
              <p:cNvPr id="83" name="Straight Connector 82"/>
              <p:cNvCxnSpPr/>
              <p:nvPr/>
            </p:nvCxnSpPr>
            <p:spPr bwMode="auto">
              <a:xfrm>
                <a:off x="2438400" y="26670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2438400" y="28956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2438400" y="38100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 rot="5400000">
                <a:off x="1866106" y="3239294"/>
                <a:ext cx="1144588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</p:grpSp>
        <p:cxnSp>
          <p:nvCxnSpPr>
            <p:cNvPr id="82" name="Straight Connector 81"/>
            <p:cNvCxnSpPr/>
            <p:nvPr/>
          </p:nvCxnSpPr>
          <p:spPr bwMode="auto">
            <a:xfrm rot="5400000">
              <a:off x="3924300" y="3238500"/>
              <a:ext cx="1144588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87" name="Straight Connector 86"/>
          <p:cNvCxnSpPr/>
          <p:nvPr/>
        </p:nvCxnSpPr>
        <p:spPr bwMode="auto">
          <a:xfrm rot="10800000" flipV="1">
            <a:off x="1752602" y="3428999"/>
            <a:ext cx="838199" cy="38100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rot="16200000" flipH="1">
            <a:off x="5576649" y="2147649"/>
            <a:ext cx="533400" cy="294370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grpSp>
        <p:nvGrpSpPr>
          <p:cNvPr id="89" name="Group 65"/>
          <p:cNvGrpSpPr/>
          <p:nvPr/>
        </p:nvGrpSpPr>
        <p:grpSpPr>
          <a:xfrm>
            <a:off x="4495800" y="4953000"/>
            <a:ext cx="2059782" cy="1145382"/>
            <a:chOff x="2437606" y="2667000"/>
            <a:chExt cx="2059782" cy="1145382"/>
          </a:xfrm>
        </p:grpSpPr>
        <p:grpSp>
          <p:nvGrpSpPr>
            <p:cNvPr id="90" name="Group 109"/>
            <p:cNvGrpSpPr/>
            <p:nvPr/>
          </p:nvGrpSpPr>
          <p:grpSpPr>
            <a:xfrm>
              <a:off x="2437606" y="2667000"/>
              <a:ext cx="2058194" cy="1145382"/>
              <a:chOff x="2437606" y="2667000"/>
              <a:chExt cx="2058194" cy="1145382"/>
            </a:xfrm>
          </p:grpSpPr>
          <p:cxnSp>
            <p:nvCxnSpPr>
              <p:cNvPr id="92" name="Straight Connector 91"/>
              <p:cNvCxnSpPr/>
              <p:nvPr/>
            </p:nvCxnSpPr>
            <p:spPr bwMode="auto">
              <a:xfrm>
                <a:off x="2438400" y="26670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>
                <a:off x="2438400" y="28956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2438400" y="3810000"/>
                <a:ext cx="2057400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 rot="5400000">
                <a:off x="1866106" y="3239294"/>
                <a:ext cx="1144588" cy="1588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</p:grpSp>
        <p:cxnSp>
          <p:nvCxnSpPr>
            <p:cNvPr id="91" name="Straight Connector 90"/>
            <p:cNvCxnSpPr/>
            <p:nvPr/>
          </p:nvCxnSpPr>
          <p:spPr bwMode="auto">
            <a:xfrm rot="5400000">
              <a:off x="3924300" y="3238500"/>
              <a:ext cx="1144588" cy="1588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96" name="Straight Connector 95"/>
          <p:cNvCxnSpPr/>
          <p:nvPr/>
        </p:nvCxnSpPr>
        <p:spPr bwMode="auto">
          <a:xfrm rot="10800000" flipV="1">
            <a:off x="6096000" y="4572000"/>
            <a:ext cx="762000" cy="380999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13" name="Picture 12" descr="autocomplete1_tri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6954"/>
            <a:ext cx="8287907" cy="2657846"/>
          </a:xfrm>
          <a:prstGeom prst="rect">
            <a:avLst/>
          </a:prstGeom>
        </p:spPr>
      </p:pic>
      <p:grpSp>
        <p:nvGrpSpPr>
          <p:cNvPr id="3" name="Group 19"/>
          <p:cNvGrpSpPr/>
          <p:nvPr/>
        </p:nvGrpSpPr>
        <p:grpSpPr>
          <a:xfrm>
            <a:off x="3578356" y="3657600"/>
            <a:ext cx="4803644" cy="2514600"/>
            <a:chOff x="3578356" y="3657600"/>
            <a:chExt cx="4803644" cy="2514600"/>
          </a:xfrm>
        </p:grpSpPr>
        <p:sp>
          <p:nvSpPr>
            <p:cNvPr id="24" name="Cloud 23"/>
            <p:cNvSpPr/>
            <p:nvPr/>
          </p:nvSpPr>
          <p:spPr bwMode="auto">
            <a:xfrm>
              <a:off x="3578356" y="3657600"/>
              <a:ext cx="4803644" cy="198120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06616" y="4122003"/>
              <a:ext cx="3213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cs typeface="Courier New" pitchFamily="49" charset="0"/>
                </a:rPr>
                <a:t>read a line from </a:t>
              </a:r>
              <a:r>
                <a:rPr lang="en-US" sz="2400" b="1" dirty="0" err="1" smtClean="0">
                  <a:cs typeface="Courier New" pitchFamily="49" charset="0"/>
                </a:rPr>
                <a:t>src</a:t>
              </a:r>
              <a:r>
                <a:rPr lang="en-US" sz="2400" b="1" dirty="0" smtClean="0">
                  <a:cs typeface="Courier New" pitchFamily="49" charset="0"/>
                </a:rPr>
                <a:t>,</a:t>
              </a:r>
            </a:p>
            <a:p>
              <a:r>
                <a:rPr lang="en-US" sz="2400" b="1" dirty="0" smtClean="0">
                  <a:cs typeface="Courier New" pitchFamily="49" charset="0"/>
                </a:rPr>
                <a:t>and add it to array</a:t>
              </a:r>
              <a:endParaRPr lang="en-US" sz="2400" b="1" dirty="0">
                <a:cs typeface="Courier New" pitchFamily="49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737096" y="5479143"/>
              <a:ext cx="400304" cy="3048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086600" y="5812971"/>
              <a:ext cx="250371" cy="203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293356" y="6096000"/>
              <a:ext cx="98044" cy="76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Tree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4495800" y="48768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CC6600"/>
                </a:solidFill>
                <a:latin typeface="Calibri" pitchFamily="34" charset="0"/>
              </a:rPr>
              <a:t>BufferedReader</a:t>
            </a:r>
            <a:endParaRPr lang="en-US" dirty="0">
              <a:solidFill>
                <a:srgbClr val="CC6600"/>
              </a:solidFill>
              <a:latin typeface="Calibri" pitchFamily="34" charset="0"/>
            </a:endParaRPr>
          </a:p>
        </p:txBody>
      </p:sp>
      <p:grpSp>
        <p:nvGrpSpPr>
          <p:cNvPr id="11" name="Group 308"/>
          <p:cNvGrpSpPr/>
          <p:nvPr/>
        </p:nvGrpSpPr>
        <p:grpSpPr>
          <a:xfrm>
            <a:off x="2438400" y="2819400"/>
            <a:ext cx="2057400" cy="721303"/>
            <a:chOff x="2438400" y="2819400"/>
            <a:chExt cx="2057400" cy="721303"/>
          </a:xfrm>
        </p:grpSpPr>
        <p:sp>
          <p:nvSpPr>
            <p:cNvPr id="248" name="TextBox 247"/>
            <p:cNvSpPr txBox="1"/>
            <p:nvPr/>
          </p:nvSpPr>
          <p:spPr>
            <a:xfrm>
              <a:off x="2438400" y="2819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438400" y="3171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457200" y="3962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315"/>
          <p:cNvGrpSpPr/>
          <p:nvPr/>
        </p:nvGrpSpPr>
        <p:grpSpPr>
          <a:xfrm>
            <a:off x="6553200" y="3962400"/>
            <a:ext cx="2057400" cy="721303"/>
            <a:chOff x="6553200" y="3962400"/>
            <a:chExt cx="2057400" cy="721303"/>
          </a:xfrm>
        </p:grpSpPr>
        <p:sp>
          <p:nvSpPr>
            <p:cNvPr id="221" name="TextBox 220"/>
            <p:cNvSpPr txBox="1"/>
            <p:nvPr/>
          </p:nvSpPr>
          <p:spPr>
            <a:xfrm>
              <a:off x="6553200" y="3962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553200" y="4314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C6600"/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4495800" y="5105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 rot="10800000" flipV="1">
            <a:off x="6096000" y="4572000"/>
            <a:ext cx="762000" cy="380999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rot="10800000" flipV="1">
            <a:off x="1752602" y="3428999"/>
            <a:ext cx="838199" cy="38100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 rot="16200000" flipH="1">
            <a:off x="5576649" y="2147649"/>
            <a:ext cx="533400" cy="294370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grpSp>
        <p:nvGrpSpPr>
          <p:cNvPr id="131" name="Group 299"/>
          <p:cNvGrpSpPr/>
          <p:nvPr/>
        </p:nvGrpSpPr>
        <p:grpSpPr>
          <a:xfrm>
            <a:off x="457200" y="3733800"/>
            <a:ext cx="8153400" cy="369332"/>
            <a:chOff x="457200" y="3733800"/>
            <a:chExt cx="8153400" cy="369332"/>
          </a:xfrm>
        </p:grpSpPr>
        <p:sp>
          <p:nvSpPr>
            <p:cNvPr id="132" name="TextBox 131"/>
            <p:cNvSpPr txBox="1"/>
            <p:nvPr/>
          </p:nvSpPr>
          <p:spPr>
            <a:xfrm>
              <a:off x="4572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5532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C6600"/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rgbClr val="CC6600"/>
                </a:solidFill>
                <a:latin typeface="Calibri" pitchFamily="34" charset="0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2438400" y="25908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CC6600"/>
                </a:solidFill>
                <a:latin typeface="Calibri" pitchFamily="34" charset="0"/>
              </a:rPr>
              <a:t>boolean</a:t>
            </a:r>
            <a:endParaRPr lang="en-US" dirty="0">
              <a:solidFill>
                <a:srgbClr val="CC66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as Java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4495800" y="48768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BufferedReader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3" name="Group 308"/>
          <p:cNvGrpSpPr/>
          <p:nvPr/>
        </p:nvGrpSpPr>
        <p:grpSpPr>
          <a:xfrm>
            <a:off x="2438400" y="2819400"/>
            <a:ext cx="2057400" cy="721303"/>
            <a:chOff x="2438400" y="2819400"/>
            <a:chExt cx="2057400" cy="721303"/>
          </a:xfrm>
        </p:grpSpPr>
        <p:sp>
          <p:nvSpPr>
            <p:cNvPr id="248" name="TextBox 247"/>
            <p:cNvSpPr txBox="1"/>
            <p:nvPr/>
          </p:nvSpPr>
          <p:spPr>
            <a:xfrm>
              <a:off x="2438400" y="2819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438400" y="3171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List&lt;String&gt;, String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457200" y="3962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15"/>
          <p:cNvGrpSpPr/>
          <p:nvPr/>
        </p:nvGrpSpPr>
        <p:grpSpPr>
          <a:xfrm>
            <a:off x="6553200" y="3962400"/>
            <a:ext cx="2057400" cy="721303"/>
            <a:chOff x="6553200" y="3962400"/>
            <a:chExt cx="2057400" cy="721303"/>
          </a:xfrm>
        </p:grpSpPr>
        <p:sp>
          <p:nvSpPr>
            <p:cNvPr id="221" name="TextBox 220"/>
            <p:cNvSpPr txBox="1"/>
            <p:nvPr/>
          </p:nvSpPr>
          <p:spPr>
            <a:xfrm>
              <a:off x="6553200" y="3962400"/>
              <a:ext cx="2057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readLine</a:t>
              </a:r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553200" y="4314371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BufferedReader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4495800" y="51054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 rot="10800000" flipV="1">
            <a:off x="6096000" y="4572000"/>
            <a:ext cx="762000" cy="380999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rot="10800000" flipV="1">
            <a:off x="1752602" y="3428999"/>
            <a:ext cx="838199" cy="38100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 rot="16200000" flipH="1">
            <a:off x="5576649" y="2147649"/>
            <a:ext cx="533400" cy="294370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grpSp>
        <p:nvGrpSpPr>
          <p:cNvPr id="5" name="Group 299"/>
          <p:cNvGrpSpPr/>
          <p:nvPr/>
        </p:nvGrpSpPr>
        <p:grpSpPr>
          <a:xfrm>
            <a:off x="457200" y="3733800"/>
            <a:ext cx="8153400" cy="369332"/>
            <a:chOff x="457200" y="3733800"/>
            <a:chExt cx="8153400" cy="369332"/>
          </a:xfrm>
        </p:grpSpPr>
        <p:sp>
          <p:nvSpPr>
            <p:cNvPr id="132" name="TextBox 131"/>
            <p:cNvSpPr txBox="1"/>
            <p:nvPr/>
          </p:nvSpPr>
          <p:spPr>
            <a:xfrm>
              <a:off x="4572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List&lt;String&gt;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553200" y="37338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String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2438400" y="25908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boolean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1752600"/>
            <a:ext cx="5029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array.add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src.readLine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1752600"/>
            <a:ext cx="5029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Math.max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(x, y)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..........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2800" y="228600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Keep best </a:t>
            </a:r>
            <a:r>
              <a:rPr lang="en-US" dirty="0" smtClean="0">
                <a:solidFill>
                  <a:srgbClr val="CC6600"/>
                </a:solidFill>
                <a:latin typeface="+mj-lt"/>
              </a:rPr>
              <a:t>n</a:t>
            </a:r>
            <a:r>
              <a:rPr lang="en-US" dirty="0" smtClean="0"/>
              <a:t> functions per box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135868"/>
            <a:ext cx="5029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max x y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3131403"/>
            <a:ext cx="5029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Math.max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2400" b="1" dirty="0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..........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355"/>
          <p:cNvGrpSpPr/>
          <p:nvPr/>
        </p:nvGrpSpPr>
        <p:grpSpPr>
          <a:xfrm>
            <a:off x="4944894" y="3802558"/>
            <a:ext cx="312906" cy="400110"/>
            <a:chOff x="5689601" y="2979055"/>
            <a:chExt cx="312906" cy="400110"/>
          </a:xfrm>
        </p:grpSpPr>
        <p:sp>
          <p:nvSpPr>
            <p:cNvPr id="8" name="Oval 7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89601" y="297905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lbertus MT Lt" pitchFamily="18" charset="0"/>
                </a:rPr>
                <a:t>3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 bwMode="auto">
          <a:xfrm rot="10800000">
            <a:off x="4114800" y="3516868"/>
            <a:ext cx="762000" cy="3810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0800000">
            <a:off x="4495800" y="3516868"/>
            <a:ext cx="457200" cy="3048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 flipH="1" flipV="1">
            <a:off x="4969329" y="3649310"/>
            <a:ext cx="268514" cy="363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352800" y="420266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Discourage double counting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286000" y="3352800"/>
            <a:ext cx="304800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3197" y="1752600"/>
            <a:ext cx="387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b="1" dirty="0" smtClean="0">
                <a:solidFill>
                  <a:srgbClr val="000000"/>
                </a:solidFill>
                <a:latin typeface="Arial Black"/>
                <a:ea typeface="GungsuhChe" pitchFamily="49" charset="-127"/>
              </a:rPr>
              <a:t>Artificial Corpus</a:t>
            </a:r>
            <a:endParaRPr lang="en-US" sz="3200" b="1" dirty="0">
              <a:solidFill>
                <a:srgbClr val="000000"/>
              </a:solidFill>
              <a:latin typeface="Arial Black"/>
              <a:ea typeface="GungsuhChe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7039" y="2490574"/>
            <a:ext cx="3659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a typeface="GungsuhChe" pitchFamily="49" charset="-127"/>
              </a:rPr>
              <a:t>sense of </a:t>
            </a:r>
            <a:r>
              <a:rPr lang="en-US" sz="2000" dirty="0" smtClean="0">
                <a:solidFill>
                  <a:srgbClr val="CC6600"/>
                </a:solidFill>
                <a:ea typeface="GungsuhChe" pitchFamily="49" charset="-127"/>
              </a:rPr>
              <a:t>speed</a:t>
            </a:r>
            <a:r>
              <a:rPr lang="en-US" sz="2000" dirty="0" smtClean="0">
                <a:ea typeface="GungsuhChe" pitchFamily="49" charset="-127"/>
              </a:rPr>
              <a:t> in real projects</a:t>
            </a:r>
            <a:endParaRPr lang="en-US" sz="2000" dirty="0">
              <a:ea typeface="GungsuhChe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5749" y="2800290"/>
            <a:ext cx="5253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a typeface="GungsuhChe" pitchFamily="49" charset="-127"/>
              </a:rPr>
              <a:t>sense of </a:t>
            </a:r>
            <a:r>
              <a:rPr lang="en-US" sz="2000" dirty="0" smtClean="0">
                <a:solidFill>
                  <a:srgbClr val="CC6600"/>
                </a:solidFill>
                <a:ea typeface="GungsuhChe" pitchFamily="49" charset="-127"/>
              </a:rPr>
              <a:t>accuracy</a:t>
            </a:r>
            <a:r>
              <a:rPr lang="en-US" sz="2000" dirty="0" smtClean="0">
                <a:ea typeface="GungsuhChe" pitchFamily="49" charset="-127"/>
              </a:rPr>
              <a:t> in wide variety of contexts</a:t>
            </a:r>
            <a:endParaRPr lang="en-US" sz="2000" dirty="0">
              <a:ea typeface="GungsuhChe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197" y="394031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  <a:ea typeface="GungsuhChe" pitchFamily="49" charset="-127"/>
              </a:rPr>
              <a:t>User Study</a:t>
            </a:r>
            <a:endParaRPr lang="en-US" sz="3200" b="1" dirty="0">
              <a:latin typeface="+mj-lt"/>
              <a:ea typeface="GungsuhChe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4670089"/>
            <a:ext cx="3858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a typeface="GungsuhChe" pitchFamily="49" charset="-127"/>
              </a:rPr>
              <a:t>sense of </a:t>
            </a:r>
            <a:r>
              <a:rPr lang="en-US" sz="2000" dirty="0" smtClean="0">
                <a:solidFill>
                  <a:srgbClr val="CC6600"/>
                </a:solidFill>
                <a:ea typeface="GungsuhChe" pitchFamily="49" charset="-127"/>
              </a:rPr>
              <a:t>accuracy</a:t>
            </a:r>
            <a:r>
              <a:rPr lang="en-US" sz="2000" dirty="0" smtClean="0">
                <a:ea typeface="GungsuhChe" pitchFamily="49" charset="-127"/>
              </a:rPr>
              <a:t> on real inputs</a:t>
            </a:r>
            <a:endParaRPr lang="en-US" sz="2000" dirty="0">
              <a:ea typeface="GungsuhChe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0" y="4974889"/>
            <a:ext cx="3575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a typeface="GungsuhChe" pitchFamily="49" charset="-127"/>
              </a:rPr>
              <a:t>sense for how real inputs </a:t>
            </a:r>
            <a:r>
              <a:rPr lang="en-US" sz="2000" dirty="0" smtClean="0">
                <a:solidFill>
                  <a:srgbClr val="CC6600"/>
                </a:solidFill>
                <a:ea typeface="GungsuhChe" pitchFamily="49" charset="-127"/>
              </a:rPr>
              <a:t>look</a:t>
            </a:r>
            <a:endParaRPr lang="en-US" sz="2000" dirty="0">
              <a:solidFill>
                <a:srgbClr val="CC6600"/>
              </a:solidFill>
              <a:ea typeface="GungsuhChe" pitchFamily="49" charset="-127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91400" cy="6096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Corpus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7629" y="1284514"/>
          <a:ext cx="3276600" cy="4800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447800"/>
                <a:gridCol w="685800"/>
                <a:gridCol w="1143000"/>
              </a:tblGrid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Azureus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340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Buddi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CAROL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Dnsjava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Jakarta CC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jEdit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jMemorize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Jmol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JRuby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Radeox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RSSOwl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Sphinx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TV-Browser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Zimbra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53679" y="1219200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multiple open source repositories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1285" y="2514600"/>
            <a:ext cx="2209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7085" y="2133600"/>
            <a:ext cx="21240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0285" y="1828800"/>
            <a:ext cx="2286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 bwMode="auto">
          <a:xfrm rot="10800000">
            <a:off x="3048000" y="2057400"/>
            <a:ext cx="2209800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 rot="19964724">
            <a:off x="3232645" y="1518082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Popular</a:t>
            </a:r>
            <a:endParaRPr lang="en-US" sz="2000" dirty="0">
              <a:latin typeface="Berlin Sans FB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0089823">
            <a:off x="3198654" y="1741534"/>
            <a:ext cx="1828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 pitchFamily="34" charset="0"/>
              </a:rPr>
              <a:t>Could   Compile</a:t>
            </a:r>
            <a:endParaRPr lang="en-US" sz="20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Corpus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7629" y="1284514"/>
          <a:ext cx="3276600" cy="4800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447800"/>
                <a:gridCol w="685800"/>
                <a:gridCol w="1143000"/>
              </a:tblGrid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Azureus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340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Buddi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CAROL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Dnsjava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Jakarta CC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jEdit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jMemorize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Jmol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JRuby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Radeox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RSSOwl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Sphinx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TV-Browser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/>
                </a:tc>
              </a:tr>
              <a:tr h="34290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Zimbra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45720" marR="4572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kloc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419600"/>
            <a:ext cx="40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Left Brace 12"/>
          <p:cNvSpPr/>
          <p:nvPr/>
        </p:nvSpPr>
        <p:spPr bwMode="auto">
          <a:xfrm>
            <a:off x="4343400" y="4419600"/>
            <a:ext cx="506311" cy="1676401"/>
          </a:xfrm>
          <a:prstGeom prst="leftBrace">
            <a:avLst>
              <a:gd name="adj1" fmla="val 8333"/>
              <a:gd name="adj2" fmla="val 7281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 flipV="1">
            <a:off x="1752599" y="4191000"/>
            <a:ext cx="2590801" cy="1447800"/>
          </a:xfrm>
          <a:custGeom>
            <a:avLst/>
            <a:gdLst>
              <a:gd name="connsiteX0" fmla="*/ 0 w 3178629"/>
              <a:gd name="connsiteY0" fmla="*/ 1226457 h 1226457"/>
              <a:gd name="connsiteX1" fmla="*/ 1524000 w 3178629"/>
              <a:gd name="connsiteY1" fmla="*/ 979714 h 1226457"/>
              <a:gd name="connsiteX2" fmla="*/ 1785258 w 3178629"/>
              <a:gd name="connsiteY2" fmla="*/ 232228 h 1226457"/>
              <a:gd name="connsiteX3" fmla="*/ 3178629 w 3178629"/>
              <a:gd name="connsiteY3" fmla="*/ 0 h 122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8629" h="1226457">
                <a:moveTo>
                  <a:pt x="0" y="1226457"/>
                </a:moveTo>
                <a:cubicBezTo>
                  <a:pt x="613228" y="1185938"/>
                  <a:pt x="1226457" y="1145419"/>
                  <a:pt x="1524000" y="979714"/>
                </a:cubicBezTo>
                <a:cubicBezTo>
                  <a:pt x="1821543" y="814009"/>
                  <a:pt x="1509487" y="395514"/>
                  <a:pt x="1785258" y="232228"/>
                </a:cubicBezTo>
                <a:cubicBezTo>
                  <a:pt x="2061030" y="68942"/>
                  <a:pt x="2619829" y="34471"/>
                  <a:pt x="3178629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Corpus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419600"/>
            <a:ext cx="40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00400" y="1371600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RubySymbol.newSymbol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getRuntime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(), name)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6125727" flipH="1">
            <a:off x="5090318" y="2605753"/>
            <a:ext cx="4390679" cy="2115860"/>
          </a:xfrm>
          <a:prstGeom prst="arc">
            <a:avLst>
              <a:gd name="adj1" fmla="val 12401471"/>
              <a:gd name="adj2" fmla="val 2108841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Corpus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419600"/>
            <a:ext cx="40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00400" y="1371600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RubySymbol.newSymbol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getRuntime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(), name)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2438400"/>
            <a:ext cx="5974713" cy="646331"/>
          </a:xfrm>
          <a:prstGeom prst="rect">
            <a:avLst/>
          </a:prstGeom>
          <a:noFill/>
        </p:spPr>
        <p:txBody>
          <a:bodyPr wrap="none" spcCol="91440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RubySymbol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newSymbol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getRuntime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name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Corpus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419600"/>
            <a:ext cx="40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00400" y="1371600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RubySymbol.newSymbol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getRuntime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(), name)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2438400"/>
            <a:ext cx="5974713" cy="923330"/>
          </a:xfrm>
          <a:prstGeom prst="rect">
            <a:avLst/>
          </a:prstGeom>
          <a:noFill/>
        </p:spPr>
        <p:txBody>
          <a:bodyPr wrap="none" spcCol="91440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RubySymbol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newSymbol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getRuntime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name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Ruby Symbol  new Symbol  get Runtime  name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Corpus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419600"/>
            <a:ext cx="40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00400" y="1371600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RubySymbol.newSymbol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getRuntime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(), name)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2438400"/>
            <a:ext cx="5974713" cy="1200329"/>
          </a:xfrm>
          <a:prstGeom prst="rect">
            <a:avLst/>
          </a:prstGeom>
          <a:noFill/>
        </p:spPr>
        <p:txBody>
          <a:bodyPr wrap="none" spcCol="91440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RubySymbol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newSymbol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getRuntime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name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Ruby Symbol  new Symbol  get Runtime  name</a:t>
            </a:r>
          </a:p>
          <a:p>
            <a:r>
              <a:rPr lang="en-US" b="1" dirty="0" smtClean="0">
                <a:latin typeface="Courier New" pitchFamily="49" charset="0"/>
                <a:ea typeface="Batang" pitchFamily="18" charset="-127"/>
                <a:cs typeface="Courier New" pitchFamily="49" charset="0"/>
              </a:rPr>
              <a:t>ruby symbol  new symbol  get runtime  name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13" name="Picture 12" descr="autocomplete1_tri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6954"/>
            <a:ext cx="8287907" cy="2657846"/>
          </a:xfrm>
          <a:prstGeom prst="rect">
            <a:avLst/>
          </a:prstGeom>
        </p:spPr>
      </p:pic>
      <p:grpSp>
        <p:nvGrpSpPr>
          <p:cNvPr id="3" name="Group 19"/>
          <p:cNvGrpSpPr/>
          <p:nvPr/>
        </p:nvGrpSpPr>
        <p:grpSpPr>
          <a:xfrm>
            <a:off x="3578356" y="3657600"/>
            <a:ext cx="4803644" cy="2514600"/>
            <a:chOff x="3578356" y="3657600"/>
            <a:chExt cx="4803644" cy="2514600"/>
          </a:xfrm>
        </p:grpSpPr>
        <p:sp>
          <p:nvSpPr>
            <p:cNvPr id="24" name="Cloud 23"/>
            <p:cNvSpPr/>
            <p:nvPr/>
          </p:nvSpPr>
          <p:spPr bwMode="auto">
            <a:xfrm>
              <a:off x="3578356" y="3657600"/>
              <a:ext cx="4803644" cy="198120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06616" y="4122003"/>
              <a:ext cx="3213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read a line from </a:t>
              </a:r>
              <a:r>
                <a:rPr lang="en-US" sz="2400" b="1" dirty="0" err="1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src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,</a:t>
              </a:r>
            </a:p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and add it to </a:t>
              </a:r>
              <a:r>
                <a:rPr lang="en-US" sz="2400" b="1" dirty="0" smtClean="0">
                  <a:cs typeface="Courier New" pitchFamily="49" charset="0"/>
                </a:rPr>
                <a:t>array</a:t>
              </a:r>
              <a:endParaRPr lang="en-US" sz="2400" b="1" dirty="0">
                <a:cs typeface="Courier New" pitchFamily="49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737096" y="5479143"/>
              <a:ext cx="400304" cy="3048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086600" y="5812971"/>
              <a:ext cx="250371" cy="203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293356" y="6096000"/>
              <a:ext cx="98044" cy="76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Corpus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419600"/>
            <a:ext cx="40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00400" y="1371600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RubySymbol.newSymbol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getRuntime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(), name)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2438400"/>
            <a:ext cx="5974713" cy="1477328"/>
          </a:xfrm>
          <a:prstGeom prst="rect">
            <a:avLst/>
          </a:prstGeom>
          <a:noFill/>
        </p:spPr>
        <p:txBody>
          <a:bodyPr wrap="none" spcCol="91440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RubySymbol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newSymbol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getRuntime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name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Ruby Symbol  new Symbol  get Runtime  name</a:t>
            </a: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ruby symbol  new symbol  get runtime  name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 runtime get symbol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symbol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ruby new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Corpus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419600"/>
            <a:ext cx="40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00400" y="1371600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RubySymbol.newSymbol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getRuntime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(), name)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rc 6"/>
          <p:cNvSpPr/>
          <p:nvPr/>
        </p:nvSpPr>
        <p:spPr bwMode="auto">
          <a:xfrm rot="6125727" flipH="1">
            <a:off x="4480718" y="2605753"/>
            <a:ext cx="4390679" cy="2115860"/>
          </a:xfrm>
          <a:prstGeom prst="arc">
            <a:avLst>
              <a:gd name="adj1" fmla="val 12401471"/>
              <a:gd name="adj2" fmla="val 1706971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5600" y="2438400"/>
            <a:ext cx="5561138" cy="1477328"/>
          </a:xfrm>
          <a:prstGeom prst="rect">
            <a:avLst/>
          </a:prstGeom>
          <a:noFill/>
        </p:spPr>
        <p:txBody>
          <a:bodyPr wrap="none" spcCol="91440" rtlCol="0">
            <a:sp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 runtime get symbol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symbol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ruby new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Corpus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419600"/>
            <a:ext cx="40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00400" y="1371600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RubySymbol.newSymbol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getRuntime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(), name)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5887" y="4038600"/>
            <a:ext cx="4373313" cy="307777"/>
          </a:xfrm>
          <a:prstGeom prst="rect">
            <a:avLst/>
          </a:prstGeom>
          <a:noFill/>
        </p:spPr>
        <p:txBody>
          <a:bodyPr wrap="none" spcCol="91440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 runtime get symbol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symbol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ruby new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rc 6"/>
          <p:cNvSpPr/>
          <p:nvPr/>
        </p:nvSpPr>
        <p:spPr bwMode="auto">
          <a:xfrm rot="6125727" flipH="1">
            <a:off x="4480718" y="2605753"/>
            <a:ext cx="4390679" cy="2115860"/>
          </a:xfrm>
          <a:prstGeom prst="arc">
            <a:avLst>
              <a:gd name="adj1" fmla="val 12401471"/>
              <a:gd name="adj2" fmla="val 1474005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33400" y="5105400"/>
            <a:ext cx="266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solidFill>
                  <a:srgbClr val="CC6600"/>
                </a:solidFill>
                <a:latin typeface="+mj-lt"/>
                <a:ea typeface="+mj-ea"/>
                <a:cs typeface="+mj-cs"/>
              </a:rPr>
              <a:t>Algorithm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10800000">
            <a:off x="2971800" y="5410200"/>
            <a:ext cx="2209800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Corpus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419600"/>
            <a:ext cx="40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00400" y="1371600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RubySymbol.newSymbol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getRuntime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(), name)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rc 6"/>
          <p:cNvSpPr/>
          <p:nvPr/>
        </p:nvSpPr>
        <p:spPr bwMode="auto">
          <a:xfrm rot="6125727" flipH="1">
            <a:off x="4480718" y="2605753"/>
            <a:ext cx="4390679" cy="2115860"/>
          </a:xfrm>
          <a:prstGeom prst="arc">
            <a:avLst>
              <a:gd name="adj1" fmla="val 12401471"/>
              <a:gd name="adj2" fmla="val 1474005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33400" y="5105400"/>
            <a:ext cx="266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solidFill>
                  <a:srgbClr val="CC6600"/>
                </a:solidFill>
                <a:latin typeface="+mj-lt"/>
                <a:ea typeface="+mj-ea"/>
                <a:cs typeface="+mj-cs"/>
              </a:rPr>
              <a:t>Algorithm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10800000">
            <a:off x="2971800" y="5410200"/>
            <a:ext cx="2209800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Arc 10"/>
          <p:cNvSpPr/>
          <p:nvPr/>
        </p:nvSpPr>
        <p:spPr bwMode="auto">
          <a:xfrm rot="6785150" flipV="1">
            <a:off x="1022249" y="2348048"/>
            <a:ext cx="4100610" cy="2115860"/>
          </a:xfrm>
          <a:prstGeom prst="arc">
            <a:avLst>
              <a:gd name="adj1" fmla="val 12083049"/>
              <a:gd name="adj2" fmla="val 2108841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5887" y="4038600"/>
            <a:ext cx="4373313" cy="307777"/>
          </a:xfrm>
          <a:prstGeom prst="rect">
            <a:avLst/>
          </a:prstGeom>
          <a:noFill/>
        </p:spPr>
        <p:txBody>
          <a:bodyPr wrap="none" spcCol="91440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 runtime get symbol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symbol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ruby new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Corpus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419600"/>
            <a:ext cx="40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00400" y="1371600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RubySymbol.newSymbol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getRuntime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(), name)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rc 6"/>
          <p:cNvSpPr/>
          <p:nvPr/>
        </p:nvSpPr>
        <p:spPr bwMode="auto">
          <a:xfrm rot="6125727" flipH="1">
            <a:off x="4480718" y="2605753"/>
            <a:ext cx="4390679" cy="2115860"/>
          </a:xfrm>
          <a:prstGeom prst="arc">
            <a:avLst>
              <a:gd name="adj1" fmla="val 12401471"/>
              <a:gd name="adj2" fmla="val 1474005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33400" y="5105400"/>
            <a:ext cx="266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solidFill>
                  <a:srgbClr val="CC6600"/>
                </a:solidFill>
                <a:latin typeface="+mj-lt"/>
                <a:ea typeface="+mj-ea"/>
                <a:cs typeface="+mj-cs"/>
              </a:rPr>
              <a:t>Algorithm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10800000">
            <a:off x="2971800" y="5410200"/>
            <a:ext cx="2209800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Arc 10"/>
          <p:cNvSpPr/>
          <p:nvPr/>
        </p:nvSpPr>
        <p:spPr bwMode="auto">
          <a:xfrm rot="6785150" flipV="1">
            <a:off x="1022249" y="2348048"/>
            <a:ext cx="4100610" cy="2115860"/>
          </a:xfrm>
          <a:prstGeom prst="arc">
            <a:avLst>
              <a:gd name="adj1" fmla="val 12083049"/>
              <a:gd name="adj2" fmla="val 2108841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2133600"/>
            <a:ext cx="2544286" cy="1477328"/>
          </a:xfrm>
          <a:prstGeom prst="rect">
            <a:avLst/>
          </a:prstGeom>
          <a:solidFill>
            <a:srgbClr val="2A5AA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Record:</a:t>
            </a:r>
          </a:p>
          <a:p>
            <a:r>
              <a:rPr lang="en-US" dirty="0" smtClean="0"/>
              <a:t>- match?</a:t>
            </a:r>
          </a:p>
          <a:p>
            <a:pPr>
              <a:buFontTx/>
              <a:buChar char="-"/>
            </a:pPr>
            <a:r>
              <a:rPr lang="en-US" dirty="0" smtClean="0"/>
              <a:t> how long?</a:t>
            </a:r>
          </a:p>
          <a:p>
            <a:pPr>
              <a:buFontTx/>
              <a:buChar char="-"/>
            </a:pPr>
            <a:r>
              <a:rPr lang="en-US" dirty="0" smtClean="0"/>
              <a:t> how many keywords?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65887" y="4038600"/>
            <a:ext cx="4373313" cy="307777"/>
          </a:xfrm>
          <a:prstGeom prst="rect">
            <a:avLst/>
          </a:prstGeom>
          <a:noFill/>
        </p:spPr>
        <p:txBody>
          <a:bodyPr wrap="none" spcCol="91440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 runtime get symbol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symbol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ruby new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428433" cy="4796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953000" y="1676400"/>
            <a:ext cx="1390124" cy="369332"/>
          </a:xfrm>
          <a:prstGeom prst="rect">
            <a:avLst/>
          </a:prstGeom>
          <a:solidFill>
            <a:srgbClr val="2A5AA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overall 91%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90049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733800" y="1981200"/>
            <a:ext cx="1531188" cy="369332"/>
          </a:xfrm>
          <a:prstGeom prst="rect">
            <a:avLst/>
          </a:prstGeom>
          <a:solidFill>
            <a:srgbClr val="2A5AA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under 500ms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08427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 bwMode="auto">
          <a:xfrm>
            <a:off x="3505200" y="3733800"/>
            <a:ext cx="990600" cy="457200"/>
          </a:xfrm>
          <a:prstGeom prst="ellipse">
            <a:avLst/>
          </a:prstGeom>
          <a:noFill/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08427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 bwMode="auto">
          <a:xfrm>
            <a:off x="3505200" y="3429000"/>
            <a:ext cx="990600" cy="457200"/>
          </a:xfrm>
          <a:prstGeom prst="ellipse">
            <a:avLst/>
          </a:prstGeom>
          <a:noFill/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7009" y="1600200"/>
            <a:ext cx="7391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solicited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C6600"/>
                </a:solidFill>
                <a:cs typeface="Andalus" pitchFamily="2" charset="-78"/>
              </a:rPr>
              <a:t>experienced</a:t>
            </a:r>
            <a:r>
              <a:rPr lang="en-US" sz="2000" dirty="0" smtClean="0"/>
              <a:t> </a:t>
            </a:r>
            <a:r>
              <a:rPr lang="en-US" dirty="0" smtClean="0"/>
              <a:t>Java programmers (from college mailing lists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2057400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motivated with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C6600"/>
                </a:solidFill>
                <a:cs typeface="Andalus" pitchFamily="2" charset="-78"/>
              </a:rPr>
              <a:t>money</a:t>
            </a:r>
            <a:r>
              <a:rPr lang="en-US" dirty="0" smtClean="0"/>
              <a:t>—chance to win $20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57286" y="2507343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C6600"/>
                </a:solidFill>
                <a:cs typeface="Andalus" pitchFamily="2" charset="-78"/>
              </a:rPr>
              <a:t>web</a:t>
            </a:r>
            <a:r>
              <a:rPr lang="en-US" sz="2000" dirty="0" smtClean="0"/>
              <a:t> </a:t>
            </a:r>
            <a:r>
              <a:rPr lang="en-US" dirty="0" smtClean="0"/>
              <a:t>based study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2971800"/>
            <a:ext cx="323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data for </a:t>
            </a:r>
            <a:r>
              <a:rPr lang="en-US" sz="2000" dirty="0" smtClean="0">
                <a:solidFill>
                  <a:srgbClr val="CC6600"/>
                </a:solidFill>
                <a:cs typeface="Andalus" pitchFamily="2" charset="-78"/>
              </a:rPr>
              <a:t>49</a:t>
            </a:r>
            <a:r>
              <a:rPr lang="en-US" sz="2000" dirty="0" smtClean="0"/>
              <a:t> </a:t>
            </a:r>
            <a:r>
              <a:rPr lang="en-US" dirty="0" smtClean="0"/>
              <a:t>participants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>
            <a:off x="3429397" y="4190603"/>
            <a:ext cx="1371600" cy="7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114800" y="3961606"/>
            <a:ext cx="990600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105400" y="3733006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ages:  </a:t>
            </a:r>
            <a:r>
              <a:rPr lang="en-US" sz="2000" dirty="0" smtClean="0"/>
              <a:t>18</a:t>
            </a:r>
            <a:r>
              <a:rPr lang="en-US" dirty="0" smtClean="0"/>
              <a:t> - </a:t>
            </a:r>
            <a:r>
              <a:rPr lang="en-US" sz="2000" dirty="0" smtClean="0"/>
              <a:t>74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114800" y="4417218"/>
            <a:ext cx="990600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105400" y="419020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about 70% </a:t>
            </a:r>
            <a:r>
              <a:rPr lang="en-US" dirty="0" smtClean="0"/>
              <a:t>students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114800" y="4874418"/>
            <a:ext cx="990600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105400" y="4647406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r>
              <a:rPr lang="en-US" dirty="0" smtClean="0"/>
              <a:t>  females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9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7325"/>
            <a:ext cx="82883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9"/>
          <p:cNvGrpSpPr/>
          <p:nvPr/>
        </p:nvGrpSpPr>
        <p:grpSpPr>
          <a:xfrm>
            <a:off x="3578356" y="3657600"/>
            <a:ext cx="4803644" cy="2514600"/>
            <a:chOff x="3578356" y="3657600"/>
            <a:chExt cx="4803644" cy="2514600"/>
          </a:xfrm>
        </p:grpSpPr>
        <p:sp>
          <p:nvSpPr>
            <p:cNvPr id="12" name="Cloud 11"/>
            <p:cNvSpPr/>
            <p:nvPr/>
          </p:nvSpPr>
          <p:spPr bwMode="auto">
            <a:xfrm>
              <a:off x="3578356" y="3657600"/>
              <a:ext cx="4803644" cy="198120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06616" y="4122003"/>
              <a:ext cx="3213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read a line from </a:t>
              </a:r>
              <a:r>
                <a:rPr lang="en-US" sz="2400" b="1" dirty="0" err="1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src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,</a:t>
              </a:r>
            </a:p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and add it to </a:t>
              </a:r>
              <a:r>
                <a:rPr lang="en-US" sz="2400" b="1" dirty="0" smtClean="0">
                  <a:cs typeface="Courier New" pitchFamily="49" charset="0"/>
                </a:rPr>
                <a:t>array</a:t>
              </a:r>
              <a:endParaRPr lang="en-US" sz="2400" b="1" dirty="0">
                <a:cs typeface="Courier New" pitchFamily="49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737096" y="5479143"/>
              <a:ext cx="400304" cy="3048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7086600" y="5812971"/>
              <a:ext cx="250371" cy="203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293356" y="6096000"/>
              <a:ext cx="98044" cy="76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1657" y="2391229"/>
            <a:ext cx="30670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 l="4392" t="12963" r="13024" b="55556"/>
          <a:stretch>
            <a:fillRect/>
          </a:stretch>
        </p:blipFill>
        <p:spPr bwMode="auto">
          <a:xfrm>
            <a:off x="711200" y="3810000"/>
            <a:ext cx="7848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 l="4392" t="12963" r="13024" b="55556"/>
          <a:stretch>
            <a:fillRect/>
          </a:stretch>
        </p:blipFill>
        <p:spPr bwMode="auto">
          <a:xfrm>
            <a:off x="711200" y="3810000"/>
            <a:ext cx="7848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14" name="Straight Connector 13"/>
          <p:cNvCxnSpPr/>
          <p:nvPr/>
        </p:nvCxnSpPr>
        <p:spPr bwMode="auto">
          <a:xfrm rot="5400000">
            <a:off x="1485900" y="3086100"/>
            <a:ext cx="2667000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819400" y="1752600"/>
            <a:ext cx="990600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819400" y="2513012"/>
            <a:ext cx="990600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819400" y="3275012"/>
            <a:ext cx="990600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8956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1371600"/>
            <a:ext cx="735798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00713" y="2137228"/>
            <a:ext cx="732971" cy="73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1524000"/>
            <a:ext cx="149352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8200" y="2286000"/>
            <a:ext cx="162687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48199" y="3048000"/>
            <a:ext cx="370930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43200" y="5486400"/>
            <a:ext cx="36480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728" y="2057400"/>
            <a:ext cx="735798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6728" y="5269468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728" y="3124200"/>
            <a:ext cx="735798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 rot="16200000">
            <a:off x="-171467" y="4235428"/>
            <a:ext cx="23743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kern="0" dirty="0" smtClean="0">
                <a:solidFill>
                  <a:srgbClr val="CC6600"/>
                </a:solidFill>
                <a:latin typeface="Arial Black"/>
                <a:ea typeface="+mj-ea"/>
                <a:cs typeface="+mj-cs"/>
              </a:rPr>
              <a:t>Algorithm</a:t>
            </a:r>
            <a:endParaRPr lang="en-US" dirty="0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6728" y="4192588"/>
            <a:ext cx="732971" cy="73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extBox 52"/>
          <p:cNvSpPr txBox="1"/>
          <p:nvPr/>
        </p:nvSpPr>
        <p:spPr>
          <a:xfrm>
            <a:off x="658014" y="1923143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otype Corsiva" pitchFamily="66" charset="0"/>
              </a:rPr>
              <a:t>as-is</a:t>
            </a:r>
            <a:endParaRPr lang="en-US" sz="2000" dirty="0">
              <a:latin typeface="Monotype Corsiva" pitchFamily="66" charset="0"/>
            </a:endParaRP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2018728" y="3124200"/>
            <a:ext cx="5562600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2018728" y="4191000"/>
            <a:ext cx="5562600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2018728" y="5269468"/>
            <a:ext cx="5562600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2018728" y="2057400"/>
            <a:ext cx="5562600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rot="16200000" flipH="1">
            <a:off x="2305558" y="3829558"/>
            <a:ext cx="4799806" cy="3787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2018728" y="15957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cs typeface="Andalus" pitchFamily="2" charset="-78"/>
              </a:rPr>
              <a:t>Correct</a:t>
            </a:r>
            <a:endParaRPr lang="en-US" sz="2400" dirty="0">
              <a:latin typeface="+mj-lt"/>
              <a:cs typeface="Andalus" pitchFamily="2" charset="-7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85729" y="159573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cs typeface="Andalus" pitchFamily="2" charset="-78"/>
              </a:rPr>
              <a:t>Incorrect</a:t>
            </a:r>
            <a:endParaRPr lang="en-US" sz="2400" dirty="0">
              <a:latin typeface="+mj-lt"/>
              <a:cs typeface="Andalus" pitchFamily="2" charset="-7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18728" y="21452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ea typeface="Gulim" pitchFamily="34" charset="-127"/>
              </a:rPr>
              <a:t>vowels.indexOf</a:t>
            </a:r>
            <a:r>
              <a:rPr lang="en-US" dirty="0" smtClean="0">
                <a:ea typeface="Gulim" pitchFamily="34" charset="-127"/>
              </a:rPr>
              <a:t>(c)</a:t>
            </a:r>
            <a:endParaRPr lang="en-US" dirty="0">
              <a:ea typeface="Gulim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85728" y="21452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ea typeface="Gulim" pitchFamily="34" charset="-127"/>
              </a:rPr>
              <a:t>vowels.index</a:t>
            </a:r>
            <a:r>
              <a:rPr lang="en-US" dirty="0" smtClean="0">
                <a:ea typeface="Gulim" pitchFamily="34" charset="-127"/>
              </a:rPr>
              <a:t>(c)</a:t>
            </a:r>
            <a:endParaRPr lang="en-US" dirty="0">
              <a:ea typeface="Gulim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18728" y="32120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ea typeface="Gulim" pitchFamily="34" charset="-127"/>
              </a:rPr>
              <a:t>vowels.index</a:t>
            </a:r>
            <a:r>
              <a:rPr lang="en-US" dirty="0" smtClean="0">
                <a:ea typeface="Gulim" pitchFamily="34" charset="-127"/>
              </a:rPr>
              <a:t>(c)</a:t>
            </a:r>
            <a:endParaRPr lang="en-US" dirty="0">
              <a:ea typeface="Gulim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85728" y="3212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ea typeface="Gulim" pitchFamily="34" charset="-127"/>
              </a:rPr>
              <a:t>vowels.isIn</a:t>
            </a:r>
            <a:r>
              <a:rPr lang="en-US" dirty="0" smtClean="0">
                <a:ea typeface="Gulim" pitchFamily="34" charset="-127"/>
              </a:rPr>
              <a:t>(c)</a:t>
            </a:r>
            <a:endParaRPr lang="en-US" dirty="0">
              <a:ea typeface="Gulim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18728" y="428045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a typeface="Gulim" pitchFamily="34" charset="-127"/>
              </a:rPr>
              <a:t>index of c in vowels</a:t>
            </a:r>
            <a:endParaRPr lang="en-US" dirty="0">
              <a:ea typeface="Gulim" pitchFamily="34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85728" y="4280456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a typeface="Gulim" pitchFamily="34" charset="-127"/>
              </a:rPr>
              <a:t>check vowels for c, return </a:t>
            </a:r>
            <a:r>
              <a:rPr lang="en-US" dirty="0" err="1" smtClean="0">
                <a:ea typeface="Gulim" pitchFamily="34" charset="-127"/>
              </a:rPr>
              <a:t>neg</a:t>
            </a:r>
            <a:r>
              <a:rPr lang="en-US" dirty="0" smtClean="0">
                <a:ea typeface="Gulim" pitchFamily="34" charset="-127"/>
              </a:rPr>
              <a:t> -1 if c is in vowels</a:t>
            </a:r>
            <a:endParaRPr lang="en-US" dirty="0">
              <a:ea typeface="Gulim" pitchFamily="34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18728" y="535733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a typeface="Gulim" pitchFamily="34" charset="-127"/>
              </a:rPr>
              <a:t>vowels search c</a:t>
            </a:r>
            <a:endParaRPr lang="en-US" dirty="0">
              <a:ea typeface="Gulim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85728" y="53573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a typeface="Gulim" pitchFamily="34" charset="-127"/>
              </a:rPr>
              <a:t>search</a:t>
            </a:r>
            <a:endParaRPr lang="en-US" dirty="0">
              <a:ea typeface="Gulim" pitchFamily="34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85728" y="38100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vowels.charAt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85728" y="4876800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vowels.indexOf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c,Integer.SIZE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24400" y="58674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3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25" grpId="0"/>
      <p:bldP spid="27" grpId="0"/>
      <p:bldP spid="2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57603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23"/>
          <p:cNvSpPr/>
          <p:nvPr/>
        </p:nvSpPr>
        <p:spPr bwMode="auto">
          <a:xfrm>
            <a:off x="1828800" y="1524000"/>
            <a:ext cx="907143" cy="2402114"/>
          </a:xfrm>
          <a:prstGeom prst="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200400" y="2133600"/>
            <a:ext cx="4572000" cy="1828800"/>
          </a:xfrm>
          <a:prstGeom prst="rect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5121" y="1295400"/>
            <a:ext cx="398276" cy="39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5121" y="2697760"/>
            <a:ext cx="395961" cy="39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5121" y="1872842"/>
            <a:ext cx="398276" cy="39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Connector 13"/>
          <p:cNvCxnSpPr/>
          <p:nvPr/>
        </p:nvCxnSpPr>
        <p:spPr bwMode="auto">
          <a:xfrm flipV="1">
            <a:off x="6172200" y="1705429"/>
            <a:ext cx="322943" cy="199571"/>
          </a:xfrm>
          <a:prstGeom prst="line">
            <a:avLst/>
          </a:prstGeom>
          <a:ln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rot="5400000" flipH="1" flipV="1">
            <a:off x="6081485" y="1934031"/>
            <a:ext cx="518888" cy="33745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rot="5400000" flipH="1" flipV="1">
            <a:off x="5981700" y="2222500"/>
            <a:ext cx="711200" cy="330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6187580" y="1460383"/>
            <a:ext cx="300306" cy="11441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6200000">
            <a:off x="5004906" y="2263676"/>
            <a:ext cx="1279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 smtClean="0">
                <a:solidFill>
                  <a:srgbClr val="CC6600"/>
                </a:solidFill>
                <a:latin typeface="Arial Black"/>
                <a:ea typeface="+mj-ea"/>
                <a:cs typeface="+mj-cs"/>
              </a:rPr>
              <a:t>Algorithm</a:t>
            </a:r>
            <a:endParaRPr lang="en-US" sz="105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9428" y="2286000"/>
            <a:ext cx="395515" cy="39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5334000" y="119017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otype Corsiva" pitchFamily="66" charset="0"/>
              </a:rPr>
              <a:t>as-is</a:t>
            </a:r>
            <a:endParaRPr lang="en-US" sz="1400" dirty="0"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57603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524000" y="4419600"/>
            <a:ext cx="6327775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636713" y="4533900"/>
            <a:ext cx="2028825" cy="369888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65538" y="4533900"/>
            <a:ext cx="2030413" cy="369888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695950" y="4533900"/>
            <a:ext cx="2028825" cy="369888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636713" y="4903788"/>
            <a:ext cx="2028825" cy="373063"/>
          </a:xfrm>
          <a:prstGeom prst="rect">
            <a:avLst/>
          </a:prstGeom>
          <a:solidFill>
            <a:srgbClr val="CBECDE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65538" y="4903788"/>
            <a:ext cx="2030413" cy="373063"/>
          </a:xfrm>
          <a:prstGeom prst="rect">
            <a:avLst/>
          </a:prstGeom>
          <a:solidFill>
            <a:srgbClr val="CBECDE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695950" y="4903788"/>
            <a:ext cx="2028825" cy="373063"/>
          </a:xfrm>
          <a:prstGeom prst="rect">
            <a:avLst/>
          </a:prstGeom>
          <a:solidFill>
            <a:srgbClr val="CBECDE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636713" y="5276850"/>
            <a:ext cx="2028825" cy="371475"/>
          </a:xfrm>
          <a:prstGeom prst="rect">
            <a:avLst/>
          </a:prstGeom>
          <a:solidFill>
            <a:srgbClr val="E7F6E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665538" y="5276850"/>
            <a:ext cx="2030413" cy="371475"/>
          </a:xfrm>
          <a:prstGeom prst="rect">
            <a:avLst/>
          </a:prstGeom>
          <a:solidFill>
            <a:srgbClr val="E7F6E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695950" y="5276850"/>
            <a:ext cx="2028825" cy="371475"/>
          </a:xfrm>
          <a:prstGeom prst="rect">
            <a:avLst/>
          </a:prstGeom>
          <a:solidFill>
            <a:srgbClr val="E7F6E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659188" y="4527550"/>
            <a:ext cx="12700" cy="112712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689600" y="4527550"/>
            <a:ext cx="12700" cy="112712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1631950" y="4886325"/>
            <a:ext cx="6099175" cy="38100"/>
          </a:xfrm>
          <a:prstGeom prst="rect">
            <a:avLst/>
          </a:prstGeom>
          <a:solidFill>
            <a:srgbClr val="FFFFFF"/>
          </a:solidFill>
          <a:ln w="1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1631950" y="5270500"/>
            <a:ext cx="6099175" cy="12700"/>
          </a:xfrm>
          <a:prstGeom prst="rect">
            <a:avLst/>
          </a:prstGeom>
          <a:solidFill>
            <a:srgbClr val="FFFFFF"/>
          </a:solidFill>
          <a:ln w="1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631950" y="4527550"/>
            <a:ext cx="11113" cy="112712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7718425" y="4527550"/>
            <a:ext cx="12700" cy="1127125"/>
          </a:xfrm>
          <a:prstGeom prst="rect">
            <a:avLst/>
          </a:prstGeom>
          <a:solidFill>
            <a:srgbClr val="FFFFFF"/>
          </a:solidFill>
          <a:ln w="1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1631950" y="4527550"/>
            <a:ext cx="6099175" cy="12700"/>
          </a:xfrm>
          <a:prstGeom prst="rect">
            <a:avLst/>
          </a:prstGeom>
          <a:solidFill>
            <a:srgbClr val="FFFFFF"/>
          </a:solidFill>
          <a:ln w="1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1631950" y="5641975"/>
            <a:ext cx="6099175" cy="12700"/>
          </a:xfrm>
          <a:prstGeom prst="rect">
            <a:avLst/>
          </a:prstGeom>
          <a:solidFill>
            <a:srgbClr val="FFFFFF"/>
          </a:solidFill>
          <a:ln w="1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759200" y="4589463"/>
            <a:ext cx="55086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java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5788025" y="4589463"/>
            <a:ext cx="1366838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key/pseudo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1728788" y="496887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using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2336800" y="4968875"/>
            <a:ext cx="342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2576513" y="4968875"/>
            <a:ext cx="17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2652713" y="4968875"/>
            <a:ext cx="265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1728788" y="5341938"/>
            <a:ext cx="165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using algorithm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57603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7" name="AutoShape 3"/>
          <p:cNvSpPr>
            <a:spLocks noChangeAspect="1" noChangeArrowheads="1" noTextEdit="1"/>
          </p:cNvSpPr>
          <p:nvPr/>
        </p:nvSpPr>
        <p:spPr bwMode="auto">
          <a:xfrm>
            <a:off x="1524000" y="4419600"/>
            <a:ext cx="6327775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636713" y="4533900"/>
            <a:ext cx="2028825" cy="369888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665538" y="4533900"/>
            <a:ext cx="2030413" cy="369888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695950" y="4533900"/>
            <a:ext cx="2028825" cy="369888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636713" y="4903788"/>
            <a:ext cx="2028825" cy="373063"/>
          </a:xfrm>
          <a:prstGeom prst="rect">
            <a:avLst/>
          </a:prstGeom>
          <a:solidFill>
            <a:srgbClr val="CBECDE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665538" y="4903788"/>
            <a:ext cx="2030413" cy="373063"/>
          </a:xfrm>
          <a:prstGeom prst="rect">
            <a:avLst/>
          </a:prstGeom>
          <a:solidFill>
            <a:srgbClr val="CBECDE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95950" y="4903788"/>
            <a:ext cx="2028825" cy="373063"/>
          </a:xfrm>
          <a:prstGeom prst="rect">
            <a:avLst/>
          </a:prstGeom>
          <a:solidFill>
            <a:srgbClr val="CBECDE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636713" y="5276850"/>
            <a:ext cx="2028825" cy="371475"/>
          </a:xfrm>
          <a:prstGeom prst="rect">
            <a:avLst/>
          </a:prstGeom>
          <a:solidFill>
            <a:srgbClr val="E7F6E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665538" y="5276850"/>
            <a:ext cx="2030413" cy="371475"/>
          </a:xfrm>
          <a:prstGeom prst="rect">
            <a:avLst/>
          </a:prstGeom>
          <a:solidFill>
            <a:srgbClr val="E7F6E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5695950" y="5276850"/>
            <a:ext cx="2028825" cy="371475"/>
          </a:xfrm>
          <a:prstGeom prst="rect">
            <a:avLst/>
          </a:prstGeom>
          <a:solidFill>
            <a:srgbClr val="E7F6E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659188" y="4527550"/>
            <a:ext cx="12700" cy="112712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689600" y="4527550"/>
            <a:ext cx="12700" cy="112712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631950" y="4886325"/>
            <a:ext cx="6099175" cy="38100"/>
          </a:xfrm>
          <a:prstGeom prst="rect">
            <a:avLst/>
          </a:prstGeom>
          <a:solidFill>
            <a:srgbClr val="FFFFFF"/>
          </a:solidFill>
          <a:ln w="1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1631950" y="5270500"/>
            <a:ext cx="6099175" cy="12700"/>
          </a:xfrm>
          <a:prstGeom prst="rect">
            <a:avLst/>
          </a:prstGeom>
          <a:solidFill>
            <a:srgbClr val="FFFFFF"/>
          </a:solidFill>
          <a:ln w="1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631950" y="4527550"/>
            <a:ext cx="11113" cy="112712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7718425" y="4527550"/>
            <a:ext cx="12700" cy="1127125"/>
          </a:xfrm>
          <a:prstGeom prst="rect">
            <a:avLst/>
          </a:prstGeom>
          <a:solidFill>
            <a:srgbClr val="FFFFFF"/>
          </a:solidFill>
          <a:ln w="1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631950" y="4527550"/>
            <a:ext cx="6099175" cy="12700"/>
          </a:xfrm>
          <a:prstGeom prst="rect">
            <a:avLst/>
          </a:prstGeom>
          <a:solidFill>
            <a:srgbClr val="FFFFFF"/>
          </a:solidFill>
          <a:ln w="1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1631950" y="5641975"/>
            <a:ext cx="6099175" cy="12700"/>
          </a:xfrm>
          <a:prstGeom prst="rect">
            <a:avLst/>
          </a:prstGeom>
          <a:solidFill>
            <a:srgbClr val="FFFFFF"/>
          </a:solidFill>
          <a:ln w="1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3759200" y="4589463"/>
            <a:ext cx="55086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java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5788025" y="4589463"/>
            <a:ext cx="1366838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key/pseudo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1728788" y="496887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using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2336800" y="4968875"/>
            <a:ext cx="342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2576513" y="4968875"/>
            <a:ext cx="17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2652713" y="4968875"/>
            <a:ext cx="265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3759200" y="4968875"/>
            <a:ext cx="55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53%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1728788" y="5341938"/>
            <a:ext cx="165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using algorithm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3759200" y="5341938"/>
            <a:ext cx="55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71%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5788025" y="5341938"/>
            <a:ext cx="557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53%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" grpId="0"/>
      <p:bldP spid="617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9600" y="24384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 name of 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26720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Integer.valueOf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f.getName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3429000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f.getName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1295400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priori word weights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rot="10800000" flipV="1">
            <a:off x="3124200" y="2819400"/>
            <a:ext cx="1524000" cy="14478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6200000" flipH="1">
            <a:off x="5791200" y="2895600"/>
            <a:ext cx="609600" cy="4572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841580" y="32004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6600"/>
                </a:solidFill>
              </a:rPr>
              <a:t>becomes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2895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6600"/>
                </a:solidFill>
              </a:rPr>
              <a:t>want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4876800"/>
            <a:ext cx="79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of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1828800" y="5715000"/>
            <a:ext cx="1219200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298690" y="4876800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0800000">
            <a:off x="6146290" y="5715000"/>
            <a:ext cx="1397510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2743200" y="4876800"/>
            <a:ext cx="253999" cy="369332"/>
            <a:chOff x="5689601" y="2979055"/>
            <a:chExt cx="253999" cy="369332"/>
          </a:xfrm>
        </p:grpSpPr>
        <p:sp>
          <p:nvSpPr>
            <p:cNvPr id="19" name="Oval 18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43200" y="5146093"/>
            <a:ext cx="253999" cy="369332"/>
            <a:chOff x="5689601" y="2979055"/>
            <a:chExt cx="253999" cy="369332"/>
          </a:xfrm>
        </p:grpSpPr>
        <p:sp>
          <p:nvSpPr>
            <p:cNvPr id="22" name="Oval 21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43200" y="5410200"/>
            <a:ext cx="253999" cy="369332"/>
            <a:chOff x="5689601" y="2979055"/>
            <a:chExt cx="253999" cy="369332"/>
          </a:xfrm>
        </p:grpSpPr>
        <p:sp>
          <p:nvSpPr>
            <p:cNvPr id="25" name="Oval 24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43200" y="5715000"/>
            <a:ext cx="312906" cy="400110"/>
            <a:chOff x="5689601" y="2979055"/>
            <a:chExt cx="312906" cy="400110"/>
          </a:xfrm>
        </p:grpSpPr>
        <p:sp>
          <p:nvSpPr>
            <p:cNvPr id="28" name="Oval 27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89601" y="297905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lbertus MT Lt" pitchFamily="18" charset="0"/>
                </a:rPr>
                <a:t>3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62800" y="4876800"/>
            <a:ext cx="253999" cy="369332"/>
            <a:chOff x="5689601" y="2979055"/>
            <a:chExt cx="253999" cy="369332"/>
          </a:xfrm>
        </p:grpSpPr>
        <p:sp>
          <p:nvSpPr>
            <p:cNvPr id="31" name="Oval 30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62800" y="5146093"/>
            <a:ext cx="253999" cy="369332"/>
            <a:chOff x="5689601" y="2979055"/>
            <a:chExt cx="253999" cy="369332"/>
          </a:xfrm>
        </p:grpSpPr>
        <p:sp>
          <p:nvSpPr>
            <p:cNvPr id="34" name="Oval 33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5410200"/>
            <a:ext cx="253999" cy="369332"/>
            <a:chOff x="5689601" y="2979055"/>
            <a:chExt cx="253999" cy="369332"/>
          </a:xfrm>
        </p:grpSpPr>
        <p:sp>
          <p:nvSpPr>
            <p:cNvPr id="37" name="Oval 36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62800" y="5715000"/>
            <a:ext cx="312906" cy="400110"/>
            <a:chOff x="5689601" y="2979055"/>
            <a:chExt cx="312906" cy="400110"/>
          </a:xfrm>
        </p:grpSpPr>
        <p:sp>
          <p:nvSpPr>
            <p:cNvPr id="40" name="Oval 39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89601" y="297905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lbertus MT Lt" pitchFamily="18" charset="0"/>
                </a:rPr>
                <a:t>3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" grpId="0"/>
      <p:bldP spid="12" grpId="0"/>
      <p:bldP spid="14" grpId="0"/>
      <p:bldP spid="1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24384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println</a:t>
            </a:r>
            <a:r>
              <a:rPr lang="en-US" dirty="0" smtClean="0"/>
              <a:t> f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267200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f.getName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5728" y="3429000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f.getName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9071" y="1219200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priori function weights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rot="16200000" flipH="1">
            <a:off x="2286000" y="3429000"/>
            <a:ext cx="1371600" cy="3048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657600" y="2819400"/>
            <a:ext cx="1066800" cy="6858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752600" y="32004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6600"/>
                </a:solidFill>
              </a:rPr>
              <a:t>becomes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28194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6600"/>
                </a:solidFill>
              </a:rPr>
              <a:t>want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4876800"/>
            <a:ext cx="125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10800000">
            <a:off x="1447800" y="5715000"/>
            <a:ext cx="1600200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2743200" y="4876800"/>
            <a:ext cx="253999" cy="369332"/>
            <a:chOff x="5689601" y="2979055"/>
            <a:chExt cx="253999" cy="369332"/>
          </a:xfrm>
        </p:grpSpPr>
        <p:sp>
          <p:nvSpPr>
            <p:cNvPr id="23" name="Oval 22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43200" y="5146093"/>
            <a:ext cx="253999" cy="369332"/>
            <a:chOff x="5689601" y="2979055"/>
            <a:chExt cx="253999" cy="369332"/>
          </a:xfrm>
        </p:grpSpPr>
        <p:sp>
          <p:nvSpPr>
            <p:cNvPr id="26" name="Oval 25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43200" y="5410200"/>
            <a:ext cx="253999" cy="369332"/>
            <a:chOff x="5689601" y="2979055"/>
            <a:chExt cx="253999" cy="369332"/>
          </a:xfrm>
        </p:grpSpPr>
        <p:sp>
          <p:nvSpPr>
            <p:cNvPr id="29" name="Oval 28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43200" y="5715000"/>
            <a:ext cx="312906" cy="400110"/>
            <a:chOff x="5689601" y="2979055"/>
            <a:chExt cx="312906" cy="400110"/>
          </a:xfrm>
        </p:grpSpPr>
        <p:sp>
          <p:nvSpPr>
            <p:cNvPr id="32" name="Oval 31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89601" y="297905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lbertus MT Lt" pitchFamily="18" charset="0"/>
                </a:rPr>
                <a:t>3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087894" y="4876800"/>
            <a:ext cx="125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10800000">
            <a:off x="6011694" y="5715000"/>
            <a:ext cx="1600200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50" name="Group 49"/>
          <p:cNvGrpSpPr/>
          <p:nvPr/>
        </p:nvGrpSpPr>
        <p:grpSpPr>
          <a:xfrm>
            <a:off x="7307094" y="4876800"/>
            <a:ext cx="253999" cy="369332"/>
            <a:chOff x="5689601" y="2979055"/>
            <a:chExt cx="253999" cy="369332"/>
          </a:xfrm>
        </p:grpSpPr>
        <p:sp>
          <p:nvSpPr>
            <p:cNvPr id="51" name="Oval 50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307094" y="5146093"/>
            <a:ext cx="253999" cy="369332"/>
            <a:chOff x="5689601" y="2979055"/>
            <a:chExt cx="253999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07094" y="5410200"/>
            <a:ext cx="253999" cy="369332"/>
            <a:chOff x="5689601" y="2979055"/>
            <a:chExt cx="253999" cy="369332"/>
          </a:xfrm>
        </p:grpSpPr>
        <p:sp>
          <p:nvSpPr>
            <p:cNvPr id="57" name="Oval 56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89601" y="297905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lbertus MT Lt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307094" y="5715000"/>
            <a:ext cx="312906" cy="400110"/>
            <a:chOff x="5689601" y="2979055"/>
            <a:chExt cx="312906" cy="400110"/>
          </a:xfrm>
        </p:grpSpPr>
        <p:sp>
          <p:nvSpPr>
            <p:cNvPr id="60" name="Oval 59"/>
            <p:cNvSpPr/>
            <p:nvPr/>
          </p:nvSpPr>
          <p:spPr bwMode="auto">
            <a:xfrm>
              <a:off x="5715000" y="30480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89601" y="297905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lbertus MT Lt" pitchFamily="18" charset="0"/>
                </a:rPr>
                <a:t>3</a:t>
              </a:r>
              <a:endParaRPr lang="en-US" sz="2000" b="1" dirty="0">
                <a:solidFill>
                  <a:schemeClr val="bg1"/>
                </a:solidFill>
                <a:latin typeface="Albertus MT Lt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" grpId="0"/>
      <p:bldP spid="12" grpId="0"/>
      <p:bldP spid="16" grpId="0"/>
      <p:bldP spid="4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373380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synonyms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5146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lowercase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51460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toLowerCase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4419600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r>
              <a:rPr lang="en-US" dirty="0" smtClean="0">
                <a:latin typeface="Lucida Calligraphy" pitchFamily="66" charset="0"/>
              </a:rPr>
              <a:t>       </a:t>
            </a:r>
            <a:r>
              <a:rPr lang="en-US" sz="2400" dirty="0" err="1" smtClean="0">
                <a:solidFill>
                  <a:srgbClr val="CC6600"/>
                </a:solidFill>
                <a:latin typeface="+mj-lt"/>
                <a:ea typeface="Gulim" pitchFamily="34" charset="-127"/>
              </a:rPr>
              <a:t>vs</a:t>
            </a:r>
            <a:r>
              <a:rPr lang="en-US" dirty="0" smtClean="0">
                <a:latin typeface="Lucida Calligraphy" pitchFamily="66" charset="0"/>
              </a:rPr>
              <a:t>      </a:t>
            </a:r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29051" y="1676400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spell correction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 bwMode="auto">
          <a:xfrm>
            <a:off x="3738012" y="2699266"/>
            <a:ext cx="1291188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C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7325"/>
            <a:ext cx="82883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 bwMode="auto">
          <a:xfrm rot="16200000" flipV="1">
            <a:off x="3237704" y="3086896"/>
            <a:ext cx="1619142" cy="173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CC6600"/>
            </a:solidFill>
            <a:prstDash val="solid"/>
            <a:round/>
            <a:headEnd type="arrow" w="med" len="med"/>
            <a:tailEnd type="none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895600" y="3799344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array.add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src.readLine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rot="10800000">
            <a:off x="2514600" y="2286000"/>
            <a:ext cx="1524000" cy="15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876800"/>
            <a:ext cx="2472295" cy="159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953000"/>
            <a:ext cx="3320090" cy="146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2057400"/>
            <a:ext cx="2192851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7325"/>
            <a:ext cx="82883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1" name="Group 19"/>
          <p:cNvGrpSpPr/>
          <p:nvPr/>
        </p:nvGrpSpPr>
        <p:grpSpPr>
          <a:xfrm>
            <a:off x="3578356" y="3657600"/>
            <a:ext cx="4803644" cy="2514600"/>
            <a:chOff x="3578356" y="3657600"/>
            <a:chExt cx="4803644" cy="2514600"/>
          </a:xfrm>
        </p:grpSpPr>
        <p:sp>
          <p:nvSpPr>
            <p:cNvPr id="22" name="Cloud 21"/>
            <p:cNvSpPr/>
            <p:nvPr/>
          </p:nvSpPr>
          <p:spPr bwMode="auto">
            <a:xfrm>
              <a:off x="3578356" y="3657600"/>
              <a:ext cx="4803644" cy="198120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06616" y="4122003"/>
              <a:ext cx="3213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read a line from </a:t>
              </a:r>
              <a:r>
                <a:rPr lang="en-US" sz="2400" b="1" dirty="0" err="1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src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,</a:t>
              </a:r>
            </a:p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and add it to </a:t>
              </a:r>
              <a:r>
                <a:rPr lang="en-US" sz="2400" b="1" dirty="0" smtClean="0">
                  <a:cs typeface="Courier New" pitchFamily="49" charset="0"/>
                </a:rPr>
                <a:t>array</a:t>
              </a:r>
              <a:endParaRPr lang="en-US" sz="2400" b="1" dirty="0">
                <a:cs typeface="Courier New" pitchFamily="49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737096" y="5479143"/>
              <a:ext cx="400304" cy="3048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7086600" y="5812971"/>
              <a:ext cx="250371" cy="203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293356" y="6096000"/>
              <a:ext cx="98044" cy="76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/>
          <a:p>
            <a:fld id="{4C1D76A7-BAB9-4FBB-A6FB-B60606953493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447800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glittle@gmail.com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828800"/>
            <a:ext cx="3429000" cy="401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28800"/>
            <a:ext cx="494395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514600"/>
            <a:ext cx="3657600" cy="116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133600"/>
            <a:ext cx="4572000" cy="233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438400"/>
            <a:ext cx="4572000" cy="232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08427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52600"/>
            <a:ext cx="463890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634468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7325"/>
            <a:ext cx="82883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19"/>
          <p:cNvGrpSpPr/>
          <p:nvPr/>
        </p:nvGrpSpPr>
        <p:grpSpPr>
          <a:xfrm>
            <a:off x="3578356" y="3657600"/>
            <a:ext cx="4803644" cy="2514600"/>
            <a:chOff x="3578356" y="3657600"/>
            <a:chExt cx="4803644" cy="2514600"/>
          </a:xfrm>
        </p:grpSpPr>
        <p:sp>
          <p:nvSpPr>
            <p:cNvPr id="22" name="Cloud 21"/>
            <p:cNvSpPr/>
            <p:nvPr/>
          </p:nvSpPr>
          <p:spPr bwMode="auto">
            <a:xfrm>
              <a:off x="3578356" y="3657600"/>
              <a:ext cx="4803644" cy="198120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06616" y="4122003"/>
              <a:ext cx="3213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read a line from </a:t>
              </a:r>
              <a:r>
                <a:rPr lang="en-US" sz="2400" b="1" dirty="0" err="1" smtClean="0">
                  <a:cs typeface="Courier New" pitchFamily="49" charset="0"/>
                </a:rPr>
                <a:t>src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,</a:t>
              </a:r>
            </a:p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and add it to </a:t>
              </a:r>
              <a:r>
                <a:rPr lang="en-US" sz="2400" b="1" dirty="0" smtClean="0">
                  <a:cs typeface="Courier New" pitchFamily="49" charset="0"/>
                </a:rPr>
                <a:t>array</a:t>
              </a:r>
              <a:endParaRPr lang="en-US" sz="2400" b="1" dirty="0">
                <a:cs typeface="Courier New" pitchFamily="49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737096" y="5479143"/>
              <a:ext cx="400304" cy="3048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7086600" y="5812971"/>
              <a:ext cx="250371" cy="203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293356" y="6096000"/>
              <a:ext cx="98044" cy="76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542758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7325"/>
            <a:ext cx="82883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9"/>
          <p:cNvGrpSpPr/>
          <p:nvPr/>
        </p:nvGrpSpPr>
        <p:grpSpPr>
          <a:xfrm>
            <a:off x="3578356" y="3657600"/>
            <a:ext cx="4803644" cy="2514600"/>
            <a:chOff x="3578356" y="3657600"/>
            <a:chExt cx="4803644" cy="2514600"/>
          </a:xfrm>
        </p:grpSpPr>
        <p:sp>
          <p:nvSpPr>
            <p:cNvPr id="12" name="Cloud 11"/>
            <p:cNvSpPr/>
            <p:nvPr/>
          </p:nvSpPr>
          <p:spPr bwMode="auto">
            <a:xfrm>
              <a:off x="3578356" y="3657600"/>
              <a:ext cx="4803644" cy="1981200"/>
            </a:xfrm>
            <a:prstGeom prst="cloud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06616" y="4122003"/>
              <a:ext cx="3213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read a line from </a:t>
              </a:r>
              <a:r>
                <a:rPr lang="en-US" sz="2400" b="1" dirty="0" err="1" smtClean="0">
                  <a:cs typeface="Courier New" pitchFamily="49" charset="0"/>
                </a:rPr>
                <a:t>src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,</a:t>
              </a:r>
            </a:p>
            <a:p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  <a:cs typeface="Courier New" pitchFamily="49" charset="0"/>
                </a:rPr>
                <a:t>and add it to </a:t>
              </a:r>
              <a:r>
                <a:rPr lang="en-US" sz="2400" b="1" dirty="0" smtClean="0">
                  <a:cs typeface="Courier New" pitchFamily="49" charset="0"/>
                </a:rPr>
                <a:t>array</a:t>
              </a:r>
              <a:endParaRPr lang="en-US" sz="2400" b="1" dirty="0">
                <a:cs typeface="Courier New" pitchFamily="49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737096" y="5479143"/>
              <a:ext cx="400304" cy="3048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086600" y="5812971"/>
              <a:ext cx="250371" cy="203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7293356" y="6096000"/>
              <a:ext cx="98044" cy="762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9989" y="2388734"/>
            <a:ext cx="30670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8242</TotalTime>
  <Words>1241</Words>
  <Application>Microsoft Office PowerPoint</Application>
  <PresentationFormat>On-screen Show (4:3)</PresentationFormat>
  <Paragraphs>655</Paragraphs>
  <Slides>80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1_mit-6893</vt:lpstr>
      <vt:lpstr>Keyword Programming in Java</vt:lpstr>
      <vt:lpstr>Slide 2</vt:lpstr>
      <vt:lpstr>Problem</vt:lpstr>
      <vt:lpstr>AutoComplete</vt:lpstr>
      <vt:lpstr>AutoComplete</vt:lpstr>
      <vt:lpstr>AutoComplete</vt:lpstr>
      <vt:lpstr>AutoComplete</vt:lpstr>
      <vt:lpstr>AutoComplete</vt:lpstr>
      <vt:lpstr>AutoComplete</vt:lpstr>
      <vt:lpstr>AutoComplete</vt:lpstr>
      <vt:lpstr>AutoComplete</vt:lpstr>
      <vt:lpstr>Keyword Programming</vt:lpstr>
      <vt:lpstr>Keyword Programming</vt:lpstr>
      <vt:lpstr>Keyword Programming</vt:lpstr>
      <vt:lpstr>Keyword Programming</vt:lpstr>
      <vt:lpstr>Keyword Programming</vt:lpstr>
      <vt:lpstr>Related Work</vt:lpstr>
      <vt:lpstr>Motivation</vt:lpstr>
      <vt:lpstr>Overview</vt:lpstr>
      <vt:lpstr>Algorithm</vt:lpstr>
      <vt:lpstr>Algorithm</vt:lpstr>
      <vt:lpstr>Algorithm</vt:lpstr>
      <vt:lpstr>Algorithm</vt:lpstr>
      <vt:lpstr>Algorithm</vt:lpstr>
      <vt:lpstr>Algorithm</vt:lpstr>
      <vt:lpstr>Function Database</vt:lpstr>
      <vt:lpstr>Function Database</vt:lpstr>
      <vt:lpstr>Function Database</vt:lpstr>
      <vt:lpstr>List Functions</vt:lpstr>
      <vt:lpstr>Function Database</vt:lpstr>
      <vt:lpstr>Score Functions</vt:lpstr>
      <vt:lpstr>Score Functions</vt:lpstr>
      <vt:lpstr>Score Functions</vt:lpstr>
      <vt:lpstr>Score Functions</vt:lpstr>
      <vt:lpstr>Dynamic Program</vt:lpstr>
      <vt:lpstr>Extract Tree</vt:lpstr>
      <vt:lpstr>Extract Tree</vt:lpstr>
      <vt:lpstr>Extract Tree</vt:lpstr>
      <vt:lpstr>Extract Tree</vt:lpstr>
      <vt:lpstr>Extract Tree</vt:lpstr>
      <vt:lpstr>Render as Java</vt:lpstr>
      <vt:lpstr>More Complex</vt:lpstr>
      <vt:lpstr>Evaluation</vt:lpstr>
      <vt:lpstr>Artificial Corpus</vt:lpstr>
      <vt:lpstr>Artificial Corpus</vt:lpstr>
      <vt:lpstr>Artificial Corpus</vt:lpstr>
      <vt:lpstr>Artificial Corpus</vt:lpstr>
      <vt:lpstr>Artificial Corpus</vt:lpstr>
      <vt:lpstr>Artificial Corpus</vt:lpstr>
      <vt:lpstr>Artificial Corpus</vt:lpstr>
      <vt:lpstr>Artificial Corpus</vt:lpstr>
      <vt:lpstr>Artificial Corpus</vt:lpstr>
      <vt:lpstr>Artificial Corpus</vt:lpstr>
      <vt:lpstr>Artificial Corpus</vt:lpstr>
      <vt:lpstr>Results</vt:lpstr>
      <vt:lpstr>Results</vt:lpstr>
      <vt:lpstr>Results</vt:lpstr>
      <vt:lpstr>Results</vt:lpstr>
      <vt:lpstr>User Study</vt:lpstr>
      <vt:lpstr>User Study</vt:lpstr>
      <vt:lpstr>User Study</vt:lpstr>
      <vt:lpstr>Results</vt:lpstr>
      <vt:lpstr>Results</vt:lpstr>
      <vt:lpstr>Results</vt:lpstr>
      <vt:lpstr>Results</vt:lpstr>
      <vt:lpstr>Future Work</vt:lpstr>
      <vt:lpstr>Future Work</vt:lpstr>
      <vt:lpstr>Future Work</vt:lpstr>
      <vt:lpstr>Conclusion</vt:lpstr>
      <vt:lpstr>Backup Slides</vt:lpstr>
      <vt:lpstr>E-mail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 </cp:lastModifiedBy>
  <cp:revision>27</cp:revision>
  <dcterms:created xsi:type="dcterms:W3CDTF">2007-10-23T03:23:30Z</dcterms:created>
  <dcterms:modified xsi:type="dcterms:W3CDTF">2007-11-07T18:47:25Z</dcterms:modified>
</cp:coreProperties>
</file>