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330" r:id="rId2"/>
    <p:sldId id="335" r:id="rId3"/>
    <p:sldId id="294" r:id="rId4"/>
    <p:sldId id="300" r:id="rId5"/>
    <p:sldId id="288" r:id="rId6"/>
    <p:sldId id="357" r:id="rId7"/>
    <p:sldId id="299" r:id="rId8"/>
    <p:sldId id="358" r:id="rId9"/>
    <p:sldId id="359" r:id="rId10"/>
    <p:sldId id="360" r:id="rId11"/>
    <p:sldId id="361" r:id="rId12"/>
    <p:sldId id="362" r:id="rId13"/>
    <p:sldId id="363" r:id="rId14"/>
    <p:sldId id="365" r:id="rId15"/>
  </p:sldIdLst>
  <p:sldSz cx="9144000" cy="6858000" type="screen4x3"/>
  <p:notesSz cx="6811963" cy="9942513"/>
  <p:custDataLst>
    <p:tags r:id="rId18"/>
  </p:custDataLst>
  <p:defaultTextStyle>
    <a:defPPr>
      <a:defRPr lang="de-DE"/>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931"/>
    <a:srgbClr val="FF6600"/>
    <a:srgbClr val="8FB63E"/>
    <a:srgbClr val="679E9B"/>
    <a:srgbClr val="6B1B4B"/>
    <a:srgbClr val="007C91"/>
    <a:srgbClr val="00B3F0"/>
    <a:srgbClr val="D09910"/>
    <a:srgbClr val="00594D"/>
    <a:srgbClr val="9AD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764" autoAdjust="0"/>
  </p:normalViewPr>
  <p:slideViewPr>
    <p:cSldViewPr snapToGrid="0" snapToObjects="1" showGuides="1">
      <p:cViewPr varScale="1">
        <p:scale>
          <a:sx n="72" d="100"/>
          <a:sy n="72" d="100"/>
        </p:scale>
        <p:origin x="1224"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474" y="102"/>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2"/>
            <a:ext cx="2951148" cy="496802"/>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lvl1pPr>
              <a:defRPr sz="1200"/>
            </a:lvl1pPr>
          </a:lstStyle>
          <a:p>
            <a:pPr>
              <a:defRPr/>
            </a:pPr>
            <a:endParaRPr lang="de-DE"/>
          </a:p>
        </p:txBody>
      </p:sp>
      <p:sp>
        <p:nvSpPr>
          <p:cNvPr id="6147" name="Rectangle 3"/>
          <p:cNvSpPr>
            <a:spLocks noGrp="1" noChangeArrowheads="1"/>
          </p:cNvSpPr>
          <p:nvPr>
            <p:ph type="dt" sz="quarter" idx="1"/>
          </p:nvPr>
        </p:nvSpPr>
        <p:spPr bwMode="auto">
          <a:xfrm>
            <a:off x="3860815" y="2"/>
            <a:ext cx="2951148" cy="496802"/>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lvl1pPr algn="r">
              <a:defRPr sz="1200"/>
            </a:lvl1pPr>
          </a:lstStyle>
          <a:p>
            <a:pPr>
              <a:defRPr/>
            </a:pPr>
            <a:fld id="{0719A7EF-78B1-4BA5-834F-CEF70F32A8A8}" type="datetime1">
              <a:rPr lang="de-DE" smtClean="0"/>
              <a:t>26.02.2020</a:t>
            </a:fld>
            <a:endParaRPr lang="de-DE"/>
          </a:p>
        </p:txBody>
      </p:sp>
      <p:sp>
        <p:nvSpPr>
          <p:cNvPr id="6148" name="Rectangle 4"/>
          <p:cNvSpPr>
            <a:spLocks noGrp="1" noChangeArrowheads="1"/>
          </p:cNvSpPr>
          <p:nvPr>
            <p:ph type="ftr" sz="quarter" idx="2"/>
          </p:nvPr>
        </p:nvSpPr>
        <p:spPr bwMode="auto">
          <a:xfrm>
            <a:off x="1" y="9445712"/>
            <a:ext cx="2951148" cy="496801"/>
          </a:xfrm>
          <a:prstGeom prst="rect">
            <a:avLst/>
          </a:prstGeom>
          <a:noFill/>
          <a:ln w="9525">
            <a:noFill/>
            <a:miter lim="800000"/>
            <a:headEnd/>
            <a:tailEnd/>
          </a:ln>
          <a:effectLst/>
        </p:spPr>
        <p:txBody>
          <a:bodyPr vert="horz" wrap="square" lIns="93271" tIns="46635" rIns="93271" bIns="46635" numCol="1" anchor="b" anchorCtr="0" compatLnSpc="1">
            <a:prstTxWarp prst="textNoShape">
              <a:avLst/>
            </a:prstTxWarp>
          </a:bodyPr>
          <a:lstStyle>
            <a:lvl1pPr>
              <a:defRPr sz="1200"/>
            </a:lvl1pPr>
          </a:lstStyle>
          <a:p>
            <a:pPr>
              <a:defRPr/>
            </a:pPr>
            <a:endParaRPr lang="de-DE"/>
          </a:p>
        </p:txBody>
      </p:sp>
      <p:sp>
        <p:nvSpPr>
          <p:cNvPr id="6149" name="Rectangle 5"/>
          <p:cNvSpPr>
            <a:spLocks noGrp="1" noChangeArrowheads="1"/>
          </p:cNvSpPr>
          <p:nvPr>
            <p:ph type="sldNum" sz="quarter" idx="3"/>
          </p:nvPr>
        </p:nvSpPr>
        <p:spPr bwMode="auto">
          <a:xfrm>
            <a:off x="3860815" y="9445712"/>
            <a:ext cx="2951148" cy="496801"/>
          </a:xfrm>
          <a:prstGeom prst="rect">
            <a:avLst/>
          </a:prstGeom>
          <a:noFill/>
          <a:ln w="9525">
            <a:noFill/>
            <a:miter lim="800000"/>
            <a:headEnd/>
            <a:tailEnd/>
          </a:ln>
          <a:effectLst/>
        </p:spPr>
        <p:txBody>
          <a:bodyPr vert="horz" wrap="square" lIns="93271" tIns="46635" rIns="93271" bIns="46635" numCol="1" anchor="b" anchorCtr="0" compatLnSpc="1">
            <a:prstTxWarp prst="textNoShape">
              <a:avLst/>
            </a:prstTxWarp>
          </a:bodyPr>
          <a:lstStyle>
            <a:lvl1pPr algn="r">
              <a:defRPr sz="1200"/>
            </a:lvl1pPr>
          </a:lstStyle>
          <a:p>
            <a:pPr>
              <a:defRPr/>
            </a:pPr>
            <a:fld id="{5C7157A5-FB16-48B7-B216-6660B3138BE2}" type="slidenum">
              <a:rPr lang="de-DE"/>
              <a:pPr>
                <a:defRPr/>
              </a:pPr>
              <a:t>‹Nr.›</a:t>
            </a:fld>
            <a:endParaRPr lang="de-DE"/>
          </a:p>
        </p:txBody>
      </p:sp>
    </p:spTree>
    <p:extLst>
      <p:ext uri="{BB962C8B-B14F-4D97-AF65-F5344CB8AC3E}">
        <p14:creationId xmlns:p14="http://schemas.microsoft.com/office/powerpoint/2010/main" val="6146848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2"/>
            <a:ext cx="2951148" cy="496802"/>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lvl1pPr>
              <a:defRPr sz="1200"/>
            </a:lvl1pPr>
          </a:lstStyle>
          <a:p>
            <a:pPr>
              <a:defRPr/>
            </a:pPr>
            <a:endParaRPr lang="de-DE"/>
          </a:p>
        </p:txBody>
      </p:sp>
      <p:sp>
        <p:nvSpPr>
          <p:cNvPr id="5123" name="Rectangle 3"/>
          <p:cNvSpPr>
            <a:spLocks noGrp="1" noChangeArrowheads="1"/>
          </p:cNvSpPr>
          <p:nvPr>
            <p:ph type="dt" idx="1"/>
          </p:nvPr>
        </p:nvSpPr>
        <p:spPr bwMode="auto">
          <a:xfrm>
            <a:off x="3860815" y="2"/>
            <a:ext cx="2951148" cy="496802"/>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lvl1pPr algn="r">
              <a:defRPr sz="1200"/>
            </a:lvl1pPr>
          </a:lstStyle>
          <a:p>
            <a:pPr>
              <a:defRPr/>
            </a:pPr>
            <a:fld id="{9B987244-DF57-49E1-AE86-000E290B72DE}" type="datetime1">
              <a:rPr lang="de-DE" smtClean="0"/>
              <a:t>26.02.2020</a:t>
            </a:fld>
            <a:endParaRPr lang="de-DE"/>
          </a:p>
        </p:txBody>
      </p:sp>
      <p:sp>
        <p:nvSpPr>
          <p:cNvPr id="7172" name="Rectangle 4"/>
          <p:cNvSpPr>
            <a:spLocks noGrp="1" noRot="1" noChangeAspect="1" noChangeArrowheads="1" noTextEdit="1"/>
          </p:cNvSpPr>
          <p:nvPr>
            <p:ph type="sldImg" idx="2"/>
          </p:nvPr>
        </p:nvSpPr>
        <p:spPr bwMode="auto">
          <a:xfrm>
            <a:off x="920750" y="746125"/>
            <a:ext cx="49720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8047" y="4722047"/>
            <a:ext cx="4995872" cy="4474455"/>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5126" name="Rectangle 6"/>
          <p:cNvSpPr>
            <a:spLocks noGrp="1" noChangeArrowheads="1"/>
          </p:cNvSpPr>
          <p:nvPr>
            <p:ph type="ftr" sz="quarter" idx="4"/>
          </p:nvPr>
        </p:nvSpPr>
        <p:spPr bwMode="auto">
          <a:xfrm>
            <a:off x="1" y="9445712"/>
            <a:ext cx="2951148" cy="496801"/>
          </a:xfrm>
          <a:prstGeom prst="rect">
            <a:avLst/>
          </a:prstGeom>
          <a:noFill/>
          <a:ln w="9525">
            <a:noFill/>
            <a:miter lim="800000"/>
            <a:headEnd/>
            <a:tailEnd/>
          </a:ln>
          <a:effectLst/>
        </p:spPr>
        <p:txBody>
          <a:bodyPr vert="horz" wrap="square" lIns="93271" tIns="46635" rIns="93271" bIns="46635" numCol="1" anchor="b" anchorCtr="0" compatLnSpc="1">
            <a:prstTxWarp prst="textNoShape">
              <a:avLst/>
            </a:prstTxWarp>
          </a:bodyPr>
          <a:lstStyle>
            <a:lvl1pPr>
              <a:defRPr sz="1200"/>
            </a:lvl1pPr>
          </a:lstStyle>
          <a:p>
            <a:pPr>
              <a:defRPr/>
            </a:pPr>
            <a:endParaRPr lang="de-DE"/>
          </a:p>
        </p:txBody>
      </p:sp>
      <p:sp>
        <p:nvSpPr>
          <p:cNvPr id="5127" name="Rectangle 7"/>
          <p:cNvSpPr>
            <a:spLocks noGrp="1" noChangeArrowheads="1"/>
          </p:cNvSpPr>
          <p:nvPr>
            <p:ph type="sldNum" sz="quarter" idx="5"/>
          </p:nvPr>
        </p:nvSpPr>
        <p:spPr bwMode="auto">
          <a:xfrm>
            <a:off x="3860815" y="9445712"/>
            <a:ext cx="2951148" cy="496801"/>
          </a:xfrm>
          <a:prstGeom prst="rect">
            <a:avLst/>
          </a:prstGeom>
          <a:noFill/>
          <a:ln w="9525">
            <a:noFill/>
            <a:miter lim="800000"/>
            <a:headEnd/>
            <a:tailEnd/>
          </a:ln>
          <a:effectLst/>
        </p:spPr>
        <p:txBody>
          <a:bodyPr vert="horz" wrap="square" lIns="93271" tIns="46635" rIns="93271" bIns="46635" numCol="1" anchor="b" anchorCtr="0" compatLnSpc="1">
            <a:prstTxWarp prst="textNoShape">
              <a:avLst/>
            </a:prstTxWarp>
          </a:bodyPr>
          <a:lstStyle>
            <a:lvl1pPr algn="r">
              <a:defRPr sz="1200"/>
            </a:lvl1pPr>
          </a:lstStyle>
          <a:p>
            <a:pPr>
              <a:defRPr/>
            </a:pPr>
            <a:fld id="{BCB6D199-8F06-4346-AE65-F23F023EED68}" type="slidenum">
              <a:rPr lang="de-DE"/>
              <a:pPr>
                <a:defRPr/>
              </a:pPr>
              <a:t>‹Nr.›</a:t>
            </a:fld>
            <a:endParaRPr lang="de-DE"/>
          </a:p>
        </p:txBody>
      </p:sp>
    </p:spTree>
    <p:extLst>
      <p:ext uri="{BB962C8B-B14F-4D97-AF65-F5344CB8AC3E}">
        <p14:creationId xmlns:p14="http://schemas.microsoft.com/office/powerpoint/2010/main" val="72511830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1AB75B8D-9503-4594-A017-253B58C0A287}" type="datetime1">
              <a:rPr lang="de-DE" smtClean="0"/>
              <a:t>26.02.2020</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2</a:t>
            </a:fld>
            <a:endParaRPr lang="de-DE"/>
          </a:p>
        </p:txBody>
      </p:sp>
    </p:spTree>
    <p:extLst>
      <p:ext uri="{BB962C8B-B14F-4D97-AF65-F5344CB8AC3E}">
        <p14:creationId xmlns:p14="http://schemas.microsoft.com/office/powerpoint/2010/main" val="11928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B7B30FE3-AFDC-4EA0-93BA-D891DE28AE40}" type="datetime1">
              <a:rPr lang="de-DE" smtClean="0"/>
              <a:t>26.02.2020</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5</a:t>
            </a:fld>
            <a:endParaRPr lang="de-DE"/>
          </a:p>
        </p:txBody>
      </p:sp>
    </p:spTree>
    <p:extLst>
      <p:ext uri="{BB962C8B-B14F-4D97-AF65-F5344CB8AC3E}">
        <p14:creationId xmlns:p14="http://schemas.microsoft.com/office/powerpoint/2010/main" val="264571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A12765F7-EB1F-4044-A7B5-C7E0D92CDEBE}" type="datetime1">
              <a:rPr lang="de-DE" smtClean="0"/>
              <a:t>26.02.2020</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6</a:t>
            </a:fld>
            <a:endParaRPr lang="de-DE"/>
          </a:p>
        </p:txBody>
      </p:sp>
    </p:spTree>
    <p:extLst>
      <p:ext uri="{BB962C8B-B14F-4D97-AF65-F5344CB8AC3E}">
        <p14:creationId xmlns:p14="http://schemas.microsoft.com/office/powerpoint/2010/main" val="3447048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Inhaltsplatzhalter 10"/>
          <p:cNvSpPr>
            <a:spLocks noGrp="1"/>
          </p:cNvSpPr>
          <p:nvPr>
            <p:ph sz="quarter" idx="13" hasCustomPrompt="1"/>
          </p:nvPr>
        </p:nvSpPr>
        <p:spPr>
          <a:xfrm>
            <a:off x="437222" y="3863556"/>
            <a:ext cx="8022566" cy="1354301"/>
          </a:xfrm>
        </p:spPr>
        <p:txBody>
          <a:bodyPr lIns="91440" tIns="45720" rIns="0" bIns="45720" anchor="b">
            <a:noAutofit/>
          </a:bodyPr>
          <a:lstStyle>
            <a:lvl1pPr algn="r">
              <a:buFontTx/>
              <a:buNone/>
              <a:defRPr sz="3600" b="1">
                <a:solidFill>
                  <a:schemeClr val="accent1"/>
                </a:solidFill>
              </a:defRPr>
            </a:lvl1pPr>
          </a:lstStyle>
          <a:p>
            <a:pPr lvl="0"/>
            <a:r>
              <a:rPr lang="de-DE" dirty="0"/>
              <a:t>Modulname / Veranstaltung</a:t>
            </a:r>
          </a:p>
        </p:txBody>
      </p:sp>
      <p:sp>
        <p:nvSpPr>
          <p:cNvPr id="28" name="Inhaltsplatzhalter 10"/>
          <p:cNvSpPr>
            <a:spLocks noGrp="1"/>
          </p:cNvSpPr>
          <p:nvPr>
            <p:ph sz="quarter" idx="14" hasCustomPrompt="1"/>
          </p:nvPr>
        </p:nvSpPr>
        <p:spPr>
          <a:xfrm>
            <a:off x="437222" y="5750928"/>
            <a:ext cx="8022566" cy="361920"/>
          </a:xfrm>
        </p:spPr>
        <p:txBody>
          <a:bodyPr lIns="91440" tIns="45720" rIns="0" bIns="45720">
            <a:noAutofit/>
          </a:bodyPr>
          <a:lstStyle>
            <a:lvl1pPr algn="r">
              <a:buFontTx/>
              <a:buNone/>
              <a:defRPr sz="1800" b="1">
                <a:solidFill>
                  <a:schemeClr val="tx1"/>
                </a:solidFill>
              </a:defRPr>
            </a:lvl1pPr>
          </a:lstStyle>
          <a:p>
            <a:pPr lvl="0"/>
            <a:r>
              <a:rPr lang="de-DE" dirty="0"/>
              <a:t>Vortragende/r</a:t>
            </a:r>
          </a:p>
        </p:txBody>
      </p:sp>
      <p:sp>
        <p:nvSpPr>
          <p:cNvPr id="29" name="Inhaltsplatzhalter 10"/>
          <p:cNvSpPr>
            <a:spLocks noGrp="1"/>
          </p:cNvSpPr>
          <p:nvPr>
            <p:ph sz="quarter" idx="15" hasCustomPrompt="1"/>
          </p:nvPr>
        </p:nvSpPr>
        <p:spPr>
          <a:xfrm>
            <a:off x="437222" y="5218247"/>
            <a:ext cx="8022566" cy="361920"/>
          </a:xfrm>
        </p:spPr>
        <p:txBody>
          <a:bodyPr lIns="91440" tIns="45720" rIns="0" bIns="45720">
            <a:noAutofit/>
          </a:bodyPr>
          <a:lstStyle>
            <a:lvl1pPr algn="r">
              <a:buFontTx/>
              <a:buNone/>
              <a:defRPr sz="1800" b="0">
                <a:solidFill>
                  <a:schemeClr val="accent2">
                    <a:lumMod val="25000"/>
                  </a:schemeClr>
                </a:solidFill>
              </a:defRPr>
            </a:lvl1pPr>
          </a:lstStyle>
          <a:p>
            <a:pPr lvl="0"/>
            <a:r>
              <a:rPr lang="de-DE" dirty="0"/>
              <a:t>ggfs. Untertitel</a:t>
            </a:r>
          </a:p>
        </p:txBody>
      </p:sp>
      <p:pic>
        <p:nvPicPr>
          <p:cNvPr id="6" name="Grafik 5">
            <a:extLst>
              <a:ext uri="{FF2B5EF4-FFF2-40B4-BE49-F238E27FC236}">
                <a16:creationId xmlns:a16="http://schemas.microsoft.com/office/drawing/2014/main" id="{30952D6D-9DC7-4B0B-AB1D-6455E1BAF6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4238" y="135028"/>
            <a:ext cx="540000" cy="540000"/>
          </a:xfrm>
          <a:prstGeom prst="rect">
            <a:avLst/>
          </a:prstGeom>
        </p:spPr>
      </p:pic>
    </p:spTree>
    <p:extLst>
      <p:ext uri="{BB962C8B-B14F-4D97-AF65-F5344CB8AC3E}">
        <p14:creationId xmlns:p14="http://schemas.microsoft.com/office/powerpoint/2010/main" val="304713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0"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Dennis Glüsenkamp ▪ Angewandte Programmierung</a:t>
            </a:r>
            <a:endParaRPr lang="de-DE" dirty="0"/>
          </a:p>
        </p:txBody>
      </p:sp>
      <p:sp>
        <p:nvSpPr>
          <p:cNvPr id="11"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r>
              <a:rPr lang="de-DE"/>
              <a:t>26.02.2020</a:t>
            </a:r>
            <a:endParaRPr lang="de-DE" dirty="0"/>
          </a:p>
        </p:txBody>
      </p:sp>
      <p:sp>
        <p:nvSpPr>
          <p:cNvPr id="12" name="Inhaltsplatzhalter 2"/>
          <p:cNvSpPr>
            <a:spLocks noGrp="1"/>
          </p:cNvSpPr>
          <p:nvPr>
            <p:ph idx="1" hasCustomPrompt="1"/>
          </p:nvPr>
        </p:nvSpPr>
        <p:spPr>
          <a:xfrm>
            <a:off x="108000" y="800100"/>
            <a:ext cx="8351788" cy="5619850"/>
          </a:xfrm>
          <a:prstGeom prst="rect">
            <a:avLst/>
          </a:prstGeom>
        </p:spPr>
        <p:txBody>
          <a:bodyPr lIns="0" tIns="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3" name="Titel 1"/>
          <p:cNvSpPr>
            <a:spLocks noGrp="1"/>
          </p:cNvSpPr>
          <p:nvPr>
            <p:ph type="title" hasCustomPrompt="1"/>
          </p:nvPr>
        </p:nvSpPr>
        <p:spPr>
          <a:xfrm>
            <a:off x="21756" y="21167"/>
            <a:ext cx="8320017" cy="356288"/>
          </a:xfrm>
          <a:prstGeom prst="rect">
            <a:avLst/>
          </a:prstGeom>
        </p:spPr>
        <p:txBody>
          <a:bodyPr anchor="b"/>
          <a:lstStyle>
            <a:lvl1pPr algn="l">
              <a:defRPr sz="1600" b="0">
                <a:solidFill>
                  <a:schemeClr val="tx2"/>
                </a:solidFill>
              </a:defRPr>
            </a:lvl1pPr>
          </a:lstStyle>
          <a:p>
            <a:r>
              <a:rPr lang="de-DE" dirty="0"/>
              <a:t>Abschnittsbereich / Oberthema (optional)</a:t>
            </a:r>
          </a:p>
        </p:txBody>
      </p:sp>
      <p:sp>
        <p:nvSpPr>
          <p:cNvPr id="14" name="Textplatzhalter 7"/>
          <p:cNvSpPr>
            <a:spLocks noGrp="1"/>
          </p:cNvSpPr>
          <p:nvPr>
            <p:ph type="body" sz="quarter" idx="13" hasCustomPrompt="1"/>
          </p:nvPr>
        </p:nvSpPr>
        <p:spPr>
          <a:xfrm>
            <a:off x="21756" y="271231"/>
            <a:ext cx="8335120" cy="360064"/>
          </a:xfrm>
          <a:prstGeom prst="rect">
            <a:avLst/>
          </a:prstGeom>
        </p:spPr>
        <p:txBody>
          <a:bodyPr anchor="t"/>
          <a:lstStyle>
            <a:lvl1pPr algn="l">
              <a:buNone/>
              <a:defRPr sz="2000" b="1">
                <a:solidFill>
                  <a:schemeClr val="accent1"/>
                </a:solidFill>
              </a:defRPr>
            </a:lvl1pPr>
          </a:lstStyle>
          <a:p>
            <a:pPr lvl="0"/>
            <a:r>
              <a:rPr lang="de-DE" dirty="0"/>
              <a:t>Folientitel</a:t>
            </a:r>
          </a:p>
        </p:txBody>
      </p:sp>
      <p:sp>
        <p:nvSpPr>
          <p:cNvPr id="3" name="Textplatzhalter 2">
            <a:extLst>
              <a:ext uri="{FF2B5EF4-FFF2-40B4-BE49-F238E27FC236}">
                <a16:creationId xmlns:a16="http://schemas.microsoft.com/office/drawing/2014/main" id="{07616CD4-D9A1-49DD-926A-2AB2A15980E7}"/>
              </a:ext>
            </a:extLst>
          </p:cNvPr>
          <p:cNvSpPr>
            <a:spLocks noGrp="1"/>
          </p:cNvSpPr>
          <p:nvPr>
            <p:ph type="body" sz="quarter" idx="14" hasCustomPrompt="1"/>
          </p:nvPr>
        </p:nvSpPr>
        <p:spPr>
          <a:xfrm>
            <a:off x="109538" y="6119587"/>
            <a:ext cx="8350250"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Tree>
    <p:extLst>
      <p:ext uri="{BB962C8B-B14F-4D97-AF65-F5344CB8AC3E}">
        <p14:creationId xmlns:p14="http://schemas.microsoft.com/office/powerpoint/2010/main" val="421457766"/>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ischenfolie">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1673136" y="3683480"/>
            <a:ext cx="6786652" cy="1250830"/>
          </a:xfrm>
          <a:prstGeom prst="rect">
            <a:avLst/>
          </a:prstGeom>
        </p:spPr>
        <p:txBody>
          <a:bodyPr lIns="91440" tIns="45720" rIns="0" bIns="45720" anchor="b"/>
          <a:lstStyle>
            <a:lvl1pPr algn="r">
              <a:buClr>
                <a:srgbClr val="23A092"/>
              </a:buClr>
              <a:buFont typeface="Wingdings" pitchFamily="2" charset="2"/>
              <a:buNone/>
              <a:defRPr sz="2400" b="1">
                <a:solidFill>
                  <a:schemeClr val="accent1"/>
                </a:solidFill>
              </a:defRPr>
            </a:lvl1pPr>
            <a:lvl2pPr marL="631825" indent="-285750">
              <a:buClr>
                <a:srgbClr val="23A092"/>
              </a:buClr>
              <a:buSzPct val="80000"/>
              <a:buFont typeface="Wingdings" pitchFamily="2" charset="2"/>
              <a:buNone/>
              <a:defRPr sz="1600">
                <a:solidFill>
                  <a:srgbClr val="23A092"/>
                </a:solidFill>
              </a:defRPr>
            </a:lvl2pPr>
            <a:lvl3pPr marL="900113" indent="-269875">
              <a:buClr>
                <a:srgbClr val="23A092"/>
              </a:buClr>
              <a:buSzPct val="70000"/>
              <a:buFont typeface="Wingdings" pitchFamily="2" charset="2"/>
              <a:buNone/>
              <a:defRPr sz="1600">
                <a:solidFill>
                  <a:srgbClr val="1C1C1C"/>
                </a:solidFill>
              </a:defRPr>
            </a:lvl3pPr>
            <a:lvl4pPr marL="1165225" indent="-268288">
              <a:buClr>
                <a:srgbClr val="23A092"/>
              </a:buClr>
              <a:buSzPct val="60000"/>
              <a:buFont typeface="Wingdings" pitchFamily="2" charset="2"/>
              <a:buNone/>
              <a:defRPr sz="1500">
                <a:solidFill>
                  <a:srgbClr val="23A092"/>
                </a:solidFill>
              </a:defRPr>
            </a:lvl4pPr>
            <a:lvl5pPr marL="1527175" indent="-268288">
              <a:buClr>
                <a:srgbClr val="23A092"/>
              </a:buClr>
              <a:buSzPct val="50000"/>
              <a:buFont typeface="Wingdings" pitchFamily="2" charset="2"/>
              <a:buNone/>
              <a:defRPr sz="1500">
                <a:solidFill>
                  <a:srgbClr val="1C1C1C"/>
                </a:solidFill>
              </a:defRPr>
            </a:lvl5pPr>
          </a:lstStyle>
          <a:p>
            <a:pPr lvl="0"/>
            <a:r>
              <a:rPr lang="de-DE" dirty="0"/>
              <a:t>Zwischenüberschrift</a:t>
            </a:r>
          </a:p>
        </p:txBody>
      </p:sp>
      <p:sp>
        <p:nvSpPr>
          <p:cNvPr id="6"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1"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r>
              <a:rPr lang="de-DE"/>
              <a:t>26.02.2020</a:t>
            </a:r>
            <a:endParaRPr lang="de-DE" dirty="0"/>
          </a:p>
        </p:txBody>
      </p:sp>
      <p:sp>
        <p:nvSpPr>
          <p:cNvPr id="7"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Dennis Glüsenkamp ▪ Angewandte Programmierung</a:t>
            </a:r>
            <a:endParaRPr lang="de-DE" dirty="0"/>
          </a:p>
        </p:txBody>
      </p:sp>
    </p:spTree>
    <p:extLst>
      <p:ext uri="{BB962C8B-B14F-4D97-AF65-F5344CB8AC3E}">
        <p14:creationId xmlns:p14="http://schemas.microsoft.com/office/powerpoint/2010/main" val="42145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2 Felder">
    <p:spTree>
      <p:nvGrpSpPr>
        <p:cNvPr id="1" name=""/>
        <p:cNvGrpSpPr/>
        <p:nvPr/>
      </p:nvGrpSpPr>
      <p:grpSpPr>
        <a:xfrm>
          <a:off x="0" y="0"/>
          <a:ext cx="0" cy="0"/>
          <a:chOff x="0" y="0"/>
          <a:chExt cx="0" cy="0"/>
        </a:xfrm>
      </p:grpSpPr>
      <p:sp>
        <p:nvSpPr>
          <p:cNvPr id="11"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5"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r>
              <a:rPr lang="de-DE"/>
              <a:t>26.02.2020</a:t>
            </a:r>
            <a:endParaRPr lang="de-DE" dirty="0"/>
          </a:p>
        </p:txBody>
      </p:sp>
      <p:cxnSp>
        <p:nvCxnSpPr>
          <p:cNvPr id="24" name="Gerade Verbindung 10"/>
          <p:cNvCxnSpPr/>
          <p:nvPr userDrawn="1"/>
        </p:nvCxnSpPr>
        <p:spPr>
          <a:xfrm>
            <a:off x="4290248" y="771525"/>
            <a:ext cx="0" cy="5620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Dennis Glüsenkamp ▪ Angewandte Programmierung</a:t>
            </a:r>
            <a:endParaRPr lang="de-DE" dirty="0"/>
          </a:p>
        </p:txBody>
      </p:sp>
      <p:sp>
        <p:nvSpPr>
          <p:cNvPr id="16" name="Inhaltsplatzhalter 2"/>
          <p:cNvSpPr>
            <a:spLocks noGrp="1"/>
          </p:cNvSpPr>
          <p:nvPr>
            <p:ph idx="1" hasCustomPrompt="1"/>
          </p:nvPr>
        </p:nvSpPr>
        <p:spPr>
          <a:xfrm>
            <a:off x="107950" y="800100"/>
            <a:ext cx="4188076" cy="5619850"/>
          </a:xfrm>
          <a:prstGeom prst="rect">
            <a:avLst/>
          </a:prstGeom>
        </p:spPr>
        <p:txBody>
          <a:bodyPr lIns="0" tIns="0" rIns="9000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3" name="Inhaltsplatzhalter 2">
            <a:extLst>
              <a:ext uri="{FF2B5EF4-FFF2-40B4-BE49-F238E27FC236}">
                <a16:creationId xmlns:a16="http://schemas.microsoft.com/office/drawing/2014/main" id="{212E850D-247C-48BD-B81F-4EE86007454B}"/>
              </a:ext>
            </a:extLst>
          </p:cNvPr>
          <p:cNvSpPr>
            <a:spLocks noGrp="1"/>
          </p:cNvSpPr>
          <p:nvPr>
            <p:ph idx="14" hasCustomPrompt="1"/>
          </p:nvPr>
        </p:nvSpPr>
        <p:spPr>
          <a:xfrm>
            <a:off x="4296026" y="800100"/>
            <a:ext cx="4182298" cy="5619850"/>
          </a:xfrm>
          <a:prstGeom prst="rect">
            <a:avLst/>
          </a:prstGeom>
        </p:spPr>
        <p:txBody>
          <a:bodyPr lIns="90000" tIns="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8" name="Textplatzhalter 2">
            <a:extLst>
              <a:ext uri="{FF2B5EF4-FFF2-40B4-BE49-F238E27FC236}">
                <a16:creationId xmlns:a16="http://schemas.microsoft.com/office/drawing/2014/main" id="{C875F3BE-7E40-4688-BACA-354E14822802}"/>
              </a:ext>
            </a:extLst>
          </p:cNvPr>
          <p:cNvSpPr>
            <a:spLocks noGrp="1"/>
          </p:cNvSpPr>
          <p:nvPr>
            <p:ph type="body" sz="quarter" idx="15" hasCustomPrompt="1"/>
          </p:nvPr>
        </p:nvSpPr>
        <p:spPr>
          <a:xfrm>
            <a:off x="109538" y="6119587"/>
            <a:ext cx="4186488"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
        <p:nvSpPr>
          <p:cNvPr id="17" name="Titel 1">
            <a:extLst>
              <a:ext uri="{FF2B5EF4-FFF2-40B4-BE49-F238E27FC236}">
                <a16:creationId xmlns:a16="http://schemas.microsoft.com/office/drawing/2014/main" id="{FBB7A347-AAD3-423D-BA5E-FD8003ABC35B}"/>
              </a:ext>
            </a:extLst>
          </p:cNvPr>
          <p:cNvSpPr>
            <a:spLocks noGrp="1"/>
          </p:cNvSpPr>
          <p:nvPr>
            <p:ph type="title" hasCustomPrompt="1"/>
          </p:nvPr>
        </p:nvSpPr>
        <p:spPr>
          <a:xfrm>
            <a:off x="21756" y="21167"/>
            <a:ext cx="8320017" cy="356288"/>
          </a:xfrm>
          <a:prstGeom prst="rect">
            <a:avLst/>
          </a:prstGeom>
        </p:spPr>
        <p:txBody>
          <a:bodyPr anchor="b"/>
          <a:lstStyle>
            <a:lvl1pPr algn="l">
              <a:defRPr sz="1600" b="0">
                <a:solidFill>
                  <a:schemeClr val="tx2"/>
                </a:solidFill>
              </a:defRPr>
            </a:lvl1pPr>
          </a:lstStyle>
          <a:p>
            <a:r>
              <a:rPr lang="de-DE" dirty="0"/>
              <a:t>Abschnittsbereich / Oberthema (optional)</a:t>
            </a:r>
          </a:p>
        </p:txBody>
      </p:sp>
      <p:sp>
        <p:nvSpPr>
          <p:cNvPr id="19" name="Textplatzhalter 7">
            <a:extLst>
              <a:ext uri="{FF2B5EF4-FFF2-40B4-BE49-F238E27FC236}">
                <a16:creationId xmlns:a16="http://schemas.microsoft.com/office/drawing/2014/main" id="{C8CC9227-81B8-4B4A-AF1A-4A6C0766EE6F}"/>
              </a:ext>
            </a:extLst>
          </p:cNvPr>
          <p:cNvSpPr>
            <a:spLocks noGrp="1"/>
          </p:cNvSpPr>
          <p:nvPr>
            <p:ph type="body" sz="quarter" idx="13" hasCustomPrompt="1"/>
          </p:nvPr>
        </p:nvSpPr>
        <p:spPr>
          <a:xfrm>
            <a:off x="21756" y="271231"/>
            <a:ext cx="8335120" cy="360064"/>
          </a:xfrm>
          <a:prstGeom prst="rect">
            <a:avLst/>
          </a:prstGeom>
        </p:spPr>
        <p:txBody>
          <a:bodyPr anchor="t"/>
          <a:lstStyle>
            <a:lvl1pPr algn="l">
              <a:buNone/>
              <a:defRPr sz="2000" b="1">
                <a:solidFill>
                  <a:schemeClr val="accent1"/>
                </a:solidFill>
              </a:defRPr>
            </a:lvl1pPr>
          </a:lstStyle>
          <a:p>
            <a:pPr lvl="0"/>
            <a:r>
              <a:rPr lang="de-DE" dirty="0"/>
              <a:t>Folientitel</a:t>
            </a:r>
          </a:p>
        </p:txBody>
      </p:sp>
    </p:spTree>
    <p:extLst>
      <p:ext uri="{BB962C8B-B14F-4D97-AF65-F5344CB8AC3E}">
        <p14:creationId xmlns:p14="http://schemas.microsoft.com/office/powerpoint/2010/main" val="42145776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kal: 2 Felder">
    <p:spTree>
      <p:nvGrpSpPr>
        <p:cNvPr id="1" name=""/>
        <p:cNvGrpSpPr/>
        <p:nvPr/>
      </p:nvGrpSpPr>
      <p:grpSpPr>
        <a:xfrm>
          <a:off x="0" y="0"/>
          <a:ext cx="0" cy="0"/>
          <a:chOff x="0" y="0"/>
          <a:chExt cx="0" cy="0"/>
        </a:xfrm>
      </p:grpSpPr>
      <p:cxnSp>
        <p:nvCxnSpPr>
          <p:cNvPr id="9" name="Gerade Verbindung 8"/>
          <p:cNvCxnSpPr/>
          <p:nvPr userDrawn="1"/>
        </p:nvCxnSpPr>
        <p:spPr>
          <a:xfrm>
            <a:off x="138113" y="3581929"/>
            <a:ext cx="815980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4"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r>
              <a:rPr lang="de-DE"/>
              <a:t>26.02.2020</a:t>
            </a:r>
            <a:endParaRPr lang="de-DE" dirty="0"/>
          </a:p>
        </p:txBody>
      </p:sp>
      <p:sp>
        <p:nvSpPr>
          <p:cNvPr id="16"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Dennis Glüsenkamp ▪ Angewandte Programmierung</a:t>
            </a:r>
            <a:endParaRPr lang="de-DE" dirty="0"/>
          </a:p>
        </p:txBody>
      </p:sp>
      <p:sp>
        <p:nvSpPr>
          <p:cNvPr id="19" name="Inhaltsplatzhalter 2">
            <a:extLst>
              <a:ext uri="{FF2B5EF4-FFF2-40B4-BE49-F238E27FC236}">
                <a16:creationId xmlns:a16="http://schemas.microsoft.com/office/drawing/2014/main" id="{6C4076AC-72B8-494B-9D40-242B5CD7C9BD}"/>
              </a:ext>
            </a:extLst>
          </p:cNvPr>
          <p:cNvSpPr>
            <a:spLocks noGrp="1"/>
          </p:cNvSpPr>
          <p:nvPr>
            <p:ph idx="1" hasCustomPrompt="1"/>
          </p:nvPr>
        </p:nvSpPr>
        <p:spPr>
          <a:xfrm>
            <a:off x="107950" y="800100"/>
            <a:ext cx="8351838" cy="2781828"/>
          </a:xfrm>
          <a:prstGeom prst="rect">
            <a:avLst/>
          </a:prstGeom>
        </p:spPr>
        <p:txBody>
          <a:bodyPr lIns="0" tIns="0" rIns="0" bIns="4680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20" name="Inhaltsplatzhalter 2">
            <a:extLst>
              <a:ext uri="{FF2B5EF4-FFF2-40B4-BE49-F238E27FC236}">
                <a16:creationId xmlns:a16="http://schemas.microsoft.com/office/drawing/2014/main" id="{39D25495-5902-473F-B591-6E8DB1A07A02}"/>
              </a:ext>
            </a:extLst>
          </p:cNvPr>
          <p:cNvSpPr>
            <a:spLocks noGrp="1"/>
          </p:cNvSpPr>
          <p:nvPr>
            <p:ph idx="14" hasCustomPrompt="1"/>
          </p:nvPr>
        </p:nvSpPr>
        <p:spPr>
          <a:xfrm>
            <a:off x="107950" y="3581929"/>
            <a:ext cx="8351838" cy="2781828"/>
          </a:xfrm>
          <a:prstGeom prst="rect">
            <a:avLst/>
          </a:prstGeom>
        </p:spPr>
        <p:txBody>
          <a:bodyPr lIns="0" tIns="4680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1" name="Textplatzhalter 2">
            <a:extLst>
              <a:ext uri="{FF2B5EF4-FFF2-40B4-BE49-F238E27FC236}">
                <a16:creationId xmlns:a16="http://schemas.microsoft.com/office/drawing/2014/main" id="{FD86FD6A-3595-4937-BD23-89D5A3903761}"/>
              </a:ext>
            </a:extLst>
          </p:cNvPr>
          <p:cNvSpPr>
            <a:spLocks noGrp="1"/>
          </p:cNvSpPr>
          <p:nvPr>
            <p:ph type="body" sz="quarter" idx="15" hasCustomPrompt="1"/>
          </p:nvPr>
        </p:nvSpPr>
        <p:spPr>
          <a:xfrm>
            <a:off x="109538" y="6119587"/>
            <a:ext cx="8350250"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
        <p:nvSpPr>
          <p:cNvPr id="15" name="Titel 1">
            <a:extLst>
              <a:ext uri="{FF2B5EF4-FFF2-40B4-BE49-F238E27FC236}">
                <a16:creationId xmlns:a16="http://schemas.microsoft.com/office/drawing/2014/main" id="{D1259F72-4DD5-4411-A834-7B18606DA357}"/>
              </a:ext>
            </a:extLst>
          </p:cNvPr>
          <p:cNvSpPr>
            <a:spLocks noGrp="1"/>
          </p:cNvSpPr>
          <p:nvPr>
            <p:ph type="title" hasCustomPrompt="1"/>
          </p:nvPr>
        </p:nvSpPr>
        <p:spPr>
          <a:xfrm>
            <a:off x="21756" y="21167"/>
            <a:ext cx="8320017" cy="356288"/>
          </a:xfrm>
          <a:prstGeom prst="rect">
            <a:avLst/>
          </a:prstGeom>
        </p:spPr>
        <p:txBody>
          <a:bodyPr anchor="b"/>
          <a:lstStyle>
            <a:lvl1pPr algn="l">
              <a:defRPr sz="1600" b="0">
                <a:solidFill>
                  <a:schemeClr val="tx2"/>
                </a:solidFill>
              </a:defRPr>
            </a:lvl1pPr>
          </a:lstStyle>
          <a:p>
            <a:r>
              <a:rPr lang="de-DE" dirty="0"/>
              <a:t>Abschnittsbereich / Oberthema (optional)</a:t>
            </a:r>
          </a:p>
        </p:txBody>
      </p:sp>
      <p:sp>
        <p:nvSpPr>
          <p:cNvPr id="17" name="Textplatzhalter 7">
            <a:extLst>
              <a:ext uri="{FF2B5EF4-FFF2-40B4-BE49-F238E27FC236}">
                <a16:creationId xmlns:a16="http://schemas.microsoft.com/office/drawing/2014/main" id="{8735B2C8-9063-443E-9E4A-436DA78476DE}"/>
              </a:ext>
            </a:extLst>
          </p:cNvPr>
          <p:cNvSpPr>
            <a:spLocks noGrp="1"/>
          </p:cNvSpPr>
          <p:nvPr>
            <p:ph type="body" sz="quarter" idx="13" hasCustomPrompt="1"/>
          </p:nvPr>
        </p:nvSpPr>
        <p:spPr>
          <a:xfrm>
            <a:off x="21756" y="271231"/>
            <a:ext cx="8335120" cy="360064"/>
          </a:xfrm>
          <a:prstGeom prst="rect">
            <a:avLst/>
          </a:prstGeom>
        </p:spPr>
        <p:txBody>
          <a:bodyPr anchor="t"/>
          <a:lstStyle>
            <a:lvl1pPr algn="l">
              <a:buNone/>
              <a:defRPr sz="2000" b="1">
                <a:solidFill>
                  <a:schemeClr val="accent1"/>
                </a:solidFill>
              </a:defRPr>
            </a:lvl1pPr>
          </a:lstStyle>
          <a:p>
            <a:pPr lvl="0"/>
            <a:r>
              <a:rPr lang="de-DE" dirty="0"/>
              <a:t>Folientitel</a:t>
            </a:r>
          </a:p>
        </p:txBody>
      </p:sp>
    </p:spTree>
    <p:extLst>
      <p:ext uri="{BB962C8B-B14F-4D97-AF65-F5344CB8AC3E}">
        <p14:creationId xmlns:p14="http://schemas.microsoft.com/office/powerpoint/2010/main" val="42145776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Felder">
    <p:spTree>
      <p:nvGrpSpPr>
        <p:cNvPr id="1" name=""/>
        <p:cNvGrpSpPr/>
        <p:nvPr/>
      </p:nvGrpSpPr>
      <p:grpSpPr>
        <a:xfrm>
          <a:off x="0" y="0"/>
          <a:ext cx="0" cy="0"/>
          <a:chOff x="0" y="0"/>
          <a:chExt cx="0" cy="0"/>
        </a:xfrm>
      </p:grpSpPr>
      <p:cxnSp>
        <p:nvCxnSpPr>
          <p:cNvPr id="11" name="Gerade Verbindung 10"/>
          <p:cNvCxnSpPr/>
          <p:nvPr userDrawn="1"/>
        </p:nvCxnSpPr>
        <p:spPr>
          <a:xfrm>
            <a:off x="4290248" y="771525"/>
            <a:ext cx="0" cy="5620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21"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r>
              <a:rPr lang="de-DE"/>
              <a:t>26.02.2020</a:t>
            </a:r>
            <a:endParaRPr lang="de-DE" dirty="0"/>
          </a:p>
        </p:txBody>
      </p:sp>
      <p:cxnSp>
        <p:nvCxnSpPr>
          <p:cNvPr id="23" name="Gerade Verbindung 8"/>
          <p:cNvCxnSpPr/>
          <p:nvPr userDrawn="1"/>
        </p:nvCxnSpPr>
        <p:spPr>
          <a:xfrm>
            <a:off x="138113" y="3581929"/>
            <a:ext cx="815980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Dennis Glüsenkamp ▪ Angewandte Programmierung</a:t>
            </a:r>
            <a:endParaRPr lang="de-DE" dirty="0"/>
          </a:p>
        </p:txBody>
      </p:sp>
      <p:sp>
        <p:nvSpPr>
          <p:cNvPr id="27" name="Inhaltsplatzhalter 2">
            <a:extLst>
              <a:ext uri="{FF2B5EF4-FFF2-40B4-BE49-F238E27FC236}">
                <a16:creationId xmlns:a16="http://schemas.microsoft.com/office/drawing/2014/main" id="{652CB310-A0F4-4552-A54B-83D5CCEDC779}"/>
              </a:ext>
            </a:extLst>
          </p:cNvPr>
          <p:cNvSpPr>
            <a:spLocks noGrp="1"/>
          </p:cNvSpPr>
          <p:nvPr>
            <p:ph idx="1" hasCustomPrompt="1"/>
          </p:nvPr>
        </p:nvSpPr>
        <p:spPr>
          <a:xfrm>
            <a:off x="107950" y="800100"/>
            <a:ext cx="4188076" cy="2781829"/>
          </a:xfrm>
          <a:prstGeom prst="rect">
            <a:avLst/>
          </a:prstGeom>
        </p:spPr>
        <p:txBody>
          <a:bodyPr lIns="0" tIns="0" rIns="9000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28" name="Inhaltsplatzhalter 2">
            <a:extLst>
              <a:ext uri="{FF2B5EF4-FFF2-40B4-BE49-F238E27FC236}">
                <a16:creationId xmlns:a16="http://schemas.microsoft.com/office/drawing/2014/main" id="{58369E87-075C-426D-AE0C-1E46037B454A}"/>
              </a:ext>
            </a:extLst>
          </p:cNvPr>
          <p:cNvSpPr>
            <a:spLocks noGrp="1"/>
          </p:cNvSpPr>
          <p:nvPr>
            <p:ph idx="14" hasCustomPrompt="1"/>
          </p:nvPr>
        </p:nvSpPr>
        <p:spPr>
          <a:xfrm>
            <a:off x="107950" y="3581929"/>
            <a:ext cx="4188076" cy="2834746"/>
          </a:xfrm>
          <a:prstGeom prst="rect">
            <a:avLst/>
          </a:prstGeom>
        </p:spPr>
        <p:txBody>
          <a:bodyPr lIns="0" tIns="46800" rIns="9000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29" name="Inhaltsplatzhalter 2">
            <a:extLst>
              <a:ext uri="{FF2B5EF4-FFF2-40B4-BE49-F238E27FC236}">
                <a16:creationId xmlns:a16="http://schemas.microsoft.com/office/drawing/2014/main" id="{0994D254-9C4B-4DCA-971C-F5971314F5F4}"/>
              </a:ext>
            </a:extLst>
          </p:cNvPr>
          <p:cNvSpPr>
            <a:spLocks noGrp="1"/>
          </p:cNvSpPr>
          <p:nvPr>
            <p:ph idx="15" hasCustomPrompt="1"/>
          </p:nvPr>
        </p:nvSpPr>
        <p:spPr>
          <a:xfrm>
            <a:off x="4296026" y="800100"/>
            <a:ext cx="4188076" cy="2781829"/>
          </a:xfrm>
          <a:prstGeom prst="rect">
            <a:avLst/>
          </a:prstGeom>
        </p:spPr>
        <p:txBody>
          <a:bodyPr lIns="90000" tIns="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30" name="Inhaltsplatzhalter 2">
            <a:extLst>
              <a:ext uri="{FF2B5EF4-FFF2-40B4-BE49-F238E27FC236}">
                <a16:creationId xmlns:a16="http://schemas.microsoft.com/office/drawing/2014/main" id="{C3758986-AC9C-4363-B8AE-541C2E5AADC9}"/>
              </a:ext>
            </a:extLst>
          </p:cNvPr>
          <p:cNvSpPr>
            <a:spLocks noGrp="1"/>
          </p:cNvSpPr>
          <p:nvPr>
            <p:ph idx="16" hasCustomPrompt="1"/>
          </p:nvPr>
        </p:nvSpPr>
        <p:spPr>
          <a:xfrm>
            <a:off x="4296026" y="3581929"/>
            <a:ext cx="4188076" cy="2834746"/>
          </a:xfrm>
          <a:prstGeom prst="rect">
            <a:avLst/>
          </a:prstGeom>
        </p:spPr>
        <p:txBody>
          <a:bodyPr lIns="90000" tIns="4680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7" name="Textplatzhalter 2">
            <a:extLst>
              <a:ext uri="{FF2B5EF4-FFF2-40B4-BE49-F238E27FC236}">
                <a16:creationId xmlns:a16="http://schemas.microsoft.com/office/drawing/2014/main" id="{8325FAEE-5F3A-4019-9431-8BC1A4A5F775}"/>
              </a:ext>
            </a:extLst>
          </p:cNvPr>
          <p:cNvSpPr>
            <a:spLocks noGrp="1"/>
          </p:cNvSpPr>
          <p:nvPr>
            <p:ph type="body" sz="quarter" idx="17" hasCustomPrompt="1"/>
          </p:nvPr>
        </p:nvSpPr>
        <p:spPr>
          <a:xfrm>
            <a:off x="109538" y="6119587"/>
            <a:ext cx="4188076"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
        <p:nvSpPr>
          <p:cNvPr id="18" name="Titel 1">
            <a:extLst>
              <a:ext uri="{FF2B5EF4-FFF2-40B4-BE49-F238E27FC236}">
                <a16:creationId xmlns:a16="http://schemas.microsoft.com/office/drawing/2014/main" id="{C91F9282-4004-4264-A997-EFC0DAEF75E8}"/>
              </a:ext>
            </a:extLst>
          </p:cNvPr>
          <p:cNvSpPr>
            <a:spLocks noGrp="1"/>
          </p:cNvSpPr>
          <p:nvPr>
            <p:ph type="title" hasCustomPrompt="1"/>
          </p:nvPr>
        </p:nvSpPr>
        <p:spPr>
          <a:xfrm>
            <a:off x="21756" y="21167"/>
            <a:ext cx="8320017" cy="356288"/>
          </a:xfrm>
          <a:prstGeom prst="rect">
            <a:avLst/>
          </a:prstGeom>
        </p:spPr>
        <p:txBody>
          <a:bodyPr anchor="b"/>
          <a:lstStyle>
            <a:lvl1pPr algn="l">
              <a:defRPr sz="1600" b="0">
                <a:solidFill>
                  <a:schemeClr val="tx2"/>
                </a:solidFill>
              </a:defRPr>
            </a:lvl1pPr>
          </a:lstStyle>
          <a:p>
            <a:r>
              <a:rPr lang="de-DE" dirty="0"/>
              <a:t>Abschnittsbereich / Oberthema (optional)</a:t>
            </a:r>
          </a:p>
        </p:txBody>
      </p:sp>
      <p:sp>
        <p:nvSpPr>
          <p:cNvPr id="19" name="Textplatzhalter 7">
            <a:extLst>
              <a:ext uri="{FF2B5EF4-FFF2-40B4-BE49-F238E27FC236}">
                <a16:creationId xmlns:a16="http://schemas.microsoft.com/office/drawing/2014/main" id="{178F3D2F-0192-420B-B0A2-58E083CBAD23}"/>
              </a:ext>
            </a:extLst>
          </p:cNvPr>
          <p:cNvSpPr>
            <a:spLocks noGrp="1"/>
          </p:cNvSpPr>
          <p:nvPr>
            <p:ph type="body" sz="quarter" idx="13" hasCustomPrompt="1"/>
          </p:nvPr>
        </p:nvSpPr>
        <p:spPr>
          <a:xfrm>
            <a:off x="21756" y="271231"/>
            <a:ext cx="8335120" cy="360064"/>
          </a:xfrm>
          <a:prstGeom prst="rect">
            <a:avLst/>
          </a:prstGeom>
        </p:spPr>
        <p:txBody>
          <a:bodyPr anchor="t"/>
          <a:lstStyle>
            <a:lvl1pPr algn="l">
              <a:buNone/>
              <a:defRPr sz="2000" b="1">
                <a:solidFill>
                  <a:schemeClr val="accent1"/>
                </a:solidFill>
              </a:defRPr>
            </a:lvl1pPr>
          </a:lstStyle>
          <a:p>
            <a:pPr lvl="0"/>
            <a:r>
              <a:rPr lang="de-DE" dirty="0"/>
              <a:t>Folientitel</a:t>
            </a:r>
          </a:p>
        </p:txBody>
      </p:sp>
    </p:spTree>
    <p:extLst>
      <p:ext uri="{BB962C8B-B14F-4D97-AF65-F5344CB8AC3E}">
        <p14:creationId xmlns:p14="http://schemas.microsoft.com/office/powerpoint/2010/main" val="421457766"/>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Übung">
    <p:spTree>
      <p:nvGrpSpPr>
        <p:cNvPr id="1" name=""/>
        <p:cNvGrpSpPr/>
        <p:nvPr/>
      </p:nvGrpSpPr>
      <p:grpSpPr>
        <a:xfrm>
          <a:off x="0" y="0"/>
          <a:ext cx="0" cy="0"/>
          <a:chOff x="0" y="0"/>
          <a:chExt cx="0" cy="0"/>
        </a:xfrm>
      </p:grpSpPr>
      <p:sp>
        <p:nvSpPr>
          <p:cNvPr id="11" name="Rechteck 10"/>
          <p:cNvSpPr/>
          <p:nvPr userDrawn="1"/>
        </p:nvSpPr>
        <p:spPr>
          <a:xfrm>
            <a:off x="0" y="328613"/>
            <a:ext cx="8344800" cy="344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10"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3"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r>
              <a:rPr lang="de-DE"/>
              <a:t>26.02.2020</a:t>
            </a:r>
            <a:endParaRPr lang="de-DE" dirty="0"/>
          </a:p>
        </p:txBody>
      </p:sp>
      <p:sp>
        <p:nvSpPr>
          <p:cNvPr id="15"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Dennis Glüsenkamp ▪ Angewandte Programmierung</a:t>
            </a:r>
            <a:endParaRPr lang="de-DE" dirty="0"/>
          </a:p>
        </p:txBody>
      </p:sp>
      <p:sp>
        <p:nvSpPr>
          <p:cNvPr id="12" name="Inhaltsplatzhalter 2">
            <a:extLst>
              <a:ext uri="{FF2B5EF4-FFF2-40B4-BE49-F238E27FC236}">
                <a16:creationId xmlns:a16="http://schemas.microsoft.com/office/drawing/2014/main" id="{A9F05F16-3A52-45BF-9CBC-542DC4822FA2}"/>
              </a:ext>
            </a:extLst>
          </p:cNvPr>
          <p:cNvSpPr>
            <a:spLocks noGrp="1"/>
          </p:cNvSpPr>
          <p:nvPr>
            <p:ph idx="1" hasCustomPrompt="1"/>
          </p:nvPr>
        </p:nvSpPr>
        <p:spPr>
          <a:xfrm>
            <a:off x="108000" y="800100"/>
            <a:ext cx="8351788" cy="5619850"/>
          </a:xfrm>
          <a:prstGeom prst="rect">
            <a:avLst/>
          </a:prstGeom>
        </p:spPr>
        <p:txBody>
          <a:bodyPr lIns="0" tIns="0" rIns="0" bIns="0"/>
          <a:lstStyle>
            <a:lvl1pPr marL="0" indent="0" algn="l">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lgn="l">
              <a:spcBef>
                <a:spcPts val="0"/>
              </a:spcBef>
              <a:spcAft>
                <a:spcPts val="300"/>
              </a:spcAft>
              <a:buClr>
                <a:schemeClr val="tx2"/>
              </a:buClr>
              <a:buFont typeface="Wingdings" panose="05000000000000000000" pitchFamily="2" charset="2"/>
              <a:buChar char="§"/>
              <a:defRPr sz="1600"/>
            </a:lvl7pPr>
            <a:lvl8pPr marL="804863" indent="0" algn="l">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6" name="Textplatzhalter 2">
            <a:extLst>
              <a:ext uri="{FF2B5EF4-FFF2-40B4-BE49-F238E27FC236}">
                <a16:creationId xmlns:a16="http://schemas.microsoft.com/office/drawing/2014/main" id="{46D1816B-1B41-4E61-BFDC-3EB1A71F1DE7}"/>
              </a:ext>
            </a:extLst>
          </p:cNvPr>
          <p:cNvSpPr>
            <a:spLocks noGrp="1"/>
          </p:cNvSpPr>
          <p:nvPr>
            <p:ph type="body" sz="quarter" idx="14" hasCustomPrompt="1"/>
          </p:nvPr>
        </p:nvSpPr>
        <p:spPr>
          <a:xfrm>
            <a:off x="109538" y="6119587"/>
            <a:ext cx="8350250"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
        <p:nvSpPr>
          <p:cNvPr id="17" name="Titel 1">
            <a:extLst>
              <a:ext uri="{FF2B5EF4-FFF2-40B4-BE49-F238E27FC236}">
                <a16:creationId xmlns:a16="http://schemas.microsoft.com/office/drawing/2014/main" id="{6488099D-5961-495C-87C1-6251B66F916B}"/>
              </a:ext>
            </a:extLst>
          </p:cNvPr>
          <p:cNvSpPr>
            <a:spLocks noGrp="1"/>
          </p:cNvSpPr>
          <p:nvPr>
            <p:ph type="title" hasCustomPrompt="1"/>
          </p:nvPr>
        </p:nvSpPr>
        <p:spPr>
          <a:xfrm>
            <a:off x="21756" y="21167"/>
            <a:ext cx="8320017" cy="356288"/>
          </a:xfrm>
          <a:prstGeom prst="rect">
            <a:avLst/>
          </a:prstGeom>
        </p:spPr>
        <p:txBody>
          <a:bodyPr anchor="b"/>
          <a:lstStyle>
            <a:lvl1pPr algn="l">
              <a:defRPr sz="1600" b="0">
                <a:solidFill>
                  <a:schemeClr val="tx2"/>
                </a:solidFill>
              </a:defRPr>
            </a:lvl1pPr>
          </a:lstStyle>
          <a:p>
            <a:r>
              <a:rPr lang="de-DE" dirty="0"/>
              <a:t>Abschnittsbereich / Oberthema (optional)</a:t>
            </a:r>
          </a:p>
        </p:txBody>
      </p:sp>
      <p:sp>
        <p:nvSpPr>
          <p:cNvPr id="18" name="Textplatzhalter 7">
            <a:extLst>
              <a:ext uri="{FF2B5EF4-FFF2-40B4-BE49-F238E27FC236}">
                <a16:creationId xmlns:a16="http://schemas.microsoft.com/office/drawing/2014/main" id="{47E61A00-62C4-4E10-90FB-9D484BD69501}"/>
              </a:ext>
            </a:extLst>
          </p:cNvPr>
          <p:cNvSpPr>
            <a:spLocks noGrp="1"/>
          </p:cNvSpPr>
          <p:nvPr>
            <p:ph type="body" sz="quarter" idx="13" hasCustomPrompt="1"/>
          </p:nvPr>
        </p:nvSpPr>
        <p:spPr>
          <a:xfrm>
            <a:off x="21756" y="292660"/>
            <a:ext cx="8335120" cy="360064"/>
          </a:xfrm>
          <a:prstGeom prst="rect">
            <a:avLst/>
          </a:prstGeom>
        </p:spPr>
        <p:txBody>
          <a:bodyPr anchor="t"/>
          <a:lstStyle>
            <a:lvl1pPr algn="l">
              <a:buNone/>
              <a:defRPr sz="2000" b="1">
                <a:solidFill>
                  <a:schemeClr val="bg1"/>
                </a:solidFill>
              </a:defRPr>
            </a:lvl1pPr>
          </a:lstStyle>
          <a:p>
            <a:pPr lvl="0"/>
            <a:r>
              <a:rPr lang="de-DE" dirty="0"/>
              <a:t>Folientitel</a:t>
            </a:r>
          </a:p>
        </p:txBody>
      </p:sp>
    </p:spTree>
    <p:extLst>
      <p:ext uri="{BB962C8B-B14F-4D97-AF65-F5344CB8AC3E}">
        <p14:creationId xmlns:p14="http://schemas.microsoft.com/office/powerpoint/2010/main" val="42145776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eiß">
    <p:spTree>
      <p:nvGrpSpPr>
        <p:cNvPr id="1" name=""/>
        <p:cNvGrpSpPr/>
        <p:nvPr/>
      </p:nvGrpSpPr>
      <p:grpSpPr>
        <a:xfrm>
          <a:off x="0" y="0"/>
          <a:ext cx="0" cy="0"/>
          <a:chOff x="0" y="0"/>
          <a:chExt cx="0" cy="0"/>
        </a:xfrm>
      </p:grpSpPr>
      <p:sp>
        <p:nvSpPr>
          <p:cNvPr id="10" name="Rechteck 9"/>
          <p:cNvSpPr/>
          <p:nvPr userDrawn="1"/>
        </p:nvSpPr>
        <p:spPr>
          <a:xfrm>
            <a:off x="0" y="0"/>
            <a:ext cx="9144000" cy="6858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platzhalter 2">
            <a:extLst>
              <a:ext uri="{FF2B5EF4-FFF2-40B4-BE49-F238E27FC236}">
                <a16:creationId xmlns:a16="http://schemas.microsoft.com/office/drawing/2014/main" id="{4ACCB45B-DC4A-4746-B6DB-FAC2F18E5FBC}"/>
              </a:ext>
            </a:extLst>
          </p:cNvPr>
          <p:cNvSpPr>
            <a:spLocks noGrp="1"/>
          </p:cNvSpPr>
          <p:nvPr>
            <p:ph type="body" sz="quarter" idx="14" hasCustomPrompt="1"/>
          </p:nvPr>
        </p:nvSpPr>
        <p:spPr>
          <a:xfrm>
            <a:off x="109538" y="6475414"/>
            <a:ext cx="8350250"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Tree>
    <p:extLst>
      <p:ext uri="{BB962C8B-B14F-4D97-AF65-F5344CB8AC3E}">
        <p14:creationId xmlns:p14="http://schemas.microsoft.com/office/powerpoint/2010/main" val="42145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0A28A88-E595-4778-A47C-03924397B47B}"/>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474238" y="135028"/>
            <a:ext cx="540000" cy="540000"/>
          </a:xfrm>
          <a:prstGeom prst="rect">
            <a:avLst/>
          </a:prstGeom>
        </p:spPr>
      </p:pic>
      <p:sp>
        <p:nvSpPr>
          <p:cNvPr id="7" name="Rechteck 6"/>
          <p:cNvSpPr/>
          <p:nvPr/>
        </p:nvSpPr>
        <p:spPr>
          <a:xfrm>
            <a:off x="122237" y="6516510"/>
            <a:ext cx="8892000" cy="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userDrawn="1"/>
        </p:nvSpPr>
        <p:spPr>
          <a:xfrm>
            <a:off x="122400" y="651944"/>
            <a:ext cx="8222400" cy="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 bg1="lt1" tx1="dk1" bg2="lt2" tx2="dk2" accent1="accent1" accent2="accent2" accent3="accent3" accent4="accent4" accent5="accent5" accent6="accent6" hlink="hlink" folHlink="folHlink"/>
  <p:sldLayoutIdLst>
    <p:sldLayoutId id="2147483752" r:id="rId1"/>
    <p:sldLayoutId id="2147483735" r:id="rId2"/>
    <p:sldLayoutId id="2147483749" r:id="rId3"/>
    <p:sldLayoutId id="2147483746" r:id="rId4"/>
    <p:sldLayoutId id="2147483748" r:id="rId5"/>
    <p:sldLayoutId id="2147483747" r:id="rId6"/>
    <p:sldLayoutId id="2147483750" r:id="rId7"/>
    <p:sldLayoutId id="2147483751" r:id="rId8"/>
  </p:sldLayoutIdLst>
  <p:hf hdr="0"/>
  <p:txStyles>
    <p:titleStyle>
      <a:lvl1pPr algn="l" rtl="0" eaLnBrk="1" fontAlgn="base" hangingPunct="1">
        <a:spcBef>
          <a:spcPct val="0"/>
        </a:spcBef>
        <a:spcAft>
          <a:spcPct val="0"/>
        </a:spcAft>
        <a:defRPr sz="2400" b="1">
          <a:solidFill>
            <a:srgbClr val="23A092"/>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1600">
          <a:solidFill>
            <a:schemeClr val="tx1"/>
          </a:solidFill>
          <a:latin typeface="+mn-lt"/>
        </a:defRPr>
      </a:lvl4pPr>
      <a:lvl5pPr marL="2057400" indent="-228600" algn="l" rtl="0" eaLnBrk="1" fontAlgn="base" hangingPunct="1">
        <a:spcBef>
          <a:spcPct val="20000"/>
        </a:spcBef>
        <a:spcAft>
          <a:spcPct val="0"/>
        </a:spcAft>
        <a:buChar char="o"/>
        <a:defRPr sz="1400">
          <a:solidFill>
            <a:schemeClr val="tx1"/>
          </a:solidFill>
          <a:latin typeface="+mn-lt"/>
        </a:defRPr>
      </a:lvl5pPr>
      <a:lvl6pPr marL="2514600" indent="-228600" algn="l" rtl="0" eaLnBrk="1" fontAlgn="base" hangingPunct="1">
        <a:spcBef>
          <a:spcPct val="20000"/>
        </a:spcBef>
        <a:spcAft>
          <a:spcPct val="0"/>
        </a:spcAft>
        <a:buChar char="o"/>
        <a:defRPr sz="1400">
          <a:solidFill>
            <a:schemeClr val="tx1"/>
          </a:solidFill>
          <a:latin typeface="+mn-lt"/>
        </a:defRPr>
      </a:lvl6pPr>
      <a:lvl7pPr marL="2971800" indent="-228600" algn="l" rtl="0" eaLnBrk="1" fontAlgn="base" hangingPunct="1">
        <a:spcBef>
          <a:spcPct val="20000"/>
        </a:spcBef>
        <a:spcAft>
          <a:spcPct val="0"/>
        </a:spcAft>
        <a:buChar char="o"/>
        <a:defRPr sz="1400">
          <a:solidFill>
            <a:schemeClr val="tx1"/>
          </a:solidFill>
          <a:latin typeface="+mn-lt"/>
        </a:defRPr>
      </a:lvl7pPr>
      <a:lvl8pPr marL="3429000" indent="-228600" algn="l" rtl="0" eaLnBrk="1" fontAlgn="base" hangingPunct="1">
        <a:spcBef>
          <a:spcPct val="20000"/>
        </a:spcBef>
        <a:spcAft>
          <a:spcPct val="0"/>
        </a:spcAft>
        <a:buChar char="o"/>
        <a:defRPr sz="1400">
          <a:solidFill>
            <a:schemeClr val="tx1"/>
          </a:solidFill>
          <a:latin typeface="+mn-lt"/>
        </a:defRPr>
      </a:lvl8pPr>
      <a:lvl9pPr marL="3886200" indent="-228600" algn="l" rtl="0" eaLnBrk="1" fontAlgn="base" hangingPunct="1">
        <a:spcBef>
          <a:spcPct val="20000"/>
        </a:spcBef>
        <a:spcAft>
          <a:spcPct val="0"/>
        </a:spcAft>
        <a:buChar char="o"/>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4042" userDrawn="1">
          <p15:clr>
            <a:srgbClr val="A4A3A4"/>
          </p15:clr>
        </p15:guide>
        <p15:guide id="4" orient="horz" pos="2273" userDrawn="1">
          <p15:clr>
            <a:srgbClr val="A4A3A4"/>
          </p15:clr>
        </p15:guide>
        <p15:guide id="6" orient="horz" pos="504" userDrawn="1">
          <p15:clr>
            <a:srgbClr val="A4A3A4"/>
          </p15:clr>
        </p15:guide>
        <p15:guide id="8" pos="2699" userDrawn="1">
          <p15:clr>
            <a:srgbClr val="A4A3A4"/>
          </p15:clr>
        </p15:guide>
        <p15:guide id="9" pos="5329" userDrawn="1">
          <p15:clr>
            <a:srgbClr val="A4A3A4"/>
          </p15:clr>
        </p15:guide>
        <p15:guide id="10" pos="5692" userDrawn="1">
          <p15:clr>
            <a:srgbClr val="A4A3A4"/>
          </p15:clr>
        </p15:guide>
        <p15:guide id="11" pos="6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github.com/dgluese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bit.ly/2wP6z2B"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5" Type="http://schemas.openxmlformats.org/officeDocument/2006/relationships/hyperlink" Target="https://www.jrebel.com/system/files/git-cheat-sheet.pdf" TargetMode="External"/><Relationship Id="rId4" Type="http://schemas.openxmlformats.org/officeDocument/2006/relationships/hyperlink" Target="https://bit.ly/2T0RaF3"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rstudio.com/products/rstudio" TargetMode="External"/><Relationship Id="rId2" Type="http://schemas.openxmlformats.org/officeDocument/2006/relationships/hyperlink" Target="https://ftp.fau.de/cran" TargetMode="External"/><Relationship Id="rId1" Type="http://schemas.openxmlformats.org/officeDocument/2006/relationships/slideLayout" Target="../slideLayouts/slideLayout2.xml"/><Relationship Id="rId6" Type="http://schemas.openxmlformats.org/officeDocument/2006/relationships/hyperlink" Target="https://rstudio.com/resources/cheatsheets/" TargetMode="External"/><Relationship Id="rId5" Type="http://schemas.openxmlformats.org/officeDocument/2006/relationships/hyperlink" Target="https://bit.ly/2v90PAn" TargetMode="External"/><Relationship Id="rId4" Type="http://schemas.openxmlformats.org/officeDocument/2006/relationships/hyperlink" Target="https://bit.ly/2TjIZ5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it.ly/381smkv" TargetMode="External"/><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 Id="rId6" Type="http://schemas.openxmlformats.org/officeDocument/2006/relationships/hyperlink" Target="https://bit.ly/2w78qzv" TargetMode="External"/><Relationship Id="rId5" Type="http://schemas.openxmlformats.org/officeDocument/2006/relationships/hyperlink" Target="https://bit.ly/32Ej7Wx" TargetMode="External"/><Relationship Id="rId4" Type="http://schemas.openxmlformats.org/officeDocument/2006/relationships/hyperlink" Target="https://bit.ly/3c9Ydm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gluesen"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hackerrank.com/dgluesen" TargetMode="External"/><Relationship Id="rId2" Type="http://schemas.openxmlformats.org/officeDocument/2006/relationships/hyperlink" Target="https://www.hackerrank.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EAC255B-5246-44BD-8046-9660027622BA}"/>
              </a:ext>
            </a:extLst>
          </p:cNvPr>
          <p:cNvSpPr>
            <a:spLocks noGrp="1"/>
          </p:cNvSpPr>
          <p:nvPr>
            <p:ph sz="quarter" idx="13"/>
          </p:nvPr>
        </p:nvSpPr>
        <p:spPr/>
        <p:txBody>
          <a:bodyPr/>
          <a:lstStyle/>
          <a:p>
            <a:r>
              <a:rPr lang="de-DE" dirty="0"/>
              <a:t>0 Vorablektüre</a:t>
            </a:r>
          </a:p>
        </p:txBody>
      </p:sp>
      <p:sp>
        <p:nvSpPr>
          <p:cNvPr id="4" name="Inhaltsplatzhalter 3">
            <a:extLst>
              <a:ext uri="{FF2B5EF4-FFF2-40B4-BE49-F238E27FC236}">
                <a16:creationId xmlns:a16="http://schemas.microsoft.com/office/drawing/2014/main" id="{138E5752-D578-4AAA-AD96-510A2A0B98E8}"/>
              </a:ext>
            </a:extLst>
          </p:cNvPr>
          <p:cNvSpPr>
            <a:spLocks noGrp="1"/>
          </p:cNvSpPr>
          <p:nvPr>
            <p:ph sz="quarter" idx="14"/>
          </p:nvPr>
        </p:nvSpPr>
        <p:spPr/>
        <p:txBody>
          <a:bodyPr/>
          <a:lstStyle/>
          <a:p>
            <a:r>
              <a:rPr lang="de-DE" dirty="0"/>
              <a:t>Dennis Glüsenkamp </a:t>
            </a:r>
            <a:r>
              <a:rPr lang="de-DE" dirty="0">
                <a:latin typeface="Times New Roman" panose="02020603050405020304" pitchFamily="18" charset="0"/>
                <a:cs typeface="Times New Roman" panose="02020603050405020304" pitchFamily="18" charset="0"/>
              </a:rPr>
              <a:t>▪</a:t>
            </a:r>
            <a:r>
              <a:rPr lang="de-DE" dirty="0"/>
              <a:t> Köln </a:t>
            </a:r>
            <a:r>
              <a:rPr lang="de-DE" dirty="0">
                <a:latin typeface="Times New Roman" panose="02020603050405020304" pitchFamily="18" charset="0"/>
                <a:cs typeface="Times New Roman" panose="02020603050405020304" pitchFamily="18" charset="0"/>
              </a:rPr>
              <a:t>▪</a:t>
            </a:r>
            <a:r>
              <a:rPr lang="de-DE" dirty="0"/>
              <a:t> 26. Februar 2020</a:t>
            </a:r>
          </a:p>
        </p:txBody>
      </p:sp>
      <p:sp>
        <p:nvSpPr>
          <p:cNvPr id="6" name="Inhaltsplatzhalter 5">
            <a:extLst>
              <a:ext uri="{FF2B5EF4-FFF2-40B4-BE49-F238E27FC236}">
                <a16:creationId xmlns:a16="http://schemas.microsoft.com/office/drawing/2014/main" id="{9C501D19-7237-4DFE-94C0-3E6A0DED651A}"/>
              </a:ext>
            </a:extLst>
          </p:cNvPr>
          <p:cNvSpPr>
            <a:spLocks noGrp="1"/>
          </p:cNvSpPr>
          <p:nvPr>
            <p:ph sz="quarter" idx="15"/>
          </p:nvPr>
        </p:nvSpPr>
        <p:spPr/>
        <p:txBody>
          <a:bodyPr/>
          <a:lstStyle/>
          <a:p>
            <a:r>
              <a:rPr lang="de-DE" dirty="0"/>
              <a:t>Modul: Angewandte Programmierung</a:t>
            </a:r>
          </a:p>
        </p:txBody>
      </p:sp>
    </p:spTree>
    <p:extLst>
      <p:ext uri="{BB962C8B-B14F-4D97-AF65-F5344CB8AC3E}">
        <p14:creationId xmlns:p14="http://schemas.microsoft.com/office/powerpoint/2010/main" val="4079903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10</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prstGeom prst="rect">
            <a:avLst/>
          </a:prstGeom>
        </p:spPr>
        <p:txBody>
          <a:bodyPr/>
          <a:lstStyle/>
          <a:p>
            <a:pPr>
              <a:defRPr/>
            </a:pPr>
            <a:r>
              <a:rPr lang="de-DE"/>
              <a:t>26.02.2020</a:t>
            </a:r>
            <a:endParaRPr lang="de-DE" dirty="0"/>
          </a:p>
        </p:txBody>
      </p:sp>
      <p:sp>
        <p:nvSpPr>
          <p:cNvPr id="6" name="Inhaltsplatzhalter 5"/>
          <p:cNvSpPr>
            <a:spLocks noGrp="1"/>
          </p:cNvSpPr>
          <p:nvPr>
            <p:ph idx="1"/>
          </p:nvPr>
        </p:nvSpPr>
        <p:spPr/>
        <p:txBody>
          <a:bodyPr/>
          <a:lstStyle/>
          <a:p>
            <a:r>
              <a:rPr lang="de-DE" b="0" i="1" dirty="0">
                <a:solidFill>
                  <a:schemeClr val="tx1"/>
                </a:solidFill>
              </a:rPr>
              <a:t>Was ist GitHub?</a:t>
            </a:r>
          </a:p>
          <a:p>
            <a:r>
              <a:rPr lang="de-DE" b="0" dirty="0">
                <a:solidFill>
                  <a:schemeClr val="tx1"/>
                </a:solidFill>
              </a:rPr>
              <a:t>Eine Möglichkeit Software mit Versionskontrolle und online zu verwalten ist </a:t>
            </a:r>
            <a:r>
              <a:rPr lang="de-DE" b="0" dirty="0">
                <a:solidFill>
                  <a:schemeClr val="tx1"/>
                </a:solidFill>
                <a:hlinkClick r:id="rId2"/>
              </a:rPr>
              <a:t>GitHub</a:t>
            </a:r>
            <a:r>
              <a:rPr lang="de-DE" b="0" dirty="0">
                <a:solidFill>
                  <a:schemeClr val="tx1"/>
                </a:solidFill>
              </a:rPr>
              <a:t> (ähnliche Dienste: </a:t>
            </a:r>
            <a:r>
              <a:rPr lang="de-DE" b="0" dirty="0" err="1">
                <a:solidFill>
                  <a:schemeClr val="tx1"/>
                </a:solidFill>
              </a:rPr>
              <a:t>Bitbucket</a:t>
            </a:r>
            <a:r>
              <a:rPr lang="de-DE" b="0" dirty="0">
                <a:solidFill>
                  <a:schemeClr val="tx1"/>
                </a:solidFill>
              </a:rPr>
              <a:t>, </a:t>
            </a:r>
            <a:r>
              <a:rPr lang="de-DE" b="0" dirty="0" err="1">
                <a:solidFill>
                  <a:schemeClr val="tx1"/>
                </a:solidFill>
              </a:rPr>
              <a:t>GitLab</a:t>
            </a:r>
            <a:r>
              <a:rPr lang="de-DE" b="0" dirty="0">
                <a:solidFill>
                  <a:schemeClr val="tx1"/>
                </a:solidFill>
              </a:rPr>
              <a:t>). Der Dienst setzt dabei auf der Versionsverwaltungssoftware </a:t>
            </a:r>
            <a:r>
              <a:rPr lang="de-DE" b="0" dirty="0">
                <a:solidFill>
                  <a:schemeClr val="tx1"/>
                </a:solidFill>
                <a:hlinkClick r:id="rId3"/>
              </a:rPr>
              <a:t>git</a:t>
            </a:r>
            <a:r>
              <a:rPr lang="de-DE" b="0" dirty="0">
                <a:solidFill>
                  <a:schemeClr val="tx1"/>
                </a:solidFill>
              </a:rPr>
              <a:t> auf und bietet auch die Möglichkeit Projekte über eigenen Websites zu präsentieren sowie mit einfachen, agilen Tools zu organisieren.</a:t>
            </a:r>
          </a:p>
          <a:p>
            <a:r>
              <a:rPr lang="de-DE" b="0" dirty="0">
                <a:solidFill>
                  <a:schemeClr val="tx1"/>
                </a:solidFill>
              </a:rPr>
              <a:t>Die Nutzung einer kollaborativen Versionsverwaltung ist in der Software-entwicklung Standard. GitHub bietet somit eine Möglichkeit dies zu üben und auszuprobieren. Daher möchte ich die Installation von git auf dem eigenen Rechner sowie die Nutzung von GitHub sehr empfehlen. Ich werde teilweise auch Materialien über GitHub (nicht exklusiv) zugänglich machen.</a:t>
            </a:r>
          </a:p>
          <a:p>
            <a:r>
              <a:rPr lang="de-DE" dirty="0"/>
              <a:t>Bitte registrieren Sie sich bei GitHub, wenn Sie damit einverstanden sind. Machen Sie sich mit dem Dienst und Funktionalitäten vertraut. Hierzu gibt es auch eine fast endlose Zahl an Video-Tutorials, unter anderem auf YouTube. </a:t>
            </a:r>
          </a:p>
          <a:p>
            <a:r>
              <a:rPr lang="de-DE" b="0" dirty="0">
                <a:solidFill>
                  <a:schemeClr val="tx1"/>
                </a:solidFill>
              </a:rPr>
              <a:t>Eine Vernetzung gibt es auch bei GitHub. Mein Name lautet </a:t>
            </a:r>
            <a:r>
              <a:rPr lang="de-DE" b="0" dirty="0">
                <a:solidFill>
                  <a:schemeClr val="tx1"/>
                </a:solidFill>
                <a:hlinkClick r:id="rId4"/>
              </a:rPr>
              <a:t>dgluesen</a:t>
            </a:r>
            <a:r>
              <a:rPr lang="de-DE" b="0" dirty="0">
                <a:solidFill>
                  <a:schemeClr val="tx1"/>
                </a:solidFill>
              </a:rPr>
              <a:t>.</a:t>
            </a:r>
          </a:p>
        </p:txBody>
      </p:sp>
      <p:sp>
        <p:nvSpPr>
          <p:cNvPr id="5" name="Titel 4"/>
          <p:cNvSpPr>
            <a:spLocks noGrp="1"/>
          </p:cNvSpPr>
          <p:nvPr>
            <p:ph type="title"/>
          </p:nvPr>
        </p:nvSpPr>
        <p:spPr>
          <a:prstGeom prst="rect">
            <a:avLst/>
          </a:prstGeom>
        </p:spPr>
        <p:txBody>
          <a:bodyPr/>
          <a:lstStyle/>
          <a:p>
            <a:r>
              <a:rPr lang="de-DE" dirty="0"/>
              <a:t>Online-Dienste und -Communities</a:t>
            </a:r>
          </a:p>
        </p:txBody>
      </p:sp>
      <p:sp>
        <p:nvSpPr>
          <p:cNvPr id="7" name="Textplatzhalter 6"/>
          <p:cNvSpPr>
            <a:spLocks noGrp="1"/>
          </p:cNvSpPr>
          <p:nvPr>
            <p:ph type="body" sz="quarter" idx="13"/>
          </p:nvPr>
        </p:nvSpPr>
        <p:spPr/>
        <p:txBody>
          <a:bodyPr/>
          <a:lstStyle/>
          <a:p>
            <a:r>
              <a:rPr lang="de-DE" dirty="0"/>
              <a:t>GitHub</a:t>
            </a:r>
            <a:endParaRPr lang="de-DE" dirty="0">
              <a:solidFill>
                <a:srgbClr val="D04931"/>
              </a:solidFill>
            </a:endParaRPr>
          </a:p>
        </p:txBody>
      </p:sp>
    </p:spTree>
    <p:extLst>
      <p:ext uri="{BB962C8B-B14F-4D97-AF65-F5344CB8AC3E}">
        <p14:creationId xmlns:p14="http://schemas.microsoft.com/office/powerpoint/2010/main" val="125191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lstStyle/>
          <a:p>
            <a:r>
              <a:rPr lang="de-DE" sz="4800" dirty="0">
                <a:solidFill>
                  <a:schemeClr val="bg2">
                    <a:lumMod val="25000"/>
                  </a:schemeClr>
                </a:solidFill>
              </a:rPr>
              <a:t>3</a:t>
            </a:r>
            <a:r>
              <a:rPr lang="de-DE" dirty="0">
                <a:solidFill>
                  <a:schemeClr val="bg2">
                    <a:lumMod val="25000"/>
                  </a:schemeClr>
                </a:solidFill>
              </a:rPr>
              <a:t> </a:t>
            </a:r>
            <a:r>
              <a:rPr lang="de-DE" dirty="0"/>
              <a:t>Software</a:t>
            </a:r>
          </a:p>
        </p:txBody>
      </p:sp>
      <p:sp>
        <p:nvSpPr>
          <p:cNvPr id="2" name="Foliennummernplatzhalter 1"/>
          <p:cNvSpPr>
            <a:spLocks noGrp="1"/>
          </p:cNvSpPr>
          <p:nvPr>
            <p:ph type="sldNum" sz="quarter" idx="10"/>
          </p:nvPr>
        </p:nvSpPr>
        <p:spPr>
          <a:xfrm>
            <a:off x="7589434" y="6571896"/>
            <a:ext cx="1524000" cy="283234"/>
          </a:xfrm>
          <a:prstGeom prst="rect">
            <a:avLst/>
          </a:prstGeom>
        </p:spPr>
        <p:txBody>
          <a:bodyPr/>
          <a:lstStyle/>
          <a:p>
            <a:pPr>
              <a:defRPr/>
            </a:pPr>
            <a:fld id="{2A3A57D9-08E7-4A35-820C-6C5F68307974}" type="slidenum">
              <a:rPr lang="de-DE" smtClean="0"/>
              <a:pPr>
                <a:defRPr/>
              </a:pPr>
              <a:t>11</a:t>
            </a:fld>
            <a:endParaRPr lang="de-DE" dirty="0"/>
          </a:p>
        </p:txBody>
      </p:sp>
      <p:sp>
        <p:nvSpPr>
          <p:cNvPr id="3" name="Fußzeilenplatzhalter 2"/>
          <p:cNvSpPr>
            <a:spLocks noGrp="1"/>
          </p:cNvSpPr>
          <p:nvPr>
            <p:ph type="ftr" sz="quarter" idx="11"/>
          </p:nvPr>
        </p:nvSpPr>
        <p:spPr>
          <a:xfrm>
            <a:off x="1790700" y="6571896"/>
            <a:ext cx="5562600" cy="283234"/>
          </a:xfrm>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xfrm>
            <a:off x="17940" y="6571896"/>
            <a:ext cx="1524000" cy="283234"/>
          </a:xfrm>
          <a:prstGeom prst="rect">
            <a:avLst/>
          </a:prstGeom>
        </p:spPr>
        <p:txBody>
          <a:bodyPr/>
          <a:lstStyle/>
          <a:p>
            <a:pPr>
              <a:defRPr/>
            </a:pPr>
            <a:r>
              <a:rPr lang="de-DE"/>
              <a:t>26.02.2020</a:t>
            </a:r>
            <a:endParaRPr lang="de-DE" dirty="0"/>
          </a:p>
        </p:txBody>
      </p:sp>
    </p:spTree>
    <p:extLst>
      <p:ext uri="{BB962C8B-B14F-4D97-AF65-F5344CB8AC3E}">
        <p14:creationId xmlns:p14="http://schemas.microsoft.com/office/powerpoint/2010/main" val="331991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12</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prstGeom prst="rect">
            <a:avLst/>
          </a:prstGeom>
        </p:spPr>
        <p:txBody>
          <a:bodyPr/>
          <a:lstStyle/>
          <a:p>
            <a:pPr>
              <a:defRPr/>
            </a:pPr>
            <a:r>
              <a:rPr lang="de-DE"/>
              <a:t>26.02.2020</a:t>
            </a:r>
            <a:endParaRPr lang="de-DE" dirty="0"/>
          </a:p>
        </p:txBody>
      </p:sp>
      <p:sp>
        <p:nvSpPr>
          <p:cNvPr id="6" name="Inhaltsplatzhalter 5"/>
          <p:cNvSpPr>
            <a:spLocks noGrp="1"/>
          </p:cNvSpPr>
          <p:nvPr>
            <p:ph idx="1"/>
          </p:nvPr>
        </p:nvSpPr>
        <p:spPr/>
        <p:txBody>
          <a:bodyPr/>
          <a:lstStyle/>
          <a:p>
            <a:r>
              <a:rPr lang="de-DE" b="0" i="1" dirty="0">
                <a:solidFill>
                  <a:schemeClr val="tx1"/>
                </a:solidFill>
              </a:rPr>
              <a:t>Was ist </a:t>
            </a:r>
            <a:r>
              <a:rPr lang="de-DE" b="0" i="1" dirty="0" err="1">
                <a:solidFill>
                  <a:schemeClr val="tx1"/>
                </a:solidFill>
              </a:rPr>
              <a:t>git</a:t>
            </a:r>
            <a:r>
              <a:rPr lang="de-DE" b="0" i="1" dirty="0">
                <a:solidFill>
                  <a:schemeClr val="tx1"/>
                </a:solidFill>
              </a:rPr>
              <a:t>?</a:t>
            </a:r>
          </a:p>
          <a:p>
            <a:r>
              <a:rPr lang="de-DE" b="0" dirty="0">
                <a:solidFill>
                  <a:schemeClr val="tx1"/>
                </a:solidFill>
              </a:rPr>
              <a:t>Die freie Software </a:t>
            </a:r>
            <a:r>
              <a:rPr lang="de-DE" b="0" dirty="0" err="1">
                <a:solidFill>
                  <a:schemeClr val="tx1"/>
                </a:solidFill>
              </a:rPr>
              <a:t>git</a:t>
            </a:r>
            <a:r>
              <a:rPr lang="de-DE" b="0" dirty="0">
                <a:solidFill>
                  <a:schemeClr val="tx1"/>
                </a:solidFill>
              </a:rPr>
              <a:t> bietet die Möglichkeit der Versionsverwaltung von Dateien. Als einzelne(r) Entwickler(in) aber vor allem in Teams wird so die konsistente Fortentwicklung von Programmcode ermöglicht.</a:t>
            </a:r>
          </a:p>
          <a:p>
            <a:r>
              <a:rPr lang="de-DE" b="0" dirty="0">
                <a:solidFill>
                  <a:schemeClr val="tx1"/>
                </a:solidFill>
              </a:rPr>
              <a:t>Auf Einzelheiten wird in der Vorlesung eingegangen. Gerne können Sie sich aber schon im Vorfeld mit dem Konzept und der Software vertraut machen.</a:t>
            </a:r>
          </a:p>
          <a:p>
            <a:r>
              <a:rPr lang="de-DE" b="0" dirty="0">
                <a:solidFill>
                  <a:schemeClr val="tx1"/>
                </a:solidFill>
              </a:rPr>
              <a:t>Download:	</a:t>
            </a:r>
            <a:r>
              <a:rPr lang="de-DE" b="0" dirty="0">
                <a:solidFill>
                  <a:schemeClr val="tx1"/>
                </a:solidFill>
                <a:hlinkClick r:id="rId2"/>
              </a:rPr>
              <a:t>https://git-scm.com</a:t>
            </a:r>
            <a:endParaRPr lang="de-DE" b="0" dirty="0">
              <a:solidFill>
                <a:schemeClr val="tx1"/>
              </a:solidFill>
            </a:endParaRPr>
          </a:p>
          <a:p>
            <a:r>
              <a:rPr lang="de-DE" b="0" dirty="0">
                <a:solidFill>
                  <a:schemeClr val="tx1"/>
                </a:solidFill>
              </a:rPr>
              <a:t>Tutorial-Reihen:	</a:t>
            </a:r>
            <a:r>
              <a:rPr lang="de-DE" b="0" dirty="0">
                <a:solidFill>
                  <a:schemeClr val="tx1"/>
                </a:solidFill>
                <a:hlinkClick r:id="rId3"/>
              </a:rPr>
              <a:t>https://bit.ly/2wP6z2B</a:t>
            </a:r>
            <a:endParaRPr lang="de-DE" b="0" dirty="0">
              <a:solidFill>
                <a:schemeClr val="tx1"/>
              </a:solidFill>
            </a:endParaRPr>
          </a:p>
          <a:p>
            <a:r>
              <a:rPr lang="de-DE" b="0" dirty="0">
                <a:solidFill>
                  <a:schemeClr val="tx1"/>
                </a:solidFill>
              </a:rPr>
              <a:t>		</a:t>
            </a:r>
            <a:r>
              <a:rPr lang="de-DE" b="0" dirty="0">
                <a:solidFill>
                  <a:schemeClr val="tx1"/>
                </a:solidFill>
                <a:hlinkClick r:id="rId4"/>
              </a:rPr>
              <a:t>https://bit.ly/2T0RaF3</a:t>
            </a:r>
            <a:endParaRPr lang="de-DE" b="0" dirty="0">
              <a:solidFill>
                <a:schemeClr val="tx1"/>
              </a:solidFill>
            </a:endParaRPr>
          </a:p>
          <a:p>
            <a:r>
              <a:rPr lang="de-DE" b="0" dirty="0">
                <a:solidFill>
                  <a:schemeClr val="tx1"/>
                </a:solidFill>
              </a:rPr>
              <a:t>		(viele weitere Tutorials verfügbar)</a:t>
            </a:r>
          </a:p>
          <a:p>
            <a:r>
              <a:rPr lang="de-DE" b="0" dirty="0">
                <a:solidFill>
                  <a:schemeClr val="tx1"/>
                </a:solidFill>
              </a:rPr>
              <a:t>Cheat-Sheet:	</a:t>
            </a:r>
            <a:r>
              <a:rPr lang="de-DE" b="0" dirty="0">
                <a:solidFill>
                  <a:schemeClr val="tx1"/>
                </a:solidFill>
                <a:hlinkClick r:id="rId5"/>
              </a:rPr>
              <a:t>https://www.jrebel.com/system/files/git-cheat-sheet.pdf</a:t>
            </a:r>
            <a:endParaRPr lang="de-DE" b="0" dirty="0">
              <a:solidFill>
                <a:schemeClr val="tx1"/>
              </a:solidFill>
            </a:endParaRPr>
          </a:p>
          <a:p>
            <a:r>
              <a:rPr lang="de-DE" dirty="0"/>
              <a:t>Wenn Sie möchten können Sie </a:t>
            </a:r>
            <a:r>
              <a:rPr lang="de-DE" dirty="0" err="1"/>
              <a:t>git</a:t>
            </a:r>
            <a:r>
              <a:rPr lang="de-DE" dirty="0"/>
              <a:t> auf Ihrem Computer installieren. Für fortgeschrittene und/oder experimentierfreudige Studierende bietet sich dann auch die Möglichkeit das Zusammenspiel aus </a:t>
            </a:r>
            <a:r>
              <a:rPr lang="de-DE" dirty="0" err="1"/>
              <a:t>git</a:t>
            </a:r>
            <a:r>
              <a:rPr lang="de-DE" dirty="0"/>
              <a:t> und GitHub mit eigenen </a:t>
            </a:r>
            <a:r>
              <a:rPr lang="de-DE" dirty="0" err="1"/>
              <a:t>Repositories</a:t>
            </a:r>
            <a:r>
              <a:rPr lang="de-DE" dirty="0"/>
              <a:t> zu testen.</a:t>
            </a:r>
            <a:endParaRPr lang="de-DE" b="0" dirty="0">
              <a:solidFill>
                <a:schemeClr val="tx1"/>
              </a:solidFill>
            </a:endParaRPr>
          </a:p>
        </p:txBody>
      </p:sp>
      <p:sp>
        <p:nvSpPr>
          <p:cNvPr id="5" name="Titel 4"/>
          <p:cNvSpPr>
            <a:spLocks noGrp="1"/>
          </p:cNvSpPr>
          <p:nvPr>
            <p:ph type="title"/>
          </p:nvPr>
        </p:nvSpPr>
        <p:spPr>
          <a:prstGeom prst="rect">
            <a:avLst/>
          </a:prstGeom>
        </p:spPr>
        <p:txBody>
          <a:bodyPr/>
          <a:lstStyle/>
          <a:p>
            <a:r>
              <a:rPr lang="de-DE" dirty="0"/>
              <a:t>Software</a:t>
            </a:r>
          </a:p>
        </p:txBody>
      </p:sp>
      <p:sp>
        <p:nvSpPr>
          <p:cNvPr id="7" name="Textplatzhalter 6"/>
          <p:cNvSpPr>
            <a:spLocks noGrp="1"/>
          </p:cNvSpPr>
          <p:nvPr>
            <p:ph type="body" sz="quarter" idx="13"/>
          </p:nvPr>
        </p:nvSpPr>
        <p:spPr/>
        <p:txBody>
          <a:bodyPr/>
          <a:lstStyle/>
          <a:p>
            <a:r>
              <a:rPr lang="de-DE" dirty="0" err="1"/>
              <a:t>git</a:t>
            </a:r>
            <a:endParaRPr lang="de-DE" dirty="0">
              <a:solidFill>
                <a:srgbClr val="D04931"/>
              </a:solidFill>
            </a:endParaRPr>
          </a:p>
        </p:txBody>
      </p:sp>
    </p:spTree>
    <p:extLst>
      <p:ext uri="{BB962C8B-B14F-4D97-AF65-F5344CB8AC3E}">
        <p14:creationId xmlns:p14="http://schemas.microsoft.com/office/powerpoint/2010/main" val="240521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13</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prstGeom prst="rect">
            <a:avLst/>
          </a:prstGeom>
        </p:spPr>
        <p:txBody>
          <a:bodyPr/>
          <a:lstStyle/>
          <a:p>
            <a:pPr>
              <a:defRPr/>
            </a:pPr>
            <a:r>
              <a:rPr lang="de-DE"/>
              <a:t>26.02.2020</a:t>
            </a:r>
            <a:endParaRPr lang="de-DE" dirty="0"/>
          </a:p>
        </p:txBody>
      </p:sp>
      <p:sp>
        <p:nvSpPr>
          <p:cNvPr id="6" name="Inhaltsplatzhalter 5"/>
          <p:cNvSpPr>
            <a:spLocks noGrp="1"/>
          </p:cNvSpPr>
          <p:nvPr>
            <p:ph idx="1"/>
          </p:nvPr>
        </p:nvSpPr>
        <p:spPr/>
        <p:txBody>
          <a:bodyPr/>
          <a:lstStyle/>
          <a:p>
            <a:r>
              <a:rPr lang="de-DE" b="0" i="1" dirty="0">
                <a:solidFill>
                  <a:schemeClr val="tx1"/>
                </a:solidFill>
              </a:rPr>
              <a:t>Was ist R?</a:t>
            </a:r>
          </a:p>
          <a:p>
            <a:r>
              <a:rPr lang="de-DE" b="0" dirty="0">
                <a:solidFill>
                  <a:schemeClr val="tx1"/>
                </a:solidFill>
              </a:rPr>
              <a:t>R ist eine freie, auf statistische Anwendungen fokussierte Programmiersprache. In der einfachsten Art der Anwendung werden Eingaben dabei über eine Kommandozeilenkonsole eingegeben und direkt ausgeführt. Als integrierte Entwicklungsumgebung (IDE) gibt es u.a. </a:t>
            </a:r>
            <a:r>
              <a:rPr lang="de-DE" b="0" dirty="0" err="1">
                <a:solidFill>
                  <a:schemeClr val="tx1"/>
                </a:solidFill>
              </a:rPr>
              <a:t>RStudio</a:t>
            </a:r>
            <a:r>
              <a:rPr lang="de-DE" b="0" dirty="0">
                <a:solidFill>
                  <a:schemeClr val="tx1"/>
                </a:solidFill>
              </a:rPr>
              <a:t>.  </a:t>
            </a:r>
          </a:p>
          <a:p>
            <a:r>
              <a:rPr lang="de-DE" b="0" dirty="0">
                <a:solidFill>
                  <a:schemeClr val="tx1"/>
                </a:solidFill>
              </a:rPr>
              <a:t>Downloads:	</a:t>
            </a:r>
            <a:r>
              <a:rPr lang="de-DE" b="0" dirty="0">
                <a:solidFill>
                  <a:schemeClr val="tx1"/>
                </a:solidFill>
                <a:hlinkClick r:id="rId2"/>
              </a:rPr>
              <a:t>https://ftp.fau.de/cran</a:t>
            </a:r>
            <a:r>
              <a:rPr lang="de-DE" b="0" dirty="0">
                <a:solidFill>
                  <a:schemeClr val="tx1"/>
                </a:solidFill>
              </a:rPr>
              <a:t> (R Programmiersprache)</a:t>
            </a:r>
          </a:p>
          <a:p>
            <a:r>
              <a:rPr lang="de-DE" b="0" dirty="0">
                <a:solidFill>
                  <a:schemeClr val="tx1"/>
                </a:solidFill>
              </a:rPr>
              <a:t>		</a:t>
            </a:r>
            <a:r>
              <a:rPr lang="de-DE" b="0" dirty="0">
                <a:solidFill>
                  <a:schemeClr val="tx1"/>
                </a:solidFill>
                <a:hlinkClick r:id="rId3"/>
              </a:rPr>
              <a:t>https://rstudio.com/products/rstudio</a:t>
            </a:r>
            <a:r>
              <a:rPr lang="de-DE" b="0" dirty="0">
                <a:solidFill>
                  <a:schemeClr val="tx1"/>
                </a:solidFill>
              </a:rPr>
              <a:t> (</a:t>
            </a:r>
            <a:r>
              <a:rPr lang="de-DE" b="0" dirty="0" err="1">
                <a:solidFill>
                  <a:schemeClr val="tx1"/>
                </a:solidFill>
              </a:rPr>
              <a:t>RStudio</a:t>
            </a:r>
            <a:r>
              <a:rPr lang="de-DE" b="0" dirty="0">
                <a:solidFill>
                  <a:schemeClr val="tx1"/>
                </a:solidFill>
              </a:rPr>
              <a:t>)</a:t>
            </a:r>
          </a:p>
          <a:p>
            <a:r>
              <a:rPr lang="de-DE" b="0" dirty="0">
                <a:solidFill>
                  <a:schemeClr val="tx1"/>
                </a:solidFill>
              </a:rPr>
              <a:t>Tutorial-Reihen:	</a:t>
            </a:r>
            <a:r>
              <a:rPr lang="de-DE" b="0" dirty="0">
                <a:solidFill>
                  <a:schemeClr val="tx1"/>
                </a:solidFill>
                <a:hlinkClick r:id="rId4"/>
              </a:rPr>
              <a:t>https://bit.ly/2TjIZ5w</a:t>
            </a:r>
            <a:r>
              <a:rPr lang="de-DE" b="0" dirty="0">
                <a:solidFill>
                  <a:schemeClr val="tx1"/>
                </a:solidFill>
              </a:rPr>
              <a:t> (R)</a:t>
            </a:r>
          </a:p>
          <a:p>
            <a:r>
              <a:rPr lang="de-DE" b="0" dirty="0">
                <a:solidFill>
                  <a:schemeClr val="tx1"/>
                </a:solidFill>
              </a:rPr>
              <a:t>		</a:t>
            </a:r>
            <a:r>
              <a:rPr lang="de-DE" b="0" dirty="0">
                <a:solidFill>
                  <a:schemeClr val="tx1"/>
                </a:solidFill>
                <a:hlinkClick r:id="rId5"/>
              </a:rPr>
              <a:t>https://bit.ly/2v90PAn</a:t>
            </a:r>
            <a:r>
              <a:rPr lang="de-DE" b="0" dirty="0">
                <a:solidFill>
                  <a:schemeClr val="tx1"/>
                </a:solidFill>
              </a:rPr>
              <a:t> (</a:t>
            </a:r>
            <a:r>
              <a:rPr lang="de-DE" b="0" dirty="0" err="1">
                <a:solidFill>
                  <a:schemeClr val="tx1"/>
                </a:solidFill>
              </a:rPr>
              <a:t>RStudio</a:t>
            </a:r>
            <a:r>
              <a:rPr lang="de-DE" b="0" dirty="0">
                <a:solidFill>
                  <a:schemeClr val="tx1"/>
                </a:solidFill>
              </a:rPr>
              <a:t>)</a:t>
            </a:r>
          </a:p>
          <a:p>
            <a:r>
              <a:rPr lang="de-DE" b="0" dirty="0">
                <a:solidFill>
                  <a:schemeClr val="tx1"/>
                </a:solidFill>
              </a:rPr>
              <a:t>Cheat-Sheets:	</a:t>
            </a:r>
            <a:r>
              <a:rPr lang="de-DE" b="0" dirty="0">
                <a:solidFill>
                  <a:schemeClr val="tx1"/>
                </a:solidFill>
                <a:hlinkClick r:id="rId6"/>
              </a:rPr>
              <a:t>https://rstudio.com/resources/cheatsheets/</a:t>
            </a:r>
            <a:endParaRPr lang="de-DE" b="0" dirty="0">
              <a:solidFill>
                <a:schemeClr val="tx1"/>
              </a:solidFill>
            </a:endParaRPr>
          </a:p>
          <a:p>
            <a:r>
              <a:rPr lang="de-DE" dirty="0"/>
              <a:t>Auch hier können Sie gerne in Vorleistung gehen und bereits R sowie </a:t>
            </a:r>
            <a:r>
              <a:rPr lang="de-DE" dirty="0" err="1"/>
              <a:t>RStudio</a:t>
            </a:r>
            <a:r>
              <a:rPr lang="de-DE" dirty="0"/>
              <a:t> installieren. Wenn Sie mögen können Sie natürlich auch schon das ein oder andere ausprobieren.</a:t>
            </a:r>
            <a:endParaRPr lang="de-DE" b="0" dirty="0">
              <a:solidFill>
                <a:schemeClr val="tx1"/>
              </a:solidFill>
            </a:endParaRPr>
          </a:p>
        </p:txBody>
      </p:sp>
      <p:sp>
        <p:nvSpPr>
          <p:cNvPr id="5" name="Titel 4"/>
          <p:cNvSpPr>
            <a:spLocks noGrp="1"/>
          </p:cNvSpPr>
          <p:nvPr>
            <p:ph type="title"/>
          </p:nvPr>
        </p:nvSpPr>
        <p:spPr>
          <a:prstGeom prst="rect">
            <a:avLst/>
          </a:prstGeom>
        </p:spPr>
        <p:txBody>
          <a:bodyPr/>
          <a:lstStyle/>
          <a:p>
            <a:r>
              <a:rPr lang="de-DE" dirty="0"/>
              <a:t>Software</a:t>
            </a:r>
          </a:p>
        </p:txBody>
      </p:sp>
      <p:sp>
        <p:nvSpPr>
          <p:cNvPr id="7" name="Textplatzhalter 6"/>
          <p:cNvSpPr>
            <a:spLocks noGrp="1"/>
          </p:cNvSpPr>
          <p:nvPr>
            <p:ph type="body" sz="quarter" idx="13"/>
          </p:nvPr>
        </p:nvSpPr>
        <p:spPr/>
        <p:txBody>
          <a:bodyPr/>
          <a:lstStyle/>
          <a:p>
            <a:r>
              <a:rPr lang="de-DE" dirty="0"/>
              <a:t>R und </a:t>
            </a:r>
            <a:r>
              <a:rPr lang="de-DE" dirty="0" err="1"/>
              <a:t>RStudio</a:t>
            </a:r>
            <a:endParaRPr lang="de-DE" dirty="0">
              <a:solidFill>
                <a:srgbClr val="D04931"/>
              </a:solidFill>
            </a:endParaRPr>
          </a:p>
        </p:txBody>
      </p:sp>
    </p:spTree>
    <p:extLst>
      <p:ext uri="{BB962C8B-B14F-4D97-AF65-F5344CB8AC3E}">
        <p14:creationId xmlns:p14="http://schemas.microsoft.com/office/powerpoint/2010/main" val="274765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14</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prstGeom prst="rect">
            <a:avLst/>
          </a:prstGeom>
        </p:spPr>
        <p:txBody>
          <a:bodyPr/>
          <a:lstStyle/>
          <a:p>
            <a:pPr>
              <a:defRPr/>
            </a:pPr>
            <a:r>
              <a:rPr lang="de-DE"/>
              <a:t>26.02.2020</a:t>
            </a:r>
            <a:endParaRPr lang="de-DE" dirty="0"/>
          </a:p>
        </p:txBody>
      </p:sp>
      <p:sp>
        <p:nvSpPr>
          <p:cNvPr id="6" name="Inhaltsplatzhalter 5"/>
          <p:cNvSpPr>
            <a:spLocks noGrp="1"/>
          </p:cNvSpPr>
          <p:nvPr>
            <p:ph idx="1"/>
          </p:nvPr>
        </p:nvSpPr>
        <p:spPr/>
        <p:txBody>
          <a:bodyPr/>
          <a:lstStyle/>
          <a:p>
            <a:r>
              <a:rPr lang="de-DE" b="0" i="1" dirty="0">
                <a:solidFill>
                  <a:schemeClr val="tx1"/>
                </a:solidFill>
              </a:rPr>
              <a:t>Was ist </a:t>
            </a:r>
            <a:r>
              <a:rPr lang="de-DE" b="0" i="1" dirty="0" err="1">
                <a:solidFill>
                  <a:schemeClr val="tx1"/>
                </a:solidFill>
              </a:rPr>
              <a:t>Anaconda</a:t>
            </a:r>
            <a:r>
              <a:rPr lang="de-DE" b="0" i="1" dirty="0">
                <a:solidFill>
                  <a:schemeClr val="tx1"/>
                </a:solidFill>
              </a:rPr>
              <a:t>?</a:t>
            </a:r>
          </a:p>
          <a:p>
            <a:r>
              <a:rPr lang="de-DE" b="0" dirty="0">
                <a:solidFill>
                  <a:schemeClr val="tx1"/>
                </a:solidFill>
              </a:rPr>
              <a:t>Um mit der Programmiersprache Python arbeiten zu können, gibt es natürlich die Variante sich die entsprechende Installationsroutine herunterzuladen und zu installieren. Da Python jedoch sehr stark mit verschiedenen Paketen arbeitet, die nachinstalliert werden müssen, kann es bei verschiedenen Paketkombinationen und -versionen zu Problemen kommen. Durch </a:t>
            </a:r>
            <a:r>
              <a:rPr lang="de-DE" b="0" dirty="0" err="1">
                <a:solidFill>
                  <a:schemeClr val="tx1"/>
                </a:solidFill>
              </a:rPr>
              <a:t>Anaconda</a:t>
            </a:r>
            <a:r>
              <a:rPr lang="de-DE" b="0" dirty="0">
                <a:solidFill>
                  <a:schemeClr val="tx1"/>
                </a:solidFill>
              </a:rPr>
              <a:t> als Distribution für Python wird dieses Problem adressiert. </a:t>
            </a:r>
            <a:r>
              <a:rPr lang="de-DE" b="0" dirty="0" err="1">
                <a:solidFill>
                  <a:schemeClr val="tx1"/>
                </a:solidFill>
              </a:rPr>
              <a:t>Anaconda</a:t>
            </a:r>
            <a:r>
              <a:rPr lang="de-DE" b="0" dirty="0">
                <a:solidFill>
                  <a:schemeClr val="tx1"/>
                </a:solidFill>
              </a:rPr>
              <a:t> bietet somit eine Installation für Python und eine große Menge von vielgenutzten Paketen, deren Versionen aufeinander abgestimmt sind. </a:t>
            </a:r>
          </a:p>
          <a:p>
            <a:r>
              <a:rPr lang="de-DE" b="0" dirty="0">
                <a:solidFill>
                  <a:schemeClr val="tx1"/>
                </a:solidFill>
              </a:rPr>
              <a:t>Download:	</a:t>
            </a:r>
            <a:r>
              <a:rPr lang="de-DE" b="0" dirty="0">
                <a:solidFill>
                  <a:schemeClr val="tx1"/>
                </a:solidFill>
                <a:hlinkClick r:id="rId2"/>
              </a:rPr>
              <a:t>https://www.anaconda.com/distribution</a:t>
            </a:r>
            <a:endParaRPr lang="de-DE" b="0" dirty="0">
              <a:solidFill>
                <a:schemeClr val="tx1"/>
              </a:solidFill>
            </a:endParaRPr>
          </a:p>
          <a:p>
            <a:r>
              <a:rPr lang="de-DE" b="0" dirty="0">
                <a:solidFill>
                  <a:schemeClr val="tx1"/>
                </a:solidFill>
              </a:rPr>
              <a:t>Tutorial-Reihen:	</a:t>
            </a:r>
            <a:r>
              <a:rPr lang="de-DE" b="0" dirty="0">
                <a:solidFill>
                  <a:schemeClr val="tx1"/>
                </a:solidFill>
                <a:hlinkClick r:id="rId3"/>
              </a:rPr>
              <a:t>https://bit.ly/381smkv</a:t>
            </a:r>
            <a:r>
              <a:rPr lang="de-DE" b="0" dirty="0">
                <a:solidFill>
                  <a:schemeClr val="tx1"/>
                </a:solidFill>
              </a:rPr>
              <a:t> (</a:t>
            </a:r>
            <a:r>
              <a:rPr lang="de-DE" b="0" dirty="0" err="1">
                <a:solidFill>
                  <a:schemeClr val="tx1"/>
                </a:solidFill>
              </a:rPr>
              <a:t>Anaconda</a:t>
            </a:r>
            <a:r>
              <a:rPr lang="de-DE" b="0" dirty="0">
                <a:solidFill>
                  <a:schemeClr val="tx1"/>
                </a:solidFill>
              </a:rPr>
              <a:t> unter Windows)</a:t>
            </a:r>
          </a:p>
          <a:p>
            <a:r>
              <a:rPr lang="de-DE" b="0" dirty="0">
                <a:solidFill>
                  <a:schemeClr val="tx1"/>
                </a:solidFill>
              </a:rPr>
              <a:t>		</a:t>
            </a:r>
            <a:r>
              <a:rPr lang="de-DE" b="0" dirty="0">
                <a:solidFill>
                  <a:schemeClr val="tx1"/>
                </a:solidFill>
                <a:hlinkClick r:id="rId4"/>
              </a:rPr>
              <a:t>https://bit.ly/3c9Ydmm</a:t>
            </a:r>
            <a:r>
              <a:rPr lang="de-DE" b="0" dirty="0">
                <a:solidFill>
                  <a:schemeClr val="tx1"/>
                </a:solidFill>
              </a:rPr>
              <a:t> (</a:t>
            </a:r>
            <a:r>
              <a:rPr lang="de-DE" b="0" dirty="0" err="1">
                <a:solidFill>
                  <a:schemeClr val="tx1"/>
                </a:solidFill>
              </a:rPr>
              <a:t>Anaconda</a:t>
            </a:r>
            <a:r>
              <a:rPr lang="de-DE" b="0" dirty="0">
                <a:solidFill>
                  <a:schemeClr val="tx1"/>
                </a:solidFill>
              </a:rPr>
              <a:t> unter Linux)</a:t>
            </a:r>
          </a:p>
          <a:p>
            <a:r>
              <a:rPr lang="de-DE" b="0" dirty="0">
                <a:solidFill>
                  <a:schemeClr val="tx1"/>
                </a:solidFill>
              </a:rPr>
              <a:t>		</a:t>
            </a:r>
            <a:r>
              <a:rPr lang="de-DE" b="0" dirty="0">
                <a:solidFill>
                  <a:schemeClr val="tx1"/>
                </a:solidFill>
                <a:hlinkClick r:id="rId5"/>
              </a:rPr>
              <a:t>https://bit.ly/32Ej7Wx</a:t>
            </a:r>
            <a:r>
              <a:rPr lang="de-DE" b="0" dirty="0">
                <a:solidFill>
                  <a:schemeClr val="tx1"/>
                </a:solidFill>
              </a:rPr>
              <a:t> (</a:t>
            </a:r>
            <a:r>
              <a:rPr lang="de-DE" b="0" dirty="0" err="1">
                <a:solidFill>
                  <a:schemeClr val="tx1"/>
                </a:solidFill>
              </a:rPr>
              <a:t>Anaconda</a:t>
            </a:r>
            <a:r>
              <a:rPr lang="de-DE" b="0" dirty="0">
                <a:solidFill>
                  <a:schemeClr val="tx1"/>
                </a:solidFill>
              </a:rPr>
              <a:t> unter MacOS)</a:t>
            </a:r>
          </a:p>
          <a:p>
            <a:r>
              <a:rPr lang="de-DE" b="0" dirty="0">
                <a:solidFill>
                  <a:schemeClr val="tx1"/>
                </a:solidFill>
              </a:rPr>
              <a:t>Cheat-Sheets:	</a:t>
            </a:r>
            <a:r>
              <a:rPr lang="de-DE" b="0" dirty="0">
                <a:solidFill>
                  <a:schemeClr val="tx1"/>
                </a:solidFill>
                <a:hlinkClick r:id="rId6"/>
              </a:rPr>
              <a:t>https://bit.ly/2w78qzv</a:t>
            </a:r>
            <a:endParaRPr lang="de-DE" b="0" dirty="0">
              <a:solidFill>
                <a:schemeClr val="tx1"/>
              </a:solidFill>
            </a:endParaRPr>
          </a:p>
          <a:p>
            <a:r>
              <a:rPr lang="de-DE" dirty="0"/>
              <a:t>Bitte versuchen Sie auch hierbei gerne schon eine Installation der </a:t>
            </a:r>
            <a:r>
              <a:rPr lang="de-DE" dirty="0" err="1"/>
              <a:t>Anaconda</a:t>
            </a:r>
            <a:r>
              <a:rPr lang="de-DE" dirty="0"/>
              <a:t>-Distribution. Versuchen Sie im Anschluss ein </a:t>
            </a:r>
            <a:r>
              <a:rPr lang="de-DE" dirty="0" err="1"/>
              <a:t>Jupyter</a:t>
            </a:r>
            <a:r>
              <a:rPr lang="de-DE" dirty="0"/>
              <a:t> Notebook zu öffnen. Dies wird für unsere Übungen zentral sein.</a:t>
            </a:r>
            <a:endParaRPr lang="de-DE" b="0" dirty="0">
              <a:solidFill>
                <a:schemeClr val="tx1"/>
              </a:solidFill>
            </a:endParaRPr>
          </a:p>
        </p:txBody>
      </p:sp>
      <p:sp>
        <p:nvSpPr>
          <p:cNvPr id="5" name="Titel 4"/>
          <p:cNvSpPr>
            <a:spLocks noGrp="1"/>
          </p:cNvSpPr>
          <p:nvPr>
            <p:ph type="title"/>
          </p:nvPr>
        </p:nvSpPr>
        <p:spPr>
          <a:prstGeom prst="rect">
            <a:avLst/>
          </a:prstGeom>
        </p:spPr>
        <p:txBody>
          <a:bodyPr/>
          <a:lstStyle/>
          <a:p>
            <a:r>
              <a:rPr lang="de-DE" dirty="0"/>
              <a:t>Software</a:t>
            </a:r>
          </a:p>
        </p:txBody>
      </p:sp>
      <p:sp>
        <p:nvSpPr>
          <p:cNvPr id="7" name="Textplatzhalter 6"/>
          <p:cNvSpPr>
            <a:spLocks noGrp="1"/>
          </p:cNvSpPr>
          <p:nvPr>
            <p:ph type="body" sz="quarter" idx="13"/>
          </p:nvPr>
        </p:nvSpPr>
        <p:spPr/>
        <p:txBody>
          <a:bodyPr/>
          <a:lstStyle/>
          <a:p>
            <a:r>
              <a:rPr lang="de-DE" dirty="0" err="1"/>
              <a:t>Anaconda</a:t>
            </a:r>
            <a:endParaRPr lang="de-DE" dirty="0">
              <a:solidFill>
                <a:srgbClr val="D04931"/>
              </a:solidFill>
            </a:endParaRPr>
          </a:p>
        </p:txBody>
      </p:sp>
    </p:spTree>
    <p:extLst>
      <p:ext uri="{BB962C8B-B14F-4D97-AF65-F5344CB8AC3E}">
        <p14:creationId xmlns:p14="http://schemas.microsoft.com/office/powerpoint/2010/main" val="223017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pPr>
              <a:defRPr/>
            </a:pPr>
            <a:fld id="{2A3A57D9-08E7-4A35-820C-6C5F68307974}" type="slidenum">
              <a:rPr lang="de-DE" smtClean="0"/>
              <a:pPr>
                <a:defRPr/>
              </a:pPr>
              <a:t>2</a:t>
            </a:fld>
            <a:endParaRPr lang="de-DE" dirty="0"/>
          </a:p>
        </p:txBody>
      </p:sp>
      <p:sp>
        <p:nvSpPr>
          <p:cNvPr id="3" name="Fußzeilenplatzhalter 2"/>
          <p:cNvSpPr>
            <a:spLocks noGrp="1"/>
          </p:cNvSpPr>
          <p:nvPr>
            <p:ph type="ftr" sz="quarter" idx="11"/>
          </p:nvPr>
        </p:nvSpPr>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p:txBody>
          <a:bodyPr/>
          <a:lstStyle/>
          <a:p>
            <a:pPr>
              <a:defRPr/>
            </a:pPr>
            <a:r>
              <a:rPr lang="de-DE"/>
              <a:t>26.02.2020</a:t>
            </a:r>
            <a:endParaRPr lang="de-DE" dirty="0"/>
          </a:p>
        </p:txBody>
      </p:sp>
      <p:sp>
        <p:nvSpPr>
          <p:cNvPr id="5" name="Inhaltsplatzhalter 4"/>
          <p:cNvSpPr>
            <a:spLocks noGrp="1"/>
          </p:cNvSpPr>
          <p:nvPr>
            <p:ph idx="1"/>
          </p:nvPr>
        </p:nvSpPr>
        <p:spPr/>
        <p:txBody>
          <a:bodyPr/>
          <a:lstStyle/>
          <a:p>
            <a:pPr marL="342900" lvl="0" indent="-342900">
              <a:spcBef>
                <a:spcPct val="20000"/>
              </a:spcBef>
              <a:spcAft>
                <a:spcPct val="0"/>
              </a:spcAft>
            </a:pPr>
            <a:endParaRPr lang="de-DE" dirty="0">
              <a:solidFill>
                <a:srgbClr val="00998A"/>
              </a:solidFill>
            </a:endParaRPr>
          </a:p>
          <a:p>
            <a:pPr marL="342900" lvl="0" indent="-342900">
              <a:spcBef>
                <a:spcPct val="20000"/>
              </a:spcBef>
              <a:spcAft>
                <a:spcPct val="0"/>
              </a:spcAft>
            </a:pPr>
            <a:endParaRPr lang="de-DE" dirty="0">
              <a:solidFill>
                <a:srgbClr val="00998A"/>
              </a:solidFill>
            </a:endParaRPr>
          </a:p>
          <a:p>
            <a:pPr marL="342900" lvl="0" indent="-342900">
              <a:spcBef>
                <a:spcPct val="20000"/>
              </a:spcBef>
              <a:spcAft>
                <a:spcPct val="0"/>
              </a:spcAft>
            </a:pPr>
            <a:endParaRPr lang="de-DE" dirty="0">
              <a:solidFill>
                <a:srgbClr val="00998A"/>
              </a:solidFill>
            </a:endParaRPr>
          </a:p>
          <a:p>
            <a:pPr marL="342900" lvl="0" indent="-342900">
              <a:spcBef>
                <a:spcPct val="20000"/>
              </a:spcBef>
              <a:spcAft>
                <a:spcPct val="0"/>
              </a:spcAft>
            </a:pPr>
            <a:r>
              <a:rPr lang="de-DE" dirty="0">
                <a:solidFill>
                  <a:srgbClr val="00998A"/>
                </a:solidFill>
              </a:rPr>
              <a:t>© FOM Hochschule für </a:t>
            </a:r>
            <a:r>
              <a:rPr lang="de-DE" dirty="0" err="1">
                <a:solidFill>
                  <a:srgbClr val="00998A"/>
                </a:solidFill>
              </a:rPr>
              <a:t>Oekonomie</a:t>
            </a:r>
            <a:r>
              <a:rPr lang="de-DE" dirty="0">
                <a:solidFill>
                  <a:srgbClr val="00998A"/>
                </a:solidFill>
              </a:rPr>
              <a:t> &amp; Management</a:t>
            </a:r>
          </a:p>
          <a:p>
            <a:pPr lvl="0">
              <a:spcBef>
                <a:spcPct val="20000"/>
              </a:spcBef>
              <a:spcAft>
                <a:spcPct val="0"/>
              </a:spcAft>
            </a:pPr>
            <a:r>
              <a:rPr lang="de-DE" sz="1700" dirty="0">
                <a:solidFill>
                  <a:srgbClr val="00998A"/>
                </a:solidFill>
              </a:rPr>
              <a:t>gemeinnützige Gesellschaft mbH (FOM), Leimkugelstraße 6, 45141 Essen</a:t>
            </a:r>
          </a:p>
          <a:p>
            <a:pPr lvl="0">
              <a:spcBef>
                <a:spcPct val="20000"/>
              </a:spcBef>
              <a:spcAft>
                <a:spcPct val="0"/>
              </a:spcAft>
            </a:pPr>
            <a:endParaRPr lang="de-DE" sz="1400" b="0" dirty="0">
              <a:solidFill>
                <a:srgbClr val="00998A"/>
              </a:solidFill>
            </a:endParaRPr>
          </a:p>
          <a:p>
            <a:r>
              <a:rPr lang="de-DE" sz="1400" b="0" dirty="0">
                <a:solidFill>
                  <a:schemeClr val="tx2"/>
                </a:solidFill>
              </a:rPr>
              <a:t>Dieses Werk ist urheberrechtlich geschützt und nur für den persönlichen Gebrauch im Rahmen der Veranstaltungen der FOM bestimmt.</a:t>
            </a:r>
          </a:p>
          <a:p>
            <a:r>
              <a:rPr lang="de-DE" sz="1400" b="0" dirty="0">
                <a:solidFill>
                  <a:schemeClr val="tx2"/>
                </a:solidFill>
              </a:rPr>
              <a:t>Die durch die Urheberschaft begründeten Rechte (u. a. Vervielfältigung, Verbreitung, Übersetzung, Nachdruck) bleiben dem Urheber vorbehalten.</a:t>
            </a:r>
          </a:p>
          <a:p>
            <a:r>
              <a:rPr lang="de-DE" sz="1400" b="0" dirty="0">
                <a:solidFill>
                  <a:schemeClr val="tx2"/>
                </a:solidFill>
              </a:rPr>
              <a:t>Das Werk oder Teile daraus dürfen nicht ohne schriftliche Genehmigung des Urhebers / der FOM reproduziert oder unter Verwendung elektronischer Systeme verarbeitet, vervielfältigt oder verbreitet werden. Dies schließt auch den Upload in soziale Medien oder andere digitale Plattformen ein.</a:t>
            </a:r>
          </a:p>
          <a:p>
            <a:endParaRPr lang="de-DE" dirty="0"/>
          </a:p>
        </p:txBody>
      </p:sp>
      <p:sp>
        <p:nvSpPr>
          <p:cNvPr id="6" name="Titel 5">
            <a:extLst>
              <a:ext uri="{FF2B5EF4-FFF2-40B4-BE49-F238E27FC236}">
                <a16:creationId xmlns:a16="http://schemas.microsoft.com/office/drawing/2014/main" id="{A0EA957E-8670-48C8-9E54-97DA0518A2CB}"/>
              </a:ext>
            </a:extLst>
          </p:cNvPr>
          <p:cNvSpPr>
            <a:spLocks noGrp="1"/>
          </p:cNvSpPr>
          <p:nvPr>
            <p:ph type="title"/>
          </p:nvPr>
        </p:nvSpPr>
        <p:spPr/>
        <p:txBody>
          <a:bodyPr/>
          <a:lstStyle/>
          <a:p>
            <a:endParaRPr lang="de-DE"/>
          </a:p>
        </p:txBody>
      </p:sp>
      <p:sp>
        <p:nvSpPr>
          <p:cNvPr id="7" name="Textplatzhalter 6"/>
          <p:cNvSpPr>
            <a:spLocks noGrp="1"/>
          </p:cNvSpPr>
          <p:nvPr>
            <p:ph type="body" sz="quarter" idx="13"/>
          </p:nvPr>
        </p:nvSpPr>
        <p:spPr/>
        <p:txBody>
          <a:bodyPr/>
          <a:lstStyle/>
          <a:p>
            <a:r>
              <a:rPr lang="de-DE" dirty="0"/>
              <a:t>Copyright</a:t>
            </a:r>
          </a:p>
        </p:txBody>
      </p:sp>
    </p:spTree>
    <p:extLst>
      <p:ext uri="{BB962C8B-B14F-4D97-AF65-F5344CB8AC3E}">
        <p14:creationId xmlns:p14="http://schemas.microsoft.com/office/powerpoint/2010/main" val="154424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3</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prstGeom prst="rect">
            <a:avLst/>
          </a:prstGeom>
        </p:spPr>
        <p:txBody>
          <a:bodyPr/>
          <a:lstStyle/>
          <a:p>
            <a:pPr>
              <a:defRPr/>
            </a:pPr>
            <a:r>
              <a:rPr lang="de-DE"/>
              <a:t>26.02.2020</a:t>
            </a:r>
            <a:endParaRPr lang="de-DE" dirty="0"/>
          </a:p>
        </p:txBody>
      </p:sp>
      <p:sp>
        <p:nvSpPr>
          <p:cNvPr id="5" name="Titel 4"/>
          <p:cNvSpPr>
            <a:spLocks noGrp="1"/>
          </p:cNvSpPr>
          <p:nvPr>
            <p:ph type="title"/>
          </p:nvPr>
        </p:nvSpPr>
        <p:spPr/>
        <p:txBody>
          <a:bodyPr/>
          <a:lstStyle/>
          <a:p>
            <a:endParaRPr lang="de-DE"/>
          </a:p>
        </p:txBody>
      </p:sp>
      <p:sp>
        <p:nvSpPr>
          <p:cNvPr id="7" name="Textplatzhalter 6"/>
          <p:cNvSpPr>
            <a:spLocks noGrp="1"/>
          </p:cNvSpPr>
          <p:nvPr>
            <p:ph type="body" sz="quarter" idx="13"/>
          </p:nvPr>
        </p:nvSpPr>
        <p:spPr/>
        <p:txBody>
          <a:bodyPr/>
          <a:lstStyle/>
          <a:p>
            <a:r>
              <a:rPr lang="de-DE" dirty="0"/>
              <a:t>Inhalt</a:t>
            </a:r>
          </a:p>
        </p:txBody>
      </p:sp>
      <p:graphicFrame>
        <p:nvGraphicFramePr>
          <p:cNvPr id="9" name="Inhaltsplatzhalter 7">
            <a:extLst>
              <a:ext uri="{FF2B5EF4-FFF2-40B4-BE49-F238E27FC236}">
                <a16:creationId xmlns:a16="http://schemas.microsoft.com/office/drawing/2014/main" id="{0FBE01BC-15B9-4E0B-9E3B-1AF2B5D90CCD}"/>
              </a:ext>
            </a:extLst>
          </p:cNvPr>
          <p:cNvGraphicFramePr>
            <a:graphicFrameLocks/>
          </p:cNvGraphicFramePr>
          <p:nvPr>
            <p:extLst>
              <p:ext uri="{D42A27DB-BD31-4B8C-83A1-F6EECF244321}">
                <p14:modId xmlns:p14="http://schemas.microsoft.com/office/powerpoint/2010/main" val="3828051456"/>
              </p:ext>
            </p:extLst>
          </p:nvPr>
        </p:nvGraphicFramePr>
        <p:xfrm>
          <a:off x="130175" y="800100"/>
          <a:ext cx="8315389" cy="2895318"/>
        </p:xfrm>
        <a:graphic>
          <a:graphicData uri="http://schemas.openxmlformats.org/drawingml/2006/table">
            <a:tbl>
              <a:tblPr>
                <a:tableStyleId>{5C22544A-7EE6-4342-B048-85BDC9FD1C3A}</a:tableStyleId>
              </a:tblPr>
              <a:tblGrid>
                <a:gridCol w="512376">
                  <a:extLst>
                    <a:ext uri="{9D8B030D-6E8A-4147-A177-3AD203B41FA5}">
                      <a16:colId xmlns:a16="http://schemas.microsoft.com/office/drawing/2014/main" val="20000"/>
                    </a:ext>
                  </a:extLst>
                </a:gridCol>
                <a:gridCol w="7803013">
                  <a:extLst>
                    <a:ext uri="{9D8B030D-6E8A-4147-A177-3AD203B41FA5}">
                      <a16:colId xmlns:a16="http://schemas.microsoft.com/office/drawing/2014/main" val="20001"/>
                    </a:ext>
                  </a:extLst>
                </a:gridCol>
              </a:tblGrid>
              <a:tr h="321702">
                <a:tc>
                  <a:txBody>
                    <a:bodyPr/>
                    <a:lstStyle>
                      <a:defPPr>
                        <a:defRPr lang="de-DE"/>
                      </a:defPPr>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spcBef>
                          <a:spcPts val="1200"/>
                        </a:spcBef>
                        <a:spcAft>
                          <a:spcPts val="0"/>
                        </a:spcAft>
                      </a:pPr>
                      <a:r>
                        <a:rPr lang="de-DE" sz="1400" b="0" dirty="0">
                          <a:solidFill>
                            <a:schemeClr val="tx1"/>
                          </a:solidFill>
                        </a:rPr>
                        <a:t>1</a:t>
                      </a:r>
                      <a:endParaRPr lang="de-DE" sz="1400" b="0" dirty="0">
                        <a:solidFill>
                          <a:schemeClr val="tx1"/>
                        </a:solidFill>
                        <a:latin typeface="Arial"/>
                        <a:ea typeface="Times New Roman"/>
                        <a:cs typeface="Times New Roman"/>
                      </a:endParaRPr>
                    </a:p>
                  </a:txBody>
                  <a:tcPr marL="70092" marR="70092" marT="0" marB="0" anchor="ctr">
                    <a:solidFill>
                      <a:schemeClr val="bg1">
                        <a:lumMod val="95000"/>
                      </a:schemeClr>
                    </a:solidFill>
                  </a:tcPr>
                </a:tc>
                <a:tc>
                  <a:txBody>
                    <a:bodyPr/>
                    <a:lstStyle>
                      <a:defPPr>
                        <a:defRPr lang="de-DE"/>
                      </a:defPPr>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spcBef>
                          <a:spcPts val="1200"/>
                        </a:spcBef>
                        <a:spcAft>
                          <a:spcPts val="0"/>
                        </a:spcAft>
                      </a:pPr>
                      <a:r>
                        <a:rPr lang="de-DE" sz="1400" b="0" dirty="0">
                          <a:solidFill>
                            <a:schemeClr val="tx1"/>
                          </a:solidFill>
                        </a:rPr>
                        <a:t>Erste Begrüßung und Hinweise</a:t>
                      </a:r>
                      <a:endParaRPr lang="de-DE" sz="1400" b="0" dirty="0">
                        <a:solidFill>
                          <a:schemeClr val="tx1"/>
                        </a:solidFill>
                        <a:latin typeface="Arial"/>
                        <a:ea typeface="Times New Roman"/>
                        <a:cs typeface="Times New Roman"/>
                      </a:endParaRPr>
                    </a:p>
                  </a:txBody>
                  <a:tcPr marL="70092" marR="70092" marT="0" marB="0" anchor="ctr">
                    <a:solidFill>
                      <a:schemeClr val="bg1">
                        <a:lumMod val="95000"/>
                      </a:schemeClr>
                    </a:solidFill>
                  </a:tcPr>
                </a:tc>
                <a:extLst>
                  <a:ext uri="{0D108BD9-81ED-4DB2-BD59-A6C34878D82A}">
                    <a16:rowId xmlns:a16="http://schemas.microsoft.com/office/drawing/2014/main" val="10000"/>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spcBef>
                          <a:spcPts val="1200"/>
                        </a:spcBef>
                        <a:spcAft>
                          <a:spcPts val="0"/>
                        </a:spcAft>
                      </a:pPr>
                      <a:r>
                        <a:rPr lang="de-DE" sz="1400" dirty="0"/>
                        <a:t>2</a:t>
                      </a:r>
                      <a:endParaRPr lang="de-DE" sz="1400" dirty="0">
                        <a:solidFill>
                          <a:schemeClr val="tx2">
                            <a:lumMod val="50000"/>
                          </a:schemeClr>
                        </a:solidFill>
                        <a:latin typeface="Arial"/>
                        <a:ea typeface="Times New Roman"/>
                        <a:cs typeface="Times New Roman"/>
                      </a:endParaRPr>
                    </a:p>
                  </a:txBody>
                  <a:tcPr marL="70092" marR="70092" marT="0" marB="0" anchor="ctr">
                    <a:solidFill>
                      <a:schemeClr val="bg1">
                        <a:lumMod val="95000"/>
                      </a:scheme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spcBef>
                          <a:spcPts val="1200"/>
                        </a:spcBef>
                        <a:spcAft>
                          <a:spcPts val="0"/>
                        </a:spcAft>
                      </a:pPr>
                      <a:r>
                        <a:rPr lang="de-DE" sz="1400" dirty="0"/>
                        <a:t>Online-Dienste und -Communities</a:t>
                      </a:r>
                      <a:endParaRPr lang="de-DE" sz="1400" dirty="0">
                        <a:solidFill>
                          <a:schemeClr val="tx2">
                            <a:lumMod val="50000"/>
                          </a:schemeClr>
                        </a:solidFill>
                        <a:latin typeface="Arial"/>
                        <a:ea typeface="Times New Roman"/>
                        <a:cs typeface="Times New Roman"/>
                      </a:endParaRPr>
                    </a:p>
                  </a:txBody>
                  <a:tcPr marL="70092" marR="70092" marT="0" marB="0" anchor="ctr">
                    <a:solidFill>
                      <a:schemeClr val="bg1">
                        <a:lumMod val="95000"/>
                      </a:schemeClr>
                    </a:solidFill>
                  </a:tcPr>
                </a:tc>
                <a:extLst>
                  <a:ext uri="{0D108BD9-81ED-4DB2-BD59-A6C34878D82A}">
                    <a16:rowId xmlns:a16="http://schemas.microsoft.com/office/drawing/2014/main" val="10001"/>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r">
                        <a:spcAft>
                          <a:spcPts val="0"/>
                        </a:spcAft>
                      </a:pPr>
                      <a:endParaRPr lang="de-DE" sz="1200" dirty="0">
                        <a:solidFill>
                          <a:schemeClr val="tx2">
                            <a:lumMod val="50000"/>
                          </a:schemeClr>
                        </a:solidFill>
                        <a:latin typeface="Arial"/>
                        <a:ea typeface="Times New Roman"/>
                        <a:cs typeface="Times New Roman"/>
                      </a:endParaRPr>
                    </a:p>
                  </a:txBody>
                  <a:tcPr marL="70092" marR="70092" marT="0" marB="0" anchor="ctr">
                    <a:solidFill>
                      <a:schemeClr val="bg1">
                        <a:lumMod val="95000"/>
                      </a:scheme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180975" algn="l">
                        <a:spcAft>
                          <a:spcPts val="0"/>
                        </a:spcAft>
                      </a:pPr>
                      <a:r>
                        <a:rPr lang="de-DE" sz="1200" dirty="0"/>
                        <a:t>Kaggle</a:t>
                      </a:r>
                      <a:endParaRPr lang="de-DE" sz="1200" dirty="0">
                        <a:solidFill>
                          <a:schemeClr val="tx2">
                            <a:lumMod val="50000"/>
                          </a:schemeClr>
                        </a:solidFill>
                        <a:latin typeface="Arial"/>
                        <a:ea typeface="Times New Roman"/>
                        <a:cs typeface="Times New Roman"/>
                      </a:endParaRPr>
                    </a:p>
                  </a:txBody>
                  <a:tcPr marL="70092" marR="70092" marT="0" marB="0" anchor="ctr">
                    <a:solidFill>
                      <a:schemeClr val="bg1">
                        <a:lumMod val="95000"/>
                      </a:schemeClr>
                    </a:solidFill>
                  </a:tcPr>
                </a:tc>
                <a:extLst>
                  <a:ext uri="{0D108BD9-81ED-4DB2-BD59-A6C34878D82A}">
                    <a16:rowId xmlns:a16="http://schemas.microsoft.com/office/drawing/2014/main" val="10002"/>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r">
                        <a:spcAft>
                          <a:spcPts val="0"/>
                        </a:spcAft>
                      </a:pPr>
                      <a:endParaRPr lang="de-DE" sz="1200" dirty="0">
                        <a:solidFill>
                          <a:schemeClr val="tx2">
                            <a:lumMod val="50000"/>
                          </a:schemeClr>
                        </a:solidFill>
                        <a:latin typeface="Arial"/>
                        <a:ea typeface="Times New Roman"/>
                        <a:cs typeface="Times New Roman"/>
                      </a:endParaRPr>
                    </a:p>
                  </a:txBody>
                  <a:tcPr marL="70092" marR="70092" marT="0" marB="0" anchor="ctr">
                    <a:solidFill>
                      <a:schemeClr val="bg1">
                        <a:lumMod val="95000"/>
                      </a:scheme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180975" algn="l">
                        <a:spcAft>
                          <a:spcPts val="0"/>
                        </a:spcAft>
                      </a:pPr>
                      <a:r>
                        <a:rPr lang="de-DE" sz="1200" dirty="0">
                          <a:solidFill>
                            <a:schemeClr val="tx2">
                              <a:lumMod val="50000"/>
                            </a:schemeClr>
                          </a:solidFill>
                          <a:latin typeface="Arial"/>
                          <a:ea typeface="Times New Roman"/>
                          <a:cs typeface="Times New Roman"/>
                        </a:rPr>
                        <a:t>HackerRank</a:t>
                      </a:r>
                    </a:p>
                  </a:txBody>
                  <a:tcPr marL="70092" marR="70092" marT="0" marB="0" anchor="ctr">
                    <a:solidFill>
                      <a:schemeClr val="bg1">
                        <a:lumMod val="95000"/>
                      </a:schemeClr>
                    </a:solidFill>
                  </a:tcPr>
                </a:tc>
                <a:extLst>
                  <a:ext uri="{0D108BD9-81ED-4DB2-BD59-A6C34878D82A}">
                    <a16:rowId xmlns:a16="http://schemas.microsoft.com/office/drawing/2014/main" val="10003"/>
                  </a:ext>
                </a:extLst>
              </a:tr>
              <a:tr h="321702">
                <a:tc>
                  <a:txBody>
                    <a:bodyPr/>
                    <a:lstStyle/>
                    <a:p>
                      <a:pPr algn="r">
                        <a:spcAft>
                          <a:spcPts val="0"/>
                        </a:spcAft>
                      </a:pPr>
                      <a:endParaRPr lang="de-DE" sz="1200" dirty="0">
                        <a:solidFill>
                          <a:schemeClr val="tx2">
                            <a:lumMod val="50000"/>
                          </a:schemeClr>
                        </a:solidFill>
                        <a:latin typeface="Arial"/>
                        <a:ea typeface="Times New Roman"/>
                        <a:cs typeface="Times New Roman"/>
                      </a:endParaRPr>
                    </a:p>
                  </a:txBody>
                  <a:tcPr marL="70092" marR="70092" marT="0" marB="0" anchor="ctr">
                    <a:solidFill>
                      <a:schemeClr val="bg1">
                        <a:lumMod val="95000"/>
                      </a:schemeClr>
                    </a:solidFill>
                  </a:tcPr>
                </a:tc>
                <a:tc>
                  <a:txBody>
                    <a:bodyPr/>
                    <a:lstStyle/>
                    <a:p>
                      <a:pPr marL="0" indent="180975" algn="l">
                        <a:spcAft>
                          <a:spcPts val="0"/>
                        </a:spcAft>
                      </a:pPr>
                      <a:r>
                        <a:rPr lang="de-DE" sz="1200" kern="1200" dirty="0"/>
                        <a:t>GitHub</a:t>
                      </a:r>
                      <a:endParaRPr lang="de-DE" sz="1200" dirty="0">
                        <a:solidFill>
                          <a:schemeClr val="tx2">
                            <a:lumMod val="50000"/>
                          </a:schemeClr>
                        </a:solidFill>
                        <a:latin typeface="Arial"/>
                        <a:ea typeface="Times New Roman"/>
                        <a:cs typeface="Times New Roman"/>
                      </a:endParaRPr>
                    </a:p>
                  </a:txBody>
                  <a:tcPr marL="70092" marR="70092" marT="0" marB="0" anchor="ctr">
                    <a:solidFill>
                      <a:schemeClr val="bg1">
                        <a:lumMod val="95000"/>
                      </a:schemeClr>
                    </a:solidFill>
                  </a:tcPr>
                </a:tc>
                <a:extLst>
                  <a:ext uri="{0D108BD9-81ED-4DB2-BD59-A6C34878D82A}">
                    <a16:rowId xmlns:a16="http://schemas.microsoft.com/office/drawing/2014/main" val="696472529"/>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spcAft>
                          <a:spcPts val="0"/>
                        </a:spcAft>
                      </a:pPr>
                      <a:r>
                        <a:rPr lang="de-DE" sz="1400" dirty="0"/>
                        <a:t>3</a:t>
                      </a:r>
                      <a:endParaRPr lang="de-DE" sz="1400" dirty="0">
                        <a:solidFill>
                          <a:schemeClr val="tx2">
                            <a:lumMod val="50000"/>
                          </a:schemeClr>
                        </a:solidFill>
                        <a:latin typeface="Arial"/>
                        <a:ea typeface="Times New Roman"/>
                        <a:cs typeface="Times New Roman"/>
                      </a:endParaRPr>
                    </a:p>
                  </a:txBody>
                  <a:tcPr marL="70092" marR="70092" marT="0" marB="0" anchor="ctr">
                    <a:solidFill>
                      <a:schemeClr val="bg1">
                        <a:lumMod val="95000"/>
                      </a:scheme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spcAft>
                          <a:spcPts val="0"/>
                        </a:spcAft>
                      </a:pPr>
                      <a:r>
                        <a:rPr lang="de-DE" sz="1400" dirty="0"/>
                        <a:t>Software</a:t>
                      </a:r>
                      <a:endParaRPr lang="de-DE" sz="1400" dirty="0">
                        <a:solidFill>
                          <a:schemeClr val="tx2">
                            <a:lumMod val="50000"/>
                          </a:schemeClr>
                        </a:solidFill>
                        <a:latin typeface="Arial"/>
                        <a:ea typeface="Times New Roman"/>
                        <a:cs typeface="Times New Roman"/>
                      </a:endParaRPr>
                    </a:p>
                  </a:txBody>
                  <a:tcPr marL="70092" marR="70092" marT="0" marB="0" anchor="ctr">
                    <a:solidFill>
                      <a:schemeClr val="bg1">
                        <a:lumMod val="95000"/>
                      </a:schemeClr>
                    </a:solidFill>
                  </a:tcPr>
                </a:tc>
                <a:extLst>
                  <a:ext uri="{0D108BD9-81ED-4DB2-BD59-A6C34878D82A}">
                    <a16:rowId xmlns:a16="http://schemas.microsoft.com/office/drawing/2014/main" val="10004"/>
                  </a:ext>
                </a:extLst>
              </a:tr>
              <a:tr h="321702">
                <a:tc>
                  <a:txBody>
                    <a:bodyPr/>
                    <a:lstStyle/>
                    <a:p>
                      <a:pPr marL="0" algn="ctr" defTabSz="914400" rtl="0" eaLnBrk="1" latinLnBrk="0" hangingPunct="1">
                        <a:spcAft>
                          <a:spcPts val="0"/>
                        </a:spcAft>
                      </a:pPr>
                      <a:endParaRPr lang="de-DE" sz="1400" b="1" kern="1200" dirty="0">
                        <a:solidFill>
                          <a:schemeClr val="tx2">
                            <a:lumMod val="50000"/>
                          </a:schemeClr>
                        </a:solidFill>
                        <a:latin typeface="Arial"/>
                        <a:ea typeface="Times New Roman"/>
                        <a:cs typeface="Arial"/>
                      </a:endParaRPr>
                    </a:p>
                  </a:txBody>
                  <a:tcPr marL="70092" marR="70092" marT="0" marB="0" anchor="ctr">
                    <a:solidFill>
                      <a:schemeClr val="bg1">
                        <a:lumMod val="95000"/>
                      </a:schemeClr>
                    </a:solidFill>
                  </a:tcPr>
                </a:tc>
                <a:tc>
                  <a:txBody>
                    <a:bodyPr/>
                    <a:lstStyle/>
                    <a:p>
                      <a:pPr marL="0" indent="180000" algn="l" defTabSz="914400" rtl="0" eaLnBrk="1" latinLnBrk="0" hangingPunct="1">
                        <a:spcAft>
                          <a:spcPts val="0"/>
                        </a:spcAft>
                      </a:pPr>
                      <a:r>
                        <a:rPr lang="de-DE" sz="1200" b="0" kern="1200" dirty="0" err="1">
                          <a:solidFill>
                            <a:schemeClr val="tx2">
                              <a:lumMod val="50000"/>
                            </a:schemeClr>
                          </a:solidFill>
                          <a:latin typeface="Arial"/>
                          <a:ea typeface="Times New Roman"/>
                          <a:cs typeface="Arial"/>
                        </a:rPr>
                        <a:t>Git</a:t>
                      </a:r>
                      <a:endParaRPr lang="de-DE" sz="1200" b="0" kern="1200" dirty="0">
                        <a:solidFill>
                          <a:schemeClr val="tx2">
                            <a:lumMod val="50000"/>
                          </a:schemeClr>
                        </a:solidFill>
                        <a:latin typeface="Arial"/>
                        <a:ea typeface="Times New Roman"/>
                        <a:cs typeface="Arial"/>
                      </a:endParaRPr>
                    </a:p>
                  </a:txBody>
                  <a:tcPr marL="70092" marR="70092" marT="0" marB="0" anchor="ctr">
                    <a:solidFill>
                      <a:schemeClr val="bg1">
                        <a:lumMod val="95000"/>
                      </a:schemeClr>
                    </a:solidFill>
                  </a:tcPr>
                </a:tc>
                <a:extLst>
                  <a:ext uri="{0D108BD9-81ED-4DB2-BD59-A6C34878D82A}">
                    <a16:rowId xmlns:a16="http://schemas.microsoft.com/office/drawing/2014/main" val="3908491059"/>
                  </a:ext>
                </a:extLst>
              </a:tr>
              <a:tr h="321702">
                <a:tc>
                  <a:txBody>
                    <a:bodyPr/>
                    <a:lstStyle/>
                    <a:p>
                      <a:pPr marL="0" algn="ctr" defTabSz="914400" rtl="0" eaLnBrk="1" latinLnBrk="0" hangingPunct="1">
                        <a:spcAft>
                          <a:spcPts val="0"/>
                        </a:spcAft>
                      </a:pPr>
                      <a:endParaRPr lang="de-DE" sz="1400" b="1" kern="1200" dirty="0">
                        <a:solidFill>
                          <a:schemeClr val="tx2">
                            <a:lumMod val="50000"/>
                          </a:schemeClr>
                        </a:solidFill>
                        <a:latin typeface="Arial"/>
                        <a:ea typeface="Times New Roman"/>
                        <a:cs typeface="Arial"/>
                      </a:endParaRPr>
                    </a:p>
                  </a:txBody>
                  <a:tcPr marL="70092" marR="70092" marT="0" marB="0" anchor="ctr">
                    <a:solidFill>
                      <a:schemeClr val="bg1">
                        <a:lumMod val="95000"/>
                      </a:schemeClr>
                    </a:solidFill>
                  </a:tcPr>
                </a:tc>
                <a:tc>
                  <a:txBody>
                    <a:bodyPr/>
                    <a:lstStyle/>
                    <a:p>
                      <a:pPr marL="0" indent="180000" algn="l" defTabSz="914400" rtl="0" eaLnBrk="1" latinLnBrk="0" hangingPunct="1">
                        <a:spcAft>
                          <a:spcPts val="0"/>
                        </a:spcAft>
                      </a:pPr>
                      <a:r>
                        <a:rPr lang="de-DE" sz="1200" b="0" kern="1200" dirty="0">
                          <a:solidFill>
                            <a:schemeClr val="tx2">
                              <a:lumMod val="50000"/>
                            </a:schemeClr>
                          </a:solidFill>
                          <a:latin typeface="Arial"/>
                          <a:ea typeface="Times New Roman"/>
                          <a:cs typeface="Arial"/>
                        </a:rPr>
                        <a:t>R und </a:t>
                      </a:r>
                      <a:r>
                        <a:rPr lang="de-DE" sz="1200" b="0" kern="1200" dirty="0" err="1">
                          <a:solidFill>
                            <a:schemeClr val="tx2">
                              <a:lumMod val="50000"/>
                            </a:schemeClr>
                          </a:solidFill>
                          <a:latin typeface="Arial"/>
                          <a:ea typeface="Times New Roman"/>
                          <a:cs typeface="Arial"/>
                        </a:rPr>
                        <a:t>RStudio</a:t>
                      </a:r>
                      <a:endParaRPr lang="de-DE" sz="1200" b="0" kern="1200" dirty="0">
                        <a:solidFill>
                          <a:schemeClr val="tx2">
                            <a:lumMod val="50000"/>
                          </a:schemeClr>
                        </a:solidFill>
                        <a:latin typeface="Arial"/>
                        <a:ea typeface="Times New Roman"/>
                        <a:cs typeface="Arial"/>
                      </a:endParaRPr>
                    </a:p>
                  </a:txBody>
                  <a:tcPr marL="70092" marR="70092" marT="0" marB="0" anchor="ctr">
                    <a:solidFill>
                      <a:schemeClr val="bg1">
                        <a:lumMod val="95000"/>
                      </a:schemeClr>
                    </a:solidFill>
                  </a:tcPr>
                </a:tc>
                <a:extLst>
                  <a:ext uri="{0D108BD9-81ED-4DB2-BD59-A6C34878D82A}">
                    <a16:rowId xmlns:a16="http://schemas.microsoft.com/office/drawing/2014/main" val="2833650591"/>
                  </a:ext>
                </a:extLst>
              </a:tr>
              <a:tr h="321702">
                <a:tc>
                  <a:txBody>
                    <a:bodyPr/>
                    <a:lstStyle/>
                    <a:p>
                      <a:pPr marL="0" algn="ctr" defTabSz="914400" rtl="0" eaLnBrk="1" latinLnBrk="0" hangingPunct="1">
                        <a:spcAft>
                          <a:spcPts val="0"/>
                        </a:spcAft>
                      </a:pPr>
                      <a:endParaRPr lang="de-DE" sz="1400" b="1" kern="1200" dirty="0">
                        <a:solidFill>
                          <a:schemeClr val="tx2">
                            <a:lumMod val="50000"/>
                          </a:schemeClr>
                        </a:solidFill>
                        <a:latin typeface="Arial"/>
                        <a:ea typeface="Times New Roman"/>
                        <a:cs typeface="Arial"/>
                      </a:endParaRPr>
                    </a:p>
                  </a:txBody>
                  <a:tcPr marL="70092" marR="70092" marT="0" marB="0" anchor="ctr">
                    <a:solidFill>
                      <a:schemeClr val="bg1">
                        <a:lumMod val="95000"/>
                      </a:schemeClr>
                    </a:solidFill>
                  </a:tcPr>
                </a:tc>
                <a:tc>
                  <a:txBody>
                    <a:bodyPr/>
                    <a:lstStyle/>
                    <a:p>
                      <a:pPr marL="0" indent="180000" algn="l" defTabSz="914400" rtl="0" eaLnBrk="1" latinLnBrk="0" hangingPunct="1">
                        <a:spcAft>
                          <a:spcPts val="0"/>
                        </a:spcAft>
                      </a:pPr>
                      <a:r>
                        <a:rPr lang="de-DE" sz="1200" b="0" kern="1200" dirty="0" err="1">
                          <a:solidFill>
                            <a:schemeClr val="tx2">
                              <a:lumMod val="50000"/>
                            </a:schemeClr>
                          </a:solidFill>
                          <a:latin typeface="Arial"/>
                          <a:ea typeface="Times New Roman"/>
                          <a:cs typeface="Arial"/>
                        </a:rPr>
                        <a:t>Anaconda</a:t>
                      </a:r>
                      <a:endParaRPr lang="de-DE" sz="1200" b="0" kern="1200" dirty="0">
                        <a:solidFill>
                          <a:schemeClr val="tx2">
                            <a:lumMod val="50000"/>
                          </a:schemeClr>
                        </a:solidFill>
                        <a:latin typeface="Arial"/>
                        <a:ea typeface="Times New Roman"/>
                        <a:cs typeface="Arial"/>
                      </a:endParaRPr>
                    </a:p>
                  </a:txBody>
                  <a:tcPr marL="70092" marR="70092" marT="0" marB="0" anchor="ctr">
                    <a:solidFill>
                      <a:schemeClr val="bg1">
                        <a:lumMod val="95000"/>
                      </a:schemeClr>
                    </a:solidFill>
                  </a:tcPr>
                </a:tc>
                <a:extLst>
                  <a:ext uri="{0D108BD9-81ED-4DB2-BD59-A6C34878D82A}">
                    <a16:rowId xmlns:a16="http://schemas.microsoft.com/office/drawing/2014/main" val="360901721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lstStyle/>
          <a:p>
            <a:r>
              <a:rPr lang="de-DE" sz="4800" dirty="0">
                <a:solidFill>
                  <a:schemeClr val="bg2">
                    <a:lumMod val="25000"/>
                  </a:schemeClr>
                </a:solidFill>
              </a:rPr>
              <a:t>1</a:t>
            </a:r>
            <a:r>
              <a:rPr lang="de-DE" dirty="0"/>
              <a:t> Erste Begrüßung und Hinweise</a:t>
            </a:r>
          </a:p>
        </p:txBody>
      </p:sp>
      <p:sp>
        <p:nvSpPr>
          <p:cNvPr id="2" name="Foliennummernplatzhalter 1"/>
          <p:cNvSpPr>
            <a:spLocks noGrp="1"/>
          </p:cNvSpPr>
          <p:nvPr>
            <p:ph type="sldNum" sz="quarter" idx="10"/>
          </p:nvPr>
        </p:nvSpPr>
        <p:spPr>
          <a:xfrm>
            <a:off x="7589434" y="6571896"/>
            <a:ext cx="1524000" cy="283234"/>
          </a:xfrm>
          <a:prstGeom prst="rect">
            <a:avLst/>
          </a:prstGeom>
        </p:spPr>
        <p:txBody>
          <a:bodyPr/>
          <a:lstStyle/>
          <a:p>
            <a:pPr>
              <a:defRPr/>
            </a:pPr>
            <a:fld id="{2A3A57D9-08E7-4A35-820C-6C5F68307974}" type="slidenum">
              <a:rPr lang="de-DE" smtClean="0"/>
              <a:pPr>
                <a:defRPr/>
              </a:pPr>
              <a:t>4</a:t>
            </a:fld>
            <a:endParaRPr lang="de-DE" dirty="0"/>
          </a:p>
        </p:txBody>
      </p:sp>
      <p:sp>
        <p:nvSpPr>
          <p:cNvPr id="3" name="Fußzeilenplatzhalter 2"/>
          <p:cNvSpPr>
            <a:spLocks noGrp="1"/>
          </p:cNvSpPr>
          <p:nvPr>
            <p:ph type="ftr" sz="quarter" idx="11"/>
          </p:nvPr>
        </p:nvSpPr>
        <p:spPr>
          <a:xfrm>
            <a:off x="1790700" y="6571896"/>
            <a:ext cx="5562600" cy="283234"/>
          </a:xfrm>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xfrm>
            <a:off x="17940" y="6571896"/>
            <a:ext cx="1524000" cy="283234"/>
          </a:xfrm>
          <a:prstGeom prst="rect">
            <a:avLst/>
          </a:prstGeom>
        </p:spPr>
        <p:txBody>
          <a:bodyPr/>
          <a:lstStyle/>
          <a:p>
            <a:pPr>
              <a:defRPr/>
            </a:pPr>
            <a:r>
              <a:rPr lang="de-DE"/>
              <a:t>26.02.2020</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5</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prstGeom prst="rect">
            <a:avLst/>
          </a:prstGeom>
        </p:spPr>
        <p:txBody>
          <a:bodyPr/>
          <a:lstStyle/>
          <a:p>
            <a:pPr>
              <a:defRPr/>
            </a:pPr>
            <a:r>
              <a:rPr lang="de-DE"/>
              <a:t>26.02.2020</a:t>
            </a:r>
            <a:endParaRPr lang="de-DE" dirty="0"/>
          </a:p>
        </p:txBody>
      </p:sp>
      <p:sp>
        <p:nvSpPr>
          <p:cNvPr id="6" name="Inhaltsplatzhalter 5"/>
          <p:cNvSpPr>
            <a:spLocks noGrp="1"/>
          </p:cNvSpPr>
          <p:nvPr>
            <p:ph idx="1"/>
          </p:nvPr>
        </p:nvSpPr>
        <p:spPr/>
        <p:txBody>
          <a:bodyPr/>
          <a:lstStyle/>
          <a:p>
            <a:r>
              <a:rPr lang="de-DE" b="0" dirty="0">
                <a:solidFill>
                  <a:schemeClr val="tx1"/>
                </a:solidFill>
              </a:rPr>
              <a:t>Als Dozent freue mich sehr auf Ihre Teilnahme am Modul „Angewandte Programmierung“ am Standort Köln. In dieser Vorabunterlage möchte ich Ihnen bereits vor der ersten Vorlesung einige Informationen und Hinweise mit auf den Weg geben. Ich hoffe, dass wir dadurch gemeinsam einen guten Start in das Modul erreichen können.</a:t>
            </a:r>
          </a:p>
          <a:p>
            <a:r>
              <a:rPr lang="de-DE" dirty="0"/>
              <a:t>Wenn zumindest eine der folgenden Aussagen auf Sie zutrifft, sind Sie in diesem Modul richtig:</a:t>
            </a:r>
          </a:p>
          <a:p>
            <a:pPr lvl="2"/>
            <a:r>
              <a:rPr lang="de-DE" dirty="0"/>
              <a:t>Ich konnte mir bereits auf irgendeinem Weg ein allgemeines Grundverständnis über die Einsatzgebiete von Datenanalysen aneignen.</a:t>
            </a:r>
          </a:p>
          <a:p>
            <a:pPr lvl="2"/>
            <a:r>
              <a:rPr lang="de-DE" dirty="0"/>
              <a:t>Ich habe (zumindest grundlegende) Programmierkenntnisse.</a:t>
            </a:r>
          </a:p>
          <a:p>
            <a:pPr lvl="2"/>
            <a:r>
              <a:rPr lang="de-DE" dirty="0"/>
              <a:t>Ich kann mir eine berufliche Zukunft in einem daten-getriebenen Arbeitsumfeld sehr gut vorstellen.</a:t>
            </a:r>
          </a:p>
          <a:p>
            <a:pPr marL="0" lvl="2" indent="0">
              <a:buNone/>
            </a:pPr>
            <a:endParaRPr lang="de-DE" dirty="0"/>
          </a:p>
          <a:p>
            <a:pPr marL="0" lvl="2" indent="0">
              <a:buNone/>
            </a:pPr>
            <a:r>
              <a:rPr lang="de-DE" dirty="0"/>
              <a:t>Der Name des Moduls legt bereits nahe, dass wir uns oft mit Programmcode beschäftigen werden. </a:t>
            </a:r>
            <a:r>
              <a:rPr lang="de-DE" b="1" dirty="0">
                <a:solidFill>
                  <a:schemeClr val="accent1"/>
                </a:solidFill>
              </a:rPr>
              <a:t>Sollten Sie bereits Programmiererfahrungen haben, ist dies äußerst wertvoll. Allerdings ist dies kein KO-Kriterium für die Teilnahme am Modul.</a:t>
            </a:r>
            <a:r>
              <a:rPr lang="de-DE" dirty="0"/>
              <a:t> Bitte stellen Sie in jedem Fall viele Fragen und probieren Sie auch selbst Sachen aus – sei es bei der Konfiguration von Entwicklungsumgebungen oder bei der Programmierung von Analysen.</a:t>
            </a:r>
          </a:p>
        </p:txBody>
      </p:sp>
      <p:sp>
        <p:nvSpPr>
          <p:cNvPr id="5" name="Titel 4"/>
          <p:cNvSpPr>
            <a:spLocks noGrp="1"/>
          </p:cNvSpPr>
          <p:nvPr>
            <p:ph type="title"/>
          </p:nvPr>
        </p:nvSpPr>
        <p:spPr>
          <a:prstGeom prst="rect">
            <a:avLst/>
          </a:prstGeom>
        </p:spPr>
        <p:txBody>
          <a:bodyPr/>
          <a:lstStyle/>
          <a:p>
            <a:r>
              <a:rPr lang="de-DE" dirty="0"/>
              <a:t>Erste Begrüßung und Hinweise</a:t>
            </a:r>
          </a:p>
        </p:txBody>
      </p:sp>
      <p:sp>
        <p:nvSpPr>
          <p:cNvPr id="7" name="Textplatzhalter 6"/>
          <p:cNvSpPr>
            <a:spLocks noGrp="1"/>
          </p:cNvSpPr>
          <p:nvPr>
            <p:ph type="body" sz="quarter" idx="13"/>
          </p:nvPr>
        </p:nvSpPr>
        <p:spPr/>
        <p:txBody>
          <a:bodyPr/>
          <a:lstStyle/>
          <a:p>
            <a:r>
              <a:rPr lang="de-DE" dirty="0"/>
              <a:t>Modul: Angewandte Programmierung (1/2)</a:t>
            </a:r>
            <a:endParaRPr lang="de-DE" sz="1400" dirty="0">
              <a:solidFill>
                <a:srgbClr val="D0493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6</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prstGeom prst="rect">
            <a:avLst/>
          </a:prstGeom>
        </p:spPr>
        <p:txBody>
          <a:bodyPr/>
          <a:lstStyle/>
          <a:p>
            <a:pPr>
              <a:defRPr/>
            </a:pPr>
            <a:r>
              <a:rPr lang="de-DE"/>
              <a:t>26.02.2020</a:t>
            </a:r>
            <a:endParaRPr lang="de-DE" dirty="0"/>
          </a:p>
        </p:txBody>
      </p:sp>
      <p:sp>
        <p:nvSpPr>
          <p:cNvPr id="6" name="Inhaltsplatzhalter 5"/>
          <p:cNvSpPr>
            <a:spLocks noGrp="1"/>
          </p:cNvSpPr>
          <p:nvPr>
            <p:ph idx="1"/>
          </p:nvPr>
        </p:nvSpPr>
        <p:spPr/>
        <p:txBody>
          <a:bodyPr/>
          <a:lstStyle/>
          <a:p>
            <a:r>
              <a:rPr lang="de-DE" b="0" dirty="0">
                <a:solidFill>
                  <a:schemeClr val="tx1"/>
                </a:solidFill>
              </a:rPr>
              <a:t>Sie finden auf den folgenden Seiten Hinweise zu eingesetzter </a:t>
            </a:r>
            <a:r>
              <a:rPr lang="de-DE" dirty="0"/>
              <a:t>Software</a:t>
            </a:r>
            <a:r>
              <a:rPr lang="de-DE" b="0" dirty="0">
                <a:solidFill>
                  <a:schemeClr val="tx1"/>
                </a:solidFill>
              </a:rPr>
              <a:t>, die Sie bitte </a:t>
            </a:r>
            <a:r>
              <a:rPr lang="de-DE" dirty="0"/>
              <a:t>wenn möglich auf Ihrem eigenen Rechner installieren</a:t>
            </a:r>
            <a:r>
              <a:rPr lang="de-DE" b="0" dirty="0">
                <a:solidFill>
                  <a:schemeClr val="tx1"/>
                </a:solidFill>
              </a:rPr>
              <a:t>. Natürlich werden Sie der Veranstaltung auch ohne eigene Nutzung der Software folgen können. Jedoch ist der Lernerfolg um ein Vielfaches größer, wenn Sie die praktischen Schritte parallel oder in der Nachbereitung selbst ausführen. Sollten Sie </a:t>
            </a:r>
            <a:r>
              <a:rPr lang="de-DE" dirty="0"/>
              <a:t>Probleme</a:t>
            </a:r>
            <a:r>
              <a:rPr lang="de-DE" b="0" dirty="0">
                <a:solidFill>
                  <a:schemeClr val="tx1"/>
                </a:solidFill>
              </a:rPr>
              <a:t> bei der Einrichtung des Systems haben, </a:t>
            </a:r>
            <a:r>
              <a:rPr lang="de-DE" dirty="0"/>
              <a:t>kontaktieren Sie mich </a:t>
            </a:r>
            <a:r>
              <a:rPr lang="de-DE" b="0" dirty="0">
                <a:solidFill>
                  <a:schemeClr val="tx1"/>
                </a:solidFill>
              </a:rPr>
              <a:t>gerne. Alternativ werden wir </a:t>
            </a:r>
            <a:r>
              <a:rPr lang="de-DE" dirty="0"/>
              <a:t>aber auch in der ersten Vorlesung</a:t>
            </a:r>
            <a:r>
              <a:rPr lang="de-DE" b="0" dirty="0">
                <a:solidFill>
                  <a:schemeClr val="tx1"/>
                </a:solidFill>
              </a:rPr>
              <a:t> dafür Zeit</a:t>
            </a:r>
            <a:r>
              <a:rPr lang="de-DE" dirty="0"/>
              <a:t> </a:t>
            </a:r>
            <a:r>
              <a:rPr lang="de-DE" b="0" dirty="0">
                <a:solidFill>
                  <a:schemeClr val="tx1"/>
                </a:solidFill>
              </a:rPr>
              <a:t>haben.</a:t>
            </a:r>
          </a:p>
          <a:p>
            <a:endParaRPr lang="de-DE" b="0" dirty="0">
              <a:solidFill>
                <a:schemeClr val="tx1"/>
              </a:solidFill>
            </a:endParaRPr>
          </a:p>
          <a:p>
            <a:r>
              <a:rPr lang="de-DE" b="0" dirty="0">
                <a:solidFill>
                  <a:schemeClr val="tx1"/>
                </a:solidFill>
              </a:rPr>
              <a:t>Ich gebe Ihnen auch einige Empfehlungen bezüglich Online-Diensten. Hier können Sie sich bereits jetzt registrieren und umsehen. Diese können auch ohne spezielle Software auf Ihrem lokalen Rechner genutzt werden. (Lediglich GitHub entfaltet eine deutlich größere Wirkung, wenn es mit einer lokalen git-Installation verknüpft wird.) Bitte scheuen Sie sich nicht möglichst viel bereits jetzt einfach auszuprobieren.</a:t>
            </a:r>
          </a:p>
          <a:p>
            <a:endParaRPr lang="de-DE" b="0" dirty="0">
              <a:solidFill>
                <a:schemeClr val="tx1"/>
              </a:solidFill>
            </a:endParaRPr>
          </a:p>
          <a:p>
            <a:r>
              <a:rPr lang="de-DE" b="0" dirty="0">
                <a:solidFill>
                  <a:schemeClr val="tx1"/>
                </a:solidFill>
              </a:rPr>
              <a:t>Ich freue mich Sie im März in Köln kennenzulernen.</a:t>
            </a:r>
          </a:p>
          <a:p>
            <a:r>
              <a:rPr lang="de-DE" b="0" dirty="0">
                <a:solidFill>
                  <a:schemeClr val="tx1"/>
                </a:solidFill>
              </a:rPr>
              <a:t>Viele Grüße</a:t>
            </a:r>
          </a:p>
          <a:p>
            <a:r>
              <a:rPr lang="de-DE" b="0" dirty="0">
                <a:solidFill>
                  <a:schemeClr val="tx1"/>
                </a:solidFill>
              </a:rPr>
              <a:t>Dennis Glüsenkamp</a:t>
            </a:r>
            <a:endParaRPr lang="de-DE" dirty="0"/>
          </a:p>
        </p:txBody>
      </p:sp>
      <p:sp>
        <p:nvSpPr>
          <p:cNvPr id="5" name="Titel 4"/>
          <p:cNvSpPr>
            <a:spLocks noGrp="1"/>
          </p:cNvSpPr>
          <p:nvPr>
            <p:ph type="title"/>
          </p:nvPr>
        </p:nvSpPr>
        <p:spPr>
          <a:prstGeom prst="rect">
            <a:avLst/>
          </a:prstGeom>
        </p:spPr>
        <p:txBody>
          <a:bodyPr/>
          <a:lstStyle/>
          <a:p>
            <a:r>
              <a:rPr lang="de-DE" dirty="0"/>
              <a:t>Erste Begrüßung und Hinweise</a:t>
            </a:r>
          </a:p>
        </p:txBody>
      </p:sp>
      <p:sp>
        <p:nvSpPr>
          <p:cNvPr id="7" name="Textplatzhalter 6"/>
          <p:cNvSpPr>
            <a:spLocks noGrp="1"/>
          </p:cNvSpPr>
          <p:nvPr>
            <p:ph type="body" sz="quarter" idx="13"/>
          </p:nvPr>
        </p:nvSpPr>
        <p:spPr/>
        <p:txBody>
          <a:bodyPr/>
          <a:lstStyle/>
          <a:p>
            <a:r>
              <a:rPr lang="de-DE" dirty="0"/>
              <a:t>Modul: Angewandte Programmierung (2/2)</a:t>
            </a:r>
            <a:endParaRPr lang="de-DE" sz="1400" dirty="0">
              <a:solidFill>
                <a:srgbClr val="D04931"/>
              </a:solidFill>
            </a:endParaRPr>
          </a:p>
        </p:txBody>
      </p:sp>
    </p:spTree>
    <p:extLst>
      <p:ext uri="{BB962C8B-B14F-4D97-AF65-F5344CB8AC3E}">
        <p14:creationId xmlns:p14="http://schemas.microsoft.com/office/powerpoint/2010/main" val="307540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lstStyle/>
          <a:p>
            <a:r>
              <a:rPr lang="de-DE" sz="4800" dirty="0">
                <a:solidFill>
                  <a:schemeClr val="bg2">
                    <a:lumMod val="25000"/>
                  </a:schemeClr>
                </a:solidFill>
              </a:rPr>
              <a:t>2</a:t>
            </a:r>
            <a:r>
              <a:rPr lang="de-DE" dirty="0">
                <a:solidFill>
                  <a:schemeClr val="bg2">
                    <a:lumMod val="25000"/>
                  </a:schemeClr>
                </a:solidFill>
              </a:rPr>
              <a:t> </a:t>
            </a:r>
            <a:r>
              <a:rPr lang="de-DE" dirty="0"/>
              <a:t>Online-Dienste und -Communities</a:t>
            </a:r>
          </a:p>
        </p:txBody>
      </p:sp>
      <p:sp>
        <p:nvSpPr>
          <p:cNvPr id="2" name="Foliennummernplatzhalter 1"/>
          <p:cNvSpPr>
            <a:spLocks noGrp="1"/>
          </p:cNvSpPr>
          <p:nvPr>
            <p:ph type="sldNum" sz="quarter" idx="10"/>
          </p:nvPr>
        </p:nvSpPr>
        <p:spPr>
          <a:xfrm>
            <a:off x="7589434" y="6571896"/>
            <a:ext cx="1524000" cy="283234"/>
          </a:xfrm>
          <a:prstGeom prst="rect">
            <a:avLst/>
          </a:prstGeom>
        </p:spPr>
        <p:txBody>
          <a:bodyPr/>
          <a:lstStyle/>
          <a:p>
            <a:pPr>
              <a:defRPr/>
            </a:pPr>
            <a:fld id="{2A3A57D9-08E7-4A35-820C-6C5F68307974}" type="slidenum">
              <a:rPr lang="de-DE" smtClean="0"/>
              <a:pPr>
                <a:defRPr/>
              </a:pPr>
              <a:t>7</a:t>
            </a:fld>
            <a:endParaRPr lang="de-DE" dirty="0"/>
          </a:p>
        </p:txBody>
      </p:sp>
      <p:sp>
        <p:nvSpPr>
          <p:cNvPr id="3" name="Fußzeilenplatzhalter 2"/>
          <p:cNvSpPr>
            <a:spLocks noGrp="1"/>
          </p:cNvSpPr>
          <p:nvPr>
            <p:ph type="ftr" sz="quarter" idx="11"/>
          </p:nvPr>
        </p:nvSpPr>
        <p:spPr>
          <a:xfrm>
            <a:off x="1790700" y="6571896"/>
            <a:ext cx="5562600" cy="283234"/>
          </a:xfrm>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xfrm>
            <a:off x="17940" y="6571896"/>
            <a:ext cx="1524000" cy="283234"/>
          </a:xfrm>
          <a:prstGeom prst="rect">
            <a:avLst/>
          </a:prstGeom>
        </p:spPr>
        <p:txBody>
          <a:bodyPr/>
          <a:lstStyle/>
          <a:p>
            <a:pPr>
              <a:defRPr/>
            </a:pPr>
            <a:r>
              <a:rPr lang="de-DE"/>
              <a:t>26.02.2020</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8</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prstGeom prst="rect">
            <a:avLst/>
          </a:prstGeom>
        </p:spPr>
        <p:txBody>
          <a:bodyPr/>
          <a:lstStyle/>
          <a:p>
            <a:pPr>
              <a:defRPr/>
            </a:pPr>
            <a:r>
              <a:rPr lang="de-DE"/>
              <a:t>26.02.2020</a:t>
            </a:r>
            <a:endParaRPr lang="de-DE" dirty="0"/>
          </a:p>
        </p:txBody>
      </p:sp>
      <p:sp>
        <p:nvSpPr>
          <p:cNvPr id="6" name="Inhaltsplatzhalter 5"/>
          <p:cNvSpPr>
            <a:spLocks noGrp="1"/>
          </p:cNvSpPr>
          <p:nvPr>
            <p:ph idx="1"/>
          </p:nvPr>
        </p:nvSpPr>
        <p:spPr/>
        <p:txBody>
          <a:bodyPr/>
          <a:lstStyle/>
          <a:p>
            <a:r>
              <a:rPr lang="de-DE" b="0" i="1" dirty="0">
                <a:solidFill>
                  <a:schemeClr val="tx1"/>
                </a:solidFill>
              </a:rPr>
              <a:t>Was ist Kaggle?</a:t>
            </a:r>
          </a:p>
          <a:p>
            <a:r>
              <a:rPr lang="de-DE" b="0" dirty="0">
                <a:solidFill>
                  <a:schemeClr val="tx1"/>
                </a:solidFill>
                <a:hlinkClick r:id="rId2"/>
              </a:rPr>
              <a:t>Kaggle</a:t>
            </a:r>
            <a:r>
              <a:rPr lang="de-DE" b="0" dirty="0">
                <a:solidFill>
                  <a:schemeClr val="tx1"/>
                </a:solidFill>
              </a:rPr>
              <a:t> ist eine Online-Community für Data </a:t>
            </a:r>
            <a:r>
              <a:rPr lang="de-DE" b="0" dirty="0" err="1">
                <a:solidFill>
                  <a:schemeClr val="tx1"/>
                </a:solidFill>
              </a:rPr>
              <a:t>Scientists</a:t>
            </a:r>
            <a:r>
              <a:rPr lang="de-DE" b="0" dirty="0">
                <a:solidFill>
                  <a:schemeClr val="tx1"/>
                </a:solidFill>
              </a:rPr>
              <a:t> und verwandte Berufsgruppen. Sie ist Plattform für Data Science Competitions (teilweise mit Preisgeldern), freien Datensätzen, Beispielcodes und Diskussionen. Registrierte Mitglieder (kostenfrei) erhalten durch die Nutzung des Angebots die Möglichkeit ihre Kenntnisse anzuwenden und zu vertiefen. Im Rahmen dieses Moduls wird es vor allem um die Nutzung von dort angebotenen Datensätzen gehen.</a:t>
            </a:r>
            <a:endParaRPr lang="de-DE" dirty="0"/>
          </a:p>
          <a:p>
            <a:r>
              <a:rPr lang="de-DE" dirty="0"/>
              <a:t>Bitte registrieren Sie sich – wenn Sie einverstanden sind – bereits vor Beginn des Moduls bei Kaggle. Machen Sie sich mit der Plattform und den verschiedenen Bereichen vertraut. Wenn Sie mögen können Sie dort ein Profil anlegen. Schauen Sie in der Liste der Datensätze nach dem dortigen Angebot.</a:t>
            </a:r>
          </a:p>
          <a:p>
            <a:r>
              <a:rPr lang="de-DE" b="0" dirty="0">
                <a:solidFill>
                  <a:schemeClr val="tx1"/>
                </a:solidFill>
              </a:rPr>
              <a:t>Im Sinne der Community können Sie mich dort gerne kontaktieren und uns vernetzen. Mein Name lautet </a:t>
            </a:r>
            <a:r>
              <a:rPr lang="de-DE" b="0" dirty="0">
                <a:solidFill>
                  <a:schemeClr val="tx1"/>
                </a:solidFill>
                <a:hlinkClick r:id="rId3"/>
              </a:rPr>
              <a:t>dgluesen</a:t>
            </a:r>
            <a:r>
              <a:rPr lang="de-DE" b="0" dirty="0">
                <a:solidFill>
                  <a:schemeClr val="tx1"/>
                </a:solidFill>
              </a:rPr>
              <a:t>.</a:t>
            </a:r>
          </a:p>
        </p:txBody>
      </p:sp>
      <p:sp>
        <p:nvSpPr>
          <p:cNvPr id="5" name="Titel 4"/>
          <p:cNvSpPr>
            <a:spLocks noGrp="1"/>
          </p:cNvSpPr>
          <p:nvPr>
            <p:ph type="title"/>
          </p:nvPr>
        </p:nvSpPr>
        <p:spPr>
          <a:prstGeom prst="rect">
            <a:avLst/>
          </a:prstGeom>
        </p:spPr>
        <p:txBody>
          <a:bodyPr/>
          <a:lstStyle/>
          <a:p>
            <a:r>
              <a:rPr lang="de-DE" dirty="0"/>
              <a:t>Online-Dienste und -Communities</a:t>
            </a:r>
          </a:p>
        </p:txBody>
      </p:sp>
      <p:sp>
        <p:nvSpPr>
          <p:cNvPr id="7" name="Textplatzhalter 6"/>
          <p:cNvSpPr>
            <a:spLocks noGrp="1"/>
          </p:cNvSpPr>
          <p:nvPr>
            <p:ph type="body" sz="quarter" idx="13"/>
          </p:nvPr>
        </p:nvSpPr>
        <p:spPr/>
        <p:txBody>
          <a:bodyPr/>
          <a:lstStyle/>
          <a:p>
            <a:r>
              <a:rPr lang="de-DE" dirty="0"/>
              <a:t>Kaggle</a:t>
            </a:r>
            <a:endParaRPr lang="de-DE" dirty="0">
              <a:solidFill>
                <a:srgbClr val="D04931"/>
              </a:solidFill>
            </a:endParaRPr>
          </a:p>
        </p:txBody>
      </p:sp>
    </p:spTree>
    <p:extLst>
      <p:ext uri="{BB962C8B-B14F-4D97-AF65-F5344CB8AC3E}">
        <p14:creationId xmlns:p14="http://schemas.microsoft.com/office/powerpoint/2010/main" val="3234851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9</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Dennis Glüsenkamp ▪ Angewandte Programmierung</a:t>
            </a:r>
            <a:endParaRPr lang="de-DE" dirty="0"/>
          </a:p>
        </p:txBody>
      </p:sp>
      <p:sp>
        <p:nvSpPr>
          <p:cNvPr id="4" name="Datumsplatzhalter 3"/>
          <p:cNvSpPr>
            <a:spLocks noGrp="1"/>
          </p:cNvSpPr>
          <p:nvPr>
            <p:ph type="dt" sz="half" idx="12"/>
          </p:nvPr>
        </p:nvSpPr>
        <p:spPr>
          <a:prstGeom prst="rect">
            <a:avLst/>
          </a:prstGeom>
        </p:spPr>
        <p:txBody>
          <a:bodyPr/>
          <a:lstStyle/>
          <a:p>
            <a:pPr>
              <a:defRPr/>
            </a:pPr>
            <a:r>
              <a:rPr lang="de-DE"/>
              <a:t>26.02.2020</a:t>
            </a:r>
            <a:endParaRPr lang="de-DE" dirty="0"/>
          </a:p>
        </p:txBody>
      </p:sp>
      <p:sp>
        <p:nvSpPr>
          <p:cNvPr id="6" name="Inhaltsplatzhalter 5"/>
          <p:cNvSpPr>
            <a:spLocks noGrp="1"/>
          </p:cNvSpPr>
          <p:nvPr>
            <p:ph idx="1"/>
          </p:nvPr>
        </p:nvSpPr>
        <p:spPr/>
        <p:txBody>
          <a:bodyPr/>
          <a:lstStyle/>
          <a:p>
            <a:r>
              <a:rPr lang="de-DE" b="0" i="1" dirty="0">
                <a:solidFill>
                  <a:schemeClr val="tx1"/>
                </a:solidFill>
              </a:rPr>
              <a:t>Was ist HackerRank?</a:t>
            </a:r>
          </a:p>
          <a:p>
            <a:r>
              <a:rPr lang="de-DE" b="0" dirty="0">
                <a:solidFill>
                  <a:schemeClr val="tx1"/>
                </a:solidFill>
              </a:rPr>
              <a:t>Bei </a:t>
            </a:r>
            <a:r>
              <a:rPr lang="de-DE" b="0" dirty="0">
                <a:solidFill>
                  <a:schemeClr val="tx1"/>
                </a:solidFill>
                <a:hlinkClick r:id="rId2"/>
              </a:rPr>
              <a:t>HackerRank</a:t>
            </a:r>
            <a:r>
              <a:rPr lang="de-DE" b="0" dirty="0">
                <a:solidFill>
                  <a:schemeClr val="tx1"/>
                </a:solidFill>
              </a:rPr>
              <a:t> können Sie Programmierkenntnisse in vielen verschiedenen Sprachen trainieren. In vom Schwierigkeitsgrad ansteigenden Übungen werden Ihnen Probleme gestellt, die Sie direkt im Browser lösen und überprüfen lassen können. HackerRank wird auch als Plattform für Jobangebote bzw. als Testumgebung in Bewerbungsverfahren genutzt.</a:t>
            </a:r>
            <a:endParaRPr lang="de-DE" dirty="0"/>
          </a:p>
          <a:p>
            <a:r>
              <a:rPr lang="de-DE" dirty="0"/>
              <a:t>Die Registrierung bei HackerRank ist eine unverbindliche Empfehlung. Wenn Sie Kenntnisse zum Beispiel in Python, SQL oder Künstliche Intelligenz aufbauen und/oder vertiefen möchten, erhalten Sie hier eine gute Möglichkeit.</a:t>
            </a:r>
          </a:p>
          <a:p>
            <a:r>
              <a:rPr lang="de-DE" b="0" dirty="0">
                <a:solidFill>
                  <a:schemeClr val="tx1"/>
                </a:solidFill>
              </a:rPr>
              <a:t>Auch hier können Sie mich gerne kontaktieren und vernetzen. Mein Name lautet </a:t>
            </a:r>
            <a:r>
              <a:rPr lang="de-DE" b="0" dirty="0">
                <a:solidFill>
                  <a:schemeClr val="tx1"/>
                </a:solidFill>
                <a:hlinkClick r:id="rId3"/>
              </a:rPr>
              <a:t>dgluesen</a:t>
            </a:r>
            <a:r>
              <a:rPr lang="de-DE" b="0" dirty="0">
                <a:solidFill>
                  <a:schemeClr val="tx1"/>
                </a:solidFill>
              </a:rPr>
              <a:t>.</a:t>
            </a:r>
          </a:p>
        </p:txBody>
      </p:sp>
      <p:sp>
        <p:nvSpPr>
          <p:cNvPr id="5" name="Titel 4"/>
          <p:cNvSpPr>
            <a:spLocks noGrp="1"/>
          </p:cNvSpPr>
          <p:nvPr>
            <p:ph type="title"/>
          </p:nvPr>
        </p:nvSpPr>
        <p:spPr>
          <a:prstGeom prst="rect">
            <a:avLst/>
          </a:prstGeom>
        </p:spPr>
        <p:txBody>
          <a:bodyPr/>
          <a:lstStyle/>
          <a:p>
            <a:r>
              <a:rPr lang="de-DE" dirty="0"/>
              <a:t>Online-Dienste und -Communities</a:t>
            </a:r>
          </a:p>
        </p:txBody>
      </p:sp>
      <p:sp>
        <p:nvSpPr>
          <p:cNvPr id="7" name="Textplatzhalter 6"/>
          <p:cNvSpPr>
            <a:spLocks noGrp="1"/>
          </p:cNvSpPr>
          <p:nvPr>
            <p:ph type="body" sz="quarter" idx="13"/>
          </p:nvPr>
        </p:nvSpPr>
        <p:spPr/>
        <p:txBody>
          <a:bodyPr/>
          <a:lstStyle/>
          <a:p>
            <a:r>
              <a:rPr lang="de-DE" dirty="0"/>
              <a:t>HackerRank</a:t>
            </a:r>
            <a:endParaRPr lang="de-DE" dirty="0">
              <a:solidFill>
                <a:srgbClr val="D04931"/>
              </a:solidFill>
            </a:endParaRPr>
          </a:p>
        </p:txBody>
      </p:sp>
    </p:spTree>
    <p:extLst>
      <p:ext uri="{BB962C8B-B14F-4D97-AF65-F5344CB8AC3E}">
        <p14:creationId xmlns:p14="http://schemas.microsoft.com/office/powerpoint/2010/main" val="2936292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AGENDAWIZARD" val="&lt;ee4p&gt;&lt;layouts&gt;&lt;layout name=&quot;Line&quot; id=&quot;1_2&quot;&gt;&lt;standard&gt;&lt;textframe horizontalAnchor=&quot;1&quot; marginBottom=&quot;6&quot; marginLeft=&quot;0&quot; marginRight=&quot;0&quot; marginTop=&quot;6&quot; orientation=&quot;1&quot; verticalAnchor=&quot;1&quot; /&gt;&lt;font name=&quot;Arial&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25.000001&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31.12504&quot; top=&quot;133.875&quot; width=&quot;657.75&quot; height=&quot;351.625&quot; /&gt;&lt;!--&#10;      &lt;subtitle&gt;&#10;        &lt;position left=&quot;31.25&quot; top=&quot;92.00031&quot; width=&quot;657.75&quot; height=&quot;19.25&quot;/&gt;&#10;        &lt;font size=&quot;16&quot;/&gt;&#10;        &lt;textframe marginBottom=&quot;0&quot; marginTop=&quot;0&quot;/&gt;&#10;        &lt;paragraphformat alignment=&quot;1&quot;/&gt;&#10;      &lt;/subtitle&gt;&#10;   --&gt;&lt;settings allowedSizingModeIds=&quot;1|2&quot; allowedFontSizes=&quot;8|9|10.5|11|12|14|16|18&quot; allowedTimeFormatIds=&quot;1|2|3&quot; slideLayout=&quot;11&quot; customLayoutName=&quot;Nur Titel|Title Only&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0&quot; bottomMaxSpacing=&quot;0&quot;&gt;&lt;element field=&quot;itemno&quot; type=&quot;autoshape&quot; autoShapeType=&quot;1&quot;&gt;&lt;textframe marginLeft=&quot;6&quot; marginRight=&quot;0&quot; /&gt;&lt;paragraphformat alignment=&quot;1&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0&quot; bottomMaxSpacing=&quot;0&quot;&gt;&lt;element type=&quot;line&quot; value=&quot;&quot;&gt;&lt;position left=&quot;0&quot; top=&quot;itemHeight&quot; width=&quot;agendaWidth&quot; height=&quot;0&quot; /&gt;&lt;line style=&quot;1&quot; dashStyle=&quot;1&quot; foreColor=&quot;5&quot; transparency=&quot;0&quot; visible=&quot;1&quot; weight=&quot;0.75&quot; /&gt;&lt;/element&gt;&lt;element type=&quot;line&quot; value=&quot;&quot;&gt;&lt;position left=&quot;0&quot; top=&quot;0&quot; width=&quot;agendaWidth&quot; height=&quot;0&quot; /&gt;&lt;line style=&quot;1&quot; dashStyle=&quot;1&quot; foreColor=&quot;5&quot; transparency=&quot;0&quot; visible=&quot;1&quot; weight=&quot;0.75&quot; /&gt;&lt;/element&gt;&lt;element field=&quot;itemno&quot; type=&quot;autoshape&quot; autoShapeType=&quot;1&quot;&gt;&lt;textframe marginLeft=&quot;6&quot; marginRight=&quot;0&quot; /&gt;&lt;paragraphformat alignment=&quot;1&quot; /&gt;&lt;font color=&quot;5&quot; /&gt;&lt;/element&gt;&lt;element field=&quot;topic&quot; type=&quot;autoshape&quot; autoShapeType=&quot;1&quot;&gt;&lt;paragraphformat alignment=&quot;1&quot; /&gt;&lt;font color=&quot;5&quot; /&gt;&lt;textframe marginLeft=&quot;0&quot; /&gt;&lt;/element&gt;&lt;element field=&quot;responsible&quot; type=&quot;autoshape&quot; autoShapeType=&quot;1&quot;&gt;&lt;paragraphformat alignment=&quot;1&quot; /&gt;&lt;font color=&quot;5&quot; /&gt;&lt;/element&gt;&lt;element field=&quot;freecolumn&quot; type=&quot;autoshape&quot; autoShapeType=&quot;1&quot;&gt;&lt;paragraphformat alignment=&quot;1&quot; /&gt;&lt;font color=&quot;5&quot; /&gt;&lt;/element&gt;&lt;element field=&quot;timeslot&quot; type=&quot;autoshape&quot; autoShapeType=&quot;1&quot;&gt;&lt;paragraphformat alignment=&quot;1&quot; /&gt;&lt;font color=&quot;5&quot; /&gt;&lt;/element&gt;&lt;element field=&quot;pageno&quot; type=&quot;autoshape&quot; autoShapeType=&quot;1&quot;&gt;&lt;paragraphformat alignment=&quot;3&quot; /&gt;&lt;font color=&quot;5&quot; /&gt;&lt;/element&gt;&lt;/case&gt;&lt;case level=&quot;2&quot; selected=&quot;0&quot; break=&quot;0&quot; topMinSpacing=&quot;5&quot; topMaxSpacing=&quot;5&quot; bottomMinSpacing=&quot;0&quot; bottomMaxSpacing=&quot;0&quot;&gt;&lt;element field=&quot;itemno&quot; type=&quot;autoshape&quot; autoShapeType=&quot;1&quot; indent=&quot;(level-1)*(itemSingleHeight*25/31.50472+topicLeftSpacing) &quot; indentType=&quot;1&quot;&gt;&lt;textframe marginLeft=&quot;0&quot; marginRight=&quot;0&quot; /&gt;&lt;paragraphformat alignment=&quot;1&quot; /&gt;&lt;/element&gt;&lt;element field=&quot;topic&quot; type=&quot;autoshape&quot; autoShapeType=&quot;1&quot; indent=&quot;(level-1)*(itemSingleHeight*25/31.50472+topicLeftSpacing) &quot; indentType=&quot;2&quot;&gt;&lt;paragraphformat alignment=&quot;1&quot; /&gt;&lt;textframe marginLeft=&quot;0&quot; /&gt;&lt;/element&gt;&lt;element field=&quot;responsible&quot; type=&quot;autoshape&quot; autoShapeType=&quot;1&quot; indent=&quot;(level-1)*(itemSingleHeight*25/31.50472+topicLeftSpacing) &quot; indentType=&quot;1&quot;&gt;&lt;paragraphformat alignment=&quot;1&quot; /&gt;&lt;/element&gt;&lt;element field=&quot;freecolumn&quot; type=&quot;autoshape&quot; autoShapeType=&quot;1&quot; indent=&quot;(level-1)*(itemSingleHeight*25/31.50472+topicLeftSpacing) &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2&quot; selected=&quot;1&quot; break=&quot;0&quot; topMinSpacing=&quot;5&quot; topMaxSpacing=&quot;5&quot; bottomMinSpacing=&quot;0&quot; bottomMaxSpacing=&quot;0&quot;&gt;&lt;element type=&quot;line&quot; value=&quot;&quot;&gt;&lt;position left=&quot;0&quot; top=&quot;itemHeight&quot; width=&quot;agendaWidth&quot; height=&quot;0&quot; /&gt;&lt;line style=&quot;1&quot; dashStyle=&quot;1&quot; foreColor=&quot;5&quot; transparency=&quot;0&quot; visible=&quot;1&quot; weight=&quot;0.75&quot; /&gt;&lt;/element&gt;&lt;element type=&quot;line&quot; value=&quot;&quot;&gt;&lt;position left=&quot;0&quot; top=&quot;0&quot; width=&quot;agendaWidth&quot; height=&quot;0&quot; /&gt;&lt;line style=&quot;1&quot; dashStyle=&quot;1&quot; foreColor=&quot;5&quot; transparency=&quot;0&quot; visible=&quot;1&quot; weight=&quot;0.75&quot; /&gt;&lt;/element&gt;&lt;element field=&quot;itemno&quot; type=&quot;autoshape&quot; autoShapeType=&quot;1&quot; indent=&quot;(level-1)*(itemSingleHeight*25/31.50472+topicLeftSpacing) &quot; indentType=&quot;1&quot;&gt;&lt;textframe marginLeft=&quot;0&quot; marginRight=&quot;0&quot; /&gt;&lt;paragraphformat alignment=&quot;1&quot; /&gt;&lt;font color=&quot;5&quot; /&gt;&lt;/element&gt;&lt;element field=&quot;topic&quot; type=&quot;autoshape&quot; autoShapeType=&quot;1&quot; indent=&quot;(level-1)*(itemSingleHeight*25/31.50472+topicLeftSpacing) &quot; indentType=&quot;2&quot;&gt;&lt;paragraphformat alignment=&quot;1&quot; /&gt;&lt;font color=&quot;5&quot; /&gt;&lt;textframe marginLeft=&quot;0&quot; /&gt;&lt;/element&gt;&lt;element field=&quot;responsible&quot; type=&quot;autoshape&quot; autoShapeType=&quot;1&quot; indent=&quot;(level-1)*(itemSingleHeight*25/31.50472+topicLeftSpacing) &quot; indentType=&quot;1&quot;&gt;&lt;paragraphformat alignment=&quot;1&quot; /&gt;&lt;font color=&quot;5&quot; /&gt;&lt;/element&gt;&lt;element field=&quot;freecolumn&quot; type=&quot;autoshape&quot; autoShapeType=&quot;1&quot; indent=&quot;(level-1)*(itemSingleHeight*25/31.50472+topicLeftSpacing) &quot; indentType=&quot;1&quot;&gt;&lt;paragraphformat alignment=&quot;1&quot; /&gt;&lt;font color=&quot;5&quot; /&gt;&lt;/element&gt;&lt;element field=&quot;timeslot&quot; type=&quot;autoshape&quot; autoShapeType=&quot;1&quot;&gt;&lt;paragraphformat alignment=&quot;1&quot; /&gt;&lt;font color=&quot;5&quot; /&gt;&lt;/element&gt;&lt;element field=&quot;pageno&quot; type=&quot;autoshape&quot; autoShapeType=&quot;1&quot;&gt;&lt;paragraphformat alignment=&quot;3&quot; /&gt;&lt;font color=&quot;5&quot; /&gt;&lt;/element&gt;&lt;/case&gt;&lt;case level=&quot;1&quot; selected=&quot;0&quot; break=&quot;1&quot; topMinSpacing=&quot;5&quot; topMaxSpacing=&quot;5&quot; bottomMinSpacing=&quot;0&quot; bottomMaxSpacing=&quot;0&quot;&gt;&lt;element field=&quot;topic&quot; type=&quot;autoshape&quot; autoShapeType=&quot;1&quot; indent=&quot;(level-1)*(itemSingleHeight*25/31.50472+topicLeftSpacing) &quot; indentType=&quot;2&quot;&gt;&lt;paragraphformat alignment=&quot;1&quot; /&gt;&lt;font italic=&quot;1&quot; /&gt;&lt;/element&gt;&lt;element field=&quot;responsible&quot; type=&quot;autoshape&quot; autoShapeType=&quot;1&quot; indent=&quot;(level-1)*(itemSingleHeight*25/31.50472+topicLeftSpacing) &quot; indentType=&quot;1&quot;&gt;&lt;paragraphformat alignment=&quot;1&quot; /&gt;&lt;font italic=&quot;1&quot; /&gt;&lt;/element&gt;&lt;element field=&quot;freecolumn&quot; type=&quot;autoshape&quot; autoShapeType=&quot;1&quot; indent=&quot;(level-1)*(itemSingleHeight*25/31.50472+topicLeftSpacing) &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0&quot; bottomMaxSpacing=&quot;0&quot;&gt;&lt;element type=&quot;line&quot; value=&quot;&quot;&gt;&lt;position left=&quot;0&quot; top=&quot;itemHeight&quot; width=&quot;agendaWidth&quot; height=&quot;0&quot; /&gt;&lt;line style=&quot;1&quot; dashStyle=&quot;1&quot; foreColor=&quot;5&quot; transparency=&quot;0&quot; visible=&quot;1&quot; weight=&quot;0.75&quot; /&gt;&lt;/element&gt;&lt;element type=&quot;line&quot; value=&quot;&quot;&gt;&lt;position left=&quot;0&quot; top=&quot;0&quot; width=&quot;agendaWidth&quot; height=&quot;0&quot; /&gt;&lt;line style=&quot;1&quot; dashStyle=&quot;1&quot; foreColor=&quot;5&quot; transparency=&quot;0&quot; visible=&quot;1&quot; weight=&quot;0.75&quot; /&gt;&lt;/element&gt;&lt;element field=&quot;topic&quot; type=&quot;autoshape&quot; autoShapeType=&quot;1&quot; indent=&quot;(level-1)*(itemSingleHeight*25/31.50472+topicLeftSpacing) &quot; indentType=&quot;2&quot;&gt;&lt;paragraphformat alignment=&quot;1&quot; /&gt;&lt;font color=&quot;5&quot; italic=&quot;1&quot; /&gt;&lt;/element&gt;&lt;element field=&quot;responsible&quot; type=&quot;autoshape&quot; autoShapeType=&quot;1&quot; indent=&quot;(level-1)*(itemSingleHeight*25/31.50472+topicLeftSpacing) &quot; indentType=&quot;1&quot;&gt;&lt;paragraphformat alignment=&quot;1&quot; /&gt;&lt;font color=&quot;5&quot; italic=&quot;1&quot; /&gt;&lt;/element&gt;&lt;element field=&quot;freecolumn&quot; type=&quot;autoshape&quot; autoShapeType=&quot;1&quot; indent=&quot;(level-1)*(itemSingleHeight*25/31.50472+topicLeftSpacing) &quot; indentType=&quot;1&quot;&gt;&lt;paragraphformat alignment=&quot;1&quot; /&gt;&lt;font color=&quot;5&quot; italic=&quot;1&quot; /&gt;&lt;/element&gt;&lt;element field=&quot;timeslot&quot; type=&quot;autoshape&quot; autoShapeType=&quot;1&quot;&gt;&lt;paragraphformat alignment=&quot;1&quot; /&gt;&lt;font color=&quot;5&quot; italic=&quot;1&quot; /&gt;&lt;/element&gt;&lt;element field=&quot;pageno&quot; type=&quot;autoshape&quot; autoShapeType=&quot;1&quot;&gt;&lt;paragraphformat alignment=&quot;3&quot; /&gt;&lt;font color=&quot;5&quo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0&quot; layoutId=&quot;1_2&quot; createSections=&quot;0&quot; singleSlideId=&quot;51f7ba3d-68d6-4fc8-8b40-294cb43c9432&quot;&gt;&lt;columns&gt;&lt;column field=&quot;itemno&quot; label=&quot;No.&quot; checked=&quot;1&quot; leftSpacing=&quot;0&quot; rightSpacing=&quot;0&quot; dock=&quot;1&quot; fixedWidth=&quot;31.50472&quot; /&gt;&lt;column field=&quot;topic&quot; label=&quot;Topic&quot; leftSpacing=&quot;5&quot; rightDistribute=&quot;1&quot; dock=&quot;1&quot; rightSpacing=&quot;618.7883&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fcd681a9-5cfe-40c0-9de0-af19ddfc5301&quot; parentId=&quot;&quot; level=&quot;1&quot; generateAgendaSlide=&quot;1&quot; showAgendaItem=&quot;1&quot; isBreak=&quot;0&quot; topic=&quot;1&quot; agendaSlideId=&quot;4255c1f9-415e-427c-82ad-d4ddc27866ef&quot; /&gt;&lt;item duration=&quot;30&quot; id=&quot;b3db0675-cd81-4fe7-a6d9-897357be3466&quot; parentId=&quot;&quot; level=&quot;1&quot; generateAgendaSlide=&quot;1&quot; showAgendaItem=&quot;1&quot; isBreak=&quot;0&quot; topic=&quot;2&quot; agendaSlideId=&quot;eb1224cd-48a4-4f3e-84f9-0dfb9ba5a6a5&quot; /&gt;&lt;item duration=&quot;30&quot; id=&quot;be116e7f-d8ea-4e2f-a4cf-ba62f3ccfc77&quot; parentId=&quot;&quot; level=&quot;1&quot; generateAgendaSlide=&quot;1&quot; showAgendaItem=&quot;1&quot; isBreak=&quot;0&quot; topic=&quot;3&quot; agendaSlideId=&quot;cae28622-a96d-46b6-ba3f-3d6645c10d7c&quot; /&gt;&lt;/items&gt;&lt;/agenda&gt;&lt;/contents&gt;&lt;/ee4p&gt;"/>
</p:tagLst>
</file>

<file path=ppt/theme/theme1.xml><?xml version="1.0" encoding="utf-8"?>
<a:theme xmlns:a="http://schemas.openxmlformats.org/drawingml/2006/main" name="PPT-Vorlage_der_FOM_20170109">
  <a:themeElements>
    <a:clrScheme name="FOM_neu">
      <a:dk1>
        <a:srgbClr val="262626"/>
      </a:dk1>
      <a:lt1>
        <a:sysClr val="window" lastClr="FFFFFF"/>
      </a:lt1>
      <a:dk2>
        <a:srgbClr val="717D87"/>
      </a:dk2>
      <a:lt2>
        <a:srgbClr val="DBDEE1"/>
      </a:lt2>
      <a:accent1>
        <a:srgbClr val="00998A"/>
      </a:accent1>
      <a:accent2>
        <a:srgbClr val="BFE5E2"/>
      </a:accent2>
      <a:accent3>
        <a:srgbClr val="A10010"/>
      </a:accent3>
      <a:accent4>
        <a:srgbClr val="E7C2C3"/>
      </a:accent4>
      <a:accent5>
        <a:srgbClr val="00A7E4"/>
      </a:accent5>
      <a:accent6>
        <a:srgbClr val="FF9700"/>
      </a:accent6>
      <a:hlink>
        <a:srgbClr val="00998A"/>
      </a:hlink>
      <a:folHlink>
        <a:srgbClr val="00998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chemeClr val="accent1">
              <a:lumMod val="75000"/>
            </a:schemeClr>
          </a:solidFill>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defRPr sz="1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w="12700">
          <a:noFill/>
        </a:ln>
        <a:effectLst/>
      </a:spPr>
      <a:bodyPr vert="horz" wrap="square" lIns="0" tIns="36000" rIns="0" bIns="36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600"/>
          </a:spcAft>
          <a:buClr>
            <a:srgbClr val="23A092"/>
          </a:buClr>
          <a:buSzPct val="80000"/>
          <a:buFont typeface="Wingdings" pitchFamily="2" charset="2"/>
          <a:buNone/>
          <a:tabLst/>
          <a:defRPr kumimoji="0" sz="1400" b="0" i="0" u="none" strike="noStrike" kern="0" cap="none" spc="0" normalizeH="0" baseline="0" noProof="0" dirty="0" err="1" smtClean="0">
            <a:ln>
              <a:noFill/>
            </a:ln>
            <a:solidFill>
              <a:schemeClr val="tx1"/>
            </a:solidFill>
            <a:effectLst/>
            <a:uLnTx/>
            <a:uFillTx/>
            <a:latin typeface="+mn-lt"/>
          </a:defRPr>
        </a:defPPr>
      </a:lstStyle>
    </a:txDef>
  </a:objectDefaults>
  <a:extraClrSchemeLst>
    <a:extraClrScheme>
      <a:clrScheme name="Larissa-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Vorlage_der_FOM_Stand-Nov2019" id="{ED2EEE41-4544-4C6B-B0A1-0E6610FA7A01}" vid="{71A2FBCD-2AAB-46D1-831B-05C89A0B4C9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PPT-Vorlage_der_FOM_Stand-Nov2019</Template>
  <TotalTime>0</TotalTime>
  <Words>1240</Words>
  <Application>Microsoft Office PowerPoint</Application>
  <PresentationFormat>Bildschirmpräsentation (4:3)</PresentationFormat>
  <Paragraphs>142</Paragraphs>
  <Slides>14</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Times New Roman</vt:lpstr>
      <vt:lpstr>Wingdings</vt:lpstr>
      <vt:lpstr>PPT-Vorlage_der_FOM_20170109</vt:lpstr>
      <vt:lpstr>PowerPoint-Präsentation</vt:lpstr>
      <vt:lpstr>PowerPoint-Präsentation</vt:lpstr>
      <vt:lpstr>PowerPoint-Präsentation</vt:lpstr>
      <vt:lpstr>PowerPoint-Präsentation</vt:lpstr>
      <vt:lpstr>Erste Begrüßung und Hinweise</vt:lpstr>
      <vt:lpstr>Erste Begrüßung und Hinweise</vt:lpstr>
      <vt:lpstr>PowerPoint-Präsentation</vt:lpstr>
      <vt:lpstr>Online-Dienste und -Communities</vt:lpstr>
      <vt:lpstr>Online-Dienste und -Communities</vt:lpstr>
      <vt:lpstr>Online-Dienste und -Communities</vt:lpstr>
      <vt:lpstr>PowerPoint-Präsentation</vt:lpstr>
      <vt:lpstr>Software</vt:lpstr>
      <vt:lpstr>Software</vt:lpstr>
      <vt:lpstr>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Glüsenkamp, Dennis</dc:creator>
  <cp:lastModifiedBy>Glüsenkamp, Dennis</cp:lastModifiedBy>
  <cp:revision>35</cp:revision>
  <cp:lastPrinted>2017-05-23T12:11:59Z</cp:lastPrinted>
  <dcterms:created xsi:type="dcterms:W3CDTF">2020-02-25T08:59:09Z</dcterms:created>
  <dcterms:modified xsi:type="dcterms:W3CDTF">2020-02-26T16:18:17Z</dcterms:modified>
  <cp:version>20140523</cp:version>
</cp:coreProperties>
</file>