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9304-D3C4-49C3-9EC7-3CC59EB5678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14879-AAF5-4D59-BA55-01E1EB69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14879-AAF5-4D59-BA55-01E1EB69CD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1824-D79B-4ECC-B29B-0DA1EBF5C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598A2-F850-460A-B31D-4BD062590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FD02-18C3-403F-8C86-69C0E33D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7AF2-0FE8-4942-817C-FA8E6068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51F7B-923A-4867-A1DA-F04DF916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5030-10D2-434F-8852-291E14F3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A1D11-A19D-4629-8B33-9A33BFF8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F0B1-45C6-4D91-9248-1173EF24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1267-87BE-4DD6-AF55-7E16BA23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F399-98BB-43A5-A30A-F04EDA28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90A3F-36FA-498B-B547-EF2C500DA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0D528-A7DC-4422-9D84-F7DF34510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94C5-6F3F-4D2A-9242-E2BC9ABE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10A3-2854-4CE6-8182-7690882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D9B5-A5ED-41E3-BDE9-17C9F869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9CB5-330B-45B2-A155-8DF16080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EF3B-82CF-4FDB-AA80-2641774F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BDC7-6039-4A99-840D-0EAAC914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F9C2-7690-4081-BFD8-0CFC39A1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0F68-B2C0-48FB-AE25-D350AE04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7957-B4C7-40C9-A5A5-7EBB6D92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0EA43-8DD2-46F5-863A-B021A82D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5C87-DA25-4604-95E8-23EFB44E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EC59-9B0D-4562-ACD6-1AF38D55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5D51-4943-4E68-9A13-75549737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E90B-3AC9-4134-9BF3-4AD5AAE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D041-50A0-4278-B399-3086160BD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4E31C-D68E-410B-9C2F-B8CD4799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EE40E-35FF-44A8-8208-835B40CC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7FC3-2149-48DE-B899-E52FD856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3CD6-8A7E-4BA1-9ACB-CF8E422C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95A5-4373-45F2-A34D-C4D22B28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DB76-B1D3-42F1-85D9-0E1A2605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E702D-4457-45CA-8B49-8123A736E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20A6F-8672-463E-95AF-784F0321B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F36C9-E4DB-48E0-9403-FFA8CEC8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CC449-3E05-47CA-8BDD-2D6C7F11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B5A4-56CC-4ABF-A801-ED9D042B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9CE88-12A5-4F31-B24D-9A3A31D9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392D-0B49-4269-85FE-6FEF895F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76477-CBD1-4E39-B396-013B371C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BE03-41E5-49AA-8A26-F09A9142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F0175-47D2-4D63-9272-57EEC5C9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C4C53-DB90-4282-ACFB-2DB801C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D57D7-FF8C-42E4-A040-3D17450D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A6810-9D6F-424E-AC15-01ECE8BD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C1D0-4B4D-4839-94A3-4E68816B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7746-B6BC-4160-BC47-A9E7F180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1A119-DF46-4914-AEA5-F50D6AD44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9827-519B-4AC4-906C-9C890DB1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DD7F-20AA-4527-8D26-204C7F64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FF0B-8696-42CA-BC98-78570A43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2493-C454-41BC-88D8-A54A53EE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69E1B-4D5B-4E4D-A57A-9395BAE79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67D4-0077-47F9-92A7-445417EE8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343E-9C32-4D19-B947-F45DF6C7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CDF71-DB15-4604-A481-61E34111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E8C4-1AB9-4995-970E-5FA24880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F4193-5489-4AAC-B3F7-7AAED47A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D44D-DC86-4B95-83AA-CFD2C1096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E59B-FD2C-4458-A207-050D8B5A2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F556-5146-4A2B-B628-C6D9BC7E582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DBA4-8D18-4C37-BD06-D4EDC915D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29B7-2382-4010-BEE3-79E9058CA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B6CA-9D0C-4724-A9D0-7FDC5E0C8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00286-3709-4FAC-89E0-12F113C57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454" y="3006586"/>
            <a:ext cx="7284935" cy="2732297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Weak Supervision for Fake News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Detection via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64864-D2CC-438A-8595-5F49C2D5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454" y="667911"/>
            <a:ext cx="6755642" cy="129636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Dimitris </a:t>
            </a:r>
            <a:r>
              <a:rPr lang="en-US" dirty="0" err="1">
                <a:solidFill>
                  <a:srgbClr val="FFFFFF"/>
                </a:solidFill>
              </a:rPr>
              <a:t>Glikiotis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2984-05AB-43C4-A4B4-0AF5BE23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1B2CB4-EE29-4517-92D4-CDA987BC81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85394" y="2972900"/>
            <a:ext cx="5181600" cy="192481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0CE122-2DE0-43FE-9289-66727670B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1048" y="2033682"/>
            <a:ext cx="6742873" cy="34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0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9FD03B-DC0C-476F-9DA1-3C85C1FB2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2F8E06E-C997-40D0-9C0B-BFE0FCE12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6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C2154-E057-4B22-ADF9-B65E4D3F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A680-767B-4CAD-AA41-204EF69E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Social media is one of the main ways of information. More than 68% of American adults get news on social media at least occasionally.</a:t>
            </a:r>
          </a:p>
          <a:p>
            <a:r>
              <a:rPr lang="en-US" sz="2000"/>
              <a:t>Fake news: Intentionally and verifiably false news stories</a:t>
            </a:r>
          </a:p>
          <a:p>
            <a:r>
              <a:rPr lang="en-US" sz="2000"/>
              <a:t>The spread of fake news may bring many negative impacts, including social panic and financial loss.</a:t>
            </a:r>
            <a:endParaRPr lang="el-GR" sz="2000"/>
          </a:p>
          <a:p>
            <a:r>
              <a:rPr lang="en-US" sz="2000"/>
              <a:t>There is a need for identifying and stopping the spreading of the fake news in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11850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E7F96-BED0-4B4A-8374-9A0A443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Most common ways to identify fake news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BC74-C99C-4DC8-B255-76E3E703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Traditional learning models.</a:t>
            </a:r>
          </a:p>
          <a:p>
            <a:pPr lvl="1"/>
            <a:r>
              <a:rPr lang="en-US" sz="2000"/>
              <a:t>Typically extract features from news articles and train classifiers based on the extracted features.</a:t>
            </a:r>
          </a:p>
          <a:p>
            <a:r>
              <a:rPr lang="en-US" sz="2000"/>
              <a:t>Deep learning models.</a:t>
            </a:r>
          </a:p>
          <a:p>
            <a:pPr lvl="1"/>
            <a:r>
              <a:rPr lang="en-US" sz="2000"/>
              <a:t>+ improvement in the performance of fake news detection due to their powerful abilities of learning informative representations.</a:t>
            </a:r>
          </a:p>
          <a:p>
            <a:pPr lvl="1"/>
            <a:r>
              <a:rPr lang="en-US" sz="2000"/>
              <a:t>- Requires a large amount of hand-labeled data (Expensive)</a:t>
            </a:r>
          </a:p>
          <a:p>
            <a:pPr lvl="1"/>
            <a:r>
              <a:rPr lang="en-US" sz="2000"/>
              <a:t>- Data can be quickly outdated and irrelevant</a:t>
            </a:r>
          </a:p>
          <a:p>
            <a:pPr lvl="1"/>
            <a:r>
              <a:rPr lang="en-US" sz="2000"/>
              <a:t>- Lack of fresh high-quality samples for training</a:t>
            </a:r>
          </a:p>
          <a:p>
            <a:pPr marL="457200" lvl="1" indent="0">
              <a:buNone/>
            </a:pPr>
            <a:r>
              <a:rPr lang="en-US" sz="2000"/>
              <a:t>Possible solution for input data</a:t>
            </a:r>
            <a:r>
              <a:rPr lang="en-US" sz="2000" b="1"/>
              <a:t>: Leverage the feedback provided by users who read the news.</a:t>
            </a:r>
          </a:p>
        </p:txBody>
      </p:sp>
    </p:spTree>
    <p:extLst>
      <p:ext uri="{BB962C8B-B14F-4D97-AF65-F5344CB8AC3E}">
        <p14:creationId xmlns:p14="http://schemas.microsoft.com/office/powerpoint/2010/main" val="273511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3F5D3-7729-4B14-B7BC-5C03A2EE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Proposal: WEakly-supervised FakE News Detection 		  framework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                 (WeFEND)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C297-5CAF-4D64-B9D5-CC4FF7BA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Problem: Label shortage issue -&gt;  Proposal: Leverage user reports as weak supervision</a:t>
            </a:r>
          </a:p>
          <a:p>
            <a:pPr lvl="1"/>
            <a:r>
              <a:rPr lang="en-US" sz="2000" dirty="0" err="1"/>
              <a:t>WeFEND</a:t>
            </a:r>
            <a:r>
              <a:rPr lang="en-US" sz="2000" dirty="0"/>
              <a:t> framework can automatically annotate articles, which help enlarge the size of the training set and this means success of deep learning models in fake news detection</a:t>
            </a:r>
          </a:p>
          <a:p>
            <a:pPr lvl="1"/>
            <a:r>
              <a:rPr lang="en-US" sz="2000" dirty="0"/>
              <a:t>Reinforcement learning techniques: </a:t>
            </a:r>
            <a:r>
              <a:rPr lang="en-US" sz="2000" dirty="0" err="1"/>
              <a:t>WeFEND</a:t>
            </a:r>
            <a:r>
              <a:rPr lang="en-US" sz="2000" dirty="0"/>
              <a:t> has the ability of selecting high-quality samples.</a:t>
            </a:r>
          </a:p>
          <a:p>
            <a:pPr lvl="1"/>
            <a:r>
              <a:rPr lang="en-US" sz="2000" dirty="0"/>
              <a:t>The article empirically shows that </a:t>
            </a:r>
            <a:r>
              <a:rPr lang="en-US" sz="2000" dirty="0" err="1"/>
              <a:t>WeFEND</a:t>
            </a:r>
            <a:r>
              <a:rPr lang="en-US" sz="2000" dirty="0"/>
              <a:t> can identify fake news and outperform other fake news detection models</a:t>
            </a:r>
          </a:p>
        </p:txBody>
      </p:sp>
    </p:spTree>
    <p:extLst>
      <p:ext uri="{BB962C8B-B14F-4D97-AF65-F5344CB8AC3E}">
        <p14:creationId xmlns:p14="http://schemas.microsoft.com/office/powerpoint/2010/main" val="381814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F3BB-3780-475C-8932-5B7D704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77C547E-C708-4012-AF7B-27306F358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95" y="1248539"/>
            <a:ext cx="5601185" cy="435139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336327-ECD3-4BD8-BDAB-975FB244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513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Annotator: </a:t>
            </a:r>
            <a:r>
              <a:rPr lang="en-US" dirty="0"/>
              <a:t>pretrained model on reports with their labels that can assign weak labels on unlabeled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Reinforced Selector:</a:t>
            </a:r>
            <a:r>
              <a:rPr lang="en-US" dirty="0"/>
              <a:t> Designed to automatically choose high-quality samples, by exploiting reinforcement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Fake News Detector:</a:t>
            </a:r>
            <a:r>
              <a:rPr lang="en-US" dirty="0"/>
              <a:t> We use the originally labeled samples and the selected samples from the selector to train the Fake News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Textual Feature Extractor:</a:t>
            </a:r>
            <a:r>
              <a:rPr lang="en-US" b="1" dirty="0"/>
              <a:t> </a:t>
            </a:r>
            <a:r>
              <a:rPr lang="en-US" dirty="0"/>
              <a:t>Both the annotator and the fake news detector modules use a Textual Feature Extractor based on a convolutions neural network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6856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8D0AEA-B159-4F0B-983E-F9F3661DC21D}"/>
              </a:ext>
            </a:extLst>
          </p:cNvPr>
          <p:cNvSpPr/>
          <p:nvPr/>
        </p:nvSpPr>
        <p:spPr>
          <a:xfrm>
            <a:off x="3593432" y="453006"/>
            <a:ext cx="5005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NimbusRomNo9L-Medi"/>
              </a:rPr>
              <a:t>Annotator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A09D-26A5-4D4F-81DC-A138EC8811BB}"/>
              </a:ext>
            </a:extLst>
          </p:cNvPr>
          <p:cNvSpPr txBox="1"/>
          <p:nvPr/>
        </p:nvSpPr>
        <p:spPr>
          <a:xfrm>
            <a:off x="673769" y="1347537"/>
            <a:ext cx="6031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Automatic Annotation based on Reports</a:t>
            </a:r>
          </a:p>
          <a:p>
            <a:endParaRPr lang="en-US" dirty="0"/>
          </a:p>
          <a:p>
            <a:r>
              <a:rPr lang="en-US" dirty="0"/>
              <a:t>The report messages from multiple users for one piece of news are permutation invariant. Therefore, there can be designed an aggregation cell consisting of a commutative aggregation function and a fully connected layer.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DA057-277B-48C7-BEF3-265235F85F32}"/>
              </a:ext>
            </a:extLst>
          </p:cNvPr>
          <p:cNvSpPr txBox="1"/>
          <p:nvPr/>
        </p:nvSpPr>
        <p:spPr>
          <a:xfrm>
            <a:off x="782425" y="4223208"/>
            <a:ext cx="559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unlabeled news set </a:t>
            </a:r>
            <a:r>
              <a:rPr lang="en-US" i="1" dirty="0"/>
              <a:t>X</a:t>
            </a:r>
            <a:r>
              <a:rPr lang="en-US" dirty="0"/>
              <a:t> with corresponding reports as input</a:t>
            </a:r>
          </a:p>
          <a:p>
            <a:r>
              <a:rPr lang="en-US" dirty="0"/>
              <a:t>we use the trained annotator to predict their</a:t>
            </a:r>
          </a:p>
          <a:p>
            <a:r>
              <a:rPr lang="en-US" dirty="0"/>
              <a:t>labels, which are denoted as Y.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8A77738-86C0-4FE9-AFBF-A989F4E23D87}"/>
              </a:ext>
            </a:extLst>
          </p:cNvPr>
          <p:cNvSpPr/>
          <p:nvPr/>
        </p:nvSpPr>
        <p:spPr>
          <a:xfrm>
            <a:off x="6372520" y="4779390"/>
            <a:ext cx="1800519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4833F-F9AD-4F06-A55A-C45B10B22139}"/>
              </a:ext>
            </a:extLst>
          </p:cNvPr>
          <p:cNvSpPr txBox="1"/>
          <p:nvPr/>
        </p:nvSpPr>
        <p:spPr>
          <a:xfrm>
            <a:off x="8333295" y="4223208"/>
            <a:ext cx="320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produce noisy results and thus the challenge is to select high quality samples from Y set.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44A0C2-B11C-41AB-82D7-A987A01C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751248"/>
            <a:ext cx="4762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4B26C-2025-4923-B557-8D15D724A635}"/>
              </a:ext>
            </a:extLst>
          </p:cNvPr>
          <p:cNvSpPr/>
          <p:nvPr/>
        </p:nvSpPr>
        <p:spPr>
          <a:xfrm>
            <a:off x="4019085" y="416293"/>
            <a:ext cx="461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Data Selection via Reinforcement Learning 1/2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C2CBE-6400-431A-AFE8-779AD0C0686D}"/>
              </a:ext>
            </a:extLst>
          </p:cNvPr>
          <p:cNvSpPr txBox="1"/>
          <p:nvPr/>
        </p:nvSpPr>
        <p:spPr>
          <a:xfrm>
            <a:off x="375568" y="960832"/>
            <a:ext cx="67213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of the data selector is to automatically select</a:t>
            </a:r>
          </a:p>
          <a:p>
            <a:r>
              <a:rPr lang="en-US" dirty="0"/>
              <a:t>high-quality samples from those with weak labels obtained</a:t>
            </a:r>
          </a:p>
          <a:p>
            <a:r>
              <a:rPr lang="en-US" dirty="0"/>
              <a:t>from the annotator.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this criteria, we</a:t>
            </a:r>
          </a:p>
          <a:p>
            <a:r>
              <a:rPr lang="en-US" dirty="0"/>
              <a:t>design a performance-driven data selection method (called</a:t>
            </a:r>
          </a:p>
          <a:p>
            <a:r>
              <a:rPr lang="en-US" dirty="0"/>
              <a:t>reinforced data selector) using reinforcement learning mechanism.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selector </a:t>
            </a:r>
            <a:r>
              <a:rPr lang="en-US" dirty="0">
                <a:latin typeface="NimbusRomNo9L-Regu"/>
              </a:rPr>
              <a:t>divides the whole dataset</a:t>
            </a:r>
          </a:p>
          <a:p>
            <a:r>
              <a:rPr lang="en-US" dirty="0">
                <a:latin typeface="NimbusRomNo9L-Regu"/>
              </a:rPr>
              <a:t>into </a:t>
            </a:r>
            <a:r>
              <a:rPr lang="en-US" i="1" dirty="0">
                <a:latin typeface="CMMI10"/>
              </a:rPr>
              <a:t>K </a:t>
            </a:r>
            <a:r>
              <a:rPr lang="en-US" dirty="0">
                <a:latin typeface="NimbusRomNo9L-Regu"/>
              </a:rPr>
              <a:t>small bags of data samples, i.e., </a:t>
            </a:r>
            <a:r>
              <a:rPr lang="en-US" i="1" dirty="0">
                <a:latin typeface="CMMI10"/>
              </a:rPr>
              <a:t>X </a:t>
            </a:r>
            <a:r>
              <a:rPr lang="en-US" dirty="0">
                <a:latin typeface="CMR10"/>
              </a:rPr>
              <a:t>= </a:t>
            </a:r>
            <a:r>
              <a:rPr lang="en-US" i="1" dirty="0">
                <a:latin typeface="CMSY10"/>
              </a:rPr>
              <a:t>{ </a:t>
            </a:r>
            <a:r>
              <a:rPr lang="en-US" i="1" dirty="0">
                <a:latin typeface="CMMI10"/>
              </a:rPr>
              <a:t>X </a:t>
            </a:r>
            <a:r>
              <a:rPr lang="en-US" sz="800" dirty="0">
                <a:latin typeface="CMR7"/>
              </a:rPr>
              <a:t>(</a:t>
            </a:r>
            <a:r>
              <a:rPr lang="en-US" sz="800" i="1" dirty="0">
                <a:latin typeface="CMMI7"/>
              </a:rPr>
              <a:t>k</a:t>
            </a:r>
            <a:r>
              <a:rPr lang="en-US" sz="800" dirty="0">
                <a:latin typeface="CMR7"/>
              </a:rPr>
              <a:t>)</a:t>
            </a:r>
            <a:r>
              <a:rPr lang="en-US" i="1" dirty="0">
                <a:latin typeface="CMSY10"/>
              </a:rPr>
              <a:t>}</a:t>
            </a:r>
            <a:r>
              <a:rPr lang="en-US" sz="800" i="1" dirty="0">
                <a:latin typeface="CMMI7"/>
              </a:rPr>
              <a:t>Kk</a:t>
            </a:r>
            <a:r>
              <a:rPr lang="en-US" sz="800" dirty="0">
                <a:latin typeface="CMR7"/>
              </a:rPr>
              <a:t>=1</a:t>
            </a:r>
            <a:r>
              <a:rPr lang="en-US" dirty="0">
                <a:latin typeface="NimbusRomNo9L-Regu"/>
              </a:rPr>
              <a:t>.</a:t>
            </a:r>
          </a:p>
          <a:p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multiple small bags of samples we provide more</a:t>
            </a:r>
          </a:p>
          <a:p>
            <a:r>
              <a:rPr lang="en-US" dirty="0"/>
              <a:t>feedback to the selector and this makes the training procedure</a:t>
            </a:r>
          </a:p>
          <a:p>
            <a:r>
              <a:rPr lang="en-US" dirty="0"/>
              <a:t>of reinforcement learning more efficient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sample, the </a:t>
            </a:r>
            <a:r>
              <a:rPr lang="en-US" i="1" u="sng" dirty="0"/>
              <a:t>action</a:t>
            </a:r>
            <a:r>
              <a:rPr lang="en-US" i="1" dirty="0"/>
              <a:t> </a:t>
            </a:r>
            <a:r>
              <a:rPr lang="en-US" dirty="0"/>
              <a:t>of reinforced data selector is to retain or remove. The decision</a:t>
            </a:r>
          </a:p>
          <a:p>
            <a:r>
              <a:rPr lang="en-US" dirty="0"/>
              <a:t>of the current sample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based on its </a:t>
            </a:r>
            <a:r>
              <a:rPr lang="en-US" i="1" u="sng" dirty="0"/>
              <a:t>state</a:t>
            </a:r>
            <a:r>
              <a:rPr lang="en-US" i="1" dirty="0"/>
              <a:t> </a:t>
            </a:r>
            <a:r>
              <a:rPr lang="en-US" dirty="0"/>
              <a:t>vector and </a:t>
            </a:r>
            <a:r>
              <a:rPr lang="en-US" dirty="0">
                <a:latin typeface="NimbusRomNo9L-Regu"/>
              </a:rPr>
              <a:t>all the previous decisions of samples </a:t>
            </a:r>
            <a:r>
              <a:rPr lang="en-US" i="1" dirty="0">
                <a:latin typeface="CMSY10"/>
              </a:rPr>
              <a:t>{</a:t>
            </a:r>
            <a:r>
              <a:rPr lang="en-US" i="1" dirty="0">
                <a:latin typeface="CMMI10"/>
              </a:rPr>
              <a:t>x</a:t>
            </a:r>
            <a:r>
              <a:rPr lang="en-US" sz="800" dirty="0">
                <a:latin typeface="CMR7"/>
              </a:rPr>
              <a:t>(</a:t>
            </a:r>
            <a:r>
              <a:rPr lang="en-US" sz="800" i="1" dirty="0">
                <a:latin typeface="CMMI7"/>
              </a:rPr>
              <a:t>k</a:t>
            </a:r>
            <a:r>
              <a:rPr lang="en-US" sz="800" dirty="0">
                <a:latin typeface="CMR7"/>
              </a:rPr>
              <a:t>)1 </a:t>
            </a:r>
            <a:r>
              <a:rPr lang="en-US" i="1" dirty="0">
                <a:latin typeface="CMMI10"/>
              </a:rPr>
              <a:t>, x</a:t>
            </a:r>
            <a:r>
              <a:rPr lang="en-US" sz="800" dirty="0">
                <a:latin typeface="CMR7"/>
              </a:rPr>
              <a:t>(</a:t>
            </a:r>
            <a:r>
              <a:rPr lang="en-US" sz="800" i="1" dirty="0">
                <a:latin typeface="CMMI7"/>
              </a:rPr>
              <a:t>k</a:t>
            </a:r>
            <a:r>
              <a:rPr lang="en-US" sz="800" dirty="0">
                <a:latin typeface="CMR7"/>
              </a:rPr>
              <a:t>)2 </a:t>
            </a:r>
            <a:r>
              <a:rPr lang="en-US" i="1" dirty="0">
                <a:latin typeface="CMMI10"/>
              </a:rPr>
              <a:t>, ..., x</a:t>
            </a:r>
            <a:r>
              <a:rPr lang="en-US" sz="800" dirty="0">
                <a:latin typeface="CMR7"/>
              </a:rPr>
              <a:t>(</a:t>
            </a:r>
            <a:r>
              <a:rPr lang="en-US" sz="800" i="1" dirty="0">
                <a:latin typeface="CMMI7"/>
              </a:rPr>
              <a:t>k</a:t>
            </a:r>
            <a:r>
              <a:rPr lang="en-US" sz="800" dirty="0">
                <a:latin typeface="CMR7"/>
              </a:rPr>
              <a:t>)i</a:t>
            </a:r>
            <a:r>
              <a:rPr lang="en-US" sz="800" i="1" dirty="0">
                <a:latin typeface="CMSY7"/>
              </a:rPr>
              <a:t>−</a:t>
            </a:r>
            <a:r>
              <a:rPr lang="en-US" sz="800" dirty="0">
                <a:latin typeface="CMR7"/>
              </a:rPr>
              <a:t>1</a:t>
            </a:r>
            <a:r>
              <a:rPr lang="en-US" i="1" dirty="0">
                <a:latin typeface="CMSY10"/>
              </a:rPr>
              <a:t>}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75701-CFFE-4DF3-A926-EC8D626A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65" y="1442351"/>
            <a:ext cx="3830116" cy="19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CB99CB-E137-4B33-9703-ABDBF8A7C10E}"/>
              </a:ext>
            </a:extLst>
          </p:cNvPr>
          <p:cNvSpPr/>
          <p:nvPr/>
        </p:nvSpPr>
        <p:spPr>
          <a:xfrm>
            <a:off x="3830732" y="303171"/>
            <a:ext cx="461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Data Selection via Reinforcement Learning 2/2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6C138-97CA-456E-837C-7D15EE94E9ED}"/>
              </a:ext>
            </a:extLst>
          </p:cNvPr>
          <p:cNvSpPr txBox="1"/>
          <p:nvPr/>
        </p:nvSpPr>
        <p:spPr>
          <a:xfrm>
            <a:off x="1150070" y="1074655"/>
            <a:ext cx="70698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Vector [(</a:t>
            </a:r>
            <a:r>
              <a:rPr lang="en-US" sz="2400" i="1" dirty="0">
                <a:latin typeface="CMMI10"/>
              </a:rPr>
              <a:t>s</a:t>
            </a:r>
            <a:r>
              <a:rPr lang="en-US" sz="800" dirty="0">
                <a:latin typeface="CMR7"/>
              </a:rPr>
              <a:t>(</a:t>
            </a:r>
            <a:r>
              <a:rPr lang="en-US" sz="800" i="1" dirty="0">
                <a:latin typeface="CMMI7"/>
              </a:rPr>
              <a:t>k</a:t>
            </a:r>
            <a:r>
              <a:rPr lang="en-US" sz="800" dirty="0">
                <a:latin typeface="CMR7"/>
              </a:rPr>
              <a:t>)</a:t>
            </a:r>
            <a:r>
              <a:rPr lang="en-US" sz="800" i="1" dirty="0" err="1">
                <a:latin typeface="CMMI7"/>
              </a:rPr>
              <a:t>i</a:t>
            </a:r>
            <a:r>
              <a:rPr lang="en-US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probability from the annotator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output probability from fake news detector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of cosine similarity between the current sample and the chosen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weak label of the current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47414-4FD9-47E4-9BA2-DEE125250953}"/>
              </a:ext>
            </a:extLst>
          </p:cNvPr>
          <p:cNvSpPr txBox="1"/>
          <p:nvPr/>
        </p:nvSpPr>
        <p:spPr>
          <a:xfrm>
            <a:off x="1150070" y="2881699"/>
            <a:ext cx="9530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represents the action to </a:t>
            </a:r>
            <a:r>
              <a:rPr lang="en-US" i="1" dirty="0"/>
              <a:t>retain </a:t>
            </a:r>
            <a:r>
              <a:rPr lang="en-US" dirty="0"/>
              <a:t>the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represents the action to </a:t>
            </a:r>
            <a:r>
              <a:rPr lang="en-US" i="1" dirty="0"/>
              <a:t>remove </a:t>
            </a:r>
            <a:r>
              <a:rPr lang="en-US" dirty="0"/>
              <a:t>the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result is produced by a Policy network which includes two fully connected layers with corresponding activation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2A500-FED2-4B77-9808-ABDC38FA6A5C}"/>
              </a:ext>
            </a:extLst>
          </p:cNvPr>
          <p:cNvSpPr txBox="1"/>
          <p:nvPr/>
        </p:nvSpPr>
        <p:spPr>
          <a:xfrm>
            <a:off x="1150070" y="4402317"/>
            <a:ext cx="922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reward of </a:t>
            </a:r>
            <a:r>
              <a:rPr lang="en-US" dirty="0">
                <a:latin typeface="NimbusRomNo9L-Medi"/>
              </a:rPr>
              <a:t>Data Selection via Reinforcement Learning is the maximized accuracy on detecting the fake news on any sample.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EFEA8-79C3-432B-9018-EB10FA00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41" y="1330848"/>
            <a:ext cx="3698132" cy="19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8E52EF-F720-4077-B3EA-212A80D27950}"/>
              </a:ext>
            </a:extLst>
          </p:cNvPr>
          <p:cNvSpPr txBox="1"/>
          <p:nvPr/>
        </p:nvSpPr>
        <p:spPr>
          <a:xfrm>
            <a:off x="3440784" y="282804"/>
            <a:ext cx="5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Fake News Detector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F778B-E646-4A00-A9CD-EF8F0ED3F494}"/>
              </a:ext>
            </a:extLst>
          </p:cNvPr>
          <p:cNvSpPr txBox="1"/>
          <p:nvPr/>
        </p:nvSpPr>
        <p:spPr>
          <a:xfrm>
            <a:off x="839754" y="1275945"/>
            <a:ext cx="6109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component of the article is the fake news detector.</a:t>
            </a:r>
          </a:p>
          <a:p>
            <a:endParaRPr lang="en-US" dirty="0"/>
          </a:p>
          <a:p>
            <a:r>
              <a:rPr lang="en-US" dirty="0"/>
              <a:t>	The fake news detector is a neural</a:t>
            </a:r>
          </a:p>
          <a:p>
            <a:r>
              <a:rPr lang="en-US" dirty="0"/>
              <a:t>network, which consists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textual feature extractor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fully-connected layer, namely Fake-fc, with corresponding</a:t>
            </a:r>
          </a:p>
          <a:p>
            <a:r>
              <a:rPr lang="en-US" dirty="0"/>
              <a:t>activation functions. </a:t>
            </a:r>
          </a:p>
          <a:p>
            <a:endParaRPr lang="en-US" dirty="0"/>
          </a:p>
          <a:p>
            <a:r>
              <a:rPr lang="en-US" dirty="0"/>
              <a:t>	The input to fake news detector is news</a:t>
            </a:r>
          </a:p>
          <a:p>
            <a:r>
              <a:rPr lang="en-US" dirty="0"/>
              <a:t>content, and the output is the probability of the given news</a:t>
            </a:r>
          </a:p>
          <a:p>
            <a:r>
              <a:rPr lang="en-US" dirty="0"/>
              <a:t>being fake.</a:t>
            </a:r>
          </a:p>
          <a:p>
            <a:endParaRPr lang="en-US" dirty="0"/>
          </a:p>
          <a:p>
            <a:r>
              <a:rPr lang="en-US" dirty="0"/>
              <a:t>	The fake news detector can predict the label</a:t>
            </a:r>
          </a:p>
          <a:p>
            <a:r>
              <a:rPr lang="en-US" dirty="0"/>
              <a:t>of all the news articles by a model trained on the enhanced</a:t>
            </a:r>
          </a:p>
          <a:p>
            <a:r>
              <a:rPr lang="en-US" dirty="0"/>
              <a:t>training set generated by both annotator and reinforced</a:t>
            </a:r>
          </a:p>
          <a:p>
            <a:r>
              <a:rPr lang="en-US" dirty="0"/>
              <a:t>selector.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EC7AE-EC60-4B3D-8F13-549D7FD5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562" y="1275945"/>
            <a:ext cx="44291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812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CMMI10</vt:lpstr>
      <vt:lpstr>CMMI7</vt:lpstr>
      <vt:lpstr>CMR10</vt:lpstr>
      <vt:lpstr>CMR7</vt:lpstr>
      <vt:lpstr>CMSY10</vt:lpstr>
      <vt:lpstr>CMSY7</vt:lpstr>
      <vt:lpstr>NimbusRomNo9L-Medi</vt:lpstr>
      <vt:lpstr>NimbusRomNo9L-Regu</vt:lpstr>
      <vt:lpstr>Office Theme</vt:lpstr>
      <vt:lpstr>Weak Supervision for Fake News Detection via Reinforcement Learning</vt:lpstr>
      <vt:lpstr>Abstract</vt:lpstr>
      <vt:lpstr>Most common ways to identify fake news </vt:lpstr>
      <vt:lpstr>Proposal: WEakly-supervised FakE News Detection     framework                  (WeFEND)</vt:lpstr>
      <vt:lpstr>Methodology</vt:lpstr>
      <vt:lpstr>PowerPoint Presentation</vt:lpstr>
      <vt:lpstr>PowerPoint Presentation</vt:lpstr>
      <vt:lpstr>PowerPoint Presentation</vt:lpstr>
      <vt:lpstr>PowerPoint Presentation</vt:lpstr>
      <vt:lpstr>Experiments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 Supervision for Fake News Detection via Reinforcement Learning</dc:title>
  <dc:creator>GLIKIOTIS Dimitris</dc:creator>
  <cp:lastModifiedBy>GLIKIOTIS Dimitris</cp:lastModifiedBy>
  <cp:revision>8</cp:revision>
  <dcterms:created xsi:type="dcterms:W3CDTF">2020-12-09T17:10:02Z</dcterms:created>
  <dcterms:modified xsi:type="dcterms:W3CDTF">2020-12-09T18:58:39Z</dcterms:modified>
</cp:coreProperties>
</file>