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sldIdLst>
    <p:sldId id="437" r:id="rId5"/>
    <p:sldId id="454" r:id="rId6"/>
    <p:sldId id="436" r:id="rId7"/>
    <p:sldId id="438" r:id="rId8"/>
    <p:sldId id="407" r:id="rId9"/>
    <p:sldId id="414" r:id="rId10"/>
    <p:sldId id="415" r:id="rId11"/>
    <p:sldId id="443" r:id="rId12"/>
    <p:sldId id="435" r:id="rId13"/>
    <p:sldId id="417" r:id="rId14"/>
    <p:sldId id="445" r:id="rId15"/>
    <p:sldId id="453" r:id="rId16"/>
    <p:sldId id="447" r:id="rId17"/>
    <p:sldId id="442" r:id="rId18"/>
    <p:sldId id="422" r:id="rId19"/>
    <p:sldId id="449" r:id="rId20"/>
    <p:sldId id="450" r:id="rId21"/>
    <p:sldId id="423" r:id="rId22"/>
    <p:sldId id="451" r:id="rId23"/>
    <p:sldId id="428" r:id="rId24"/>
  </p:sldIdLst>
  <p:sldSz cx="9144000" cy="6858000" type="screen4x3"/>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er Hechler" initials="PH" lastIdx="1" clrIdx="0">
    <p:extLst>
      <p:ext uri="{19B8F6BF-5375-455C-9EA6-DF929625EA0E}">
        <p15:presenceInfo xmlns:p15="http://schemas.microsoft.com/office/powerpoint/2012/main" userId="S::phechler@wmo.int::21f8cb35-709c-490a-b21e-0db78ea0577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0"/>
    <a:srgbClr val="FFFFCC"/>
    <a:srgbClr val="15F7B1"/>
    <a:srgbClr val="B6DF8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6" autoAdjust="0"/>
    <p:restoredTop sz="69270" autoAdjust="0"/>
  </p:normalViewPr>
  <p:slideViewPr>
    <p:cSldViewPr snapToGrid="0" snapToObjects="1">
      <p:cViewPr varScale="1">
        <p:scale>
          <a:sx n="60" d="100"/>
          <a:sy n="60" d="100"/>
        </p:scale>
        <p:origin x="2102"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7739" cy="46942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093" y="0"/>
            <a:ext cx="3077739" cy="469424"/>
          </a:xfrm>
          <a:prstGeom prst="rect">
            <a:avLst/>
          </a:prstGeom>
        </p:spPr>
        <p:txBody>
          <a:bodyPr vert="horz" lIns="91440" tIns="45720" rIns="91440" bIns="45720" rtlCol="0"/>
          <a:lstStyle>
            <a:lvl1pPr algn="r">
              <a:defRPr sz="1200"/>
            </a:lvl1pPr>
          </a:lstStyle>
          <a:p>
            <a:fld id="{6234441E-8228-411B-9CEE-2C1D4094967D}" type="datetimeFigureOut">
              <a:rPr lang="en-US" smtClean="0"/>
              <a:pPr/>
              <a:t>3/11/2022</a:t>
            </a:fld>
            <a:endParaRPr lang="en-US"/>
          </a:p>
        </p:txBody>
      </p:sp>
      <p:sp>
        <p:nvSpPr>
          <p:cNvPr id="4" name="Slide Image Placeholder 3"/>
          <p:cNvSpPr>
            <a:spLocks noGrp="1" noRot="1" noChangeAspect="1"/>
          </p:cNvSpPr>
          <p:nvPr>
            <p:ph type="sldImg" idx="2"/>
          </p:nvPr>
        </p:nvSpPr>
        <p:spPr>
          <a:xfrm>
            <a:off x="1204913" y="704850"/>
            <a:ext cx="4692650" cy="35194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248" y="4459526"/>
            <a:ext cx="5681980" cy="42248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917421"/>
            <a:ext cx="3077739" cy="46942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093" y="8917421"/>
            <a:ext cx="3077739" cy="469424"/>
          </a:xfrm>
          <a:prstGeom prst="rect">
            <a:avLst/>
          </a:prstGeom>
        </p:spPr>
        <p:txBody>
          <a:bodyPr vert="horz" lIns="91440" tIns="45720" rIns="91440" bIns="45720" rtlCol="0" anchor="b"/>
          <a:lstStyle>
            <a:lvl1pPr algn="r">
              <a:defRPr sz="1200"/>
            </a:lvl1pPr>
          </a:lstStyle>
          <a:p>
            <a:fld id="{35E34975-5160-4347-94AA-3BA9D645FE83}" type="slidenum">
              <a:rPr lang="en-US" smtClean="0"/>
              <a:pPr/>
              <a:t>‹#›</a:t>
            </a:fld>
            <a:endParaRPr lang="en-US"/>
          </a:p>
        </p:txBody>
      </p:sp>
    </p:spTree>
    <p:extLst>
      <p:ext uri="{BB962C8B-B14F-4D97-AF65-F5344CB8AC3E}">
        <p14:creationId xmlns:p14="http://schemas.microsoft.com/office/powerpoint/2010/main" val="3617539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sz="1800" dirty="0"/>
          </a:p>
          <a:p>
            <a:endParaRPr lang="fr-BE" sz="1800" dirty="0"/>
          </a:p>
          <a:p>
            <a:endParaRPr lang="fr-BE" dirty="0"/>
          </a:p>
        </p:txBody>
      </p:sp>
      <p:sp>
        <p:nvSpPr>
          <p:cNvPr id="4" name="Slide Number Placeholder 3"/>
          <p:cNvSpPr>
            <a:spLocks noGrp="1"/>
          </p:cNvSpPr>
          <p:nvPr>
            <p:ph type="sldNum" sz="quarter" idx="5"/>
          </p:nvPr>
        </p:nvSpPr>
        <p:spPr/>
        <p:txBody>
          <a:bodyPr/>
          <a:lstStyle/>
          <a:p>
            <a:fld id="{35E34975-5160-4347-94AA-3BA9D645FE83}" type="slidenum">
              <a:rPr lang="en-US" smtClean="0"/>
              <a:pPr/>
              <a:t>1</a:t>
            </a:fld>
            <a:endParaRPr lang="en-US"/>
          </a:p>
        </p:txBody>
      </p:sp>
    </p:spTree>
    <p:extLst>
      <p:ext uri="{BB962C8B-B14F-4D97-AF65-F5344CB8AC3E}">
        <p14:creationId xmlns:p14="http://schemas.microsoft.com/office/powerpoint/2010/main" val="926705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endParaRPr lang="fr-BE"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35E34975-5160-4347-94AA-3BA9D645FE83}" type="slidenum">
              <a:rPr lang="en-US" smtClean="0"/>
              <a:pPr/>
              <a:t>10</a:t>
            </a:fld>
            <a:endParaRPr lang="en-US"/>
          </a:p>
        </p:txBody>
      </p:sp>
    </p:spTree>
    <p:extLst>
      <p:ext uri="{BB962C8B-B14F-4D97-AF65-F5344CB8AC3E}">
        <p14:creationId xmlns:p14="http://schemas.microsoft.com/office/powerpoint/2010/main" val="2443233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endParaRPr lang="fr-BE"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35E34975-5160-4347-94AA-3BA9D645FE83}" type="slidenum">
              <a:rPr lang="en-US" smtClean="0"/>
              <a:pPr/>
              <a:t>11</a:t>
            </a:fld>
            <a:endParaRPr lang="en-US"/>
          </a:p>
        </p:txBody>
      </p:sp>
    </p:spTree>
    <p:extLst>
      <p:ext uri="{BB962C8B-B14F-4D97-AF65-F5344CB8AC3E}">
        <p14:creationId xmlns:p14="http://schemas.microsoft.com/office/powerpoint/2010/main" val="2864794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endParaRPr lang="fr-BE"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35E34975-5160-4347-94AA-3BA9D645FE83}" type="slidenum">
              <a:rPr lang="en-US" smtClean="0"/>
              <a:pPr/>
              <a:t>12</a:t>
            </a:fld>
            <a:endParaRPr lang="en-US"/>
          </a:p>
        </p:txBody>
      </p:sp>
    </p:spTree>
    <p:extLst>
      <p:ext uri="{BB962C8B-B14F-4D97-AF65-F5344CB8AC3E}">
        <p14:creationId xmlns:p14="http://schemas.microsoft.com/office/powerpoint/2010/main" val="1352426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endParaRPr lang="fr-BE"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35E34975-5160-4347-94AA-3BA9D645FE83}" type="slidenum">
              <a:rPr lang="en-US" smtClean="0"/>
              <a:pPr/>
              <a:t>13</a:t>
            </a:fld>
            <a:endParaRPr lang="en-US"/>
          </a:p>
        </p:txBody>
      </p:sp>
    </p:spTree>
    <p:extLst>
      <p:ext uri="{BB962C8B-B14F-4D97-AF65-F5344CB8AC3E}">
        <p14:creationId xmlns:p14="http://schemas.microsoft.com/office/powerpoint/2010/main" val="265586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endParaRPr lang="fr-BE"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35E34975-5160-4347-94AA-3BA9D645FE83}" type="slidenum">
              <a:rPr lang="en-US" smtClean="0"/>
              <a:pPr/>
              <a:t>14</a:t>
            </a:fld>
            <a:endParaRPr lang="en-US"/>
          </a:p>
        </p:txBody>
      </p:sp>
    </p:spTree>
    <p:extLst>
      <p:ext uri="{BB962C8B-B14F-4D97-AF65-F5344CB8AC3E}">
        <p14:creationId xmlns:p14="http://schemas.microsoft.com/office/powerpoint/2010/main" val="277831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5"/>
          </p:nvPr>
        </p:nvSpPr>
        <p:spPr/>
        <p:txBody>
          <a:bodyPr/>
          <a:lstStyle/>
          <a:p>
            <a:fld id="{35E34975-5160-4347-94AA-3BA9D645FE83}" type="slidenum">
              <a:rPr lang="en-US" smtClean="0"/>
              <a:pPr/>
              <a:t>15</a:t>
            </a:fld>
            <a:endParaRPr lang="en-US"/>
          </a:p>
        </p:txBody>
      </p:sp>
    </p:spTree>
    <p:extLst>
      <p:ext uri="{BB962C8B-B14F-4D97-AF65-F5344CB8AC3E}">
        <p14:creationId xmlns:p14="http://schemas.microsoft.com/office/powerpoint/2010/main" val="1986012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5"/>
          </p:nvPr>
        </p:nvSpPr>
        <p:spPr/>
        <p:txBody>
          <a:bodyPr/>
          <a:lstStyle/>
          <a:p>
            <a:fld id="{35E34975-5160-4347-94AA-3BA9D645FE83}" type="slidenum">
              <a:rPr lang="en-US" smtClean="0"/>
              <a:pPr/>
              <a:t>16</a:t>
            </a:fld>
            <a:endParaRPr lang="en-US"/>
          </a:p>
        </p:txBody>
      </p:sp>
    </p:spTree>
    <p:extLst>
      <p:ext uri="{BB962C8B-B14F-4D97-AF65-F5344CB8AC3E}">
        <p14:creationId xmlns:p14="http://schemas.microsoft.com/office/powerpoint/2010/main" val="3537510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5"/>
          </p:nvPr>
        </p:nvSpPr>
        <p:spPr/>
        <p:txBody>
          <a:bodyPr/>
          <a:lstStyle/>
          <a:p>
            <a:fld id="{35E34975-5160-4347-94AA-3BA9D645FE83}" type="slidenum">
              <a:rPr lang="en-US" smtClean="0"/>
              <a:pPr/>
              <a:t>17</a:t>
            </a:fld>
            <a:endParaRPr lang="en-US"/>
          </a:p>
        </p:txBody>
      </p:sp>
    </p:spTree>
    <p:extLst>
      <p:ext uri="{BB962C8B-B14F-4D97-AF65-F5344CB8AC3E}">
        <p14:creationId xmlns:p14="http://schemas.microsoft.com/office/powerpoint/2010/main" val="27090179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endParaRPr lang="fr-BE"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35E34975-5160-4347-94AA-3BA9D645FE83}" type="slidenum">
              <a:rPr lang="en-US" smtClean="0"/>
              <a:pPr/>
              <a:t>18</a:t>
            </a:fld>
            <a:endParaRPr lang="en-US"/>
          </a:p>
        </p:txBody>
      </p:sp>
    </p:spTree>
    <p:extLst>
      <p:ext uri="{BB962C8B-B14F-4D97-AF65-F5344CB8AC3E}">
        <p14:creationId xmlns:p14="http://schemas.microsoft.com/office/powerpoint/2010/main" val="527539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endParaRPr lang="fr-BE"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35E34975-5160-4347-94AA-3BA9D645FE83}" type="slidenum">
              <a:rPr lang="en-US" smtClean="0"/>
              <a:pPr/>
              <a:t>19</a:t>
            </a:fld>
            <a:endParaRPr lang="en-US"/>
          </a:p>
        </p:txBody>
      </p:sp>
    </p:spTree>
    <p:extLst>
      <p:ext uri="{BB962C8B-B14F-4D97-AF65-F5344CB8AC3E}">
        <p14:creationId xmlns:p14="http://schemas.microsoft.com/office/powerpoint/2010/main" val="2766884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en-US" sz="1800" kern="12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35E34975-5160-4347-94AA-3BA9D645FE83}" type="slidenum">
              <a:rPr lang="en-US" smtClean="0"/>
              <a:pPr/>
              <a:t>2</a:t>
            </a:fld>
            <a:endParaRPr lang="en-US"/>
          </a:p>
        </p:txBody>
      </p:sp>
    </p:spTree>
    <p:extLst>
      <p:ext uri="{BB962C8B-B14F-4D97-AF65-F5344CB8AC3E}">
        <p14:creationId xmlns:p14="http://schemas.microsoft.com/office/powerpoint/2010/main" val="42512386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endParaRPr lang="fr-BE"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35E34975-5160-4347-94AA-3BA9D645FE83}" type="slidenum">
              <a:rPr lang="en-US" smtClean="0"/>
              <a:pPr/>
              <a:t>20</a:t>
            </a:fld>
            <a:endParaRPr lang="en-US"/>
          </a:p>
        </p:txBody>
      </p:sp>
    </p:spTree>
    <p:extLst>
      <p:ext uri="{BB962C8B-B14F-4D97-AF65-F5344CB8AC3E}">
        <p14:creationId xmlns:p14="http://schemas.microsoft.com/office/powerpoint/2010/main" val="2263035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endParaRPr lang="fr-BE" dirty="0"/>
          </a:p>
        </p:txBody>
      </p:sp>
      <p:sp>
        <p:nvSpPr>
          <p:cNvPr id="4" name="Slide Number Placeholder 3"/>
          <p:cNvSpPr>
            <a:spLocks noGrp="1"/>
          </p:cNvSpPr>
          <p:nvPr>
            <p:ph type="sldNum" sz="quarter" idx="5"/>
          </p:nvPr>
        </p:nvSpPr>
        <p:spPr/>
        <p:txBody>
          <a:bodyPr/>
          <a:lstStyle/>
          <a:p>
            <a:fld id="{35E34975-5160-4347-94AA-3BA9D645FE83}" type="slidenum">
              <a:rPr lang="en-US" smtClean="0"/>
              <a:pPr/>
              <a:t>3</a:t>
            </a:fld>
            <a:endParaRPr lang="en-US"/>
          </a:p>
        </p:txBody>
      </p:sp>
    </p:spTree>
    <p:extLst>
      <p:ext uri="{BB962C8B-B14F-4D97-AF65-F5344CB8AC3E}">
        <p14:creationId xmlns:p14="http://schemas.microsoft.com/office/powerpoint/2010/main" val="4173935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5"/>
          </p:nvPr>
        </p:nvSpPr>
        <p:spPr/>
        <p:txBody>
          <a:bodyPr/>
          <a:lstStyle/>
          <a:p>
            <a:fld id="{35E34975-5160-4347-94AA-3BA9D645FE83}" type="slidenum">
              <a:rPr lang="en-US" smtClean="0"/>
              <a:pPr/>
              <a:t>4</a:t>
            </a:fld>
            <a:endParaRPr lang="en-US"/>
          </a:p>
        </p:txBody>
      </p:sp>
    </p:spTree>
    <p:extLst>
      <p:ext uri="{BB962C8B-B14F-4D97-AF65-F5344CB8AC3E}">
        <p14:creationId xmlns:p14="http://schemas.microsoft.com/office/powerpoint/2010/main" val="2486534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endParaRPr lang="en-US" sz="18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35E34975-5160-4347-94AA-3BA9D645FE83}" type="slidenum">
              <a:rPr lang="en-US" smtClean="0"/>
              <a:pPr/>
              <a:t>5</a:t>
            </a:fld>
            <a:endParaRPr lang="en-US"/>
          </a:p>
        </p:txBody>
      </p:sp>
    </p:spTree>
    <p:extLst>
      <p:ext uri="{BB962C8B-B14F-4D97-AF65-F5344CB8AC3E}">
        <p14:creationId xmlns:p14="http://schemas.microsoft.com/office/powerpoint/2010/main" val="4055548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35E34975-5160-4347-94AA-3BA9D645FE83}" type="slidenum">
              <a:rPr lang="en-US" smtClean="0"/>
              <a:pPr/>
              <a:t>6</a:t>
            </a:fld>
            <a:endParaRPr lang="en-US"/>
          </a:p>
        </p:txBody>
      </p:sp>
    </p:spTree>
    <p:extLst>
      <p:ext uri="{BB962C8B-B14F-4D97-AF65-F5344CB8AC3E}">
        <p14:creationId xmlns:p14="http://schemas.microsoft.com/office/powerpoint/2010/main" val="1220848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dirty="0"/>
              <a:t>Ce slide montre les centre LC for GCOS pour les 6 régions de l’OMM. Chaque région a son centre principal pour le SMOC.</a:t>
            </a:r>
          </a:p>
        </p:txBody>
      </p:sp>
      <p:sp>
        <p:nvSpPr>
          <p:cNvPr id="4" name="Slide Number Placeholder 3"/>
          <p:cNvSpPr>
            <a:spLocks noGrp="1"/>
          </p:cNvSpPr>
          <p:nvPr>
            <p:ph type="sldNum" sz="quarter" idx="5"/>
          </p:nvPr>
        </p:nvSpPr>
        <p:spPr/>
        <p:txBody>
          <a:bodyPr/>
          <a:lstStyle/>
          <a:p>
            <a:fld id="{35E34975-5160-4347-94AA-3BA9D645FE83}" type="slidenum">
              <a:rPr lang="en-US" smtClean="0"/>
              <a:pPr/>
              <a:t>7</a:t>
            </a:fld>
            <a:endParaRPr lang="en-US"/>
          </a:p>
        </p:txBody>
      </p:sp>
    </p:spTree>
    <p:extLst>
      <p:ext uri="{BB962C8B-B14F-4D97-AF65-F5344CB8AC3E}">
        <p14:creationId xmlns:p14="http://schemas.microsoft.com/office/powerpoint/2010/main" val="772661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dirty="0">
              <a:solidFill>
                <a:srgbClr val="0000FF"/>
              </a:solidFill>
              <a:effectLst/>
              <a:latin typeface="ArialMT"/>
            </a:endParaRPr>
          </a:p>
        </p:txBody>
      </p:sp>
      <p:sp>
        <p:nvSpPr>
          <p:cNvPr id="4" name="Slide Number Placeholder 3"/>
          <p:cNvSpPr>
            <a:spLocks noGrp="1"/>
          </p:cNvSpPr>
          <p:nvPr>
            <p:ph type="sldNum" sz="quarter" idx="5"/>
          </p:nvPr>
        </p:nvSpPr>
        <p:spPr/>
        <p:txBody>
          <a:bodyPr/>
          <a:lstStyle/>
          <a:p>
            <a:fld id="{35E34975-5160-4347-94AA-3BA9D645FE83}" type="slidenum">
              <a:rPr lang="en-US" smtClean="0"/>
              <a:pPr/>
              <a:t>8</a:t>
            </a:fld>
            <a:endParaRPr lang="en-US"/>
          </a:p>
        </p:txBody>
      </p:sp>
    </p:spTree>
    <p:extLst>
      <p:ext uri="{BB962C8B-B14F-4D97-AF65-F5344CB8AC3E}">
        <p14:creationId xmlns:p14="http://schemas.microsoft.com/office/powerpoint/2010/main" val="3894223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fr-BE" sz="1800" kern="12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Etat d’envoi des WWR en Afrique</a:t>
            </a:r>
            <a:endParaRPr lang="fr-BE" dirty="0">
              <a:solidFill>
                <a:srgbClr val="FF0000"/>
              </a:solidFill>
            </a:endParaRPr>
          </a:p>
        </p:txBody>
      </p:sp>
      <p:sp>
        <p:nvSpPr>
          <p:cNvPr id="4" name="Slide Number Placeholder 3"/>
          <p:cNvSpPr>
            <a:spLocks noGrp="1"/>
          </p:cNvSpPr>
          <p:nvPr>
            <p:ph type="sldNum" sz="quarter" idx="5"/>
          </p:nvPr>
        </p:nvSpPr>
        <p:spPr/>
        <p:txBody>
          <a:bodyPr/>
          <a:lstStyle/>
          <a:p>
            <a:fld id="{35E34975-5160-4347-94AA-3BA9D645FE83}" type="slidenum">
              <a:rPr lang="en-US" smtClean="0"/>
              <a:pPr/>
              <a:t>9</a:t>
            </a:fld>
            <a:endParaRPr lang="en-US"/>
          </a:p>
        </p:txBody>
      </p:sp>
    </p:spTree>
    <p:extLst>
      <p:ext uri="{BB962C8B-B14F-4D97-AF65-F5344CB8AC3E}">
        <p14:creationId xmlns:p14="http://schemas.microsoft.com/office/powerpoint/2010/main" val="821560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p:txBody>
          <a:bodyPr/>
          <a:lstStyle/>
          <a:p>
            <a:fld id="{9259AF2F-52C6-9B46-B8B2-0579234AE62E}" type="slidenum">
              <a:rPr lang="en-US" smtClean="0"/>
              <a:pPr/>
              <a:t>‹#›</a:t>
            </a:fld>
            <a:endParaRPr lang="en-US"/>
          </a:p>
        </p:txBody>
      </p:sp>
    </p:spTree>
    <p:extLst>
      <p:ext uri="{BB962C8B-B14F-4D97-AF65-F5344CB8AC3E}">
        <p14:creationId xmlns:p14="http://schemas.microsoft.com/office/powerpoint/2010/main" val="39064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259AF2F-52C6-9B46-B8B2-0579234AE62E}" type="slidenum">
              <a:rPr lang="en-US" smtClean="0"/>
              <a:pPr/>
              <a:t>‹#›</a:t>
            </a:fld>
            <a:endParaRPr lang="en-US"/>
          </a:p>
        </p:txBody>
      </p:sp>
      <p:pic>
        <p:nvPicPr>
          <p:cNvPr id="7" name="Picture 6" descr="wmo2016_powerpoint_standard_v2-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51694"/>
            <a:ext cx="1988820" cy="1714500"/>
          </a:xfrm>
          <a:prstGeom prst="rect">
            <a:avLst/>
          </a:prstGeom>
        </p:spPr>
      </p:pic>
    </p:spTree>
    <p:extLst>
      <p:ext uri="{BB962C8B-B14F-4D97-AF65-F5344CB8AC3E}">
        <p14:creationId xmlns:p14="http://schemas.microsoft.com/office/powerpoint/2010/main" val="500931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59AF2F-52C6-9B46-B8B2-0579234AE62E}" type="slidenum">
              <a:rPr lang="en-US" smtClean="0"/>
              <a:pPr/>
              <a:t>‹#›</a:t>
            </a:fld>
            <a:endParaRPr lang="en-US"/>
          </a:p>
        </p:txBody>
      </p:sp>
    </p:spTree>
    <p:extLst>
      <p:ext uri="{BB962C8B-B14F-4D97-AF65-F5344CB8AC3E}">
        <p14:creationId xmlns:p14="http://schemas.microsoft.com/office/powerpoint/2010/main" val="2833901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259AF2F-52C6-9B46-B8B2-0579234AE62E}" type="slidenum">
              <a:rPr lang="en-US" smtClean="0"/>
              <a:pPr/>
              <a:t>‹#›</a:t>
            </a:fld>
            <a:endParaRPr lang="en-US"/>
          </a:p>
        </p:txBody>
      </p:sp>
    </p:spTree>
    <p:extLst>
      <p:ext uri="{BB962C8B-B14F-4D97-AF65-F5344CB8AC3E}">
        <p14:creationId xmlns:p14="http://schemas.microsoft.com/office/powerpoint/2010/main" val="187663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9259AF2F-52C6-9B46-B8B2-0579234AE62E}" type="slidenum">
              <a:rPr lang="en-US" smtClean="0"/>
              <a:pPr/>
              <a:t>‹#›</a:t>
            </a:fld>
            <a:endParaRPr lang="en-US"/>
          </a:p>
        </p:txBody>
      </p:sp>
    </p:spTree>
    <p:extLst>
      <p:ext uri="{BB962C8B-B14F-4D97-AF65-F5344CB8AC3E}">
        <p14:creationId xmlns:p14="http://schemas.microsoft.com/office/powerpoint/2010/main" val="2036454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9259AF2F-52C6-9B46-B8B2-0579234AE62E}" type="slidenum">
              <a:rPr lang="en-US" smtClean="0"/>
              <a:pPr/>
              <a:t>‹#›</a:t>
            </a:fld>
            <a:endParaRPr lang="en-US"/>
          </a:p>
        </p:txBody>
      </p:sp>
    </p:spTree>
    <p:extLst>
      <p:ext uri="{BB962C8B-B14F-4D97-AF65-F5344CB8AC3E}">
        <p14:creationId xmlns:p14="http://schemas.microsoft.com/office/powerpoint/2010/main" val="723727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259AF2F-52C6-9B46-B8B2-0579234AE62E}" type="slidenum">
              <a:rPr lang="en-US" smtClean="0"/>
              <a:pPr/>
              <a:t>‹#›</a:t>
            </a:fld>
            <a:endParaRPr lang="en-US"/>
          </a:p>
        </p:txBody>
      </p:sp>
    </p:spTree>
    <p:extLst>
      <p:ext uri="{BB962C8B-B14F-4D97-AF65-F5344CB8AC3E}">
        <p14:creationId xmlns:p14="http://schemas.microsoft.com/office/powerpoint/2010/main" val="41831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259AF2F-52C6-9B46-B8B2-0579234AE62E}" type="slidenum">
              <a:rPr lang="en-US" smtClean="0"/>
              <a:pPr/>
              <a:t>‹#›</a:t>
            </a:fld>
            <a:endParaRPr lang="en-US"/>
          </a:p>
        </p:txBody>
      </p:sp>
    </p:spTree>
    <p:extLst>
      <p:ext uri="{BB962C8B-B14F-4D97-AF65-F5344CB8AC3E}">
        <p14:creationId xmlns:p14="http://schemas.microsoft.com/office/powerpoint/2010/main" val="1305509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259AF2F-52C6-9B46-B8B2-0579234AE62E}" type="slidenum">
              <a:rPr lang="en-US" smtClean="0"/>
              <a:pPr/>
              <a:t>‹#›</a:t>
            </a:fld>
            <a:endParaRPr lang="en-US" dirty="0"/>
          </a:p>
        </p:txBody>
      </p:sp>
    </p:spTree>
    <p:extLst>
      <p:ext uri="{BB962C8B-B14F-4D97-AF65-F5344CB8AC3E}">
        <p14:creationId xmlns:p14="http://schemas.microsoft.com/office/powerpoint/2010/main" val="283484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2">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59AF2F-52C6-9B46-B8B2-0579234AE62E}" type="slidenum">
              <a:rPr lang="en-US" smtClean="0"/>
              <a:pPr/>
              <a:t>‹#›</a:t>
            </a:fld>
            <a:endParaRPr lang="en-US"/>
          </a:p>
        </p:txBody>
      </p:sp>
      <p:pic>
        <p:nvPicPr>
          <p:cNvPr id="7" name="Picture 6" descr="wmo2016_powerpoint_standard_v2-2.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0" y="5151694"/>
            <a:ext cx="1988820" cy="1714500"/>
          </a:xfrm>
          <a:prstGeom prst="rect">
            <a:avLst/>
          </a:prstGeom>
        </p:spPr>
      </p:pic>
    </p:spTree>
    <p:extLst>
      <p:ext uri="{BB962C8B-B14F-4D97-AF65-F5344CB8AC3E}">
        <p14:creationId xmlns:p14="http://schemas.microsoft.com/office/powerpoint/2010/main" val="3053617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hyperlink" Target="https://library.wmo.int/index.php?lvl=notice_display&amp;id=19886" TargetMode="External"/><Relationship Id="rId7"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dgm-meteo.shinyapps.io/wmo-wwr/" TargetMode="External"/><Relationship Id="rId5" Type="http://schemas.openxmlformats.org/officeDocument/2006/relationships/hyperlink" Target="https://www.ncei.noaa.gov/products/world-weather-records" TargetMode="External"/><Relationship Id="rId4" Type="http://schemas.openxmlformats.org/officeDocument/2006/relationships/hyperlink" Target="https://community.wmo.int/world-weather-records-wwr"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mailto:cbs.lead.centre.4gcos@gmail.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hyperlink" Target="https://www.ncei.noaa.gov/data/world-weather-record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mailto:cbs.lead.centre.4gcos@gmail.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image" Target="../media/image21.emf"/><Relationship Id="rId18" Type="http://schemas.openxmlformats.org/officeDocument/2006/relationships/image" Target="../media/image26.emf"/><Relationship Id="rId3" Type="http://schemas.openxmlformats.org/officeDocument/2006/relationships/image" Target="../media/image11.png"/><Relationship Id="rId21" Type="http://schemas.openxmlformats.org/officeDocument/2006/relationships/image" Target="../media/image29.emf"/><Relationship Id="rId7" Type="http://schemas.openxmlformats.org/officeDocument/2006/relationships/image" Target="../media/image15.emf"/><Relationship Id="rId12" Type="http://schemas.openxmlformats.org/officeDocument/2006/relationships/image" Target="../media/image20.emf"/><Relationship Id="rId17" Type="http://schemas.openxmlformats.org/officeDocument/2006/relationships/image" Target="../media/image25.emf"/><Relationship Id="rId2" Type="http://schemas.openxmlformats.org/officeDocument/2006/relationships/notesSlide" Target="../notesSlides/notesSlide9.xml"/><Relationship Id="rId16" Type="http://schemas.openxmlformats.org/officeDocument/2006/relationships/image" Target="../media/image24.emf"/><Relationship Id="rId20" Type="http://schemas.openxmlformats.org/officeDocument/2006/relationships/image" Target="../media/image28.emf"/><Relationship Id="rId1" Type="http://schemas.openxmlformats.org/officeDocument/2006/relationships/slideLayout" Target="../slideLayouts/slideLayout2.xml"/><Relationship Id="rId6" Type="http://schemas.openxmlformats.org/officeDocument/2006/relationships/image" Target="../media/image14.emf"/><Relationship Id="rId11" Type="http://schemas.openxmlformats.org/officeDocument/2006/relationships/image" Target="../media/image19.emf"/><Relationship Id="rId5" Type="http://schemas.openxmlformats.org/officeDocument/2006/relationships/image" Target="../media/image13.emf"/><Relationship Id="rId15" Type="http://schemas.openxmlformats.org/officeDocument/2006/relationships/image" Target="../media/image23.emf"/><Relationship Id="rId10" Type="http://schemas.openxmlformats.org/officeDocument/2006/relationships/image" Target="../media/image18.emf"/><Relationship Id="rId19" Type="http://schemas.openxmlformats.org/officeDocument/2006/relationships/image" Target="../media/image27.emf"/><Relationship Id="rId4" Type="http://schemas.openxmlformats.org/officeDocument/2006/relationships/image" Target="../media/image12.emf"/><Relationship Id="rId9" Type="http://schemas.openxmlformats.org/officeDocument/2006/relationships/image" Target="../media/image17.emf"/><Relationship Id="rId14" Type="http://schemas.openxmlformats.org/officeDocument/2006/relationships/image" Target="../media/image22.emf"/><Relationship Id="rId22" Type="http://schemas.openxmlformats.org/officeDocument/2006/relationships/image" Target="../media/image30.e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1"/>
          <p:cNvSpPr txBox="1">
            <a:spLocks/>
          </p:cNvSpPr>
          <p:nvPr/>
        </p:nvSpPr>
        <p:spPr>
          <a:xfrm>
            <a:off x="3277591" y="543261"/>
            <a:ext cx="5823377" cy="4211619"/>
          </a:xfrm>
          <a:prstGeom prst="rect">
            <a:avLst/>
          </a:prstGeom>
        </p:spPr>
        <p:txBody>
          <a:bodyPr vert="horz" lIns="91440" tIns="45720" rIns="91440" bIns="45720" rtlCol="0" anchor="ctr">
            <a:normAutofit fontScale="6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500" dirty="0" err="1">
                <a:solidFill>
                  <a:srgbClr val="000090"/>
                </a:solidFill>
              </a:rPr>
              <a:t>Produits</a:t>
            </a:r>
            <a:r>
              <a:rPr lang="en-US" sz="4500" dirty="0">
                <a:solidFill>
                  <a:srgbClr val="000090"/>
                </a:solidFill>
              </a:rPr>
              <a:t> </a:t>
            </a:r>
            <a:r>
              <a:rPr lang="en-US" sz="4500" dirty="0" err="1">
                <a:solidFill>
                  <a:srgbClr val="000090"/>
                </a:solidFill>
              </a:rPr>
              <a:t>Climatologiques</a:t>
            </a:r>
            <a:r>
              <a:rPr lang="en-US" sz="4500" dirty="0">
                <a:solidFill>
                  <a:srgbClr val="000090"/>
                </a:solidFill>
              </a:rPr>
              <a:t> Standards de </a:t>
            </a:r>
            <a:r>
              <a:rPr lang="en-US" sz="4500" dirty="0" err="1">
                <a:solidFill>
                  <a:srgbClr val="000090"/>
                </a:solidFill>
              </a:rPr>
              <a:t>l’OMM</a:t>
            </a:r>
            <a:r>
              <a:rPr lang="en-US" sz="4500" dirty="0">
                <a:solidFill>
                  <a:srgbClr val="000090"/>
                </a:solidFill>
              </a:rPr>
              <a:t>.</a:t>
            </a:r>
          </a:p>
          <a:p>
            <a:r>
              <a:rPr lang="en-US" sz="3800" dirty="0">
                <a:solidFill>
                  <a:srgbClr val="000090"/>
                </a:solidFill>
              </a:rPr>
              <a:t>(WMO standard climatological products)</a:t>
            </a:r>
          </a:p>
          <a:p>
            <a:endParaRPr lang="en-US" dirty="0">
              <a:solidFill>
                <a:srgbClr val="000090"/>
              </a:solidFill>
            </a:endParaRPr>
          </a:p>
          <a:p>
            <a:r>
              <a:rPr lang="fr-BE" sz="5700" b="1" dirty="0">
                <a:solidFill>
                  <a:srgbClr val="000090"/>
                </a:solidFill>
              </a:rPr>
              <a:t>« World </a:t>
            </a:r>
            <a:r>
              <a:rPr lang="fr-BE" sz="5700" b="1" dirty="0" err="1">
                <a:solidFill>
                  <a:srgbClr val="000090"/>
                </a:solidFill>
              </a:rPr>
              <a:t>Weather</a:t>
            </a:r>
            <a:r>
              <a:rPr lang="fr-BE" sz="5700" b="1" dirty="0">
                <a:solidFill>
                  <a:srgbClr val="000090"/>
                </a:solidFill>
              </a:rPr>
              <a:t> Records » </a:t>
            </a:r>
            <a:br>
              <a:rPr lang="fr-BE" dirty="0">
                <a:solidFill>
                  <a:srgbClr val="000090"/>
                </a:solidFill>
              </a:rPr>
            </a:br>
            <a:endParaRPr lang="en-US" dirty="0">
              <a:solidFill>
                <a:srgbClr val="000090"/>
              </a:solidFill>
            </a:endParaRPr>
          </a:p>
          <a:p>
            <a:endParaRPr lang="en-US" dirty="0">
              <a:solidFill>
                <a:srgbClr val="000090"/>
              </a:solidFill>
            </a:endParaRPr>
          </a:p>
          <a:p>
            <a:r>
              <a:rPr lang="en-US" dirty="0">
                <a:solidFill>
                  <a:srgbClr val="000090"/>
                </a:solidFill>
              </a:rPr>
              <a:t>DGM-WMO</a:t>
            </a:r>
          </a:p>
          <a:p>
            <a:endParaRPr lang="en-US" dirty="0">
              <a:solidFill>
                <a:srgbClr val="000090"/>
              </a:solidFill>
            </a:endParaRPr>
          </a:p>
          <a:p>
            <a:r>
              <a:rPr lang="en-US" dirty="0">
                <a:solidFill>
                  <a:srgbClr val="000090"/>
                </a:solidFill>
              </a:rPr>
              <a:t>3 Mars 2022</a:t>
            </a:r>
          </a:p>
        </p:txBody>
      </p:sp>
      <p:sp>
        <p:nvSpPr>
          <p:cNvPr id="2" name="TextBox 1"/>
          <p:cNvSpPr txBox="1"/>
          <p:nvPr/>
        </p:nvSpPr>
        <p:spPr>
          <a:xfrm>
            <a:off x="3484674" y="4981373"/>
            <a:ext cx="5409210" cy="1200329"/>
          </a:xfrm>
          <a:prstGeom prst="rect">
            <a:avLst/>
          </a:prstGeom>
          <a:noFill/>
        </p:spPr>
        <p:txBody>
          <a:bodyPr wrap="square" rtlCol="0">
            <a:spAutoFit/>
          </a:bodyPr>
          <a:lstStyle/>
          <a:p>
            <a:pPr algn="r"/>
            <a:r>
              <a:rPr lang="en-US" sz="1600" b="1" kern="1700" dirty="0">
                <a:latin typeface="Verdana" panose="020B0604030504040204" pitchFamily="34" charset="0"/>
                <a:ea typeface="Verdana" panose="020B0604030504040204" pitchFamily="34" charset="0"/>
                <a:cs typeface="Verdana" panose="020B0604030504040204" pitchFamily="34" charset="0"/>
              </a:rPr>
              <a:t>Rachid SEBBARI</a:t>
            </a:r>
          </a:p>
          <a:p>
            <a:pPr algn="r"/>
            <a:endParaRPr lang="en-US" sz="1400" kern="1700" dirty="0">
              <a:latin typeface="Verdana" panose="020B0604030504040204" pitchFamily="34" charset="0"/>
              <a:ea typeface="Verdana" panose="020B0604030504040204" pitchFamily="34" charset="0"/>
              <a:cs typeface="Verdana" panose="020B0604030504040204" pitchFamily="34" charset="0"/>
            </a:endParaRPr>
          </a:p>
          <a:p>
            <a:pPr algn="r"/>
            <a:r>
              <a:rPr lang="en-US" sz="1400" kern="1700" dirty="0">
                <a:latin typeface="Verdana" panose="020B0604030504040204" pitchFamily="34" charset="0"/>
                <a:ea typeface="Verdana" panose="020B0604030504040204" pitchFamily="34" charset="0"/>
                <a:cs typeface="Verdana" panose="020B0604030504040204" pitchFamily="34" charset="0"/>
              </a:rPr>
              <a:t>Chef du Centre National du </a:t>
            </a:r>
            <a:r>
              <a:rPr lang="en-US" sz="1400" kern="1700" dirty="0" err="1">
                <a:latin typeface="Verdana" panose="020B0604030504040204" pitchFamily="34" charset="0"/>
                <a:ea typeface="Verdana" panose="020B0604030504040204" pitchFamily="34" charset="0"/>
                <a:cs typeface="Verdana" panose="020B0604030504040204" pitchFamily="34" charset="0"/>
              </a:rPr>
              <a:t>Climat</a:t>
            </a:r>
            <a:endParaRPr lang="en-US" sz="1400" kern="1700" dirty="0">
              <a:latin typeface="Verdana" panose="020B0604030504040204" pitchFamily="34" charset="0"/>
              <a:ea typeface="Verdana" panose="020B0604030504040204" pitchFamily="34" charset="0"/>
              <a:cs typeface="Verdana" panose="020B0604030504040204" pitchFamily="34" charset="0"/>
            </a:endParaRPr>
          </a:p>
          <a:p>
            <a:pPr algn="r"/>
            <a:r>
              <a:rPr lang="en-US" sz="1400" kern="1700" dirty="0">
                <a:latin typeface="Verdana" panose="020B0604030504040204" pitchFamily="34" charset="0"/>
                <a:ea typeface="Verdana" panose="020B0604030504040204" pitchFamily="34" charset="0"/>
                <a:cs typeface="Verdana" panose="020B0604030504040204" pitchFamily="34" charset="0"/>
              </a:rPr>
              <a:t>Direction Générale de la </a:t>
            </a:r>
            <a:r>
              <a:rPr lang="en-US" sz="1400" kern="1700" dirty="0" err="1">
                <a:latin typeface="Verdana" panose="020B0604030504040204" pitchFamily="34" charset="0"/>
                <a:ea typeface="Verdana" panose="020B0604030504040204" pitchFamily="34" charset="0"/>
                <a:cs typeface="Verdana" panose="020B0604030504040204" pitchFamily="34" charset="0"/>
              </a:rPr>
              <a:t>Météorologie</a:t>
            </a:r>
            <a:r>
              <a:rPr lang="en-US" sz="1400" kern="1700" dirty="0">
                <a:latin typeface="Verdana" panose="020B0604030504040204" pitchFamily="34" charset="0"/>
                <a:ea typeface="Verdana" panose="020B0604030504040204" pitchFamily="34" charset="0"/>
                <a:cs typeface="Verdana" panose="020B0604030504040204" pitchFamily="34" charset="0"/>
              </a:rPr>
              <a:t>/ </a:t>
            </a:r>
          </a:p>
          <a:p>
            <a:pPr algn="r"/>
            <a:r>
              <a:rPr lang="en-US" sz="1400" b="1" i="1" kern="1700" dirty="0">
                <a:latin typeface="Verdana" panose="020B0604030504040204" pitchFamily="34" charset="0"/>
                <a:ea typeface="Verdana" panose="020B0604030504040204" pitchFamily="34" charset="0"/>
                <a:cs typeface="Verdana" panose="020B0604030504040204" pitchFamily="34" charset="0"/>
              </a:rPr>
              <a:t>with input from Peer </a:t>
            </a:r>
            <a:r>
              <a:rPr lang="en-US" sz="1400" b="1" i="1" kern="1700" dirty="0" err="1">
                <a:latin typeface="Verdana" panose="020B0604030504040204" pitchFamily="34" charset="0"/>
                <a:ea typeface="Verdana" panose="020B0604030504040204" pitchFamily="34" charset="0"/>
                <a:cs typeface="Verdana" panose="020B0604030504040204" pitchFamily="34" charset="0"/>
              </a:rPr>
              <a:t>Hechler</a:t>
            </a:r>
            <a:r>
              <a:rPr lang="en-US" sz="1400" b="1" i="1" kern="1700" dirty="0">
                <a:latin typeface="Verdana" panose="020B0604030504040204" pitchFamily="34" charset="0"/>
                <a:ea typeface="Verdana" panose="020B0604030504040204" pitchFamily="34" charset="0"/>
                <a:cs typeface="Verdana" panose="020B0604030504040204" pitchFamily="34" charset="0"/>
              </a:rPr>
              <a:t>.</a:t>
            </a:r>
          </a:p>
        </p:txBody>
      </p:sp>
      <p:pic>
        <p:nvPicPr>
          <p:cNvPr id="5" name="Image 3">
            <a:extLst>
              <a:ext uri="{FF2B5EF4-FFF2-40B4-BE49-F238E27FC236}">
                <a16:creationId xmlns:a16="http://schemas.microsoft.com/office/drawing/2014/main" id="{3B35D8C0-E30A-455C-A966-50FDAB201F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67" y="-1"/>
            <a:ext cx="3281996" cy="6858001"/>
          </a:xfrm>
          <a:prstGeom prst="rect">
            <a:avLst/>
          </a:prstGeom>
        </p:spPr>
      </p:pic>
      <p:pic>
        <p:nvPicPr>
          <p:cNvPr id="7" name="Image 7" descr="logo maroc meteo v2016_hr.jpg">
            <a:extLst>
              <a:ext uri="{FF2B5EF4-FFF2-40B4-BE49-F238E27FC236}">
                <a16:creationId xmlns:a16="http://schemas.microsoft.com/office/drawing/2014/main" id="{959E8490-2C77-4BAC-87C5-79A4EF2B5DED}"/>
              </a:ext>
            </a:extLst>
          </p:cNvPr>
          <p:cNvPicPr>
            <a:picLocks noChangeAspect="1"/>
          </p:cNvPicPr>
          <p:nvPr/>
        </p:nvPicPr>
        <p:blipFill>
          <a:blip r:embed="rId4" cstate="print"/>
          <a:stretch>
            <a:fillRect/>
          </a:stretch>
        </p:blipFill>
        <p:spPr>
          <a:xfrm>
            <a:off x="-22204" y="0"/>
            <a:ext cx="822540" cy="857232"/>
          </a:xfrm>
          <a:prstGeom prst="rect">
            <a:avLst/>
          </a:prstGeom>
        </p:spPr>
      </p:pic>
      <p:pic>
        <p:nvPicPr>
          <p:cNvPr id="8" name="Picture 2" descr="Sea-Ice Information Services in the World – 2017 Update Released - Arctic  Portal">
            <a:extLst>
              <a:ext uri="{FF2B5EF4-FFF2-40B4-BE49-F238E27FC236}">
                <a16:creationId xmlns:a16="http://schemas.microsoft.com/office/drawing/2014/main" id="{842401C5-38E8-45F3-9BC0-231598235B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2496" y="7960"/>
            <a:ext cx="822540" cy="864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8733807"/>
      </p:ext>
    </p:extLst>
  </p:cSld>
  <p:clrMapOvr>
    <a:masterClrMapping/>
  </p:clrMapOvr>
  <mc:AlternateContent xmlns:mc="http://schemas.openxmlformats.org/markup-compatibility/2006" xmlns:p14="http://schemas.microsoft.com/office/powerpoint/2010/main">
    <mc:Choice Requires="p14">
      <p:transition spd="slow" p14:dur="2000" advTm="52997"/>
    </mc:Choice>
    <mc:Fallback xmlns="">
      <p:transition spd="slow" advTm="52997"/>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6F1E9D4-2A12-4998-87CB-32D0CCC72778}"/>
              </a:ext>
            </a:extLst>
          </p:cNvPr>
          <p:cNvGrpSpPr/>
          <p:nvPr/>
        </p:nvGrpSpPr>
        <p:grpSpPr>
          <a:xfrm>
            <a:off x="5225" y="1940"/>
            <a:ext cx="9132679" cy="864956"/>
            <a:chOff x="5225" y="1940"/>
            <a:chExt cx="9132679" cy="864956"/>
          </a:xfrm>
        </p:grpSpPr>
        <p:pic>
          <p:nvPicPr>
            <p:cNvPr id="9" name="Image 7" descr="logo maroc meteo v2016_hr.jpg">
              <a:extLst>
                <a:ext uri="{FF2B5EF4-FFF2-40B4-BE49-F238E27FC236}">
                  <a16:creationId xmlns:a16="http://schemas.microsoft.com/office/drawing/2014/main" id="{60829159-0C6C-4535-9C13-18889EF4412F}"/>
                </a:ext>
              </a:extLst>
            </p:cNvPr>
            <p:cNvPicPr>
              <a:picLocks noChangeAspect="1"/>
            </p:cNvPicPr>
            <p:nvPr/>
          </p:nvPicPr>
          <p:blipFill>
            <a:blip r:embed="rId3" cstate="print"/>
            <a:stretch>
              <a:fillRect/>
            </a:stretch>
          </p:blipFill>
          <p:spPr>
            <a:xfrm>
              <a:off x="5225" y="6616"/>
              <a:ext cx="822540" cy="857232"/>
            </a:xfrm>
            <a:prstGeom prst="rect">
              <a:avLst/>
            </a:prstGeom>
          </p:spPr>
        </p:pic>
        <p:pic>
          <p:nvPicPr>
            <p:cNvPr id="10" name="Picture 2" descr="Sea-Ice Information Services in the World – 2017 Update Released - Arctic  Portal">
              <a:extLst>
                <a:ext uri="{FF2B5EF4-FFF2-40B4-BE49-F238E27FC236}">
                  <a16:creationId xmlns:a16="http://schemas.microsoft.com/office/drawing/2014/main" id="{8628A1E2-D576-47A9-9EFB-B7DD3FF772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5364" y="1940"/>
              <a:ext cx="822540" cy="864956"/>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itle 1">
            <a:extLst>
              <a:ext uri="{FF2B5EF4-FFF2-40B4-BE49-F238E27FC236}">
                <a16:creationId xmlns:a16="http://schemas.microsoft.com/office/drawing/2014/main" id="{2FC2930C-6FE2-40EF-B0FA-565D84FEC7F9}"/>
              </a:ext>
            </a:extLst>
          </p:cNvPr>
          <p:cNvSpPr txBox="1">
            <a:spLocks/>
          </p:cNvSpPr>
          <p:nvPr/>
        </p:nvSpPr>
        <p:spPr>
          <a:xfrm>
            <a:off x="457200" y="274638"/>
            <a:ext cx="8229600" cy="675388"/>
          </a:xfrm>
          <a:prstGeom prst="rect">
            <a:avLst/>
          </a:prstGeom>
        </p:spPr>
        <p:txBody>
          <a:bodyPr vert="horz" lIns="91440" tIns="45720" rIns="91440" bIns="45720" rtlCol="0" anchor="ctr">
            <a:normAutofit fontScale="90000" lnSpcReduction="2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fr-FR" sz="2400" b="0" i="0" u="none" strike="noStrike" kern="1200" cap="none" spc="0" normalizeH="0" baseline="0" noProof="0" dirty="0">
                <a:ln>
                  <a:noFill/>
                </a:ln>
                <a:solidFill>
                  <a:srgbClr val="000090"/>
                </a:solidFill>
                <a:effectLst/>
                <a:uLnTx/>
                <a:uFillTx/>
                <a:latin typeface="ArialMT"/>
                <a:ea typeface="+mj-ea"/>
                <a:cs typeface="+mj-cs"/>
              </a:rPr>
              <a:t>Directives concernant la communication </a:t>
            </a:r>
            <a:br>
              <a:rPr kumimoji="0" lang="fr-FR" sz="2400" b="0" i="0" u="none" strike="noStrike" kern="1200" cap="none" spc="0" normalizeH="0" baseline="0" noProof="0" dirty="0">
                <a:ln>
                  <a:noFill/>
                </a:ln>
                <a:solidFill>
                  <a:srgbClr val="000090"/>
                </a:solidFill>
                <a:effectLst/>
                <a:uLnTx/>
                <a:uFillTx/>
                <a:latin typeface="ArialMT"/>
                <a:ea typeface="+mj-ea"/>
                <a:cs typeface="+mj-cs"/>
              </a:rPr>
            </a:br>
            <a:r>
              <a:rPr kumimoji="0" lang="fr-FR" sz="2400" b="0" i="0" u="none" strike="noStrike" kern="1200" cap="none" spc="0" normalizeH="0" baseline="0" noProof="0" dirty="0">
                <a:ln>
                  <a:noFill/>
                </a:ln>
                <a:solidFill>
                  <a:srgbClr val="000090"/>
                </a:solidFill>
                <a:effectLst/>
                <a:uLnTx/>
                <a:uFillTx/>
                <a:latin typeface="ArialMT"/>
                <a:ea typeface="+mj-ea"/>
                <a:cs typeface="+mj-cs"/>
              </a:rPr>
              <a:t>des World </a:t>
            </a:r>
            <a:r>
              <a:rPr kumimoji="0" lang="fr-FR" sz="2400" b="0" i="0" u="none" strike="noStrike" kern="1200" cap="none" spc="0" normalizeH="0" baseline="0" noProof="0" dirty="0" err="1">
                <a:ln>
                  <a:noFill/>
                </a:ln>
                <a:solidFill>
                  <a:srgbClr val="000090"/>
                </a:solidFill>
                <a:effectLst/>
                <a:uLnTx/>
                <a:uFillTx/>
                <a:latin typeface="ArialMT"/>
                <a:ea typeface="+mj-ea"/>
                <a:cs typeface="+mj-cs"/>
              </a:rPr>
              <a:t>Weather</a:t>
            </a:r>
            <a:r>
              <a:rPr kumimoji="0" lang="fr-FR" sz="2400" b="0" i="0" u="none" strike="noStrike" kern="1200" cap="none" spc="0" normalizeH="0" baseline="0" noProof="0" dirty="0">
                <a:ln>
                  <a:noFill/>
                </a:ln>
                <a:solidFill>
                  <a:srgbClr val="000090"/>
                </a:solidFill>
                <a:effectLst/>
                <a:uLnTx/>
                <a:uFillTx/>
                <a:latin typeface="ArialMT"/>
                <a:ea typeface="+mj-ea"/>
                <a:cs typeface="+mj-cs"/>
              </a:rPr>
              <a:t> Records à partir de 2011 </a:t>
            </a:r>
            <a:endParaRPr kumimoji="0" lang="x-none" sz="2400" b="0" i="0" u="none" strike="noStrike" kern="1200" cap="none" spc="0" normalizeH="0" baseline="0" noProof="0" dirty="0">
              <a:ln>
                <a:noFill/>
              </a:ln>
              <a:solidFill>
                <a:srgbClr val="000090"/>
              </a:solidFill>
              <a:effectLst/>
              <a:uLnTx/>
              <a:uFillTx/>
              <a:latin typeface="ArialMT"/>
              <a:ea typeface="+mj-ea"/>
              <a:cs typeface="+mj-cs"/>
            </a:endParaRPr>
          </a:p>
        </p:txBody>
      </p:sp>
      <p:grpSp>
        <p:nvGrpSpPr>
          <p:cNvPr id="7" name="Group 16">
            <a:extLst>
              <a:ext uri="{FF2B5EF4-FFF2-40B4-BE49-F238E27FC236}">
                <a16:creationId xmlns:a16="http://schemas.microsoft.com/office/drawing/2014/main" id="{398976D1-C48D-4B68-95E4-62F4A8867B3F}"/>
              </a:ext>
            </a:extLst>
          </p:cNvPr>
          <p:cNvGrpSpPr/>
          <p:nvPr/>
        </p:nvGrpSpPr>
        <p:grpSpPr>
          <a:xfrm>
            <a:off x="20530" y="6366898"/>
            <a:ext cx="9098070" cy="431583"/>
            <a:chOff x="20530" y="6410739"/>
            <a:chExt cx="9098070" cy="431583"/>
          </a:xfrm>
        </p:grpSpPr>
        <p:sp>
          <p:nvSpPr>
            <p:cNvPr id="11" name="Title 1">
              <a:extLst>
                <a:ext uri="{FF2B5EF4-FFF2-40B4-BE49-F238E27FC236}">
                  <a16:creationId xmlns:a16="http://schemas.microsoft.com/office/drawing/2014/main" id="{EBA97611-47F7-4A46-BBC5-2AD1C585C035}"/>
                </a:ext>
              </a:extLst>
            </p:cNvPr>
            <p:cNvSpPr txBox="1">
              <a:spLocks/>
            </p:cNvSpPr>
            <p:nvPr/>
          </p:nvSpPr>
          <p:spPr>
            <a:xfrm>
              <a:off x="20530" y="6455468"/>
              <a:ext cx="9098070" cy="386854"/>
            </a:xfrm>
            <a:prstGeom prst="rect">
              <a:avLst/>
            </a:prstGeom>
            <a:ln>
              <a:noFill/>
            </a:ln>
          </p:spPr>
          <p:txBody>
            <a:bodyPr vert="horz" lIns="91440" tIns="45720" rIns="91440" bIns="45720" rtlCol="0" anchor="ctr">
              <a:normAutofit fontScale="97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0" lang="en-US" sz="1800" b="0" i="0" u="none" strike="noStrike" kern="1200" cap="none" spc="0" normalizeH="0" baseline="0" noProof="0" dirty="0">
                  <a:ln>
                    <a:noFill/>
                  </a:ln>
                  <a:solidFill>
                    <a:prstClr val="black"/>
                  </a:solidFill>
                  <a:effectLst/>
                  <a:uLnTx/>
                  <a:uFillTx/>
                  <a:latin typeface="Arial" pitchFamily="34" charset="0"/>
                  <a:ea typeface="+mn-ea"/>
                  <a:cs typeface="+mn-cs"/>
                </a:rPr>
                <a:t>WMO Website : </a:t>
              </a:r>
              <a:r>
                <a:rPr lang="en-US" sz="1800" b="0" i="0" dirty="0">
                  <a:solidFill>
                    <a:srgbClr val="0000FF"/>
                  </a:solidFill>
                  <a:effectLst/>
                  <a:latin typeface="ArialMT"/>
                </a:rPr>
                <a:t>https://community.wmo.int/world-weather-records-wwr</a:t>
              </a:r>
              <a:r>
                <a:rPr lang="en-US" sz="2000" dirty="0"/>
                <a:t> </a:t>
              </a:r>
              <a:endParaRPr lang="fr-BE" sz="600" dirty="0"/>
            </a:p>
          </p:txBody>
        </p:sp>
        <p:cxnSp>
          <p:nvCxnSpPr>
            <p:cNvPr id="13" name="Straight Connector 12">
              <a:extLst>
                <a:ext uri="{FF2B5EF4-FFF2-40B4-BE49-F238E27FC236}">
                  <a16:creationId xmlns:a16="http://schemas.microsoft.com/office/drawing/2014/main" id="{10969A8C-4152-44C5-A53A-3BAB4378EE21}"/>
                </a:ext>
              </a:extLst>
            </p:cNvPr>
            <p:cNvCxnSpPr/>
            <p:nvPr/>
          </p:nvCxnSpPr>
          <p:spPr>
            <a:xfrm>
              <a:off x="20530" y="6410739"/>
              <a:ext cx="9098070"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4" name="Content Placeholder 2">
            <a:extLst>
              <a:ext uri="{FF2B5EF4-FFF2-40B4-BE49-F238E27FC236}">
                <a16:creationId xmlns:a16="http://schemas.microsoft.com/office/drawing/2014/main" id="{4E6AD167-630A-4BBE-A6BE-8C083E85692B}"/>
              </a:ext>
            </a:extLst>
          </p:cNvPr>
          <p:cNvSpPr txBox="1">
            <a:spLocks/>
          </p:cNvSpPr>
          <p:nvPr/>
        </p:nvSpPr>
        <p:spPr>
          <a:xfrm>
            <a:off x="416495" y="1218213"/>
            <a:ext cx="8501676" cy="5062507"/>
          </a:xfrm>
          <a:prstGeom prst="rect">
            <a:avLst/>
          </a:prstGeom>
          <a:noFill/>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None/>
            </a:pPr>
            <a:r>
              <a:rPr lang="fr-BE" sz="2000" dirty="0">
                <a:solidFill>
                  <a:srgbClr val="000000"/>
                </a:solidFill>
                <a:latin typeface="ArialMT"/>
              </a:rPr>
              <a:t>Chaque Membre de l’OMM devrait transmettre les données WWR au format Excel ou au format Texte. </a:t>
            </a:r>
          </a:p>
          <a:p>
            <a:pPr marL="0" indent="0">
              <a:spcBef>
                <a:spcPts val="0"/>
              </a:spcBef>
              <a:buNone/>
            </a:pPr>
            <a:br>
              <a:rPr lang="fr-BE" sz="2000" dirty="0">
                <a:solidFill>
                  <a:srgbClr val="000000"/>
                </a:solidFill>
                <a:latin typeface="ArialMT"/>
              </a:rPr>
            </a:br>
            <a:r>
              <a:rPr lang="fr-BE" sz="2000" dirty="0">
                <a:solidFill>
                  <a:srgbClr val="000000"/>
                </a:solidFill>
                <a:latin typeface="ArialMT"/>
              </a:rPr>
              <a:t>Ces formats comportent généralement deux types de sections: </a:t>
            </a:r>
          </a:p>
          <a:p>
            <a:pPr marL="0" indent="0">
              <a:spcBef>
                <a:spcPts val="0"/>
              </a:spcBef>
              <a:buNone/>
            </a:pPr>
            <a:endParaRPr lang="fr-BE" sz="2000" dirty="0">
              <a:solidFill>
                <a:srgbClr val="000000"/>
              </a:solidFill>
              <a:latin typeface="ArialMT"/>
            </a:endParaRPr>
          </a:p>
          <a:p>
            <a:pPr marL="457200" indent="-457200">
              <a:spcBef>
                <a:spcPts val="0"/>
              </a:spcBef>
              <a:buAutoNum type="alphaLcParenBoth"/>
            </a:pPr>
            <a:r>
              <a:rPr lang="fr-BE" sz="2000" dirty="0">
                <a:solidFill>
                  <a:srgbClr val="000000"/>
                </a:solidFill>
                <a:latin typeface="ArialMT"/>
              </a:rPr>
              <a:t>Les </a:t>
            </a:r>
            <a:r>
              <a:rPr lang="fr-BE" sz="2000" b="1" dirty="0">
                <a:solidFill>
                  <a:srgbClr val="000000"/>
                </a:solidFill>
                <a:latin typeface="ArialMT"/>
              </a:rPr>
              <a:t>données d’en-tête de la station</a:t>
            </a:r>
            <a:r>
              <a:rPr lang="fr-BE" sz="2000" dirty="0">
                <a:solidFill>
                  <a:srgbClr val="000000"/>
                </a:solidFill>
                <a:latin typeface="ArialMT"/>
              </a:rPr>
              <a:t>, qui renseignent sur les caractéristiques fondamentales de la station –métadonnées-;</a:t>
            </a:r>
          </a:p>
          <a:p>
            <a:pPr marL="457200" indent="-457200">
              <a:spcBef>
                <a:spcPts val="0"/>
              </a:spcBef>
              <a:buAutoNum type="alphaLcParenBoth"/>
            </a:pPr>
            <a:endParaRPr lang="fr-BE" sz="2000" dirty="0">
              <a:solidFill>
                <a:srgbClr val="000000"/>
              </a:solidFill>
              <a:latin typeface="ArialMT"/>
            </a:endParaRPr>
          </a:p>
          <a:p>
            <a:pPr marL="457200" indent="-457200">
              <a:spcBef>
                <a:spcPts val="0"/>
              </a:spcBef>
              <a:buAutoNum type="alphaLcParenBoth"/>
            </a:pPr>
            <a:r>
              <a:rPr lang="fr-BE" sz="2000" dirty="0">
                <a:solidFill>
                  <a:srgbClr val="000000"/>
                </a:solidFill>
                <a:latin typeface="ArialMT"/>
              </a:rPr>
              <a:t>Les </a:t>
            </a:r>
            <a:r>
              <a:rPr lang="fr-BE" sz="2000" b="1" dirty="0">
                <a:solidFill>
                  <a:srgbClr val="000000"/>
                </a:solidFill>
                <a:latin typeface="ArialMT"/>
              </a:rPr>
              <a:t>relevés annuels</a:t>
            </a:r>
            <a:r>
              <a:rPr lang="fr-BE" sz="2000" dirty="0">
                <a:solidFill>
                  <a:srgbClr val="000000"/>
                </a:solidFill>
                <a:latin typeface="ArialMT"/>
              </a:rPr>
              <a:t>, qui comportent des données mensuelles et annuelles pour une année donnée; </a:t>
            </a:r>
          </a:p>
          <a:p>
            <a:pPr marL="0" indent="0">
              <a:spcBef>
                <a:spcPts val="0"/>
              </a:spcBef>
              <a:buNone/>
            </a:pPr>
            <a:br>
              <a:rPr lang="fr-BE" sz="2400" dirty="0">
                <a:solidFill>
                  <a:srgbClr val="000000"/>
                </a:solidFill>
                <a:latin typeface="ArialMT"/>
              </a:rPr>
            </a:br>
            <a:r>
              <a:rPr lang="fr-BE" sz="2000" dirty="0">
                <a:solidFill>
                  <a:srgbClr val="000000"/>
                </a:solidFill>
                <a:latin typeface="ArialMT"/>
              </a:rPr>
              <a:t>Tous les documents concernant les données WWR y compris la publication de l’OMM, les modèles des fichiers Excel et texte sont disponibles à l’adresse en bas de page</a:t>
            </a:r>
          </a:p>
        </p:txBody>
      </p:sp>
    </p:spTree>
    <p:extLst>
      <p:ext uri="{BB962C8B-B14F-4D97-AF65-F5344CB8AC3E}">
        <p14:creationId xmlns:p14="http://schemas.microsoft.com/office/powerpoint/2010/main" val="89153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B6F287-4A66-4144-9B8E-479AD656D6A2}"/>
              </a:ext>
            </a:extLst>
          </p:cNvPr>
          <p:cNvSpPr>
            <a:spLocks noGrp="1"/>
          </p:cNvSpPr>
          <p:nvPr>
            <p:ph idx="1"/>
          </p:nvPr>
        </p:nvSpPr>
        <p:spPr>
          <a:xfrm>
            <a:off x="457200" y="1027872"/>
            <a:ext cx="8501676" cy="3465751"/>
          </a:xfrm>
          <a:noFill/>
        </p:spPr>
        <p:txBody>
          <a:bodyPr>
            <a:normAutofit fontScale="92500"/>
          </a:bodyPr>
          <a:lstStyle/>
          <a:p>
            <a:pPr marL="0" lvl="0" indent="0">
              <a:spcBef>
                <a:spcPts val="0"/>
              </a:spcBef>
              <a:buNone/>
            </a:pPr>
            <a:r>
              <a:rPr lang="en-US" sz="2000" dirty="0">
                <a:solidFill>
                  <a:srgbClr val="000000"/>
                </a:solidFill>
                <a:latin typeface="ArialMT"/>
              </a:rPr>
              <a:t>Option 1: Format Excel</a:t>
            </a:r>
          </a:p>
          <a:p>
            <a:pPr marL="0" lvl="0" indent="0">
              <a:spcBef>
                <a:spcPts val="0"/>
              </a:spcBef>
              <a:buNone/>
            </a:pPr>
            <a:br>
              <a:rPr lang="en-US" sz="2000" dirty="0">
                <a:solidFill>
                  <a:srgbClr val="000000"/>
                </a:solidFill>
                <a:latin typeface="ArialMT"/>
              </a:rPr>
            </a:br>
            <a:r>
              <a:rPr lang="fr-FR" sz="2100" dirty="0">
                <a:solidFill>
                  <a:srgbClr val="000000"/>
                </a:solidFill>
                <a:latin typeface="ArialMT"/>
              </a:rPr>
              <a:t>Un exemple de fichier Excel correctement présenté se trouve dans l’annexe II et un modèle électronique est fourni aux Membres de l’OMM (lien en bas).</a:t>
            </a:r>
          </a:p>
          <a:p>
            <a:pPr marL="0" lvl="0" indent="0">
              <a:spcBef>
                <a:spcPts val="0"/>
              </a:spcBef>
              <a:buNone/>
            </a:pPr>
            <a:endParaRPr lang="fr-FR" sz="2100" dirty="0">
              <a:solidFill>
                <a:srgbClr val="000000"/>
              </a:solidFill>
              <a:latin typeface="ArialMT"/>
            </a:endParaRPr>
          </a:p>
          <a:p>
            <a:pPr marL="0" lvl="0" indent="0">
              <a:spcBef>
                <a:spcPts val="0"/>
              </a:spcBef>
              <a:buNone/>
            </a:pPr>
            <a:r>
              <a:rPr lang="fr-FR" sz="2100" dirty="0">
                <a:solidFill>
                  <a:srgbClr val="000000"/>
                </a:solidFill>
                <a:latin typeface="ArialMT"/>
              </a:rPr>
              <a:t>Un fichier Excel unique devrait couvrir l’ensemble des stations d’un pays donné avec chaque onglet contenant les éléments d’une seule station. </a:t>
            </a:r>
            <a:br>
              <a:rPr lang="fr-FR" sz="2100" dirty="0">
                <a:solidFill>
                  <a:srgbClr val="000000"/>
                </a:solidFill>
                <a:latin typeface="ArialMT"/>
              </a:rPr>
            </a:br>
            <a:r>
              <a:rPr lang="fr-FR" sz="2100" dirty="0">
                <a:solidFill>
                  <a:srgbClr val="000000"/>
                </a:solidFill>
                <a:latin typeface="ArialMT"/>
              </a:rPr>
              <a:t> </a:t>
            </a:r>
            <a:endParaRPr lang="en-US" sz="2100" dirty="0">
              <a:solidFill>
                <a:srgbClr val="000000"/>
              </a:solidFill>
              <a:latin typeface="ArialMT"/>
            </a:endParaRPr>
          </a:p>
          <a:p>
            <a:pPr marL="0" lvl="0" indent="0">
              <a:spcBef>
                <a:spcPts val="0"/>
              </a:spcBef>
              <a:buNone/>
            </a:pPr>
            <a:r>
              <a:rPr lang="fr-FR" sz="2100" dirty="0">
                <a:solidFill>
                  <a:srgbClr val="000000"/>
                </a:solidFill>
                <a:latin typeface="ArialMT"/>
              </a:rPr>
              <a:t>La </a:t>
            </a:r>
            <a:r>
              <a:rPr lang="fr-FR" sz="2100" b="1" dirty="0">
                <a:solidFill>
                  <a:srgbClr val="000000"/>
                </a:solidFill>
                <a:latin typeface="ArialMT"/>
              </a:rPr>
              <a:t>première section </a:t>
            </a:r>
            <a:r>
              <a:rPr lang="fr-FR" sz="2100" dirty="0">
                <a:solidFill>
                  <a:srgbClr val="000000"/>
                </a:solidFill>
                <a:latin typeface="ArialMT"/>
              </a:rPr>
              <a:t>de chaque onglet correspond à une en-tête qui doit contenir des informations sur la station. Une deuxième ligne a été ajoutée pour inclure l’identifiant WIGOS. </a:t>
            </a:r>
            <a:endParaRPr lang="en-US" sz="2000" dirty="0">
              <a:solidFill>
                <a:srgbClr val="000000"/>
              </a:solidFill>
              <a:latin typeface="ArialMT"/>
            </a:endParaRPr>
          </a:p>
        </p:txBody>
      </p:sp>
      <p:grpSp>
        <p:nvGrpSpPr>
          <p:cNvPr id="2" name="Group 7">
            <a:extLst>
              <a:ext uri="{FF2B5EF4-FFF2-40B4-BE49-F238E27FC236}">
                <a16:creationId xmlns:a16="http://schemas.microsoft.com/office/drawing/2014/main" id="{26F1E9D4-2A12-4998-87CB-32D0CCC72778}"/>
              </a:ext>
            </a:extLst>
          </p:cNvPr>
          <p:cNvGrpSpPr/>
          <p:nvPr/>
        </p:nvGrpSpPr>
        <p:grpSpPr>
          <a:xfrm>
            <a:off x="5225" y="1940"/>
            <a:ext cx="9132679" cy="864956"/>
            <a:chOff x="5225" y="1940"/>
            <a:chExt cx="9132679" cy="864956"/>
          </a:xfrm>
        </p:grpSpPr>
        <p:pic>
          <p:nvPicPr>
            <p:cNvPr id="9" name="Image 7" descr="logo maroc meteo v2016_hr.jpg">
              <a:extLst>
                <a:ext uri="{FF2B5EF4-FFF2-40B4-BE49-F238E27FC236}">
                  <a16:creationId xmlns:a16="http://schemas.microsoft.com/office/drawing/2014/main" id="{60829159-0C6C-4535-9C13-18889EF4412F}"/>
                </a:ext>
              </a:extLst>
            </p:cNvPr>
            <p:cNvPicPr>
              <a:picLocks noChangeAspect="1"/>
            </p:cNvPicPr>
            <p:nvPr/>
          </p:nvPicPr>
          <p:blipFill>
            <a:blip r:embed="rId3" cstate="print"/>
            <a:stretch>
              <a:fillRect/>
            </a:stretch>
          </p:blipFill>
          <p:spPr>
            <a:xfrm>
              <a:off x="5225" y="6616"/>
              <a:ext cx="822540" cy="857232"/>
            </a:xfrm>
            <a:prstGeom prst="rect">
              <a:avLst/>
            </a:prstGeom>
          </p:spPr>
        </p:pic>
        <p:pic>
          <p:nvPicPr>
            <p:cNvPr id="10" name="Picture 2" descr="Sea-Ice Information Services in the World – 2017 Update Released - Arctic  Portal">
              <a:extLst>
                <a:ext uri="{FF2B5EF4-FFF2-40B4-BE49-F238E27FC236}">
                  <a16:creationId xmlns:a16="http://schemas.microsoft.com/office/drawing/2014/main" id="{8628A1E2-D576-47A9-9EFB-B7DD3FF772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5364" y="1940"/>
              <a:ext cx="822540" cy="864956"/>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itle 1">
            <a:extLst>
              <a:ext uri="{FF2B5EF4-FFF2-40B4-BE49-F238E27FC236}">
                <a16:creationId xmlns:a16="http://schemas.microsoft.com/office/drawing/2014/main" id="{2FC2930C-6FE2-40EF-B0FA-565D84FEC7F9}"/>
              </a:ext>
            </a:extLst>
          </p:cNvPr>
          <p:cNvSpPr txBox="1">
            <a:spLocks/>
          </p:cNvSpPr>
          <p:nvPr/>
        </p:nvSpPr>
        <p:spPr>
          <a:xfrm>
            <a:off x="457200" y="274638"/>
            <a:ext cx="8229600" cy="675388"/>
          </a:xfrm>
          <a:prstGeom prst="rect">
            <a:avLst/>
          </a:prstGeom>
        </p:spPr>
        <p:txBody>
          <a:bodyPr vert="horz" lIns="91440" tIns="45720" rIns="91440" bIns="45720" rtlCol="0" anchor="ctr">
            <a:normAutofit fontScale="90000" lnSpcReduction="2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fr-FR" sz="2400" b="0" i="0" u="none" strike="noStrike" kern="1200" cap="none" spc="0" normalizeH="0" baseline="0" noProof="0" dirty="0">
                <a:ln>
                  <a:noFill/>
                </a:ln>
                <a:solidFill>
                  <a:srgbClr val="000090"/>
                </a:solidFill>
                <a:effectLst/>
                <a:uLnTx/>
                <a:uFillTx/>
                <a:latin typeface="ArialMT"/>
                <a:ea typeface="+mj-ea"/>
                <a:cs typeface="+mj-cs"/>
              </a:rPr>
              <a:t>Directives concernant la communication </a:t>
            </a:r>
            <a:br>
              <a:rPr kumimoji="0" lang="fr-FR" sz="2400" b="0" i="0" u="none" strike="noStrike" kern="1200" cap="none" spc="0" normalizeH="0" baseline="0" noProof="0" dirty="0">
                <a:ln>
                  <a:noFill/>
                </a:ln>
                <a:solidFill>
                  <a:srgbClr val="000090"/>
                </a:solidFill>
                <a:effectLst/>
                <a:uLnTx/>
                <a:uFillTx/>
                <a:latin typeface="ArialMT"/>
                <a:ea typeface="+mj-ea"/>
                <a:cs typeface="+mj-cs"/>
              </a:rPr>
            </a:br>
            <a:r>
              <a:rPr kumimoji="0" lang="fr-FR" sz="2400" b="0" i="0" u="none" strike="noStrike" kern="1200" cap="none" spc="0" normalizeH="0" baseline="0" noProof="0" dirty="0">
                <a:ln>
                  <a:noFill/>
                </a:ln>
                <a:solidFill>
                  <a:srgbClr val="000090"/>
                </a:solidFill>
                <a:effectLst/>
                <a:uLnTx/>
                <a:uFillTx/>
                <a:latin typeface="ArialMT"/>
                <a:ea typeface="+mj-ea"/>
                <a:cs typeface="+mj-cs"/>
              </a:rPr>
              <a:t>des World </a:t>
            </a:r>
            <a:r>
              <a:rPr kumimoji="0" lang="fr-FR" sz="2400" b="0" i="0" u="none" strike="noStrike" kern="1200" cap="none" spc="0" normalizeH="0" baseline="0" noProof="0" dirty="0" err="1">
                <a:ln>
                  <a:noFill/>
                </a:ln>
                <a:solidFill>
                  <a:srgbClr val="000090"/>
                </a:solidFill>
                <a:effectLst/>
                <a:uLnTx/>
                <a:uFillTx/>
                <a:latin typeface="ArialMT"/>
                <a:ea typeface="+mj-ea"/>
                <a:cs typeface="+mj-cs"/>
              </a:rPr>
              <a:t>Weather</a:t>
            </a:r>
            <a:r>
              <a:rPr kumimoji="0" lang="fr-FR" sz="2400" b="0" i="0" u="none" strike="noStrike" kern="1200" cap="none" spc="0" normalizeH="0" baseline="0" noProof="0" dirty="0">
                <a:ln>
                  <a:noFill/>
                </a:ln>
                <a:solidFill>
                  <a:srgbClr val="000090"/>
                </a:solidFill>
                <a:effectLst/>
                <a:uLnTx/>
                <a:uFillTx/>
                <a:latin typeface="ArialMT"/>
                <a:ea typeface="+mj-ea"/>
                <a:cs typeface="+mj-cs"/>
              </a:rPr>
              <a:t> Records à partir de 2011 </a:t>
            </a:r>
            <a:endParaRPr kumimoji="0" lang="x-none" sz="2400" b="0" i="0" u="none" strike="noStrike" kern="1200" cap="none" spc="0" normalizeH="0" baseline="0" noProof="0" dirty="0">
              <a:ln>
                <a:noFill/>
              </a:ln>
              <a:solidFill>
                <a:srgbClr val="000090"/>
              </a:solidFill>
              <a:effectLst/>
              <a:uLnTx/>
              <a:uFillTx/>
              <a:latin typeface="ArialMT"/>
              <a:ea typeface="+mj-ea"/>
              <a:cs typeface="+mj-cs"/>
            </a:endParaRPr>
          </a:p>
        </p:txBody>
      </p:sp>
      <p:grpSp>
        <p:nvGrpSpPr>
          <p:cNvPr id="8" name="Group 16">
            <a:extLst>
              <a:ext uri="{FF2B5EF4-FFF2-40B4-BE49-F238E27FC236}">
                <a16:creationId xmlns:a16="http://schemas.microsoft.com/office/drawing/2014/main" id="{50774809-6356-4CF6-9818-0D18CF698BF4}"/>
              </a:ext>
            </a:extLst>
          </p:cNvPr>
          <p:cNvGrpSpPr/>
          <p:nvPr/>
        </p:nvGrpSpPr>
        <p:grpSpPr>
          <a:xfrm>
            <a:off x="20530" y="6366898"/>
            <a:ext cx="9098070" cy="431583"/>
            <a:chOff x="20530" y="6410739"/>
            <a:chExt cx="9098070" cy="431583"/>
          </a:xfrm>
        </p:grpSpPr>
        <p:sp>
          <p:nvSpPr>
            <p:cNvPr id="11" name="Title 1">
              <a:extLst>
                <a:ext uri="{FF2B5EF4-FFF2-40B4-BE49-F238E27FC236}">
                  <a16:creationId xmlns:a16="http://schemas.microsoft.com/office/drawing/2014/main" id="{D36676D3-3CA0-484A-BB5E-99F7097EB7E8}"/>
                </a:ext>
              </a:extLst>
            </p:cNvPr>
            <p:cNvSpPr txBox="1">
              <a:spLocks/>
            </p:cNvSpPr>
            <p:nvPr/>
          </p:nvSpPr>
          <p:spPr>
            <a:xfrm>
              <a:off x="20530" y="6455468"/>
              <a:ext cx="9098070" cy="386854"/>
            </a:xfrm>
            <a:prstGeom prst="rect">
              <a:avLst/>
            </a:prstGeom>
            <a:ln>
              <a:noFill/>
            </a:ln>
          </p:spPr>
          <p:txBody>
            <a:bodyPr vert="horz" lIns="91440" tIns="45720" rIns="91440" bIns="45720" rtlCol="0" anchor="ctr">
              <a:normAutofit fontScale="97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0" lang="en-US" sz="1800" b="0" i="0" u="none" strike="noStrike" kern="1200" cap="none" spc="0" normalizeH="0" baseline="0" noProof="0" dirty="0">
                  <a:ln>
                    <a:noFill/>
                  </a:ln>
                  <a:solidFill>
                    <a:prstClr val="black"/>
                  </a:solidFill>
                  <a:effectLst/>
                  <a:uLnTx/>
                  <a:uFillTx/>
                  <a:latin typeface="Arial" pitchFamily="34" charset="0"/>
                  <a:ea typeface="+mn-ea"/>
                  <a:cs typeface="+mn-cs"/>
                </a:rPr>
                <a:t>WMO Website : </a:t>
              </a:r>
              <a:r>
                <a:rPr lang="en-US" sz="1800" b="0" i="0" dirty="0">
                  <a:solidFill>
                    <a:srgbClr val="0000FF"/>
                  </a:solidFill>
                  <a:effectLst/>
                  <a:latin typeface="ArialMT"/>
                </a:rPr>
                <a:t>https://community.wmo.int/world-weather-records-wwr</a:t>
              </a:r>
              <a:r>
                <a:rPr lang="en-US" sz="2000" dirty="0"/>
                <a:t> </a:t>
              </a:r>
              <a:endParaRPr lang="fr-BE" sz="600" dirty="0"/>
            </a:p>
          </p:txBody>
        </p:sp>
        <p:cxnSp>
          <p:nvCxnSpPr>
            <p:cNvPr id="13" name="Straight Connector 15">
              <a:extLst>
                <a:ext uri="{FF2B5EF4-FFF2-40B4-BE49-F238E27FC236}">
                  <a16:creationId xmlns:a16="http://schemas.microsoft.com/office/drawing/2014/main" id="{011B3BD6-F976-49D6-A8FD-E00D241F86C1}"/>
                </a:ext>
              </a:extLst>
            </p:cNvPr>
            <p:cNvCxnSpPr/>
            <p:nvPr/>
          </p:nvCxnSpPr>
          <p:spPr>
            <a:xfrm>
              <a:off x="20530" y="6410739"/>
              <a:ext cx="9098070" cy="0"/>
            </a:xfrm>
            <a:prstGeom prst="line">
              <a:avLst/>
            </a:prstGeom>
          </p:spPr>
          <p:style>
            <a:lnRef idx="2">
              <a:schemeClr val="accent1"/>
            </a:lnRef>
            <a:fillRef idx="0">
              <a:schemeClr val="accent1"/>
            </a:fillRef>
            <a:effectRef idx="1">
              <a:schemeClr val="accent1"/>
            </a:effectRef>
            <a:fontRef idx="minor">
              <a:schemeClr val="tx1"/>
            </a:fontRef>
          </p:style>
        </p:cxnSp>
      </p:grpSp>
      <p:pic>
        <p:nvPicPr>
          <p:cNvPr id="83970" name="Picture 2"/>
          <p:cNvPicPr>
            <a:picLocks noChangeAspect="1" noChangeArrowheads="1"/>
          </p:cNvPicPr>
          <p:nvPr/>
        </p:nvPicPr>
        <p:blipFill>
          <a:blip r:embed="rId5"/>
          <a:srcRect/>
          <a:stretch>
            <a:fillRect/>
          </a:stretch>
        </p:blipFill>
        <p:spPr bwMode="auto">
          <a:xfrm>
            <a:off x="20530" y="4467812"/>
            <a:ext cx="9117374" cy="1899086"/>
          </a:xfrm>
          <a:prstGeom prst="rect">
            <a:avLst/>
          </a:prstGeom>
          <a:noFill/>
          <a:ln w="9525">
            <a:noFill/>
            <a:miter lim="800000"/>
            <a:headEnd/>
            <a:tailEnd/>
          </a:ln>
          <a:effectLst/>
        </p:spPr>
      </p:pic>
      <p:pic>
        <p:nvPicPr>
          <p:cNvPr id="83971" name="Picture 3"/>
          <p:cNvPicPr>
            <a:picLocks noChangeAspect="1" noChangeArrowheads="1"/>
          </p:cNvPicPr>
          <p:nvPr/>
        </p:nvPicPr>
        <p:blipFill>
          <a:blip r:embed="rId6"/>
          <a:srcRect/>
          <a:stretch>
            <a:fillRect/>
          </a:stretch>
        </p:blipFill>
        <p:spPr bwMode="auto">
          <a:xfrm>
            <a:off x="4688856" y="4493623"/>
            <a:ext cx="4429744" cy="1873275"/>
          </a:xfrm>
          <a:prstGeom prst="rect">
            <a:avLst/>
          </a:prstGeom>
          <a:noFill/>
          <a:ln w="9525">
            <a:noFill/>
            <a:miter lim="800000"/>
            <a:headEnd/>
            <a:tailEnd/>
          </a:ln>
          <a:effectLst/>
        </p:spPr>
      </p:pic>
    </p:spTree>
    <p:extLst>
      <p:ext uri="{BB962C8B-B14F-4D97-AF65-F5344CB8AC3E}">
        <p14:creationId xmlns:p14="http://schemas.microsoft.com/office/powerpoint/2010/main" val="11680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2">
            <a:extLst>
              <a:ext uri="{FF2B5EF4-FFF2-40B4-BE49-F238E27FC236}">
                <a16:creationId xmlns:a16="http://schemas.microsoft.com/office/drawing/2014/main" id="{98B6F287-4A66-4144-9B8E-479AD656D6A2}"/>
              </a:ext>
            </a:extLst>
          </p:cNvPr>
          <p:cNvSpPr>
            <a:spLocks noGrp="1"/>
          </p:cNvSpPr>
          <p:nvPr>
            <p:ph idx="1"/>
          </p:nvPr>
        </p:nvSpPr>
        <p:spPr>
          <a:xfrm>
            <a:off x="457200" y="1027872"/>
            <a:ext cx="8501676" cy="5438242"/>
          </a:xfrm>
          <a:noFill/>
        </p:spPr>
        <p:txBody>
          <a:bodyPr>
            <a:normAutofit/>
          </a:bodyPr>
          <a:lstStyle/>
          <a:p>
            <a:pPr marL="0" lvl="0" indent="0">
              <a:spcBef>
                <a:spcPts val="0"/>
              </a:spcBef>
              <a:buNone/>
            </a:pPr>
            <a:r>
              <a:rPr lang="en-US" sz="2000" dirty="0">
                <a:solidFill>
                  <a:srgbClr val="000000"/>
                </a:solidFill>
                <a:latin typeface="ArialMT"/>
              </a:rPr>
              <a:t>Option 1: Format Excel</a:t>
            </a:r>
          </a:p>
          <a:p>
            <a:pPr marL="0" lvl="0" indent="0">
              <a:spcBef>
                <a:spcPts val="0"/>
              </a:spcBef>
              <a:buNone/>
            </a:pPr>
            <a:endParaRPr lang="fr-FR" sz="2000" dirty="0"/>
          </a:p>
          <a:p>
            <a:pPr marL="0" lvl="0" indent="0">
              <a:spcBef>
                <a:spcPts val="0"/>
              </a:spcBef>
              <a:buNone/>
            </a:pPr>
            <a:endParaRPr lang="fr-FR" sz="2000" dirty="0"/>
          </a:p>
          <a:p>
            <a:pPr marL="0" lvl="0" indent="0">
              <a:spcBef>
                <a:spcPts val="0"/>
              </a:spcBef>
              <a:buNone/>
            </a:pPr>
            <a:endParaRPr lang="fr-FR" sz="2000" dirty="0"/>
          </a:p>
          <a:p>
            <a:pPr marL="0" lvl="0" indent="0">
              <a:spcBef>
                <a:spcPts val="0"/>
              </a:spcBef>
              <a:buNone/>
            </a:pPr>
            <a:endParaRPr lang="fr-FR" sz="2000" dirty="0"/>
          </a:p>
          <a:p>
            <a:pPr marL="0" lvl="0" indent="0">
              <a:spcBef>
                <a:spcPts val="0"/>
              </a:spcBef>
              <a:buNone/>
            </a:pPr>
            <a:endParaRPr lang="fr-FR" sz="2000" dirty="0"/>
          </a:p>
          <a:p>
            <a:pPr marL="0" lvl="0" indent="0">
              <a:spcBef>
                <a:spcPts val="0"/>
              </a:spcBef>
              <a:buNone/>
            </a:pPr>
            <a:r>
              <a:rPr lang="fr-FR" sz="2000" dirty="0"/>
              <a:t>            En-tête</a:t>
            </a:r>
          </a:p>
          <a:p>
            <a:pPr marL="0" lvl="0" indent="0">
              <a:spcBef>
                <a:spcPts val="0"/>
              </a:spcBef>
              <a:buNone/>
            </a:pPr>
            <a:r>
              <a:rPr lang="fr-FR" sz="2000" dirty="0"/>
              <a:t>         (15 champs)                       </a:t>
            </a:r>
          </a:p>
          <a:p>
            <a:pPr marL="0" lvl="0" indent="0">
              <a:spcBef>
                <a:spcPts val="0"/>
              </a:spcBef>
              <a:buNone/>
            </a:pPr>
            <a:endParaRPr lang="fr-FR" sz="2000" dirty="0"/>
          </a:p>
          <a:p>
            <a:pPr marL="0" lvl="0" indent="0">
              <a:spcBef>
                <a:spcPts val="0"/>
              </a:spcBef>
              <a:buNone/>
            </a:pPr>
            <a:r>
              <a:rPr lang="fr-FR" sz="2000" dirty="0"/>
              <a:t> </a:t>
            </a:r>
          </a:p>
          <a:p>
            <a:pPr marL="0" lvl="0" indent="0">
              <a:spcBef>
                <a:spcPts val="0"/>
              </a:spcBef>
              <a:buNone/>
            </a:pPr>
            <a:endParaRPr lang="fr-FR" sz="2000" dirty="0"/>
          </a:p>
          <a:p>
            <a:pPr marL="0" lvl="0" indent="0">
              <a:spcBef>
                <a:spcPts val="0"/>
              </a:spcBef>
              <a:buNone/>
            </a:pPr>
            <a:endParaRPr lang="fr-FR" sz="2000" dirty="0"/>
          </a:p>
          <a:p>
            <a:pPr marL="0" lvl="0" indent="0">
              <a:spcBef>
                <a:spcPts val="0"/>
              </a:spcBef>
              <a:buNone/>
            </a:pPr>
            <a:endParaRPr lang="fr-FR" sz="2000" dirty="0"/>
          </a:p>
          <a:p>
            <a:pPr marL="0" lvl="0" indent="0">
              <a:spcBef>
                <a:spcPts val="0"/>
              </a:spcBef>
              <a:buNone/>
            </a:pPr>
            <a:r>
              <a:rPr lang="fr-FR" sz="2000" dirty="0"/>
              <a:t>                                                                                                        Relevés annuels </a:t>
            </a:r>
          </a:p>
          <a:p>
            <a:pPr marL="0" lvl="0" indent="0">
              <a:spcBef>
                <a:spcPts val="0"/>
              </a:spcBef>
              <a:buNone/>
            </a:pPr>
            <a:r>
              <a:rPr lang="fr-FR" sz="2000" dirty="0"/>
              <a:t>                                                                                                    (contient 17champs)</a:t>
            </a:r>
          </a:p>
          <a:p>
            <a:pPr marL="0" lvl="0" indent="0">
              <a:spcBef>
                <a:spcPts val="0"/>
              </a:spcBef>
              <a:buNone/>
            </a:pPr>
            <a:endParaRPr lang="fr-FR" sz="2000" dirty="0"/>
          </a:p>
          <a:p>
            <a:pPr marL="0" lvl="0" indent="0">
              <a:spcBef>
                <a:spcPts val="0"/>
              </a:spcBef>
              <a:buNone/>
            </a:pPr>
            <a:endParaRPr lang="fr-FR" sz="2000" dirty="0"/>
          </a:p>
        </p:txBody>
      </p:sp>
      <p:grpSp>
        <p:nvGrpSpPr>
          <p:cNvPr id="12" name="Group 11">
            <a:extLst>
              <a:ext uri="{FF2B5EF4-FFF2-40B4-BE49-F238E27FC236}">
                <a16:creationId xmlns:a16="http://schemas.microsoft.com/office/drawing/2014/main" id="{2291A15E-6F79-43BA-A2FA-C5CF316B24AB}"/>
              </a:ext>
            </a:extLst>
          </p:cNvPr>
          <p:cNvGrpSpPr/>
          <p:nvPr/>
        </p:nvGrpSpPr>
        <p:grpSpPr>
          <a:xfrm>
            <a:off x="5225" y="1940"/>
            <a:ext cx="9132679" cy="864956"/>
            <a:chOff x="5225" y="1940"/>
            <a:chExt cx="9132679" cy="864956"/>
          </a:xfrm>
        </p:grpSpPr>
        <p:pic>
          <p:nvPicPr>
            <p:cNvPr id="13" name="Image 7" descr="logo maroc meteo v2016_hr.jpg">
              <a:extLst>
                <a:ext uri="{FF2B5EF4-FFF2-40B4-BE49-F238E27FC236}">
                  <a16:creationId xmlns:a16="http://schemas.microsoft.com/office/drawing/2014/main" id="{B55B50BA-2B21-4C9B-8E6B-12CAB9EF890C}"/>
                </a:ext>
              </a:extLst>
            </p:cNvPr>
            <p:cNvPicPr>
              <a:picLocks noChangeAspect="1"/>
            </p:cNvPicPr>
            <p:nvPr/>
          </p:nvPicPr>
          <p:blipFill>
            <a:blip r:embed="rId3" cstate="print"/>
            <a:stretch>
              <a:fillRect/>
            </a:stretch>
          </p:blipFill>
          <p:spPr>
            <a:xfrm>
              <a:off x="5225" y="6616"/>
              <a:ext cx="822540" cy="857232"/>
            </a:xfrm>
            <a:prstGeom prst="rect">
              <a:avLst/>
            </a:prstGeom>
          </p:spPr>
        </p:pic>
        <p:pic>
          <p:nvPicPr>
            <p:cNvPr id="14" name="Picture 2" descr="Sea-Ice Information Services in the World – 2017 Update Released - Arctic  Portal">
              <a:extLst>
                <a:ext uri="{FF2B5EF4-FFF2-40B4-BE49-F238E27FC236}">
                  <a16:creationId xmlns:a16="http://schemas.microsoft.com/office/drawing/2014/main" id="{7D78653E-FB28-4FDB-B0F6-624CCD94E5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5364" y="1940"/>
              <a:ext cx="822540" cy="864956"/>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Title 1">
            <a:extLst>
              <a:ext uri="{FF2B5EF4-FFF2-40B4-BE49-F238E27FC236}">
                <a16:creationId xmlns:a16="http://schemas.microsoft.com/office/drawing/2014/main" id="{2FC2930C-6FE2-40EF-B0FA-565D84FEC7F9}"/>
              </a:ext>
            </a:extLst>
          </p:cNvPr>
          <p:cNvSpPr txBox="1">
            <a:spLocks/>
          </p:cNvSpPr>
          <p:nvPr/>
        </p:nvSpPr>
        <p:spPr>
          <a:xfrm>
            <a:off x="457200" y="274638"/>
            <a:ext cx="8229600" cy="675388"/>
          </a:xfrm>
          <a:prstGeom prst="rect">
            <a:avLst/>
          </a:prstGeom>
        </p:spPr>
        <p:txBody>
          <a:bodyPr vert="horz" lIns="91440" tIns="45720" rIns="91440" bIns="45720" rtlCol="0" anchor="ctr">
            <a:normAutofit fontScale="90000" lnSpcReduction="2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fr-FR" sz="2400" b="0" i="0" u="none" strike="noStrike" kern="1200" cap="none" spc="0" normalizeH="0" baseline="0" noProof="0" dirty="0">
                <a:ln>
                  <a:noFill/>
                </a:ln>
                <a:solidFill>
                  <a:srgbClr val="000090"/>
                </a:solidFill>
                <a:effectLst/>
                <a:uLnTx/>
                <a:uFillTx/>
                <a:latin typeface="ArialMT"/>
                <a:ea typeface="+mj-ea"/>
                <a:cs typeface="+mj-cs"/>
              </a:rPr>
              <a:t>Directives concernant la communication </a:t>
            </a:r>
            <a:br>
              <a:rPr kumimoji="0" lang="fr-FR" sz="2400" b="0" i="0" u="none" strike="noStrike" kern="1200" cap="none" spc="0" normalizeH="0" baseline="0" noProof="0" dirty="0">
                <a:ln>
                  <a:noFill/>
                </a:ln>
                <a:solidFill>
                  <a:srgbClr val="000090"/>
                </a:solidFill>
                <a:effectLst/>
                <a:uLnTx/>
                <a:uFillTx/>
                <a:latin typeface="ArialMT"/>
                <a:ea typeface="+mj-ea"/>
                <a:cs typeface="+mj-cs"/>
              </a:rPr>
            </a:br>
            <a:r>
              <a:rPr kumimoji="0" lang="fr-FR" sz="2400" b="0" i="0" u="none" strike="noStrike" kern="1200" cap="none" spc="0" normalizeH="0" baseline="0" noProof="0" dirty="0">
                <a:ln>
                  <a:noFill/>
                </a:ln>
                <a:solidFill>
                  <a:srgbClr val="000090"/>
                </a:solidFill>
                <a:effectLst/>
                <a:uLnTx/>
                <a:uFillTx/>
                <a:latin typeface="ArialMT"/>
                <a:ea typeface="+mj-ea"/>
                <a:cs typeface="+mj-cs"/>
              </a:rPr>
              <a:t>des World </a:t>
            </a:r>
            <a:r>
              <a:rPr kumimoji="0" lang="fr-FR" sz="2400" b="0" i="0" u="none" strike="noStrike" kern="1200" cap="none" spc="0" normalizeH="0" baseline="0" noProof="0" dirty="0" err="1">
                <a:ln>
                  <a:noFill/>
                </a:ln>
                <a:solidFill>
                  <a:srgbClr val="000090"/>
                </a:solidFill>
                <a:effectLst/>
                <a:uLnTx/>
                <a:uFillTx/>
                <a:latin typeface="ArialMT"/>
                <a:ea typeface="+mj-ea"/>
                <a:cs typeface="+mj-cs"/>
              </a:rPr>
              <a:t>Weather</a:t>
            </a:r>
            <a:r>
              <a:rPr kumimoji="0" lang="fr-FR" sz="2400" b="0" i="0" u="none" strike="noStrike" kern="1200" cap="none" spc="0" normalizeH="0" baseline="0" noProof="0" dirty="0">
                <a:ln>
                  <a:noFill/>
                </a:ln>
                <a:solidFill>
                  <a:srgbClr val="000090"/>
                </a:solidFill>
                <a:effectLst/>
                <a:uLnTx/>
                <a:uFillTx/>
                <a:latin typeface="ArialMT"/>
                <a:ea typeface="+mj-ea"/>
                <a:cs typeface="+mj-cs"/>
              </a:rPr>
              <a:t> Records à partir de 2011 </a:t>
            </a:r>
            <a:endParaRPr kumimoji="0" lang="x-none" sz="2400" b="0" i="0" u="none" strike="noStrike" kern="1200" cap="none" spc="0" normalizeH="0" baseline="0" noProof="0" dirty="0">
              <a:ln>
                <a:noFill/>
              </a:ln>
              <a:solidFill>
                <a:srgbClr val="000090"/>
              </a:solidFill>
              <a:effectLst/>
              <a:uLnTx/>
              <a:uFillTx/>
              <a:latin typeface="ArialMT"/>
              <a:ea typeface="+mj-ea"/>
              <a:cs typeface="+mj-cs"/>
            </a:endParaRPr>
          </a:p>
        </p:txBody>
      </p:sp>
      <p:pic>
        <p:nvPicPr>
          <p:cNvPr id="49155" name="Picture 3"/>
          <p:cNvPicPr>
            <a:picLocks noChangeAspect="1" noChangeArrowheads="1"/>
          </p:cNvPicPr>
          <p:nvPr/>
        </p:nvPicPr>
        <p:blipFill>
          <a:blip r:embed="rId5"/>
          <a:srcRect/>
          <a:stretch>
            <a:fillRect/>
          </a:stretch>
        </p:blipFill>
        <p:spPr bwMode="auto">
          <a:xfrm>
            <a:off x="18288" y="3551464"/>
            <a:ext cx="5710457" cy="3293473"/>
          </a:xfrm>
          <a:prstGeom prst="rect">
            <a:avLst/>
          </a:prstGeom>
          <a:noFill/>
          <a:ln w="9525">
            <a:noFill/>
            <a:miter lim="800000"/>
            <a:headEnd/>
            <a:tailEnd/>
          </a:ln>
          <a:effectLst/>
        </p:spPr>
      </p:pic>
      <p:pic>
        <p:nvPicPr>
          <p:cNvPr id="49156" name="Picture 4"/>
          <p:cNvPicPr>
            <a:picLocks noChangeAspect="1" noChangeArrowheads="1"/>
          </p:cNvPicPr>
          <p:nvPr/>
        </p:nvPicPr>
        <p:blipFill>
          <a:blip r:embed="rId6"/>
          <a:srcRect/>
          <a:stretch>
            <a:fillRect/>
          </a:stretch>
        </p:blipFill>
        <p:spPr bwMode="auto">
          <a:xfrm>
            <a:off x="3611671" y="1252401"/>
            <a:ext cx="5480077" cy="3709851"/>
          </a:xfrm>
          <a:prstGeom prst="rect">
            <a:avLst/>
          </a:prstGeom>
          <a:noFill/>
          <a:ln w="9525">
            <a:noFill/>
            <a:miter lim="800000"/>
            <a:headEnd/>
            <a:tailEnd/>
          </a:ln>
          <a:effectLst/>
        </p:spPr>
      </p:pic>
    </p:spTree>
    <p:extLst>
      <p:ext uri="{BB962C8B-B14F-4D97-AF65-F5344CB8AC3E}">
        <p14:creationId xmlns:p14="http://schemas.microsoft.com/office/powerpoint/2010/main" val="434046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B6F287-4A66-4144-9B8E-479AD656D6A2}"/>
              </a:ext>
            </a:extLst>
          </p:cNvPr>
          <p:cNvSpPr>
            <a:spLocks noGrp="1"/>
          </p:cNvSpPr>
          <p:nvPr>
            <p:ph idx="1"/>
          </p:nvPr>
        </p:nvSpPr>
        <p:spPr>
          <a:xfrm>
            <a:off x="457200" y="1027872"/>
            <a:ext cx="8501676" cy="3465751"/>
          </a:xfrm>
          <a:noFill/>
        </p:spPr>
        <p:txBody>
          <a:bodyPr>
            <a:normAutofit/>
          </a:bodyPr>
          <a:lstStyle/>
          <a:p>
            <a:pPr marL="0" lvl="0" indent="0">
              <a:spcBef>
                <a:spcPts val="0"/>
              </a:spcBef>
              <a:buNone/>
            </a:pPr>
            <a:r>
              <a:rPr lang="en-US" sz="2000" dirty="0">
                <a:solidFill>
                  <a:srgbClr val="000000"/>
                </a:solidFill>
                <a:latin typeface="ArialMT"/>
              </a:rPr>
              <a:t>Option 1: Format Excel</a:t>
            </a:r>
          </a:p>
          <a:p>
            <a:pPr marL="0" lvl="0" indent="0">
              <a:spcBef>
                <a:spcPts val="0"/>
              </a:spcBef>
              <a:buNone/>
            </a:pPr>
            <a:br>
              <a:rPr lang="en-US" sz="2000" dirty="0">
                <a:solidFill>
                  <a:srgbClr val="000000"/>
                </a:solidFill>
                <a:latin typeface="ArialMT"/>
              </a:rPr>
            </a:br>
            <a:r>
              <a:rPr lang="fr-FR" sz="2000" dirty="0"/>
              <a:t>La </a:t>
            </a:r>
            <a:r>
              <a:rPr lang="fr-FR" sz="2000" b="1" dirty="0"/>
              <a:t>section suivante</a:t>
            </a:r>
            <a:r>
              <a:rPr lang="fr-FR" sz="2000" dirty="0"/>
              <a:t>, qui couvre les données annuelles, contient les données relatives à chaque élément climatique observé par cette station. </a:t>
            </a:r>
            <a:br>
              <a:rPr lang="fr-FR" sz="2000" dirty="0"/>
            </a:br>
            <a:r>
              <a:rPr lang="fr-FR" sz="2000" dirty="0"/>
              <a:t> Si un élément n’est pas observé par la station, il convient de laisser la section correspondante vide. </a:t>
            </a:r>
            <a:br>
              <a:rPr lang="fr-FR" sz="2000" dirty="0"/>
            </a:br>
            <a:endParaRPr lang="en-US" sz="2000" dirty="0">
              <a:solidFill>
                <a:srgbClr val="000000"/>
              </a:solidFill>
              <a:latin typeface="ArialMT"/>
            </a:endParaRPr>
          </a:p>
        </p:txBody>
      </p:sp>
      <p:grpSp>
        <p:nvGrpSpPr>
          <p:cNvPr id="2" name="Group 7">
            <a:extLst>
              <a:ext uri="{FF2B5EF4-FFF2-40B4-BE49-F238E27FC236}">
                <a16:creationId xmlns:a16="http://schemas.microsoft.com/office/drawing/2014/main" id="{26F1E9D4-2A12-4998-87CB-32D0CCC72778}"/>
              </a:ext>
            </a:extLst>
          </p:cNvPr>
          <p:cNvGrpSpPr/>
          <p:nvPr/>
        </p:nvGrpSpPr>
        <p:grpSpPr>
          <a:xfrm>
            <a:off x="5225" y="1940"/>
            <a:ext cx="9132679" cy="864956"/>
            <a:chOff x="5225" y="1940"/>
            <a:chExt cx="9132679" cy="864956"/>
          </a:xfrm>
        </p:grpSpPr>
        <p:pic>
          <p:nvPicPr>
            <p:cNvPr id="9" name="Image 7" descr="logo maroc meteo v2016_hr.jpg">
              <a:extLst>
                <a:ext uri="{FF2B5EF4-FFF2-40B4-BE49-F238E27FC236}">
                  <a16:creationId xmlns:a16="http://schemas.microsoft.com/office/drawing/2014/main" id="{60829159-0C6C-4535-9C13-18889EF4412F}"/>
                </a:ext>
              </a:extLst>
            </p:cNvPr>
            <p:cNvPicPr>
              <a:picLocks noChangeAspect="1"/>
            </p:cNvPicPr>
            <p:nvPr/>
          </p:nvPicPr>
          <p:blipFill>
            <a:blip r:embed="rId3" cstate="print"/>
            <a:stretch>
              <a:fillRect/>
            </a:stretch>
          </p:blipFill>
          <p:spPr>
            <a:xfrm>
              <a:off x="5225" y="6616"/>
              <a:ext cx="822540" cy="857232"/>
            </a:xfrm>
            <a:prstGeom prst="rect">
              <a:avLst/>
            </a:prstGeom>
          </p:spPr>
        </p:pic>
        <p:pic>
          <p:nvPicPr>
            <p:cNvPr id="10" name="Picture 2" descr="Sea-Ice Information Services in the World – 2017 Update Released - Arctic  Portal">
              <a:extLst>
                <a:ext uri="{FF2B5EF4-FFF2-40B4-BE49-F238E27FC236}">
                  <a16:creationId xmlns:a16="http://schemas.microsoft.com/office/drawing/2014/main" id="{8628A1E2-D576-47A9-9EFB-B7DD3FF772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5364" y="1940"/>
              <a:ext cx="822540" cy="864956"/>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itle 1">
            <a:extLst>
              <a:ext uri="{FF2B5EF4-FFF2-40B4-BE49-F238E27FC236}">
                <a16:creationId xmlns:a16="http://schemas.microsoft.com/office/drawing/2014/main" id="{2FC2930C-6FE2-40EF-B0FA-565D84FEC7F9}"/>
              </a:ext>
            </a:extLst>
          </p:cNvPr>
          <p:cNvSpPr txBox="1">
            <a:spLocks/>
          </p:cNvSpPr>
          <p:nvPr/>
        </p:nvSpPr>
        <p:spPr>
          <a:xfrm>
            <a:off x="457200" y="274638"/>
            <a:ext cx="8229600" cy="675388"/>
          </a:xfrm>
          <a:prstGeom prst="rect">
            <a:avLst/>
          </a:prstGeom>
        </p:spPr>
        <p:txBody>
          <a:bodyPr vert="horz" lIns="91440" tIns="45720" rIns="91440" bIns="45720" rtlCol="0" anchor="ctr">
            <a:normAutofit fontScale="90000" lnSpcReduction="2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fr-FR" sz="2400" b="0" i="0" u="none" strike="noStrike" kern="1200" cap="none" spc="0" normalizeH="0" baseline="0" noProof="0" dirty="0">
                <a:ln>
                  <a:noFill/>
                </a:ln>
                <a:solidFill>
                  <a:srgbClr val="000090"/>
                </a:solidFill>
                <a:effectLst/>
                <a:uLnTx/>
                <a:uFillTx/>
                <a:latin typeface="ArialMT"/>
                <a:ea typeface="+mj-ea"/>
                <a:cs typeface="+mj-cs"/>
              </a:rPr>
              <a:t>Directives concernant la communication </a:t>
            </a:r>
            <a:br>
              <a:rPr kumimoji="0" lang="fr-FR" sz="2400" b="0" i="0" u="none" strike="noStrike" kern="1200" cap="none" spc="0" normalizeH="0" baseline="0" noProof="0" dirty="0">
                <a:ln>
                  <a:noFill/>
                </a:ln>
                <a:solidFill>
                  <a:srgbClr val="000090"/>
                </a:solidFill>
                <a:effectLst/>
                <a:uLnTx/>
                <a:uFillTx/>
                <a:latin typeface="ArialMT"/>
                <a:ea typeface="+mj-ea"/>
                <a:cs typeface="+mj-cs"/>
              </a:rPr>
            </a:br>
            <a:r>
              <a:rPr kumimoji="0" lang="fr-FR" sz="2400" b="0" i="0" u="none" strike="noStrike" kern="1200" cap="none" spc="0" normalizeH="0" baseline="0" noProof="0" dirty="0">
                <a:ln>
                  <a:noFill/>
                </a:ln>
                <a:solidFill>
                  <a:srgbClr val="000090"/>
                </a:solidFill>
                <a:effectLst/>
                <a:uLnTx/>
                <a:uFillTx/>
                <a:latin typeface="ArialMT"/>
                <a:ea typeface="+mj-ea"/>
                <a:cs typeface="+mj-cs"/>
              </a:rPr>
              <a:t>des World </a:t>
            </a:r>
            <a:r>
              <a:rPr kumimoji="0" lang="fr-FR" sz="2400" b="0" i="0" u="none" strike="noStrike" kern="1200" cap="none" spc="0" normalizeH="0" baseline="0" noProof="0" dirty="0" err="1">
                <a:ln>
                  <a:noFill/>
                </a:ln>
                <a:solidFill>
                  <a:srgbClr val="000090"/>
                </a:solidFill>
                <a:effectLst/>
                <a:uLnTx/>
                <a:uFillTx/>
                <a:latin typeface="ArialMT"/>
                <a:ea typeface="+mj-ea"/>
                <a:cs typeface="+mj-cs"/>
              </a:rPr>
              <a:t>Weather</a:t>
            </a:r>
            <a:r>
              <a:rPr kumimoji="0" lang="fr-FR" sz="2400" b="0" i="0" u="none" strike="noStrike" kern="1200" cap="none" spc="0" normalizeH="0" baseline="0" noProof="0" dirty="0">
                <a:ln>
                  <a:noFill/>
                </a:ln>
                <a:solidFill>
                  <a:srgbClr val="000090"/>
                </a:solidFill>
                <a:effectLst/>
                <a:uLnTx/>
                <a:uFillTx/>
                <a:latin typeface="ArialMT"/>
                <a:ea typeface="+mj-ea"/>
                <a:cs typeface="+mj-cs"/>
              </a:rPr>
              <a:t> Records à partir de 2011 </a:t>
            </a:r>
            <a:endParaRPr kumimoji="0" lang="x-none" sz="2400" b="0" i="0" u="none" strike="noStrike" kern="1200" cap="none" spc="0" normalizeH="0" baseline="0" noProof="0" dirty="0">
              <a:ln>
                <a:noFill/>
              </a:ln>
              <a:solidFill>
                <a:srgbClr val="000090"/>
              </a:solidFill>
              <a:effectLst/>
              <a:uLnTx/>
              <a:uFillTx/>
              <a:latin typeface="ArialMT"/>
              <a:ea typeface="+mj-ea"/>
              <a:cs typeface="+mj-cs"/>
            </a:endParaRPr>
          </a:p>
        </p:txBody>
      </p:sp>
      <p:grpSp>
        <p:nvGrpSpPr>
          <p:cNvPr id="4" name="Group 16">
            <a:extLst>
              <a:ext uri="{FF2B5EF4-FFF2-40B4-BE49-F238E27FC236}">
                <a16:creationId xmlns:a16="http://schemas.microsoft.com/office/drawing/2014/main" id="{50774809-6356-4CF6-9818-0D18CF698BF4}"/>
              </a:ext>
            </a:extLst>
          </p:cNvPr>
          <p:cNvGrpSpPr/>
          <p:nvPr/>
        </p:nvGrpSpPr>
        <p:grpSpPr>
          <a:xfrm>
            <a:off x="20530" y="6366898"/>
            <a:ext cx="9098070" cy="431583"/>
            <a:chOff x="20530" y="6410739"/>
            <a:chExt cx="9098070" cy="431583"/>
          </a:xfrm>
        </p:grpSpPr>
        <p:sp>
          <p:nvSpPr>
            <p:cNvPr id="11" name="Title 1">
              <a:extLst>
                <a:ext uri="{FF2B5EF4-FFF2-40B4-BE49-F238E27FC236}">
                  <a16:creationId xmlns:a16="http://schemas.microsoft.com/office/drawing/2014/main" id="{D36676D3-3CA0-484A-BB5E-99F7097EB7E8}"/>
                </a:ext>
              </a:extLst>
            </p:cNvPr>
            <p:cNvSpPr txBox="1">
              <a:spLocks/>
            </p:cNvSpPr>
            <p:nvPr/>
          </p:nvSpPr>
          <p:spPr>
            <a:xfrm>
              <a:off x="20530" y="6455468"/>
              <a:ext cx="9098070" cy="386854"/>
            </a:xfrm>
            <a:prstGeom prst="rect">
              <a:avLst/>
            </a:prstGeom>
            <a:ln>
              <a:noFill/>
            </a:ln>
          </p:spPr>
          <p:txBody>
            <a:bodyPr vert="horz" lIns="91440" tIns="45720" rIns="91440" bIns="45720" rtlCol="0" anchor="ctr">
              <a:normAutofit fontScale="97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0" lang="en-US" sz="1800" b="0" i="0" u="none" strike="noStrike" kern="1200" cap="none" spc="0" normalizeH="0" baseline="0" noProof="0" dirty="0">
                  <a:ln>
                    <a:noFill/>
                  </a:ln>
                  <a:solidFill>
                    <a:prstClr val="black"/>
                  </a:solidFill>
                  <a:effectLst/>
                  <a:uLnTx/>
                  <a:uFillTx/>
                  <a:latin typeface="Arial" pitchFamily="34" charset="0"/>
                  <a:ea typeface="+mn-ea"/>
                  <a:cs typeface="+mn-cs"/>
                </a:rPr>
                <a:t>WMO Website : </a:t>
              </a:r>
              <a:r>
                <a:rPr lang="en-US" sz="1800" b="0" i="0" dirty="0">
                  <a:solidFill>
                    <a:srgbClr val="0000FF"/>
                  </a:solidFill>
                  <a:effectLst/>
                  <a:latin typeface="ArialMT"/>
                </a:rPr>
                <a:t>https://community.wmo.int/world-weather-records-wwr</a:t>
              </a:r>
              <a:r>
                <a:rPr lang="en-US" sz="2000" dirty="0"/>
                <a:t> </a:t>
              </a:r>
              <a:endParaRPr lang="fr-BE" sz="600" dirty="0"/>
            </a:p>
          </p:txBody>
        </p:sp>
        <p:cxnSp>
          <p:nvCxnSpPr>
            <p:cNvPr id="13" name="Straight Connector 15">
              <a:extLst>
                <a:ext uri="{FF2B5EF4-FFF2-40B4-BE49-F238E27FC236}">
                  <a16:creationId xmlns:a16="http://schemas.microsoft.com/office/drawing/2014/main" id="{011B3BD6-F976-49D6-A8FD-E00D241F86C1}"/>
                </a:ext>
              </a:extLst>
            </p:cNvPr>
            <p:cNvCxnSpPr/>
            <p:nvPr/>
          </p:nvCxnSpPr>
          <p:spPr>
            <a:xfrm>
              <a:off x="20530" y="6410739"/>
              <a:ext cx="9098070" cy="0"/>
            </a:xfrm>
            <a:prstGeom prst="line">
              <a:avLst/>
            </a:prstGeom>
          </p:spPr>
          <p:style>
            <a:lnRef idx="2">
              <a:schemeClr val="accent1"/>
            </a:lnRef>
            <a:fillRef idx="0">
              <a:schemeClr val="accent1"/>
            </a:fillRef>
            <a:effectRef idx="1">
              <a:schemeClr val="accent1"/>
            </a:effectRef>
            <a:fontRef idx="minor">
              <a:schemeClr val="tx1"/>
            </a:fontRef>
          </p:style>
        </p:cxnSp>
      </p:grpSp>
      <p:pic>
        <p:nvPicPr>
          <p:cNvPr id="84994" name="Picture 2"/>
          <p:cNvPicPr>
            <a:picLocks noChangeAspect="1" noChangeArrowheads="1"/>
          </p:cNvPicPr>
          <p:nvPr/>
        </p:nvPicPr>
        <p:blipFill>
          <a:blip r:embed="rId5"/>
          <a:srcRect/>
          <a:stretch>
            <a:fillRect/>
          </a:stretch>
        </p:blipFill>
        <p:spPr bwMode="auto">
          <a:xfrm>
            <a:off x="20530" y="2919102"/>
            <a:ext cx="9098069" cy="3431353"/>
          </a:xfrm>
          <a:prstGeom prst="rect">
            <a:avLst/>
          </a:prstGeom>
          <a:noFill/>
          <a:ln w="9525">
            <a:noFill/>
            <a:miter lim="800000"/>
            <a:headEnd/>
            <a:tailEnd/>
          </a:ln>
          <a:effectLst/>
        </p:spPr>
      </p:pic>
    </p:spTree>
    <p:extLst>
      <p:ext uri="{BB962C8B-B14F-4D97-AF65-F5344CB8AC3E}">
        <p14:creationId xmlns:p14="http://schemas.microsoft.com/office/powerpoint/2010/main" val="1590614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2">
            <a:extLst>
              <a:ext uri="{FF2B5EF4-FFF2-40B4-BE49-F238E27FC236}">
                <a16:creationId xmlns:a16="http://schemas.microsoft.com/office/drawing/2014/main" id="{98B6F287-4A66-4144-9B8E-479AD656D6A2}"/>
              </a:ext>
            </a:extLst>
          </p:cNvPr>
          <p:cNvSpPr>
            <a:spLocks noGrp="1"/>
          </p:cNvSpPr>
          <p:nvPr>
            <p:ph idx="1"/>
          </p:nvPr>
        </p:nvSpPr>
        <p:spPr>
          <a:xfrm>
            <a:off x="457200" y="1027872"/>
            <a:ext cx="8501676" cy="5438242"/>
          </a:xfrm>
          <a:noFill/>
        </p:spPr>
        <p:txBody>
          <a:bodyPr>
            <a:normAutofit/>
          </a:bodyPr>
          <a:lstStyle/>
          <a:p>
            <a:pPr marL="0" lvl="0" indent="0">
              <a:spcBef>
                <a:spcPts val="0"/>
              </a:spcBef>
              <a:buNone/>
            </a:pPr>
            <a:r>
              <a:rPr lang="en-US" sz="2000" dirty="0">
                <a:solidFill>
                  <a:srgbClr val="000000"/>
                </a:solidFill>
                <a:latin typeface="ArialMT"/>
              </a:rPr>
              <a:t>Option 1: Format Excel</a:t>
            </a:r>
          </a:p>
          <a:p>
            <a:pPr marL="0" lvl="0" indent="0">
              <a:spcBef>
                <a:spcPts val="0"/>
              </a:spcBef>
              <a:buNone/>
            </a:pPr>
            <a:endParaRPr lang="fr-FR" sz="2000" dirty="0"/>
          </a:p>
          <a:p>
            <a:pPr marL="0" lvl="0" indent="0">
              <a:spcBef>
                <a:spcPts val="0"/>
              </a:spcBef>
              <a:buNone/>
            </a:pPr>
            <a:endParaRPr lang="fr-FR" sz="2000" dirty="0"/>
          </a:p>
          <a:p>
            <a:pPr marL="0" lvl="0" indent="0">
              <a:spcBef>
                <a:spcPts val="0"/>
              </a:spcBef>
              <a:buNone/>
            </a:pPr>
            <a:endParaRPr lang="fr-FR" sz="2000" dirty="0"/>
          </a:p>
          <a:p>
            <a:pPr marL="0" lvl="0" indent="0">
              <a:spcBef>
                <a:spcPts val="0"/>
              </a:spcBef>
              <a:buNone/>
            </a:pPr>
            <a:endParaRPr lang="fr-FR" sz="2000" dirty="0"/>
          </a:p>
          <a:p>
            <a:pPr marL="0" lvl="0" indent="0">
              <a:spcBef>
                <a:spcPts val="0"/>
              </a:spcBef>
              <a:buNone/>
            </a:pPr>
            <a:endParaRPr lang="fr-FR" sz="2000" dirty="0"/>
          </a:p>
          <a:p>
            <a:pPr marL="0" lvl="0" indent="0">
              <a:spcBef>
                <a:spcPts val="0"/>
              </a:spcBef>
              <a:buNone/>
            </a:pPr>
            <a:r>
              <a:rPr lang="fr-FR" sz="2000" dirty="0"/>
              <a:t>            En-tête</a:t>
            </a:r>
          </a:p>
          <a:p>
            <a:pPr marL="0" lvl="0" indent="0">
              <a:spcBef>
                <a:spcPts val="0"/>
              </a:spcBef>
              <a:buNone/>
            </a:pPr>
            <a:r>
              <a:rPr lang="fr-FR" sz="2000" dirty="0"/>
              <a:t>         (15 champs)                       </a:t>
            </a:r>
          </a:p>
          <a:p>
            <a:pPr marL="0" lvl="0" indent="0">
              <a:spcBef>
                <a:spcPts val="0"/>
              </a:spcBef>
              <a:buNone/>
            </a:pPr>
            <a:endParaRPr lang="fr-FR" sz="2000" dirty="0"/>
          </a:p>
          <a:p>
            <a:pPr marL="0" lvl="0" indent="0">
              <a:spcBef>
                <a:spcPts val="0"/>
              </a:spcBef>
              <a:buNone/>
            </a:pPr>
            <a:r>
              <a:rPr lang="fr-FR" sz="2000" dirty="0"/>
              <a:t> </a:t>
            </a:r>
          </a:p>
          <a:p>
            <a:pPr marL="0" lvl="0" indent="0">
              <a:spcBef>
                <a:spcPts val="0"/>
              </a:spcBef>
              <a:buNone/>
            </a:pPr>
            <a:endParaRPr lang="fr-FR" sz="2000" dirty="0"/>
          </a:p>
          <a:p>
            <a:pPr marL="0" lvl="0" indent="0">
              <a:spcBef>
                <a:spcPts val="0"/>
              </a:spcBef>
              <a:buNone/>
            </a:pPr>
            <a:endParaRPr lang="fr-FR" sz="2000" dirty="0"/>
          </a:p>
          <a:p>
            <a:pPr marL="0" lvl="0" indent="0">
              <a:spcBef>
                <a:spcPts val="0"/>
              </a:spcBef>
              <a:buNone/>
            </a:pPr>
            <a:endParaRPr lang="fr-FR" sz="2000" dirty="0"/>
          </a:p>
          <a:p>
            <a:pPr marL="0" lvl="0" indent="0">
              <a:spcBef>
                <a:spcPts val="0"/>
              </a:spcBef>
              <a:buNone/>
            </a:pPr>
            <a:r>
              <a:rPr lang="fr-FR" sz="2000" dirty="0"/>
              <a:t>                                                                                                        Relevés annuels </a:t>
            </a:r>
          </a:p>
          <a:p>
            <a:pPr marL="0" lvl="0" indent="0">
              <a:spcBef>
                <a:spcPts val="0"/>
              </a:spcBef>
              <a:buNone/>
            </a:pPr>
            <a:r>
              <a:rPr lang="fr-FR" sz="2000" dirty="0"/>
              <a:t>                                                                                                    (contient 17champs)</a:t>
            </a:r>
          </a:p>
          <a:p>
            <a:pPr marL="0" lvl="0" indent="0">
              <a:spcBef>
                <a:spcPts val="0"/>
              </a:spcBef>
              <a:buNone/>
            </a:pPr>
            <a:endParaRPr lang="fr-FR" sz="2000" dirty="0"/>
          </a:p>
          <a:p>
            <a:pPr marL="0" lvl="0" indent="0">
              <a:spcBef>
                <a:spcPts val="0"/>
              </a:spcBef>
              <a:buNone/>
            </a:pPr>
            <a:endParaRPr lang="fr-FR" sz="2000" dirty="0"/>
          </a:p>
        </p:txBody>
      </p:sp>
      <p:grpSp>
        <p:nvGrpSpPr>
          <p:cNvPr id="12" name="Group 11">
            <a:extLst>
              <a:ext uri="{FF2B5EF4-FFF2-40B4-BE49-F238E27FC236}">
                <a16:creationId xmlns:a16="http://schemas.microsoft.com/office/drawing/2014/main" id="{2291A15E-6F79-43BA-A2FA-C5CF316B24AB}"/>
              </a:ext>
            </a:extLst>
          </p:cNvPr>
          <p:cNvGrpSpPr/>
          <p:nvPr/>
        </p:nvGrpSpPr>
        <p:grpSpPr>
          <a:xfrm>
            <a:off x="5225" y="1940"/>
            <a:ext cx="9132679" cy="864956"/>
            <a:chOff x="5225" y="1940"/>
            <a:chExt cx="9132679" cy="864956"/>
          </a:xfrm>
        </p:grpSpPr>
        <p:pic>
          <p:nvPicPr>
            <p:cNvPr id="13" name="Image 7" descr="logo maroc meteo v2016_hr.jpg">
              <a:extLst>
                <a:ext uri="{FF2B5EF4-FFF2-40B4-BE49-F238E27FC236}">
                  <a16:creationId xmlns:a16="http://schemas.microsoft.com/office/drawing/2014/main" id="{B55B50BA-2B21-4C9B-8E6B-12CAB9EF890C}"/>
                </a:ext>
              </a:extLst>
            </p:cNvPr>
            <p:cNvPicPr>
              <a:picLocks noChangeAspect="1"/>
            </p:cNvPicPr>
            <p:nvPr/>
          </p:nvPicPr>
          <p:blipFill>
            <a:blip r:embed="rId3" cstate="print"/>
            <a:stretch>
              <a:fillRect/>
            </a:stretch>
          </p:blipFill>
          <p:spPr>
            <a:xfrm>
              <a:off x="5225" y="6616"/>
              <a:ext cx="822540" cy="857232"/>
            </a:xfrm>
            <a:prstGeom prst="rect">
              <a:avLst/>
            </a:prstGeom>
          </p:spPr>
        </p:pic>
        <p:pic>
          <p:nvPicPr>
            <p:cNvPr id="14" name="Picture 2" descr="Sea-Ice Information Services in the World – 2017 Update Released - Arctic  Portal">
              <a:extLst>
                <a:ext uri="{FF2B5EF4-FFF2-40B4-BE49-F238E27FC236}">
                  <a16:creationId xmlns:a16="http://schemas.microsoft.com/office/drawing/2014/main" id="{7D78653E-FB28-4FDB-B0F6-624CCD94E5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5364" y="1940"/>
              <a:ext cx="822540" cy="864956"/>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Title 1">
            <a:extLst>
              <a:ext uri="{FF2B5EF4-FFF2-40B4-BE49-F238E27FC236}">
                <a16:creationId xmlns:a16="http://schemas.microsoft.com/office/drawing/2014/main" id="{2FC2930C-6FE2-40EF-B0FA-565D84FEC7F9}"/>
              </a:ext>
            </a:extLst>
          </p:cNvPr>
          <p:cNvSpPr txBox="1">
            <a:spLocks/>
          </p:cNvSpPr>
          <p:nvPr/>
        </p:nvSpPr>
        <p:spPr>
          <a:xfrm>
            <a:off x="457200" y="274638"/>
            <a:ext cx="8229600" cy="675388"/>
          </a:xfrm>
          <a:prstGeom prst="rect">
            <a:avLst/>
          </a:prstGeom>
        </p:spPr>
        <p:txBody>
          <a:bodyPr vert="horz" lIns="91440" tIns="45720" rIns="91440" bIns="45720" rtlCol="0" anchor="ctr">
            <a:normAutofit fontScale="90000" lnSpcReduction="2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fr-FR" sz="2400" b="0" i="0" u="none" strike="noStrike" kern="1200" cap="none" spc="0" normalizeH="0" baseline="0" noProof="0" dirty="0">
                <a:ln>
                  <a:noFill/>
                </a:ln>
                <a:solidFill>
                  <a:srgbClr val="000090"/>
                </a:solidFill>
                <a:effectLst/>
                <a:uLnTx/>
                <a:uFillTx/>
                <a:latin typeface="ArialMT"/>
                <a:ea typeface="+mj-ea"/>
                <a:cs typeface="+mj-cs"/>
              </a:rPr>
              <a:t>Directives concernant la communication </a:t>
            </a:r>
            <a:br>
              <a:rPr kumimoji="0" lang="fr-FR" sz="2400" b="0" i="0" u="none" strike="noStrike" kern="1200" cap="none" spc="0" normalizeH="0" baseline="0" noProof="0" dirty="0">
                <a:ln>
                  <a:noFill/>
                </a:ln>
                <a:solidFill>
                  <a:srgbClr val="000090"/>
                </a:solidFill>
                <a:effectLst/>
                <a:uLnTx/>
                <a:uFillTx/>
                <a:latin typeface="ArialMT"/>
                <a:ea typeface="+mj-ea"/>
                <a:cs typeface="+mj-cs"/>
              </a:rPr>
            </a:br>
            <a:r>
              <a:rPr kumimoji="0" lang="fr-FR" sz="2400" b="0" i="0" u="none" strike="noStrike" kern="1200" cap="none" spc="0" normalizeH="0" baseline="0" noProof="0" dirty="0">
                <a:ln>
                  <a:noFill/>
                </a:ln>
                <a:solidFill>
                  <a:srgbClr val="000090"/>
                </a:solidFill>
                <a:effectLst/>
                <a:uLnTx/>
                <a:uFillTx/>
                <a:latin typeface="ArialMT"/>
                <a:ea typeface="+mj-ea"/>
                <a:cs typeface="+mj-cs"/>
              </a:rPr>
              <a:t>des World </a:t>
            </a:r>
            <a:r>
              <a:rPr kumimoji="0" lang="fr-FR" sz="2400" b="0" i="0" u="none" strike="noStrike" kern="1200" cap="none" spc="0" normalizeH="0" baseline="0" noProof="0" dirty="0" err="1">
                <a:ln>
                  <a:noFill/>
                </a:ln>
                <a:solidFill>
                  <a:srgbClr val="000090"/>
                </a:solidFill>
                <a:effectLst/>
                <a:uLnTx/>
                <a:uFillTx/>
                <a:latin typeface="ArialMT"/>
                <a:ea typeface="+mj-ea"/>
                <a:cs typeface="+mj-cs"/>
              </a:rPr>
              <a:t>Weather</a:t>
            </a:r>
            <a:r>
              <a:rPr kumimoji="0" lang="fr-FR" sz="2400" b="0" i="0" u="none" strike="noStrike" kern="1200" cap="none" spc="0" normalizeH="0" baseline="0" noProof="0" dirty="0">
                <a:ln>
                  <a:noFill/>
                </a:ln>
                <a:solidFill>
                  <a:srgbClr val="000090"/>
                </a:solidFill>
                <a:effectLst/>
                <a:uLnTx/>
                <a:uFillTx/>
                <a:latin typeface="ArialMT"/>
                <a:ea typeface="+mj-ea"/>
                <a:cs typeface="+mj-cs"/>
              </a:rPr>
              <a:t> Records à partir de 2011 </a:t>
            </a:r>
            <a:endParaRPr kumimoji="0" lang="x-none" sz="2400" b="0" i="0" u="none" strike="noStrike" kern="1200" cap="none" spc="0" normalizeH="0" baseline="0" noProof="0" dirty="0">
              <a:ln>
                <a:noFill/>
              </a:ln>
              <a:solidFill>
                <a:srgbClr val="000090"/>
              </a:solidFill>
              <a:effectLst/>
              <a:uLnTx/>
              <a:uFillTx/>
              <a:latin typeface="ArialMT"/>
              <a:ea typeface="+mj-ea"/>
              <a:cs typeface="+mj-cs"/>
            </a:endParaRPr>
          </a:p>
        </p:txBody>
      </p:sp>
      <p:pic>
        <p:nvPicPr>
          <p:cNvPr id="49155" name="Picture 3"/>
          <p:cNvPicPr>
            <a:picLocks noChangeAspect="1" noChangeArrowheads="1"/>
          </p:cNvPicPr>
          <p:nvPr/>
        </p:nvPicPr>
        <p:blipFill>
          <a:blip r:embed="rId5"/>
          <a:srcRect/>
          <a:stretch>
            <a:fillRect/>
          </a:stretch>
        </p:blipFill>
        <p:spPr bwMode="auto">
          <a:xfrm>
            <a:off x="18288" y="3551464"/>
            <a:ext cx="5710457" cy="3293473"/>
          </a:xfrm>
          <a:prstGeom prst="rect">
            <a:avLst/>
          </a:prstGeom>
          <a:noFill/>
          <a:ln w="9525">
            <a:noFill/>
            <a:miter lim="800000"/>
            <a:headEnd/>
            <a:tailEnd/>
          </a:ln>
          <a:effectLst/>
        </p:spPr>
      </p:pic>
      <p:pic>
        <p:nvPicPr>
          <p:cNvPr id="49156" name="Picture 4"/>
          <p:cNvPicPr>
            <a:picLocks noChangeAspect="1" noChangeArrowheads="1"/>
          </p:cNvPicPr>
          <p:nvPr/>
        </p:nvPicPr>
        <p:blipFill>
          <a:blip r:embed="rId6"/>
          <a:srcRect/>
          <a:stretch>
            <a:fillRect/>
          </a:stretch>
        </p:blipFill>
        <p:spPr bwMode="auto">
          <a:xfrm>
            <a:off x="3611671" y="1252401"/>
            <a:ext cx="5480077" cy="3709851"/>
          </a:xfrm>
          <a:prstGeom prst="rect">
            <a:avLst/>
          </a:prstGeom>
          <a:noFill/>
          <a:ln w="9525">
            <a:noFill/>
            <a:miter lim="800000"/>
            <a:headEnd/>
            <a:tailEnd/>
          </a:ln>
          <a:effectLst/>
        </p:spPr>
      </p:pic>
      <p:pic>
        <p:nvPicPr>
          <p:cNvPr id="3" name="Picture 2">
            <a:extLst>
              <a:ext uri="{FF2B5EF4-FFF2-40B4-BE49-F238E27FC236}">
                <a16:creationId xmlns:a16="http://schemas.microsoft.com/office/drawing/2014/main" id="{19554579-7F3C-4DBF-9C89-32F871F8CA85}"/>
              </a:ext>
            </a:extLst>
          </p:cNvPr>
          <p:cNvPicPr>
            <a:picLocks noChangeAspect="1"/>
          </p:cNvPicPr>
          <p:nvPr/>
        </p:nvPicPr>
        <p:blipFill>
          <a:blip r:embed="rId7"/>
          <a:stretch>
            <a:fillRect/>
          </a:stretch>
        </p:blipFill>
        <p:spPr>
          <a:xfrm>
            <a:off x="52252" y="3637642"/>
            <a:ext cx="9144000" cy="2560003"/>
          </a:xfrm>
          <a:prstGeom prst="rect">
            <a:avLst/>
          </a:prstGeom>
        </p:spPr>
      </p:pic>
    </p:spTree>
    <p:extLst>
      <p:ext uri="{BB962C8B-B14F-4D97-AF65-F5344CB8AC3E}">
        <p14:creationId xmlns:p14="http://schemas.microsoft.com/office/powerpoint/2010/main" val="191604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B6F287-4A66-4144-9B8E-479AD656D6A2}"/>
              </a:ext>
            </a:extLst>
          </p:cNvPr>
          <p:cNvSpPr>
            <a:spLocks noGrp="1"/>
          </p:cNvSpPr>
          <p:nvPr>
            <p:ph idx="1"/>
          </p:nvPr>
        </p:nvSpPr>
        <p:spPr>
          <a:xfrm>
            <a:off x="457200" y="1027872"/>
            <a:ext cx="8501676" cy="5193414"/>
          </a:xfrm>
          <a:noFill/>
        </p:spPr>
        <p:txBody>
          <a:bodyPr>
            <a:normAutofit/>
          </a:bodyPr>
          <a:lstStyle/>
          <a:p>
            <a:pPr marL="0" lvl="0" indent="0">
              <a:spcBef>
                <a:spcPts val="0"/>
              </a:spcBef>
              <a:buNone/>
            </a:pPr>
            <a:r>
              <a:rPr lang="en-US" sz="2100" dirty="0">
                <a:solidFill>
                  <a:srgbClr val="000000"/>
                </a:solidFill>
                <a:latin typeface="ArialMT"/>
              </a:rPr>
              <a:t>Option 2: </a:t>
            </a:r>
            <a:r>
              <a:rPr lang="en-US" sz="2100" dirty="0" err="1">
                <a:solidFill>
                  <a:srgbClr val="000000"/>
                </a:solidFill>
                <a:latin typeface="ArialMT"/>
              </a:rPr>
              <a:t>Fichier</a:t>
            </a:r>
            <a:r>
              <a:rPr lang="en-US" sz="2100" dirty="0">
                <a:solidFill>
                  <a:srgbClr val="000000"/>
                </a:solidFill>
                <a:latin typeface="ArialMT"/>
              </a:rPr>
              <a:t> format </a:t>
            </a:r>
            <a:r>
              <a:rPr lang="en-US" sz="2100" dirty="0" err="1">
                <a:solidFill>
                  <a:srgbClr val="000000"/>
                </a:solidFill>
                <a:latin typeface="ArialMT"/>
              </a:rPr>
              <a:t>texte</a:t>
            </a:r>
            <a:r>
              <a:rPr lang="en-US" sz="2100" dirty="0">
                <a:solidFill>
                  <a:srgbClr val="000000"/>
                </a:solidFill>
                <a:latin typeface="ArialMT"/>
              </a:rPr>
              <a:t> </a:t>
            </a:r>
            <a:r>
              <a:rPr lang="fr-BE" sz="2100" dirty="0">
                <a:solidFill>
                  <a:srgbClr val="000000"/>
                </a:solidFill>
                <a:latin typeface="ArialMT"/>
              </a:rPr>
              <a:t> </a:t>
            </a:r>
            <a:br>
              <a:rPr lang="fr-BE" sz="2100" dirty="0">
                <a:solidFill>
                  <a:srgbClr val="000000"/>
                </a:solidFill>
                <a:latin typeface="ArialMT"/>
              </a:rPr>
            </a:br>
            <a:br>
              <a:rPr lang="en-US" sz="2100" dirty="0">
                <a:solidFill>
                  <a:srgbClr val="000000"/>
                </a:solidFill>
                <a:latin typeface="ArialMT"/>
              </a:rPr>
            </a:br>
            <a:r>
              <a:rPr lang="fr-FR" sz="2000" dirty="0">
                <a:solidFill>
                  <a:srgbClr val="000000"/>
                </a:solidFill>
                <a:latin typeface="ArialMT"/>
              </a:rPr>
              <a:t>Un exemple de fichier au </a:t>
            </a:r>
            <a:r>
              <a:rPr lang="fr-FR" sz="2000" b="1" dirty="0">
                <a:solidFill>
                  <a:srgbClr val="000000"/>
                </a:solidFill>
                <a:latin typeface="ArialMT"/>
              </a:rPr>
              <a:t>format texte </a:t>
            </a:r>
            <a:r>
              <a:rPr lang="fr-FR" sz="2000" dirty="0">
                <a:solidFill>
                  <a:srgbClr val="000000"/>
                </a:solidFill>
                <a:latin typeface="ArialMT"/>
              </a:rPr>
              <a:t>se trouve dans </a:t>
            </a:r>
            <a:r>
              <a:rPr lang="fr-FR" sz="2000" b="1" dirty="0">
                <a:solidFill>
                  <a:srgbClr val="000000"/>
                </a:solidFill>
                <a:latin typeface="ArialMT"/>
              </a:rPr>
              <a:t>l’annexe III </a:t>
            </a:r>
            <a:r>
              <a:rPr lang="fr-FR" sz="2000" dirty="0">
                <a:solidFill>
                  <a:srgbClr val="000000"/>
                </a:solidFill>
                <a:latin typeface="ArialMT"/>
              </a:rPr>
              <a:t>et un modèle électronique est fourni aux Membres de l’OMM (lien en bas).</a:t>
            </a:r>
          </a:p>
          <a:p>
            <a:pPr marL="0" lvl="0" indent="0">
              <a:spcBef>
                <a:spcPts val="0"/>
              </a:spcBef>
              <a:buNone/>
            </a:pPr>
            <a:r>
              <a:rPr lang="fr-FR" sz="2000" dirty="0">
                <a:solidFill>
                  <a:srgbClr val="000000"/>
                </a:solidFill>
                <a:latin typeface="ArialMT"/>
              </a:rPr>
              <a:t>Un fichier par station. </a:t>
            </a:r>
          </a:p>
          <a:p>
            <a:pPr marL="0" lvl="0" indent="0">
              <a:spcBef>
                <a:spcPts val="0"/>
              </a:spcBef>
              <a:buNone/>
            </a:pPr>
            <a:r>
              <a:rPr lang="fr-FR" sz="2000" dirty="0">
                <a:solidFill>
                  <a:srgbClr val="000000"/>
                </a:solidFill>
                <a:latin typeface="ArialMT"/>
              </a:rPr>
              <a:t>L’en-tête du fichier sur 8 lignes contient les métadonnées sur la station. </a:t>
            </a:r>
          </a:p>
          <a:p>
            <a:pPr marL="0" lvl="0" indent="0">
              <a:spcBef>
                <a:spcPts val="0"/>
              </a:spcBef>
              <a:buNone/>
            </a:pPr>
            <a:br>
              <a:rPr lang="fr-FR" sz="2000" dirty="0"/>
            </a:br>
            <a:endParaRPr lang="en-US" sz="2000" dirty="0">
              <a:solidFill>
                <a:srgbClr val="000000"/>
              </a:solidFill>
              <a:latin typeface="ArialMT"/>
            </a:endParaRPr>
          </a:p>
          <a:p>
            <a:pPr marL="0" lvl="0" indent="0">
              <a:spcBef>
                <a:spcPts val="0"/>
              </a:spcBef>
              <a:buNone/>
            </a:pPr>
            <a:br>
              <a:rPr lang="en-US" sz="2000" dirty="0">
                <a:solidFill>
                  <a:srgbClr val="000000"/>
                </a:solidFill>
                <a:latin typeface="ArialMT"/>
              </a:rPr>
            </a:br>
            <a:endParaRPr lang="x-none" sz="3600" dirty="0"/>
          </a:p>
        </p:txBody>
      </p:sp>
      <p:grpSp>
        <p:nvGrpSpPr>
          <p:cNvPr id="8" name="Group 7">
            <a:extLst>
              <a:ext uri="{FF2B5EF4-FFF2-40B4-BE49-F238E27FC236}">
                <a16:creationId xmlns:a16="http://schemas.microsoft.com/office/drawing/2014/main" id="{A34A43B6-C9F6-4CB5-9EE9-DC6FB2DCBAAE}"/>
              </a:ext>
            </a:extLst>
          </p:cNvPr>
          <p:cNvGrpSpPr/>
          <p:nvPr/>
        </p:nvGrpSpPr>
        <p:grpSpPr>
          <a:xfrm>
            <a:off x="5225" y="1940"/>
            <a:ext cx="9132679" cy="864956"/>
            <a:chOff x="5225" y="1940"/>
            <a:chExt cx="9132679" cy="864956"/>
          </a:xfrm>
        </p:grpSpPr>
        <p:pic>
          <p:nvPicPr>
            <p:cNvPr id="9" name="Image 7" descr="logo maroc meteo v2016_hr.jpg">
              <a:extLst>
                <a:ext uri="{FF2B5EF4-FFF2-40B4-BE49-F238E27FC236}">
                  <a16:creationId xmlns:a16="http://schemas.microsoft.com/office/drawing/2014/main" id="{12F54598-7249-4D1C-8FEB-A16491FECE32}"/>
                </a:ext>
              </a:extLst>
            </p:cNvPr>
            <p:cNvPicPr>
              <a:picLocks noChangeAspect="1"/>
            </p:cNvPicPr>
            <p:nvPr/>
          </p:nvPicPr>
          <p:blipFill>
            <a:blip r:embed="rId3" cstate="print"/>
            <a:stretch>
              <a:fillRect/>
            </a:stretch>
          </p:blipFill>
          <p:spPr>
            <a:xfrm>
              <a:off x="5225" y="6616"/>
              <a:ext cx="822540" cy="857232"/>
            </a:xfrm>
            <a:prstGeom prst="rect">
              <a:avLst/>
            </a:prstGeom>
          </p:spPr>
        </p:pic>
        <p:pic>
          <p:nvPicPr>
            <p:cNvPr id="10" name="Picture 2" descr="Sea-Ice Information Services in the World – 2017 Update Released - Arctic  Portal">
              <a:extLst>
                <a:ext uri="{FF2B5EF4-FFF2-40B4-BE49-F238E27FC236}">
                  <a16:creationId xmlns:a16="http://schemas.microsoft.com/office/drawing/2014/main" id="{42B9AE7D-A614-41B2-8EC9-F71AC6BA7C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5364" y="1940"/>
              <a:ext cx="822540" cy="864956"/>
            </a:xfrm>
            <a:prstGeom prst="rect">
              <a:avLst/>
            </a:prstGeom>
            <a:noFill/>
            <a:extLst>
              <a:ext uri="{909E8E84-426E-40DD-AFC4-6F175D3DCCD1}">
                <a14:hiddenFill xmlns:a14="http://schemas.microsoft.com/office/drawing/2010/main">
                  <a:solidFill>
                    <a:srgbClr val="FFFFFF"/>
                  </a:solidFill>
                </a14:hiddenFill>
              </a:ext>
            </a:extLst>
          </p:spPr>
        </p:pic>
      </p:grpSp>
      <p:pic>
        <p:nvPicPr>
          <p:cNvPr id="47105" name="Picture 1"/>
          <p:cNvPicPr>
            <a:picLocks noChangeAspect="1" noChangeArrowheads="1"/>
          </p:cNvPicPr>
          <p:nvPr/>
        </p:nvPicPr>
        <p:blipFill>
          <a:blip r:embed="rId5"/>
          <a:srcRect/>
          <a:stretch>
            <a:fillRect/>
          </a:stretch>
        </p:blipFill>
        <p:spPr bwMode="auto">
          <a:xfrm>
            <a:off x="542964" y="3064905"/>
            <a:ext cx="7772400" cy="2133600"/>
          </a:xfrm>
          <a:prstGeom prst="rect">
            <a:avLst/>
          </a:prstGeom>
          <a:noFill/>
          <a:ln w="9525">
            <a:noFill/>
            <a:miter lim="800000"/>
            <a:headEnd/>
            <a:tailEnd/>
          </a:ln>
          <a:effectLst/>
        </p:spPr>
      </p:pic>
      <p:sp>
        <p:nvSpPr>
          <p:cNvPr id="12" name="Title 1">
            <a:extLst>
              <a:ext uri="{FF2B5EF4-FFF2-40B4-BE49-F238E27FC236}">
                <a16:creationId xmlns:a16="http://schemas.microsoft.com/office/drawing/2014/main" id="{2FC2930C-6FE2-40EF-B0FA-565D84FEC7F9}"/>
              </a:ext>
            </a:extLst>
          </p:cNvPr>
          <p:cNvSpPr txBox="1">
            <a:spLocks/>
          </p:cNvSpPr>
          <p:nvPr/>
        </p:nvSpPr>
        <p:spPr>
          <a:xfrm>
            <a:off x="457200" y="274638"/>
            <a:ext cx="8229600" cy="675388"/>
          </a:xfrm>
          <a:prstGeom prst="rect">
            <a:avLst/>
          </a:prstGeom>
        </p:spPr>
        <p:txBody>
          <a:bodyPr vert="horz" lIns="91440" tIns="45720" rIns="91440" bIns="45720" rtlCol="0" anchor="ctr">
            <a:normAutofit fontScale="90000" lnSpcReduction="2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fr-FR" sz="2400" b="0" i="0" u="none" strike="noStrike" kern="1200" cap="none" spc="0" normalizeH="0" baseline="0" noProof="0" dirty="0">
                <a:ln>
                  <a:noFill/>
                </a:ln>
                <a:solidFill>
                  <a:srgbClr val="000090"/>
                </a:solidFill>
                <a:effectLst/>
                <a:uLnTx/>
                <a:uFillTx/>
                <a:latin typeface="ArialMT"/>
                <a:ea typeface="+mj-ea"/>
                <a:cs typeface="+mj-cs"/>
              </a:rPr>
              <a:t>Directives concernant la communication </a:t>
            </a:r>
            <a:br>
              <a:rPr kumimoji="0" lang="fr-FR" sz="2400" b="0" i="0" u="none" strike="noStrike" kern="1200" cap="none" spc="0" normalizeH="0" baseline="0" noProof="0" dirty="0">
                <a:ln>
                  <a:noFill/>
                </a:ln>
                <a:solidFill>
                  <a:srgbClr val="000090"/>
                </a:solidFill>
                <a:effectLst/>
                <a:uLnTx/>
                <a:uFillTx/>
                <a:latin typeface="ArialMT"/>
                <a:ea typeface="+mj-ea"/>
                <a:cs typeface="+mj-cs"/>
              </a:rPr>
            </a:br>
            <a:r>
              <a:rPr kumimoji="0" lang="fr-FR" sz="2400" b="0" i="0" u="none" strike="noStrike" kern="1200" cap="none" spc="0" normalizeH="0" baseline="0" noProof="0" dirty="0">
                <a:ln>
                  <a:noFill/>
                </a:ln>
                <a:solidFill>
                  <a:srgbClr val="000090"/>
                </a:solidFill>
                <a:effectLst/>
                <a:uLnTx/>
                <a:uFillTx/>
                <a:latin typeface="ArialMT"/>
                <a:ea typeface="+mj-ea"/>
                <a:cs typeface="+mj-cs"/>
              </a:rPr>
              <a:t>des World </a:t>
            </a:r>
            <a:r>
              <a:rPr kumimoji="0" lang="fr-FR" sz="2400" b="0" i="0" u="none" strike="noStrike" kern="1200" cap="none" spc="0" normalizeH="0" baseline="0" noProof="0" dirty="0" err="1">
                <a:ln>
                  <a:noFill/>
                </a:ln>
                <a:solidFill>
                  <a:srgbClr val="000090"/>
                </a:solidFill>
                <a:effectLst/>
                <a:uLnTx/>
                <a:uFillTx/>
                <a:latin typeface="ArialMT"/>
                <a:ea typeface="+mj-ea"/>
                <a:cs typeface="+mj-cs"/>
              </a:rPr>
              <a:t>Weather</a:t>
            </a:r>
            <a:r>
              <a:rPr kumimoji="0" lang="fr-FR" sz="2400" b="0" i="0" u="none" strike="noStrike" kern="1200" cap="none" spc="0" normalizeH="0" baseline="0" noProof="0" dirty="0">
                <a:ln>
                  <a:noFill/>
                </a:ln>
                <a:solidFill>
                  <a:srgbClr val="000090"/>
                </a:solidFill>
                <a:effectLst/>
                <a:uLnTx/>
                <a:uFillTx/>
                <a:latin typeface="ArialMT"/>
                <a:ea typeface="+mj-ea"/>
                <a:cs typeface="+mj-cs"/>
              </a:rPr>
              <a:t> Records à partir de 2011 </a:t>
            </a:r>
            <a:endParaRPr kumimoji="0" lang="x-none" sz="2400" b="0" i="0" u="none" strike="noStrike" kern="1200" cap="none" spc="0" normalizeH="0" baseline="0" noProof="0" dirty="0">
              <a:ln>
                <a:noFill/>
              </a:ln>
              <a:solidFill>
                <a:srgbClr val="000090"/>
              </a:solidFill>
              <a:effectLst/>
              <a:uLnTx/>
              <a:uFillTx/>
              <a:latin typeface="ArialMT"/>
              <a:ea typeface="+mj-ea"/>
              <a:cs typeface="+mj-cs"/>
            </a:endParaRPr>
          </a:p>
        </p:txBody>
      </p:sp>
      <p:pic>
        <p:nvPicPr>
          <p:cNvPr id="47106" name="Picture 2"/>
          <p:cNvPicPr>
            <a:picLocks noChangeAspect="1" noChangeArrowheads="1"/>
          </p:cNvPicPr>
          <p:nvPr/>
        </p:nvPicPr>
        <p:blipFill>
          <a:blip r:embed="rId6"/>
          <a:srcRect/>
          <a:stretch>
            <a:fillRect/>
          </a:stretch>
        </p:blipFill>
        <p:spPr bwMode="auto">
          <a:xfrm>
            <a:off x="827765" y="5198505"/>
            <a:ext cx="6943725" cy="1343025"/>
          </a:xfrm>
          <a:prstGeom prst="rect">
            <a:avLst/>
          </a:prstGeom>
          <a:noFill/>
          <a:ln w="9525">
            <a:noFill/>
            <a:miter lim="800000"/>
            <a:headEnd/>
            <a:tailEnd/>
          </a:ln>
          <a:effectLst/>
        </p:spPr>
      </p:pic>
      <p:pic>
        <p:nvPicPr>
          <p:cNvPr id="47107" name="Picture 3"/>
          <p:cNvPicPr>
            <a:picLocks noChangeAspect="1" noChangeArrowheads="1"/>
          </p:cNvPicPr>
          <p:nvPr/>
        </p:nvPicPr>
        <p:blipFill>
          <a:blip r:embed="rId7"/>
          <a:srcRect/>
          <a:stretch>
            <a:fillRect/>
          </a:stretch>
        </p:blipFill>
        <p:spPr bwMode="auto">
          <a:xfrm>
            <a:off x="2111189" y="6279138"/>
            <a:ext cx="6999822" cy="538521"/>
          </a:xfrm>
          <a:prstGeom prst="rect">
            <a:avLst/>
          </a:prstGeom>
          <a:noFill/>
          <a:ln w="9525">
            <a:noFill/>
            <a:miter lim="800000"/>
            <a:headEnd/>
            <a:tailEnd/>
          </a:ln>
          <a:effectLst/>
        </p:spPr>
      </p:pic>
    </p:spTree>
    <p:extLst>
      <p:ext uri="{BB962C8B-B14F-4D97-AF65-F5344CB8AC3E}">
        <p14:creationId xmlns:p14="http://schemas.microsoft.com/office/powerpoint/2010/main" val="2481925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B6F287-4A66-4144-9B8E-479AD656D6A2}"/>
              </a:ext>
            </a:extLst>
          </p:cNvPr>
          <p:cNvSpPr>
            <a:spLocks noGrp="1"/>
          </p:cNvSpPr>
          <p:nvPr>
            <p:ph idx="1"/>
          </p:nvPr>
        </p:nvSpPr>
        <p:spPr>
          <a:xfrm>
            <a:off x="457200" y="1027872"/>
            <a:ext cx="8501676" cy="3465751"/>
          </a:xfrm>
          <a:noFill/>
        </p:spPr>
        <p:txBody>
          <a:bodyPr>
            <a:normAutofit fontScale="92500" lnSpcReduction="10000"/>
          </a:bodyPr>
          <a:lstStyle/>
          <a:p>
            <a:pPr marL="0" lvl="0" indent="0">
              <a:spcBef>
                <a:spcPts val="0"/>
              </a:spcBef>
              <a:buNone/>
            </a:pPr>
            <a:r>
              <a:rPr lang="en-US" sz="2100" dirty="0">
                <a:solidFill>
                  <a:srgbClr val="000000"/>
                </a:solidFill>
                <a:latin typeface="ArialMT"/>
              </a:rPr>
              <a:t>Option 2: </a:t>
            </a:r>
            <a:r>
              <a:rPr lang="en-US" sz="2100" dirty="0" err="1">
                <a:solidFill>
                  <a:srgbClr val="000000"/>
                </a:solidFill>
                <a:latin typeface="ArialMT"/>
              </a:rPr>
              <a:t>Fichier</a:t>
            </a:r>
            <a:r>
              <a:rPr lang="en-US" sz="2100" dirty="0">
                <a:solidFill>
                  <a:srgbClr val="000000"/>
                </a:solidFill>
                <a:latin typeface="ArialMT"/>
              </a:rPr>
              <a:t> format </a:t>
            </a:r>
            <a:r>
              <a:rPr lang="en-US" sz="2100" dirty="0" err="1">
                <a:solidFill>
                  <a:srgbClr val="000000"/>
                </a:solidFill>
                <a:latin typeface="ArialMT"/>
              </a:rPr>
              <a:t>texte</a:t>
            </a:r>
            <a:r>
              <a:rPr lang="en-US" sz="2100" dirty="0">
                <a:solidFill>
                  <a:srgbClr val="000000"/>
                </a:solidFill>
                <a:latin typeface="ArialMT"/>
              </a:rPr>
              <a:t> </a:t>
            </a:r>
            <a:r>
              <a:rPr lang="fr-BE" sz="2100" dirty="0">
                <a:solidFill>
                  <a:srgbClr val="000000"/>
                </a:solidFill>
                <a:latin typeface="ArialMT"/>
              </a:rPr>
              <a:t> </a:t>
            </a:r>
            <a:br>
              <a:rPr lang="fr-BE" sz="2100" dirty="0">
                <a:solidFill>
                  <a:srgbClr val="000000"/>
                </a:solidFill>
                <a:latin typeface="ArialMT"/>
              </a:rPr>
            </a:br>
            <a:br>
              <a:rPr lang="en-US" sz="2000" dirty="0">
                <a:solidFill>
                  <a:srgbClr val="000000"/>
                </a:solidFill>
                <a:latin typeface="ArialMT"/>
              </a:rPr>
            </a:br>
            <a:r>
              <a:rPr lang="fr-FR" sz="2000" dirty="0">
                <a:solidFill>
                  <a:srgbClr val="000000"/>
                </a:solidFill>
                <a:latin typeface="ArialMT"/>
              </a:rPr>
              <a:t> La </a:t>
            </a:r>
            <a:r>
              <a:rPr lang="fr-FR" sz="2000" b="1" dirty="0">
                <a:solidFill>
                  <a:srgbClr val="000000"/>
                </a:solidFill>
                <a:latin typeface="ArialMT"/>
              </a:rPr>
              <a:t>section suivante </a:t>
            </a:r>
            <a:r>
              <a:rPr lang="fr-FR" sz="2000" dirty="0">
                <a:solidFill>
                  <a:srgbClr val="000000"/>
                </a:solidFill>
                <a:latin typeface="ArialMT"/>
              </a:rPr>
              <a:t>contient les données relatives à chaque élément climatique observé par cette station. Si un élément n’est pas observé par la station, il convient de laisser le champ correspondant vide à l’aide d’espaces. Les valeurs «9» ou «–9» ne doivent pas être utilisées pour signaler des données manquantes, de même que les tabulations. </a:t>
            </a:r>
            <a:br>
              <a:rPr lang="fr-FR" sz="2000" dirty="0">
                <a:solidFill>
                  <a:srgbClr val="000000"/>
                </a:solidFill>
                <a:latin typeface="ArialMT"/>
              </a:rPr>
            </a:br>
            <a:r>
              <a:rPr lang="fr-FR" sz="2000" dirty="0">
                <a:solidFill>
                  <a:srgbClr val="000000"/>
                </a:solidFill>
                <a:latin typeface="ArialMT"/>
              </a:rPr>
              <a:t> </a:t>
            </a:r>
          </a:p>
          <a:p>
            <a:pPr marL="0" lvl="0" indent="0">
              <a:spcBef>
                <a:spcPts val="0"/>
              </a:spcBef>
              <a:buNone/>
            </a:pPr>
            <a:br>
              <a:rPr lang="fr-FR" sz="2000" dirty="0"/>
            </a:br>
            <a:endParaRPr lang="en-US" sz="2000" dirty="0">
              <a:solidFill>
                <a:srgbClr val="000000"/>
              </a:solidFill>
              <a:latin typeface="ArialMT"/>
            </a:endParaRPr>
          </a:p>
          <a:p>
            <a:pPr marL="0" lvl="0" indent="0">
              <a:spcBef>
                <a:spcPts val="0"/>
              </a:spcBef>
              <a:buNone/>
            </a:pPr>
            <a:br>
              <a:rPr lang="en-US" sz="2000" dirty="0">
                <a:solidFill>
                  <a:srgbClr val="000000"/>
                </a:solidFill>
                <a:latin typeface="ArialMT"/>
              </a:rPr>
            </a:br>
            <a:endParaRPr lang="x-none" sz="3600" dirty="0"/>
          </a:p>
        </p:txBody>
      </p:sp>
      <p:grpSp>
        <p:nvGrpSpPr>
          <p:cNvPr id="2" name="Group 7">
            <a:extLst>
              <a:ext uri="{FF2B5EF4-FFF2-40B4-BE49-F238E27FC236}">
                <a16:creationId xmlns:a16="http://schemas.microsoft.com/office/drawing/2014/main" id="{A34A43B6-C9F6-4CB5-9EE9-DC6FB2DCBAAE}"/>
              </a:ext>
            </a:extLst>
          </p:cNvPr>
          <p:cNvGrpSpPr/>
          <p:nvPr/>
        </p:nvGrpSpPr>
        <p:grpSpPr>
          <a:xfrm>
            <a:off x="5225" y="1940"/>
            <a:ext cx="9132679" cy="864956"/>
            <a:chOff x="5225" y="1940"/>
            <a:chExt cx="9132679" cy="864956"/>
          </a:xfrm>
        </p:grpSpPr>
        <p:pic>
          <p:nvPicPr>
            <p:cNvPr id="9" name="Image 7" descr="logo maroc meteo v2016_hr.jpg">
              <a:extLst>
                <a:ext uri="{FF2B5EF4-FFF2-40B4-BE49-F238E27FC236}">
                  <a16:creationId xmlns:a16="http://schemas.microsoft.com/office/drawing/2014/main" id="{12F54598-7249-4D1C-8FEB-A16491FECE32}"/>
                </a:ext>
              </a:extLst>
            </p:cNvPr>
            <p:cNvPicPr>
              <a:picLocks noChangeAspect="1"/>
            </p:cNvPicPr>
            <p:nvPr/>
          </p:nvPicPr>
          <p:blipFill>
            <a:blip r:embed="rId3" cstate="print"/>
            <a:stretch>
              <a:fillRect/>
            </a:stretch>
          </p:blipFill>
          <p:spPr>
            <a:xfrm>
              <a:off x="5225" y="6616"/>
              <a:ext cx="822540" cy="857232"/>
            </a:xfrm>
            <a:prstGeom prst="rect">
              <a:avLst/>
            </a:prstGeom>
          </p:spPr>
        </p:pic>
        <p:pic>
          <p:nvPicPr>
            <p:cNvPr id="10" name="Picture 2" descr="Sea-Ice Information Services in the World – 2017 Update Released - Arctic  Portal">
              <a:extLst>
                <a:ext uri="{FF2B5EF4-FFF2-40B4-BE49-F238E27FC236}">
                  <a16:creationId xmlns:a16="http://schemas.microsoft.com/office/drawing/2014/main" id="{42B9AE7D-A614-41B2-8EC9-F71AC6BA7C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5364" y="1940"/>
              <a:ext cx="822540" cy="864956"/>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itle 1">
            <a:extLst>
              <a:ext uri="{FF2B5EF4-FFF2-40B4-BE49-F238E27FC236}">
                <a16:creationId xmlns:a16="http://schemas.microsoft.com/office/drawing/2014/main" id="{2FC2930C-6FE2-40EF-B0FA-565D84FEC7F9}"/>
              </a:ext>
            </a:extLst>
          </p:cNvPr>
          <p:cNvSpPr txBox="1">
            <a:spLocks/>
          </p:cNvSpPr>
          <p:nvPr/>
        </p:nvSpPr>
        <p:spPr>
          <a:xfrm>
            <a:off x="457200" y="274638"/>
            <a:ext cx="8229600" cy="675388"/>
          </a:xfrm>
          <a:prstGeom prst="rect">
            <a:avLst/>
          </a:prstGeom>
        </p:spPr>
        <p:txBody>
          <a:bodyPr vert="horz" lIns="91440" tIns="45720" rIns="91440" bIns="45720" rtlCol="0" anchor="ctr">
            <a:normAutofit fontScale="90000" lnSpcReduction="2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fr-FR" sz="2400" b="0" i="0" u="none" strike="noStrike" kern="1200" cap="none" spc="0" normalizeH="0" baseline="0" noProof="0" dirty="0">
                <a:ln>
                  <a:noFill/>
                </a:ln>
                <a:solidFill>
                  <a:srgbClr val="000090"/>
                </a:solidFill>
                <a:effectLst/>
                <a:uLnTx/>
                <a:uFillTx/>
                <a:latin typeface="ArialMT"/>
                <a:ea typeface="+mj-ea"/>
                <a:cs typeface="+mj-cs"/>
              </a:rPr>
              <a:t>Directives concernant la communication </a:t>
            </a:r>
            <a:br>
              <a:rPr kumimoji="0" lang="fr-FR" sz="2400" b="0" i="0" u="none" strike="noStrike" kern="1200" cap="none" spc="0" normalizeH="0" baseline="0" noProof="0" dirty="0">
                <a:ln>
                  <a:noFill/>
                </a:ln>
                <a:solidFill>
                  <a:srgbClr val="000090"/>
                </a:solidFill>
                <a:effectLst/>
                <a:uLnTx/>
                <a:uFillTx/>
                <a:latin typeface="ArialMT"/>
                <a:ea typeface="+mj-ea"/>
                <a:cs typeface="+mj-cs"/>
              </a:rPr>
            </a:br>
            <a:r>
              <a:rPr kumimoji="0" lang="fr-FR" sz="2400" b="0" i="0" u="none" strike="noStrike" kern="1200" cap="none" spc="0" normalizeH="0" baseline="0" noProof="0" dirty="0">
                <a:ln>
                  <a:noFill/>
                </a:ln>
                <a:solidFill>
                  <a:srgbClr val="000090"/>
                </a:solidFill>
                <a:effectLst/>
                <a:uLnTx/>
                <a:uFillTx/>
                <a:latin typeface="ArialMT"/>
                <a:ea typeface="+mj-ea"/>
                <a:cs typeface="+mj-cs"/>
              </a:rPr>
              <a:t>des World </a:t>
            </a:r>
            <a:r>
              <a:rPr kumimoji="0" lang="fr-FR" sz="2400" b="0" i="0" u="none" strike="noStrike" kern="1200" cap="none" spc="0" normalizeH="0" baseline="0" noProof="0" dirty="0" err="1">
                <a:ln>
                  <a:noFill/>
                </a:ln>
                <a:solidFill>
                  <a:srgbClr val="000090"/>
                </a:solidFill>
                <a:effectLst/>
                <a:uLnTx/>
                <a:uFillTx/>
                <a:latin typeface="ArialMT"/>
                <a:ea typeface="+mj-ea"/>
                <a:cs typeface="+mj-cs"/>
              </a:rPr>
              <a:t>Weather</a:t>
            </a:r>
            <a:r>
              <a:rPr kumimoji="0" lang="fr-FR" sz="2400" b="0" i="0" u="none" strike="noStrike" kern="1200" cap="none" spc="0" normalizeH="0" baseline="0" noProof="0" dirty="0">
                <a:ln>
                  <a:noFill/>
                </a:ln>
                <a:solidFill>
                  <a:srgbClr val="000090"/>
                </a:solidFill>
                <a:effectLst/>
                <a:uLnTx/>
                <a:uFillTx/>
                <a:latin typeface="ArialMT"/>
                <a:ea typeface="+mj-ea"/>
                <a:cs typeface="+mj-cs"/>
              </a:rPr>
              <a:t> Records à partir de 2011 </a:t>
            </a:r>
            <a:endParaRPr kumimoji="0" lang="x-none" sz="2400" b="0" i="0" u="none" strike="noStrike" kern="1200" cap="none" spc="0" normalizeH="0" baseline="0" noProof="0" dirty="0">
              <a:ln>
                <a:noFill/>
              </a:ln>
              <a:solidFill>
                <a:srgbClr val="000090"/>
              </a:solidFill>
              <a:effectLst/>
              <a:uLnTx/>
              <a:uFillTx/>
              <a:latin typeface="ArialMT"/>
              <a:ea typeface="+mj-ea"/>
              <a:cs typeface="+mj-cs"/>
            </a:endParaRPr>
          </a:p>
        </p:txBody>
      </p:sp>
      <p:pic>
        <p:nvPicPr>
          <p:cNvPr id="11" name="Picture 2"/>
          <p:cNvPicPr>
            <a:picLocks noChangeAspect="1" noChangeArrowheads="1"/>
          </p:cNvPicPr>
          <p:nvPr/>
        </p:nvPicPr>
        <p:blipFill>
          <a:blip r:embed="rId5"/>
          <a:srcRect/>
          <a:stretch>
            <a:fillRect/>
          </a:stretch>
        </p:blipFill>
        <p:spPr bwMode="auto">
          <a:xfrm>
            <a:off x="671513" y="3011581"/>
            <a:ext cx="7800975" cy="3524250"/>
          </a:xfrm>
          <a:prstGeom prst="rect">
            <a:avLst/>
          </a:prstGeom>
          <a:noFill/>
          <a:ln w="9525">
            <a:noFill/>
            <a:miter lim="800000"/>
            <a:headEnd/>
            <a:tailEnd/>
          </a:ln>
          <a:effectLst/>
        </p:spPr>
      </p:pic>
    </p:spTree>
    <p:extLst>
      <p:ext uri="{BB962C8B-B14F-4D97-AF65-F5344CB8AC3E}">
        <p14:creationId xmlns:p14="http://schemas.microsoft.com/office/powerpoint/2010/main" val="2724048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B6F287-4A66-4144-9B8E-479AD656D6A2}"/>
              </a:ext>
            </a:extLst>
          </p:cNvPr>
          <p:cNvSpPr>
            <a:spLocks noGrp="1"/>
          </p:cNvSpPr>
          <p:nvPr>
            <p:ph idx="1"/>
          </p:nvPr>
        </p:nvSpPr>
        <p:spPr>
          <a:xfrm>
            <a:off x="457200" y="1027872"/>
            <a:ext cx="8501676" cy="3465751"/>
          </a:xfrm>
          <a:noFill/>
        </p:spPr>
        <p:txBody>
          <a:bodyPr>
            <a:normAutofit fontScale="92500" lnSpcReduction="10000"/>
          </a:bodyPr>
          <a:lstStyle/>
          <a:p>
            <a:pPr marL="0" lvl="0" indent="0">
              <a:spcBef>
                <a:spcPts val="0"/>
              </a:spcBef>
              <a:buNone/>
            </a:pPr>
            <a:r>
              <a:rPr lang="en-US" sz="2100" dirty="0">
                <a:solidFill>
                  <a:srgbClr val="000000"/>
                </a:solidFill>
                <a:latin typeface="ArialMT"/>
              </a:rPr>
              <a:t>Option 2: </a:t>
            </a:r>
            <a:r>
              <a:rPr lang="en-US" sz="2100" dirty="0" err="1">
                <a:solidFill>
                  <a:srgbClr val="000000"/>
                </a:solidFill>
                <a:latin typeface="ArialMT"/>
              </a:rPr>
              <a:t>Fichier</a:t>
            </a:r>
            <a:r>
              <a:rPr lang="en-US" sz="2100" dirty="0">
                <a:solidFill>
                  <a:srgbClr val="000000"/>
                </a:solidFill>
                <a:latin typeface="ArialMT"/>
              </a:rPr>
              <a:t> format </a:t>
            </a:r>
            <a:r>
              <a:rPr lang="en-US" sz="2100" dirty="0" err="1">
                <a:solidFill>
                  <a:srgbClr val="000000"/>
                </a:solidFill>
                <a:latin typeface="ArialMT"/>
              </a:rPr>
              <a:t>texte</a:t>
            </a:r>
            <a:r>
              <a:rPr lang="en-US" sz="2100" dirty="0">
                <a:solidFill>
                  <a:srgbClr val="000000"/>
                </a:solidFill>
                <a:latin typeface="ArialMT"/>
              </a:rPr>
              <a:t> </a:t>
            </a:r>
            <a:r>
              <a:rPr lang="fr-BE" sz="2100" dirty="0">
                <a:solidFill>
                  <a:srgbClr val="000000"/>
                </a:solidFill>
                <a:latin typeface="ArialMT"/>
              </a:rPr>
              <a:t> </a:t>
            </a:r>
            <a:br>
              <a:rPr lang="fr-BE" sz="2100" dirty="0">
                <a:solidFill>
                  <a:srgbClr val="000000"/>
                </a:solidFill>
                <a:latin typeface="ArialMT"/>
              </a:rPr>
            </a:br>
            <a:br>
              <a:rPr lang="en-US" sz="2000" dirty="0">
                <a:solidFill>
                  <a:srgbClr val="000000"/>
                </a:solidFill>
                <a:latin typeface="ArialMT"/>
              </a:rPr>
            </a:br>
            <a:r>
              <a:rPr lang="fr-FR" sz="2000" dirty="0">
                <a:solidFill>
                  <a:srgbClr val="000000"/>
                </a:solidFill>
                <a:latin typeface="ArialMT"/>
              </a:rPr>
              <a:t> La </a:t>
            </a:r>
            <a:r>
              <a:rPr lang="fr-FR" sz="2000" b="1" dirty="0">
                <a:solidFill>
                  <a:srgbClr val="000000"/>
                </a:solidFill>
                <a:latin typeface="ArialMT"/>
              </a:rPr>
              <a:t>section suivante </a:t>
            </a:r>
            <a:r>
              <a:rPr lang="fr-FR" sz="2000" dirty="0">
                <a:solidFill>
                  <a:srgbClr val="000000"/>
                </a:solidFill>
                <a:latin typeface="ArialMT"/>
              </a:rPr>
              <a:t>contient les données relatives à chaque élément climatique observé par cette station. Si un élément n’est pas observé par la station, il convient de laisser le champ correspondant vide à l’aide d’espaces. Les valeurs «9» ou «–9» ne doivent pas être utilisées pour signaler des données manquantes, de même que les tabulations. </a:t>
            </a:r>
            <a:br>
              <a:rPr lang="fr-FR" sz="2000" dirty="0">
                <a:solidFill>
                  <a:srgbClr val="000000"/>
                </a:solidFill>
                <a:latin typeface="ArialMT"/>
              </a:rPr>
            </a:br>
            <a:r>
              <a:rPr lang="fr-FR" sz="2000" dirty="0">
                <a:solidFill>
                  <a:srgbClr val="000000"/>
                </a:solidFill>
                <a:latin typeface="ArialMT"/>
              </a:rPr>
              <a:t> </a:t>
            </a:r>
          </a:p>
          <a:p>
            <a:pPr marL="0" lvl="0" indent="0">
              <a:spcBef>
                <a:spcPts val="0"/>
              </a:spcBef>
              <a:buNone/>
            </a:pPr>
            <a:br>
              <a:rPr lang="fr-FR" sz="2000" dirty="0"/>
            </a:br>
            <a:endParaRPr lang="en-US" sz="2000" dirty="0">
              <a:solidFill>
                <a:srgbClr val="000000"/>
              </a:solidFill>
              <a:latin typeface="ArialMT"/>
            </a:endParaRPr>
          </a:p>
          <a:p>
            <a:pPr marL="0" lvl="0" indent="0">
              <a:spcBef>
                <a:spcPts val="0"/>
              </a:spcBef>
              <a:buNone/>
            </a:pPr>
            <a:br>
              <a:rPr lang="en-US" sz="2000" dirty="0">
                <a:solidFill>
                  <a:srgbClr val="000000"/>
                </a:solidFill>
                <a:latin typeface="ArialMT"/>
              </a:rPr>
            </a:br>
            <a:endParaRPr lang="x-none" sz="3600" dirty="0"/>
          </a:p>
        </p:txBody>
      </p:sp>
      <p:grpSp>
        <p:nvGrpSpPr>
          <p:cNvPr id="2" name="Group 7">
            <a:extLst>
              <a:ext uri="{FF2B5EF4-FFF2-40B4-BE49-F238E27FC236}">
                <a16:creationId xmlns:a16="http://schemas.microsoft.com/office/drawing/2014/main" id="{A34A43B6-C9F6-4CB5-9EE9-DC6FB2DCBAAE}"/>
              </a:ext>
            </a:extLst>
          </p:cNvPr>
          <p:cNvGrpSpPr/>
          <p:nvPr/>
        </p:nvGrpSpPr>
        <p:grpSpPr>
          <a:xfrm>
            <a:off x="5225" y="1940"/>
            <a:ext cx="9132679" cy="864956"/>
            <a:chOff x="5225" y="1940"/>
            <a:chExt cx="9132679" cy="864956"/>
          </a:xfrm>
        </p:grpSpPr>
        <p:pic>
          <p:nvPicPr>
            <p:cNvPr id="9" name="Image 7" descr="logo maroc meteo v2016_hr.jpg">
              <a:extLst>
                <a:ext uri="{FF2B5EF4-FFF2-40B4-BE49-F238E27FC236}">
                  <a16:creationId xmlns:a16="http://schemas.microsoft.com/office/drawing/2014/main" id="{12F54598-7249-4D1C-8FEB-A16491FECE32}"/>
                </a:ext>
              </a:extLst>
            </p:cNvPr>
            <p:cNvPicPr>
              <a:picLocks noChangeAspect="1"/>
            </p:cNvPicPr>
            <p:nvPr/>
          </p:nvPicPr>
          <p:blipFill>
            <a:blip r:embed="rId3" cstate="print"/>
            <a:stretch>
              <a:fillRect/>
            </a:stretch>
          </p:blipFill>
          <p:spPr>
            <a:xfrm>
              <a:off x="5225" y="6616"/>
              <a:ext cx="822540" cy="857232"/>
            </a:xfrm>
            <a:prstGeom prst="rect">
              <a:avLst/>
            </a:prstGeom>
          </p:spPr>
        </p:pic>
        <p:pic>
          <p:nvPicPr>
            <p:cNvPr id="10" name="Picture 2" descr="Sea-Ice Information Services in the World – 2017 Update Released - Arctic  Portal">
              <a:extLst>
                <a:ext uri="{FF2B5EF4-FFF2-40B4-BE49-F238E27FC236}">
                  <a16:creationId xmlns:a16="http://schemas.microsoft.com/office/drawing/2014/main" id="{42B9AE7D-A614-41B2-8EC9-F71AC6BA7C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5364" y="1940"/>
              <a:ext cx="822540" cy="864956"/>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itle 1">
            <a:extLst>
              <a:ext uri="{FF2B5EF4-FFF2-40B4-BE49-F238E27FC236}">
                <a16:creationId xmlns:a16="http://schemas.microsoft.com/office/drawing/2014/main" id="{2FC2930C-6FE2-40EF-B0FA-565D84FEC7F9}"/>
              </a:ext>
            </a:extLst>
          </p:cNvPr>
          <p:cNvSpPr txBox="1">
            <a:spLocks/>
          </p:cNvSpPr>
          <p:nvPr/>
        </p:nvSpPr>
        <p:spPr>
          <a:xfrm>
            <a:off x="457200" y="274638"/>
            <a:ext cx="8229600" cy="675388"/>
          </a:xfrm>
          <a:prstGeom prst="rect">
            <a:avLst/>
          </a:prstGeom>
        </p:spPr>
        <p:txBody>
          <a:bodyPr vert="horz" lIns="91440" tIns="45720" rIns="91440" bIns="45720" rtlCol="0" anchor="ctr">
            <a:normAutofit fontScale="90000" lnSpcReduction="2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fr-FR" sz="2400" b="0" i="0" u="none" strike="noStrike" kern="1200" cap="none" spc="0" normalizeH="0" baseline="0" noProof="0" dirty="0">
                <a:ln>
                  <a:noFill/>
                </a:ln>
                <a:solidFill>
                  <a:srgbClr val="000090"/>
                </a:solidFill>
                <a:effectLst/>
                <a:uLnTx/>
                <a:uFillTx/>
                <a:latin typeface="ArialMT"/>
                <a:ea typeface="+mj-ea"/>
                <a:cs typeface="+mj-cs"/>
              </a:rPr>
              <a:t>Directives concernant la communication </a:t>
            </a:r>
            <a:br>
              <a:rPr kumimoji="0" lang="fr-FR" sz="2400" b="0" i="0" u="none" strike="noStrike" kern="1200" cap="none" spc="0" normalizeH="0" baseline="0" noProof="0" dirty="0">
                <a:ln>
                  <a:noFill/>
                </a:ln>
                <a:solidFill>
                  <a:srgbClr val="000090"/>
                </a:solidFill>
                <a:effectLst/>
                <a:uLnTx/>
                <a:uFillTx/>
                <a:latin typeface="ArialMT"/>
                <a:ea typeface="+mj-ea"/>
                <a:cs typeface="+mj-cs"/>
              </a:rPr>
            </a:br>
            <a:r>
              <a:rPr kumimoji="0" lang="fr-FR" sz="2400" b="0" i="0" u="none" strike="noStrike" kern="1200" cap="none" spc="0" normalizeH="0" baseline="0" noProof="0" dirty="0">
                <a:ln>
                  <a:noFill/>
                </a:ln>
                <a:solidFill>
                  <a:srgbClr val="000090"/>
                </a:solidFill>
                <a:effectLst/>
                <a:uLnTx/>
                <a:uFillTx/>
                <a:latin typeface="ArialMT"/>
                <a:ea typeface="+mj-ea"/>
                <a:cs typeface="+mj-cs"/>
              </a:rPr>
              <a:t>des World </a:t>
            </a:r>
            <a:r>
              <a:rPr kumimoji="0" lang="fr-FR" sz="2400" b="0" i="0" u="none" strike="noStrike" kern="1200" cap="none" spc="0" normalizeH="0" baseline="0" noProof="0" dirty="0" err="1">
                <a:ln>
                  <a:noFill/>
                </a:ln>
                <a:solidFill>
                  <a:srgbClr val="000090"/>
                </a:solidFill>
                <a:effectLst/>
                <a:uLnTx/>
                <a:uFillTx/>
                <a:latin typeface="ArialMT"/>
                <a:ea typeface="+mj-ea"/>
                <a:cs typeface="+mj-cs"/>
              </a:rPr>
              <a:t>Weather</a:t>
            </a:r>
            <a:r>
              <a:rPr kumimoji="0" lang="fr-FR" sz="2400" b="0" i="0" u="none" strike="noStrike" kern="1200" cap="none" spc="0" normalizeH="0" baseline="0" noProof="0" dirty="0">
                <a:ln>
                  <a:noFill/>
                </a:ln>
                <a:solidFill>
                  <a:srgbClr val="000090"/>
                </a:solidFill>
                <a:effectLst/>
                <a:uLnTx/>
                <a:uFillTx/>
                <a:latin typeface="ArialMT"/>
                <a:ea typeface="+mj-ea"/>
                <a:cs typeface="+mj-cs"/>
              </a:rPr>
              <a:t> Records à partir de 2011 </a:t>
            </a:r>
            <a:endParaRPr kumimoji="0" lang="x-none" sz="2400" b="0" i="0" u="none" strike="noStrike" kern="1200" cap="none" spc="0" normalizeH="0" baseline="0" noProof="0" dirty="0">
              <a:ln>
                <a:noFill/>
              </a:ln>
              <a:solidFill>
                <a:srgbClr val="000090"/>
              </a:solidFill>
              <a:effectLst/>
              <a:uLnTx/>
              <a:uFillTx/>
              <a:latin typeface="ArialMT"/>
              <a:ea typeface="+mj-ea"/>
              <a:cs typeface="+mj-cs"/>
            </a:endParaRPr>
          </a:p>
        </p:txBody>
      </p:sp>
      <p:pic>
        <p:nvPicPr>
          <p:cNvPr id="86018" name="Picture 2"/>
          <p:cNvPicPr>
            <a:picLocks noChangeAspect="1" noChangeArrowheads="1"/>
          </p:cNvPicPr>
          <p:nvPr/>
        </p:nvPicPr>
        <p:blipFill>
          <a:blip r:embed="rId5"/>
          <a:srcRect/>
          <a:stretch>
            <a:fillRect/>
          </a:stretch>
        </p:blipFill>
        <p:spPr bwMode="auto">
          <a:xfrm>
            <a:off x="827765" y="3030583"/>
            <a:ext cx="7677997" cy="3059295"/>
          </a:xfrm>
          <a:prstGeom prst="rect">
            <a:avLst/>
          </a:prstGeom>
          <a:noFill/>
          <a:ln w="9525">
            <a:noFill/>
            <a:miter lim="800000"/>
            <a:headEnd/>
            <a:tailEnd/>
          </a:ln>
          <a:effectLst/>
        </p:spPr>
      </p:pic>
    </p:spTree>
    <p:extLst>
      <p:ext uri="{BB962C8B-B14F-4D97-AF65-F5344CB8AC3E}">
        <p14:creationId xmlns:p14="http://schemas.microsoft.com/office/powerpoint/2010/main" val="39578805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B6F287-4A66-4144-9B8E-479AD656D6A2}"/>
              </a:ext>
            </a:extLst>
          </p:cNvPr>
          <p:cNvSpPr>
            <a:spLocks noGrp="1"/>
          </p:cNvSpPr>
          <p:nvPr>
            <p:ph idx="1"/>
          </p:nvPr>
        </p:nvSpPr>
        <p:spPr>
          <a:xfrm>
            <a:off x="457200" y="1135822"/>
            <a:ext cx="8501676" cy="5193414"/>
          </a:xfrm>
          <a:noFill/>
        </p:spPr>
        <p:txBody>
          <a:bodyPr>
            <a:normAutofit lnSpcReduction="10000"/>
          </a:bodyPr>
          <a:lstStyle/>
          <a:p>
            <a:pPr marL="0" lvl="0" indent="0">
              <a:spcBef>
                <a:spcPts val="0"/>
              </a:spcBef>
              <a:buNone/>
            </a:pPr>
            <a:r>
              <a:rPr lang="en-US" sz="2000" dirty="0">
                <a:solidFill>
                  <a:srgbClr val="000000"/>
                </a:solidFill>
                <a:latin typeface="ArialMT"/>
              </a:rPr>
              <a:t>II.3 </a:t>
            </a:r>
            <a:r>
              <a:rPr lang="fr-FR" sz="2000" dirty="0">
                <a:solidFill>
                  <a:srgbClr val="000000"/>
                </a:solidFill>
                <a:latin typeface="ArialMT"/>
              </a:rPr>
              <a:t>Métadonnées historiques des stations </a:t>
            </a:r>
            <a:br>
              <a:rPr lang="fr-FR" sz="2000" dirty="0"/>
            </a:br>
            <a:br>
              <a:rPr lang="en-US" sz="2000" dirty="0">
                <a:solidFill>
                  <a:srgbClr val="000000"/>
                </a:solidFill>
                <a:latin typeface="ArialMT"/>
              </a:rPr>
            </a:br>
            <a:r>
              <a:rPr lang="fr-FR" sz="2000" dirty="0"/>
              <a:t>Chaque Membre de l’OMM devrait remettre un fichier contenant toutes les métadonnées de l’ensemble des stations de son pays/territoire. Aucun format spécifique n’est requis pour ces informations, mais pour exploiter au mieux les données climatiques fournies, il est préférable d’indiquer les heures d’observation, les formules utilisées pour calculer les moyennes et les types d’instruments. Dans la mesure du possible, ces informations devraient être renseignées pour chaque élément climatique. </a:t>
            </a:r>
          </a:p>
          <a:p>
            <a:pPr marL="0" lvl="0" indent="0">
              <a:spcBef>
                <a:spcPts val="0"/>
              </a:spcBef>
              <a:buNone/>
            </a:pPr>
            <a:endParaRPr lang="fr-FR" sz="2000" dirty="0"/>
          </a:p>
          <a:p>
            <a:pPr marL="0" lvl="0" indent="0">
              <a:spcBef>
                <a:spcPts val="0"/>
              </a:spcBef>
              <a:buNone/>
            </a:pPr>
            <a:r>
              <a:rPr lang="fr-FR" sz="2000" dirty="0"/>
              <a:t>En outre, il est extrêmement utile d’indiquer explicitement les modifications apportées dans le temps pour tous les types de métadonnées, y compris les heures d’observation, les formules de calcul des moyennes, les types d’instruments et les paramètres fondamentaux, comme l’emplacement et l’altitude. </a:t>
            </a:r>
          </a:p>
          <a:p>
            <a:pPr marL="0" lvl="0" indent="0">
              <a:spcBef>
                <a:spcPts val="0"/>
              </a:spcBef>
              <a:buNone/>
            </a:pPr>
            <a:endParaRPr lang="fr-FR" sz="2000" b="1" dirty="0"/>
          </a:p>
          <a:p>
            <a:pPr marL="0" lvl="0" indent="0">
              <a:spcBef>
                <a:spcPts val="0"/>
              </a:spcBef>
              <a:buNone/>
            </a:pPr>
            <a:r>
              <a:rPr lang="fr-FR" sz="2000" b="1" dirty="0"/>
              <a:t>L’annexe IV </a:t>
            </a:r>
            <a:r>
              <a:rPr lang="fr-FR" sz="2000" dirty="0"/>
              <a:t>de la publication présente un exemple de fichier contenant des métadonnées. </a:t>
            </a:r>
            <a:endParaRPr lang="x-none" sz="3600" dirty="0"/>
          </a:p>
        </p:txBody>
      </p:sp>
      <p:sp>
        <p:nvSpPr>
          <p:cNvPr id="6" name="Title 1">
            <a:extLst>
              <a:ext uri="{FF2B5EF4-FFF2-40B4-BE49-F238E27FC236}">
                <a16:creationId xmlns:a16="http://schemas.microsoft.com/office/drawing/2014/main" id="{E70E61AB-EDA7-4B18-A082-4ED8A0830F74}"/>
              </a:ext>
            </a:extLst>
          </p:cNvPr>
          <p:cNvSpPr>
            <a:spLocks noGrp="1"/>
          </p:cNvSpPr>
          <p:nvPr>
            <p:ph type="title"/>
          </p:nvPr>
        </p:nvSpPr>
        <p:spPr>
          <a:xfrm>
            <a:off x="457200" y="274638"/>
            <a:ext cx="8229600" cy="675388"/>
          </a:xfrm>
        </p:spPr>
        <p:txBody>
          <a:bodyPr>
            <a:normAutofit fontScale="90000"/>
          </a:bodyPr>
          <a:lstStyle/>
          <a:p>
            <a:r>
              <a:rPr lang="en-US" sz="2400" dirty="0">
                <a:solidFill>
                  <a:srgbClr val="000090"/>
                </a:solidFill>
                <a:latin typeface="ArialMT"/>
              </a:rPr>
              <a:t>WMO Guidelines for the submission of the World Weather</a:t>
            </a:r>
            <a:br>
              <a:rPr lang="en-US" sz="2400" dirty="0">
                <a:solidFill>
                  <a:srgbClr val="000090"/>
                </a:solidFill>
                <a:latin typeface="ArialMT"/>
              </a:rPr>
            </a:br>
            <a:r>
              <a:rPr lang="en-US" sz="2400" dirty="0">
                <a:solidFill>
                  <a:srgbClr val="000090"/>
                </a:solidFill>
                <a:latin typeface="ArialMT"/>
              </a:rPr>
              <a:t>Records 2011+</a:t>
            </a:r>
            <a:endParaRPr lang="x-none" sz="2400" dirty="0">
              <a:solidFill>
                <a:srgbClr val="000090"/>
              </a:solidFill>
              <a:latin typeface="ArialMT"/>
            </a:endParaRPr>
          </a:p>
        </p:txBody>
      </p:sp>
      <p:grpSp>
        <p:nvGrpSpPr>
          <p:cNvPr id="4" name="Group 3">
            <a:extLst>
              <a:ext uri="{FF2B5EF4-FFF2-40B4-BE49-F238E27FC236}">
                <a16:creationId xmlns:a16="http://schemas.microsoft.com/office/drawing/2014/main" id="{7AFE1CFD-3CAE-4421-9C71-6CD3D98C1C54}"/>
              </a:ext>
            </a:extLst>
          </p:cNvPr>
          <p:cNvGrpSpPr/>
          <p:nvPr/>
        </p:nvGrpSpPr>
        <p:grpSpPr>
          <a:xfrm>
            <a:off x="20530" y="6366898"/>
            <a:ext cx="9098070" cy="431583"/>
            <a:chOff x="20530" y="6410739"/>
            <a:chExt cx="9098070" cy="431583"/>
          </a:xfrm>
        </p:grpSpPr>
        <p:sp>
          <p:nvSpPr>
            <p:cNvPr id="5" name="Title 1">
              <a:extLst>
                <a:ext uri="{FF2B5EF4-FFF2-40B4-BE49-F238E27FC236}">
                  <a16:creationId xmlns:a16="http://schemas.microsoft.com/office/drawing/2014/main" id="{F2E0BCC8-0E4E-4283-A88F-532E19DBFA56}"/>
                </a:ext>
              </a:extLst>
            </p:cNvPr>
            <p:cNvSpPr txBox="1">
              <a:spLocks/>
            </p:cNvSpPr>
            <p:nvPr/>
          </p:nvSpPr>
          <p:spPr>
            <a:xfrm>
              <a:off x="20530" y="6455468"/>
              <a:ext cx="9098070" cy="386854"/>
            </a:xfrm>
            <a:prstGeom prst="rect">
              <a:avLst/>
            </a:prstGeom>
            <a:ln>
              <a:noFill/>
            </a:ln>
          </p:spPr>
          <p:txBody>
            <a:bodyPr vert="horz" lIns="91440" tIns="45720" rIns="91440" bIns="45720" rtlCol="0" anchor="ctr">
              <a:normAutofit fontScale="97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0" lang="en-US" sz="1800" b="0" i="0" u="none" strike="noStrike" kern="1200" cap="none" spc="0" normalizeH="0" baseline="0" noProof="0" dirty="0">
                  <a:ln>
                    <a:noFill/>
                  </a:ln>
                  <a:solidFill>
                    <a:prstClr val="black"/>
                  </a:solidFill>
                  <a:effectLst/>
                  <a:uLnTx/>
                  <a:uFillTx/>
                  <a:latin typeface="Arial" pitchFamily="34" charset="0"/>
                  <a:ea typeface="+mn-ea"/>
                  <a:cs typeface="+mn-cs"/>
                </a:rPr>
                <a:t>WMO Website : </a:t>
              </a:r>
              <a:r>
                <a:rPr lang="en-US" sz="1800" b="0" i="0" dirty="0">
                  <a:solidFill>
                    <a:srgbClr val="0000FF"/>
                  </a:solidFill>
                  <a:effectLst/>
                  <a:latin typeface="ArialMT"/>
                </a:rPr>
                <a:t>https://community.wmo.int/world-weather-records-wwr</a:t>
              </a:r>
              <a:r>
                <a:rPr lang="en-US" sz="2000" dirty="0"/>
                <a:t> </a:t>
              </a:r>
              <a:endParaRPr lang="fr-BE" sz="600" dirty="0"/>
            </a:p>
          </p:txBody>
        </p:sp>
        <p:cxnSp>
          <p:nvCxnSpPr>
            <p:cNvPr id="7" name="Straight Connector 6">
              <a:extLst>
                <a:ext uri="{FF2B5EF4-FFF2-40B4-BE49-F238E27FC236}">
                  <a16:creationId xmlns:a16="http://schemas.microsoft.com/office/drawing/2014/main" id="{9F94AA86-FB88-47BB-A218-50BF8AABBC98}"/>
                </a:ext>
              </a:extLst>
            </p:cNvPr>
            <p:cNvCxnSpPr/>
            <p:nvPr/>
          </p:nvCxnSpPr>
          <p:spPr>
            <a:xfrm>
              <a:off x="20530" y="6410739"/>
              <a:ext cx="9098070"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8" name="Group 7">
            <a:extLst>
              <a:ext uri="{FF2B5EF4-FFF2-40B4-BE49-F238E27FC236}">
                <a16:creationId xmlns:a16="http://schemas.microsoft.com/office/drawing/2014/main" id="{DFCD85F9-C45F-4314-A251-BC5703FF364C}"/>
              </a:ext>
            </a:extLst>
          </p:cNvPr>
          <p:cNvGrpSpPr/>
          <p:nvPr/>
        </p:nvGrpSpPr>
        <p:grpSpPr>
          <a:xfrm>
            <a:off x="5225" y="1940"/>
            <a:ext cx="9132679" cy="864956"/>
            <a:chOff x="5225" y="1940"/>
            <a:chExt cx="9132679" cy="864956"/>
          </a:xfrm>
        </p:grpSpPr>
        <p:pic>
          <p:nvPicPr>
            <p:cNvPr id="9" name="Image 7" descr="logo maroc meteo v2016_hr.jpg">
              <a:extLst>
                <a:ext uri="{FF2B5EF4-FFF2-40B4-BE49-F238E27FC236}">
                  <a16:creationId xmlns:a16="http://schemas.microsoft.com/office/drawing/2014/main" id="{9532E728-28B8-4AF8-B431-AE7DD6232A6E}"/>
                </a:ext>
              </a:extLst>
            </p:cNvPr>
            <p:cNvPicPr>
              <a:picLocks noChangeAspect="1"/>
            </p:cNvPicPr>
            <p:nvPr/>
          </p:nvPicPr>
          <p:blipFill>
            <a:blip r:embed="rId3" cstate="print"/>
            <a:stretch>
              <a:fillRect/>
            </a:stretch>
          </p:blipFill>
          <p:spPr>
            <a:xfrm>
              <a:off x="5225" y="6616"/>
              <a:ext cx="822540" cy="857232"/>
            </a:xfrm>
            <a:prstGeom prst="rect">
              <a:avLst/>
            </a:prstGeom>
          </p:spPr>
        </p:pic>
        <p:pic>
          <p:nvPicPr>
            <p:cNvPr id="10" name="Picture 2" descr="Sea-Ice Information Services in the World – 2017 Update Released - Arctic  Portal">
              <a:extLst>
                <a:ext uri="{FF2B5EF4-FFF2-40B4-BE49-F238E27FC236}">
                  <a16:creationId xmlns:a16="http://schemas.microsoft.com/office/drawing/2014/main" id="{37308070-46D6-4BE1-BD5E-174C785117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5364" y="1940"/>
              <a:ext cx="822540" cy="86495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09832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B6F287-4A66-4144-9B8E-479AD656D6A2}"/>
              </a:ext>
            </a:extLst>
          </p:cNvPr>
          <p:cNvSpPr>
            <a:spLocks noGrp="1"/>
          </p:cNvSpPr>
          <p:nvPr>
            <p:ph idx="1"/>
          </p:nvPr>
        </p:nvSpPr>
        <p:spPr>
          <a:xfrm>
            <a:off x="457200" y="1027872"/>
            <a:ext cx="8501676" cy="5193414"/>
          </a:xfrm>
          <a:noFill/>
        </p:spPr>
        <p:txBody>
          <a:bodyPr>
            <a:normAutofit/>
          </a:bodyPr>
          <a:lstStyle/>
          <a:p>
            <a:pPr marL="0" lvl="0" indent="0">
              <a:spcBef>
                <a:spcPts val="0"/>
              </a:spcBef>
              <a:buNone/>
            </a:pPr>
            <a:r>
              <a:rPr lang="en-US" sz="2000" dirty="0">
                <a:solidFill>
                  <a:srgbClr val="000000"/>
                </a:solidFill>
                <a:latin typeface="ArialMT"/>
              </a:rPr>
              <a:t>2.3 </a:t>
            </a:r>
            <a:r>
              <a:rPr lang="fr-FR" sz="2000" dirty="0">
                <a:solidFill>
                  <a:srgbClr val="000000"/>
                </a:solidFill>
                <a:latin typeface="ArialMT"/>
              </a:rPr>
              <a:t>Métadonnées historiques des stations (</a:t>
            </a:r>
            <a:r>
              <a:rPr lang="fr-FR" sz="2000" b="1" dirty="0"/>
              <a:t>annexe IV)</a:t>
            </a:r>
            <a:r>
              <a:rPr lang="fr-FR" sz="2000" dirty="0">
                <a:solidFill>
                  <a:srgbClr val="000000"/>
                </a:solidFill>
                <a:latin typeface="ArialMT"/>
              </a:rPr>
              <a:t> </a:t>
            </a:r>
            <a:br>
              <a:rPr lang="fr-FR" sz="2000" dirty="0"/>
            </a:br>
            <a:br>
              <a:rPr lang="en-US" sz="2000" dirty="0">
                <a:solidFill>
                  <a:srgbClr val="000000"/>
                </a:solidFill>
                <a:latin typeface="ArialMT"/>
              </a:rPr>
            </a:br>
            <a:endParaRPr lang="x-none" sz="3600" dirty="0"/>
          </a:p>
        </p:txBody>
      </p:sp>
      <p:sp>
        <p:nvSpPr>
          <p:cNvPr id="6" name="Title 1">
            <a:extLst>
              <a:ext uri="{FF2B5EF4-FFF2-40B4-BE49-F238E27FC236}">
                <a16:creationId xmlns:a16="http://schemas.microsoft.com/office/drawing/2014/main" id="{E70E61AB-EDA7-4B18-A082-4ED8A0830F74}"/>
              </a:ext>
            </a:extLst>
          </p:cNvPr>
          <p:cNvSpPr>
            <a:spLocks noGrp="1"/>
          </p:cNvSpPr>
          <p:nvPr>
            <p:ph type="title"/>
          </p:nvPr>
        </p:nvSpPr>
        <p:spPr>
          <a:xfrm>
            <a:off x="457200" y="274638"/>
            <a:ext cx="8229600" cy="675388"/>
          </a:xfrm>
        </p:spPr>
        <p:txBody>
          <a:bodyPr>
            <a:normAutofit fontScale="90000"/>
          </a:bodyPr>
          <a:lstStyle/>
          <a:p>
            <a:r>
              <a:rPr lang="en-US" sz="2400" dirty="0">
                <a:solidFill>
                  <a:srgbClr val="000090"/>
                </a:solidFill>
                <a:latin typeface="ArialMT"/>
              </a:rPr>
              <a:t>WMO Guidelines for the submission of the World Weather</a:t>
            </a:r>
            <a:br>
              <a:rPr lang="en-US" sz="2400" dirty="0">
                <a:solidFill>
                  <a:srgbClr val="000090"/>
                </a:solidFill>
                <a:latin typeface="ArialMT"/>
              </a:rPr>
            </a:br>
            <a:r>
              <a:rPr lang="en-US" sz="2400" dirty="0">
                <a:solidFill>
                  <a:srgbClr val="000090"/>
                </a:solidFill>
                <a:latin typeface="ArialMT"/>
              </a:rPr>
              <a:t>Records 2011+</a:t>
            </a:r>
            <a:endParaRPr lang="x-none" sz="2400" dirty="0">
              <a:solidFill>
                <a:srgbClr val="000090"/>
              </a:solidFill>
              <a:latin typeface="ArialMT"/>
            </a:endParaRPr>
          </a:p>
        </p:txBody>
      </p:sp>
      <p:grpSp>
        <p:nvGrpSpPr>
          <p:cNvPr id="4" name="Group 7">
            <a:extLst>
              <a:ext uri="{FF2B5EF4-FFF2-40B4-BE49-F238E27FC236}">
                <a16:creationId xmlns:a16="http://schemas.microsoft.com/office/drawing/2014/main" id="{DFCD85F9-C45F-4314-A251-BC5703FF364C}"/>
              </a:ext>
            </a:extLst>
          </p:cNvPr>
          <p:cNvGrpSpPr/>
          <p:nvPr/>
        </p:nvGrpSpPr>
        <p:grpSpPr>
          <a:xfrm>
            <a:off x="5225" y="1940"/>
            <a:ext cx="9132679" cy="864956"/>
            <a:chOff x="5225" y="1940"/>
            <a:chExt cx="9132679" cy="864956"/>
          </a:xfrm>
        </p:grpSpPr>
        <p:pic>
          <p:nvPicPr>
            <p:cNvPr id="9" name="Image 7" descr="logo maroc meteo v2016_hr.jpg">
              <a:extLst>
                <a:ext uri="{FF2B5EF4-FFF2-40B4-BE49-F238E27FC236}">
                  <a16:creationId xmlns:a16="http://schemas.microsoft.com/office/drawing/2014/main" id="{9532E728-28B8-4AF8-B431-AE7DD6232A6E}"/>
                </a:ext>
              </a:extLst>
            </p:cNvPr>
            <p:cNvPicPr>
              <a:picLocks noChangeAspect="1"/>
            </p:cNvPicPr>
            <p:nvPr/>
          </p:nvPicPr>
          <p:blipFill>
            <a:blip r:embed="rId3" cstate="print"/>
            <a:stretch>
              <a:fillRect/>
            </a:stretch>
          </p:blipFill>
          <p:spPr>
            <a:xfrm>
              <a:off x="5225" y="6616"/>
              <a:ext cx="822540" cy="857232"/>
            </a:xfrm>
            <a:prstGeom prst="rect">
              <a:avLst/>
            </a:prstGeom>
          </p:spPr>
        </p:pic>
        <p:pic>
          <p:nvPicPr>
            <p:cNvPr id="10" name="Picture 2" descr="Sea-Ice Information Services in the World – 2017 Update Released - Arctic  Portal">
              <a:extLst>
                <a:ext uri="{FF2B5EF4-FFF2-40B4-BE49-F238E27FC236}">
                  <a16:creationId xmlns:a16="http://schemas.microsoft.com/office/drawing/2014/main" id="{37308070-46D6-4BE1-BD5E-174C785117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5364" y="1940"/>
              <a:ext cx="822540" cy="864956"/>
            </a:xfrm>
            <a:prstGeom prst="rect">
              <a:avLst/>
            </a:prstGeom>
            <a:noFill/>
            <a:extLst>
              <a:ext uri="{909E8E84-426E-40DD-AFC4-6F175D3DCCD1}">
                <a14:hiddenFill xmlns:a14="http://schemas.microsoft.com/office/drawing/2010/main">
                  <a:solidFill>
                    <a:srgbClr val="FFFFFF"/>
                  </a:solidFill>
                </a14:hiddenFill>
              </a:ext>
            </a:extLst>
          </p:spPr>
        </p:pic>
      </p:grpSp>
      <p:pic>
        <p:nvPicPr>
          <p:cNvPr id="5" name="Picture 4">
            <a:extLst>
              <a:ext uri="{FF2B5EF4-FFF2-40B4-BE49-F238E27FC236}">
                <a16:creationId xmlns:a16="http://schemas.microsoft.com/office/drawing/2014/main" id="{FCE86EE2-CE01-4567-96ED-7C543DB62D70}"/>
              </a:ext>
            </a:extLst>
          </p:cNvPr>
          <p:cNvPicPr>
            <a:picLocks noChangeAspect="1"/>
          </p:cNvPicPr>
          <p:nvPr/>
        </p:nvPicPr>
        <p:blipFill>
          <a:blip r:embed="rId5"/>
          <a:stretch>
            <a:fillRect/>
          </a:stretch>
        </p:blipFill>
        <p:spPr>
          <a:xfrm>
            <a:off x="227420" y="1937184"/>
            <a:ext cx="8916580" cy="4238812"/>
          </a:xfrm>
          <a:prstGeom prst="rect">
            <a:avLst/>
          </a:prstGeom>
        </p:spPr>
      </p:pic>
    </p:spTree>
    <p:extLst>
      <p:ext uri="{BB962C8B-B14F-4D97-AF65-F5344CB8AC3E}">
        <p14:creationId xmlns:p14="http://schemas.microsoft.com/office/powerpoint/2010/main" val="942999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B6F287-4A66-4144-9B8E-479AD656D6A2}"/>
              </a:ext>
            </a:extLst>
          </p:cNvPr>
          <p:cNvSpPr>
            <a:spLocks noGrp="1"/>
          </p:cNvSpPr>
          <p:nvPr>
            <p:ph idx="1"/>
          </p:nvPr>
        </p:nvSpPr>
        <p:spPr>
          <a:xfrm>
            <a:off x="457200" y="1027872"/>
            <a:ext cx="8501676" cy="5193414"/>
          </a:xfrm>
          <a:noFill/>
        </p:spPr>
        <p:txBody>
          <a:bodyPr>
            <a:noAutofit/>
          </a:bodyPr>
          <a:lstStyle/>
          <a:p>
            <a:pPr marL="0" lvl="0" indent="0">
              <a:spcBef>
                <a:spcPts val="0"/>
              </a:spcBef>
              <a:buNone/>
            </a:pPr>
            <a:endParaRPr lang="en-US" sz="1600" b="1" i="1" dirty="0">
              <a:solidFill>
                <a:srgbClr val="000000"/>
              </a:solidFill>
              <a:effectLst/>
              <a:latin typeface="Calibri-BoldItalic"/>
            </a:endParaRPr>
          </a:p>
          <a:p>
            <a:pPr marL="0" lvl="0" indent="0">
              <a:spcBef>
                <a:spcPts val="0"/>
              </a:spcBef>
              <a:buFontTx/>
              <a:buChar char="-"/>
            </a:pPr>
            <a:r>
              <a:rPr lang="fr-FR" dirty="0"/>
              <a:t> Description, historique et importance du WWR.</a:t>
            </a:r>
          </a:p>
          <a:p>
            <a:pPr marL="0" lvl="0" indent="0">
              <a:spcBef>
                <a:spcPts val="0"/>
              </a:spcBef>
              <a:buFontTx/>
              <a:buChar char="-"/>
            </a:pPr>
            <a:endParaRPr lang="fr-FR" dirty="0"/>
          </a:p>
          <a:p>
            <a:pPr marL="0" lvl="0" indent="0">
              <a:spcBef>
                <a:spcPts val="0"/>
              </a:spcBef>
              <a:buFontTx/>
              <a:buChar char="-"/>
            </a:pPr>
            <a:r>
              <a:rPr lang="fr-FR" dirty="0"/>
              <a:t> Mécanisme de collecte de l'OMM pour le WWR.</a:t>
            </a:r>
          </a:p>
          <a:p>
            <a:pPr marL="0" lvl="0" indent="0">
              <a:spcBef>
                <a:spcPts val="0"/>
              </a:spcBef>
              <a:buFontTx/>
              <a:buChar char="-"/>
            </a:pPr>
            <a:endParaRPr lang="fr-FR" dirty="0"/>
          </a:p>
          <a:p>
            <a:pPr marL="0" lvl="0" indent="0">
              <a:spcBef>
                <a:spcPts val="0"/>
              </a:spcBef>
              <a:buFontTx/>
              <a:buChar char="-"/>
            </a:pPr>
            <a:r>
              <a:rPr lang="fr-FR" dirty="0"/>
              <a:t> Directives de l'OMM concernant la communication de World </a:t>
            </a:r>
            <a:r>
              <a:rPr lang="fr-FR" dirty="0" err="1"/>
              <a:t>Weather</a:t>
            </a:r>
            <a:r>
              <a:rPr lang="fr-FR" dirty="0"/>
              <a:t> Records à partir de 2011.</a:t>
            </a:r>
          </a:p>
          <a:p>
            <a:pPr marL="0" lvl="0" indent="0">
              <a:spcBef>
                <a:spcPts val="0"/>
              </a:spcBef>
              <a:buFontTx/>
              <a:buChar char="-"/>
            </a:pPr>
            <a:endParaRPr lang="fr-FR" dirty="0"/>
          </a:p>
          <a:p>
            <a:pPr marL="0" lvl="0" indent="0">
              <a:spcBef>
                <a:spcPts val="0"/>
              </a:spcBef>
              <a:buFontTx/>
              <a:buChar char="-"/>
            </a:pPr>
            <a:r>
              <a:rPr lang="fr-FR" dirty="0"/>
              <a:t> Références.</a:t>
            </a:r>
            <a:endParaRPr lang="x-none" dirty="0"/>
          </a:p>
        </p:txBody>
      </p:sp>
      <p:sp>
        <p:nvSpPr>
          <p:cNvPr id="9" name="Title 1">
            <a:extLst>
              <a:ext uri="{FF2B5EF4-FFF2-40B4-BE49-F238E27FC236}">
                <a16:creationId xmlns:a16="http://schemas.microsoft.com/office/drawing/2014/main" id="{06262209-50F1-4F81-96B3-633B7221A514}"/>
              </a:ext>
            </a:extLst>
          </p:cNvPr>
          <p:cNvSpPr>
            <a:spLocks noGrp="1"/>
          </p:cNvSpPr>
          <p:nvPr>
            <p:ph type="title"/>
          </p:nvPr>
        </p:nvSpPr>
        <p:spPr>
          <a:xfrm>
            <a:off x="457200" y="274638"/>
            <a:ext cx="8229600" cy="675388"/>
          </a:xfrm>
        </p:spPr>
        <p:txBody>
          <a:bodyPr>
            <a:normAutofit/>
          </a:bodyPr>
          <a:lstStyle/>
          <a:p>
            <a:r>
              <a:rPr lang="fr-BE" sz="3600" dirty="0">
                <a:solidFill>
                  <a:srgbClr val="000090"/>
                </a:solidFill>
              </a:rPr>
              <a:t>Sommaire</a:t>
            </a:r>
            <a:endParaRPr lang="x-none" sz="3600" dirty="0">
              <a:solidFill>
                <a:srgbClr val="000090"/>
              </a:solidFill>
            </a:endParaRPr>
          </a:p>
        </p:txBody>
      </p:sp>
      <p:grpSp>
        <p:nvGrpSpPr>
          <p:cNvPr id="2" name="Group 1">
            <a:extLst>
              <a:ext uri="{FF2B5EF4-FFF2-40B4-BE49-F238E27FC236}">
                <a16:creationId xmlns:a16="http://schemas.microsoft.com/office/drawing/2014/main" id="{BCDE1AF2-7D24-4B4D-8F78-0A563669FE63}"/>
              </a:ext>
            </a:extLst>
          </p:cNvPr>
          <p:cNvGrpSpPr/>
          <p:nvPr/>
        </p:nvGrpSpPr>
        <p:grpSpPr>
          <a:xfrm>
            <a:off x="5225" y="1940"/>
            <a:ext cx="9132679" cy="864956"/>
            <a:chOff x="5225" y="1940"/>
            <a:chExt cx="9132679" cy="864956"/>
          </a:xfrm>
        </p:grpSpPr>
        <p:pic>
          <p:nvPicPr>
            <p:cNvPr id="10" name="Image 7" descr="logo maroc meteo v2016_hr.jpg">
              <a:extLst>
                <a:ext uri="{FF2B5EF4-FFF2-40B4-BE49-F238E27FC236}">
                  <a16:creationId xmlns:a16="http://schemas.microsoft.com/office/drawing/2014/main" id="{631F2A54-9DD1-4990-BFBE-F5DF00C16676}"/>
                </a:ext>
              </a:extLst>
            </p:cNvPr>
            <p:cNvPicPr>
              <a:picLocks noChangeAspect="1"/>
            </p:cNvPicPr>
            <p:nvPr/>
          </p:nvPicPr>
          <p:blipFill>
            <a:blip r:embed="rId3" cstate="print"/>
            <a:stretch>
              <a:fillRect/>
            </a:stretch>
          </p:blipFill>
          <p:spPr>
            <a:xfrm>
              <a:off x="5225" y="6616"/>
              <a:ext cx="822540" cy="857232"/>
            </a:xfrm>
            <a:prstGeom prst="rect">
              <a:avLst/>
            </a:prstGeom>
          </p:spPr>
        </p:pic>
        <p:pic>
          <p:nvPicPr>
            <p:cNvPr id="11" name="Picture 2" descr="Sea-Ice Information Services in the World – 2017 Update Released - Arctic  Portal">
              <a:extLst>
                <a:ext uri="{FF2B5EF4-FFF2-40B4-BE49-F238E27FC236}">
                  <a16:creationId xmlns:a16="http://schemas.microsoft.com/office/drawing/2014/main" id="{09D34E12-1978-474D-ACD4-139DE39258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5364" y="1940"/>
              <a:ext cx="822540" cy="86495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19388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8416A-ED03-4648-ABA2-252E387A0134}"/>
              </a:ext>
            </a:extLst>
          </p:cNvPr>
          <p:cNvSpPr>
            <a:spLocks noGrp="1"/>
          </p:cNvSpPr>
          <p:nvPr>
            <p:ph type="title"/>
          </p:nvPr>
        </p:nvSpPr>
        <p:spPr>
          <a:xfrm>
            <a:off x="457200" y="274638"/>
            <a:ext cx="8229600" cy="675388"/>
          </a:xfrm>
        </p:spPr>
        <p:txBody>
          <a:bodyPr>
            <a:normAutofit fontScale="90000"/>
          </a:bodyPr>
          <a:lstStyle/>
          <a:p>
            <a:r>
              <a:rPr lang="fr-BE" sz="2400" dirty="0">
                <a:solidFill>
                  <a:srgbClr val="000090"/>
                </a:solidFill>
                <a:latin typeface="ArialMT"/>
              </a:rPr>
              <a:t>Références </a:t>
            </a:r>
            <a:br>
              <a:rPr lang="fr-BE" sz="1050" dirty="0"/>
            </a:br>
            <a:endParaRPr lang="x-none" sz="2400" dirty="0">
              <a:solidFill>
                <a:srgbClr val="000090"/>
              </a:solidFill>
              <a:latin typeface="ArialMT"/>
            </a:endParaRPr>
          </a:p>
        </p:txBody>
      </p:sp>
      <p:sp>
        <p:nvSpPr>
          <p:cNvPr id="3" name="Content Placeholder 2">
            <a:extLst>
              <a:ext uri="{FF2B5EF4-FFF2-40B4-BE49-F238E27FC236}">
                <a16:creationId xmlns:a16="http://schemas.microsoft.com/office/drawing/2014/main" id="{98B6F287-4A66-4144-9B8E-479AD656D6A2}"/>
              </a:ext>
            </a:extLst>
          </p:cNvPr>
          <p:cNvSpPr>
            <a:spLocks noGrp="1"/>
          </p:cNvSpPr>
          <p:nvPr>
            <p:ph idx="1"/>
          </p:nvPr>
        </p:nvSpPr>
        <p:spPr>
          <a:xfrm>
            <a:off x="457200" y="1027872"/>
            <a:ext cx="8501676" cy="5193414"/>
          </a:xfrm>
          <a:noFill/>
        </p:spPr>
        <p:txBody>
          <a:bodyPr>
            <a:normAutofit/>
          </a:bodyPr>
          <a:lstStyle/>
          <a:p>
            <a:pPr marL="0" indent="0">
              <a:spcBef>
                <a:spcPts val="0"/>
              </a:spcBef>
              <a:buNone/>
            </a:pPr>
            <a:r>
              <a:rPr lang="fr-BE" sz="2000" dirty="0">
                <a:solidFill>
                  <a:srgbClr val="000000"/>
                </a:solidFill>
                <a:latin typeface="ArialMT"/>
              </a:rPr>
              <a:t>WMO 1186 : Directives concernant la communication des World </a:t>
            </a:r>
            <a:r>
              <a:rPr lang="fr-BE" sz="2000" dirty="0" err="1">
                <a:solidFill>
                  <a:srgbClr val="000000"/>
                </a:solidFill>
                <a:latin typeface="ArialMT"/>
              </a:rPr>
              <a:t>Weather</a:t>
            </a:r>
            <a:r>
              <a:rPr lang="fr-BE" sz="2000" dirty="0">
                <a:solidFill>
                  <a:srgbClr val="000000"/>
                </a:solidFill>
                <a:latin typeface="ArialMT"/>
              </a:rPr>
              <a:t> Records à partir de 2011  : </a:t>
            </a:r>
            <a:r>
              <a:rPr lang="fr-BE" sz="2000" dirty="0">
                <a:solidFill>
                  <a:srgbClr val="0000FF"/>
                </a:solidFill>
                <a:latin typeface="ArialMT"/>
                <a:hlinkClick r:id="rId3">
                  <a:extLst>
                    <a:ext uri="{A12FA001-AC4F-418D-AE19-62706E023703}">
                      <ahyp:hlinkClr xmlns:ahyp="http://schemas.microsoft.com/office/drawing/2018/hyperlinkcolor" val="tx"/>
                    </a:ext>
                  </a:extLst>
                </a:hlinkClick>
              </a:rPr>
              <a:t>https://library.wmo.int/index.php?lvl=notice_display&amp;id=19886</a:t>
            </a:r>
            <a:endParaRPr lang="fr-BE" sz="2000" dirty="0">
              <a:solidFill>
                <a:srgbClr val="0000FF"/>
              </a:solidFill>
              <a:latin typeface="ArialMT"/>
            </a:endParaRPr>
          </a:p>
          <a:p>
            <a:pPr marL="0" lvl="0" indent="0">
              <a:spcBef>
                <a:spcPts val="0"/>
              </a:spcBef>
              <a:buNone/>
            </a:pPr>
            <a:endParaRPr lang="fr-BE" sz="2000" dirty="0">
              <a:solidFill>
                <a:srgbClr val="000000"/>
              </a:solidFill>
              <a:latin typeface="ArialMT"/>
            </a:endParaRPr>
          </a:p>
          <a:p>
            <a:pPr marL="0" lvl="0" indent="0">
              <a:spcBef>
                <a:spcPts val="0"/>
              </a:spcBef>
              <a:buNone/>
            </a:pPr>
            <a:r>
              <a:rPr lang="fr-BE" sz="2000" dirty="0">
                <a:solidFill>
                  <a:srgbClr val="000000"/>
                </a:solidFill>
                <a:latin typeface="ArialMT"/>
              </a:rPr>
              <a:t>Site Web WMO avec la dernière mise à jour de la publication ci-dessus, et les modèles des fichiers </a:t>
            </a:r>
            <a:r>
              <a:rPr lang="fr-BE" sz="2000" b="0" i="0" dirty="0">
                <a:solidFill>
                  <a:srgbClr val="000000"/>
                </a:solidFill>
                <a:effectLst/>
                <a:latin typeface="ArialMT"/>
              </a:rPr>
              <a:t>EXCEL et Texte : </a:t>
            </a:r>
            <a:br>
              <a:rPr lang="fr-BE" sz="2000" b="0" i="0" dirty="0">
                <a:solidFill>
                  <a:srgbClr val="000000"/>
                </a:solidFill>
                <a:effectLst/>
                <a:latin typeface="ArialMT"/>
              </a:rPr>
            </a:br>
            <a:r>
              <a:rPr lang="fr-BE" sz="2000" b="0" i="0" dirty="0">
                <a:solidFill>
                  <a:srgbClr val="0000FF"/>
                </a:solidFill>
                <a:effectLst/>
                <a:latin typeface="ArialMT"/>
                <a:hlinkClick r:id="rId4"/>
              </a:rPr>
              <a:t>https://community.wmo.int/world-weather-records-wwr</a:t>
            </a:r>
            <a:endParaRPr lang="fr-BE" sz="2000" b="0" i="0" dirty="0">
              <a:solidFill>
                <a:srgbClr val="0000FF"/>
              </a:solidFill>
              <a:effectLst/>
              <a:latin typeface="ArialMT"/>
            </a:endParaRPr>
          </a:p>
          <a:p>
            <a:pPr marL="0" lvl="0" indent="0">
              <a:spcBef>
                <a:spcPts val="0"/>
              </a:spcBef>
              <a:buNone/>
            </a:pPr>
            <a:br>
              <a:rPr lang="fr-BE" sz="2000" b="0" i="0" dirty="0">
                <a:solidFill>
                  <a:srgbClr val="0000FF"/>
                </a:solidFill>
                <a:effectLst/>
                <a:latin typeface="ArialMT"/>
              </a:rPr>
            </a:br>
            <a:r>
              <a:rPr lang="fr-BE" sz="2000" dirty="0">
                <a:solidFill>
                  <a:srgbClr val="000000"/>
                </a:solidFill>
                <a:latin typeface="ArialMT"/>
              </a:rPr>
              <a:t>Site Web du </a:t>
            </a:r>
            <a:r>
              <a:rPr lang="fr-BE" sz="2000" b="0" i="0" dirty="0">
                <a:solidFill>
                  <a:srgbClr val="202122"/>
                </a:solidFill>
                <a:effectLst/>
                <a:latin typeface="Arial" panose="020B0604020202020204" pitchFamily="34" charset="0"/>
              </a:rPr>
              <a:t>centre mondial de collecte des </a:t>
            </a:r>
            <a:r>
              <a:rPr lang="fr-BE" sz="2000" dirty="0">
                <a:solidFill>
                  <a:srgbClr val="000000"/>
                </a:solidFill>
                <a:latin typeface="ArialMT"/>
              </a:rPr>
              <a:t>données météorologiques </a:t>
            </a:r>
            <a:r>
              <a:rPr lang="fr-BE" sz="2000" b="0" i="0" dirty="0">
                <a:solidFill>
                  <a:srgbClr val="000000"/>
                </a:solidFill>
                <a:effectLst/>
                <a:latin typeface="ArialMT"/>
              </a:rPr>
              <a:t>ave</a:t>
            </a:r>
            <a:r>
              <a:rPr lang="fr-BE" sz="2000" dirty="0">
                <a:solidFill>
                  <a:srgbClr val="000000"/>
                </a:solidFill>
                <a:latin typeface="ArialMT"/>
              </a:rPr>
              <a:t>c accès aux données WWR </a:t>
            </a:r>
            <a:r>
              <a:rPr lang="fr-BE" sz="2000" b="0" i="0" dirty="0">
                <a:solidFill>
                  <a:srgbClr val="000000"/>
                </a:solidFill>
                <a:effectLst/>
                <a:latin typeface="ArialMT"/>
              </a:rPr>
              <a:t>: </a:t>
            </a:r>
          </a:p>
          <a:p>
            <a:pPr marL="0" lvl="0" indent="0">
              <a:spcBef>
                <a:spcPts val="0"/>
              </a:spcBef>
              <a:buNone/>
            </a:pPr>
            <a:r>
              <a:rPr lang="fr-BE" sz="2000" b="0" i="0" dirty="0">
                <a:solidFill>
                  <a:srgbClr val="0000FF"/>
                </a:solidFill>
                <a:effectLst/>
                <a:latin typeface="ArialMT"/>
                <a:hlinkClick r:id="rId5"/>
              </a:rPr>
              <a:t>https://www.ncei.noaa.gov/products/world-weather-records</a:t>
            </a:r>
            <a:endParaRPr lang="fr-BE" sz="2000" b="0" i="0" dirty="0">
              <a:solidFill>
                <a:srgbClr val="0000FF"/>
              </a:solidFill>
              <a:effectLst/>
              <a:latin typeface="ArialMT"/>
            </a:endParaRPr>
          </a:p>
          <a:p>
            <a:pPr marL="0" lvl="0" indent="0">
              <a:spcBef>
                <a:spcPts val="0"/>
              </a:spcBef>
              <a:buNone/>
            </a:pPr>
            <a:endParaRPr lang="fr-BE" sz="2000" dirty="0">
              <a:solidFill>
                <a:srgbClr val="202122"/>
              </a:solidFill>
              <a:latin typeface="Arial" panose="020B0604020202020204" pitchFamily="34" charset="0"/>
            </a:endParaRPr>
          </a:p>
          <a:p>
            <a:pPr marL="0" lvl="0" indent="0">
              <a:spcBef>
                <a:spcPts val="0"/>
              </a:spcBef>
              <a:buNone/>
            </a:pPr>
            <a:endParaRPr lang="fr-BE" sz="2000" dirty="0">
              <a:solidFill>
                <a:srgbClr val="202122"/>
              </a:solidFill>
              <a:latin typeface="Arial" panose="020B0604020202020204" pitchFamily="34" charset="0"/>
            </a:endParaRPr>
          </a:p>
          <a:p>
            <a:pPr marL="0" lvl="0" indent="0">
              <a:spcBef>
                <a:spcPts val="0"/>
              </a:spcBef>
              <a:buNone/>
            </a:pPr>
            <a:r>
              <a:rPr lang="fr-BE" sz="2000" dirty="0">
                <a:solidFill>
                  <a:srgbClr val="202122"/>
                </a:solidFill>
                <a:latin typeface="Arial" panose="020B0604020202020204" pitchFamily="34" charset="0"/>
              </a:rPr>
              <a:t>Application de calcul et de génération des données WWR: </a:t>
            </a:r>
          </a:p>
          <a:p>
            <a:pPr marL="0" lvl="0" indent="0">
              <a:spcBef>
                <a:spcPts val="0"/>
              </a:spcBef>
              <a:buNone/>
            </a:pPr>
            <a:r>
              <a:rPr lang="fr-BE" sz="2000" dirty="0">
                <a:solidFill>
                  <a:srgbClr val="202122"/>
                </a:solidFill>
                <a:latin typeface="Arial" panose="020B0604020202020204" pitchFamily="34" charset="0"/>
                <a:hlinkClick r:id="rId6"/>
              </a:rPr>
              <a:t>https://dgm-meteo.shinyapps.io/wmo-wwr/</a:t>
            </a:r>
            <a:endParaRPr lang="fr-BE" sz="2000" dirty="0">
              <a:solidFill>
                <a:srgbClr val="202122"/>
              </a:solidFill>
              <a:latin typeface="Arial" panose="020B0604020202020204" pitchFamily="34" charset="0"/>
            </a:endParaRPr>
          </a:p>
          <a:p>
            <a:pPr marL="0" lvl="0" indent="0">
              <a:spcBef>
                <a:spcPts val="0"/>
              </a:spcBef>
              <a:buNone/>
            </a:pPr>
            <a:endParaRPr lang="fr-BE" sz="2000" dirty="0">
              <a:solidFill>
                <a:srgbClr val="202122"/>
              </a:solidFill>
              <a:latin typeface="Arial" panose="020B0604020202020204" pitchFamily="34" charset="0"/>
            </a:endParaRPr>
          </a:p>
        </p:txBody>
      </p:sp>
      <p:grpSp>
        <p:nvGrpSpPr>
          <p:cNvPr id="7" name="Group 6">
            <a:extLst>
              <a:ext uri="{FF2B5EF4-FFF2-40B4-BE49-F238E27FC236}">
                <a16:creationId xmlns:a16="http://schemas.microsoft.com/office/drawing/2014/main" id="{1965A97D-3768-4904-A003-908C413ECD6F}"/>
              </a:ext>
            </a:extLst>
          </p:cNvPr>
          <p:cNvGrpSpPr/>
          <p:nvPr/>
        </p:nvGrpSpPr>
        <p:grpSpPr>
          <a:xfrm>
            <a:off x="5225" y="1940"/>
            <a:ext cx="9132679" cy="864956"/>
            <a:chOff x="5225" y="1940"/>
            <a:chExt cx="9132679" cy="864956"/>
          </a:xfrm>
        </p:grpSpPr>
        <p:pic>
          <p:nvPicPr>
            <p:cNvPr id="8" name="Image 7" descr="logo maroc meteo v2016_hr.jpg">
              <a:extLst>
                <a:ext uri="{FF2B5EF4-FFF2-40B4-BE49-F238E27FC236}">
                  <a16:creationId xmlns:a16="http://schemas.microsoft.com/office/drawing/2014/main" id="{431CB8A9-AAC9-4D22-A988-C1292D37C9ED}"/>
                </a:ext>
              </a:extLst>
            </p:cNvPr>
            <p:cNvPicPr>
              <a:picLocks noChangeAspect="1"/>
            </p:cNvPicPr>
            <p:nvPr/>
          </p:nvPicPr>
          <p:blipFill>
            <a:blip r:embed="rId7" cstate="print"/>
            <a:stretch>
              <a:fillRect/>
            </a:stretch>
          </p:blipFill>
          <p:spPr>
            <a:xfrm>
              <a:off x="5225" y="6616"/>
              <a:ext cx="822540" cy="857232"/>
            </a:xfrm>
            <a:prstGeom prst="rect">
              <a:avLst/>
            </a:prstGeom>
          </p:spPr>
        </p:pic>
        <p:pic>
          <p:nvPicPr>
            <p:cNvPr id="9" name="Picture 2" descr="Sea-Ice Information Services in the World – 2017 Update Released - Arctic  Portal">
              <a:extLst>
                <a:ext uri="{FF2B5EF4-FFF2-40B4-BE49-F238E27FC236}">
                  <a16:creationId xmlns:a16="http://schemas.microsoft.com/office/drawing/2014/main" id="{2F9D5200-D38D-4CFE-B000-D6F7BDDB826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15364" y="1940"/>
              <a:ext cx="822540" cy="86495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80474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8416A-ED03-4648-ABA2-252E387A0134}"/>
              </a:ext>
            </a:extLst>
          </p:cNvPr>
          <p:cNvSpPr>
            <a:spLocks noGrp="1"/>
          </p:cNvSpPr>
          <p:nvPr>
            <p:ph type="title"/>
          </p:nvPr>
        </p:nvSpPr>
        <p:spPr>
          <a:xfrm>
            <a:off x="457200" y="274638"/>
            <a:ext cx="8229600" cy="675388"/>
          </a:xfrm>
        </p:spPr>
        <p:txBody>
          <a:bodyPr>
            <a:normAutofit/>
          </a:bodyPr>
          <a:lstStyle/>
          <a:p>
            <a:r>
              <a:rPr lang="en-US" sz="2400" b="0" i="0" dirty="0">
                <a:solidFill>
                  <a:srgbClr val="000090"/>
                </a:solidFill>
                <a:effectLst/>
                <a:latin typeface="ArialMT"/>
              </a:rPr>
              <a:t>Description, histoire et importance des WWR</a:t>
            </a:r>
            <a:endParaRPr lang="x-none" sz="3600" dirty="0">
              <a:solidFill>
                <a:srgbClr val="000090"/>
              </a:solidFill>
            </a:endParaRPr>
          </a:p>
        </p:txBody>
      </p:sp>
      <p:sp>
        <p:nvSpPr>
          <p:cNvPr id="3" name="Content Placeholder 2">
            <a:extLst>
              <a:ext uri="{FF2B5EF4-FFF2-40B4-BE49-F238E27FC236}">
                <a16:creationId xmlns:a16="http://schemas.microsoft.com/office/drawing/2014/main" id="{98B6F287-4A66-4144-9B8E-479AD656D6A2}"/>
              </a:ext>
            </a:extLst>
          </p:cNvPr>
          <p:cNvSpPr>
            <a:spLocks noGrp="1"/>
          </p:cNvSpPr>
          <p:nvPr>
            <p:ph idx="1"/>
          </p:nvPr>
        </p:nvSpPr>
        <p:spPr>
          <a:xfrm>
            <a:off x="457200" y="1027872"/>
            <a:ext cx="8686800" cy="5666132"/>
          </a:xfrm>
          <a:noFill/>
        </p:spPr>
        <p:txBody>
          <a:bodyPr>
            <a:normAutofit lnSpcReduction="10000"/>
          </a:bodyPr>
          <a:lstStyle/>
          <a:p>
            <a:pPr marL="0" lvl="0" indent="0">
              <a:spcBef>
                <a:spcPts val="0"/>
              </a:spcBef>
              <a:buNone/>
            </a:pPr>
            <a:r>
              <a:rPr lang="fr-FR" sz="1600" dirty="0">
                <a:solidFill>
                  <a:srgbClr val="000000"/>
                </a:solidFill>
                <a:latin typeface="+mj-lt"/>
              </a:rPr>
              <a:t>Les </a:t>
            </a:r>
            <a:r>
              <a:rPr lang="fr-FR" sz="1600" b="1" dirty="0">
                <a:solidFill>
                  <a:srgbClr val="000000"/>
                </a:solidFill>
                <a:latin typeface="+mj-lt"/>
              </a:rPr>
              <a:t>World </a:t>
            </a:r>
            <a:r>
              <a:rPr lang="fr-FR" sz="1600" b="1" dirty="0" err="1">
                <a:solidFill>
                  <a:srgbClr val="000000"/>
                </a:solidFill>
                <a:latin typeface="+mj-lt"/>
              </a:rPr>
              <a:t>Weather</a:t>
            </a:r>
            <a:r>
              <a:rPr lang="fr-FR" sz="1600" b="1" dirty="0">
                <a:solidFill>
                  <a:srgbClr val="000000"/>
                </a:solidFill>
                <a:latin typeface="+mj-lt"/>
              </a:rPr>
              <a:t> Records (WWR</a:t>
            </a:r>
            <a:r>
              <a:rPr lang="fr-FR" sz="1600" dirty="0">
                <a:solidFill>
                  <a:srgbClr val="000000"/>
                </a:solidFill>
                <a:latin typeface="+mj-lt"/>
              </a:rPr>
              <a:t>) est une publication des moyennes mensuelles et annuelles mondiales des données des stations d'observation. Ces </a:t>
            </a:r>
            <a:r>
              <a:rPr lang="fr-BE" sz="1600" b="1" dirty="0">
                <a:solidFill>
                  <a:srgbClr val="000000"/>
                </a:solidFill>
                <a:latin typeface="+mj-lt"/>
              </a:rPr>
              <a:t>relevés météorologiques mondiaux </a:t>
            </a:r>
            <a:r>
              <a:rPr lang="fr-FR" sz="1600" b="1" dirty="0">
                <a:solidFill>
                  <a:srgbClr val="000000"/>
                </a:solidFill>
                <a:latin typeface="+mj-lt"/>
              </a:rPr>
              <a:t> </a:t>
            </a:r>
            <a:r>
              <a:rPr lang="fr-FR" sz="1600" dirty="0">
                <a:solidFill>
                  <a:srgbClr val="000000"/>
                </a:solidFill>
                <a:latin typeface="+mj-lt"/>
              </a:rPr>
              <a:t>constituent l'un des mécanismes à l’échelle internationale de collecte des données climatiques (comme: CLIMAT, CLINO)</a:t>
            </a:r>
          </a:p>
          <a:p>
            <a:pPr marL="0" lvl="0" indent="0">
              <a:spcBef>
                <a:spcPts val="0"/>
              </a:spcBef>
              <a:buNone/>
            </a:pPr>
            <a:endParaRPr lang="en-US" sz="1600" b="0" i="0" dirty="0">
              <a:solidFill>
                <a:srgbClr val="000000"/>
              </a:solidFill>
              <a:effectLst/>
              <a:latin typeface="+mj-lt"/>
            </a:endParaRPr>
          </a:p>
          <a:p>
            <a:pPr marL="0" lvl="0" indent="0">
              <a:spcBef>
                <a:spcPts val="0"/>
              </a:spcBef>
              <a:buNone/>
            </a:pPr>
            <a:r>
              <a:rPr lang="fr-FR" sz="1600" dirty="0">
                <a:solidFill>
                  <a:srgbClr val="000000"/>
                </a:solidFill>
                <a:latin typeface="+mj-lt"/>
              </a:rPr>
              <a:t>Les données sont fournies par les services météorologiques nationaux et comprennent essentiellement les moyennes mensuelles et annuelles des paramètres suivants:</a:t>
            </a:r>
            <a:endParaRPr lang="en-US" sz="1600" b="0" i="0" dirty="0">
              <a:solidFill>
                <a:srgbClr val="000000"/>
              </a:solidFill>
              <a:effectLst/>
              <a:latin typeface="+mj-lt"/>
            </a:endParaRPr>
          </a:p>
          <a:p>
            <a:pPr marL="0" lvl="0" indent="0">
              <a:spcBef>
                <a:spcPts val="0"/>
              </a:spcBef>
              <a:buNone/>
            </a:pPr>
            <a:endParaRPr lang="en-US" sz="1600" dirty="0">
              <a:solidFill>
                <a:srgbClr val="000000"/>
              </a:solidFill>
              <a:latin typeface="+mj-lt"/>
            </a:endParaRPr>
          </a:p>
          <a:p>
            <a:pPr marL="0" lvl="0" indent="0">
              <a:spcBef>
                <a:spcPts val="0"/>
              </a:spcBef>
              <a:buNone/>
            </a:pPr>
            <a:endParaRPr lang="en-US" sz="1600" b="0" i="0" dirty="0">
              <a:solidFill>
                <a:srgbClr val="000000"/>
              </a:solidFill>
              <a:effectLst/>
              <a:latin typeface="+mj-lt"/>
            </a:endParaRPr>
          </a:p>
          <a:p>
            <a:pPr marL="0" lvl="0" indent="0">
              <a:spcBef>
                <a:spcPts val="0"/>
              </a:spcBef>
              <a:buNone/>
            </a:pPr>
            <a:endParaRPr lang="en-US" sz="1600" dirty="0">
              <a:solidFill>
                <a:srgbClr val="000000"/>
              </a:solidFill>
              <a:latin typeface="+mj-lt"/>
            </a:endParaRPr>
          </a:p>
          <a:p>
            <a:pPr marL="0" lvl="0" indent="0">
              <a:spcBef>
                <a:spcPts val="0"/>
              </a:spcBef>
              <a:buNone/>
            </a:pPr>
            <a:endParaRPr lang="fr-FR" sz="1400" dirty="0">
              <a:solidFill>
                <a:srgbClr val="FF0000"/>
              </a:solidFill>
              <a:latin typeface="+mj-lt"/>
            </a:endParaRPr>
          </a:p>
          <a:p>
            <a:pPr marL="0" lvl="0" indent="0">
              <a:spcBef>
                <a:spcPts val="0"/>
              </a:spcBef>
              <a:buNone/>
            </a:pPr>
            <a:endParaRPr lang="fr-FR" sz="1400" dirty="0">
              <a:solidFill>
                <a:srgbClr val="FF0000"/>
              </a:solidFill>
              <a:latin typeface="+mj-lt"/>
            </a:endParaRPr>
          </a:p>
          <a:p>
            <a:pPr marL="0" lvl="0" indent="0">
              <a:spcBef>
                <a:spcPts val="0"/>
              </a:spcBef>
              <a:buNone/>
            </a:pPr>
            <a:r>
              <a:rPr lang="fr-FR" sz="1600" dirty="0">
                <a:solidFill>
                  <a:srgbClr val="000000"/>
                </a:solidFill>
                <a:latin typeface="+mj-lt"/>
              </a:rPr>
              <a:t>En plus de </a:t>
            </a:r>
            <a:r>
              <a:rPr lang="fr-FR" sz="1800" b="1" dirty="0">
                <a:solidFill>
                  <a:srgbClr val="000000"/>
                </a:solidFill>
                <a:latin typeface="+mj-lt"/>
              </a:rPr>
              <a:t>l’humidité relative</a:t>
            </a:r>
            <a:r>
              <a:rPr lang="fr-FR" sz="1600" dirty="0">
                <a:solidFill>
                  <a:srgbClr val="000000"/>
                </a:solidFill>
                <a:latin typeface="+mj-lt"/>
              </a:rPr>
              <a:t>. </a:t>
            </a:r>
            <a:br>
              <a:rPr lang="fr-FR" sz="1600" dirty="0">
                <a:solidFill>
                  <a:srgbClr val="000000"/>
                </a:solidFill>
                <a:latin typeface="+mj-lt"/>
              </a:rPr>
            </a:br>
            <a:r>
              <a:rPr lang="fr-FR" sz="1600" dirty="0">
                <a:solidFill>
                  <a:srgbClr val="000000"/>
                </a:solidFill>
                <a:latin typeface="+mj-lt"/>
              </a:rPr>
              <a:t> </a:t>
            </a:r>
            <a:endParaRPr lang="en-US" sz="1600" dirty="0">
              <a:solidFill>
                <a:srgbClr val="000000"/>
              </a:solidFill>
              <a:latin typeface="+mj-lt"/>
            </a:endParaRPr>
          </a:p>
          <a:p>
            <a:pPr marL="0" lvl="0" indent="0">
              <a:spcBef>
                <a:spcPts val="0"/>
              </a:spcBef>
              <a:buNone/>
            </a:pPr>
            <a:r>
              <a:rPr lang="fr-FR" sz="1600" dirty="0">
                <a:solidFill>
                  <a:srgbClr val="000000"/>
                </a:solidFill>
                <a:latin typeface="+mj-lt"/>
              </a:rPr>
              <a:t>Les WWR  ont été établis par une résolution de la Conférence de l'Organisation météorologique internationale (OMI) en1923 afin d’avoir des séries d'observations longues et homogènes sous forme de moyennes mensuelles de pression, de température et de précipitation.</a:t>
            </a:r>
          </a:p>
          <a:p>
            <a:pPr marL="0" indent="0">
              <a:spcBef>
                <a:spcPts val="0"/>
              </a:spcBef>
              <a:buNone/>
            </a:pPr>
            <a:br>
              <a:rPr lang="fr-FR" sz="1600" dirty="0">
                <a:solidFill>
                  <a:srgbClr val="000000"/>
                </a:solidFill>
                <a:latin typeface="+mj-lt"/>
              </a:rPr>
            </a:br>
            <a:r>
              <a:rPr lang="fr-FR" sz="1600" dirty="0">
                <a:solidFill>
                  <a:srgbClr val="000000"/>
                </a:solidFill>
                <a:latin typeface="+mj-lt"/>
              </a:rPr>
              <a:t>Les premiers WWR avec des données jusqu'à 1920 ont été inclus dans la 1ere série et publié en 1927. Ensuite ils ont été rassemblés tout les 10 ans et nous somme à la 12 édition qui couvrira 2021-2030.</a:t>
            </a:r>
          </a:p>
          <a:p>
            <a:pPr marL="0" lvl="0" indent="0">
              <a:spcBef>
                <a:spcPts val="0"/>
              </a:spcBef>
              <a:buNone/>
            </a:pPr>
            <a:endParaRPr lang="en-US" sz="1600" dirty="0">
              <a:solidFill>
                <a:srgbClr val="000000"/>
              </a:solidFill>
              <a:latin typeface="+mj-lt"/>
            </a:endParaRPr>
          </a:p>
          <a:p>
            <a:pPr marL="0" lvl="0" indent="0">
              <a:spcBef>
                <a:spcPts val="0"/>
              </a:spcBef>
              <a:buNone/>
            </a:pPr>
            <a:r>
              <a:rPr lang="fr-FR" sz="1600" dirty="0">
                <a:solidFill>
                  <a:srgbClr val="000000"/>
                </a:solidFill>
                <a:latin typeface="+mj-lt"/>
              </a:rPr>
              <a:t>Avec l’essor technologiques des moyens de télécommunication et le besoin de mises à jour annuelles des WWR, le 64ème CE en 2012, par le biais de la résolution 14, a décidé d'améliorer la pratique de collecte basée sur un cycle de 10 ans pour le calcul et la communication des WWR en passant à un cycle annuel de mise à jour et de communication des WWR.</a:t>
            </a:r>
            <a:endParaRPr lang="en-US" sz="1600" dirty="0">
              <a:solidFill>
                <a:srgbClr val="000000"/>
              </a:solidFill>
              <a:latin typeface="+mj-lt"/>
            </a:endParaRPr>
          </a:p>
        </p:txBody>
      </p:sp>
      <p:graphicFrame>
        <p:nvGraphicFramePr>
          <p:cNvPr id="6" name="Table 6">
            <a:extLst>
              <a:ext uri="{FF2B5EF4-FFF2-40B4-BE49-F238E27FC236}">
                <a16:creationId xmlns:a16="http://schemas.microsoft.com/office/drawing/2014/main" id="{11EFC57A-1703-4FEF-BB20-C770E865F0DA}"/>
              </a:ext>
            </a:extLst>
          </p:cNvPr>
          <p:cNvGraphicFramePr>
            <a:graphicFrameLocks noGrp="1"/>
          </p:cNvGraphicFramePr>
          <p:nvPr>
            <p:extLst>
              <p:ext uri="{D42A27DB-BD31-4B8C-83A1-F6EECF244321}">
                <p14:modId xmlns:p14="http://schemas.microsoft.com/office/powerpoint/2010/main" val="2302921097"/>
              </p:ext>
            </p:extLst>
          </p:nvPr>
        </p:nvGraphicFramePr>
        <p:xfrm>
          <a:off x="2910402" y="2683814"/>
          <a:ext cx="6096000" cy="8229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570473152"/>
                    </a:ext>
                  </a:extLst>
                </a:gridCol>
                <a:gridCol w="3048000">
                  <a:extLst>
                    <a:ext uri="{9D8B030D-6E8A-4147-A177-3AD203B41FA5}">
                      <a16:colId xmlns:a16="http://schemas.microsoft.com/office/drawing/2014/main" val="1594011963"/>
                    </a:ext>
                  </a:extLst>
                </a:gridCol>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i="0" dirty="0">
                          <a:solidFill>
                            <a:srgbClr val="000000"/>
                          </a:solidFill>
                          <a:effectLst/>
                          <a:latin typeface="ArialMT"/>
                        </a:rPr>
                        <a:t>- Station pressure</a:t>
                      </a:r>
                      <a:br>
                        <a:rPr lang="en-US" sz="1600" b="1" i="0" dirty="0">
                          <a:solidFill>
                            <a:srgbClr val="000000"/>
                          </a:solidFill>
                          <a:effectLst/>
                          <a:latin typeface="ArialMT"/>
                        </a:rPr>
                      </a:br>
                      <a:r>
                        <a:rPr lang="en-US" sz="1600" b="1" i="0" dirty="0">
                          <a:solidFill>
                            <a:srgbClr val="000000"/>
                          </a:solidFill>
                          <a:effectLst/>
                          <a:latin typeface="ArialMT"/>
                        </a:rPr>
                        <a:t>- Sea level pressure</a:t>
                      </a:r>
                      <a:br>
                        <a:rPr lang="en-US" sz="1600" b="1" i="0" dirty="0">
                          <a:solidFill>
                            <a:srgbClr val="000000"/>
                          </a:solidFill>
                          <a:effectLst/>
                          <a:latin typeface="ArialMT"/>
                        </a:rPr>
                      </a:br>
                      <a:r>
                        <a:rPr lang="en-US" sz="1600" b="1" i="0" dirty="0">
                          <a:solidFill>
                            <a:srgbClr val="000000"/>
                          </a:solidFill>
                          <a:effectLst/>
                          <a:latin typeface="ArialMT"/>
                        </a:rPr>
                        <a:t>- Total precipitation</a:t>
                      </a:r>
                      <a:endParaRPr lang="x-none" sz="2800" b="1"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sz="1600" b="1" i="0" dirty="0">
                          <a:solidFill>
                            <a:srgbClr val="000000"/>
                          </a:solidFill>
                          <a:effectLst/>
                          <a:latin typeface="ArialMT"/>
                        </a:rPr>
                        <a:t>- Mean temperature</a:t>
                      </a:r>
                      <a:br>
                        <a:rPr lang="en-US" sz="1600" b="1" i="0" dirty="0">
                          <a:solidFill>
                            <a:srgbClr val="000000"/>
                          </a:solidFill>
                          <a:effectLst/>
                          <a:latin typeface="ArialMT"/>
                        </a:rPr>
                      </a:br>
                      <a:r>
                        <a:rPr lang="en-US" sz="1600" b="1" i="0" dirty="0">
                          <a:solidFill>
                            <a:srgbClr val="000000"/>
                          </a:solidFill>
                          <a:effectLst/>
                          <a:latin typeface="ArialMT"/>
                        </a:rPr>
                        <a:t>- Maximum temperature</a:t>
                      </a:r>
                      <a:br>
                        <a:rPr lang="en-US" sz="1600" b="1" i="0" dirty="0">
                          <a:solidFill>
                            <a:srgbClr val="000000"/>
                          </a:solidFill>
                          <a:effectLst/>
                          <a:latin typeface="ArialMT"/>
                        </a:rPr>
                      </a:br>
                      <a:r>
                        <a:rPr lang="en-US" sz="1600" b="1" i="0" dirty="0">
                          <a:solidFill>
                            <a:srgbClr val="000000"/>
                          </a:solidFill>
                          <a:effectLst/>
                          <a:latin typeface="ArialMT"/>
                        </a:rPr>
                        <a:t>- Minimum temperature</a:t>
                      </a:r>
                      <a:endParaRPr lang="fr-BE" sz="1600" b="1"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7671952"/>
                  </a:ext>
                </a:extLst>
              </a:tr>
            </a:tbl>
          </a:graphicData>
        </a:graphic>
      </p:graphicFrame>
      <p:grpSp>
        <p:nvGrpSpPr>
          <p:cNvPr id="11" name="Group 10">
            <a:extLst>
              <a:ext uri="{FF2B5EF4-FFF2-40B4-BE49-F238E27FC236}">
                <a16:creationId xmlns:a16="http://schemas.microsoft.com/office/drawing/2014/main" id="{C2420FAA-8908-4993-9AD9-70F97E25467C}"/>
              </a:ext>
            </a:extLst>
          </p:cNvPr>
          <p:cNvGrpSpPr/>
          <p:nvPr/>
        </p:nvGrpSpPr>
        <p:grpSpPr>
          <a:xfrm>
            <a:off x="5225" y="1940"/>
            <a:ext cx="9132679" cy="864956"/>
            <a:chOff x="5225" y="1940"/>
            <a:chExt cx="9132679" cy="864956"/>
          </a:xfrm>
        </p:grpSpPr>
        <p:pic>
          <p:nvPicPr>
            <p:cNvPr id="12" name="Image 7" descr="logo maroc meteo v2016_hr.jpg">
              <a:extLst>
                <a:ext uri="{FF2B5EF4-FFF2-40B4-BE49-F238E27FC236}">
                  <a16:creationId xmlns:a16="http://schemas.microsoft.com/office/drawing/2014/main" id="{8BF47BAA-B818-4601-B22D-4B3B0046ED90}"/>
                </a:ext>
              </a:extLst>
            </p:cNvPr>
            <p:cNvPicPr>
              <a:picLocks noChangeAspect="1"/>
            </p:cNvPicPr>
            <p:nvPr/>
          </p:nvPicPr>
          <p:blipFill>
            <a:blip r:embed="rId3" cstate="print"/>
            <a:stretch>
              <a:fillRect/>
            </a:stretch>
          </p:blipFill>
          <p:spPr>
            <a:xfrm>
              <a:off x="5225" y="6616"/>
              <a:ext cx="822540" cy="857232"/>
            </a:xfrm>
            <a:prstGeom prst="rect">
              <a:avLst/>
            </a:prstGeom>
          </p:spPr>
        </p:pic>
        <p:pic>
          <p:nvPicPr>
            <p:cNvPr id="13" name="Picture 2" descr="Sea-Ice Information Services in the World – 2017 Update Released - Arctic  Portal">
              <a:extLst>
                <a:ext uri="{FF2B5EF4-FFF2-40B4-BE49-F238E27FC236}">
                  <a16:creationId xmlns:a16="http://schemas.microsoft.com/office/drawing/2014/main" id="{EE6485E3-90CB-45F5-A3D9-F9135351F1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5364" y="1940"/>
              <a:ext cx="822540" cy="86495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14547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B6F287-4A66-4144-9B8E-479AD656D6A2}"/>
              </a:ext>
            </a:extLst>
          </p:cNvPr>
          <p:cNvSpPr>
            <a:spLocks noGrp="1"/>
          </p:cNvSpPr>
          <p:nvPr>
            <p:ph idx="1"/>
          </p:nvPr>
        </p:nvSpPr>
        <p:spPr>
          <a:xfrm>
            <a:off x="457200" y="1027872"/>
            <a:ext cx="8501676" cy="5193414"/>
          </a:xfrm>
          <a:noFill/>
        </p:spPr>
        <p:txBody>
          <a:bodyPr>
            <a:normAutofit fontScale="85000" lnSpcReduction="20000"/>
          </a:bodyPr>
          <a:lstStyle/>
          <a:p>
            <a:pPr marL="0" lvl="0" indent="0">
              <a:spcBef>
                <a:spcPts val="0"/>
              </a:spcBef>
              <a:buNone/>
            </a:pPr>
            <a:r>
              <a:rPr lang="fr-BE" sz="2000" dirty="0">
                <a:solidFill>
                  <a:srgbClr val="000000"/>
                </a:solidFill>
              </a:rPr>
              <a:t>Les données des World </a:t>
            </a:r>
            <a:r>
              <a:rPr lang="fr-BE" sz="2000" dirty="0" err="1">
                <a:solidFill>
                  <a:srgbClr val="000000"/>
                </a:solidFill>
              </a:rPr>
              <a:t>Weather</a:t>
            </a:r>
            <a:r>
              <a:rPr lang="fr-BE" sz="2000" dirty="0">
                <a:solidFill>
                  <a:srgbClr val="000000"/>
                </a:solidFill>
              </a:rPr>
              <a:t> Records sont la base pour comprendre la variabilité et les changements climatiques aux échelles régionale et globale. En fait, un pourcentage important des données climatologiques dans les bases mondiales de données d’observation proviennent des World </a:t>
            </a:r>
            <a:r>
              <a:rPr lang="fr-BE" sz="2000" dirty="0" err="1">
                <a:solidFill>
                  <a:srgbClr val="000000"/>
                </a:solidFill>
              </a:rPr>
              <a:t>Weather</a:t>
            </a:r>
            <a:r>
              <a:rPr lang="fr-BE" sz="2000" dirty="0">
                <a:solidFill>
                  <a:srgbClr val="000000"/>
                </a:solidFill>
              </a:rPr>
              <a:t> Records, ce qui améliore considérablement les analyses climatiques.</a:t>
            </a:r>
          </a:p>
          <a:p>
            <a:pPr marL="0" lvl="0" indent="0">
              <a:spcBef>
                <a:spcPts val="0"/>
              </a:spcBef>
              <a:buNone/>
            </a:pPr>
            <a:endParaRPr lang="fr-BE" sz="2000" dirty="0">
              <a:solidFill>
                <a:srgbClr val="000000"/>
              </a:solidFill>
            </a:endParaRPr>
          </a:p>
          <a:p>
            <a:pPr marL="0" lvl="0" indent="0">
              <a:spcBef>
                <a:spcPts val="0"/>
              </a:spcBef>
              <a:buNone/>
            </a:pPr>
            <a:r>
              <a:rPr lang="fr-BE" sz="2100" dirty="0">
                <a:solidFill>
                  <a:srgbClr val="000000"/>
                </a:solidFill>
              </a:rPr>
              <a:t>Avantages des </a:t>
            </a:r>
            <a:r>
              <a:rPr lang="fr-BE" sz="2100" b="1" dirty="0">
                <a:solidFill>
                  <a:srgbClr val="000000"/>
                </a:solidFill>
              </a:rPr>
              <a:t>mises à jour annuelles </a:t>
            </a:r>
            <a:r>
              <a:rPr lang="fr-BE" sz="2000" dirty="0">
                <a:solidFill>
                  <a:srgbClr val="000000"/>
                </a:solidFill>
              </a:rPr>
              <a:t>des World </a:t>
            </a:r>
            <a:r>
              <a:rPr lang="fr-BE" sz="2000" dirty="0" err="1">
                <a:solidFill>
                  <a:srgbClr val="000000"/>
                </a:solidFill>
              </a:rPr>
              <a:t>Weather</a:t>
            </a:r>
            <a:r>
              <a:rPr lang="fr-BE" sz="2000" dirty="0">
                <a:solidFill>
                  <a:srgbClr val="000000"/>
                </a:solidFill>
              </a:rPr>
              <a:t> Records :</a:t>
            </a:r>
          </a:p>
          <a:p>
            <a:pPr marL="0" lvl="0" indent="0">
              <a:spcBef>
                <a:spcPts val="0"/>
              </a:spcBef>
              <a:buNone/>
            </a:pPr>
            <a:endParaRPr lang="fr-BE" sz="2000" dirty="0">
              <a:solidFill>
                <a:srgbClr val="000000"/>
              </a:solidFill>
            </a:endParaRPr>
          </a:p>
          <a:p>
            <a:pPr marL="0" lvl="0" indent="0">
              <a:spcBef>
                <a:spcPts val="0"/>
              </a:spcBef>
              <a:buNone/>
            </a:pPr>
            <a:r>
              <a:rPr lang="fr-BE" sz="2000" dirty="0">
                <a:solidFill>
                  <a:srgbClr val="000000"/>
                </a:solidFill>
              </a:rPr>
              <a:t>• Les données peuvent être intégrées de manière efficace et cohérente dans les activités de surveillance du climat pour fournir des perspectives sur l'état du climat de la Terre;</a:t>
            </a:r>
          </a:p>
          <a:p>
            <a:pPr marL="0" lvl="0" indent="0">
              <a:spcBef>
                <a:spcPts val="0"/>
              </a:spcBef>
              <a:buNone/>
            </a:pPr>
            <a:endParaRPr lang="fr-BE" sz="2000" dirty="0">
              <a:solidFill>
                <a:srgbClr val="000000"/>
              </a:solidFill>
            </a:endParaRPr>
          </a:p>
          <a:p>
            <a:pPr marL="0" lvl="0" indent="0">
              <a:spcBef>
                <a:spcPts val="0"/>
              </a:spcBef>
              <a:buNone/>
            </a:pPr>
            <a:r>
              <a:rPr lang="fr-BE" sz="2000" dirty="0">
                <a:solidFill>
                  <a:srgbClr val="000000"/>
                </a:solidFill>
              </a:rPr>
              <a:t>• Les évaluations des changements climatiques, y compris les rapports du GIEC, bénéficieront considérablement de l’accès à temps aux observations de la température et des précipitations;</a:t>
            </a:r>
          </a:p>
          <a:p>
            <a:pPr marL="0" lvl="0" indent="0">
              <a:spcBef>
                <a:spcPts val="0"/>
              </a:spcBef>
              <a:buNone/>
            </a:pPr>
            <a:endParaRPr lang="fr-BE" sz="2000" dirty="0">
              <a:solidFill>
                <a:srgbClr val="000000"/>
              </a:solidFill>
            </a:endParaRPr>
          </a:p>
          <a:p>
            <a:pPr marL="0" lvl="0" indent="0">
              <a:spcBef>
                <a:spcPts val="0"/>
              </a:spcBef>
              <a:buNone/>
            </a:pPr>
            <a:r>
              <a:rPr lang="fr-BE" sz="2000" dirty="0">
                <a:solidFill>
                  <a:srgbClr val="000000"/>
                </a:solidFill>
              </a:rPr>
              <a:t>• La disponibilité des informations à jour faciliteront les activités de planification et d'adaptation au changement climatique et permettrons de répondre aux besoins climatiques des décideurs publics et privés;</a:t>
            </a:r>
          </a:p>
          <a:p>
            <a:pPr marL="0" lvl="0" indent="0">
              <a:spcBef>
                <a:spcPts val="0"/>
              </a:spcBef>
              <a:buNone/>
            </a:pPr>
            <a:endParaRPr lang="fr-BE" sz="2000" dirty="0">
              <a:solidFill>
                <a:srgbClr val="000000"/>
              </a:solidFill>
            </a:endParaRPr>
          </a:p>
          <a:p>
            <a:pPr marL="0" lvl="0" indent="0">
              <a:spcBef>
                <a:spcPts val="0"/>
              </a:spcBef>
              <a:buNone/>
            </a:pPr>
            <a:r>
              <a:rPr lang="fr-BE" sz="2000" dirty="0">
                <a:solidFill>
                  <a:srgbClr val="000000"/>
                </a:solidFill>
              </a:rPr>
              <a:t>• Les États membres de l’OMM seront en mesure d'établir des procédures de routine pour soutenir les mises à jour annuelles qui ne nécessiteront pas une longue réaffectation des ressources en personnel requis pour les mises à jour décennales;</a:t>
            </a:r>
          </a:p>
          <a:p>
            <a:pPr marL="0" lvl="0" indent="0">
              <a:spcBef>
                <a:spcPts val="0"/>
              </a:spcBef>
              <a:buNone/>
            </a:pPr>
            <a:endParaRPr lang="fr-BE" sz="2000" dirty="0">
              <a:solidFill>
                <a:srgbClr val="000000"/>
              </a:solidFill>
            </a:endParaRPr>
          </a:p>
          <a:p>
            <a:pPr marL="0" lvl="0" indent="0">
              <a:spcBef>
                <a:spcPts val="0"/>
              </a:spcBef>
              <a:buNone/>
            </a:pPr>
            <a:r>
              <a:rPr lang="fr-BE" sz="2000" dirty="0">
                <a:solidFill>
                  <a:srgbClr val="000000"/>
                </a:solidFill>
              </a:rPr>
              <a:t>• La disponibilité des WWR annuellement permettra d’améliorer les observations et la surveillance du climat dans le cadre mondial pour les services climatologiques.</a:t>
            </a:r>
            <a:endParaRPr lang="fr-BE" sz="2000" b="0" i="0" dirty="0">
              <a:solidFill>
                <a:srgbClr val="000000"/>
              </a:solidFill>
              <a:effectLst/>
            </a:endParaRPr>
          </a:p>
        </p:txBody>
      </p:sp>
      <p:grpSp>
        <p:nvGrpSpPr>
          <p:cNvPr id="7" name="Group 6">
            <a:extLst>
              <a:ext uri="{FF2B5EF4-FFF2-40B4-BE49-F238E27FC236}">
                <a16:creationId xmlns:a16="http://schemas.microsoft.com/office/drawing/2014/main" id="{47F21548-3876-47CB-8F36-E8B262D31232}"/>
              </a:ext>
            </a:extLst>
          </p:cNvPr>
          <p:cNvGrpSpPr/>
          <p:nvPr/>
        </p:nvGrpSpPr>
        <p:grpSpPr>
          <a:xfrm>
            <a:off x="5225" y="1940"/>
            <a:ext cx="9132679" cy="864956"/>
            <a:chOff x="5225" y="1940"/>
            <a:chExt cx="9132679" cy="864956"/>
          </a:xfrm>
        </p:grpSpPr>
        <p:pic>
          <p:nvPicPr>
            <p:cNvPr id="8" name="Image 7" descr="logo maroc meteo v2016_hr.jpg">
              <a:extLst>
                <a:ext uri="{FF2B5EF4-FFF2-40B4-BE49-F238E27FC236}">
                  <a16:creationId xmlns:a16="http://schemas.microsoft.com/office/drawing/2014/main" id="{27D0BD77-BD9F-405E-8845-A7ECFDAE331E}"/>
                </a:ext>
              </a:extLst>
            </p:cNvPr>
            <p:cNvPicPr>
              <a:picLocks noChangeAspect="1"/>
            </p:cNvPicPr>
            <p:nvPr/>
          </p:nvPicPr>
          <p:blipFill>
            <a:blip r:embed="rId3" cstate="print"/>
            <a:stretch>
              <a:fillRect/>
            </a:stretch>
          </p:blipFill>
          <p:spPr>
            <a:xfrm>
              <a:off x="5225" y="6616"/>
              <a:ext cx="822540" cy="857232"/>
            </a:xfrm>
            <a:prstGeom prst="rect">
              <a:avLst/>
            </a:prstGeom>
          </p:spPr>
        </p:pic>
        <p:pic>
          <p:nvPicPr>
            <p:cNvPr id="9" name="Picture 2" descr="Sea-Ice Information Services in the World – 2017 Update Released - Arctic  Portal">
              <a:extLst>
                <a:ext uri="{FF2B5EF4-FFF2-40B4-BE49-F238E27FC236}">
                  <a16:creationId xmlns:a16="http://schemas.microsoft.com/office/drawing/2014/main" id="{7121AC0D-ADD7-426F-B823-CE36D63057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5364" y="1940"/>
              <a:ext cx="822540" cy="864956"/>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Title 1">
            <a:extLst>
              <a:ext uri="{FF2B5EF4-FFF2-40B4-BE49-F238E27FC236}">
                <a16:creationId xmlns:a16="http://schemas.microsoft.com/office/drawing/2014/main" id="{B578416A-ED03-4648-ABA2-252E387A0134}"/>
              </a:ext>
            </a:extLst>
          </p:cNvPr>
          <p:cNvSpPr>
            <a:spLocks noGrp="1"/>
          </p:cNvSpPr>
          <p:nvPr>
            <p:ph type="title"/>
          </p:nvPr>
        </p:nvSpPr>
        <p:spPr>
          <a:xfrm>
            <a:off x="457200" y="274638"/>
            <a:ext cx="8229600" cy="675388"/>
          </a:xfrm>
        </p:spPr>
        <p:txBody>
          <a:bodyPr>
            <a:normAutofit/>
          </a:bodyPr>
          <a:lstStyle/>
          <a:p>
            <a:r>
              <a:rPr lang="en-US" sz="2400" b="0" i="0" dirty="0">
                <a:solidFill>
                  <a:srgbClr val="000090"/>
                </a:solidFill>
                <a:effectLst/>
                <a:latin typeface="ArialMT"/>
              </a:rPr>
              <a:t>Description, histoire et importance des WWR</a:t>
            </a:r>
            <a:endParaRPr lang="x-none" sz="3600" dirty="0">
              <a:solidFill>
                <a:srgbClr val="000090"/>
              </a:solidFill>
            </a:endParaRPr>
          </a:p>
        </p:txBody>
      </p:sp>
    </p:spTree>
    <p:extLst>
      <p:ext uri="{BB962C8B-B14F-4D97-AF65-F5344CB8AC3E}">
        <p14:creationId xmlns:p14="http://schemas.microsoft.com/office/powerpoint/2010/main" val="2911762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AC4EC72-A874-4A51-83CB-63C52FB83B6C}"/>
              </a:ext>
            </a:extLst>
          </p:cNvPr>
          <p:cNvPicPr>
            <a:picLocks noChangeAspect="1"/>
          </p:cNvPicPr>
          <p:nvPr/>
        </p:nvPicPr>
        <p:blipFill>
          <a:blip r:embed="rId3"/>
          <a:stretch>
            <a:fillRect/>
          </a:stretch>
        </p:blipFill>
        <p:spPr>
          <a:xfrm>
            <a:off x="1470278" y="2936278"/>
            <a:ext cx="3012838" cy="3001347"/>
          </a:xfrm>
          <a:prstGeom prst="rect">
            <a:avLst/>
          </a:prstGeom>
        </p:spPr>
      </p:pic>
      <p:sp>
        <p:nvSpPr>
          <p:cNvPr id="2" name="Title 1">
            <a:extLst>
              <a:ext uri="{FF2B5EF4-FFF2-40B4-BE49-F238E27FC236}">
                <a16:creationId xmlns:a16="http://schemas.microsoft.com/office/drawing/2014/main" id="{B578416A-ED03-4648-ABA2-252E387A0134}"/>
              </a:ext>
            </a:extLst>
          </p:cNvPr>
          <p:cNvSpPr>
            <a:spLocks noGrp="1"/>
          </p:cNvSpPr>
          <p:nvPr>
            <p:ph type="title"/>
          </p:nvPr>
        </p:nvSpPr>
        <p:spPr>
          <a:xfrm>
            <a:off x="457200" y="274638"/>
            <a:ext cx="8229600" cy="675388"/>
          </a:xfrm>
        </p:spPr>
        <p:txBody>
          <a:bodyPr>
            <a:noAutofit/>
          </a:bodyPr>
          <a:lstStyle/>
          <a:p>
            <a:r>
              <a:rPr lang="fr-FR" sz="2200" dirty="0">
                <a:solidFill>
                  <a:srgbClr val="000090"/>
                </a:solidFill>
                <a:latin typeface="ArialMT"/>
              </a:rPr>
              <a:t>Mécanisme de recueil des </a:t>
            </a:r>
            <a:r>
              <a:rPr lang="en-US" sz="2200" dirty="0">
                <a:solidFill>
                  <a:srgbClr val="000090"/>
                </a:solidFill>
                <a:latin typeface="ArialMT"/>
              </a:rPr>
              <a:t>WWR  par </a:t>
            </a:r>
            <a:r>
              <a:rPr lang="en-US" sz="2200" dirty="0" err="1">
                <a:solidFill>
                  <a:srgbClr val="000090"/>
                </a:solidFill>
                <a:latin typeface="ArialMT"/>
              </a:rPr>
              <a:t>l’OMM</a:t>
            </a:r>
            <a:endParaRPr lang="x-none" sz="2200" dirty="0">
              <a:solidFill>
                <a:srgbClr val="000090"/>
              </a:solidFill>
              <a:latin typeface="ArialMT"/>
            </a:endParaRPr>
          </a:p>
        </p:txBody>
      </p:sp>
      <p:sp>
        <p:nvSpPr>
          <p:cNvPr id="3" name="Content Placeholder 2">
            <a:extLst>
              <a:ext uri="{FF2B5EF4-FFF2-40B4-BE49-F238E27FC236}">
                <a16:creationId xmlns:a16="http://schemas.microsoft.com/office/drawing/2014/main" id="{98B6F287-4A66-4144-9B8E-479AD656D6A2}"/>
              </a:ext>
            </a:extLst>
          </p:cNvPr>
          <p:cNvSpPr>
            <a:spLocks noGrp="1"/>
          </p:cNvSpPr>
          <p:nvPr>
            <p:ph idx="1"/>
          </p:nvPr>
        </p:nvSpPr>
        <p:spPr>
          <a:xfrm>
            <a:off x="457200" y="1027872"/>
            <a:ext cx="8501676" cy="5193414"/>
          </a:xfrm>
          <a:noFill/>
        </p:spPr>
        <p:txBody>
          <a:bodyPr>
            <a:normAutofit/>
          </a:bodyPr>
          <a:lstStyle/>
          <a:p>
            <a:pPr marL="0" lvl="0" indent="0">
              <a:spcBef>
                <a:spcPts val="0"/>
              </a:spcBef>
              <a:buNone/>
            </a:pPr>
            <a:r>
              <a:rPr lang="en-US" sz="2000" dirty="0">
                <a:solidFill>
                  <a:srgbClr val="000000"/>
                </a:solidFill>
                <a:latin typeface="ArialMT"/>
              </a:rPr>
              <a:t>Un </a:t>
            </a:r>
            <a:r>
              <a:rPr lang="en-US" sz="2000" dirty="0" err="1">
                <a:solidFill>
                  <a:srgbClr val="000000"/>
                </a:solidFill>
                <a:latin typeface="ArialMT"/>
              </a:rPr>
              <a:t>appel</a:t>
            </a:r>
            <a:r>
              <a:rPr lang="en-US" sz="2000" dirty="0">
                <a:solidFill>
                  <a:srgbClr val="000000"/>
                </a:solidFill>
                <a:latin typeface="ArialMT"/>
              </a:rPr>
              <a:t> de </a:t>
            </a:r>
            <a:r>
              <a:rPr lang="en-US" sz="2000" dirty="0" err="1">
                <a:solidFill>
                  <a:srgbClr val="000000"/>
                </a:solidFill>
                <a:latin typeface="ArialMT"/>
              </a:rPr>
              <a:t>l’OMM</a:t>
            </a:r>
            <a:r>
              <a:rPr lang="en-US" sz="2000" dirty="0">
                <a:solidFill>
                  <a:srgbClr val="000000"/>
                </a:solidFill>
                <a:latin typeface="ArialMT"/>
              </a:rPr>
              <a:t> pour la communication des WWR </a:t>
            </a:r>
            <a:r>
              <a:rPr lang="en-US" sz="2000" dirty="0" err="1">
                <a:solidFill>
                  <a:srgbClr val="000000"/>
                </a:solidFill>
                <a:latin typeface="ArialMT"/>
              </a:rPr>
              <a:t>est</a:t>
            </a:r>
            <a:r>
              <a:rPr lang="en-US" sz="2000" dirty="0">
                <a:solidFill>
                  <a:srgbClr val="000000"/>
                </a:solidFill>
                <a:latin typeface="ArialMT"/>
              </a:rPr>
              <a:t> </a:t>
            </a:r>
            <a:r>
              <a:rPr lang="en-US" sz="2000" dirty="0" err="1">
                <a:solidFill>
                  <a:srgbClr val="000000"/>
                </a:solidFill>
                <a:latin typeface="ArialMT"/>
              </a:rPr>
              <a:t>publié</a:t>
            </a:r>
            <a:r>
              <a:rPr lang="en-US" sz="2000" dirty="0">
                <a:solidFill>
                  <a:srgbClr val="000000"/>
                </a:solidFill>
                <a:latin typeface="ArialMT"/>
              </a:rPr>
              <a:t> </a:t>
            </a:r>
            <a:r>
              <a:rPr lang="en-US" sz="2000" dirty="0" err="1">
                <a:solidFill>
                  <a:srgbClr val="000000"/>
                </a:solidFill>
                <a:latin typeface="ArialMT"/>
              </a:rPr>
              <a:t>chaque</a:t>
            </a:r>
            <a:r>
              <a:rPr lang="en-US" sz="2000" dirty="0">
                <a:solidFill>
                  <a:srgbClr val="000000"/>
                </a:solidFill>
                <a:latin typeface="ArialMT"/>
              </a:rPr>
              <a:t> </a:t>
            </a:r>
            <a:r>
              <a:rPr lang="en-US" sz="2000" dirty="0" err="1">
                <a:solidFill>
                  <a:srgbClr val="000000"/>
                </a:solidFill>
                <a:latin typeface="ArialMT"/>
              </a:rPr>
              <a:t>année</a:t>
            </a:r>
            <a:r>
              <a:rPr lang="en-US" sz="2000" dirty="0">
                <a:solidFill>
                  <a:srgbClr val="000000"/>
                </a:solidFill>
                <a:latin typeface="ArialMT"/>
              </a:rPr>
              <a:t> </a:t>
            </a:r>
            <a:r>
              <a:rPr lang="en-US" sz="2000" dirty="0" err="1">
                <a:solidFill>
                  <a:srgbClr val="000000"/>
                </a:solidFill>
                <a:latin typeface="ArialMT"/>
              </a:rPr>
              <a:t>vers</a:t>
            </a:r>
            <a:r>
              <a:rPr lang="en-US" sz="2000" dirty="0">
                <a:solidFill>
                  <a:srgbClr val="000000"/>
                </a:solidFill>
                <a:latin typeface="ArialMT"/>
              </a:rPr>
              <a:t> la fin du </a:t>
            </a:r>
            <a:r>
              <a:rPr lang="en-US" sz="2000" dirty="0" err="1">
                <a:solidFill>
                  <a:srgbClr val="000000"/>
                </a:solidFill>
                <a:latin typeface="ArialMT"/>
              </a:rPr>
              <a:t>printemps</a:t>
            </a:r>
            <a:r>
              <a:rPr lang="en-US" sz="2000" dirty="0">
                <a:solidFill>
                  <a:srgbClr val="000000"/>
                </a:solidFill>
                <a:latin typeface="ArialMT"/>
              </a:rPr>
              <a:t>.</a:t>
            </a:r>
            <a:endParaRPr lang="x-none" sz="3600" dirty="0"/>
          </a:p>
        </p:txBody>
      </p:sp>
      <p:pic>
        <p:nvPicPr>
          <p:cNvPr id="12" name="Picture 11">
            <a:extLst>
              <a:ext uri="{FF2B5EF4-FFF2-40B4-BE49-F238E27FC236}">
                <a16:creationId xmlns:a16="http://schemas.microsoft.com/office/drawing/2014/main" id="{06C14A0E-D4D7-48D9-B29B-E1FAA52436A3}"/>
              </a:ext>
            </a:extLst>
          </p:cNvPr>
          <p:cNvPicPr>
            <a:picLocks noChangeAspect="1"/>
          </p:cNvPicPr>
          <p:nvPr/>
        </p:nvPicPr>
        <p:blipFill>
          <a:blip r:embed="rId4"/>
          <a:stretch>
            <a:fillRect/>
          </a:stretch>
        </p:blipFill>
        <p:spPr>
          <a:xfrm>
            <a:off x="4528381" y="1850065"/>
            <a:ext cx="4609523" cy="4137486"/>
          </a:xfrm>
          <a:prstGeom prst="rect">
            <a:avLst/>
          </a:prstGeom>
        </p:spPr>
      </p:pic>
      <p:grpSp>
        <p:nvGrpSpPr>
          <p:cNvPr id="15" name="Group 14">
            <a:extLst>
              <a:ext uri="{FF2B5EF4-FFF2-40B4-BE49-F238E27FC236}">
                <a16:creationId xmlns:a16="http://schemas.microsoft.com/office/drawing/2014/main" id="{7AE1B79D-02AA-452F-8BB6-42A56A25238A}"/>
              </a:ext>
            </a:extLst>
          </p:cNvPr>
          <p:cNvGrpSpPr/>
          <p:nvPr/>
        </p:nvGrpSpPr>
        <p:grpSpPr>
          <a:xfrm>
            <a:off x="5225" y="1940"/>
            <a:ext cx="9132679" cy="864956"/>
            <a:chOff x="5225" y="1940"/>
            <a:chExt cx="9132679" cy="864956"/>
          </a:xfrm>
        </p:grpSpPr>
        <p:pic>
          <p:nvPicPr>
            <p:cNvPr id="16" name="Image 7" descr="logo maroc meteo v2016_hr.jpg">
              <a:extLst>
                <a:ext uri="{FF2B5EF4-FFF2-40B4-BE49-F238E27FC236}">
                  <a16:creationId xmlns:a16="http://schemas.microsoft.com/office/drawing/2014/main" id="{DAD157AE-CEDC-4CAE-936D-6448DD1B999E}"/>
                </a:ext>
              </a:extLst>
            </p:cNvPr>
            <p:cNvPicPr>
              <a:picLocks noChangeAspect="1"/>
            </p:cNvPicPr>
            <p:nvPr/>
          </p:nvPicPr>
          <p:blipFill>
            <a:blip r:embed="rId5" cstate="print"/>
            <a:stretch>
              <a:fillRect/>
            </a:stretch>
          </p:blipFill>
          <p:spPr>
            <a:xfrm>
              <a:off x="5225" y="6616"/>
              <a:ext cx="822540" cy="857232"/>
            </a:xfrm>
            <a:prstGeom prst="rect">
              <a:avLst/>
            </a:prstGeom>
          </p:spPr>
        </p:pic>
        <p:pic>
          <p:nvPicPr>
            <p:cNvPr id="17" name="Picture 2" descr="Sea-Ice Information Services in the World – 2017 Update Released - Arctic  Portal">
              <a:extLst>
                <a:ext uri="{FF2B5EF4-FFF2-40B4-BE49-F238E27FC236}">
                  <a16:creationId xmlns:a16="http://schemas.microsoft.com/office/drawing/2014/main" id="{61A801A7-DB19-46F5-A25A-BF0A72891E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15364" y="1940"/>
              <a:ext cx="822540" cy="864956"/>
            </a:xfrm>
            <a:prstGeom prst="rect">
              <a:avLst/>
            </a:prstGeom>
            <a:noFill/>
            <a:extLst>
              <a:ext uri="{909E8E84-426E-40DD-AFC4-6F175D3DCCD1}">
                <a14:hiddenFill xmlns:a14="http://schemas.microsoft.com/office/drawing/2010/main">
                  <a:solidFill>
                    <a:srgbClr val="FFFFFF"/>
                  </a:solidFill>
                </a14:hiddenFill>
              </a:ext>
            </a:extLst>
          </p:spPr>
        </p:pic>
      </p:grpSp>
      <p:pic>
        <p:nvPicPr>
          <p:cNvPr id="6" name="Picture 5">
            <a:extLst>
              <a:ext uri="{FF2B5EF4-FFF2-40B4-BE49-F238E27FC236}">
                <a16:creationId xmlns:a16="http://schemas.microsoft.com/office/drawing/2014/main" id="{A6975798-DD10-4808-8134-47355F003C1D}"/>
              </a:ext>
            </a:extLst>
          </p:cNvPr>
          <p:cNvPicPr>
            <a:picLocks noChangeAspect="1"/>
          </p:cNvPicPr>
          <p:nvPr/>
        </p:nvPicPr>
        <p:blipFill>
          <a:blip r:embed="rId7"/>
          <a:stretch>
            <a:fillRect/>
          </a:stretch>
        </p:blipFill>
        <p:spPr>
          <a:xfrm>
            <a:off x="64254" y="1850065"/>
            <a:ext cx="4464127" cy="4371221"/>
          </a:xfrm>
          <a:prstGeom prst="rect">
            <a:avLst/>
          </a:prstGeom>
        </p:spPr>
      </p:pic>
    </p:spTree>
    <p:extLst>
      <p:ext uri="{BB962C8B-B14F-4D97-AF65-F5344CB8AC3E}">
        <p14:creationId xmlns:p14="http://schemas.microsoft.com/office/powerpoint/2010/main" val="27088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B6F287-4A66-4144-9B8E-479AD656D6A2}"/>
              </a:ext>
            </a:extLst>
          </p:cNvPr>
          <p:cNvSpPr>
            <a:spLocks noGrp="1"/>
          </p:cNvSpPr>
          <p:nvPr>
            <p:ph idx="1"/>
          </p:nvPr>
        </p:nvSpPr>
        <p:spPr>
          <a:xfrm>
            <a:off x="457200" y="1027872"/>
            <a:ext cx="8501676" cy="5193414"/>
          </a:xfrm>
          <a:noFill/>
        </p:spPr>
        <p:txBody>
          <a:bodyPr>
            <a:normAutofit fontScale="92500" lnSpcReduction="20000"/>
          </a:bodyPr>
          <a:lstStyle/>
          <a:p>
            <a:pPr marL="0" lvl="0" indent="0">
              <a:spcBef>
                <a:spcPts val="0"/>
              </a:spcBef>
              <a:buNone/>
            </a:pPr>
            <a:r>
              <a:rPr lang="fr-FR" sz="2100" dirty="0">
                <a:solidFill>
                  <a:srgbClr val="000000"/>
                </a:solidFill>
                <a:latin typeface="ArialMT"/>
              </a:rPr>
              <a:t>Préparez les données pour les stations de votre pays publiées dans la plateforme OSCAR/Surface.</a:t>
            </a:r>
            <a:endParaRPr lang="en-US" sz="2100" dirty="0">
              <a:solidFill>
                <a:srgbClr val="000000"/>
              </a:solidFill>
              <a:latin typeface="ArialMT"/>
            </a:endParaRPr>
          </a:p>
          <a:p>
            <a:pPr marL="0" lvl="0" indent="0">
              <a:spcBef>
                <a:spcPts val="0"/>
              </a:spcBef>
              <a:buNone/>
            </a:pPr>
            <a:br>
              <a:rPr lang="en-US" sz="2000" dirty="0">
                <a:solidFill>
                  <a:srgbClr val="000000"/>
                </a:solidFill>
                <a:latin typeface="ArialMT"/>
              </a:rPr>
            </a:br>
            <a:r>
              <a:rPr lang="fr-FR" sz="2000" dirty="0">
                <a:solidFill>
                  <a:srgbClr val="000000"/>
                </a:solidFill>
                <a:latin typeface="ArialMT"/>
              </a:rPr>
              <a:t>Il est demandé que les données soient numérisées et fournies soit sous format EXCEL ou sous format texte</a:t>
            </a:r>
            <a:endParaRPr lang="en-US" sz="2000" dirty="0">
              <a:solidFill>
                <a:srgbClr val="000000"/>
              </a:solidFill>
              <a:latin typeface="ArialMT"/>
            </a:endParaRPr>
          </a:p>
          <a:p>
            <a:pPr marL="0" lvl="0" indent="0">
              <a:spcBef>
                <a:spcPts val="0"/>
              </a:spcBef>
              <a:buNone/>
            </a:pPr>
            <a:br>
              <a:rPr lang="en-US" sz="2000" dirty="0">
                <a:solidFill>
                  <a:srgbClr val="000000"/>
                </a:solidFill>
                <a:latin typeface="ArialMT"/>
              </a:rPr>
            </a:br>
            <a:r>
              <a:rPr lang="fr-FR" sz="2000" dirty="0">
                <a:solidFill>
                  <a:srgbClr val="000000"/>
                </a:solidFill>
                <a:latin typeface="ArialMT"/>
              </a:rPr>
              <a:t>Les données doivent être envoyées au Centre Principal respectif du Système Mondial d‘Observation du Climat (SMOC) pour une première vérification du format </a:t>
            </a:r>
            <a:r>
              <a:rPr lang="en-US" sz="2000" dirty="0">
                <a:solidFill>
                  <a:srgbClr val="000000"/>
                </a:solidFill>
                <a:latin typeface="ArialMT"/>
              </a:rPr>
              <a:t>: </a:t>
            </a:r>
          </a:p>
          <a:p>
            <a:pPr marL="0" lvl="0" indent="0">
              <a:spcBef>
                <a:spcPts val="0"/>
              </a:spcBef>
              <a:buNone/>
            </a:pPr>
            <a:r>
              <a:rPr lang="en-US" sz="2000" b="1" i="0" dirty="0">
                <a:solidFill>
                  <a:srgbClr val="000000"/>
                </a:solidFill>
                <a:effectLst/>
                <a:latin typeface="Arial-BoldMT"/>
              </a:rPr>
              <a:t>Lead Centre for GCOS Africa: DGM – Direction </a:t>
            </a:r>
            <a:r>
              <a:rPr lang="en-US" sz="2000" b="1" i="0" dirty="0" err="1">
                <a:solidFill>
                  <a:srgbClr val="000000"/>
                </a:solidFill>
                <a:effectLst/>
                <a:latin typeface="Arial-BoldMT"/>
              </a:rPr>
              <a:t>Générale</a:t>
            </a:r>
            <a:r>
              <a:rPr lang="en-US" sz="2000" b="1" i="0" dirty="0">
                <a:solidFill>
                  <a:srgbClr val="000000"/>
                </a:solidFill>
                <a:effectLst/>
                <a:latin typeface="Arial-BoldMT"/>
              </a:rPr>
              <a:t> de la </a:t>
            </a:r>
            <a:r>
              <a:rPr lang="en-US" sz="2000" b="1" i="0" dirty="0" err="1">
                <a:solidFill>
                  <a:srgbClr val="000000"/>
                </a:solidFill>
                <a:effectLst/>
                <a:latin typeface="Arial-BoldMT"/>
              </a:rPr>
              <a:t>Météorologie</a:t>
            </a:r>
            <a:r>
              <a:rPr lang="en-US" sz="2000" b="1" i="0" dirty="0">
                <a:solidFill>
                  <a:srgbClr val="000000"/>
                </a:solidFill>
                <a:effectLst/>
                <a:latin typeface="Arial-BoldMT"/>
              </a:rPr>
              <a:t> du </a:t>
            </a:r>
            <a:r>
              <a:rPr lang="en-US" sz="2000" b="1" i="0" dirty="0" err="1">
                <a:solidFill>
                  <a:srgbClr val="000000"/>
                </a:solidFill>
                <a:effectLst/>
                <a:latin typeface="Arial-BoldMT"/>
              </a:rPr>
              <a:t>Maroc</a:t>
            </a:r>
            <a:r>
              <a:rPr lang="en-US" sz="2000" b="1" i="0" dirty="0">
                <a:solidFill>
                  <a:srgbClr val="000000"/>
                </a:solidFill>
                <a:effectLst/>
                <a:latin typeface="Arial-BoldMT"/>
              </a:rPr>
              <a:t> : </a:t>
            </a:r>
            <a:r>
              <a:rPr lang="en-US" sz="2000" b="1" i="0" dirty="0">
                <a:solidFill>
                  <a:srgbClr val="0000FF"/>
                </a:solidFill>
                <a:effectLst/>
                <a:latin typeface="Arial-BoldMT"/>
                <a:hlinkClick r:id="rId3"/>
              </a:rPr>
              <a:t>cbs.lead.centre.4gcos@gmail.com</a:t>
            </a:r>
            <a:endParaRPr lang="en-US" sz="2000" b="1" i="0" dirty="0">
              <a:solidFill>
                <a:srgbClr val="0000FF"/>
              </a:solidFill>
              <a:effectLst/>
              <a:latin typeface="Arial-BoldMT"/>
            </a:endParaRPr>
          </a:p>
          <a:p>
            <a:pPr marL="0" lvl="0" indent="0">
              <a:spcBef>
                <a:spcPts val="0"/>
              </a:spcBef>
              <a:buNone/>
            </a:pPr>
            <a:br>
              <a:rPr lang="en-US" sz="2000" dirty="0">
                <a:solidFill>
                  <a:srgbClr val="000000"/>
                </a:solidFill>
                <a:latin typeface="ArialMT"/>
              </a:rPr>
            </a:br>
            <a:r>
              <a:rPr lang="fr-FR" sz="2000" dirty="0">
                <a:solidFill>
                  <a:srgbClr val="000000"/>
                </a:solidFill>
                <a:latin typeface="ArialMT"/>
              </a:rPr>
              <a:t>Les centres principaux (LC) transmettront les données au </a:t>
            </a:r>
            <a:r>
              <a:rPr lang="fr-FR" sz="2000" b="0" i="0" dirty="0">
                <a:solidFill>
                  <a:srgbClr val="202122"/>
                </a:solidFill>
                <a:effectLst/>
                <a:latin typeface="Arial" panose="020B0604020202020204" pitchFamily="34" charset="0"/>
              </a:rPr>
              <a:t>centre mondial de collecte des </a:t>
            </a:r>
            <a:r>
              <a:rPr lang="fr-FR" sz="2100" dirty="0">
                <a:solidFill>
                  <a:srgbClr val="000000"/>
                </a:solidFill>
                <a:latin typeface="ArialMT"/>
              </a:rPr>
              <a:t>données météorologiques (World </a:t>
            </a:r>
            <a:r>
              <a:rPr lang="fr-FR" sz="2000" dirty="0">
                <a:solidFill>
                  <a:srgbClr val="000000"/>
                </a:solidFill>
                <a:latin typeface="ArialMT"/>
              </a:rPr>
              <a:t>Data Center for </a:t>
            </a:r>
            <a:r>
              <a:rPr lang="fr-FR" sz="2000" dirty="0" err="1">
                <a:solidFill>
                  <a:srgbClr val="000000"/>
                </a:solidFill>
                <a:latin typeface="ArialMT"/>
              </a:rPr>
              <a:t>Meteorology</a:t>
            </a:r>
            <a:r>
              <a:rPr lang="fr-FR" sz="2000" dirty="0">
                <a:solidFill>
                  <a:srgbClr val="000000"/>
                </a:solidFill>
                <a:latin typeface="ArialMT"/>
              </a:rPr>
              <a:t>) de la NOAA/NCEI</a:t>
            </a:r>
            <a:r>
              <a:rPr lang="en-US" sz="2000" dirty="0">
                <a:solidFill>
                  <a:srgbClr val="000000"/>
                </a:solidFill>
                <a:latin typeface="ArialMT"/>
              </a:rPr>
              <a:t>.</a:t>
            </a:r>
          </a:p>
          <a:p>
            <a:pPr marL="0" lvl="0" indent="0">
              <a:spcBef>
                <a:spcPts val="0"/>
              </a:spcBef>
              <a:buNone/>
            </a:pPr>
            <a:br>
              <a:rPr lang="en-US" sz="2000" dirty="0">
                <a:solidFill>
                  <a:srgbClr val="000000"/>
                </a:solidFill>
                <a:latin typeface="ArialMT"/>
              </a:rPr>
            </a:br>
            <a:r>
              <a:rPr lang="fr-FR" sz="2000" dirty="0">
                <a:solidFill>
                  <a:srgbClr val="000000"/>
                </a:solidFill>
                <a:latin typeface="ArialMT"/>
              </a:rPr>
              <a:t>Les mises à jour annuelles des WWR collectées dans le cadre de ce programme et dont les données ont été contrôlées sont accessibles via le </a:t>
            </a:r>
            <a:r>
              <a:rPr lang="fr-FR" sz="2000" b="0" i="0" dirty="0">
                <a:solidFill>
                  <a:srgbClr val="202122"/>
                </a:solidFill>
                <a:effectLst/>
                <a:latin typeface="Arial" panose="020B0604020202020204" pitchFamily="34" charset="0"/>
              </a:rPr>
              <a:t>centre mondial de collecte des </a:t>
            </a:r>
            <a:r>
              <a:rPr lang="fr-FR" sz="2100" dirty="0">
                <a:solidFill>
                  <a:srgbClr val="000000"/>
                </a:solidFill>
                <a:latin typeface="ArialMT"/>
              </a:rPr>
              <a:t>données météorologiques</a:t>
            </a:r>
            <a:r>
              <a:rPr lang="en-US" sz="2000" dirty="0">
                <a:solidFill>
                  <a:srgbClr val="000000"/>
                </a:solidFill>
                <a:latin typeface="ArialMT"/>
              </a:rPr>
              <a:t> à </a:t>
            </a:r>
            <a:r>
              <a:rPr lang="en-US" sz="2000" dirty="0" err="1">
                <a:solidFill>
                  <a:srgbClr val="000000"/>
                </a:solidFill>
                <a:latin typeface="ArialMT"/>
              </a:rPr>
              <a:t>l’adresse</a:t>
            </a:r>
            <a:r>
              <a:rPr lang="en-US" sz="2000" dirty="0">
                <a:solidFill>
                  <a:srgbClr val="000000"/>
                </a:solidFill>
                <a:latin typeface="ArialMT"/>
              </a:rPr>
              <a:t> : </a:t>
            </a:r>
            <a:r>
              <a:rPr lang="en-US" sz="2000" dirty="0">
                <a:solidFill>
                  <a:srgbClr val="000000"/>
                </a:solidFill>
                <a:latin typeface="ArialMT"/>
                <a:hlinkClick r:id="rId4"/>
              </a:rPr>
              <a:t>https://www.ncei.noaa.gov/data/world-weather-records/</a:t>
            </a:r>
            <a:endParaRPr lang="x-none" sz="3600" dirty="0">
              <a:solidFill>
                <a:srgbClr val="FF0000"/>
              </a:solidFill>
            </a:endParaRPr>
          </a:p>
        </p:txBody>
      </p:sp>
      <p:grpSp>
        <p:nvGrpSpPr>
          <p:cNvPr id="9" name="Group 8">
            <a:extLst>
              <a:ext uri="{FF2B5EF4-FFF2-40B4-BE49-F238E27FC236}">
                <a16:creationId xmlns:a16="http://schemas.microsoft.com/office/drawing/2014/main" id="{2169421C-EC89-4A44-9C6C-F8FFCC246CDE}"/>
              </a:ext>
            </a:extLst>
          </p:cNvPr>
          <p:cNvGrpSpPr/>
          <p:nvPr/>
        </p:nvGrpSpPr>
        <p:grpSpPr>
          <a:xfrm>
            <a:off x="5225" y="1940"/>
            <a:ext cx="9132679" cy="864956"/>
            <a:chOff x="5225" y="1940"/>
            <a:chExt cx="9132679" cy="864956"/>
          </a:xfrm>
        </p:grpSpPr>
        <p:pic>
          <p:nvPicPr>
            <p:cNvPr id="10" name="Image 7" descr="logo maroc meteo v2016_hr.jpg">
              <a:extLst>
                <a:ext uri="{FF2B5EF4-FFF2-40B4-BE49-F238E27FC236}">
                  <a16:creationId xmlns:a16="http://schemas.microsoft.com/office/drawing/2014/main" id="{CA8956EB-66BA-461C-8282-4790C2AAE58A}"/>
                </a:ext>
              </a:extLst>
            </p:cNvPr>
            <p:cNvPicPr>
              <a:picLocks noChangeAspect="1"/>
            </p:cNvPicPr>
            <p:nvPr/>
          </p:nvPicPr>
          <p:blipFill>
            <a:blip r:embed="rId5" cstate="print"/>
            <a:stretch>
              <a:fillRect/>
            </a:stretch>
          </p:blipFill>
          <p:spPr>
            <a:xfrm>
              <a:off x="5225" y="6616"/>
              <a:ext cx="822540" cy="857232"/>
            </a:xfrm>
            <a:prstGeom prst="rect">
              <a:avLst/>
            </a:prstGeom>
          </p:spPr>
        </p:pic>
        <p:pic>
          <p:nvPicPr>
            <p:cNvPr id="11" name="Picture 2" descr="Sea-Ice Information Services in the World – 2017 Update Released - Arctic  Portal">
              <a:extLst>
                <a:ext uri="{FF2B5EF4-FFF2-40B4-BE49-F238E27FC236}">
                  <a16:creationId xmlns:a16="http://schemas.microsoft.com/office/drawing/2014/main" id="{B17C5B29-3309-4B8E-BB03-6B38755B8F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15364" y="1940"/>
              <a:ext cx="822540" cy="864956"/>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Title 1">
            <a:extLst>
              <a:ext uri="{FF2B5EF4-FFF2-40B4-BE49-F238E27FC236}">
                <a16:creationId xmlns:a16="http://schemas.microsoft.com/office/drawing/2014/main" id="{B578416A-ED03-4648-ABA2-252E387A0134}"/>
              </a:ext>
            </a:extLst>
          </p:cNvPr>
          <p:cNvSpPr>
            <a:spLocks noGrp="1"/>
          </p:cNvSpPr>
          <p:nvPr>
            <p:ph type="title"/>
          </p:nvPr>
        </p:nvSpPr>
        <p:spPr>
          <a:xfrm>
            <a:off x="457200" y="274638"/>
            <a:ext cx="8229600" cy="675388"/>
          </a:xfrm>
        </p:spPr>
        <p:txBody>
          <a:bodyPr>
            <a:noAutofit/>
          </a:bodyPr>
          <a:lstStyle/>
          <a:p>
            <a:r>
              <a:rPr lang="fr-FR" sz="2200" dirty="0">
                <a:solidFill>
                  <a:srgbClr val="000090"/>
                </a:solidFill>
                <a:latin typeface="ArialMT"/>
              </a:rPr>
              <a:t>Mécanisme de recueil des </a:t>
            </a:r>
            <a:r>
              <a:rPr lang="en-US" sz="2200" dirty="0">
                <a:solidFill>
                  <a:srgbClr val="000090"/>
                </a:solidFill>
                <a:latin typeface="ArialMT"/>
              </a:rPr>
              <a:t>WWR  par </a:t>
            </a:r>
            <a:r>
              <a:rPr lang="en-US" sz="2200" dirty="0" err="1">
                <a:solidFill>
                  <a:srgbClr val="000090"/>
                </a:solidFill>
                <a:latin typeface="ArialMT"/>
              </a:rPr>
              <a:t>l’OMM</a:t>
            </a:r>
            <a:endParaRPr lang="x-none" sz="2200" dirty="0">
              <a:solidFill>
                <a:srgbClr val="000090"/>
              </a:solidFill>
              <a:latin typeface="ArialMT"/>
            </a:endParaRPr>
          </a:p>
        </p:txBody>
      </p:sp>
    </p:spTree>
    <p:extLst>
      <p:ext uri="{BB962C8B-B14F-4D97-AF65-F5344CB8AC3E}">
        <p14:creationId xmlns:p14="http://schemas.microsoft.com/office/powerpoint/2010/main" val="2914446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B6F287-4A66-4144-9B8E-479AD656D6A2}"/>
              </a:ext>
            </a:extLst>
          </p:cNvPr>
          <p:cNvSpPr>
            <a:spLocks noGrp="1"/>
          </p:cNvSpPr>
          <p:nvPr>
            <p:ph idx="1"/>
          </p:nvPr>
        </p:nvSpPr>
        <p:spPr>
          <a:xfrm>
            <a:off x="457200" y="1027872"/>
            <a:ext cx="8501676" cy="5193414"/>
          </a:xfrm>
          <a:noFill/>
        </p:spPr>
        <p:txBody>
          <a:bodyPr>
            <a:normAutofit lnSpcReduction="10000"/>
          </a:bodyPr>
          <a:lstStyle/>
          <a:p>
            <a:pPr marL="0" lvl="0" indent="0">
              <a:spcBef>
                <a:spcPts val="0"/>
              </a:spcBef>
              <a:buNone/>
            </a:pPr>
            <a:r>
              <a:rPr lang="en-US" sz="2000" dirty="0">
                <a:solidFill>
                  <a:srgbClr val="000000"/>
                </a:solidFill>
                <a:latin typeface="ArialMT"/>
              </a:rPr>
              <a:t> </a:t>
            </a:r>
          </a:p>
          <a:p>
            <a:pPr marL="0" lvl="0" indent="0" algn="ctr">
              <a:spcBef>
                <a:spcPts val="0"/>
              </a:spcBef>
              <a:buNone/>
            </a:pPr>
            <a:r>
              <a:rPr lang="en-US" sz="2600" b="1" i="0" dirty="0">
                <a:solidFill>
                  <a:srgbClr val="000000"/>
                </a:solidFill>
                <a:effectLst/>
                <a:latin typeface="Arial-BoldMT"/>
              </a:rPr>
              <a:t>Lead Centre for GCOS Africa:</a:t>
            </a:r>
          </a:p>
          <a:p>
            <a:pPr marL="0" lvl="0" indent="0" algn="ctr">
              <a:spcBef>
                <a:spcPts val="0"/>
              </a:spcBef>
              <a:buNone/>
            </a:pPr>
            <a:br>
              <a:rPr lang="en-US" sz="2600" b="1" i="0" dirty="0">
                <a:solidFill>
                  <a:srgbClr val="000000"/>
                </a:solidFill>
                <a:effectLst/>
                <a:latin typeface="Arial-BoldMT"/>
              </a:rPr>
            </a:br>
            <a:r>
              <a:rPr lang="en-US" sz="2600" b="1" i="0" dirty="0">
                <a:solidFill>
                  <a:srgbClr val="000000"/>
                </a:solidFill>
                <a:effectLst/>
                <a:latin typeface="Arial-BoldMT"/>
              </a:rPr>
              <a:t>DGM - National Meteorological Service</a:t>
            </a:r>
            <a:br>
              <a:rPr lang="en-US" sz="2600" b="1" i="0" dirty="0">
                <a:solidFill>
                  <a:srgbClr val="000000"/>
                </a:solidFill>
                <a:effectLst/>
                <a:latin typeface="Arial-BoldMT"/>
              </a:rPr>
            </a:br>
            <a:r>
              <a:rPr lang="en-US" sz="2600" b="1" i="0" dirty="0">
                <a:solidFill>
                  <a:srgbClr val="000000"/>
                </a:solidFill>
                <a:effectLst/>
                <a:latin typeface="Arial-BoldMT"/>
              </a:rPr>
              <a:t>(</a:t>
            </a:r>
            <a:r>
              <a:rPr lang="en-US" sz="2600" b="1" i="0" dirty="0" err="1">
                <a:solidFill>
                  <a:srgbClr val="000000"/>
                </a:solidFill>
                <a:effectLst/>
                <a:latin typeface="Arial-BoldMT"/>
              </a:rPr>
              <a:t>MarocMeteo</a:t>
            </a:r>
            <a:r>
              <a:rPr lang="en-US" sz="2600" b="1" i="0" dirty="0">
                <a:solidFill>
                  <a:srgbClr val="000000"/>
                </a:solidFill>
                <a:effectLst/>
                <a:latin typeface="Arial-BoldMT"/>
              </a:rPr>
              <a:t>); Morocco</a:t>
            </a:r>
          </a:p>
          <a:p>
            <a:pPr marL="0" lvl="0" indent="0" algn="ctr">
              <a:spcBef>
                <a:spcPts val="0"/>
              </a:spcBef>
              <a:buNone/>
            </a:pPr>
            <a:br>
              <a:rPr lang="en-US" sz="2600" b="1" i="0" dirty="0">
                <a:solidFill>
                  <a:srgbClr val="000000"/>
                </a:solidFill>
                <a:effectLst/>
                <a:latin typeface="Arial-BoldMT"/>
              </a:rPr>
            </a:br>
            <a:r>
              <a:rPr lang="en-US" sz="2600" b="1" i="0" dirty="0">
                <a:solidFill>
                  <a:srgbClr val="0000FF"/>
                </a:solidFill>
                <a:effectLst/>
                <a:latin typeface="Arial-BoldMT"/>
                <a:hlinkClick r:id="rId3"/>
              </a:rPr>
              <a:t>cbs.lead.centre.4gcos@gmail.com</a:t>
            </a:r>
            <a:endParaRPr lang="en-US" sz="2600" b="1" i="0" dirty="0">
              <a:solidFill>
                <a:srgbClr val="0000FF"/>
              </a:solidFill>
              <a:effectLst/>
              <a:latin typeface="Arial-BoldMT"/>
            </a:endParaRPr>
          </a:p>
          <a:p>
            <a:pPr marL="0" lvl="0" indent="0" algn="ctr">
              <a:spcBef>
                <a:spcPts val="0"/>
              </a:spcBef>
              <a:buNone/>
            </a:pPr>
            <a:endParaRPr lang="en-US" sz="2600" b="1" dirty="0">
              <a:solidFill>
                <a:srgbClr val="0000FF"/>
              </a:solidFill>
              <a:latin typeface="Arial-BoldMT"/>
            </a:endParaRPr>
          </a:p>
          <a:p>
            <a:pPr marL="0" lvl="0" indent="0" algn="ctr">
              <a:spcBef>
                <a:spcPts val="0"/>
              </a:spcBef>
              <a:buNone/>
            </a:pPr>
            <a:endParaRPr lang="en-US" sz="2600" b="1" dirty="0">
              <a:solidFill>
                <a:srgbClr val="0000FF"/>
              </a:solidFill>
              <a:latin typeface="Arial-BoldMT"/>
            </a:endParaRPr>
          </a:p>
          <a:p>
            <a:pPr marL="0" lvl="0" indent="0">
              <a:spcBef>
                <a:spcPts val="0"/>
              </a:spcBef>
              <a:buNone/>
            </a:pPr>
            <a:br>
              <a:rPr lang="en-US" sz="1800" b="1" i="0" dirty="0">
                <a:solidFill>
                  <a:srgbClr val="0000FF"/>
                </a:solidFill>
                <a:effectLst/>
                <a:latin typeface="Arial-BoldMT"/>
              </a:rPr>
            </a:br>
            <a:r>
              <a:rPr lang="en-US" sz="1800" dirty="0">
                <a:solidFill>
                  <a:srgbClr val="000000"/>
                </a:solidFill>
                <a:latin typeface="ArialMT"/>
              </a:rPr>
              <a:t>Note: The above CBS Lead </a:t>
            </a:r>
            <a:r>
              <a:rPr lang="en-US" sz="1800" dirty="0" err="1">
                <a:solidFill>
                  <a:srgbClr val="000000"/>
                </a:solidFill>
                <a:latin typeface="ArialMT"/>
              </a:rPr>
              <a:t>Centres</a:t>
            </a:r>
            <a:r>
              <a:rPr lang="en-US" sz="1800" dirty="0">
                <a:solidFill>
                  <a:srgbClr val="000000"/>
                </a:solidFill>
                <a:latin typeface="ArialMT"/>
              </a:rPr>
              <a:t> for GCOS constitute the principle regional</a:t>
            </a:r>
            <a:br>
              <a:rPr lang="en-US" sz="1800" dirty="0">
                <a:solidFill>
                  <a:srgbClr val="000000"/>
                </a:solidFill>
                <a:latin typeface="ArialMT"/>
              </a:rPr>
            </a:br>
            <a:r>
              <a:rPr lang="en-US" sz="1800" dirty="0">
                <a:solidFill>
                  <a:srgbClr val="000000"/>
                </a:solidFill>
                <a:latin typeface="ArialMT"/>
              </a:rPr>
              <a:t>nodes of the WWR collection mechanism. The WMO Secretariat does not act as a</a:t>
            </a:r>
            <a:br>
              <a:rPr lang="en-US" sz="1800" dirty="0">
                <a:solidFill>
                  <a:srgbClr val="000000"/>
                </a:solidFill>
                <a:latin typeface="ArialMT"/>
              </a:rPr>
            </a:br>
            <a:r>
              <a:rPr lang="en-US" sz="1800" dirty="0">
                <a:solidFill>
                  <a:srgbClr val="000000"/>
                </a:solidFill>
                <a:latin typeface="ArialMT"/>
              </a:rPr>
              <a:t>node in the WWR collection mechanism. Members are requested to contact the</a:t>
            </a:r>
            <a:br>
              <a:rPr lang="en-US" sz="1800" dirty="0">
                <a:solidFill>
                  <a:srgbClr val="000000"/>
                </a:solidFill>
                <a:latin typeface="ArialMT"/>
              </a:rPr>
            </a:br>
            <a:r>
              <a:rPr lang="en-US" sz="1800" dirty="0">
                <a:solidFill>
                  <a:srgbClr val="000000"/>
                </a:solidFill>
                <a:latin typeface="ArialMT"/>
              </a:rPr>
              <a:t>WMO Secretariat (wcdmp@wmo.int) for coordination should submission problems</a:t>
            </a:r>
            <a:br>
              <a:rPr lang="en-US" sz="1800" dirty="0">
                <a:solidFill>
                  <a:srgbClr val="000000"/>
                </a:solidFill>
                <a:latin typeface="ArialMT"/>
              </a:rPr>
            </a:br>
            <a:r>
              <a:rPr lang="en-US" sz="1800" dirty="0">
                <a:solidFill>
                  <a:srgbClr val="000000"/>
                </a:solidFill>
                <a:latin typeface="ArialMT"/>
              </a:rPr>
              <a:t>arise. </a:t>
            </a:r>
            <a:endParaRPr lang="x-none" sz="3600" dirty="0"/>
          </a:p>
        </p:txBody>
      </p:sp>
      <p:grpSp>
        <p:nvGrpSpPr>
          <p:cNvPr id="9" name="Group 8">
            <a:extLst>
              <a:ext uri="{FF2B5EF4-FFF2-40B4-BE49-F238E27FC236}">
                <a16:creationId xmlns:a16="http://schemas.microsoft.com/office/drawing/2014/main" id="{9FDDA3ED-F568-4BF4-B2EC-218B055924AA}"/>
              </a:ext>
            </a:extLst>
          </p:cNvPr>
          <p:cNvGrpSpPr/>
          <p:nvPr/>
        </p:nvGrpSpPr>
        <p:grpSpPr>
          <a:xfrm>
            <a:off x="5225" y="1940"/>
            <a:ext cx="9132679" cy="864956"/>
            <a:chOff x="5225" y="1940"/>
            <a:chExt cx="9132679" cy="864956"/>
          </a:xfrm>
        </p:grpSpPr>
        <p:pic>
          <p:nvPicPr>
            <p:cNvPr id="10" name="Image 7" descr="logo maroc meteo v2016_hr.jpg">
              <a:extLst>
                <a:ext uri="{FF2B5EF4-FFF2-40B4-BE49-F238E27FC236}">
                  <a16:creationId xmlns:a16="http://schemas.microsoft.com/office/drawing/2014/main" id="{76CB95B4-B4EC-4522-AA47-54CE64C2D261}"/>
                </a:ext>
              </a:extLst>
            </p:cNvPr>
            <p:cNvPicPr>
              <a:picLocks noChangeAspect="1"/>
            </p:cNvPicPr>
            <p:nvPr/>
          </p:nvPicPr>
          <p:blipFill>
            <a:blip r:embed="rId4" cstate="print"/>
            <a:stretch>
              <a:fillRect/>
            </a:stretch>
          </p:blipFill>
          <p:spPr>
            <a:xfrm>
              <a:off x="5225" y="6616"/>
              <a:ext cx="822540" cy="857232"/>
            </a:xfrm>
            <a:prstGeom prst="rect">
              <a:avLst/>
            </a:prstGeom>
          </p:spPr>
        </p:pic>
        <p:pic>
          <p:nvPicPr>
            <p:cNvPr id="11" name="Picture 2" descr="Sea-Ice Information Services in the World – 2017 Update Released - Arctic  Portal">
              <a:extLst>
                <a:ext uri="{FF2B5EF4-FFF2-40B4-BE49-F238E27FC236}">
                  <a16:creationId xmlns:a16="http://schemas.microsoft.com/office/drawing/2014/main" id="{ED7B8890-74BC-4EBF-B7C7-68158E5DE7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5364" y="1940"/>
              <a:ext cx="822540" cy="864956"/>
            </a:xfrm>
            <a:prstGeom prst="rect">
              <a:avLst/>
            </a:prstGeom>
            <a:noFill/>
            <a:extLst>
              <a:ext uri="{909E8E84-426E-40DD-AFC4-6F175D3DCCD1}">
                <a14:hiddenFill xmlns:a14="http://schemas.microsoft.com/office/drawing/2010/main">
                  <a:solidFill>
                    <a:srgbClr val="FFFFFF"/>
                  </a:solidFill>
                </a14:hiddenFill>
              </a:ext>
            </a:extLst>
          </p:spPr>
        </p:pic>
      </p:grpSp>
      <p:pic>
        <p:nvPicPr>
          <p:cNvPr id="55297" name="Picture 1"/>
          <p:cNvPicPr>
            <a:picLocks noChangeAspect="1" noChangeArrowheads="1"/>
          </p:cNvPicPr>
          <p:nvPr/>
        </p:nvPicPr>
        <p:blipFill>
          <a:blip r:embed="rId6"/>
          <a:srcRect/>
          <a:stretch>
            <a:fillRect/>
          </a:stretch>
        </p:blipFill>
        <p:spPr bwMode="auto">
          <a:xfrm>
            <a:off x="550506" y="1027872"/>
            <a:ext cx="8315064" cy="5722498"/>
          </a:xfrm>
          <a:prstGeom prst="rect">
            <a:avLst/>
          </a:prstGeom>
          <a:noFill/>
          <a:ln w="9525">
            <a:noFill/>
            <a:miter lim="800000"/>
            <a:headEnd/>
            <a:tailEnd/>
          </a:ln>
          <a:effectLst/>
        </p:spPr>
      </p:pic>
      <p:sp>
        <p:nvSpPr>
          <p:cNvPr id="12" name="Title 1">
            <a:extLst>
              <a:ext uri="{FF2B5EF4-FFF2-40B4-BE49-F238E27FC236}">
                <a16:creationId xmlns:a16="http://schemas.microsoft.com/office/drawing/2014/main" id="{643936E5-AD40-4B43-A0F7-C415FD71EF00}"/>
              </a:ext>
            </a:extLst>
          </p:cNvPr>
          <p:cNvSpPr>
            <a:spLocks noGrp="1"/>
          </p:cNvSpPr>
          <p:nvPr>
            <p:ph type="title"/>
          </p:nvPr>
        </p:nvSpPr>
        <p:spPr>
          <a:xfrm>
            <a:off x="457200" y="274638"/>
            <a:ext cx="8229600" cy="675388"/>
          </a:xfrm>
        </p:spPr>
        <p:txBody>
          <a:bodyPr>
            <a:noAutofit/>
          </a:bodyPr>
          <a:lstStyle/>
          <a:p>
            <a:r>
              <a:rPr lang="fr-FR" sz="2200" dirty="0">
                <a:solidFill>
                  <a:srgbClr val="000090"/>
                </a:solidFill>
                <a:latin typeface="ArialMT"/>
              </a:rPr>
              <a:t>Mécanisme de recueil des </a:t>
            </a:r>
            <a:r>
              <a:rPr lang="en-US" sz="2200" dirty="0">
                <a:solidFill>
                  <a:srgbClr val="000090"/>
                </a:solidFill>
                <a:latin typeface="ArialMT"/>
              </a:rPr>
              <a:t>WWR  par </a:t>
            </a:r>
            <a:r>
              <a:rPr lang="en-US" sz="2200" dirty="0" err="1">
                <a:solidFill>
                  <a:srgbClr val="000090"/>
                </a:solidFill>
                <a:latin typeface="ArialMT"/>
              </a:rPr>
              <a:t>l’OMM</a:t>
            </a:r>
            <a:endParaRPr lang="x-none" sz="2200" dirty="0">
              <a:solidFill>
                <a:srgbClr val="000090"/>
              </a:solidFill>
              <a:latin typeface="ArialMT"/>
            </a:endParaRPr>
          </a:p>
        </p:txBody>
      </p:sp>
    </p:spTree>
    <p:extLst>
      <p:ext uri="{BB962C8B-B14F-4D97-AF65-F5344CB8AC3E}">
        <p14:creationId xmlns:p14="http://schemas.microsoft.com/office/powerpoint/2010/main" val="278853085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6">
            <a:extLst>
              <a:ext uri="{FF2B5EF4-FFF2-40B4-BE49-F238E27FC236}">
                <a16:creationId xmlns:a16="http://schemas.microsoft.com/office/drawing/2014/main" id="{50774809-6356-4CF6-9818-0D18CF698BF4}"/>
              </a:ext>
            </a:extLst>
          </p:cNvPr>
          <p:cNvGrpSpPr/>
          <p:nvPr/>
        </p:nvGrpSpPr>
        <p:grpSpPr>
          <a:xfrm>
            <a:off x="20530" y="6366898"/>
            <a:ext cx="9098070" cy="431583"/>
            <a:chOff x="20530" y="6410739"/>
            <a:chExt cx="9098070" cy="431583"/>
          </a:xfrm>
        </p:grpSpPr>
        <p:sp>
          <p:nvSpPr>
            <p:cNvPr id="6" name="Title 1">
              <a:extLst>
                <a:ext uri="{FF2B5EF4-FFF2-40B4-BE49-F238E27FC236}">
                  <a16:creationId xmlns:a16="http://schemas.microsoft.com/office/drawing/2014/main" id="{D36676D3-3CA0-484A-BB5E-99F7097EB7E8}"/>
                </a:ext>
              </a:extLst>
            </p:cNvPr>
            <p:cNvSpPr txBox="1">
              <a:spLocks/>
            </p:cNvSpPr>
            <p:nvPr/>
          </p:nvSpPr>
          <p:spPr>
            <a:xfrm>
              <a:off x="20530" y="6455468"/>
              <a:ext cx="9098070" cy="386854"/>
            </a:xfrm>
            <a:prstGeom prst="rect">
              <a:avLst/>
            </a:prstGeom>
            <a:ln>
              <a:noFill/>
            </a:ln>
          </p:spPr>
          <p:txBody>
            <a:bodyPr vert="horz" lIns="91440" tIns="45720" rIns="91440" bIns="45720" rtlCol="0" anchor="ctr">
              <a:normAutofit fontScale="97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0" lang="en-US" sz="1800" b="0" i="0" u="none" strike="noStrike" kern="1200" cap="none" spc="0" normalizeH="0" baseline="0" noProof="0" dirty="0">
                  <a:ln>
                    <a:noFill/>
                  </a:ln>
                  <a:solidFill>
                    <a:prstClr val="black"/>
                  </a:solidFill>
                  <a:effectLst/>
                  <a:uLnTx/>
                  <a:uFillTx/>
                  <a:latin typeface="Arial" pitchFamily="34" charset="0"/>
                  <a:ea typeface="+mn-ea"/>
                  <a:cs typeface="+mn-cs"/>
                </a:rPr>
                <a:t>WMO Website : </a:t>
              </a:r>
              <a:r>
                <a:rPr lang="en-US" sz="1800" b="0" i="0" dirty="0">
                  <a:solidFill>
                    <a:srgbClr val="0000FF"/>
                  </a:solidFill>
                  <a:effectLst/>
                  <a:latin typeface="ArialMT"/>
                </a:rPr>
                <a:t>https://community.wmo.int/world-weather-records-wwr</a:t>
              </a:r>
              <a:r>
                <a:rPr lang="en-US" sz="2000" dirty="0"/>
                <a:t> </a:t>
              </a:r>
              <a:endParaRPr lang="fr-BE" sz="600" dirty="0"/>
            </a:p>
          </p:txBody>
        </p:sp>
        <p:cxnSp>
          <p:nvCxnSpPr>
            <p:cNvPr id="16" name="Straight Connector 15">
              <a:extLst>
                <a:ext uri="{FF2B5EF4-FFF2-40B4-BE49-F238E27FC236}">
                  <a16:creationId xmlns:a16="http://schemas.microsoft.com/office/drawing/2014/main" id="{011B3BD6-F976-49D6-A8FD-E00D241F86C1}"/>
                </a:ext>
              </a:extLst>
            </p:cNvPr>
            <p:cNvCxnSpPr/>
            <p:nvPr/>
          </p:nvCxnSpPr>
          <p:spPr>
            <a:xfrm>
              <a:off x="20530" y="6410739"/>
              <a:ext cx="9098070"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 name="Group 9">
            <a:extLst>
              <a:ext uri="{FF2B5EF4-FFF2-40B4-BE49-F238E27FC236}">
                <a16:creationId xmlns:a16="http://schemas.microsoft.com/office/drawing/2014/main" id="{61FABE32-156C-43DA-AD79-7F6857A33A6A}"/>
              </a:ext>
            </a:extLst>
          </p:cNvPr>
          <p:cNvGrpSpPr/>
          <p:nvPr/>
        </p:nvGrpSpPr>
        <p:grpSpPr>
          <a:xfrm>
            <a:off x="5225" y="1940"/>
            <a:ext cx="9132679" cy="864956"/>
            <a:chOff x="5225" y="1940"/>
            <a:chExt cx="9132679" cy="864956"/>
          </a:xfrm>
        </p:grpSpPr>
        <p:pic>
          <p:nvPicPr>
            <p:cNvPr id="11" name="Image 7" descr="logo maroc meteo v2016_hr.jpg">
              <a:extLst>
                <a:ext uri="{FF2B5EF4-FFF2-40B4-BE49-F238E27FC236}">
                  <a16:creationId xmlns:a16="http://schemas.microsoft.com/office/drawing/2014/main" id="{EE77B85A-8AA9-4D4F-91B6-7A502FAB73C0}"/>
                </a:ext>
              </a:extLst>
            </p:cNvPr>
            <p:cNvPicPr>
              <a:picLocks noChangeAspect="1"/>
            </p:cNvPicPr>
            <p:nvPr/>
          </p:nvPicPr>
          <p:blipFill>
            <a:blip r:embed="rId3" cstate="print"/>
            <a:stretch>
              <a:fillRect/>
            </a:stretch>
          </p:blipFill>
          <p:spPr>
            <a:xfrm>
              <a:off x="5225" y="6616"/>
              <a:ext cx="822540" cy="857232"/>
            </a:xfrm>
            <a:prstGeom prst="rect">
              <a:avLst/>
            </a:prstGeom>
          </p:spPr>
        </p:pic>
        <p:pic>
          <p:nvPicPr>
            <p:cNvPr id="12" name="Picture 2" descr="Sea-Ice Information Services in the World – 2017 Update Released - Arctic  Portal">
              <a:extLst>
                <a:ext uri="{FF2B5EF4-FFF2-40B4-BE49-F238E27FC236}">
                  <a16:creationId xmlns:a16="http://schemas.microsoft.com/office/drawing/2014/main" id="{501BFD57-80CA-499A-8FB4-F3ED23A06E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5364" y="1940"/>
              <a:ext cx="822540" cy="864956"/>
            </a:xfrm>
            <a:prstGeom prst="rect">
              <a:avLst/>
            </a:prstGeom>
            <a:noFill/>
            <a:extLst>
              <a:ext uri="{909E8E84-426E-40DD-AFC4-6F175D3DCCD1}">
                <a14:hiddenFill xmlns:a14="http://schemas.microsoft.com/office/drawing/2010/main">
                  <a:solidFill>
                    <a:srgbClr val="FFFFFF"/>
                  </a:solidFill>
                </a14:hiddenFill>
              </a:ext>
            </a:extLst>
          </p:spPr>
        </p:pic>
      </p:grpSp>
      <p:sp>
        <p:nvSpPr>
          <p:cNvPr id="2050" name="AutoShape 2" descr="Directives concernant la communication des World W... | E-Librar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2052" name="AutoShape 4" descr="Directives concernant la communication des World W... | E-Librar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2053" name="Picture 5"/>
          <p:cNvPicPr>
            <a:picLocks noChangeAspect="1" noChangeArrowheads="1"/>
          </p:cNvPicPr>
          <p:nvPr/>
        </p:nvPicPr>
        <p:blipFill>
          <a:blip r:embed="rId5"/>
          <a:srcRect/>
          <a:stretch>
            <a:fillRect/>
          </a:stretch>
        </p:blipFill>
        <p:spPr bwMode="auto">
          <a:xfrm>
            <a:off x="20530" y="1326857"/>
            <a:ext cx="3299269" cy="4538647"/>
          </a:xfrm>
          <a:prstGeom prst="rect">
            <a:avLst/>
          </a:prstGeom>
          <a:noFill/>
          <a:ln w="9525">
            <a:noFill/>
            <a:miter lim="800000"/>
            <a:headEnd/>
            <a:tailEnd/>
          </a:ln>
          <a:effectLst/>
        </p:spPr>
      </p:pic>
      <p:pic>
        <p:nvPicPr>
          <p:cNvPr id="2054" name="Picture 6"/>
          <p:cNvPicPr>
            <a:picLocks noChangeAspect="1" noChangeArrowheads="1"/>
          </p:cNvPicPr>
          <p:nvPr/>
        </p:nvPicPr>
        <p:blipFill>
          <a:blip r:embed="rId6"/>
          <a:srcRect/>
          <a:stretch>
            <a:fillRect/>
          </a:stretch>
        </p:blipFill>
        <p:spPr bwMode="auto">
          <a:xfrm>
            <a:off x="3108960" y="1326857"/>
            <a:ext cx="6009640" cy="4539891"/>
          </a:xfrm>
          <a:prstGeom prst="rect">
            <a:avLst/>
          </a:prstGeom>
          <a:noFill/>
          <a:ln w="9525">
            <a:noFill/>
            <a:miter lim="800000"/>
            <a:headEnd/>
            <a:tailEnd/>
          </a:ln>
          <a:effectLst/>
        </p:spPr>
      </p:pic>
      <p:sp>
        <p:nvSpPr>
          <p:cNvPr id="17" name="Content Placeholder 2">
            <a:extLst>
              <a:ext uri="{FF2B5EF4-FFF2-40B4-BE49-F238E27FC236}">
                <a16:creationId xmlns:a16="http://schemas.microsoft.com/office/drawing/2014/main" id="{98B6F287-4A66-4144-9B8E-479AD656D6A2}"/>
              </a:ext>
            </a:extLst>
          </p:cNvPr>
          <p:cNvSpPr>
            <a:spLocks noGrp="1"/>
          </p:cNvSpPr>
          <p:nvPr>
            <p:ph idx="1"/>
          </p:nvPr>
        </p:nvSpPr>
        <p:spPr>
          <a:xfrm>
            <a:off x="457200" y="5865503"/>
            <a:ext cx="8501676" cy="546123"/>
          </a:xfrm>
          <a:noFill/>
        </p:spPr>
        <p:txBody>
          <a:bodyPr>
            <a:normAutofit fontScale="47500" lnSpcReduction="20000"/>
          </a:bodyPr>
          <a:lstStyle/>
          <a:p>
            <a:pPr marL="0" lvl="0" indent="0" algn="ctr">
              <a:spcBef>
                <a:spcPts val="0"/>
              </a:spcBef>
              <a:buNone/>
            </a:pPr>
            <a:r>
              <a:rPr lang="fr-FR" sz="3600" dirty="0">
                <a:solidFill>
                  <a:srgbClr val="FF0000"/>
                </a:solidFill>
              </a:rPr>
              <a:t>Ce guide a été publié en 2017 MAIS une mise à jour, avec des modifications, existe et doit être suivie pour la génération et la communication des WWR.</a:t>
            </a:r>
            <a:endParaRPr lang="x-none" sz="3600" dirty="0">
              <a:solidFill>
                <a:srgbClr val="FF0000"/>
              </a:solidFill>
            </a:endParaRPr>
          </a:p>
        </p:txBody>
      </p:sp>
      <p:sp>
        <p:nvSpPr>
          <p:cNvPr id="18" name="Title 1">
            <a:extLst>
              <a:ext uri="{FF2B5EF4-FFF2-40B4-BE49-F238E27FC236}">
                <a16:creationId xmlns:a16="http://schemas.microsoft.com/office/drawing/2014/main" id="{D8EFE58C-4681-4E18-A0F2-EE27F2DA5577}"/>
              </a:ext>
            </a:extLst>
          </p:cNvPr>
          <p:cNvSpPr txBox="1">
            <a:spLocks/>
          </p:cNvSpPr>
          <p:nvPr/>
        </p:nvSpPr>
        <p:spPr>
          <a:xfrm>
            <a:off x="457200" y="274638"/>
            <a:ext cx="8229600" cy="675388"/>
          </a:xfrm>
          <a:prstGeom prst="rect">
            <a:avLst/>
          </a:prstGeom>
        </p:spPr>
        <p:txBody>
          <a:bodyPr vert="horz" lIns="91440" tIns="45720" rIns="91440" bIns="45720" rtlCol="0" anchor="ctr">
            <a:normAutofit fontScale="90000" lnSpcReduction="2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fr-FR" sz="2400" b="0" i="0" u="none" strike="noStrike" kern="1200" cap="none" spc="0" normalizeH="0" baseline="0" noProof="0" dirty="0">
                <a:ln>
                  <a:noFill/>
                </a:ln>
                <a:solidFill>
                  <a:srgbClr val="000090"/>
                </a:solidFill>
                <a:effectLst/>
                <a:uLnTx/>
                <a:uFillTx/>
                <a:latin typeface="ArialMT"/>
                <a:ea typeface="+mj-ea"/>
                <a:cs typeface="+mj-cs"/>
              </a:rPr>
              <a:t>Directives concernant la communication </a:t>
            </a:r>
            <a:br>
              <a:rPr kumimoji="0" lang="fr-FR" sz="2400" b="0" i="0" u="none" strike="noStrike" kern="1200" cap="none" spc="0" normalizeH="0" baseline="0" noProof="0" dirty="0">
                <a:ln>
                  <a:noFill/>
                </a:ln>
                <a:solidFill>
                  <a:srgbClr val="000090"/>
                </a:solidFill>
                <a:effectLst/>
                <a:uLnTx/>
                <a:uFillTx/>
                <a:latin typeface="ArialMT"/>
                <a:ea typeface="+mj-ea"/>
                <a:cs typeface="+mj-cs"/>
              </a:rPr>
            </a:br>
            <a:r>
              <a:rPr kumimoji="0" lang="fr-FR" sz="2400" b="0" i="0" u="none" strike="noStrike" kern="1200" cap="none" spc="0" normalizeH="0" baseline="0" noProof="0" dirty="0">
                <a:ln>
                  <a:noFill/>
                </a:ln>
                <a:solidFill>
                  <a:srgbClr val="000090"/>
                </a:solidFill>
                <a:effectLst/>
                <a:uLnTx/>
                <a:uFillTx/>
                <a:latin typeface="ArialMT"/>
                <a:ea typeface="+mj-ea"/>
                <a:cs typeface="+mj-cs"/>
              </a:rPr>
              <a:t>des World </a:t>
            </a:r>
            <a:r>
              <a:rPr kumimoji="0" lang="fr-FR" sz="2400" b="0" i="0" u="none" strike="noStrike" kern="1200" cap="none" spc="0" normalizeH="0" baseline="0" noProof="0" dirty="0" err="1">
                <a:ln>
                  <a:noFill/>
                </a:ln>
                <a:solidFill>
                  <a:srgbClr val="000090"/>
                </a:solidFill>
                <a:effectLst/>
                <a:uLnTx/>
                <a:uFillTx/>
                <a:latin typeface="ArialMT"/>
                <a:ea typeface="+mj-ea"/>
                <a:cs typeface="+mj-cs"/>
              </a:rPr>
              <a:t>Weather</a:t>
            </a:r>
            <a:r>
              <a:rPr kumimoji="0" lang="fr-FR" sz="2400" b="0" i="0" u="none" strike="noStrike" kern="1200" cap="none" spc="0" normalizeH="0" baseline="0" noProof="0" dirty="0">
                <a:ln>
                  <a:noFill/>
                </a:ln>
                <a:solidFill>
                  <a:srgbClr val="000090"/>
                </a:solidFill>
                <a:effectLst/>
                <a:uLnTx/>
                <a:uFillTx/>
                <a:latin typeface="ArialMT"/>
                <a:ea typeface="+mj-ea"/>
                <a:cs typeface="+mj-cs"/>
              </a:rPr>
              <a:t> Records à partir de 2011 </a:t>
            </a:r>
            <a:endParaRPr kumimoji="0" lang="x-none" sz="2400" b="0" i="0" u="none" strike="noStrike" kern="1200" cap="none" spc="0" normalizeH="0" baseline="0" noProof="0" dirty="0">
              <a:ln>
                <a:noFill/>
              </a:ln>
              <a:solidFill>
                <a:srgbClr val="000090"/>
              </a:solidFill>
              <a:effectLst/>
              <a:uLnTx/>
              <a:uFillTx/>
              <a:latin typeface="ArialMT"/>
              <a:ea typeface="+mj-ea"/>
              <a:cs typeface="+mj-cs"/>
            </a:endParaRPr>
          </a:p>
        </p:txBody>
      </p:sp>
    </p:spTree>
    <p:extLst>
      <p:ext uri="{BB962C8B-B14F-4D97-AF65-F5344CB8AC3E}">
        <p14:creationId xmlns:p14="http://schemas.microsoft.com/office/powerpoint/2010/main" val="2337316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D687E41-CD90-42A8-9AD1-19EBA5C0D6A4}"/>
              </a:ext>
            </a:extLst>
          </p:cNvPr>
          <p:cNvPicPr>
            <a:picLocks noChangeAspect="1"/>
          </p:cNvPicPr>
          <p:nvPr/>
        </p:nvPicPr>
        <p:blipFill>
          <a:blip r:embed="rId4"/>
          <a:stretch>
            <a:fillRect/>
          </a:stretch>
        </p:blipFill>
        <p:spPr>
          <a:xfrm>
            <a:off x="3143946" y="597323"/>
            <a:ext cx="262890" cy="922020"/>
          </a:xfrm>
          <a:prstGeom prst="rect">
            <a:avLst/>
          </a:prstGeom>
        </p:spPr>
      </p:pic>
      <p:pic>
        <p:nvPicPr>
          <p:cNvPr id="13" name="Picture 12">
            <a:extLst>
              <a:ext uri="{FF2B5EF4-FFF2-40B4-BE49-F238E27FC236}">
                <a16:creationId xmlns:a16="http://schemas.microsoft.com/office/drawing/2014/main" id="{244616D5-74CA-4E31-991D-5DDF129D2B05}"/>
              </a:ext>
            </a:extLst>
          </p:cNvPr>
          <p:cNvPicPr>
            <a:picLocks noChangeAspect="1"/>
          </p:cNvPicPr>
          <p:nvPr/>
        </p:nvPicPr>
        <p:blipFill>
          <a:blip r:embed="rId5"/>
          <a:stretch>
            <a:fillRect/>
          </a:stretch>
        </p:blipFill>
        <p:spPr>
          <a:xfrm>
            <a:off x="34033" y="2790373"/>
            <a:ext cx="262890" cy="922020"/>
          </a:xfrm>
          <a:prstGeom prst="rect">
            <a:avLst/>
          </a:prstGeom>
        </p:spPr>
      </p:pic>
      <p:pic>
        <p:nvPicPr>
          <p:cNvPr id="14" name="Picture 13">
            <a:extLst>
              <a:ext uri="{FF2B5EF4-FFF2-40B4-BE49-F238E27FC236}">
                <a16:creationId xmlns:a16="http://schemas.microsoft.com/office/drawing/2014/main" id="{9AE429F2-90CE-445B-A9D9-2EBA3B04A536}"/>
              </a:ext>
            </a:extLst>
          </p:cNvPr>
          <p:cNvPicPr>
            <a:picLocks noChangeAspect="1"/>
          </p:cNvPicPr>
          <p:nvPr/>
        </p:nvPicPr>
        <p:blipFill>
          <a:blip r:embed="rId6"/>
          <a:stretch>
            <a:fillRect/>
          </a:stretch>
        </p:blipFill>
        <p:spPr>
          <a:xfrm>
            <a:off x="2947255" y="3810028"/>
            <a:ext cx="262890" cy="922020"/>
          </a:xfrm>
          <a:prstGeom prst="rect">
            <a:avLst/>
          </a:prstGeom>
        </p:spPr>
      </p:pic>
      <p:pic>
        <p:nvPicPr>
          <p:cNvPr id="15" name="Picture 14">
            <a:extLst>
              <a:ext uri="{FF2B5EF4-FFF2-40B4-BE49-F238E27FC236}">
                <a16:creationId xmlns:a16="http://schemas.microsoft.com/office/drawing/2014/main" id="{9C744283-3555-474E-90B7-DAE450BABAE1}"/>
              </a:ext>
            </a:extLst>
          </p:cNvPr>
          <p:cNvPicPr>
            <a:picLocks noChangeAspect="1"/>
          </p:cNvPicPr>
          <p:nvPr/>
        </p:nvPicPr>
        <p:blipFill>
          <a:blip r:embed="rId7"/>
          <a:stretch>
            <a:fillRect/>
          </a:stretch>
        </p:blipFill>
        <p:spPr>
          <a:xfrm>
            <a:off x="2592020" y="2506980"/>
            <a:ext cx="262890" cy="922020"/>
          </a:xfrm>
          <a:prstGeom prst="rect">
            <a:avLst/>
          </a:prstGeom>
        </p:spPr>
      </p:pic>
      <p:pic>
        <p:nvPicPr>
          <p:cNvPr id="16" name="Picture 15">
            <a:extLst>
              <a:ext uri="{FF2B5EF4-FFF2-40B4-BE49-F238E27FC236}">
                <a16:creationId xmlns:a16="http://schemas.microsoft.com/office/drawing/2014/main" id="{76F7FD2E-26AB-41D4-839B-84052CAB5652}"/>
              </a:ext>
            </a:extLst>
          </p:cNvPr>
          <p:cNvPicPr>
            <a:picLocks noChangeAspect="1"/>
          </p:cNvPicPr>
          <p:nvPr/>
        </p:nvPicPr>
        <p:blipFill>
          <a:blip r:embed="rId8"/>
          <a:stretch>
            <a:fillRect/>
          </a:stretch>
        </p:blipFill>
        <p:spPr>
          <a:xfrm>
            <a:off x="6275934" y="4612595"/>
            <a:ext cx="262890" cy="922020"/>
          </a:xfrm>
          <a:prstGeom prst="rect">
            <a:avLst/>
          </a:prstGeom>
        </p:spPr>
      </p:pic>
      <p:pic>
        <p:nvPicPr>
          <p:cNvPr id="17" name="Picture 16">
            <a:extLst>
              <a:ext uri="{FF2B5EF4-FFF2-40B4-BE49-F238E27FC236}">
                <a16:creationId xmlns:a16="http://schemas.microsoft.com/office/drawing/2014/main" id="{BA81C365-3675-43CE-9799-97CFBF9A1F31}"/>
              </a:ext>
            </a:extLst>
          </p:cNvPr>
          <p:cNvPicPr>
            <a:picLocks noChangeAspect="1"/>
          </p:cNvPicPr>
          <p:nvPr/>
        </p:nvPicPr>
        <p:blipFill>
          <a:blip r:embed="rId5"/>
          <a:stretch>
            <a:fillRect/>
          </a:stretch>
        </p:blipFill>
        <p:spPr>
          <a:xfrm>
            <a:off x="4183213" y="3521674"/>
            <a:ext cx="262890" cy="922020"/>
          </a:xfrm>
          <a:prstGeom prst="rect">
            <a:avLst/>
          </a:prstGeom>
        </p:spPr>
      </p:pic>
      <p:pic>
        <p:nvPicPr>
          <p:cNvPr id="18" name="Picture 17">
            <a:extLst>
              <a:ext uri="{FF2B5EF4-FFF2-40B4-BE49-F238E27FC236}">
                <a16:creationId xmlns:a16="http://schemas.microsoft.com/office/drawing/2014/main" id="{0AB44FAA-4311-4842-ADD8-8946072053D4}"/>
              </a:ext>
            </a:extLst>
          </p:cNvPr>
          <p:cNvPicPr>
            <a:picLocks noChangeAspect="1"/>
          </p:cNvPicPr>
          <p:nvPr/>
        </p:nvPicPr>
        <p:blipFill>
          <a:blip r:embed="rId9"/>
          <a:stretch>
            <a:fillRect/>
          </a:stretch>
        </p:blipFill>
        <p:spPr>
          <a:xfrm>
            <a:off x="5217055" y="3251383"/>
            <a:ext cx="262890" cy="922020"/>
          </a:xfrm>
          <a:prstGeom prst="rect">
            <a:avLst/>
          </a:prstGeom>
        </p:spPr>
      </p:pic>
      <p:pic>
        <p:nvPicPr>
          <p:cNvPr id="19" name="Picture 18">
            <a:extLst>
              <a:ext uri="{FF2B5EF4-FFF2-40B4-BE49-F238E27FC236}">
                <a16:creationId xmlns:a16="http://schemas.microsoft.com/office/drawing/2014/main" id="{8DAB4D68-9F32-4F6D-8300-8738947B3EA2}"/>
              </a:ext>
            </a:extLst>
          </p:cNvPr>
          <p:cNvPicPr>
            <a:picLocks noChangeAspect="1"/>
          </p:cNvPicPr>
          <p:nvPr/>
        </p:nvPicPr>
        <p:blipFill>
          <a:blip r:embed="rId5"/>
          <a:stretch>
            <a:fillRect/>
          </a:stretch>
        </p:blipFill>
        <p:spPr>
          <a:xfrm>
            <a:off x="4848541" y="2045970"/>
            <a:ext cx="262890" cy="922020"/>
          </a:xfrm>
          <a:prstGeom prst="rect">
            <a:avLst/>
          </a:prstGeom>
        </p:spPr>
      </p:pic>
      <p:pic>
        <p:nvPicPr>
          <p:cNvPr id="20" name="Picture 19">
            <a:extLst>
              <a:ext uri="{FF2B5EF4-FFF2-40B4-BE49-F238E27FC236}">
                <a16:creationId xmlns:a16="http://schemas.microsoft.com/office/drawing/2014/main" id="{C69F1EA5-EF7C-434C-9EAE-48E51C844B95}"/>
              </a:ext>
            </a:extLst>
          </p:cNvPr>
          <p:cNvPicPr>
            <a:picLocks noChangeAspect="1"/>
          </p:cNvPicPr>
          <p:nvPr/>
        </p:nvPicPr>
        <p:blipFill>
          <a:blip r:embed="rId6"/>
          <a:stretch>
            <a:fillRect/>
          </a:stretch>
        </p:blipFill>
        <p:spPr>
          <a:xfrm>
            <a:off x="2035999" y="3647788"/>
            <a:ext cx="262890" cy="922020"/>
          </a:xfrm>
          <a:prstGeom prst="rect">
            <a:avLst/>
          </a:prstGeom>
        </p:spPr>
      </p:pic>
      <p:pic>
        <p:nvPicPr>
          <p:cNvPr id="21" name="Picture 20">
            <a:extLst>
              <a:ext uri="{FF2B5EF4-FFF2-40B4-BE49-F238E27FC236}">
                <a16:creationId xmlns:a16="http://schemas.microsoft.com/office/drawing/2014/main" id="{C58F8433-DD54-4B2B-82F6-6E943B9874FD}"/>
              </a:ext>
            </a:extLst>
          </p:cNvPr>
          <p:cNvPicPr>
            <a:picLocks noChangeAspect="1"/>
          </p:cNvPicPr>
          <p:nvPr/>
        </p:nvPicPr>
        <p:blipFill>
          <a:blip r:embed="rId6"/>
          <a:stretch>
            <a:fillRect/>
          </a:stretch>
        </p:blipFill>
        <p:spPr>
          <a:xfrm>
            <a:off x="5479945" y="4549086"/>
            <a:ext cx="262890" cy="922020"/>
          </a:xfrm>
          <a:prstGeom prst="rect">
            <a:avLst/>
          </a:prstGeom>
        </p:spPr>
      </p:pic>
      <p:pic>
        <p:nvPicPr>
          <p:cNvPr id="22" name="Picture 21">
            <a:extLst>
              <a:ext uri="{FF2B5EF4-FFF2-40B4-BE49-F238E27FC236}">
                <a16:creationId xmlns:a16="http://schemas.microsoft.com/office/drawing/2014/main" id="{4E6E66DD-8413-4951-A760-4E8729DB6265}"/>
              </a:ext>
            </a:extLst>
          </p:cNvPr>
          <p:cNvPicPr>
            <a:picLocks noChangeAspect="1"/>
          </p:cNvPicPr>
          <p:nvPr/>
        </p:nvPicPr>
        <p:blipFill>
          <a:blip r:embed="rId10"/>
          <a:stretch>
            <a:fillRect/>
          </a:stretch>
        </p:blipFill>
        <p:spPr>
          <a:xfrm>
            <a:off x="5802288" y="908945"/>
            <a:ext cx="262890" cy="922020"/>
          </a:xfrm>
          <a:prstGeom prst="rect">
            <a:avLst/>
          </a:prstGeom>
        </p:spPr>
      </p:pic>
      <p:pic>
        <p:nvPicPr>
          <p:cNvPr id="23" name="Picture 22">
            <a:extLst>
              <a:ext uri="{FF2B5EF4-FFF2-40B4-BE49-F238E27FC236}">
                <a16:creationId xmlns:a16="http://schemas.microsoft.com/office/drawing/2014/main" id="{F5E446BD-8955-4C0E-BF70-BE2CEAF2F32C}"/>
              </a:ext>
            </a:extLst>
          </p:cNvPr>
          <p:cNvPicPr>
            <a:picLocks noChangeAspect="1"/>
          </p:cNvPicPr>
          <p:nvPr/>
        </p:nvPicPr>
        <p:blipFill>
          <a:blip r:embed="rId5"/>
          <a:stretch>
            <a:fillRect/>
          </a:stretch>
        </p:blipFill>
        <p:spPr>
          <a:xfrm>
            <a:off x="3727066" y="4778152"/>
            <a:ext cx="262890" cy="922020"/>
          </a:xfrm>
          <a:prstGeom prst="rect">
            <a:avLst/>
          </a:prstGeom>
        </p:spPr>
      </p:pic>
      <p:pic>
        <p:nvPicPr>
          <p:cNvPr id="24" name="Picture 23">
            <a:extLst>
              <a:ext uri="{FF2B5EF4-FFF2-40B4-BE49-F238E27FC236}">
                <a16:creationId xmlns:a16="http://schemas.microsoft.com/office/drawing/2014/main" id="{EB513142-6D59-4C2F-85EE-63A293C00990}"/>
              </a:ext>
            </a:extLst>
          </p:cNvPr>
          <p:cNvPicPr>
            <a:picLocks noChangeAspect="1"/>
          </p:cNvPicPr>
          <p:nvPr/>
        </p:nvPicPr>
        <p:blipFill>
          <a:blip r:embed="rId5"/>
          <a:stretch>
            <a:fillRect/>
          </a:stretch>
        </p:blipFill>
        <p:spPr>
          <a:xfrm>
            <a:off x="2460575" y="3647788"/>
            <a:ext cx="262890" cy="922020"/>
          </a:xfrm>
          <a:prstGeom prst="rect">
            <a:avLst/>
          </a:prstGeom>
        </p:spPr>
      </p:pic>
      <p:pic>
        <p:nvPicPr>
          <p:cNvPr id="25" name="Picture 24">
            <a:extLst>
              <a:ext uri="{FF2B5EF4-FFF2-40B4-BE49-F238E27FC236}">
                <a16:creationId xmlns:a16="http://schemas.microsoft.com/office/drawing/2014/main" id="{2A61227A-9789-47A9-A317-6A4994B21508}"/>
              </a:ext>
            </a:extLst>
          </p:cNvPr>
          <p:cNvPicPr>
            <a:picLocks noChangeAspect="1"/>
          </p:cNvPicPr>
          <p:nvPr/>
        </p:nvPicPr>
        <p:blipFill>
          <a:blip r:embed="rId11"/>
          <a:stretch>
            <a:fillRect/>
          </a:stretch>
        </p:blipFill>
        <p:spPr>
          <a:xfrm>
            <a:off x="550954" y="2877072"/>
            <a:ext cx="262890" cy="922020"/>
          </a:xfrm>
          <a:prstGeom prst="rect">
            <a:avLst/>
          </a:prstGeom>
        </p:spPr>
      </p:pic>
      <p:pic>
        <p:nvPicPr>
          <p:cNvPr id="26" name="Picture 25">
            <a:extLst>
              <a:ext uri="{FF2B5EF4-FFF2-40B4-BE49-F238E27FC236}">
                <a16:creationId xmlns:a16="http://schemas.microsoft.com/office/drawing/2014/main" id="{A32D5589-08B3-4079-B87A-3BED83087969}"/>
              </a:ext>
            </a:extLst>
          </p:cNvPr>
          <p:cNvPicPr>
            <a:picLocks noChangeAspect="1"/>
          </p:cNvPicPr>
          <p:nvPr/>
        </p:nvPicPr>
        <p:blipFill>
          <a:blip r:embed="rId6"/>
          <a:stretch>
            <a:fillRect/>
          </a:stretch>
        </p:blipFill>
        <p:spPr>
          <a:xfrm>
            <a:off x="868236" y="3060664"/>
            <a:ext cx="262890" cy="922020"/>
          </a:xfrm>
          <a:prstGeom prst="rect">
            <a:avLst/>
          </a:prstGeom>
        </p:spPr>
      </p:pic>
      <p:pic>
        <p:nvPicPr>
          <p:cNvPr id="27" name="Picture 26">
            <a:extLst>
              <a:ext uri="{FF2B5EF4-FFF2-40B4-BE49-F238E27FC236}">
                <a16:creationId xmlns:a16="http://schemas.microsoft.com/office/drawing/2014/main" id="{938C71D8-5C21-486C-8FDE-35B3EFC3B3FE}"/>
              </a:ext>
            </a:extLst>
          </p:cNvPr>
          <p:cNvPicPr>
            <a:picLocks noChangeAspect="1"/>
          </p:cNvPicPr>
          <p:nvPr/>
        </p:nvPicPr>
        <p:blipFill>
          <a:blip r:embed="rId5"/>
          <a:stretch>
            <a:fillRect/>
          </a:stretch>
        </p:blipFill>
        <p:spPr>
          <a:xfrm>
            <a:off x="1111576" y="3186778"/>
            <a:ext cx="262890" cy="922020"/>
          </a:xfrm>
          <a:prstGeom prst="rect">
            <a:avLst/>
          </a:prstGeom>
        </p:spPr>
      </p:pic>
      <p:pic>
        <p:nvPicPr>
          <p:cNvPr id="28" name="Picture 27">
            <a:extLst>
              <a:ext uri="{FF2B5EF4-FFF2-40B4-BE49-F238E27FC236}">
                <a16:creationId xmlns:a16="http://schemas.microsoft.com/office/drawing/2014/main" id="{E338B9EF-899A-4E02-88F3-1A4DDDFB3C3B}"/>
              </a:ext>
            </a:extLst>
          </p:cNvPr>
          <p:cNvPicPr>
            <a:picLocks noChangeAspect="1"/>
          </p:cNvPicPr>
          <p:nvPr/>
        </p:nvPicPr>
        <p:blipFill>
          <a:blip r:embed="rId5"/>
          <a:stretch>
            <a:fillRect/>
          </a:stretch>
        </p:blipFill>
        <p:spPr>
          <a:xfrm>
            <a:off x="3568401" y="4317142"/>
            <a:ext cx="262890" cy="922020"/>
          </a:xfrm>
          <a:prstGeom prst="rect">
            <a:avLst/>
          </a:prstGeom>
        </p:spPr>
      </p:pic>
      <p:pic>
        <p:nvPicPr>
          <p:cNvPr id="29" name="Picture 28">
            <a:extLst>
              <a:ext uri="{FF2B5EF4-FFF2-40B4-BE49-F238E27FC236}">
                <a16:creationId xmlns:a16="http://schemas.microsoft.com/office/drawing/2014/main" id="{A16DCB34-9424-416C-B273-AE20452A1026}"/>
              </a:ext>
            </a:extLst>
          </p:cNvPr>
          <p:cNvPicPr>
            <a:picLocks noChangeAspect="1"/>
          </p:cNvPicPr>
          <p:nvPr/>
        </p:nvPicPr>
        <p:blipFill>
          <a:blip r:embed="rId5"/>
          <a:stretch>
            <a:fillRect/>
          </a:stretch>
        </p:blipFill>
        <p:spPr>
          <a:xfrm>
            <a:off x="1588908" y="3810028"/>
            <a:ext cx="262890" cy="922020"/>
          </a:xfrm>
          <a:prstGeom prst="rect">
            <a:avLst/>
          </a:prstGeom>
        </p:spPr>
      </p:pic>
      <p:pic>
        <p:nvPicPr>
          <p:cNvPr id="30" name="Picture 29">
            <a:extLst>
              <a:ext uri="{FF2B5EF4-FFF2-40B4-BE49-F238E27FC236}">
                <a16:creationId xmlns:a16="http://schemas.microsoft.com/office/drawing/2014/main" id="{D6B927B5-8AAA-4FB7-95DD-C4C2AAF2A794}"/>
              </a:ext>
            </a:extLst>
          </p:cNvPr>
          <p:cNvPicPr>
            <a:picLocks noChangeAspect="1"/>
          </p:cNvPicPr>
          <p:nvPr/>
        </p:nvPicPr>
        <p:blipFill>
          <a:blip r:embed="rId12"/>
          <a:stretch>
            <a:fillRect/>
          </a:stretch>
        </p:blipFill>
        <p:spPr>
          <a:xfrm>
            <a:off x="4577795" y="891375"/>
            <a:ext cx="262890" cy="922020"/>
          </a:xfrm>
          <a:prstGeom prst="rect">
            <a:avLst/>
          </a:prstGeom>
        </p:spPr>
      </p:pic>
      <p:pic>
        <p:nvPicPr>
          <p:cNvPr id="31" name="Picture 30">
            <a:extLst>
              <a:ext uri="{FF2B5EF4-FFF2-40B4-BE49-F238E27FC236}">
                <a16:creationId xmlns:a16="http://schemas.microsoft.com/office/drawing/2014/main" id="{46FD6BC5-0512-43EF-8CD3-5FD45625754E}"/>
              </a:ext>
            </a:extLst>
          </p:cNvPr>
          <p:cNvPicPr>
            <a:picLocks noChangeAspect="1"/>
          </p:cNvPicPr>
          <p:nvPr/>
        </p:nvPicPr>
        <p:blipFill>
          <a:blip r:embed="rId13"/>
          <a:stretch>
            <a:fillRect/>
          </a:stretch>
        </p:blipFill>
        <p:spPr>
          <a:xfrm>
            <a:off x="8196831" y="5132289"/>
            <a:ext cx="262890" cy="922020"/>
          </a:xfrm>
          <a:prstGeom prst="rect">
            <a:avLst/>
          </a:prstGeom>
        </p:spPr>
      </p:pic>
      <p:pic>
        <p:nvPicPr>
          <p:cNvPr id="32" name="Picture 31">
            <a:extLst>
              <a:ext uri="{FF2B5EF4-FFF2-40B4-BE49-F238E27FC236}">
                <a16:creationId xmlns:a16="http://schemas.microsoft.com/office/drawing/2014/main" id="{21757319-8767-41DE-905A-6A49006A51B1}"/>
              </a:ext>
            </a:extLst>
          </p:cNvPr>
          <p:cNvPicPr>
            <a:picLocks noChangeAspect="1"/>
          </p:cNvPicPr>
          <p:nvPr/>
        </p:nvPicPr>
        <p:blipFill>
          <a:blip r:embed="rId14"/>
          <a:stretch>
            <a:fillRect/>
          </a:stretch>
        </p:blipFill>
        <p:spPr>
          <a:xfrm>
            <a:off x="2295573" y="1627255"/>
            <a:ext cx="262890" cy="922020"/>
          </a:xfrm>
          <a:prstGeom prst="rect">
            <a:avLst/>
          </a:prstGeom>
        </p:spPr>
      </p:pic>
      <p:pic>
        <p:nvPicPr>
          <p:cNvPr id="33" name="Picture 32">
            <a:extLst>
              <a:ext uri="{FF2B5EF4-FFF2-40B4-BE49-F238E27FC236}">
                <a16:creationId xmlns:a16="http://schemas.microsoft.com/office/drawing/2014/main" id="{C28249DE-26B9-4BCF-A777-5DE254570241}"/>
              </a:ext>
            </a:extLst>
          </p:cNvPr>
          <p:cNvPicPr>
            <a:picLocks noChangeAspect="1"/>
          </p:cNvPicPr>
          <p:nvPr/>
        </p:nvPicPr>
        <p:blipFill>
          <a:blip r:embed="rId15"/>
          <a:stretch>
            <a:fillRect/>
          </a:stretch>
        </p:blipFill>
        <p:spPr>
          <a:xfrm>
            <a:off x="3860391" y="2045970"/>
            <a:ext cx="262890" cy="922020"/>
          </a:xfrm>
          <a:prstGeom prst="rect">
            <a:avLst/>
          </a:prstGeom>
        </p:spPr>
      </p:pic>
      <p:pic>
        <p:nvPicPr>
          <p:cNvPr id="34" name="Picture 33">
            <a:extLst>
              <a:ext uri="{FF2B5EF4-FFF2-40B4-BE49-F238E27FC236}">
                <a16:creationId xmlns:a16="http://schemas.microsoft.com/office/drawing/2014/main" id="{6046F117-FE33-46E5-AA7A-F924E08FA119}"/>
              </a:ext>
            </a:extLst>
          </p:cNvPr>
          <p:cNvPicPr>
            <a:picLocks noChangeAspect="1"/>
          </p:cNvPicPr>
          <p:nvPr/>
        </p:nvPicPr>
        <p:blipFill>
          <a:blip r:embed="rId16"/>
          <a:stretch>
            <a:fillRect/>
          </a:stretch>
        </p:blipFill>
        <p:spPr>
          <a:xfrm>
            <a:off x="3439730" y="3037174"/>
            <a:ext cx="262890" cy="922020"/>
          </a:xfrm>
          <a:prstGeom prst="rect">
            <a:avLst/>
          </a:prstGeom>
        </p:spPr>
      </p:pic>
      <p:pic>
        <p:nvPicPr>
          <p:cNvPr id="35" name="Picture 34">
            <a:extLst>
              <a:ext uri="{FF2B5EF4-FFF2-40B4-BE49-F238E27FC236}">
                <a16:creationId xmlns:a16="http://schemas.microsoft.com/office/drawing/2014/main" id="{3A5077BC-81CB-4A32-97D6-3D3FB05B802F}"/>
              </a:ext>
            </a:extLst>
          </p:cNvPr>
          <p:cNvPicPr>
            <a:picLocks noChangeAspect="1"/>
          </p:cNvPicPr>
          <p:nvPr/>
        </p:nvPicPr>
        <p:blipFill>
          <a:blip r:embed="rId5"/>
          <a:stretch>
            <a:fillRect/>
          </a:stretch>
        </p:blipFill>
        <p:spPr>
          <a:xfrm>
            <a:off x="1720229" y="1655734"/>
            <a:ext cx="262890" cy="922020"/>
          </a:xfrm>
          <a:prstGeom prst="rect">
            <a:avLst/>
          </a:prstGeom>
        </p:spPr>
      </p:pic>
      <p:pic>
        <p:nvPicPr>
          <p:cNvPr id="36" name="Picture 35">
            <a:extLst>
              <a:ext uri="{FF2B5EF4-FFF2-40B4-BE49-F238E27FC236}">
                <a16:creationId xmlns:a16="http://schemas.microsoft.com/office/drawing/2014/main" id="{ACFADC9A-0857-4FF3-BBE4-07380B67A324}"/>
              </a:ext>
            </a:extLst>
          </p:cNvPr>
          <p:cNvPicPr>
            <a:picLocks noChangeAspect="1"/>
          </p:cNvPicPr>
          <p:nvPr/>
        </p:nvPicPr>
        <p:blipFill>
          <a:blip r:embed="rId17"/>
          <a:stretch>
            <a:fillRect/>
          </a:stretch>
        </p:blipFill>
        <p:spPr>
          <a:xfrm>
            <a:off x="2149953" y="376093"/>
            <a:ext cx="262890" cy="922020"/>
          </a:xfrm>
          <a:prstGeom prst="rect">
            <a:avLst/>
          </a:prstGeom>
        </p:spPr>
      </p:pic>
      <p:pic>
        <p:nvPicPr>
          <p:cNvPr id="37" name="Picture 36">
            <a:extLst>
              <a:ext uri="{FF2B5EF4-FFF2-40B4-BE49-F238E27FC236}">
                <a16:creationId xmlns:a16="http://schemas.microsoft.com/office/drawing/2014/main" id="{8223A680-2DBC-4E67-B6FD-FC17D9844645}"/>
              </a:ext>
            </a:extLst>
          </p:cNvPr>
          <p:cNvPicPr>
            <a:picLocks noChangeAspect="1"/>
          </p:cNvPicPr>
          <p:nvPr/>
        </p:nvPicPr>
        <p:blipFill>
          <a:blip r:embed="rId5"/>
          <a:stretch>
            <a:fillRect/>
          </a:stretch>
        </p:blipFill>
        <p:spPr>
          <a:xfrm>
            <a:off x="1291176" y="3498184"/>
            <a:ext cx="262890" cy="922020"/>
          </a:xfrm>
          <a:prstGeom prst="rect">
            <a:avLst/>
          </a:prstGeom>
        </p:spPr>
      </p:pic>
      <p:pic>
        <p:nvPicPr>
          <p:cNvPr id="38" name="Picture 37">
            <a:extLst>
              <a:ext uri="{FF2B5EF4-FFF2-40B4-BE49-F238E27FC236}">
                <a16:creationId xmlns:a16="http://schemas.microsoft.com/office/drawing/2014/main" id="{80B5217F-6289-4909-B51E-D2563C527056}"/>
              </a:ext>
            </a:extLst>
          </p:cNvPr>
          <p:cNvPicPr>
            <a:picLocks noChangeAspect="1"/>
          </p:cNvPicPr>
          <p:nvPr/>
        </p:nvPicPr>
        <p:blipFill>
          <a:blip r:embed="rId5"/>
          <a:stretch>
            <a:fillRect/>
          </a:stretch>
        </p:blipFill>
        <p:spPr>
          <a:xfrm>
            <a:off x="2947255" y="5132289"/>
            <a:ext cx="262890" cy="922020"/>
          </a:xfrm>
          <a:prstGeom prst="rect">
            <a:avLst/>
          </a:prstGeom>
          <a:ln>
            <a:solidFill>
              <a:schemeClr val="accent1"/>
            </a:solidFill>
          </a:ln>
        </p:spPr>
      </p:pic>
      <p:cxnSp>
        <p:nvCxnSpPr>
          <p:cNvPr id="40" name="Straight Arrow Connector 39">
            <a:extLst>
              <a:ext uri="{FF2B5EF4-FFF2-40B4-BE49-F238E27FC236}">
                <a16:creationId xmlns:a16="http://schemas.microsoft.com/office/drawing/2014/main" id="{41C53AD1-DF7B-4376-8FF1-23F1B33EEDE6}"/>
              </a:ext>
            </a:extLst>
          </p:cNvPr>
          <p:cNvCxnSpPr/>
          <p:nvPr/>
        </p:nvCxnSpPr>
        <p:spPr>
          <a:xfrm flipV="1">
            <a:off x="3193967" y="4549086"/>
            <a:ext cx="245763" cy="5832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41" name="Picture 40">
            <a:extLst>
              <a:ext uri="{FF2B5EF4-FFF2-40B4-BE49-F238E27FC236}">
                <a16:creationId xmlns:a16="http://schemas.microsoft.com/office/drawing/2014/main" id="{AA61E115-C396-436A-BFD7-D69F9C3C8508}"/>
              </a:ext>
            </a:extLst>
          </p:cNvPr>
          <p:cNvPicPr>
            <a:picLocks noChangeAspect="1"/>
          </p:cNvPicPr>
          <p:nvPr/>
        </p:nvPicPr>
        <p:blipFill>
          <a:blip r:embed="rId5"/>
          <a:stretch>
            <a:fillRect/>
          </a:stretch>
        </p:blipFill>
        <p:spPr>
          <a:xfrm>
            <a:off x="2747663" y="3657711"/>
            <a:ext cx="262890" cy="922020"/>
          </a:xfrm>
          <a:prstGeom prst="rect">
            <a:avLst/>
          </a:prstGeom>
        </p:spPr>
      </p:pic>
      <p:pic>
        <p:nvPicPr>
          <p:cNvPr id="43" name="Picture 42">
            <a:extLst>
              <a:ext uri="{FF2B5EF4-FFF2-40B4-BE49-F238E27FC236}">
                <a16:creationId xmlns:a16="http://schemas.microsoft.com/office/drawing/2014/main" id="{115890DD-5CAE-434C-9973-7F020ED0070E}"/>
              </a:ext>
            </a:extLst>
          </p:cNvPr>
          <p:cNvPicPr>
            <a:picLocks noChangeAspect="1"/>
          </p:cNvPicPr>
          <p:nvPr/>
        </p:nvPicPr>
        <p:blipFill>
          <a:blip r:embed="rId18"/>
          <a:stretch>
            <a:fillRect/>
          </a:stretch>
        </p:blipFill>
        <p:spPr>
          <a:xfrm>
            <a:off x="5217055" y="4541548"/>
            <a:ext cx="304800" cy="190500"/>
          </a:xfrm>
          <a:prstGeom prst="rect">
            <a:avLst/>
          </a:prstGeom>
        </p:spPr>
      </p:pic>
      <p:pic>
        <p:nvPicPr>
          <p:cNvPr id="44" name="Picture 43">
            <a:extLst>
              <a:ext uri="{FF2B5EF4-FFF2-40B4-BE49-F238E27FC236}">
                <a16:creationId xmlns:a16="http://schemas.microsoft.com/office/drawing/2014/main" id="{70B6201D-4573-4012-AE95-B01D1050B3E8}"/>
              </a:ext>
            </a:extLst>
          </p:cNvPr>
          <p:cNvPicPr>
            <a:picLocks noChangeAspect="1"/>
          </p:cNvPicPr>
          <p:nvPr/>
        </p:nvPicPr>
        <p:blipFill>
          <a:blip r:embed="rId19"/>
          <a:stretch>
            <a:fillRect/>
          </a:stretch>
        </p:blipFill>
        <p:spPr>
          <a:xfrm>
            <a:off x="699178" y="1950118"/>
            <a:ext cx="262890" cy="922020"/>
          </a:xfrm>
          <a:prstGeom prst="rect">
            <a:avLst/>
          </a:prstGeom>
        </p:spPr>
      </p:pic>
      <p:pic>
        <p:nvPicPr>
          <p:cNvPr id="45" name="Picture 44">
            <a:extLst>
              <a:ext uri="{FF2B5EF4-FFF2-40B4-BE49-F238E27FC236}">
                <a16:creationId xmlns:a16="http://schemas.microsoft.com/office/drawing/2014/main" id="{21499DCC-2728-4B64-9AE0-32B1FF45F4C4}"/>
              </a:ext>
            </a:extLst>
          </p:cNvPr>
          <p:cNvPicPr>
            <a:picLocks noChangeAspect="1"/>
          </p:cNvPicPr>
          <p:nvPr/>
        </p:nvPicPr>
        <p:blipFill>
          <a:blip r:embed="rId18"/>
          <a:stretch>
            <a:fillRect/>
          </a:stretch>
        </p:blipFill>
        <p:spPr>
          <a:xfrm>
            <a:off x="472666" y="1950720"/>
            <a:ext cx="304800" cy="190500"/>
          </a:xfrm>
          <a:prstGeom prst="rect">
            <a:avLst/>
          </a:prstGeom>
        </p:spPr>
      </p:pic>
      <p:pic>
        <p:nvPicPr>
          <p:cNvPr id="49" name="Picture 48">
            <a:extLst>
              <a:ext uri="{FF2B5EF4-FFF2-40B4-BE49-F238E27FC236}">
                <a16:creationId xmlns:a16="http://schemas.microsoft.com/office/drawing/2014/main" id="{0E23C450-ADC2-463D-A0E5-85E7E97BE06B}"/>
              </a:ext>
            </a:extLst>
          </p:cNvPr>
          <p:cNvPicPr>
            <a:picLocks noChangeAspect="1"/>
          </p:cNvPicPr>
          <p:nvPr/>
        </p:nvPicPr>
        <p:blipFill>
          <a:blip r:embed="rId20"/>
          <a:stretch>
            <a:fillRect/>
          </a:stretch>
        </p:blipFill>
        <p:spPr>
          <a:xfrm>
            <a:off x="63080" y="109366"/>
            <a:ext cx="925830" cy="1104900"/>
          </a:xfrm>
          <a:prstGeom prst="rect">
            <a:avLst/>
          </a:prstGeom>
        </p:spPr>
      </p:pic>
      <p:pic>
        <p:nvPicPr>
          <p:cNvPr id="50" name="Picture 49">
            <a:extLst>
              <a:ext uri="{FF2B5EF4-FFF2-40B4-BE49-F238E27FC236}">
                <a16:creationId xmlns:a16="http://schemas.microsoft.com/office/drawing/2014/main" id="{B6A23527-5A21-4D96-882F-D1431CB7D10F}"/>
              </a:ext>
            </a:extLst>
          </p:cNvPr>
          <p:cNvPicPr>
            <a:picLocks noChangeAspect="1"/>
          </p:cNvPicPr>
          <p:nvPr/>
        </p:nvPicPr>
        <p:blipFill>
          <a:blip r:embed="rId21"/>
          <a:stretch>
            <a:fillRect/>
          </a:stretch>
        </p:blipFill>
        <p:spPr>
          <a:xfrm>
            <a:off x="3831291" y="-84917"/>
            <a:ext cx="262890" cy="922020"/>
          </a:xfrm>
          <a:prstGeom prst="rect">
            <a:avLst/>
          </a:prstGeom>
        </p:spPr>
      </p:pic>
      <p:pic>
        <p:nvPicPr>
          <p:cNvPr id="51" name="Picture 50">
            <a:extLst>
              <a:ext uri="{FF2B5EF4-FFF2-40B4-BE49-F238E27FC236}">
                <a16:creationId xmlns:a16="http://schemas.microsoft.com/office/drawing/2014/main" id="{971EE966-B266-4CBC-B1B2-0C5D7EA9E8DB}"/>
              </a:ext>
            </a:extLst>
          </p:cNvPr>
          <p:cNvPicPr>
            <a:picLocks noChangeAspect="1"/>
          </p:cNvPicPr>
          <p:nvPr/>
        </p:nvPicPr>
        <p:blipFill>
          <a:blip r:embed="rId22"/>
          <a:stretch>
            <a:fillRect/>
          </a:stretch>
        </p:blipFill>
        <p:spPr>
          <a:xfrm>
            <a:off x="7640591" y="95250"/>
            <a:ext cx="1421130" cy="4861560"/>
          </a:xfrm>
          <a:prstGeom prst="rect">
            <a:avLst/>
          </a:prstGeom>
        </p:spPr>
      </p:pic>
    </p:spTree>
    <p:extLst>
      <p:ext uri="{BB962C8B-B14F-4D97-AF65-F5344CB8AC3E}">
        <p14:creationId xmlns:p14="http://schemas.microsoft.com/office/powerpoint/2010/main" val="4184238792"/>
      </p:ext>
    </p:extLst>
  </p:cSld>
  <p:clrMapOvr>
    <a:masterClrMapping/>
  </p:clrMapOvr>
</p:sld>
</file>

<file path=ppt/theme/theme1.xml><?xml version="1.0" encoding="utf-8"?>
<a:theme xmlns:a="http://schemas.openxmlformats.org/drawingml/2006/main" name="WMO_WHITE_Powerpoint_en_f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772438CD85E445AE1249E078DFA282" ma:contentTypeVersion="13" ma:contentTypeDescription="Create a new document." ma:contentTypeScope="" ma:versionID="1acc7c9ade3d63b42871904ac9168ce8">
  <xsd:schema xmlns:xsd="http://www.w3.org/2001/XMLSchema" xmlns:xs="http://www.w3.org/2001/XMLSchema" xmlns:p="http://schemas.microsoft.com/office/2006/metadata/properties" xmlns:ns3="ea58db78-d7ce-4865-aec8-e1b3d9443d92" xmlns:ns4="dac6ad30-6db4-4322-af6c-6b50e0692d85" targetNamespace="http://schemas.microsoft.com/office/2006/metadata/properties" ma:root="true" ma:fieldsID="366f9ccbd167e3120edcb9d3a859a730" ns3:_="" ns4:_="">
    <xsd:import namespace="ea58db78-d7ce-4865-aec8-e1b3d9443d92"/>
    <xsd:import namespace="dac6ad30-6db4-4322-af6c-6b50e0692d8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58db78-d7ce-4865-aec8-e1b3d9443d9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ac6ad30-6db4-4322-af6c-6b50e0692d8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6F43A0-EDD2-4DB6-BA6D-75FC068B69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58db78-d7ce-4865-aec8-e1b3d9443d92"/>
    <ds:schemaRef ds:uri="dac6ad30-6db4-4322-af6c-6b50e0692d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1A7E18-2249-471F-B22A-B60A98AC9367}">
  <ds:schemaRefs>
    <ds:schemaRef ds:uri="dac6ad30-6db4-4322-af6c-6b50e0692d85"/>
    <ds:schemaRef ds:uri="http://schemas.microsoft.com/office/2006/metadata/properties"/>
    <ds:schemaRef ds:uri="http://purl.org/dc/elements/1.1/"/>
    <ds:schemaRef ds:uri="http://schemas.microsoft.com/office/2006/documentManagement/types"/>
    <ds:schemaRef ds:uri="ea58db78-d7ce-4865-aec8-e1b3d9443d92"/>
    <ds:schemaRef ds:uri="http://purl.org/dc/dcmitype/"/>
    <ds:schemaRef ds:uri="http://purl.org/dc/term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51E3692-5142-4178-8E7B-9B8D558C3B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WMO_WHITE_Powerpoint_en_fr</Template>
  <TotalTime>31905</TotalTime>
  <Words>1912</Words>
  <Application>Microsoft Office PowerPoint</Application>
  <PresentationFormat>On-screen Show (4:3)</PresentationFormat>
  <Paragraphs>180</Paragraphs>
  <Slides>20</Slides>
  <Notes>20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Arial-BoldMT</vt:lpstr>
      <vt:lpstr>ArialMT</vt:lpstr>
      <vt:lpstr>Calibri</vt:lpstr>
      <vt:lpstr>Calibri-BoldItalic</vt:lpstr>
      <vt:lpstr>Verdana</vt:lpstr>
      <vt:lpstr>WMO_WHITE_Powerpoint_en_fr</vt:lpstr>
      <vt:lpstr>PowerPoint Presentation</vt:lpstr>
      <vt:lpstr>Sommaire</vt:lpstr>
      <vt:lpstr>Description, histoire et importance des WWR</vt:lpstr>
      <vt:lpstr>Description, histoire et importance des WWR</vt:lpstr>
      <vt:lpstr>Mécanisme de recueil des WWR  par l’OMM</vt:lpstr>
      <vt:lpstr>Mécanisme de recueil des WWR  par l’OMM</vt:lpstr>
      <vt:lpstr>Mécanisme de recueil des WWR  par l’OMM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WMO Guidelines for the submission of the World Weather Records 2011+</vt:lpstr>
      <vt:lpstr>WMO Guidelines for the submission of the World Weather Records 2011+</vt:lpstr>
      <vt:lpstr>Références  </vt:lpstr>
    </vt:vector>
  </TitlesOfParts>
  <Company>WMO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Maxx Dilley</dc:creator>
  <cp:lastModifiedBy>Rachid SEBBARI</cp:lastModifiedBy>
  <cp:revision>496</cp:revision>
  <cp:lastPrinted>2021-06-14T09:13:14Z</cp:lastPrinted>
  <dcterms:created xsi:type="dcterms:W3CDTF">2016-04-04T10:41:12Z</dcterms:created>
  <dcterms:modified xsi:type="dcterms:W3CDTF">2022-03-11T21:24:15Z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0x010100FA772438CD85E445AE1249E078DFA282</vt:lpwstr>
  </property>
</Properties>
</file>