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7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8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0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2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8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8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1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4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45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0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5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6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7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E2CA8-DC6E-4B84-B9CE-703BF01B048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EC2BCB-9636-445F-BB80-430FD10E3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05F79-2569-4EFA-AD32-365DA4F2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BOOK RENTAL DETAILS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82BD1D-0E4F-4903-81AB-9A0887B595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612256"/>
            <a:ext cx="9601196" cy="32636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CPSC 6576 Database Design Admin SQL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b="1" cap="none">
                <a:latin typeface="Calibri" panose="020F05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Project Presentation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0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6B79A1-8FCE-4738-B3ED-7388A889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75" y="1023906"/>
            <a:ext cx="4427775" cy="27811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F1B974-33F1-4162-9CEB-988AF2059ADE}"/>
              </a:ext>
            </a:extLst>
          </p:cNvPr>
          <p:cNvSpPr txBox="1"/>
          <p:nvPr/>
        </p:nvSpPr>
        <p:spPr>
          <a:xfrm>
            <a:off x="860875" y="4159045"/>
            <a:ext cx="4427775" cy="66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2: [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].[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GenderView_Info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8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679A9A2-32C5-4A1B-8E36-F212B045F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29223"/>
            <a:ext cx="3608182" cy="1400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490103-472C-4D3C-BB05-92BBF39074EC}"/>
              </a:ext>
            </a:extLst>
          </p:cNvPr>
          <p:cNvSpPr txBox="1"/>
          <p:nvPr/>
        </p:nvSpPr>
        <p:spPr>
          <a:xfrm>
            <a:off x="6272981" y="3234813"/>
            <a:ext cx="3608182" cy="67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of [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].[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GenderView_Info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6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95811-7B41-43F9-8C51-F2ED4E1C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STORED PROCEDURES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C6F662-0DDB-75D5-E292-D1ECE231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stored procedure is an SQL code, which can be reused any number of times.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DBA792-7C20-4DF4-8BE4-9E25A47E3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147" y="514041"/>
            <a:ext cx="5227320" cy="3832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8942CC-0F99-41A0-BD97-B848415929A9}"/>
              </a:ext>
            </a:extLst>
          </p:cNvPr>
          <p:cNvSpPr txBox="1"/>
          <p:nvPr/>
        </p:nvSpPr>
        <p:spPr>
          <a:xfrm>
            <a:off x="5545394" y="4650658"/>
            <a:ext cx="4934073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 Procedure 1: [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].[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SP_BookSearch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8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3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95811-7B41-43F9-8C51-F2ED4E1C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C6F662-0DDB-75D5-E292-D1ECE231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repeatedly, function can be used.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this project, one function named 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].[Md5_GeneratorFunction] has been created.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A6F82D-DAB8-4B3B-9E47-12E75070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78" y="830457"/>
            <a:ext cx="5852160" cy="1784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BF3628-D597-4E89-A916-909CBFC8693F}"/>
              </a:ext>
            </a:extLst>
          </p:cNvPr>
          <p:cNvSpPr txBox="1"/>
          <p:nvPr/>
        </p:nvSpPr>
        <p:spPr>
          <a:xfrm>
            <a:off x="5279923" y="2890684"/>
            <a:ext cx="53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].[Md5_GeneratorFunction] </a:t>
            </a:r>
            <a:endParaRPr lang="en-US" b="1" i="1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C2BF838-7C22-4A46-A764-FE3A1BC3F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530" y="3553992"/>
            <a:ext cx="4549502" cy="154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FAA7C0-A808-4873-93D0-852994CB1EC2}"/>
              </a:ext>
            </a:extLst>
          </p:cNvPr>
          <p:cNvSpPr txBox="1"/>
          <p:nvPr/>
        </p:nvSpPr>
        <p:spPr>
          <a:xfrm>
            <a:off x="5279923" y="5525729"/>
            <a:ext cx="443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Output of Md5_GeneratorFunction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465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95811-7B41-43F9-8C51-F2ED4E1C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TRIGGERS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C6F662-0DDB-75D5-E292-D1ECE231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trigger is a special type of stored procedure that automatically runs when an event occurs in the database server.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Triggers fire when any valid event fires.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41722F2-1487-4392-B300-E117D5E3E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810424"/>
            <a:ext cx="5600700" cy="12649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5996E9-41D3-46B7-86E6-E1E3EA8E2A18}"/>
              </a:ext>
            </a:extLst>
          </p:cNvPr>
          <p:cNvSpPr txBox="1"/>
          <p:nvPr/>
        </p:nvSpPr>
        <p:spPr>
          <a:xfrm>
            <a:off x="5147195" y="2227634"/>
            <a:ext cx="6115664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 1: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].[alert]</a:t>
            </a:r>
            <a:endParaRPr lang="en-US" sz="20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C7EACD-DB02-416E-9F6E-5986A0E04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459" y="2786959"/>
            <a:ext cx="5257922" cy="26611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3A9E28-05BB-42A0-BE06-5F398DCA6826}"/>
              </a:ext>
            </a:extLst>
          </p:cNvPr>
          <p:cNvSpPr txBox="1"/>
          <p:nvPr/>
        </p:nvSpPr>
        <p:spPr>
          <a:xfrm>
            <a:off x="4993350" y="5777496"/>
            <a:ext cx="611566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 2: [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insert_into_library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76896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6BADF6-0B25-4B08-B7DF-0871EB548704}"/>
              </a:ext>
            </a:extLst>
          </p:cNvPr>
          <p:cNvSpPr/>
          <p:nvPr/>
        </p:nvSpPr>
        <p:spPr>
          <a:xfrm>
            <a:off x="2939845" y="2967335"/>
            <a:ext cx="64794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5689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9D97-68DF-4B2A-8030-EABFF20A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5F98-36DF-4380-9377-C9067809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main objective of this project is to design and implement database of students’ details and books they rent.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Data model is designed using database diagrams.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contains key constraints, entity integrity, referential integrity constraints that are implemented on tables.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SQL objects that are created are views, stored procedures, functions, and triggers.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2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F3D05-7FE3-49F1-94BA-6F3C16E4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DATABASE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29C073-B1FC-D594-49D8-2B2EA0EC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56" y="2430471"/>
            <a:ext cx="3230877" cy="40624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above Entity Relation - Diagram has 3 entities. Such as </a:t>
            </a:r>
            <a:r>
              <a:rPr lang="en-US" sz="1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Student_UserDetails</a:t>
            </a:r>
            <a:r>
              <a:rPr lang="en-US" sz="1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Books, </a:t>
            </a:r>
            <a:r>
              <a:rPr lang="en-US" sz="1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GenderInfo</a:t>
            </a:r>
            <a:r>
              <a:rPr lang="en-US" sz="1400" dirty="0">
                <a:solidFill>
                  <a:srgbClr val="26262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rgbClr val="26262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</a:t>
            </a:r>
            <a:r>
              <a:rPr lang="en-US" sz="1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Student_UserDetails</a:t>
            </a:r>
            <a:r>
              <a:rPr lang="en-US" sz="1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Books.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two entities </a:t>
            </a:r>
            <a:r>
              <a:rPr lang="en-US" sz="1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Student_UserDetails</a:t>
            </a:r>
            <a:r>
              <a:rPr lang="en-US" sz="14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4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en-US" sz="14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share one to many relationships. 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</a:t>
            </a:r>
            <a:r>
              <a:rPr lang="en-US" sz="1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Student_UserDetails</a:t>
            </a:r>
            <a:r>
              <a:rPr lang="en-US" sz="1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GenderInfo</a:t>
            </a:r>
            <a:r>
              <a:rPr lang="en-US" sz="1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two entities </a:t>
            </a:r>
            <a:r>
              <a:rPr lang="en-US" sz="1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Student_UserDetails</a:t>
            </a:r>
            <a:r>
              <a:rPr lang="en-US" sz="14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4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GenderInfo</a:t>
            </a:r>
            <a:r>
              <a:rPr lang="en-US" sz="14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share one to many relationships.</a:t>
            </a:r>
          </a:p>
          <a:p>
            <a:pPr marL="0" marR="0" indent="0"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300" dirty="0">
              <a:solidFill>
                <a:srgbClr val="26262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262626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8182A2B-78E9-432A-81F9-DB62B67568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2" t="36599" r="8647" b="10498"/>
          <a:stretch/>
        </p:blipFill>
        <p:spPr bwMode="auto">
          <a:xfrm>
            <a:off x="5435910" y="1903292"/>
            <a:ext cx="6098041" cy="300036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87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81AF0-336C-4F5F-8ED9-5632C946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rgbClr val="262626"/>
                </a:solidFill>
              </a:rPr>
              <a:t>NORMALISATION</a:t>
            </a: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13604667-6CF3-329C-8A6A-B07EC782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39" y="2430471"/>
            <a:ext cx="3352751" cy="393143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262626"/>
                </a:solidFill>
              </a:rPr>
              <a:t>Normalization is the process of removing redundant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262626"/>
                </a:solidFill>
              </a:rPr>
              <a:t>The table describes the unnormalized data. 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DB1A5D2A-4B45-4684-B25B-9340A7286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113107"/>
              </p:ext>
            </p:extLst>
          </p:nvPr>
        </p:nvGraphicFramePr>
        <p:xfrm>
          <a:off x="5435910" y="1608343"/>
          <a:ext cx="6098043" cy="3590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733">
                  <a:extLst>
                    <a:ext uri="{9D8B030D-6E8A-4147-A177-3AD203B41FA5}">
                      <a16:colId xmlns:a16="http://schemas.microsoft.com/office/drawing/2014/main" val="1877374707"/>
                    </a:ext>
                  </a:extLst>
                </a:gridCol>
                <a:gridCol w="1995233">
                  <a:extLst>
                    <a:ext uri="{9D8B030D-6E8A-4147-A177-3AD203B41FA5}">
                      <a16:colId xmlns:a16="http://schemas.microsoft.com/office/drawing/2014/main" val="3905098232"/>
                    </a:ext>
                  </a:extLst>
                </a:gridCol>
                <a:gridCol w="1573887">
                  <a:extLst>
                    <a:ext uri="{9D8B030D-6E8A-4147-A177-3AD203B41FA5}">
                      <a16:colId xmlns:a16="http://schemas.microsoft.com/office/drawing/2014/main" val="1694069616"/>
                    </a:ext>
                  </a:extLst>
                </a:gridCol>
                <a:gridCol w="1233190">
                  <a:extLst>
                    <a:ext uri="{9D8B030D-6E8A-4147-A177-3AD203B41FA5}">
                      <a16:colId xmlns:a16="http://schemas.microsoft.com/office/drawing/2014/main" val="1701001054"/>
                    </a:ext>
                  </a:extLst>
                </a:gridCol>
              </a:tblGrid>
              <a:tr h="3109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FullName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PhysicalAddress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BookRented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Gender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extLst>
                  <a:ext uri="{0D108BD9-81ED-4DB2-BD59-A6C34878D82A}">
                    <a16:rowId xmlns:a16="http://schemas.microsoft.com/office/drawing/2014/main" val="1882179508"/>
                  </a:ext>
                </a:extLst>
              </a:tr>
              <a:tr h="5983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Joe Root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1st street, Park Forest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Pride and Prejudice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extLst>
                  <a:ext uri="{0D108BD9-81ED-4DB2-BD59-A6C34878D82A}">
                    <a16:rowId xmlns:a16="http://schemas.microsoft.com/office/drawing/2014/main" val="3175612915"/>
                  </a:ext>
                </a:extLst>
              </a:tr>
              <a:tr h="5983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Ariel Chappel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3rd Ave, Richton Park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Alchemist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Female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extLst>
                  <a:ext uri="{0D108BD9-81ED-4DB2-BD59-A6C34878D82A}">
                    <a16:rowId xmlns:a16="http://schemas.microsoft.com/office/drawing/2014/main" val="467053752"/>
                  </a:ext>
                </a:extLst>
              </a:tr>
              <a:tr h="5983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Tia Star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5th street, Chicago Heights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Gone Girl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Female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extLst>
                  <a:ext uri="{0D108BD9-81ED-4DB2-BD59-A6C34878D82A}">
                    <a16:rowId xmlns:a16="http://schemas.microsoft.com/office/drawing/2014/main" val="2683261918"/>
                  </a:ext>
                </a:extLst>
              </a:tr>
              <a:tr h="5983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Marcus Warne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7th street, Oak Forest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Song of Achilles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extLst>
                  <a:ext uri="{0D108BD9-81ED-4DB2-BD59-A6C34878D82A}">
                    <a16:rowId xmlns:a16="http://schemas.microsoft.com/office/drawing/2014/main" val="735177986"/>
                  </a:ext>
                </a:extLst>
              </a:tr>
              <a:tr h="8858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Keri Cook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9th street, Tinley Park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Fault in Our Stars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Prefer Not to Say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852" marR="107852" marT="0" marB="0" anchor="b"/>
                </a:tc>
                <a:extLst>
                  <a:ext uri="{0D108BD9-81ED-4DB2-BD59-A6C34878D82A}">
                    <a16:rowId xmlns:a16="http://schemas.microsoft.com/office/drawing/2014/main" val="16961829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360926-4DC2-4F3F-8481-6F2778A76CA9}"/>
              </a:ext>
            </a:extLst>
          </p:cNvPr>
          <p:cNvSpPr txBox="1"/>
          <p:nvPr/>
        </p:nvSpPr>
        <p:spPr>
          <a:xfrm>
            <a:off x="6292645" y="5535561"/>
            <a:ext cx="46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Unnormalized Data</a:t>
            </a:r>
          </a:p>
        </p:txBody>
      </p:sp>
    </p:spTree>
    <p:extLst>
      <p:ext uri="{BB962C8B-B14F-4D97-AF65-F5344CB8AC3E}">
        <p14:creationId xmlns:p14="http://schemas.microsoft.com/office/powerpoint/2010/main" val="182514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58884-B03A-4AD6-B54F-414743C4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262626"/>
                </a:solidFill>
              </a:rPr>
              <a:t>AFTER 3</a:t>
            </a:r>
            <a:r>
              <a:rPr lang="en-US" sz="4100" baseline="30000" dirty="0">
                <a:solidFill>
                  <a:srgbClr val="262626"/>
                </a:solidFill>
              </a:rPr>
              <a:t>RD</a:t>
            </a:r>
            <a:r>
              <a:rPr lang="en-US" sz="4100" dirty="0">
                <a:solidFill>
                  <a:srgbClr val="262626"/>
                </a:solidFill>
              </a:rPr>
              <a:t> NORMAL FORM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1FC7B-3734-47FC-B49A-5249C02A9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375886"/>
              </p:ext>
            </p:extLst>
          </p:nvPr>
        </p:nvGraphicFramePr>
        <p:xfrm>
          <a:off x="5470072" y="1759667"/>
          <a:ext cx="5914211" cy="3338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3635">
                  <a:extLst>
                    <a:ext uri="{9D8B030D-6E8A-4147-A177-3AD203B41FA5}">
                      <a16:colId xmlns:a16="http://schemas.microsoft.com/office/drawing/2014/main" val="1995622663"/>
                    </a:ext>
                  </a:extLst>
                </a:gridCol>
                <a:gridCol w="1307550">
                  <a:extLst>
                    <a:ext uri="{9D8B030D-6E8A-4147-A177-3AD203B41FA5}">
                      <a16:colId xmlns:a16="http://schemas.microsoft.com/office/drawing/2014/main" val="675211259"/>
                    </a:ext>
                  </a:extLst>
                </a:gridCol>
                <a:gridCol w="1986604">
                  <a:extLst>
                    <a:ext uri="{9D8B030D-6E8A-4147-A177-3AD203B41FA5}">
                      <a16:colId xmlns:a16="http://schemas.microsoft.com/office/drawing/2014/main" val="1840710751"/>
                    </a:ext>
                  </a:extLst>
                </a:gridCol>
                <a:gridCol w="1436422">
                  <a:extLst>
                    <a:ext uri="{9D8B030D-6E8A-4147-A177-3AD203B41FA5}">
                      <a16:colId xmlns:a16="http://schemas.microsoft.com/office/drawing/2014/main" val="167757073"/>
                    </a:ext>
                  </a:extLst>
                </a:gridCol>
              </a:tblGrid>
              <a:tr h="323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GSU_ID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FullName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PhysicalAddress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Gender_ID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extLst>
                  <a:ext uri="{0D108BD9-81ED-4DB2-BD59-A6C34878D82A}">
                    <a16:rowId xmlns:a16="http://schemas.microsoft.com/office/drawing/2014/main" val="1838941373"/>
                  </a:ext>
                </a:extLst>
              </a:tr>
              <a:tr h="6031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1001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Joe Root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1st street, Park Forest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extLst>
                  <a:ext uri="{0D108BD9-81ED-4DB2-BD59-A6C34878D82A}">
                    <a16:rowId xmlns:a16="http://schemas.microsoft.com/office/drawing/2014/main" val="3267109860"/>
                  </a:ext>
                </a:extLst>
              </a:tr>
              <a:tr h="6031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1002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Ariel Chappel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3rd Ave, Richton Park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extLst>
                  <a:ext uri="{0D108BD9-81ED-4DB2-BD59-A6C34878D82A}">
                    <a16:rowId xmlns:a16="http://schemas.microsoft.com/office/drawing/2014/main" val="687014401"/>
                  </a:ext>
                </a:extLst>
              </a:tr>
              <a:tr h="6031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1003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Tia Star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5th street, Chicago Heights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extLst>
                  <a:ext uri="{0D108BD9-81ED-4DB2-BD59-A6C34878D82A}">
                    <a16:rowId xmlns:a16="http://schemas.microsoft.com/office/drawing/2014/main" val="1530968634"/>
                  </a:ext>
                </a:extLst>
              </a:tr>
              <a:tr h="6031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1004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Marcus Warne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7th street, Oak Forest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extLst>
                  <a:ext uri="{0D108BD9-81ED-4DB2-BD59-A6C34878D82A}">
                    <a16:rowId xmlns:a16="http://schemas.microsoft.com/office/drawing/2014/main" val="315436404"/>
                  </a:ext>
                </a:extLst>
              </a:tr>
              <a:tr h="6031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1005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Keri Cook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9th street, Tinley Park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62" marR="107062" marT="0" marB="0" anchor="b"/>
                </a:tc>
                <a:extLst>
                  <a:ext uri="{0D108BD9-81ED-4DB2-BD59-A6C34878D82A}">
                    <a16:rowId xmlns:a16="http://schemas.microsoft.com/office/drawing/2014/main" val="22213147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CF4DA2-23E6-44F6-BE93-98DEEBF37F4C}"/>
              </a:ext>
            </a:extLst>
          </p:cNvPr>
          <p:cNvSpPr txBox="1"/>
          <p:nvPr/>
        </p:nvSpPr>
        <p:spPr>
          <a:xfrm>
            <a:off x="6331974" y="5437239"/>
            <a:ext cx="449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Student_UserDetails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8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8102E54-52FC-484E-96EE-3D1712969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822284"/>
              </p:ext>
            </p:extLst>
          </p:nvPr>
        </p:nvGraphicFramePr>
        <p:xfrm>
          <a:off x="992472" y="1826822"/>
          <a:ext cx="4366108" cy="2660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134">
                  <a:extLst>
                    <a:ext uri="{9D8B030D-6E8A-4147-A177-3AD203B41FA5}">
                      <a16:colId xmlns:a16="http://schemas.microsoft.com/office/drawing/2014/main" val="2797964397"/>
                    </a:ext>
                  </a:extLst>
                </a:gridCol>
                <a:gridCol w="3283974">
                  <a:extLst>
                    <a:ext uri="{9D8B030D-6E8A-4147-A177-3AD203B41FA5}">
                      <a16:colId xmlns:a16="http://schemas.microsoft.com/office/drawing/2014/main" val="3805080745"/>
                    </a:ext>
                  </a:extLst>
                </a:gridCol>
              </a:tblGrid>
              <a:tr h="295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GSU_ID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BookRented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extLst>
                  <a:ext uri="{0D108BD9-81ED-4DB2-BD59-A6C34878D82A}">
                    <a16:rowId xmlns:a16="http://schemas.microsoft.com/office/drawing/2014/main" val="3455114012"/>
                  </a:ext>
                </a:extLst>
              </a:tr>
              <a:tr h="295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Pride and Prejudice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extLst>
                  <a:ext uri="{0D108BD9-81ED-4DB2-BD59-A6C34878D82A}">
                    <a16:rowId xmlns:a16="http://schemas.microsoft.com/office/drawing/2014/main" val="836967951"/>
                  </a:ext>
                </a:extLst>
              </a:tr>
              <a:tr h="295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Gone Girl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extLst>
                  <a:ext uri="{0D108BD9-81ED-4DB2-BD59-A6C34878D82A}">
                    <a16:rowId xmlns:a16="http://schemas.microsoft.com/office/drawing/2014/main" val="2638058065"/>
                  </a:ext>
                </a:extLst>
              </a:tr>
              <a:tr h="295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Alchemist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extLst>
                  <a:ext uri="{0D108BD9-81ED-4DB2-BD59-A6C34878D82A}">
                    <a16:rowId xmlns:a16="http://schemas.microsoft.com/office/drawing/2014/main" val="3709206545"/>
                  </a:ext>
                </a:extLst>
              </a:tr>
              <a:tr h="295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Fault in Our Stars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extLst>
                  <a:ext uri="{0D108BD9-81ED-4DB2-BD59-A6C34878D82A}">
                    <a16:rowId xmlns:a16="http://schemas.microsoft.com/office/drawing/2014/main" val="3204976443"/>
                  </a:ext>
                </a:extLst>
              </a:tr>
              <a:tr h="295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Gone Girl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extLst>
                  <a:ext uri="{0D108BD9-81ED-4DB2-BD59-A6C34878D82A}">
                    <a16:rowId xmlns:a16="http://schemas.microsoft.com/office/drawing/2014/main" val="423343066"/>
                  </a:ext>
                </a:extLst>
              </a:tr>
              <a:tr h="295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Alchemist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extLst>
                  <a:ext uri="{0D108BD9-81ED-4DB2-BD59-A6C34878D82A}">
                    <a16:rowId xmlns:a16="http://schemas.microsoft.com/office/drawing/2014/main" val="3136948316"/>
                  </a:ext>
                </a:extLst>
              </a:tr>
              <a:tr h="295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Song of Achilles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extLst>
                  <a:ext uri="{0D108BD9-81ED-4DB2-BD59-A6C34878D82A}">
                    <a16:rowId xmlns:a16="http://schemas.microsoft.com/office/drawing/2014/main" val="2080975876"/>
                  </a:ext>
                </a:extLst>
              </a:tr>
              <a:tr h="295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Fault in Our Stars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418" marR="102418" marT="0" marB="0" anchor="b"/>
                </a:tc>
                <a:extLst>
                  <a:ext uri="{0D108BD9-81ED-4DB2-BD59-A6C34878D82A}">
                    <a16:rowId xmlns:a16="http://schemas.microsoft.com/office/drawing/2014/main" val="41708208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353516-7511-4E77-8CD2-E9A320DD1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48693"/>
              </p:ext>
            </p:extLst>
          </p:nvPr>
        </p:nvGraphicFramePr>
        <p:xfrm>
          <a:off x="5716898" y="2013190"/>
          <a:ext cx="3574585" cy="1366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6230">
                  <a:extLst>
                    <a:ext uri="{9D8B030D-6E8A-4147-A177-3AD203B41FA5}">
                      <a16:colId xmlns:a16="http://schemas.microsoft.com/office/drawing/2014/main" val="3190728175"/>
                    </a:ext>
                  </a:extLst>
                </a:gridCol>
                <a:gridCol w="2238355">
                  <a:extLst>
                    <a:ext uri="{9D8B030D-6E8A-4147-A177-3AD203B41FA5}">
                      <a16:colId xmlns:a16="http://schemas.microsoft.com/office/drawing/2014/main" val="3991058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Gender_ID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Gender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76414764"/>
                  </a:ext>
                </a:extLst>
              </a:tr>
              <a:tr h="3480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1174892"/>
                  </a:ext>
                </a:extLst>
              </a:tr>
              <a:tr h="367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Female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5838683"/>
                  </a:ext>
                </a:extLst>
              </a:tr>
              <a:tr h="367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Prefer Not to Say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26267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34E2C32-D41B-43E0-94EB-1A8A09DF7E2E}"/>
              </a:ext>
            </a:extLst>
          </p:cNvPr>
          <p:cNvSpPr txBox="1"/>
          <p:nvPr/>
        </p:nvSpPr>
        <p:spPr>
          <a:xfrm>
            <a:off x="1734834" y="4866967"/>
            <a:ext cx="398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Table 2: Book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44FD2-4FC9-4D47-9A07-3E78EAD1A667}"/>
              </a:ext>
            </a:extLst>
          </p:cNvPr>
          <p:cNvSpPr txBox="1"/>
          <p:nvPr/>
        </p:nvSpPr>
        <p:spPr>
          <a:xfrm>
            <a:off x="6184490" y="3657600"/>
            <a:ext cx="294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Table 3: Gender Details</a:t>
            </a:r>
          </a:p>
        </p:txBody>
      </p:sp>
    </p:spTree>
    <p:extLst>
      <p:ext uri="{BB962C8B-B14F-4D97-AF65-F5344CB8AC3E}">
        <p14:creationId xmlns:p14="http://schemas.microsoft.com/office/powerpoint/2010/main" val="60703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95811-7B41-43F9-8C51-F2ED4E1C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CONSTRAINTS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C6F662-0DDB-75D5-E292-D1ECE231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Constraints specify rules for data in a table. Primary keys, foreign keys, check constraints, and not null are few important constraints.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3A02980-C64B-4D0F-A614-497C8FA9ACFE}"/>
              </a:ext>
            </a:extLst>
          </p:cNvPr>
          <p:cNvGraphicFramePr>
            <a:graphicFrameLocks/>
          </p:cNvGraphicFramePr>
          <p:nvPr/>
        </p:nvGraphicFramePr>
        <p:xfrm>
          <a:off x="5435910" y="1682256"/>
          <a:ext cx="6098043" cy="3442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0426">
                  <a:extLst>
                    <a:ext uri="{9D8B030D-6E8A-4147-A177-3AD203B41FA5}">
                      <a16:colId xmlns:a16="http://schemas.microsoft.com/office/drawing/2014/main" val="580986919"/>
                    </a:ext>
                  </a:extLst>
                </a:gridCol>
                <a:gridCol w="1348193">
                  <a:extLst>
                    <a:ext uri="{9D8B030D-6E8A-4147-A177-3AD203B41FA5}">
                      <a16:colId xmlns:a16="http://schemas.microsoft.com/office/drawing/2014/main" val="579923518"/>
                    </a:ext>
                  </a:extLst>
                </a:gridCol>
                <a:gridCol w="2048354">
                  <a:extLst>
                    <a:ext uri="{9D8B030D-6E8A-4147-A177-3AD203B41FA5}">
                      <a16:colId xmlns:a16="http://schemas.microsoft.com/office/drawing/2014/main" val="1733639561"/>
                    </a:ext>
                  </a:extLst>
                </a:gridCol>
                <a:gridCol w="1481070">
                  <a:extLst>
                    <a:ext uri="{9D8B030D-6E8A-4147-A177-3AD203B41FA5}">
                      <a16:colId xmlns:a16="http://schemas.microsoft.com/office/drawing/2014/main" val="4102469931"/>
                    </a:ext>
                  </a:extLst>
                </a:gridCol>
              </a:tblGrid>
              <a:tr h="333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GSU_ID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FullName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PhysicalAddress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Gender_ID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extLst>
                  <a:ext uri="{0D108BD9-81ED-4DB2-BD59-A6C34878D82A}">
                    <a16:rowId xmlns:a16="http://schemas.microsoft.com/office/drawing/2014/main" val="1395044398"/>
                  </a:ext>
                </a:extLst>
              </a:tr>
              <a:tr h="6218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Joe Root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1st street, Park Forest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extLst>
                  <a:ext uri="{0D108BD9-81ED-4DB2-BD59-A6C34878D82A}">
                    <a16:rowId xmlns:a16="http://schemas.microsoft.com/office/drawing/2014/main" val="1524761128"/>
                  </a:ext>
                </a:extLst>
              </a:tr>
              <a:tr h="6218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Ariel Chappel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3rd Ave, Richton Park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extLst>
                  <a:ext uri="{0D108BD9-81ED-4DB2-BD59-A6C34878D82A}">
                    <a16:rowId xmlns:a16="http://schemas.microsoft.com/office/drawing/2014/main" val="294553638"/>
                  </a:ext>
                </a:extLst>
              </a:tr>
              <a:tr h="6218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Tia Star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5th street, Chicago Heights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extLst>
                  <a:ext uri="{0D108BD9-81ED-4DB2-BD59-A6C34878D82A}">
                    <a16:rowId xmlns:a16="http://schemas.microsoft.com/office/drawing/2014/main" val="2563662749"/>
                  </a:ext>
                </a:extLst>
              </a:tr>
              <a:tr h="6218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Marcus Warne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7th street, Oak Forest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extLst>
                  <a:ext uri="{0D108BD9-81ED-4DB2-BD59-A6C34878D82A}">
                    <a16:rowId xmlns:a16="http://schemas.microsoft.com/office/drawing/2014/main" val="3304157405"/>
                  </a:ext>
                </a:extLst>
              </a:tr>
              <a:tr h="6218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Keri Cook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9th street, Tinley Park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90" marR="110390" marT="0" marB="0" anchor="b"/>
                </a:tc>
                <a:extLst>
                  <a:ext uri="{0D108BD9-81ED-4DB2-BD59-A6C34878D82A}">
                    <a16:rowId xmlns:a16="http://schemas.microsoft.com/office/drawing/2014/main" val="8484650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E14FF8-CC6A-48A1-A87A-BA1C0AA476F5}"/>
              </a:ext>
            </a:extLst>
          </p:cNvPr>
          <p:cNvSpPr txBox="1"/>
          <p:nvPr/>
        </p:nvSpPr>
        <p:spPr>
          <a:xfrm>
            <a:off x="6094476" y="5622019"/>
            <a:ext cx="50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Table 1: </a:t>
            </a:r>
            <a:r>
              <a:rPr lang="en-US" b="1" i="1" dirty="0" err="1"/>
              <a:t>Student_UserDetails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5989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9B4016-0C12-46D2-A5C0-1C63A9BEB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42752"/>
              </p:ext>
            </p:extLst>
          </p:nvPr>
        </p:nvGraphicFramePr>
        <p:xfrm>
          <a:off x="1150375" y="1307690"/>
          <a:ext cx="3096188" cy="2237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140">
                  <a:extLst>
                    <a:ext uri="{9D8B030D-6E8A-4147-A177-3AD203B41FA5}">
                      <a16:colId xmlns:a16="http://schemas.microsoft.com/office/drawing/2014/main" val="3342136437"/>
                    </a:ext>
                  </a:extLst>
                </a:gridCol>
                <a:gridCol w="2107048">
                  <a:extLst>
                    <a:ext uri="{9D8B030D-6E8A-4147-A177-3AD203B41FA5}">
                      <a16:colId xmlns:a16="http://schemas.microsoft.com/office/drawing/2014/main" val="4112835575"/>
                    </a:ext>
                  </a:extLst>
                </a:gridCol>
              </a:tblGrid>
              <a:tr h="601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Gender_ID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8986596"/>
                  </a:ext>
                </a:extLst>
              </a:tr>
              <a:tr h="529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04355008"/>
                  </a:ext>
                </a:extLst>
              </a:tr>
              <a:tr h="463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6665627"/>
                  </a:ext>
                </a:extLst>
              </a:tr>
              <a:tr h="643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Prefer Not to Say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530230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A06D74-8CDC-4F7B-AD6F-35ADE0ECAC7F}"/>
              </a:ext>
            </a:extLst>
          </p:cNvPr>
          <p:cNvSpPr txBox="1"/>
          <p:nvPr/>
        </p:nvSpPr>
        <p:spPr>
          <a:xfrm>
            <a:off x="1288026" y="3844413"/>
            <a:ext cx="264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Table 2: Gender Details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9C6832-9F59-4388-83E1-7B77C60A1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24383"/>
              </p:ext>
            </p:extLst>
          </p:nvPr>
        </p:nvGraphicFramePr>
        <p:xfrm>
          <a:off x="5562005" y="1313121"/>
          <a:ext cx="4171930" cy="2231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6461">
                  <a:extLst>
                    <a:ext uri="{9D8B030D-6E8A-4147-A177-3AD203B41FA5}">
                      <a16:colId xmlns:a16="http://schemas.microsoft.com/office/drawing/2014/main" val="148002989"/>
                    </a:ext>
                  </a:extLst>
                </a:gridCol>
                <a:gridCol w="3125469">
                  <a:extLst>
                    <a:ext uri="{9D8B030D-6E8A-4147-A177-3AD203B41FA5}">
                      <a16:colId xmlns:a16="http://schemas.microsoft.com/office/drawing/2014/main" val="3417611736"/>
                    </a:ext>
                  </a:extLst>
                </a:gridCol>
              </a:tblGrid>
              <a:tr h="242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GSU_ID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BookRented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86939226"/>
                  </a:ext>
                </a:extLst>
              </a:tr>
              <a:tr h="242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Pride and Prejudice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2712176"/>
                  </a:ext>
                </a:extLst>
              </a:tr>
              <a:tr h="242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Gone Girl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45816782"/>
                  </a:ext>
                </a:extLst>
              </a:tr>
              <a:tr h="242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Alchemist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6677965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Fault in Our Stars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0109028"/>
                  </a:ext>
                </a:extLst>
              </a:tr>
              <a:tr h="242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Gone Girl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30446847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Alchemist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3797904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Song of Achilles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043313"/>
                  </a:ext>
                </a:extLst>
              </a:tr>
              <a:tr h="254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Fault in Our Stars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815074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25150B-51AA-4203-817C-F5B4DEDE43CB}"/>
              </a:ext>
            </a:extLst>
          </p:cNvPr>
          <p:cNvSpPr txBox="1"/>
          <p:nvPr/>
        </p:nvSpPr>
        <p:spPr>
          <a:xfrm>
            <a:off x="5702710" y="3844413"/>
            <a:ext cx="403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Table 3: Books</a:t>
            </a:r>
          </a:p>
        </p:txBody>
      </p:sp>
    </p:spTree>
    <p:extLst>
      <p:ext uri="{BB962C8B-B14F-4D97-AF65-F5344CB8AC3E}">
        <p14:creationId xmlns:p14="http://schemas.microsoft.com/office/powerpoint/2010/main" val="296541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95811-7B41-43F9-8C51-F2ED4E1C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VIEWS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C6F662-0DDB-75D5-E292-D1ECE231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view is a virtual table based on the result set of an SQL statement.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two views have been created.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	are 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BookView_Info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and 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GenderView_Info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36E1DB-938F-4FEA-BA74-EB17F45E0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663" y="1005531"/>
            <a:ext cx="4129403" cy="1924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8DFD76-DAA3-48B8-81B7-A0480A36D81A}"/>
              </a:ext>
            </a:extLst>
          </p:cNvPr>
          <p:cNvSpPr txBox="1"/>
          <p:nvPr/>
        </p:nvSpPr>
        <p:spPr>
          <a:xfrm>
            <a:off x="5242615" y="2870892"/>
            <a:ext cx="3567432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1: [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].[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BookView_Info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8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Picture 12" descr="Text, table&#10;&#10;Description automatically generated">
            <a:extLst>
              <a:ext uri="{FF2B5EF4-FFF2-40B4-BE49-F238E27FC236}">
                <a16:creationId xmlns:a16="http://schemas.microsoft.com/office/drawing/2014/main" id="{7CC73B46-10ED-4E40-BEC2-27CFE6EEE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891" y="3623559"/>
            <a:ext cx="3534617" cy="1910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0398A0-50E8-4FC7-BBDF-03EB0BB1770E}"/>
              </a:ext>
            </a:extLst>
          </p:cNvPr>
          <p:cNvSpPr txBox="1"/>
          <p:nvPr/>
        </p:nvSpPr>
        <p:spPr>
          <a:xfrm>
            <a:off x="5493621" y="5826919"/>
            <a:ext cx="338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Output of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BookView_Info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5592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</TotalTime>
  <Words>697</Words>
  <Application>Microsoft Office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Garamond</vt:lpstr>
      <vt:lpstr>Times New Roman</vt:lpstr>
      <vt:lpstr>Wingdings</vt:lpstr>
      <vt:lpstr>Organic</vt:lpstr>
      <vt:lpstr>BOOK RENTAL DETAILS</vt:lpstr>
      <vt:lpstr>INTRODUCTION</vt:lpstr>
      <vt:lpstr>DATABASE DIAGRAM</vt:lpstr>
      <vt:lpstr>NORMALISATION</vt:lpstr>
      <vt:lpstr>AFTER 3RD NORMAL FORM</vt:lpstr>
      <vt:lpstr>PowerPoint Presentation</vt:lpstr>
      <vt:lpstr>CONSTRAINTS</vt:lpstr>
      <vt:lpstr>PowerPoint Presentation</vt:lpstr>
      <vt:lpstr>VIEWS</vt:lpstr>
      <vt:lpstr>PowerPoint Presentation</vt:lpstr>
      <vt:lpstr>STORED PROCEDURES</vt:lpstr>
      <vt:lpstr>FUNCTIONS</vt:lpstr>
      <vt:lpstr>TRIGGERS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RENTAL DETAILS</dc:title>
  <dc:creator>Urjitha Dhadigam</dc:creator>
  <cp:lastModifiedBy>Urjitha Dhadigam</cp:lastModifiedBy>
  <cp:revision>6</cp:revision>
  <dcterms:created xsi:type="dcterms:W3CDTF">2022-04-10T00:50:59Z</dcterms:created>
  <dcterms:modified xsi:type="dcterms:W3CDTF">2022-05-23T06:12:55Z</dcterms:modified>
</cp:coreProperties>
</file>