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7" r:id="rId5"/>
    <p:sldMasterId id="214748373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Barlow ExtraLight"/>
      <p:regular r:id="rId18"/>
      <p:bold r:id="rId19"/>
      <p:italic r:id="rId20"/>
      <p:boldItalic r:id="rId21"/>
    </p:embeddedFont>
    <p:embeddedFont>
      <p:font typeface="Anton"/>
      <p:regular r:id="rId22"/>
    </p:embeddedFont>
    <p:embeddedFont>
      <p:font typeface="DM Sans Medium"/>
      <p:regular r:id="rId23"/>
      <p:bold r:id="rId24"/>
      <p:italic r:id="rId25"/>
      <p:boldItalic r:id="rId26"/>
    </p:embeddedFont>
    <p:embeddedFont>
      <p:font typeface="Hepta Slab Medium"/>
      <p:regular r:id="rId27"/>
      <p:bold r:id="rId28"/>
    </p:embeddedFont>
    <p:embeddedFont>
      <p:font typeface="Hepta Slab Light"/>
      <p:regular r:id="rId29"/>
      <p:bold r:id="rId30"/>
    </p:embeddedFont>
    <p:embeddedFont>
      <p:font typeface="Hepta Slab"/>
      <p:regular r:id="rId31"/>
      <p:bold r:id="rId32"/>
    </p:embeddedFont>
    <p:embeddedFont>
      <p:font typeface="Inter"/>
      <p:regular r:id="rId33"/>
      <p:bold r:id="rId34"/>
      <p:italic r:id="rId35"/>
      <p:boldItalic r:id="rId36"/>
    </p:embeddedFont>
    <p:embeddedFont>
      <p:font typeface="Barlow Medium"/>
      <p:regular r:id="rId37"/>
      <p:bold r:id="rId38"/>
      <p:italic r:id="rId39"/>
      <p:boldItalic r:id="rId40"/>
    </p:embeddedFont>
    <p:embeddedFont>
      <p:font typeface="DM Sans"/>
      <p:regular r:id="rId41"/>
      <p:bold r:id="rId42"/>
      <p:italic r:id="rId43"/>
      <p:boldItalic r:id="rId44"/>
    </p:embeddedFont>
    <p:embeddedFont>
      <p:font typeface="Barlow Light"/>
      <p:regular r:id="rId45"/>
      <p:bold r:id="rId46"/>
      <p:italic r:id="rId47"/>
      <p:boldItalic r:id="rId48"/>
    </p:embeddedFont>
    <p:embeddedFont>
      <p:font typeface="Barlow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880E50-6F39-46C5-B212-74E23362F648}">
  <a:tblStyle styleId="{50880E50-6F39-46C5-B212-74E23362F6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Italic.fntdata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44" Type="http://schemas.openxmlformats.org/officeDocument/2006/relationships/font" Target="fonts/DMSans-boldItalic.fntdata"/><Relationship Id="rId43" Type="http://schemas.openxmlformats.org/officeDocument/2006/relationships/font" Target="fonts/DMSans-italic.fntdata"/><Relationship Id="rId46" Type="http://schemas.openxmlformats.org/officeDocument/2006/relationships/font" Target="fonts/BarlowLight-bold.fntdata"/><Relationship Id="rId45" Type="http://schemas.openxmlformats.org/officeDocument/2006/relationships/font" Target="fonts/Barlow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BarlowLight-boldItalic.fntdata"/><Relationship Id="rId47" Type="http://schemas.openxmlformats.org/officeDocument/2006/relationships/font" Target="fonts/BarlowLight-italic.fntdata"/><Relationship Id="rId49" Type="http://schemas.openxmlformats.org/officeDocument/2006/relationships/font" Target="fonts/Barlow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ptaSlab-regular.fntdata"/><Relationship Id="rId30" Type="http://schemas.openxmlformats.org/officeDocument/2006/relationships/font" Target="fonts/HeptaSlabLight-bold.fntdata"/><Relationship Id="rId33" Type="http://schemas.openxmlformats.org/officeDocument/2006/relationships/font" Target="fonts/Inter-regular.fntdata"/><Relationship Id="rId32" Type="http://schemas.openxmlformats.org/officeDocument/2006/relationships/font" Target="fonts/HeptaSlab-bold.fntdata"/><Relationship Id="rId35" Type="http://schemas.openxmlformats.org/officeDocument/2006/relationships/font" Target="fonts/Inter-italic.fntdata"/><Relationship Id="rId34" Type="http://schemas.openxmlformats.org/officeDocument/2006/relationships/font" Target="fonts/Inter-bold.fntdata"/><Relationship Id="rId37" Type="http://schemas.openxmlformats.org/officeDocument/2006/relationships/font" Target="fonts/BarlowMedium-regular.fntdata"/><Relationship Id="rId36" Type="http://schemas.openxmlformats.org/officeDocument/2006/relationships/font" Target="fonts/Inter-boldItalic.fntdata"/><Relationship Id="rId39" Type="http://schemas.openxmlformats.org/officeDocument/2006/relationships/font" Target="fonts/BarlowMedium-italic.fntdata"/><Relationship Id="rId38" Type="http://schemas.openxmlformats.org/officeDocument/2006/relationships/font" Target="fonts/BarlowMedium-bold.fntdata"/><Relationship Id="rId20" Type="http://schemas.openxmlformats.org/officeDocument/2006/relationships/font" Target="fonts/BarlowExtraLight-italic.fntdata"/><Relationship Id="rId22" Type="http://schemas.openxmlformats.org/officeDocument/2006/relationships/font" Target="fonts/Anton-regular.fntdata"/><Relationship Id="rId21" Type="http://schemas.openxmlformats.org/officeDocument/2006/relationships/font" Target="fonts/BarlowExtraLight-boldItalic.fntdata"/><Relationship Id="rId24" Type="http://schemas.openxmlformats.org/officeDocument/2006/relationships/font" Target="fonts/DMSansMedium-bold.fntdata"/><Relationship Id="rId23" Type="http://schemas.openxmlformats.org/officeDocument/2006/relationships/font" Target="fonts/DMSansMedium-regular.fntdata"/><Relationship Id="rId26" Type="http://schemas.openxmlformats.org/officeDocument/2006/relationships/font" Target="fonts/DMSansMedium-boldItalic.fntdata"/><Relationship Id="rId25" Type="http://schemas.openxmlformats.org/officeDocument/2006/relationships/font" Target="fonts/DMSansMedium-italic.fntdata"/><Relationship Id="rId28" Type="http://schemas.openxmlformats.org/officeDocument/2006/relationships/font" Target="fonts/HeptaSlabMedium-bold.fntdata"/><Relationship Id="rId27" Type="http://schemas.openxmlformats.org/officeDocument/2006/relationships/font" Target="fonts/HeptaSlabMedium-regular.fntdata"/><Relationship Id="rId29" Type="http://schemas.openxmlformats.org/officeDocument/2006/relationships/font" Target="fonts/HeptaSlabLight-regular.fntdata"/><Relationship Id="rId51" Type="http://schemas.openxmlformats.org/officeDocument/2006/relationships/font" Target="fonts/Barlow-italic.fntdata"/><Relationship Id="rId50" Type="http://schemas.openxmlformats.org/officeDocument/2006/relationships/font" Target="fonts/Barlow-bold.fntdata"/><Relationship Id="rId52" Type="http://schemas.openxmlformats.org/officeDocument/2006/relationships/font" Target="fonts/Barlow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BarlowExtraLight-bold.fntdata"/><Relationship Id="rId18" Type="http://schemas.openxmlformats.org/officeDocument/2006/relationships/font" Target="fonts/Barlow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26bbe4d813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26bbe4d813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26bbe4d813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26bbe4d813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26bbe4d813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26bbe4d813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26bbe4d81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26bbe4d81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26bbe4d81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26bbe4d81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26bbe4d813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26bbe4d813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26bbe4d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26bbe4d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26bbe4d813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26bbe4d813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26bbe4d813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26bbe4d813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26c66df1d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26c66df1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914850" y="1365900"/>
            <a:ext cx="7314300" cy="24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5375" y="4716000"/>
            <a:ext cx="54534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 Medium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125700" y="121800"/>
            <a:ext cx="31881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 Medium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>
            <a:off x="5830275" y="125600"/>
            <a:ext cx="31881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 Medium"/>
              <a:buNone/>
              <a:defRPr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">
  <p:cSld name="CUSTOM_3"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439375" y="141600"/>
            <a:ext cx="5453400" cy="4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25825" y="659000"/>
            <a:ext cx="25167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125825" y="1377775"/>
            <a:ext cx="25167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79" name="Google Shape;79;p11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3" type="subTitle"/>
          </p:nvPr>
        </p:nvSpPr>
        <p:spPr>
          <a:xfrm>
            <a:off x="125700" y="4716000"/>
            <a:ext cx="2516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Goals">
  <p:cSld name="CUSTOM_4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idx="2" type="pic"/>
          </p:nvPr>
        </p:nvSpPr>
        <p:spPr>
          <a:xfrm>
            <a:off x="125700" y="921925"/>
            <a:ext cx="8892300" cy="263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2642375" y="3632600"/>
            <a:ext cx="3859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body"/>
          </p:nvPr>
        </p:nvSpPr>
        <p:spPr>
          <a:xfrm>
            <a:off x="6627325" y="3632600"/>
            <a:ext cx="23910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125700" y="366695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125700" y="125600"/>
            <a:ext cx="8766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0" name="Google Shape;90;p12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2"/>
          <p:cNvSpPr txBox="1"/>
          <p:nvPr>
            <p:ph idx="5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6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125700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3"/>
          <p:cNvSpPr/>
          <p:nvPr>
            <p:ph idx="3" type="pic"/>
          </p:nvPr>
        </p:nvSpPr>
        <p:spPr>
          <a:xfrm>
            <a:off x="2393673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3"/>
          <p:cNvSpPr/>
          <p:nvPr>
            <p:ph idx="4" type="pic"/>
          </p:nvPr>
        </p:nvSpPr>
        <p:spPr>
          <a:xfrm>
            <a:off x="4661539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3"/>
          <p:cNvSpPr/>
          <p:nvPr>
            <p:ph idx="5" type="pic"/>
          </p:nvPr>
        </p:nvSpPr>
        <p:spPr>
          <a:xfrm>
            <a:off x="6929405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00" name="Google Shape;100;p1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 txBox="1"/>
          <p:nvPr>
            <p:ph idx="6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7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125700" y="1362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8" type="subTitle"/>
          </p:nvPr>
        </p:nvSpPr>
        <p:spPr>
          <a:xfrm>
            <a:off x="125700" y="4077300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9" type="title"/>
          </p:nvPr>
        </p:nvSpPr>
        <p:spPr>
          <a:xfrm>
            <a:off x="2393625" y="1378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3" type="subTitle"/>
          </p:nvPr>
        </p:nvSpPr>
        <p:spPr>
          <a:xfrm>
            <a:off x="2393625" y="4091034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4" type="title"/>
          </p:nvPr>
        </p:nvSpPr>
        <p:spPr>
          <a:xfrm>
            <a:off x="4661525" y="1378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5" type="subTitle"/>
          </p:nvPr>
        </p:nvSpPr>
        <p:spPr>
          <a:xfrm>
            <a:off x="4661525" y="4091034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6" type="title"/>
          </p:nvPr>
        </p:nvSpPr>
        <p:spPr>
          <a:xfrm>
            <a:off x="6929425" y="1378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7" type="subTitle"/>
          </p:nvPr>
        </p:nvSpPr>
        <p:spPr>
          <a:xfrm>
            <a:off x="6929425" y="4091034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8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">
  <p:cSld name="CUSTOM_7"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on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 txBox="1"/>
          <p:nvPr>
            <p:ph idx="2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6"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on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3" name="Google Shape;123;p15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5"/>
          <p:cNvSpPr txBox="1"/>
          <p:nvPr>
            <p:ph idx="2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">
  <p:cSld name="CUSTOM_8"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6"/>
          <p:cNvCxnSpPr/>
          <p:nvPr/>
        </p:nvCxnSpPr>
        <p:spPr>
          <a:xfrm>
            <a:off x="125725" y="1460150"/>
            <a:ext cx="889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6"/>
          <p:cNvSpPr txBox="1"/>
          <p:nvPr>
            <p:ph type="title"/>
          </p:nvPr>
        </p:nvSpPr>
        <p:spPr>
          <a:xfrm>
            <a:off x="133150" y="125600"/>
            <a:ext cx="41052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2" type="title"/>
          </p:nvPr>
        </p:nvSpPr>
        <p:spPr>
          <a:xfrm>
            <a:off x="121500" y="1544925"/>
            <a:ext cx="15981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3" type="title"/>
          </p:nvPr>
        </p:nvSpPr>
        <p:spPr>
          <a:xfrm>
            <a:off x="2516675" y="1544925"/>
            <a:ext cx="17157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4" type="title"/>
          </p:nvPr>
        </p:nvSpPr>
        <p:spPr>
          <a:xfrm>
            <a:off x="4907700" y="1544925"/>
            <a:ext cx="1719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5" type="title"/>
          </p:nvPr>
        </p:nvSpPr>
        <p:spPr>
          <a:xfrm>
            <a:off x="7300884" y="1544925"/>
            <a:ext cx="17151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121500" y="3443500"/>
            <a:ext cx="14682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subTitle"/>
          </p:nvPr>
        </p:nvSpPr>
        <p:spPr>
          <a:xfrm>
            <a:off x="2513725" y="3443500"/>
            <a:ext cx="15867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7" type="subTitle"/>
          </p:nvPr>
        </p:nvSpPr>
        <p:spPr>
          <a:xfrm>
            <a:off x="4912111" y="3443500"/>
            <a:ext cx="15798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8" type="subTitle"/>
          </p:nvPr>
        </p:nvSpPr>
        <p:spPr>
          <a:xfrm>
            <a:off x="7300884" y="3443500"/>
            <a:ext cx="15819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9" type="body"/>
          </p:nvPr>
        </p:nvSpPr>
        <p:spPr>
          <a:xfrm>
            <a:off x="7300884" y="3813050"/>
            <a:ext cx="1715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3" type="body"/>
          </p:nvPr>
        </p:nvSpPr>
        <p:spPr>
          <a:xfrm>
            <a:off x="122450" y="3813050"/>
            <a:ext cx="1592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4" type="body"/>
          </p:nvPr>
        </p:nvSpPr>
        <p:spPr>
          <a:xfrm>
            <a:off x="2514752" y="3813050"/>
            <a:ext cx="17208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5" type="body"/>
          </p:nvPr>
        </p:nvSpPr>
        <p:spPr>
          <a:xfrm>
            <a:off x="4912596" y="3813050"/>
            <a:ext cx="17130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142" name="Google Shape;142;p16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6"/>
          <p:cNvSpPr txBox="1"/>
          <p:nvPr>
            <p:ph idx="16" type="subTitle"/>
          </p:nvPr>
        </p:nvSpPr>
        <p:spPr>
          <a:xfrm>
            <a:off x="125725" y="4716000"/>
            <a:ext cx="2516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7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teps">
  <p:cSld name="CUSTOM_10"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6627325" y="1256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2" type="subTitle"/>
          </p:nvPr>
        </p:nvSpPr>
        <p:spPr>
          <a:xfrm>
            <a:off x="5033375" y="12560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3" type="body"/>
          </p:nvPr>
        </p:nvSpPr>
        <p:spPr>
          <a:xfrm>
            <a:off x="6627300" y="17662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4" type="subTitle"/>
          </p:nvPr>
        </p:nvSpPr>
        <p:spPr>
          <a:xfrm>
            <a:off x="5033350" y="1766188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5" type="body"/>
          </p:nvPr>
        </p:nvSpPr>
        <p:spPr>
          <a:xfrm>
            <a:off x="6627300" y="34068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6" type="subTitle"/>
          </p:nvPr>
        </p:nvSpPr>
        <p:spPr>
          <a:xfrm>
            <a:off x="5033350" y="3406775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154" name="Google Shape;154;p17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7"/>
          <p:cNvSpPr txBox="1"/>
          <p:nvPr>
            <p:ph idx="7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8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>
            <a:off x="1888263" y="1208900"/>
            <a:ext cx="2414400" cy="893700"/>
          </a:xfrm>
          <a:prstGeom prst="curvedConnector3">
            <a:avLst>
              <a:gd fmla="val 64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" name="Google Shape;158;p17"/>
          <p:cNvSpPr/>
          <p:nvPr>
            <p:ph idx="9" type="pic"/>
          </p:nvPr>
        </p:nvSpPr>
        <p:spPr>
          <a:xfrm>
            <a:off x="125700" y="2356175"/>
            <a:ext cx="3187800" cy="2065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9"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578300" y="2304300"/>
            <a:ext cx="73143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125750" y="12560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2" type="subTitle"/>
          </p:nvPr>
        </p:nvSpPr>
        <p:spPr>
          <a:xfrm>
            <a:off x="1845425" y="12560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125700" y="730550"/>
            <a:ext cx="15939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4" type="body"/>
          </p:nvPr>
        </p:nvSpPr>
        <p:spPr>
          <a:xfrm>
            <a:off x="1845375" y="730550"/>
            <a:ext cx="1468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CUSTOM_1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>
            <p:ph idx="2" type="pic"/>
          </p:nvPr>
        </p:nvSpPr>
        <p:spPr>
          <a:xfrm>
            <a:off x="251400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19"/>
          <p:cNvSpPr/>
          <p:nvPr>
            <p:ph idx="3" type="pic"/>
          </p:nvPr>
        </p:nvSpPr>
        <p:spPr>
          <a:xfrm>
            <a:off x="2455067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19"/>
          <p:cNvSpPr/>
          <p:nvPr>
            <p:ph idx="4" type="pic"/>
          </p:nvPr>
        </p:nvSpPr>
        <p:spPr>
          <a:xfrm>
            <a:off x="4658734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19"/>
          <p:cNvSpPr/>
          <p:nvPr>
            <p:ph idx="5" type="pic"/>
          </p:nvPr>
        </p:nvSpPr>
        <p:spPr>
          <a:xfrm>
            <a:off x="6862400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139825" y="140075"/>
            <a:ext cx="39708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251400" y="3420138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6" type="subTitle"/>
          </p:nvPr>
        </p:nvSpPr>
        <p:spPr>
          <a:xfrm>
            <a:off x="2455145" y="3433871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7" type="subTitle"/>
          </p:nvPr>
        </p:nvSpPr>
        <p:spPr>
          <a:xfrm>
            <a:off x="4658867" y="3433871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8" type="subTitle"/>
          </p:nvPr>
        </p:nvSpPr>
        <p:spPr>
          <a:xfrm>
            <a:off x="6862588" y="3433871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76" name="Google Shape;176;p19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 txBox="1"/>
          <p:nvPr>
            <p:ph idx="9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1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4" type="body"/>
          </p:nvPr>
        </p:nvSpPr>
        <p:spPr>
          <a:xfrm>
            <a:off x="252125" y="3753975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15" type="body"/>
          </p:nvPr>
        </p:nvSpPr>
        <p:spPr>
          <a:xfrm>
            <a:off x="3218350" y="74186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6" type="body"/>
          </p:nvPr>
        </p:nvSpPr>
        <p:spPr>
          <a:xfrm>
            <a:off x="3218350" y="8720875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17" type="body"/>
          </p:nvPr>
        </p:nvSpPr>
        <p:spPr>
          <a:xfrm>
            <a:off x="2455075" y="3753963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8" type="body"/>
          </p:nvPr>
        </p:nvSpPr>
        <p:spPr>
          <a:xfrm>
            <a:off x="4658725" y="3753963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9"/>
          <p:cNvSpPr txBox="1"/>
          <p:nvPr>
            <p:ph idx="19" type="body"/>
          </p:nvPr>
        </p:nvSpPr>
        <p:spPr>
          <a:xfrm>
            <a:off x="6862375" y="3753963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">
  <p:cSld name="CUSTOM_12">
    <p:bg>
      <p:bgPr>
        <a:solidFill>
          <a:schemeClr val="dk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0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0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129375" y="525200"/>
            <a:ext cx="31806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cxnSp>
        <p:nvCxnSpPr>
          <p:cNvPr id="191" name="Google Shape;191;p20"/>
          <p:cNvCxnSpPr/>
          <p:nvPr/>
        </p:nvCxnSpPr>
        <p:spPr>
          <a:xfrm>
            <a:off x="-5675" y="1923692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/>
          <p:nvPr/>
        </p:nvCxnSpPr>
        <p:spPr>
          <a:xfrm>
            <a:off x="-5675" y="3319846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 txBox="1"/>
          <p:nvPr>
            <p:ph idx="3" type="title"/>
          </p:nvPr>
        </p:nvSpPr>
        <p:spPr>
          <a:xfrm>
            <a:off x="129375" y="1926150"/>
            <a:ext cx="31806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194" name="Google Shape;194;p20"/>
          <p:cNvSpPr txBox="1"/>
          <p:nvPr>
            <p:ph idx="4" type="title"/>
          </p:nvPr>
        </p:nvSpPr>
        <p:spPr>
          <a:xfrm>
            <a:off x="129375" y="3317475"/>
            <a:ext cx="31806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3687875" y="527550"/>
            <a:ext cx="54618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3687875" y="1923700"/>
            <a:ext cx="54618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3687875" y="3317400"/>
            <a:ext cx="54618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5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5704625" y="278000"/>
            <a:ext cx="33138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125700" y="2356175"/>
            <a:ext cx="3187800" cy="206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 Achievements">
  <p:cSld name="CUSTOM_18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375" y="52520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2" name="Google Shape;202;p21"/>
          <p:cNvCxnSpPr/>
          <p:nvPr/>
        </p:nvCxnSpPr>
        <p:spPr>
          <a:xfrm>
            <a:off x="-5675" y="15729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1"/>
          <p:cNvSpPr txBox="1"/>
          <p:nvPr>
            <p:ph idx="2" type="title"/>
          </p:nvPr>
        </p:nvSpPr>
        <p:spPr>
          <a:xfrm>
            <a:off x="129375" y="157515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3" type="title"/>
          </p:nvPr>
        </p:nvSpPr>
        <p:spPr>
          <a:xfrm>
            <a:off x="129375" y="262275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5" name="Google Shape;205;p21"/>
          <p:cNvCxnSpPr/>
          <p:nvPr/>
        </p:nvCxnSpPr>
        <p:spPr>
          <a:xfrm>
            <a:off x="-5675" y="36683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3686104" y="52755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4" type="subTitle"/>
          </p:nvPr>
        </p:nvSpPr>
        <p:spPr>
          <a:xfrm>
            <a:off x="3686104" y="157280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5" type="subTitle"/>
          </p:nvPr>
        </p:nvSpPr>
        <p:spPr>
          <a:xfrm>
            <a:off x="3686104" y="262275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6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210" name="Google Shape;210;p21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1"/>
          <p:cNvSpPr txBox="1"/>
          <p:nvPr>
            <p:ph idx="7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8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213" name="Google Shape;213;p21"/>
          <p:cNvCxnSpPr/>
          <p:nvPr/>
        </p:nvCxnSpPr>
        <p:spPr>
          <a:xfrm>
            <a:off x="-11400" y="5252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/>
          <p:nvPr/>
        </p:nvCxnSpPr>
        <p:spPr>
          <a:xfrm>
            <a:off x="-5700" y="26206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 txBox="1"/>
          <p:nvPr>
            <p:ph idx="9" type="title"/>
          </p:nvPr>
        </p:nvSpPr>
        <p:spPr>
          <a:xfrm>
            <a:off x="125700" y="367270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13" type="subTitle"/>
          </p:nvPr>
        </p:nvSpPr>
        <p:spPr>
          <a:xfrm>
            <a:off x="3684200" y="367270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14" type="subTitle"/>
          </p:nvPr>
        </p:nvSpPr>
        <p:spPr>
          <a:xfrm>
            <a:off x="6628933" y="52422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21"/>
          <p:cNvSpPr txBox="1"/>
          <p:nvPr>
            <p:ph idx="15" type="subTitle"/>
          </p:nvPr>
        </p:nvSpPr>
        <p:spPr>
          <a:xfrm>
            <a:off x="6628933" y="156947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16" type="subTitle"/>
          </p:nvPr>
        </p:nvSpPr>
        <p:spPr>
          <a:xfrm>
            <a:off x="6628933" y="261942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idx="17" type="subTitle"/>
          </p:nvPr>
        </p:nvSpPr>
        <p:spPr>
          <a:xfrm>
            <a:off x="6627326" y="366937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ients">
  <p:cSld name="CUSTOM_13"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22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3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129375" y="851075"/>
            <a:ext cx="39813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228" name="Google Shape;228;p22"/>
          <p:cNvSpPr txBox="1"/>
          <p:nvPr>
            <p:ph idx="4" type="subTitle"/>
          </p:nvPr>
        </p:nvSpPr>
        <p:spPr>
          <a:xfrm>
            <a:off x="5704625" y="125600"/>
            <a:ext cx="33138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u="sng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5" type="subTitle"/>
          </p:nvPr>
        </p:nvSpPr>
        <p:spPr>
          <a:xfrm>
            <a:off x="5704625" y="727050"/>
            <a:ext cx="33138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4">
    <p:bg>
      <p:bgPr>
        <a:solidFill>
          <a:schemeClr val="dk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133150" y="506600"/>
            <a:ext cx="4105200" cy="22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3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3"/>
          <p:cNvSpPr txBox="1"/>
          <p:nvPr>
            <p:ph idx="4" type="body"/>
          </p:nvPr>
        </p:nvSpPr>
        <p:spPr>
          <a:xfrm>
            <a:off x="5823300" y="3611800"/>
            <a:ext cx="3069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idx="5" type="body"/>
          </p:nvPr>
        </p:nvSpPr>
        <p:spPr>
          <a:xfrm>
            <a:off x="5823300" y="2959400"/>
            <a:ext cx="3069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tatement">
  <p:cSld name="CUSTOM_17"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125700" y="655300"/>
            <a:ext cx="8899800" cy="31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6508650" y="3276875"/>
            <a:ext cx="25026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243" name="Google Shape;243;p2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>
            <p:ph idx="2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5" name="Google Shape;245;p24"/>
          <p:cNvSpPr txBox="1"/>
          <p:nvPr>
            <p:ph idx="3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0" name="Google Shape;2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>
            <p:ph idx="2" type="pic"/>
          </p:nvPr>
        </p:nvSpPr>
        <p:spPr>
          <a:xfrm>
            <a:off x="2642425" y="1096825"/>
            <a:ext cx="3859200" cy="2408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3" name="Google Shape;23;p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25700" y="278000"/>
            <a:ext cx="8766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title"/>
          </p:nvPr>
        </p:nvSpPr>
        <p:spPr>
          <a:xfrm>
            <a:off x="125700" y="3507625"/>
            <a:ext cx="8766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6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3" name="Google Shape;27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5" name="Google Shape;295;p3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3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3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7" name="Google Shape;307;p3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3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13" name="Google Shape;313;p3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14" name="Google Shape;314;p3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15" name="Google Shape;315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3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3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8" name="Google Shape;318;p3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2" name="Google Shape;322;p4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3" name="Google Shape;323;p4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4" name="Google Shape;324;p4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4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>
  <p:cSld name="CUSTOM_15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14850" y="1365900"/>
            <a:ext cx="7314300" cy="24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6" name="Google Shape;336;p4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5" name="Google Shape;345;p4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4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4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0" name="Google Shape;3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3" name="Google Shape;353;p4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4" name="Google Shape;354;p4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4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4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4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4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4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4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6" name="Google Shape;376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7" name="Google Shape;37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0" name="Google Shape;3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384" name="Google Shape;3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8" name="Google Shape;388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9" name="Google Shape;38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ig number" type="twoColTx">
  <p:cSld name="TITLE_AND_TWO_COLUMNS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922700" y="1089300"/>
            <a:ext cx="7306800" cy="24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nton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1845375" y="3298800"/>
            <a:ext cx="14682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3439350" y="3298800"/>
            <a:ext cx="2265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830425" y="3298800"/>
            <a:ext cx="2265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 txBox="1"/>
          <p:nvPr>
            <p:ph idx="4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5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6" name="Google Shape;39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9" name="Google Shape;39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3" name="Google Shape;403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4" name="Google Shape;404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5" name="Google Shape;40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08" name="Google Shape;40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1" name="Google Shape;411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12" name="Google Shape;41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5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9" name="Google Shape;419;p5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5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1" name="Google Shape;421;p5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5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3" name="Google Shape;423;p5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5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27" name="Google Shape;427;p5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2" name="Google Shape;432;p6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33" name="Google Shape;433;p6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34" name="Google Shape;434;p6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6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39" name="Google Shape;439;p6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40" name="Google Shape;440;p6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41" name="Google Shape;441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2" name="Google Shape;442;p6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6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6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ONE_COLUMN_TEXT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>
            <p:ph idx="2" type="pic"/>
          </p:nvPr>
        </p:nvSpPr>
        <p:spPr>
          <a:xfrm>
            <a:off x="3182100" y="0"/>
            <a:ext cx="5961900" cy="47112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251400" y="1855525"/>
            <a:ext cx="22653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251400" y="927750"/>
            <a:ext cx="22653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48" name="Google Shape;448;p6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49" name="Google Shape;449;p6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50" name="Google Shape;450;p6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51" name="Google Shape;451;p6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p6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3" name="Google Shape;453;p6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4" name="Google Shape;454;p6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6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6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2" name="Google Shape;462;p6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6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6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5" name="Google Shape;46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8" name="Google Shape;468;p6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1" name="Google Shape;471;p6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6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6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4" name="Google Shape;474;p6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6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6" name="Google Shape;47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9" name="Google Shape;479;p6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0" name="Google Shape;480;p6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6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6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6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6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6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498" name="Google Shape;498;p6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99" name="Google Shape;499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69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03" name="Google Shape;503;p6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04" name="Google Shape;504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07" name="Google Shape;507;p70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508" name="Google Shape;508;p70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09" name="Google Shape;509;p70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0" name="Google Shape;510;p70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511" name="Google Shape;511;p70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12" name="Google Shape;512;p70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3" name="Google Shape;513;p70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514" name="Google Shape;514;p70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15" name="Google Shape;515;p70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6" name="Google Shape;516;p70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517" name="Google Shape;517;p70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18" name="Google Shape;518;p70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9" name="Google Shape;519;p70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520" name="Google Shape;520;p70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21" name="Google Shape;521;p70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22" name="Google Shape;522;p70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523" name="Google Shape;523;p70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24" name="Google Shape;524;p70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25" name="Google Shape;525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1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1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29" name="Google Shape;529;p71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0" name="Google Shape;530;p71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1" name="Google Shape;531;p71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32" name="Google Shape;532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CUSTOM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8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" name="Google Shape;55;p8"/>
          <p:cNvSpPr/>
          <p:nvPr>
            <p:ph idx="3" type="pic"/>
          </p:nvPr>
        </p:nvSpPr>
        <p:spPr>
          <a:xfrm>
            <a:off x="125700" y="125600"/>
            <a:ext cx="8892600" cy="4585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2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36" name="Google Shape;536;p72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7" name="Google Shape;537;p72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7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73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42" name="Google Shape;542;p73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43" name="Google Shape;543;p73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44" name="Google Shape;544;p73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545" name="Google Shape;545;p73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46" name="Google Shape;546;p73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47" name="Google Shape;547;p73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48" name="Google Shape;548;p73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49" name="Google Shape;549;p73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50" name="Google Shape;550;p73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51" name="Google Shape;551;p73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52" name="Google Shape;552;p73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53" name="Google Shape;553;p73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54" name="Google Shape;554;p7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57" name="Google Shape;557;p74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58" name="Google Shape;558;p7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5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61" name="Google Shape;561;p75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562" name="Google Shape;562;p75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63" name="Google Shape;563;p7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66" name="Google Shape;566;p76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67" name="Google Shape;567;p76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68" name="Google Shape;568;p76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69" name="Google Shape;569;p76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70" name="Google Shape;570;p76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71" name="Google Shape;571;p7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74" name="Google Shape;574;p77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75" name="Google Shape;57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78" name="Google Shape;578;p7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79" name="Google Shape;579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9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83" name="Google Shape;583;p79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7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79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79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0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589" name="Google Shape;589;p80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590" name="Google Shape;590;p80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591" name="Google Shape;591;p80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592" name="Google Shape;592;p80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93" name="Google Shape;593;p80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94" name="Google Shape;594;p8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597" name="Google Shape;597;p81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98" name="Google Shape;598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>
            <p:ph idx="2" type="pic"/>
          </p:nvPr>
        </p:nvSpPr>
        <p:spPr>
          <a:xfrm>
            <a:off x="125700" y="2041425"/>
            <a:ext cx="5581500" cy="2669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9"/>
          <p:cNvSpPr/>
          <p:nvPr>
            <p:ph idx="3" type="pic"/>
          </p:nvPr>
        </p:nvSpPr>
        <p:spPr>
          <a:xfrm>
            <a:off x="5827725" y="2041425"/>
            <a:ext cx="3193200" cy="2669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9"/>
          <p:cNvSpPr/>
          <p:nvPr>
            <p:ph idx="4" type="pic"/>
          </p:nvPr>
        </p:nvSpPr>
        <p:spPr>
          <a:xfrm>
            <a:off x="120525" y="125600"/>
            <a:ext cx="3193200" cy="17892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9"/>
          <p:cNvSpPr/>
          <p:nvPr>
            <p:ph idx="5" type="pic"/>
          </p:nvPr>
        </p:nvSpPr>
        <p:spPr>
          <a:xfrm>
            <a:off x="3436750" y="125600"/>
            <a:ext cx="5581500" cy="1789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2" name="Google Shape;62;p9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2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2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02" name="Google Shape;602;p82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8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83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07" name="Google Shape;607;p83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08" name="Google Shape;608;p83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09" name="Google Shape;609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4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12" name="Google Shape;612;p84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613" name="Google Shape;613;p84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14" name="Google Shape;614;p8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5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17" name="Google Shape;617;p85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18" name="Google Shape;618;p85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19" name="Google Shape;619;p85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20" name="Google Shape;620;p85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21" name="Google Shape;621;p85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622" name="Google Shape;622;p85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85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24" name="Google Shape;624;p85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25" name="Google Shape;625;p85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26" name="Google Shape;626;p85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27" name="Google Shape;627;p85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28" name="Google Shape;628;p85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29" name="Google Shape;629;p85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30" name="Google Shape;630;p85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31" name="Google Shape;631;p85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32" name="Google Shape;632;p85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33" name="Google Shape;633;p85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34" name="Google Shape;634;p8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6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37" name="Google Shape;637;p86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638" name="Google Shape;638;p8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7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41" name="Google Shape;641;p87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642" name="Google Shape;642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8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5" name="Google Shape;645;p88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46" name="Google Shape;646;p88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47" name="Google Shape;647;p88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48" name="Google Shape;648;p88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49" name="Google Shape;649;p88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50" name="Google Shape;650;p88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51" name="Google Shape;651;p88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52" name="Google Shape;652;p88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653" name="Google Shape;653;p88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654" name="Google Shape;654;p88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655" name="Google Shape;655;p88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6" name="Google Shape;656;p88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57" name="Google Shape;657;p88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58" name="Google Shape;658;p8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9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61" name="Google Shape;661;p89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662" name="Google Shape;662;p89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89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64" name="Google Shape;664;p89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65" name="Google Shape;665;p89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66" name="Google Shape;666;p89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67" name="Google Shape;667;p89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68" name="Google Shape;668;p89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9" name="Google Shape;669;p89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70" name="Google Shape;670;p89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71" name="Google Shape;671;p89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72" name="Google Shape;672;p89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73" name="Google Shape;673;p89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74" name="Google Shape;674;p89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75" name="Google Shape;675;p89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76" name="Google Shape;676;p89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77" name="Google Shape;677;p89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678" name="Google Shape;678;p8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0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81" name="Google Shape;681;p90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2" name="Google Shape;682;p9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1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85" name="Google Shape;685;p91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686" name="Google Shape;686;p9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chart">
  <p:cSld name="CUSTOM_2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25700" y="522600"/>
            <a:ext cx="38403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ton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125700" y="2455838"/>
            <a:ext cx="30822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25700" y="3501075"/>
            <a:ext cx="306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0"/>
          <p:cNvSpPr txBox="1"/>
          <p:nvPr>
            <p:ph idx="3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86.xml"/><Relationship Id="rId41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66.xml"/><Relationship Id="rId44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68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67.xml"/><Relationship Id="rId45" Type="http://schemas.openxmlformats.org/officeDocument/2006/relationships/slideLayout" Target="../slideLayouts/slideLayout89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57.xml"/><Relationship Id="rId35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59.xml"/><Relationship Id="rId37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60.xml"/><Relationship Id="rId38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700" y="404350"/>
            <a:ext cx="7306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700" y="3046200"/>
            <a:ext cx="79701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E46962"/>
          </p15:clr>
        </p15:guide>
        <p15:guide id="2" pos="581">
          <p15:clr>
            <a:srgbClr val="E46962"/>
          </p15:clr>
        </p15:guide>
        <p15:guide id="3" pos="660">
          <p15:clr>
            <a:srgbClr val="E46962"/>
          </p15:clr>
        </p15:guide>
        <p15:guide id="4" pos="1083">
          <p15:clr>
            <a:srgbClr val="E46962"/>
          </p15:clr>
        </p15:guide>
        <p15:guide id="5" pos="1162">
          <p15:clr>
            <a:srgbClr val="E46962"/>
          </p15:clr>
        </p15:guide>
        <p15:guide id="6" pos="1585">
          <p15:clr>
            <a:srgbClr val="E46962"/>
          </p15:clr>
        </p15:guide>
        <p15:guide id="7" pos="1664">
          <p15:clr>
            <a:srgbClr val="E46962"/>
          </p15:clr>
        </p15:guide>
        <p15:guide id="8" pos="2087">
          <p15:clr>
            <a:srgbClr val="E46962"/>
          </p15:clr>
        </p15:guide>
        <p15:guide id="9" pos="2167">
          <p15:clr>
            <a:srgbClr val="E46962"/>
          </p15:clr>
        </p15:guide>
        <p15:guide id="10" pos="2589">
          <p15:clr>
            <a:srgbClr val="E46962"/>
          </p15:clr>
        </p15:guide>
        <p15:guide id="11" pos="2669">
          <p15:clr>
            <a:srgbClr val="E46962"/>
          </p15:clr>
        </p15:guide>
        <p15:guide id="12" pos="3091">
          <p15:clr>
            <a:srgbClr val="E46962"/>
          </p15:clr>
        </p15:guide>
        <p15:guide id="13" pos="3171">
          <p15:clr>
            <a:srgbClr val="E46962"/>
          </p15:clr>
        </p15:guide>
        <p15:guide id="14" pos="79">
          <p15:clr>
            <a:srgbClr val="E46962"/>
          </p15:clr>
        </p15:guide>
        <p15:guide id="15" pos="5681">
          <p15:clr>
            <a:srgbClr val="E46962"/>
          </p15:clr>
        </p15:guide>
        <p15:guide id="16" pos="5602">
          <p15:clr>
            <a:srgbClr val="E46962"/>
          </p15:clr>
        </p15:guide>
        <p15:guide id="17" pos="3593">
          <p15:clr>
            <a:srgbClr val="E46962"/>
          </p15:clr>
        </p15:guide>
        <p15:guide id="18" pos="3673">
          <p15:clr>
            <a:srgbClr val="E46962"/>
          </p15:clr>
        </p15:guide>
        <p15:guide id="19" pos="4096">
          <p15:clr>
            <a:srgbClr val="E46962"/>
          </p15:clr>
        </p15:guide>
        <p15:guide id="20" pos="4175">
          <p15:clr>
            <a:srgbClr val="E46962"/>
          </p15:clr>
        </p15:guide>
        <p15:guide id="21" pos="4598">
          <p15:clr>
            <a:srgbClr val="E46962"/>
          </p15:clr>
        </p15:guide>
        <p15:guide id="22" pos="4677">
          <p15:clr>
            <a:srgbClr val="E46962"/>
          </p15:clr>
        </p15:guide>
        <p15:guide id="23" pos="5100">
          <p15:clr>
            <a:srgbClr val="E46962"/>
          </p15:clr>
        </p15:guide>
        <p15:guide id="24" pos="5184">
          <p15:clr>
            <a:srgbClr val="E46962"/>
          </p15:clr>
        </p15:guide>
        <p15:guide id="25" orient="horz" pos="79">
          <p15:clr>
            <a:srgbClr val="E46962"/>
          </p15:clr>
        </p15:guide>
        <p15:guide id="26" orient="horz" pos="3161">
          <p15:clr>
            <a:srgbClr val="E46962"/>
          </p15:clr>
        </p15:guide>
        <p15:guide id="27" orient="horz" pos="2971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372" name="Google Shape;372;p46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73" name="Google Shape;37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  <p:sldLayoutId id="2147483728" r:id="rId37"/>
    <p:sldLayoutId id="2147483729" r:id="rId38"/>
    <p:sldLayoutId id="2147483730" r:id="rId39"/>
    <p:sldLayoutId id="2147483731" r:id="rId40"/>
    <p:sldLayoutId id="2147483732" r:id="rId41"/>
    <p:sldLayoutId id="2147483733" r:id="rId42"/>
    <p:sldLayoutId id="2147483734" r:id="rId43"/>
    <p:sldLayoutId id="2147483735" r:id="rId44"/>
    <p:sldLayoutId id="2147483736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9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92"/>
          <p:cNvSpPr txBox="1"/>
          <p:nvPr>
            <p:ph type="title"/>
          </p:nvPr>
        </p:nvSpPr>
        <p:spPr>
          <a:xfrm>
            <a:off x="632850" y="1124675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Real Estate Price Prediction App</a:t>
            </a:r>
            <a:endParaRPr/>
          </a:p>
        </p:txBody>
      </p:sp>
      <p:sp>
        <p:nvSpPr>
          <p:cNvPr id="693" name="Google Shape;693;p92"/>
          <p:cNvSpPr txBox="1"/>
          <p:nvPr>
            <p:ph idx="1" type="body"/>
          </p:nvPr>
        </p:nvSpPr>
        <p:spPr>
          <a:xfrm>
            <a:off x="3734850" y="3867300"/>
            <a:ext cx="1674300" cy="5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Dev10 - Genesis10</a:t>
            </a:r>
            <a:endParaRPr sz="1400"/>
          </a:p>
        </p:txBody>
      </p:sp>
      <p:sp>
        <p:nvSpPr>
          <p:cNvPr id="694" name="Google Shape;694;p92"/>
          <p:cNvSpPr txBox="1"/>
          <p:nvPr>
            <p:ph idx="2" type="subTitle"/>
          </p:nvPr>
        </p:nvSpPr>
        <p:spPr>
          <a:xfrm>
            <a:off x="2689200" y="29325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rgbClr val="CCCCCC"/>
                </a:solidFill>
              </a:rPr>
              <a:t>David McCain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1"/>
          <p:cNvSpPr txBox="1"/>
          <p:nvPr>
            <p:ph type="title"/>
          </p:nvPr>
        </p:nvSpPr>
        <p:spPr>
          <a:xfrm>
            <a:off x="1976100" y="282950"/>
            <a:ext cx="51918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Updates</a:t>
            </a:r>
            <a:endParaRPr sz="3600"/>
          </a:p>
        </p:txBody>
      </p:sp>
      <p:graphicFrame>
        <p:nvGraphicFramePr>
          <p:cNvPr id="780" name="Google Shape;780;p101"/>
          <p:cNvGraphicFramePr/>
          <p:nvPr/>
        </p:nvGraphicFramePr>
        <p:xfrm>
          <a:off x="922688" y="10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{50880E50-6F39-46C5-B212-74E23362F648}</a:tableStyleId>
              </a:tblPr>
              <a:tblGrid>
                <a:gridCol w="7306900"/>
              </a:tblGrid>
              <a:tr h="6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Differentiate between roles (users, buyers, sellers, etc.) and allow owners to post houses/apartments into the properties table.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Add the ability for users to search and filter through the properties list based on desired features.</a:t>
                      </a:r>
                      <a:endParaRPr sz="18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Integrate more advanced AI/ML models for better predictions across various locations - expand beyond Madrid, Spain.</a:t>
                      </a:r>
                      <a:endParaRPr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Enable export of price predictions and extensive property details to PDF/Excel formats.</a:t>
                      </a:r>
                      <a:endParaRPr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Allow realtors to list pictures of properties they are selling/renting.</a:t>
                      </a:r>
                      <a:endParaRPr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93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1835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93"/>
          <p:cNvSpPr txBox="1"/>
          <p:nvPr>
            <p:ph idx="4294967295" type="subTitle"/>
          </p:nvPr>
        </p:nvSpPr>
        <p:spPr>
          <a:xfrm>
            <a:off x="3673250" y="3091600"/>
            <a:ext cx="18906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</a:rPr>
              <a:t>Users can view the predicted price along with a breakdown of contributing factors</a:t>
            </a:r>
            <a:endParaRPr sz="1400">
              <a:solidFill>
                <a:srgbClr val="00FFFF"/>
              </a:solidFill>
            </a:endParaRPr>
          </a:p>
        </p:txBody>
      </p:sp>
      <p:sp>
        <p:nvSpPr>
          <p:cNvPr id="701" name="Google Shape;701;p93"/>
          <p:cNvSpPr txBox="1"/>
          <p:nvPr>
            <p:ph idx="4294967295" type="title"/>
          </p:nvPr>
        </p:nvSpPr>
        <p:spPr>
          <a:xfrm>
            <a:off x="450900" y="439450"/>
            <a:ext cx="41211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FFFF"/>
                </a:solidFill>
                <a:latin typeface="Inter"/>
                <a:ea typeface="Inter"/>
                <a:cs typeface="Inter"/>
                <a:sym typeface="Inter"/>
              </a:rPr>
              <a:t>Key Features</a:t>
            </a:r>
            <a:endParaRPr b="1" sz="4200">
              <a:solidFill>
                <a:srgbClr val="00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2" name="Google Shape;702;p93"/>
          <p:cNvSpPr/>
          <p:nvPr/>
        </p:nvSpPr>
        <p:spPr>
          <a:xfrm>
            <a:off x="955925" y="1457338"/>
            <a:ext cx="1607400" cy="1607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View Property Details</a:t>
            </a:r>
            <a:endParaRPr b="1" sz="2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3" name="Google Shape;703;p93"/>
          <p:cNvSpPr/>
          <p:nvPr/>
        </p:nvSpPr>
        <p:spPr>
          <a:xfrm>
            <a:off x="3814850" y="1457338"/>
            <a:ext cx="1607400" cy="1607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Get Price Prediction</a:t>
            </a:r>
            <a:endParaRPr b="1" sz="2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4" name="Google Shape;704;p93"/>
          <p:cNvSpPr/>
          <p:nvPr/>
        </p:nvSpPr>
        <p:spPr>
          <a:xfrm>
            <a:off x="6815369" y="1457338"/>
            <a:ext cx="1607400" cy="1607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Save Prediction History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5" name="Google Shape;705;p93"/>
          <p:cNvSpPr txBox="1"/>
          <p:nvPr>
            <p:ph idx="4294967295" type="subTitle"/>
          </p:nvPr>
        </p:nvSpPr>
        <p:spPr>
          <a:xfrm>
            <a:off x="814325" y="3091600"/>
            <a:ext cx="18906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</a:rPr>
              <a:t>Users can search through existing properties and view the location, price, etc. features</a:t>
            </a:r>
            <a:endParaRPr sz="1400">
              <a:solidFill>
                <a:srgbClr val="00FFFF"/>
              </a:solidFill>
            </a:endParaRPr>
          </a:p>
        </p:txBody>
      </p:sp>
      <p:sp>
        <p:nvSpPr>
          <p:cNvPr id="706" name="Google Shape;706;p93"/>
          <p:cNvSpPr txBox="1"/>
          <p:nvPr>
            <p:ph idx="4294967295" type="subTitle"/>
          </p:nvPr>
        </p:nvSpPr>
        <p:spPr>
          <a:xfrm>
            <a:off x="6673775" y="3091600"/>
            <a:ext cx="18906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FFFF"/>
                </a:solidFill>
              </a:rPr>
              <a:t>Authenticated users can save property price predictions based on various features</a:t>
            </a:r>
            <a:endParaRPr sz="1400">
              <a:solidFill>
                <a:srgbClr val="00FFFF"/>
              </a:solidFill>
            </a:endParaRPr>
          </a:p>
        </p:txBody>
      </p:sp>
      <p:sp>
        <p:nvSpPr>
          <p:cNvPr id="707" name="Google Shape;707;p93"/>
          <p:cNvSpPr txBox="1"/>
          <p:nvPr/>
        </p:nvSpPr>
        <p:spPr>
          <a:xfrm>
            <a:off x="450900" y="4716000"/>
            <a:ext cx="8693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NavBar Layout: Home Page | Properties List | Price Prediction | Prediction History | About Us | Contact Us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4"/>
          <p:cNvSpPr txBox="1"/>
          <p:nvPr/>
        </p:nvSpPr>
        <p:spPr>
          <a:xfrm>
            <a:off x="2892450" y="520400"/>
            <a:ext cx="58335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App </a:t>
            </a:r>
            <a:r>
              <a:rPr b="1" lang="en"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Compatibility:   </a:t>
            </a:r>
            <a:r>
              <a:rPr b="1" lang="en"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Phone + Desktop</a:t>
            </a:r>
            <a:endParaRPr b="1" sz="2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13" name="Google Shape;71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5" y="520400"/>
            <a:ext cx="2138700" cy="383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925" y="1803194"/>
            <a:ext cx="5172797" cy="2457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9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95"/>
          <p:cNvSpPr/>
          <p:nvPr/>
        </p:nvSpPr>
        <p:spPr>
          <a:xfrm>
            <a:off x="1993425" y="1744813"/>
            <a:ext cx="5157162" cy="8269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Technologies</a:t>
            </a:r>
          </a:p>
        </p:txBody>
      </p:sp>
      <p:sp>
        <p:nvSpPr>
          <p:cNvPr id="721" name="Google Shape;721;p95"/>
          <p:cNvSpPr/>
          <p:nvPr/>
        </p:nvSpPr>
        <p:spPr>
          <a:xfrm>
            <a:off x="3114900" y="2571750"/>
            <a:ext cx="2914199" cy="679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00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Used...</a:t>
            </a:r>
          </a:p>
        </p:txBody>
      </p:sp>
      <p:sp>
        <p:nvSpPr>
          <p:cNvPr id="722" name="Google Shape;722;p95"/>
          <p:cNvSpPr txBox="1"/>
          <p:nvPr/>
        </p:nvSpPr>
        <p:spPr>
          <a:xfrm>
            <a:off x="1440300" y="425430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D9D9D9"/>
                </a:solidFill>
                <a:latin typeface="DM Sans"/>
                <a:ea typeface="DM Sans"/>
                <a:cs typeface="DM Sans"/>
                <a:sym typeface="DM Sans"/>
              </a:rPr>
              <a:t>(</a:t>
            </a:r>
            <a:r>
              <a:rPr i="1" lang="en" sz="1800">
                <a:solidFill>
                  <a:srgbClr val="D9D9D9"/>
                </a:solidFill>
                <a:latin typeface="DM Sans"/>
                <a:ea typeface="DM Sans"/>
                <a:cs typeface="DM Sans"/>
                <a:sym typeface="DM Sans"/>
              </a:rPr>
              <a:t>Mostly obtained from within d</a:t>
            </a:r>
            <a:r>
              <a:rPr i="1" lang="en" sz="1800">
                <a:solidFill>
                  <a:srgbClr val="D9D9D9"/>
                </a:solidFill>
                <a:latin typeface="DM Sans"/>
                <a:ea typeface="DM Sans"/>
                <a:cs typeface="DM Sans"/>
                <a:sym typeface="DM Sans"/>
              </a:rPr>
              <a:t>ependency requirements)</a:t>
            </a:r>
            <a:endParaRPr i="1" sz="1800">
              <a:solidFill>
                <a:srgbClr val="D9D9D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6"/>
          <p:cNvSpPr txBox="1"/>
          <p:nvPr>
            <p:ph idx="1" type="subTitle"/>
          </p:nvPr>
        </p:nvSpPr>
        <p:spPr>
          <a:xfrm>
            <a:off x="3686098" y="527550"/>
            <a:ext cx="404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React, Bootstrap, JavaScript, JavaScript XML, HTML, CSS, Vite</a:t>
            </a:r>
            <a:endParaRPr sz="1600"/>
          </a:p>
        </p:txBody>
      </p:sp>
      <p:sp>
        <p:nvSpPr>
          <p:cNvPr id="728" name="Google Shape;728;p96"/>
          <p:cNvSpPr txBox="1"/>
          <p:nvPr>
            <p:ph idx="4" type="subTitle"/>
          </p:nvPr>
        </p:nvSpPr>
        <p:spPr>
          <a:xfrm>
            <a:off x="3686098" y="1572800"/>
            <a:ext cx="39930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Python, FastAPI, Pydantic, SQLAlchemy, PyMySQL, MySQL, Uvicorn, Starlette</a:t>
            </a:r>
            <a:endParaRPr sz="1600"/>
          </a:p>
        </p:txBody>
      </p:sp>
      <p:sp>
        <p:nvSpPr>
          <p:cNvPr id="729" name="Google Shape;729;p96"/>
          <p:cNvSpPr txBox="1"/>
          <p:nvPr>
            <p:ph type="title"/>
          </p:nvPr>
        </p:nvSpPr>
        <p:spPr>
          <a:xfrm>
            <a:off x="129375" y="52520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Frontend</a:t>
            </a:r>
            <a:endParaRPr sz="3000"/>
          </a:p>
        </p:txBody>
      </p:sp>
      <p:sp>
        <p:nvSpPr>
          <p:cNvPr id="730" name="Google Shape;730;p96"/>
          <p:cNvSpPr txBox="1"/>
          <p:nvPr>
            <p:ph idx="2" type="title"/>
          </p:nvPr>
        </p:nvSpPr>
        <p:spPr>
          <a:xfrm>
            <a:off x="129375" y="157515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Backend</a:t>
            </a:r>
            <a:endParaRPr sz="3000"/>
          </a:p>
        </p:txBody>
      </p:sp>
      <p:sp>
        <p:nvSpPr>
          <p:cNvPr id="731" name="Google Shape;731;p96"/>
          <p:cNvSpPr txBox="1"/>
          <p:nvPr>
            <p:ph idx="3" type="title"/>
          </p:nvPr>
        </p:nvSpPr>
        <p:spPr>
          <a:xfrm>
            <a:off x="129375" y="262275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</a:t>
            </a:r>
            <a:endParaRPr sz="3000"/>
          </a:p>
        </p:txBody>
      </p:sp>
      <p:sp>
        <p:nvSpPr>
          <p:cNvPr id="732" name="Google Shape;732;p96"/>
          <p:cNvSpPr txBox="1"/>
          <p:nvPr>
            <p:ph idx="5" type="subTitle"/>
          </p:nvPr>
        </p:nvSpPr>
        <p:spPr>
          <a:xfrm>
            <a:off x="3686098" y="2622750"/>
            <a:ext cx="4153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Numpy, Pandas, Scikit-learn, (Jupyter Notebooks for analysis)</a:t>
            </a:r>
            <a:endParaRPr sz="1600"/>
          </a:p>
        </p:txBody>
      </p:sp>
      <p:sp>
        <p:nvSpPr>
          <p:cNvPr id="733" name="Google Shape;733;p96"/>
          <p:cNvSpPr txBox="1"/>
          <p:nvPr>
            <p:ph idx="9" type="title"/>
          </p:nvPr>
        </p:nvSpPr>
        <p:spPr>
          <a:xfrm>
            <a:off x="125700" y="367270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Authentication</a:t>
            </a:r>
            <a:endParaRPr sz="3000"/>
          </a:p>
        </p:txBody>
      </p:sp>
      <p:sp>
        <p:nvSpPr>
          <p:cNvPr id="734" name="Google Shape;734;p96"/>
          <p:cNvSpPr txBox="1"/>
          <p:nvPr>
            <p:ph idx="13" type="subTitle"/>
          </p:nvPr>
        </p:nvSpPr>
        <p:spPr>
          <a:xfrm>
            <a:off x="3684200" y="3672700"/>
            <a:ext cx="39930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FastAPI Security (OAuth2), Jose (jwt), Passlib &amp; Bcrypt (hash), Python-dotenv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7"/>
          <p:cNvSpPr txBox="1"/>
          <p:nvPr>
            <p:ph type="title"/>
          </p:nvPr>
        </p:nvSpPr>
        <p:spPr>
          <a:xfrm>
            <a:off x="125700" y="125600"/>
            <a:ext cx="8823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         Database</a:t>
            </a:r>
            <a:r>
              <a:rPr lang="en" sz="3600"/>
              <a:t>          Frontend</a:t>
            </a:r>
            <a:endParaRPr sz="3600"/>
          </a:p>
        </p:txBody>
      </p:sp>
      <p:graphicFrame>
        <p:nvGraphicFramePr>
          <p:cNvPr id="740" name="Google Shape;740;p97"/>
          <p:cNvGraphicFramePr/>
          <p:nvPr/>
        </p:nvGraphicFramePr>
        <p:xfrm>
          <a:off x="251350" y="121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{50880E50-6F39-46C5-B212-74E23362F648}</a:tableStyleId>
              </a:tblPr>
              <a:tblGrid>
                <a:gridCol w="2160325"/>
                <a:gridCol w="2160325"/>
                <a:gridCol w="2160325"/>
                <a:gridCol w="2160325"/>
              </a:tblGrid>
              <a:tr h="350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41" name="Google Shape;741;p97"/>
          <p:cNvSpPr/>
          <p:nvPr/>
        </p:nvSpPr>
        <p:spPr>
          <a:xfrm>
            <a:off x="531575" y="1697675"/>
            <a:ext cx="2361000" cy="4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2" name="Google Shape;742;p97"/>
          <p:cNvSpPr txBox="1"/>
          <p:nvPr/>
        </p:nvSpPr>
        <p:spPr>
          <a:xfrm>
            <a:off x="581075" y="1759475"/>
            <a:ext cx="21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Python Routers - endpoints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43" name="Google Shape;743;p97"/>
          <p:cNvGrpSpPr/>
          <p:nvPr/>
        </p:nvGrpSpPr>
        <p:grpSpPr>
          <a:xfrm>
            <a:off x="4682030" y="2941822"/>
            <a:ext cx="2742292" cy="492900"/>
            <a:chOff x="305227" y="3489775"/>
            <a:chExt cx="2167648" cy="492900"/>
          </a:xfrm>
        </p:grpSpPr>
        <p:sp>
          <p:nvSpPr>
            <p:cNvPr id="744" name="Google Shape;744;p97"/>
            <p:cNvSpPr/>
            <p:nvPr/>
          </p:nvSpPr>
          <p:spPr>
            <a:xfrm>
              <a:off x="312575" y="3489775"/>
              <a:ext cx="2160300" cy="49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5" name="Google Shape;745;p97"/>
            <p:cNvSpPr txBox="1"/>
            <p:nvPr/>
          </p:nvSpPr>
          <p:spPr>
            <a:xfrm>
              <a:off x="305227" y="3551558"/>
              <a:ext cx="206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SQLAlchemy Schema</a:t>
              </a: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- returned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46" name="Google Shape;746;p97"/>
          <p:cNvGrpSpPr/>
          <p:nvPr/>
        </p:nvGrpSpPr>
        <p:grpSpPr>
          <a:xfrm>
            <a:off x="3152526" y="4071483"/>
            <a:ext cx="2167649" cy="492900"/>
            <a:chOff x="2635026" y="3123225"/>
            <a:chExt cx="2167649" cy="492900"/>
          </a:xfrm>
        </p:grpSpPr>
        <p:sp>
          <p:nvSpPr>
            <p:cNvPr id="747" name="Google Shape;747;p97"/>
            <p:cNvSpPr/>
            <p:nvPr/>
          </p:nvSpPr>
          <p:spPr>
            <a:xfrm>
              <a:off x="2642375" y="3123225"/>
              <a:ext cx="2160300" cy="492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8" name="Google Shape;748;p97"/>
            <p:cNvSpPr txBox="1"/>
            <p:nvPr/>
          </p:nvSpPr>
          <p:spPr>
            <a:xfrm>
              <a:off x="2635026" y="3185017"/>
              <a:ext cx="207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MySQL Database - obtain</a:t>
              </a:r>
              <a:endPara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49" name="Google Shape;749;p97"/>
          <p:cNvSpPr/>
          <p:nvPr/>
        </p:nvSpPr>
        <p:spPr>
          <a:xfrm>
            <a:off x="1719674" y="2929475"/>
            <a:ext cx="2225400" cy="4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0" name="Google Shape;750;p97"/>
          <p:cNvSpPr txBox="1"/>
          <p:nvPr/>
        </p:nvSpPr>
        <p:spPr>
          <a:xfrm>
            <a:off x="1782973" y="3002575"/>
            <a:ext cx="20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Pydantic Models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query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97"/>
          <p:cNvSpPr/>
          <p:nvPr/>
        </p:nvSpPr>
        <p:spPr>
          <a:xfrm>
            <a:off x="2642375" y="302550"/>
            <a:ext cx="738300" cy="290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2" name="Google Shape;752;p97"/>
          <p:cNvSpPr/>
          <p:nvPr/>
        </p:nvSpPr>
        <p:spPr>
          <a:xfrm>
            <a:off x="6395525" y="1665550"/>
            <a:ext cx="2293800" cy="4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3" name="Google Shape;753;p97"/>
          <p:cNvSpPr txBox="1"/>
          <p:nvPr/>
        </p:nvSpPr>
        <p:spPr>
          <a:xfrm>
            <a:off x="6501625" y="1727325"/>
            <a:ext cx="20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JavaScript API - response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54" name="Google Shape;754;p97"/>
          <p:cNvCxnSpPr/>
          <p:nvPr/>
        </p:nvCxnSpPr>
        <p:spPr>
          <a:xfrm>
            <a:off x="2229200" y="2240075"/>
            <a:ext cx="0" cy="6399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97"/>
          <p:cNvCxnSpPr/>
          <p:nvPr/>
        </p:nvCxnSpPr>
        <p:spPr>
          <a:xfrm flipH="1">
            <a:off x="3523374" y="3436280"/>
            <a:ext cx="3000" cy="6027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97"/>
          <p:cNvCxnSpPr/>
          <p:nvPr/>
        </p:nvCxnSpPr>
        <p:spPr>
          <a:xfrm rot="10800000">
            <a:off x="5031849" y="3436280"/>
            <a:ext cx="3000" cy="6027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97"/>
          <p:cNvCxnSpPr/>
          <p:nvPr/>
        </p:nvCxnSpPr>
        <p:spPr>
          <a:xfrm rot="10800000">
            <a:off x="6568175" y="2199263"/>
            <a:ext cx="0" cy="6399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97"/>
          <p:cNvSpPr/>
          <p:nvPr/>
        </p:nvSpPr>
        <p:spPr>
          <a:xfrm>
            <a:off x="5335475" y="302550"/>
            <a:ext cx="738300" cy="290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6F5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5" y="152400"/>
            <a:ext cx="80125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2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875" y="152400"/>
            <a:ext cx="64022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100"/>
          <p:cNvSpPr txBox="1"/>
          <p:nvPr/>
        </p:nvSpPr>
        <p:spPr>
          <a:xfrm>
            <a:off x="1719675" y="416850"/>
            <a:ext cx="361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Note the trend for the AI model: it becomes much less accurate for outliers (ie. very expensive houses)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Proposal">
  <a:themeElements>
    <a:clrScheme name="Simple Light">
      <a:dk1>
        <a:srgbClr val="000000"/>
      </a:dk1>
      <a:lt1>
        <a:srgbClr val="FFFFFF"/>
      </a:lt1>
      <a:dk2>
        <a:srgbClr val="FCEB00"/>
      </a:dk2>
      <a:lt2>
        <a:srgbClr val="000000"/>
      </a:lt2>
      <a:accent1>
        <a:srgbClr val="D9D9D9"/>
      </a:accent1>
      <a:accent2>
        <a:srgbClr val="999999"/>
      </a:accent2>
      <a:accent3>
        <a:srgbClr val="525252"/>
      </a:accent3>
      <a:accent4>
        <a:srgbClr val="EFEFEF"/>
      </a:accent4>
      <a:accent5>
        <a:srgbClr val="0097A7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