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70" r:id="rId3"/>
    <p:sldId id="262" r:id="rId4"/>
    <p:sldId id="268" r:id="rId5"/>
    <p:sldId id="257" r:id="rId6"/>
    <p:sldId id="258" r:id="rId7"/>
    <p:sldId id="260" r:id="rId8"/>
    <p:sldId id="261" r:id="rId9"/>
    <p:sldId id="259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7745" autoAdjust="0"/>
  </p:normalViewPr>
  <p:slideViewPr>
    <p:cSldViewPr snapToGrid="0">
      <p:cViewPr>
        <p:scale>
          <a:sx n="50" d="100"/>
          <a:sy n="50" d="100"/>
        </p:scale>
        <p:origin x="83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94CC9-300A-4800-81A8-611278775A1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A021-FEC7-4872-9F00-09B861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Info wasn’t detailed so that focus is on World Cup Trends and Team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9A021-FEC7-4872-9F00-09B861B93E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Goal Differential: Consistent performance over the years</a:t>
            </a:r>
          </a:p>
          <a:p>
            <a:r>
              <a:rPr lang="en-US" dirty="0"/>
              <a:t>Identify Strategy for your Team Success: Comparing Top 5 -&gt; Brazil / Germany focus on goalscoring whereas Italy focusing on defending</a:t>
            </a:r>
          </a:p>
          <a:p>
            <a:endParaRPr lang="en-US" dirty="0"/>
          </a:p>
          <a:p>
            <a:r>
              <a:rPr lang="en-US" dirty="0"/>
              <a:t>Use Growth to enter new places in World: Attendance increases, yet mainly competing in Europe and Americas -&gt; use growth to enter into new places in world and bring positive/sustainable change as outlined in their slogan “For the Game. For the World.”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9A021-FEC7-4872-9F00-09B861B93E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Success Factors: Strategy, style of play, tactics -&gt; go into detail</a:t>
            </a:r>
          </a:p>
          <a:p>
            <a:r>
              <a:rPr lang="en-US" dirty="0"/>
              <a:t>Individual Success Factors: Age of players, specific attributes, </a:t>
            </a:r>
          </a:p>
          <a:p>
            <a:r>
              <a:rPr lang="en-US" dirty="0"/>
              <a:t>Locational Success Factors: altitude, geography, time of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9A021-FEC7-4872-9F00-09B861B93E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Success Factors: Strategy, style of play, tactics -&gt; go into detail</a:t>
            </a:r>
          </a:p>
          <a:p>
            <a:r>
              <a:rPr lang="en-US" dirty="0"/>
              <a:t>Individual Success Factors: Age of players, specific attributes, </a:t>
            </a:r>
          </a:p>
          <a:p>
            <a:r>
              <a:rPr lang="en-US" dirty="0"/>
              <a:t>Locational Success Factors: altitude, geography, time of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9A021-FEC7-4872-9F00-09B861B93E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FA World Cup logos | Logo Design Love">
            <a:extLst>
              <a:ext uri="{FF2B5EF4-FFF2-40B4-BE49-F238E27FC236}">
                <a16:creationId xmlns:a16="http://schemas.microsoft.com/office/drawing/2014/main" id="{315EF70B-8464-CED2-B86B-B80B3D905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9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16143-92E7-561D-E724-6F1F12D80423}"/>
              </a:ext>
            </a:extLst>
          </p:cNvPr>
          <p:cNvSpPr txBox="1"/>
          <p:nvPr/>
        </p:nvSpPr>
        <p:spPr>
          <a:xfrm>
            <a:off x="4133850" y="3501953"/>
            <a:ext cx="72009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FIFA World Cup Data 1930 – 2014</a:t>
            </a:r>
          </a:p>
          <a:p>
            <a:r>
              <a:rPr lang="en-US" sz="3600" b="1" dirty="0"/>
              <a:t>Data Analysis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2600" dirty="0"/>
              <a:t>BU6143: Business Intelligence</a:t>
            </a:r>
          </a:p>
          <a:p>
            <a:r>
              <a:rPr lang="en-US" sz="2600" dirty="0"/>
              <a:t>Final Presentation</a:t>
            </a:r>
          </a:p>
          <a:p>
            <a:endParaRPr lang="en-US" sz="2600" dirty="0"/>
          </a:p>
          <a:p>
            <a:r>
              <a:rPr lang="en-US" sz="2600" dirty="0"/>
              <a:t>By: Daniel Mühlbauer</a:t>
            </a:r>
          </a:p>
        </p:txBody>
      </p:sp>
    </p:spTree>
    <p:extLst>
      <p:ext uri="{BB962C8B-B14F-4D97-AF65-F5344CB8AC3E}">
        <p14:creationId xmlns:p14="http://schemas.microsoft.com/office/powerpoint/2010/main" val="371744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8974-38DD-9DEB-65F2-0F06CB60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Suggested 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4951E-0C19-DBC3-5017-6074F01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2114"/>
            <a:ext cx="12192000" cy="561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Team Performance:</a:t>
            </a:r>
          </a:p>
          <a:p>
            <a:r>
              <a:rPr lang="en-US" dirty="0"/>
              <a:t>Positive Goal Differential </a:t>
            </a:r>
          </a:p>
          <a:p>
            <a:r>
              <a:rPr lang="en-US" dirty="0"/>
              <a:t>Identify the Strategy for Team Success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u="sng" dirty="0"/>
              <a:t>World Cup:</a:t>
            </a:r>
          </a:p>
          <a:p>
            <a:r>
              <a:rPr lang="en-US" dirty="0"/>
              <a:t>Use Growth to enter new Places in World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CD5B8-D46D-22AC-BE87-00B9A1CE0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6273552"/>
            <a:ext cx="1781175" cy="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BB8139-72C3-29AB-45EE-9CBBF8BBCAE0}"/>
              </a:ext>
            </a:extLst>
          </p:cNvPr>
          <p:cNvCxnSpPr>
            <a:cxnSpLocks/>
          </p:cNvCxnSpPr>
          <p:nvPr/>
        </p:nvCxnSpPr>
        <p:spPr>
          <a:xfrm>
            <a:off x="104775" y="800100"/>
            <a:ext cx="11744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8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8974-38DD-9DEB-65F2-0F06CB60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Question for Further Research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4951E-0C19-DBC3-5017-6074F01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2114"/>
            <a:ext cx="12192000" cy="561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</a:t>
            </a:r>
            <a:r>
              <a:rPr lang="en-US" b="1" i="1" dirty="0"/>
              <a:t>detailed</a:t>
            </a:r>
            <a:r>
              <a:rPr lang="en-US" b="1" dirty="0"/>
              <a:t> factors contribute to the success of teams in the World Cup?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Team Success Factors</a:t>
            </a:r>
          </a:p>
          <a:p>
            <a:r>
              <a:rPr lang="en-US" dirty="0"/>
              <a:t>Individual Success Factors</a:t>
            </a:r>
          </a:p>
          <a:p>
            <a:r>
              <a:rPr lang="en-US" dirty="0"/>
              <a:t>Locational Success Factors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5253-1EBD-4919-3456-F83BFDFC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6273552"/>
            <a:ext cx="1781175" cy="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2A3A34-A594-3E6B-ED6B-F57A5BF9CA97}"/>
              </a:ext>
            </a:extLst>
          </p:cNvPr>
          <p:cNvCxnSpPr>
            <a:cxnSpLocks/>
          </p:cNvCxnSpPr>
          <p:nvPr/>
        </p:nvCxnSpPr>
        <p:spPr>
          <a:xfrm>
            <a:off x="104775" y="800100"/>
            <a:ext cx="11744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8974-38DD-9DEB-65F2-0F06CB60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4951E-0C19-DBC3-5017-6074F01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2114"/>
            <a:ext cx="12192000" cy="561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https://www.kaggle.com/datasets/abecklas/fifa-world-cup/data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3BEC10-05C1-32F6-FED8-7FDE74A552F2}"/>
              </a:ext>
            </a:extLst>
          </p:cNvPr>
          <p:cNvCxnSpPr>
            <a:cxnSpLocks/>
          </p:cNvCxnSpPr>
          <p:nvPr/>
        </p:nvCxnSpPr>
        <p:spPr>
          <a:xfrm>
            <a:off x="104775" y="800100"/>
            <a:ext cx="11744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0403D1-4B20-ACBE-23FB-7336D8DB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6273552"/>
            <a:ext cx="1781175" cy="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0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8974-38DD-9DEB-65F2-0F06CB60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4951E-0C19-DBC3-5017-6074F01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2114"/>
            <a:ext cx="12192000" cy="561588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b="1" dirty="0"/>
              <a:t>Dataset Overview</a:t>
            </a:r>
          </a:p>
          <a:p>
            <a:pPr marL="514350" indent="-514350">
              <a:buAutoNum type="arabicParenR"/>
            </a:pPr>
            <a:r>
              <a:rPr lang="en-US" b="1" dirty="0"/>
              <a:t>Dataset Cleaning and Preparation</a:t>
            </a:r>
          </a:p>
          <a:p>
            <a:pPr marL="514350" indent="-514350">
              <a:buAutoNum type="arabicParenR"/>
            </a:pPr>
            <a:r>
              <a:rPr lang="en-US" b="1" dirty="0"/>
              <a:t>Data Analysis</a:t>
            </a:r>
          </a:p>
          <a:p>
            <a:pPr marL="514350" indent="-514350">
              <a:buAutoNum type="arabicParenR"/>
            </a:pPr>
            <a:r>
              <a:rPr lang="en-US" b="1" dirty="0"/>
              <a:t>Suggested Actions</a:t>
            </a:r>
          </a:p>
          <a:p>
            <a:pPr marL="514350" indent="-514350">
              <a:buAutoNum type="arabicParenR"/>
            </a:pPr>
            <a:r>
              <a:rPr lang="en-US" b="1" dirty="0"/>
              <a:t>Question for Further Research</a:t>
            </a:r>
          </a:p>
          <a:p>
            <a:pPr marL="514350" indent="-514350">
              <a:buAutoNum type="arabicParenR"/>
            </a:pPr>
            <a:r>
              <a:rPr lang="en-US" b="1" dirty="0"/>
              <a:t>Source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5243AFF-5BDB-08A5-E058-C8BE574D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6273552"/>
            <a:ext cx="1781175" cy="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045CB8-F171-6D7C-FA81-17C272FA1333}"/>
              </a:ext>
            </a:extLst>
          </p:cNvPr>
          <p:cNvCxnSpPr>
            <a:cxnSpLocks/>
          </p:cNvCxnSpPr>
          <p:nvPr/>
        </p:nvCxnSpPr>
        <p:spPr>
          <a:xfrm>
            <a:off x="104775" y="800100"/>
            <a:ext cx="11744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53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8974-38DD-9DEB-65F2-0F06CB60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Dataset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C48CB-9B0A-B150-D90E-6F29A221E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946918"/>
            <a:ext cx="11849100" cy="593694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2AF2AD-14A5-9467-B8E0-739CF3759622}"/>
              </a:ext>
            </a:extLst>
          </p:cNvPr>
          <p:cNvSpPr/>
          <p:nvPr/>
        </p:nvSpPr>
        <p:spPr>
          <a:xfrm>
            <a:off x="672860" y="6642340"/>
            <a:ext cx="560717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7313-16FA-AAF9-A217-A9ABDCA7556D}"/>
              </a:ext>
            </a:extLst>
          </p:cNvPr>
          <p:cNvSpPr/>
          <p:nvPr/>
        </p:nvSpPr>
        <p:spPr>
          <a:xfrm>
            <a:off x="1258018" y="6639465"/>
            <a:ext cx="864080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167EB-A8E0-D1CC-BB06-1A25508145AE}"/>
              </a:ext>
            </a:extLst>
          </p:cNvPr>
          <p:cNvSpPr/>
          <p:nvPr/>
        </p:nvSpPr>
        <p:spPr>
          <a:xfrm>
            <a:off x="2146539" y="6639465"/>
            <a:ext cx="777816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5B2E59-1270-F8ED-D2E9-25695CF529B3}"/>
              </a:ext>
            </a:extLst>
          </p:cNvPr>
          <p:cNvCxnSpPr>
            <a:cxnSpLocks/>
          </p:cNvCxnSpPr>
          <p:nvPr/>
        </p:nvCxnSpPr>
        <p:spPr>
          <a:xfrm>
            <a:off x="104775" y="800100"/>
            <a:ext cx="11744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9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8974-38DD-9DEB-65F2-0F06CB60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Dataset Cleaning and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4951E-0C19-DBC3-5017-6074F01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2114"/>
            <a:ext cx="12192000" cy="5615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Excel:</a:t>
            </a:r>
          </a:p>
          <a:p>
            <a:r>
              <a:rPr lang="en-US" b="1" dirty="0"/>
              <a:t>Name Formatting</a:t>
            </a:r>
          </a:p>
          <a:p>
            <a:pPr lvl="1"/>
            <a:r>
              <a:rPr lang="en-US" dirty="0"/>
              <a:t>Combining Germany FR with Germany</a:t>
            </a:r>
          </a:p>
          <a:p>
            <a:pPr lvl="1"/>
            <a:r>
              <a:rPr lang="en-US" dirty="0"/>
              <a:t>Rename all: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Côte d'Ivoire</a:t>
            </a:r>
          </a:p>
          <a:p>
            <a:pPr lvl="1"/>
            <a:r>
              <a:rPr lang="en-US" dirty="0"/>
              <a:t>Remove all: </a:t>
            </a:r>
            <a:r>
              <a:rPr lang="en-US" dirty="0" err="1"/>
              <a:t>rn</a:t>
            </a:r>
            <a:r>
              <a:rPr lang="en-US" dirty="0"/>
              <a:t>”&gt;</a:t>
            </a:r>
          </a:p>
          <a:p>
            <a:r>
              <a:rPr lang="en-US" dirty="0"/>
              <a:t> </a:t>
            </a:r>
            <a:r>
              <a:rPr lang="en-US" b="1" dirty="0"/>
              <a:t>Number Formatting</a:t>
            </a:r>
          </a:p>
          <a:p>
            <a:pPr lvl="1"/>
            <a:r>
              <a:rPr lang="en-US" dirty="0"/>
              <a:t>Converting Attendance Numbers</a:t>
            </a:r>
          </a:p>
          <a:p>
            <a:r>
              <a:rPr lang="en-US" b="1" dirty="0"/>
              <a:t>Pivot Tables </a:t>
            </a:r>
            <a:r>
              <a:rPr lang="en-US" dirty="0"/>
              <a:t>to create Goal Differential Overview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Tableau:</a:t>
            </a:r>
          </a:p>
          <a:p>
            <a:r>
              <a:rPr lang="en-US" b="1" dirty="0"/>
              <a:t>Joining Datasets</a:t>
            </a:r>
            <a:r>
              <a:rPr lang="en-US" dirty="0"/>
              <a:t>: Formatting Dates, Names</a:t>
            </a:r>
          </a:p>
          <a:p>
            <a:r>
              <a:rPr lang="en-US" dirty="0"/>
              <a:t>Country </a:t>
            </a:r>
            <a:r>
              <a:rPr lang="en-US" b="1" dirty="0"/>
              <a:t>Grouping</a:t>
            </a:r>
            <a:r>
              <a:rPr lang="en-US" dirty="0"/>
              <a:t> per Continent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5243AFF-5BDB-08A5-E058-C8BE574D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6273552"/>
            <a:ext cx="1781175" cy="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23BF68-86CD-AE1B-2DA5-D3946FC3B0AF}"/>
              </a:ext>
            </a:extLst>
          </p:cNvPr>
          <p:cNvCxnSpPr>
            <a:cxnSpLocks/>
          </p:cNvCxnSpPr>
          <p:nvPr/>
        </p:nvCxnSpPr>
        <p:spPr>
          <a:xfrm>
            <a:off x="104775" y="800100"/>
            <a:ext cx="11744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9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IFA World Cup Overview">
            <a:extLst>
              <a:ext uri="{FF2B5EF4-FFF2-40B4-BE49-F238E27FC236}">
                <a16:creationId xmlns:a16="http://schemas.microsoft.com/office/drawing/2014/main" id="{A5DA8AE5-1176-4D07-8810-57E7FE4E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781"/>
            <a:ext cx="12192000" cy="63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World Cup Trends">
            <a:extLst>
              <a:ext uri="{FF2B5EF4-FFF2-40B4-BE49-F238E27FC236}">
                <a16:creationId xmlns:a16="http://schemas.microsoft.com/office/drawing/2014/main" id="{FBB096B2-E564-4753-B470-B79060AA7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781"/>
            <a:ext cx="12192000" cy="63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Goals/Game per WC">
            <a:extLst>
              <a:ext uri="{FF2B5EF4-FFF2-40B4-BE49-F238E27FC236}">
                <a16:creationId xmlns:a16="http://schemas.microsoft.com/office/drawing/2014/main" id="{21606A7E-6B9D-4749-A244-9106941A7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62"/>
            <a:ext cx="12192000" cy="66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oal Differential">
            <a:extLst>
              <a:ext uri="{FF2B5EF4-FFF2-40B4-BE49-F238E27FC236}">
                <a16:creationId xmlns:a16="http://schemas.microsoft.com/office/drawing/2014/main" id="{A71FA46C-31E8-4C0A-96D4-81E108079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43" y="0"/>
            <a:ext cx="7319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oal Differential Top 5">
            <a:extLst>
              <a:ext uri="{FF2B5EF4-FFF2-40B4-BE49-F238E27FC236}">
                <a16:creationId xmlns:a16="http://schemas.microsoft.com/office/drawing/2014/main" id="{FD142703-D925-48FC-A73A-E254B2AAD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68" y="0"/>
            <a:ext cx="7144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327</Words>
  <Application>Microsoft Office PowerPoint</Application>
  <PresentationFormat>Widescreen</PresentationFormat>
  <Paragraphs>58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Office Theme</vt:lpstr>
      <vt:lpstr>PowerPoint Presentation</vt:lpstr>
      <vt:lpstr>Agenda</vt:lpstr>
      <vt:lpstr>Dataset Overview</vt:lpstr>
      <vt:lpstr>Dataset Cleaning and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Actions</vt:lpstr>
      <vt:lpstr>Question for Further Research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- Final Presentation</dc:title>
  <dc:creator>danie</dc:creator>
  <cp:lastModifiedBy>Muhlbauer, Daniel (dgmuhlbauer)</cp:lastModifiedBy>
  <cp:revision>15</cp:revision>
  <dcterms:created xsi:type="dcterms:W3CDTF">2023-10-09T13:30:25Z</dcterms:created>
  <dcterms:modified xsi:type="dcterms:W3CDTF">2023-10-09T18:30:37Z</dcterms:modified>
</cp:coreProperties>
</file>