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7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5704-C6FF-2FC0-4660-C7349C89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668F2-2CFC-760A-810A-A695DAB36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F41F-6AF7-5B22-B13B-3674237F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7AA-7C75-47E8-AE2A-EC1B46B94AD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86AD9-D7A8-7B2C-2E73-670B583D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0FBB-7040-AF75-2F22-DBAE7B9C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AF7B-1A4A-414C-B1ED-5DA3C7A7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D65B-87B8-D05C-1B9C-581FE784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F68BF-7B25-E5DE-C477-2C84CBF0C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D907-57B3-912C-741F-A7FBBF98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7AA-7C75-47E8-AE2A-EC1B46B94AD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536AB-F76E-F844-91CC-49FBAA0C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1A62-9AB5-D463-25CF-4BF25646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AF7B-1A4A-414C-B1ED-5DA3C7A7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53947-D48D-12C5-465A-0E73AEF5B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F25C3-2684-9B6E-8CB8-321C4B7D2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FBC5-E7DF-3931-DA84-1109CFDE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7AA-7C75-47E8-AE2A-EC1B46B94AD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7F6DE-86B3-6F60-F757-BF5DB1C5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845C-7D88-921A-D32A-B52AA86D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AF7B-1A4A-414C-B1ED-5DA3C7A7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84F0-46CA-526F-16AB-42EC0F61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CDFE-520A-C1FF-0E4A-35ABD772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3DA4-8E66-EBF0-F3D5-0AC61211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7AA-7C75-47E8-AE2A-EC1B46B94AD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C082-0AAD-DD7B-22A5-7B359975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CAFD5-97B0-ACF4-2B06-D9976E95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AF7B-1A4A-414C-B1ED-5DA3C7A7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6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AFA5-D31B-0948-555B-D57EA129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AF32E-D570-ABCB-4681-A21AE03A8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EA34-1D74-F14D-CA39-2FB7C9D8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7AA-7C75-47E8-AE2A-EC1B46B94AD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D448E-0A16-2EE0-BA33-4C9E7ED8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5D46B-2825-943A-C59F-D827C0B6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AF7B-1A4A-414C-B1ED-5DA3C7A7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6A46-5C01-61B3-7E5D-259D228A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1D5F-055E-E1DE-D330-8C9E2D998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072F3-DD20-510B-03E5-B2EF53E17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6EE41-624F-DC1B-7469-FD6E5E57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7AA-7C75-47E8-AE2A-EC1B46B94AD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9CE6F-CC1F-1710-0733-7D52EA3F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DA2CE-E106-344F-49ED-B7207081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AF7B-1A4A-414C-B1ED-5DA3C7A7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867A-5BAA-E17C-D43F-1BC071E1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BE58-AB44-3627-5F08-D87A913F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18F9E-7388-5285-B0F4-AEB52D9CE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FE848-72CB-19DB-0266-3F66BB4DE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BDD96-D445-26B9-2130-F8FCF7B6B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171B3-244C-8D31-205A-0DAE0CEE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7AA-7C75-47E8-AE2A-EC1B46B94AD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09DD6-1DC7-8DC0-991E-3333B6E1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93372-D7C6-3A8A-A350-17B1EBDA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AF7B-1A4A-414C-B1ED-5DA3C7A7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6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EB1E-F4DE-10BE-58B5-E533EC31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92E19-D192-8B23-862D-19CFFB6C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7AA-7C75-47E8-AE2A-EC1B46B94AD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EB3EA-CF25-76E9-5823-F6DCC1EB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2AA27-9F73-53B8-125C-3AAE34C6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AF7B-1A4A-414C-B1ED-5DA3C7A7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5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FC48A-2C05-7650-65B9-AC0F6819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7AA-7C75-47E8-AE2A-EC1B46B94AD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0E720-2296-FD9A-7D81-F9D17AD5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67AFA-C1B8-F480-087F-8B5ACC5C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AF7B-1A4A-414C-B1ED-5DA3C7A7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11B5-A964-E7EC-DA61-C70CCC36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4E8B-940B-7461-FF8C-259B08B8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45AC1-B78D-821F-540B-239BD20FB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A5319-BD49-AF95-A255-32A01B8A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7AA-7C75-47E8-AE2A-EC1B46B94AD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9C50-B471-6C8F-67F2-181D6F3C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EC480-2126-7E52-D0FB-33A808E5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AF7B-1A4A-414C-B1ED-5DA3C7A7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5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39FF-E387-455D-841B-2F6C3639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00972-D97D-A9C4-96F7-6412BA494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89D52-21A0-B041-EA4F-F8F26E9F1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D1E58-FBCB-05A0-FF95-232C74B8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7AA-7C75-47E8-AE2A-EC1B46B94AD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8A96B-75C7-BE0B-EB49-1800F71B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3EA23-FD2E-C2FB-9B99-7267EB32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AF7B-1A4A-414C-B1ED-5DA3C7A7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B6458-6323-3E39-9C1A-44B7562E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0131-66BE-528F-086E-26893396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930D-1FEA-AEBB-AB05-331C00623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A7AA-7C75-47E8-AE2A-EC1B46B94AD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13E3-A49D-0046-1094-026043130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6A939-A3C7-778A-A7A2-1F9C8A363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1AF7B-1A4A-414C-B1ED-5DA3C7A7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22/12/a-better-way-to-match-supply-and-demand-in-the-retail-supply-cha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1/12/know-what-your-customers-want-before-they-d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sterclass.com/articles/volume-pric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network&#10;&#10;Description automatically generated">
            <a:extLst>
              <a:ext uri="{FF2B5EF4-FFF2-40B4-BE49-F238E27FC236}">
                <a16:creationId xmlns:a16="http://schemas.microsoft.com/office/drawing/2014/main" id="{FC799A7C-C3F6-2BBB-5DEB-A42C6D352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662" b="169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286CCC-EF20-4B47-67D7-E0B4E5A59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/>
              <a:t>Final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41F94-B336-A419-2EEC-8611B9190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/>
              <a:t>DS3213: Principles of Data Science</a:t>
            </a:r>
          </a:p>
          <a:p>
            <a:pPr algn="l"/>
            <a:r>
              <a:rPr lang="en-US" sz="1800" dirty="0"/>
              <a:t>Daniel Mühlbauer</a:t>
            </a:r>
          </a:p>
        </p:txBody>
      </p:sp>
    </p:spTree>
    <p:extLst>
      <p:ext uri="{BB962C8B-B14F-4D97-AF65-F5344CB8AC3E}">
        <p14:creationId xmlns:p14="http://schemas.microsoft.com/office/powerpoint/2010/main" val="7805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4595-D0E9-5B15-C698-8DA9D04B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045B-4455-47FF-B3D8-C60B1557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Key Takeaway:</a:t>
            </a:r>
          </a:p>
          <a:p>
            <a:r>
              <a:rPr lang="en-US" dirty="0"/>
              <a:t>Top 4 Departments (11% total) drive &gt;80% of Sales</a:t>
            </a:r>
          </a:p>
          <a:p>
            <a:pPr lvl="1"/>
            <a:r>
              <a:rPr lang="en-US" dirty="0"/>
              <a:t>Grocery</a:t>
            </a:r>
          </a:p>
          <a:p>
            <a:pPr lvl="1"/>
            <a:r>
              <a:rPr lang="en-US" dirty="0"/>
              <a:t>Drug GM</a:t>
            </a:r>
          </a:p>
          <a:p>
            <a:pPr lvl="1"/>
            <a:r>
              <a:rPr lang="en-US" dirty="0"/>
              <a:t>Produce</a:t>
            </a:r>
          </a:p>
          <a:p>
            <a:pPr lvl="1"/>
            <a:r>
              <a:rPr lang="en-US" dirty="0"/>
              <a:t>Meat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Recommendation: </a:t>
            </a:r>
          </a:p>
          <a:p>
            <a:pPr marL="0" indent="0">
              <a:buNone/>
            </a:pPr>
            <a:r>
              <a:rPr lang="en-US" dirty="0"/>
              <a:t>Always ensure that the top 4 departments are properly stocked as they drive business revenue. Could focus on the following ideas:</a:t>
            </a:r>
          </a:p>
          <a:p>
            <a:pPr lvl="1"/>
            <a:r>
              <a:rPr lang="en-US" dirty="0"/>
              <a:t>Inventory Optimization</a:t>
            </a:r>
          </a:p>
          <a:p>
            <a:pPr lvl="1"/>
            <a:r>
              <a:rPr lang="en-US" dirty="0"/>
              <a:t>Supply Chain Waste Reduction </a:t>
            </a:r>
          </a:p>
          <a:p>
            <a:pPr lvl="1"/>
            <a:r>
              <a:rPr lang="en-US" dirty="0"/>
              <a:t>Supply Chain Resiliency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Helpful Article: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https://hbr.org/2022/12/a-better-way-to-match-supply-and-demand-in-the-retail-supply-chain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1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5889-E1D4-2967-3557-4E8B895C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365F6-9E0D-7BC9-6A7C-7668365F5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effectiveness of campaigns</a:t>
            </a:r>
          </a:p>
        </p:txBody>
      </p:sp>
    </p:spTree>
    <p:extLst>
      <p:ext uri="{BB962C8B-B14F-4D97-AF65-F5344CB8AC3E}">
        <p14:creationId xmlns:p14="http://schemas.microsoft.com/office/powerpoint/2010/main" val="361621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561E3-7B1A-6E60-F1BA-2B7ED37E9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39" y="0"/>
            <a:ext cx="858552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85F213-B799-36F1-BC18-76EEDD599540}"/>
              </a:ext>
            </a:extLst>
          </p:cNvPr>
          <p:cNvSpPr txBox="1"/>
          <p:nvPr/>
        </p:nvSpPr>
        <p:spPr>
          <a:xfrm>
            <a:off x="71718" y="0"/>
            <a:ext cx="358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Redeemed Coupons Overview</a:t>
            </a:r>
          </a:p>
        </p:txBody>
      </p:sp>
    </p:spTree>
    <p:extLst>
      <p:ext uri="{BB962C8B-B14F-4D97-AF65-F5344CB8AC3E}">
        <p14:creationId xmlns:p14="http://schemas.microsoft.com/office/powerpoint/2010/main" val="429457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D6D96E-853D-10BB-3806-EB90A5A4D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814"/>
            <a:ext cx="6629400" cy="3289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280FDB-5984-A25D-5DDC-0FA726823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91814"/>
            <a:ext cx="5562600" cy="27602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EBF883-9A12-CA10-DC8D-D7CAB8F151D7}"/>
              </a:ext>
            </a:extLst>
          </p:cNvPr>
          <p:cNvSpPr txBox="1"/>
          <p:nvPr/>
        </p:nvSpPr>
        <p:spPr>
          <a:xfrm>
            <a:off x="3314700" y="3781424"/>
            <a:ext cx="74317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Consolas" panose="020B0609020204030204" pitchFamily="49" charset="0"/>
              </a:rPr>
              <a:t>MAKEUP AND TREATMENT 		2406 </a:t>
            </a:r>
          </a:p>
          <a:p>
            <a:r>
              <a:rPr lang="en-US" b="1" i="0" dirty="0">
                <a:effectLst/>
                <a:latin typeface="Consolas" panose="020B0609020204030204" pitchFamily="49" charset="0"/>
              </a:rPr>
              <a:t>HAIR CARE PRODUCTS 		1857 </a:t>
            </a:r>
          </a:p>
          <a:p>
            <a:r>
              <a:rPr lang="en-US" b="1" i="0" dirty="0">
                <a:effectLst/>
                <a:latin typeface="Consolas" panose="020B0609020204030204" pitchFamily="49" charset="0"/>
              </a:rPr>
              <a:t>FRZN MEAT/MEAT DINNERS 	1336 </a:t>
            </a:r>
          </a:p>
          <a:p>
            <a:r>
              <a:rPr lang="en-US" b="1" i="0" dirty="0">
                <a:effectLst/>
                <a:latin typeface="Consolas" panose="020B0609020204030204" pitchFamily="49" charset="0"/>
              </a:rPr>
              <a:t>CHEESE 				1107 </a:t>
            </a:r>
          </a:p>
          <a:p>
            <a:r>
              <a:rPr lang="en-US" b="1" i="0" dirty="0">
                <a:effectLst/>
                <a:latin typeface="Consolas" panose="020B0609020204030204" pitchFamily="49" charset="0"/>
              </a:rPr>
              <a:t>BEEF 				1107 </a:t>
            </a:r>
          </a:p>
          <a:p>
            <a:r>
              <a:rPr lang="en-US" b="1" i="0" dirty="0">
                <a:effectLst/>
                <a:latin typeface="Consolas" panose="020B0609020204030204" pitchFamily="49" charset="0"/>
              </a:rPr>
              <a:t>ICE CREAM/MILK/SHERBTS 	980 </a:t>
            </a:r>
          </a:p>
          <a:p>
            <a:r>
              <a:rPr lang="en-US" b="1" i="0" dirty="0">
                <a:effectLst/>
                <a:latin typeface="Consolas" panose="020B0609020204030204" pitchFamily="49" charset="0"/>
              </a:rPr>
              <a:t>ORAL HYGIENE PRODUCTS 	939 </a:t>
            </a:r>
          </a:p>
          <a:p>
            <a:r>
              <a:rPr lang="en-US" b="1" i="0" dirty="0">
                <a:effectLst/>
                <a:latin typeface="Consolas" panose="020B0609020204030204" pitchFamily="49" charset="0"/>
              </a:rPr>
              <a:t>FROZEN PIZZA 			926 </a:t>
            </a:r>
          </a:p>
          <a:p>
            <a:r>
              <a:rPr lang="en-US" b="1" i="0" dirty="0">
                <a:effectLst/>
                <a:latin typeface="Consolas" panose="020B0609020204030204" pitchFamily="49" charset="0"/>
              </a:rPr>
              <a:t>LUNCHMEAT 			800 </a:t>
            </a:r>
          </a:p>
          <a:p>
            <a:r>
              <a:rPr lang="en-US" b="1" i="0" dirty="0">
                <a:effectLst/>
                <a:latin typeface="Consolas" panose="020B0609020204030204" pitchFamily="49" charset="0"/>
              </a:rPr>
              <a:t>HAND/BODY/FACIAL PRODUCTS 	782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FE848-ADBA-00DD-0AA1-CADD5582E071}"/>
              </a:ext>
            </a:extLst>
          </p:cNvPr>
          <p:cNvSpPr txBox="1"/>
          <p:nvPr/>
        </p:nvSpPr>
        <p:spPr>
          <a:xfrm>
            <a:off x="71718" y="0"/>
            <a:ext cx="358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CampaignID</a:t>
            </a:r>
            <a:r>
              <a:rPr lang="en-US" b="1" dirty="0"/>
              <a:t> 18 Overview</a:t>
            </a:r>
          </a:p>
        </p:txBody>
      </p:sp>
    </p:spTree>
    <p:extLst>
      <p:ext uri="{BB962C8B-B14F-4D97-AF65-F5344CB8AC3E}">
        <p14:creationId xmlns:p14="http://schemas.microsoft.com/office/powerpoint/2010/main" val="98782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4595-D0E9-5B15-C698-8DA9D04B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Camapaign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045B-4455-47FF-B3D8-C60B1557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Key Takeaway:</a:t>
            </a:r>
          </a:p>
          <a:p>
            <a:pPr lvl="1"/>
            <a:r>
              <a:rPr lang="en-US" dirty="0"/>
              <a:t>2 Successful Types</a:t>
            </a:r>
          </a:p>
          <a:p>
            <a:pPr lvl="2"/>
            <a:r>
              <a:rPr lang="en-US" dirty="0"/>
              <a:t>Type A (Top 3 Campaigns)</a:t>
            </a:r>
          </a:p>
          <a:p>
            <a:pPr lvl="2"/>
            <a:r>
              <a:rPr lang="en-US" dirty="0"/>
              <a:t>Type B (Next 3 Campaigns)</a:t>
            </a:r>
          </a:p>
          <a:p>
            <a:pPr lvl="1"/>
            <a:r>
              <a:rPr lang="en-US" dirty="0"/>
              <a:t>Type A as the most effective campaign – reviewing the </a:t>
            </a:r>
            <a:r>
              <a:rPr lang="en-US" dirty="0" err="1"/>
              <a:t>campaignID</a:t>
            </a:r>
            <a:r>
              <a:rPr lang="en-US" dirty="0"/>
              <a:t> 18 it has the following success factors:</a:t>
            </a:r>
          </a:p>
          <a:p>
            <a:pPr lvl="2"/>
            <a:r>
              <a:rPr lang="en-US" dirty="0"/>
              <a:t>Focus on Drug GM and Groceries</a:t>
            </a:r>
          </a:p>
          <a:p>
            <a:pPr lvl="2"/>
            <a:r>
              <a:rPr lang="en-US" dirty="0"/>
              <a:t>Focus on National Brands</a:t>
            </a:r>
          </a:p>
          <a:p>
            <a:pPr lvl="2"/>
            <a:r>
              <a:rPr lang="en-US" dirty="0"/>
              <a:t>Top 3 Products are: makeup and treatment, hair care products, frozen meat/meat dinners</a:t>
            </a:r>
          </a:p>
          <a:p>
            <a:pPr marL="0" indent="0">
              <a:buNone/>
            </a:pPr>
            <a:r>
              <a:rPr lang="en-US" b="1" dirty="0"/>
              <a:t>Recommendation:</a:t>
            </a:r>
          </a:p>
          <a:p>
            <a:pPr lvl="1"/>
            <a:r>
              <a:rPr lang="en-US" dirty="0"/>
              <a:t>Drive Campaigns that are aligned with most successful departments regarding sales volume</a:t>
            </a:r>
          </a:p>
          <a:p>
            <a:pPr lvl="1"/>
            <a:r>
              <a:rPr lang="en-US" dirty="0"/>
              <a:t>Especially focus on hygiene products and “easy” foods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6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5889-E1D4-2967-3557-4E8B895C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365F6-9E0D-7BC9-6A7C-7668365F5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Key Demographics</a:t>
            </a:r>
          </a:p>
        </p:txBody>
      </p:sp>
    </p:spTree>
    <p:extLst>
      <p:ext uri="{BB962C8B-B14F-4D97-AF65-F5344CB8AC3E}">
        <p14:creationId xmlns:p14="http://schemas.microsoft.com/office/powerpoint/2010/main" val="18921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503FDC-E04F-62B5-9708-EBF8C909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15" y="0"/>
            <a:ext cx="10311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4595-D0E9-5B15-C698-8DA9D04B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045B-4455-47FF-B3D8-C60B1557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Key Takeaways:</a:t>
            </a:r>
          </a:p>
          <a:p>
            <a:pPr lvl="1"/>
            <a:r>
              <a:rPr lang="en-US" dirty="0"/>
              <a:t>Key Demographic includes the following:</a:t>
            </a:r>
          </a:p>
          <a:p>
            <a:pPr lvl="2"/>
            <a:r>
              <a:rPr lang="en-US" dirty="0"/>
              <a:t>50-74K Income</a:t>
            </a:r>
          </a:p>
          <a:p>
            <a:pPr lvl="2"/>
            <a:r>
              <a:rPr lang="en-US" dirty="0"/>
              <a:t>1-2 person household</a:t>
            </a:r>
          </a:p>
          <a:p>
            <a:pPr lvl="2"/>
            <a:r>
              <a:rPr lang="en-US" dirty="0"/>
              <a:t>No miners</a:t>
            </a:r>
          </a:p>
          <a:p>
            <a:pPr lvl="2"/>
            <a:r>
              <a:rPr lang="en-US" dirty="0"/>
              <a:t>Homeowner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b="1" dirty="0"/>
              <a:t>Recommendations:</a:t>
            </a:r>
          </a:p>
          <a:p>
            <a:pPr lvl="1"/>
            <a:r>
              <a:rPr lang="en-US" dirty="0"/>
              <a:t>Tailor marketing and inventory to this market group:</a:t>
            </a:r>
          </a:p>
          <a:p>
            <a:pPr lvl="2"/>
            <a:r>
              <a:rPr lang="en-US" dirty="0"/>
              <a:t>Analyze industry-related reports from market research companies</a:t>
            </a:r>
          </a:p>
          <a:p>
            <a:pPr lvl="2"/>
            <a:r>
              <a:rPr lang="en-US" dirty="0"/>
              <a:t>Understand their drivers and needs to turn them into loyal customers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b="1" dirty="0"/>
              <a:t>Helpful Article: </a:t>
            </a:r>
            <a:r>
              <a:rPr lang="en-US" dirty="0">
                <a:hlinkClick r:id="rId2"/>
              </a:rPr>
              <a:t>https://hbr.org/2011/12/know-what-your-customers-want-before-they-do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5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5889-E1D4-2967-3557-4E8B895C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365F6-9E0D-7BC9-6A7C-7668365F5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Key Products</a:t>
            </a:r>
          </a:p>
        </p:txBody>
      </p:sp>
    </p:spTree>
    <p:extLst>
      <p:ext uri="{BB962C8B-B14F-4D97-AF65-F5344CB8AC3E}">
        <p14:creationId xmlns:p14="http://schemas.microsoft.com/office/powerpoint/2010/main" val="257207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3BFE4-C278-2E13-BB7A-7FA2D3DF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164043"/>
            <a:ext cx="5808931" cy="4836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A6DDB-BC88-B322-5BD2-0AE57BEBD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846" y="1164043"/>
            <a:ext cx="5808931" cy="48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2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4595-D0E9-5B15-C698-8DA9D04B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045B-4455-47FF-B3D8-C60B1557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Key Takeaway:</a:t>
            </a:r>
          </a:p>
          <a:p>
            <a:pPr lvl="1"/>
            <a:r>
              <a:rPr lang="en-US" dirty="0"/>
              <a:t>Highlights top products w.r.t sales value and quantity</a:t>
            </a:r>
          </a:p>
          <a:p>
            <a:pPr lvl="1"/>
            <a:r>
              <a:rPr lang="en-US" dirty="0"/>
              <a:t>Bigger variance between total mean and quantity compared to total mean and sales value</a:t>
            </a:r>
          </a:p>
          <a:p>
            <a:pPr lvl="2"/>
            <a:r>
              <a:rPr lang="en-US" dirty="0"/>
              <a:t>Indicates that quantity impacts revenue more than sales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b="1" dirty="0"/>
              <a:t>Recommendation:</a:t>
            </a:r>
          </a:p>
          <a:p>
            <a:pPr lvl="1"/>
            <a:r>
              <a:rPr lang="en-US" dirty="0"/>
              <a:t>Tailor marketing in a way that reflects this insight to drive quantity. Following ideas:</a:t>
            </a:r>
          </a:p>
          <a:p>
            <a:pPr lvl="2"/>
            <a:r>
              <a:rPr lang="en-US" dirty="0"/>
              <a:t>Bulk purchase discounts where customers get higher discounts the more they buy</a:t>
            </a:r>
          </a:p>
          <a:p>
            <a:pPr lvl="2"/>
            <a:r>
              <a:rPr lang="en-US" dirty="0"/>
              <a:t>Design loyalty programs that encourage quantity </a:t>
            </a:r>
          </a:p>
          <a:p>
            <a:pPr lvl="2"/>
            <a:r>
              <a:rPr lang="en-US" dirty="0"/>
              <a:t>Design promotional deals that encourage high-quantity purchasing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b="1" dirty="0"/>
              <a:t>Helpful Article: </a:t>
            </a:r>
            <a:r>
              <a:rPr lang="en-US" dirty="0">
                <a:hlinkClick r:id="rId2"/>
              </a:rPr>
              <a:t>https://www.masterclass.com/articles/volume-pricing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7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5889-E1D4-2967-3557-4E8B895C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365F6-9E0D-7BC9-6A7C-7668365F5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which department drives sales</a:t>
            </a:r>
          </a:p>
        </p:txBody>
      </p:sp>
    </p:spTree>
    <p:extLst>
      <p:ext uri="{BB962C8B-B14F-4D97-AF65-F5344CB8AC3E}">
        <p14:creationId xmlns:p14="http://schemas.microsoft.com/office/powerpoint/2010/main" val="350468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73E7E2-421E-BB2B-12E5-54F530566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263"/>
            <a:ext cx="12192000" cy="60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8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419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Final Analysis Project</vt:lpstr>
      <vt:lpstr>Demographic</vt:lpstr>
      <vt:lpstr>PowerPoint Presentation</vt:lpstr>
      <vt:lpstr>Demographic Overview</vt:lpstr>
      <vt:lpstr>Product</vt:lpstr>
      <vt:lpstr>PowerPoint Presentation</vt:lpstr>
      <vt:lpstr>Product Analysis</vt:lpstr>
      <vt:lpstr>Department</vt:lpstr>
      <vt:lpstr>PowerPoint Presentation</vt:lpstr>
      <vt:lpstr>Department Analysis</vt:lpstr>
      <vt:lpstr>Campaigns</vt:lpstr>
      <vt:lpstr>PowerPoint Presentation</vt:lpstr>
      <vt:lpstr>PowerPoint Presentation</vt:lpstr>
      <vt:lpstr>Camapaign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Analysis Project</dc:title>
  <dc:creator>Muhlbauer, Daniel (dgmuhlbauer)</dc:creator>
  <cp:lastModifiedBy>Muhlbauer, Daniel (dgmuhlbauer)</cp:lastModifiedBy>
  <cp:revision>20</cp:revision>
  <dcterms:created xsi:type="dcterms:W3CDTF">2023-12-14T03:30:33Z</dcterms:created>
  <dcterms:modified xsi:type="dcterms:W3CDTF">2023-12-14T07:52:52Z</dcterms:modified>
</cp:coreProperties>
</file>